
<file path=[Content_Types].xml><?xml version="1.0" encoding="utf-8"?>
<Types xmlns="http://schemas.openxmlformats.org/package/2006/content-types">
  <Default Extension="emf" ContentType="image/x-emf"/>
  <Default Extension="xlsx" ContentType="application/vnd.openxmlformats-officedocument.spreadsheetml.sheet"/>
  <Default Extension="jpeg" ContentType="image/jpeg"/>
  <Default Extension="xml" ContentType="application/xml"/>
  <Default Extension="bin" ContentType="application/vnd.openxmlformats-officedocument.oleObject"/>
  <Default Extension="vml" ContentType="application/vnd.openxmlformats-officedocument.vmlDrawing"/>
  <Default Extension="png" ContentType="image/png"/>
  <Default Extension="wdp" ContentType="image/vnd.ms-photo"/>
  <Default Extension="wav" ContentType="audio/wav"/>
  <Default Extension="wmf" ContentType="image/x-wmf"/>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theme/themeOverride5.xml" ContentType="application/vnd.openxmlformats-officedocument.themeOverride+xml"/>
  <Override PartName="/ppt/notesSlides/notesSlide12.xml" ContentType="application/vnd.openxmlformats-officedocument.presentationml.notesSlide+xml"/>
  <Override PartName="/ppt/theme/themeOverride6.xml" ContentType="application/vnd.openxmlformats-officedocument.themeOverride+xml"/>
  <Override PartName="/ppt/notesSlides/notesSlide13.xml" ContentType="application/vnd.openxmlformats-officedocument.presentationml.notesSlide+xml"/>
  <Override PartName="/ppt/theme/themeOverride7.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8.xml" ContentType="application/vnd.openxmlformats-officedocument.themeOverride+xml"/>
  <Override PartName="/ppt/notesSlides/notesSlide16.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charts/chart2.xml" ContentType="application/vnd.openxmlformats-officedocument.drawingml.chart+xml"/>
  <Override PartName="/ppt/theme/themeOverride11.xml" ContentType="application/vnd.openxmlformats-officedocument.themeOverride+xml"/>
  <Override PartName="/ppt/theme/themeOverride12.xml" ContentType="application/vnd.openxmlformats-officedocument.themeOverride+xml"/>
  <Override PartName="/ppt/notesSlides/notesSlide17.xml" ContentType="application/vnd.openxmlformats-officedocument.presentationml.notesSlide+xml"/>
  <Override PartName="/ppt/theme/themeOverride13.xml" ContentType="application/vnd.openxmlformats-officedocument.themeOverride+xml"/>
  <Override PartName="/ppt/notesSlides/notesSlide18.xml" ContentType="application/vnd.openxmlformats-officedocument.presentationml.notesSlide+xml"/>
  <Override PartName="/ppt/theme/themeOverride14.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5.xml" ContentType="application/vnd.openxmlformats-officedocument.themeOverride+xml"/>
  <Override PartName="/ppt/notesSlides/notesSlide21.xml" ContentType="application/vnd.openxmlformats-officedocument.presentationml.notesSlide+xml"/>
  <Override PartName="/ppt/theme/themeOverride16.xml" ContentType="application/vnd.openxmlformats-officedocument.themeOverride+xml"/>
  <Override PartName="/ppt/notesSlides/notesSlide22.xml" ContentType="application/vnd.openxmlformats-officedocument.presentationml.notesSlide+xml"/>
  <Override PartName="/ppt/theme/themeOverride17.xml" ContentType="application/vnd.openxmlformats-officedocument.themeOverride+xml"/>
  <Override PartName="/ppt/notesSlides/notesSlide23.xml" ContentType="application/vnd.openxmlformats-officedocument.presentationml.notesSlide+xml"/>
  <Override PartName="/ppt/theme/themeOverride18.xml" ContentType="application/vnd.openxmlformats-officedocument.themeOverride+xml"/>
  <Override PartName="/ppt/notesSlides/notesSlide24.xml" ContentType="application/vnd.openxmlformats-officedocument.presentationml.notesSlide+xml"/>
  <Override PartName="/ppt/theme/themeOverride19.xml" ContentType="application/vnd.openxmlformats-officedocument.themeOverride+xml"/>
  <Override PartName="/ppt/notesSlides/notesSlide25.xml" ContentType="application/vnd.openxmlformats-officedocument.presentationml.notesSlide+xml"/>
  <Override PartName="/ppt/theme/themeOverride20.xml" ContentType="application/vnd.openxmlformats-officedocument.themeOverride+xml"/>
  <Override PartName="/ppt/notesSlides/notesSlide26.xml" ContentType="application/vnd.openxmlformats-officedocument.presentationml.notesSlide+xml"/>
  <Override PartName="/ppt/theme/themeOverride2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notesSlides/notesSlide29.xml" ContentType="application/vnd.openxmlformats-officedocument.presentationml.notesSlide+xml"/>
  <Override PartName="/ppt/theme/themeOverride25.xml" ContentType="application/vnd.openxmlformats-officedocument.themeOverride+xml"/>
  <Override PartName="/ppt/notesSlides/notesSlide30.xml" ContentType="application/vnd.openxmlformats-officedocument.presentationml.notesSlide+xml"/>
  <Override PartName="/ppt/theme/themeOverride26.xml" ContentType="application/vnd.openxmlformats-officedocument.themeOverr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6" r:id="rId2"/>
    <p:sldId id="318" r:id="rId3"/>
    <p:sldId id="302" r:id="rId4"/>
    <p:sldId id="300" r:id="rId5"/>
    <p:sldId id="309" r:id="rId6"/>
    <p:sldId id="301" r:id="rId7"/>
    <p:sldId id="304" r:id="rId8"/>
    <p:sldId id="313" r:id="rId9"/>
    <p:sldId id="314" r:id="rId10"/>
    <p:sldId id="261" r:id="rId11"/>
    <p:sldId id="316" r:id="rId12"/>
    <p:sldId id="264" r:id="rId13"/>
    <p:sldId id="257" r:id="rId14"/>
    <p:sldId id="263" r:id="rId15"/>
    <p:sldId id="265" r:id="rId16"/>
    <p:sldId id="266" r:id="rId17"/>
    <p:sldId id="267" r:id="rId18"/>
    <p:sldId id="271" r:id="rId19"/>
    <p:sldId id="272" r:id="rId20"/>
    <p:sldId id="273" r:id="rId21"/>
    <p:sldId id="274" r:id="rId22"/>
    <p:sldId id="275" r:id="rId23"/>
    <p:sldId id="289" r:id="rId24"/>
    <p:sldId id="298" r:id="rId25"/>
    <p:sldId id="277" r:id="rId26"/>
    <p:sldId id="278" r:id="rId27"/>
    <p:sldId id="279" r:id="rId28"/>
    <p:sldId id="305" r:id="rId29"/>
    <p:sldId id="306" r:id="rId30"/>
    <p:sldId id="307" r:id="rId31"/>
    <p:sldId id="308" r:id="rId32"/>
    <p:sldId id="317" r:id="rId33"/>
    <p:sldId id="280" r:id="rId34"/>
    <p:sldId id="282" r:id="rId35"/>
    <p:sldId id="283" r:id="rId36"/>
    <p:sldId id="284" r:id="rId37"/>
    <p:sldId id="285" r:id="rId38"/>
    <p:sldId id="286" r:id="rId39"/>
    <p:sldId id="287" r:id="rId40"/>
    <p:sldId id="288" r:id="rId41"/>
    <p:sldId id="294" r:id="rId42"/>
    <p:sldId id="295" r:id="rId43"/>
    <p:sldId id="291" r:id="rId44"/>
    <p:sldId id="292" r:id="rId45"/>
    <p:sldId id="293" r:id="rId46"/>
    <p:sldId id="319" r:id="rId47"/>
    <p:sldId id="320" r:id="rId48"/>
    <p:sldId id="340" r:id="rId49"/>
    <p:sldId id="341" r:id="rId50"/>
    <p:sldId id="338" r:id="rId51"/>
    <p:sldId id="339"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9C9D"/>
    <a:srgbClr val="08FDFF"/>
    <a:srgbClr val="45B2F7"/>
    <a:srgbClr val="C15350"/>
    <a:srgbClr val="9B36FF"/>
    <a:srgbClr val="DECFEB"/>
    <a:srgbClr val="06EAEC"/>
    <a:srgbClr val="0077EE"/>
    <a:srgbClr val="772BC3"/>
    <a:srgbClr val="00974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65"/>
    <p:restoredTop sz="94674"/>
  </p:normalViewPr>
  <p:slideViewPr>
    <p:cSldViewPr snapToGrid="0" snapToObjects="1">
      <p:cViewPr>
        <p:scale>
          <a:sx n="128" d="100"/>
          <a:sy n="128" d="100"/>
        </p:scale>
        <p:origin x="1888" y="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90"/>
      <c:rotY val="20"/>
      <c:depthPercent val="100"/>
      <c:rAngAx val="1"/>
    </c:view3D>
    <c:floor>
      <c:thickness val="0"/>
      <c:spPr>
        <a:solidFill>
          <a:srgbClr val="C0C0C0"/>
        </a:solidFill>
        <a:ln w="3175">
          <a:solidFill>
            <a:srgbClr val="000000"/>
          </a:solidFill>
          <a:prstDash val="solid"/>
        </a:ln>
      </c:spPr>
    </c:floor>
    <c:sideWall>
      <c:thickness val="0"/>
      <c:spPr>
        <a:noFill/>
        <a:ln w="12700">
          <a:solidFill>
            <a:srgbClr val="000000"/>
          </a:solidFill>
          <a:prstDash val="solid"/>
        </a:ln>
      </c:spPr>
    </c:sideWall>
    <c:backWall>
      <c:thickness val="0"/>
      <c:spPr>
        <a:noFill/>
        <a:ln w="12700">
          <a:solidFill>
            <a:srgbClr val="000000"/>
          </a:solidFill>
          <a:prstDash val="solid"/>
        </a:ln>
      </c:spPr>
    </c:backWall>
    <c:plotArea>
      <c:layout>
        <c:manualLayout>
          <c:layoutTarget val="inner"/>
          <c:xMode val="edge"/>
          <c:yMode val="edge"/>
          <c:x val="0.102040816326531"/>
          <c:y val="0.0701754385964912"/>
          <c:w val="0.60932944606414"/>
          <c:h val="0.780701754385965"/>
        </c:manualLayout>
      </c:layout>
      <c:bar3DChart>
        <c:barDir val="col"/>
        <c:grouping val="clustered"/>
        <c:varyColors val="0"/>
        <c:ser>
          <c:idx val="0"/>
          <c:order val="0"/>
          <c:tx>
            <c:strRef>
              <c:f>Sheet1!$A$2</c:f>
              <c:strCache>
                <c:ptCount val="1"/>
                <c:pt idx="0">
                  <c:v>B stars</c:v>
                </c:pt>
              </c:strCache>
            </c:strRef>
          </c:tx>
          <c:spPr>
            <a:solidFill>
              <a:srgbClr val="63AAFE"/>
            </a:solidFill>
            <a:ln w="10931">
              <a:solidFill>
                <a:srgbClr val="000000"/>
              </a:solidFill>
              <a:prstDash val="solid"/>
            </a:ln>
            <a:effectLst>
              <a:outerShdw dist="35921" dir="2700000" algn="br">
                <a:srgbClr val="000000"/>
              </a:outerShdw>
            </a:effectLst>
          </c:spPr>
          <c:invertIfNegative val="0"/>
          <c:cat>
            <c:strRef>
              <c:f>Sheet1!$B$1:$G$1</c:f>
              <c:strCache>
                <c:ptCount val="6"/>
                <c:pt idx="0">
                  <c:v>O</c:v>
                </c:pt>
                <c:pt idx="1">
                  <c:v>C</c:v>
                </c:pt>
                <c:pt idx="2">
                  <c:v>N</c:v>
                </c:pt>
                <c:pt idx="3">
                  <c:v>Mg</c:v>
                </c:pt>
                <c:pt idx="4">
                  <c:v>Si</c:v>
                </c:pt>
                <c:pt idx="5">
                  <c:v>Fe</c:v>
                </c:pt>
              </c:strCache>
            </c:strRef>
          </c:cat>
          <c:val>
            <c:numRef>
              <c:f>Sheet1!$B$2:$G$2</c:f>
              <c:numCache>
                <c:formatCode>General</c:formatCode>
                <c:ptCount val="6"/>
                <c:pt idx="0">
                  <c:v>575.0</c:v>
                </c:pt>
                <c:pt idx="1">
                  <c:v>214.0</c:v>
                </c:pt>
                <c:pt idx="2">
                  <c:v>57.5</c:v>
                </c:pt>
                <c:pt idx="3">
                  <c:v>36.3</c:v>
                </c:pt>
                <c:pt idx="4">
                  <c:v>31.6</c:v>
                </c:pt>
                <c:pt idx="5">
                  <c:v>27.5</c:v>
                </c:pt>
              </c:numCache>
            </c:numRef>
          </c:val>
        </c:ser>
        <c:ser>
          <c:idx val="1"/>
          <c:order val="1"/>
          <c:tx>
            <c:strRef>
              <c:f>Sheet1!$A$3</c:f>
              <c:strCache>
                <c:ptCount val="1"/>
                <c:pt idx="0">
                  <c:v>Sun</c:v>
                </c:pt>
              </c:strCache>
            </c:strRef>
          </c:tx>
          <c:spPr>
            <a:solidFill>
              <a:srgbClr val="FF9900"/>
            </a:solidFill>
            <a:ln w="10931">
              <a:solidFill>
                <a:srgbClr val="000000"/>
              </a:solidFill>
              <a:prstDash val="solid"/>
            </a:ln>
          </c:spPr>
          <c:invertIfNegative val="0"/>
          <c:cat>
            <c:strRef>
              <c:f>Sheet1!$B$1:$G$1</c:f>
              <c:strCache>
                <c:ptCount val="6"/>
                <c:pt idx="0">
                  <c:v>O</c:v>
                </c:pt>
                <c:pt idx="1">
                  <c:v>C</c:v>
                </c:pt>
                <c:pt idx="2">
                  <c:v>N</c:v>
                </c:pt>
                <c:pt idx="3">
                  <c:v>Mg</c:v>
                </c:pt>
                <c:pt idx="4">
                  <c:v>Si</c:v>
                </c:pt>
                <c:pt idx="5">
                  <c:v>Fe</c:v>
                </c:pt>
              </c:strCache>
            </c:strRef>
          </c:cat>
          <c:val>
            <c:numRef>
              <c:f>Sheet1!$B$3:$G$3</c:f>
              <c:numCache>
                <c:formatCode>General</c:formatCode>
                <c:ptCount val="6"/>
                <c:pt idx="0">
                  <c:v>537.0</c:v>
                </c:pt>
                <c:pt idx="1">
                  <c:v>295.0</c:v>
                </c:pt>
                <c:pt idx="2">
                  <c:v>74.1</c:v>
                </c:pt>
                <c:pt idx="3">
                  <c:v>43.7</c:v>
                </c:pt>
                <c:pt idx="4">
                  <c:v>35.5</c:v>
                </c:pt>
                <c:pt idx="5">
                  <c:v>34.7</c:v>
                </c:pt>
              </c:numCache>
            </c:numRef>
          </c:val>
        </c:ser>
        <c:dLbls>
          <c:showLegendKey val="0"/>
          <c:showVal val="0"/>
          <c:showCatName val="0"/>
          <c:showSerName val="0"/>
          <c:showPercent val="0"/>
          <c:showBubbleSize val="0"/>
        </c:dLbls>
        <c:gapWidth val="150"/>
        <c:gapDepth val="0"/>
        <c:shape val="box"/>
        <c:axId val="585070000"/>
        <c:axId val="584992384"/>
        <c:axId val="0"/>
      </c:bar3DChart>
      <c:catAx>
        <c:axId val="585070000"/>
        <c:scaling>
          <c:orientation val="minMax"/>
        </c:scaling>
        <c:delete val="0"/>
        <c:axPos val="b"/>
        <c:numFmt formatCode="General" sourceLinked="1"/>
        <c:majorTickMark val="out"/>
        <c:minorTickMark val="none"/>
        <c:tickLblPos val="low"/>
        <c:spPr>
          <a:ln w="2733">
            <a:solidFill>
              <a:srgbClr val="000000"/>
            </a:solidFill>
            <a:prstDash val="solid"/>
          </a:ln>
        </c:spPr>
        <c:txPr>
          <a:bodyPr rot="0" vert="horz"/>
          <a:lstStyle/>
          <a:p>
            <a:pPr>
              <a:defRPr sz="1119" b="1" i="0" u="none" strike="noStrike" baseline="0">
                <a:solidFill>
                  <a:srgbClr val="000000"/>
                </a:solidFill>
                <a:latin typeface="Arial"/>
                <a:ea typeface="Arial"/>
                <a:cs typeface="Arial"/>
              </a:defRPr>
            </a:pPr>
            <a:endParaRPr lang="en-US"/>
          </a:p>
        </c:txPr>
        <c:crossAx val="584992384"/>
        <c:crosses val="autoZero"/>
        <c:auto val="1"/>
        <c:lblAlgn val="ctr"/>
        <c:lblOffset val="100"/>
        <c:tickLblSkip val="1"/>
        <c:tickMarkSkip val="1"/>
        <c:noMultiLvlLbl val="0"/>
      </c:catAx>
      <c:valAx>
        <c:axId val="584992384"/>
        <c:scaling>
          <c:orientation val="minMax"/>
        </c:scaling>
        <c:delete val="0"/>
        <c:axPos val="l"/>
        <c:majorGridlines>
          <c:spPr>
            <a:ln w="2733">
              <a:solidFill>
                <a:srgbClr val="000000"/>
              </a:solidFill>
              <a:prstDash val="solid"/>
            </a:ln>
          </c:spPr>
        </c:majorGridlines>
        <c:numFmt formatCode="General" sourceLinked="1"/>
        <c:majorTickMark val="out"/>
        <c:minorTickMark val="none"/>
        <c:tickLblPos val="nextTo"/>
        <c:spPr>
          <a:ln w="2733">
            <a:solidFill>
              <a:srgbClr val="000000"/>
            </a:solidFill>
            <a:prstDash val="solid"/>
          </a:ln>
        </c:spPr>
        <c:txPr>
          <a:bodyPr rot="0" vert="horz"/>
          <a:lstStyle/>
          <a:p>
            <a:pPr>
              <a:defRPr sz="1119" b="1" i="0" u="none" strike="noStrike" baseline="0">
                <a:solidFill>
                  <a:srgbClr val="000000"/>
                </a:solidFill>
                <a:latin typeface="Arial"/>
                <a:ea typeface="Arial"/>
                <a:cs typeface="Arial"/>
              </a:defRPr>
            </a:pPr>
            <a:endParaRPr lang="en-US"/>
          </a:p>
        </c:txPr>
        <c:crossAx val="585070000"/>
        <c:crosses val="autoZero"/>
        <c:crossBetween val="between"/>
      </c:valAx>
      <c:spPr>
        <a:noFill/>
        <a:ln w="21862">
          <a:noFill/>
        </a:ln>
      </c:spPr>
    </c:plotArea>
    <c:legend>
      <c:legendPos val="r"/>
      <c:layout>
        <c:manualLayout>
          <c:xMode val="edge"/>
          <c:yMode val="edge"/>
          <c:x val="0.73469387755102"/>
          <c:y val="0.328947368421053"/>
          <c:w val="0.253644314868805"/>
          <c:h val="0.236842105263158"/>
        </c:manualLayout>
      </c:layout>
      <c:overlay val="0"/>
      <c:spPr>
        <a:solidFill>
          <a:srgbClr val="FFFFFF"/>
        </a:solidFill>
        <a:ln w="10931">
          <a:solidFill>
            <a:srgbClr val="FFFFFF"/>
          </a:solidFill>
          <a:prstDash val="solid"/>
        </a:ln>
      </c:spPr>
      <c:txPr>
        <a:bodyPr/>
        <a:lstStyle/>
        <a:p>
          <a:pPr>
            <a:defRPr sz="1424" b="1"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CCFF99"/>
    </a:solidFill>
    <a:ln>
      <a:noFill/>
    </a:ln>
  </c:spPr>
  <c:txPr>
    <a:bodyPr/>
    <a:lstStyle/>
    <a:p>
      <a:pPr>
        <a:defRPr sz="1119" b="1"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5"/>
    </mc:Choice>
    <mc:Fallback>
      <c:style val="25"/>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Sheet1!$B$1</c:f>
              <c:strCache>
                <c:ptCount val="1"/>
                <c:pt idx="0">
                  <c:v>F* = 0</c:v>
                </c:pt>
              </c:strCache>
            </c:strRef>
          </c:tx>
          <c:invertIfNegative val="0"/>
          <c:cat>
            <c:strRef>
              <c:f>Sheet1!$A$2:$A$16</c:f>
              <c:strCache>
                <c:ptCount val="15"/>
                <c:pt idx="0">
                  <c:v>Kr</c:v>
                </c:pt>
                <c:pt idx="1">
                  <c:v>Ge</c:v>
                </c:pt>
                <c:pt idx="2">
                  <c:v>Zn</c:v>
                </c:pt>
                <c:pt idx="3">
                  <c:v>Cu</c:v>
                </c:pt>
                <c:pt idx="4">
                  <c:v>Ni</c:v>
                </c:pt>
                <c:pt idx="5">
                  <c:v>Fe</c:v>
                </c:pt>
                <c:pt idx="6">
                  <c:v>Mn</c:v>
                </c:pt>
                <c:pt idx="7">
                  <c:v>Cr</c:v>
                </c:pt>
                <c:pt idx="8">
                  <c:v>Ti</c:v>
                </c:pt>
                <c:pt idx="9">
                  <c:v>Cl</c:v>
                </c:pt>
                <c:pt idx="10">
                  <c:v>P</c:v>
                </c:pt>
                <c:pt idx="11">
                  <c:v>Si</c:v>
                </c:pt>
                <c:pt idx="12">
                  <c:v>Mg</c:v>
                </c:pt>
                <c:pt idx="13">
                  <c:v>O</c:v>
                </c:pt>
                <c:pt idx="14">
                  <c:v>C</c:v>
                </c:pt>
              </c:strCache>
            </c:strRef>
          </c:cat>
          <c:val>
            <c:numRef>
              <c:f>Sheet1!$B$2:$B$16</c:f>
              <c:numCache>
                <c:formatCode>General</c:formatCode>
                <c:ptCount val="15"/>
                <c:pt idx="0">
                  <c:v>1.7</c:v>
                </c:pt>
                <c:pt idx="1">
                  <c:v>2.5</c:v>
                </c:pt>
                <c:pt idx="2">
                  <c:v>3.9</c:v>
                </c:pt>
                <c:pt idx="3">
                  <c:v>2.9</c:v>
                </c:pt>
                <c:pt idx="4">
                  <c:v>4.8</c:v>
                </c:pt>
                <c:pt idx="5">
                  <c:v>6.0</c:v>
                </c:pt>
                <c:pt idx="6">
                  <c:v>3.9</c:v>
                </c:pt>
                <c:pt idx="7">
                  <c:v>4.4</c:v>
                </c:pt>
                <c:pt idx="8">
                  <c:v>3.5</c:v>
                </c:pt>
                <c:pt idx="9">
                  <c:v>5.2</c:v>
                </c:pt>
                <c:pt idx="10">
                  <c:v>5.1</c:v>
                </c:pt>
                <c:pt idx="11">
                  <c:v>6.8</c:v>
                </c:pt>
                <c:pt idx="12">
                  <c:v>6.7</c:v>
                </c:pt>
                <c:pt idx="13">
                  <c:v>7.5</c:v>
                </c:pt>
                <c:pt idx="14">
                  <c:v>6.7</c:v>
                </c:pt>
              </c:numCache>
            </c:numRef>
          </c:val>
        </c:ser>
        <c:ser>
          <c:idx val="1"/>
          <c:order val="1"/>
          <c:tx>
            <c:strRef>
              <c:f>Sheet1!$C$1</c:f>
              <c:strCache>
                <c:ptCount val="1"/>
                <c:pt idx="0">
                  <c:v>F*=1.5</c:v>
                </c:pt>
              </c:strCache>
            </c:strRef>
          </c:tx>
          <c:invertIfNegative val="0"/>
          <c:cat>
            <c:strRef>
              <c:f>Sheet1!$A$2:$A$16</c:f>
              <c:strCache>
                <c:ptCount val="15"/>
                <c:pt idx="0">
                  <c:v>Kr</c:v>
                </c:pt>
                <c:pt idx="1">
                  <c:v>Ge</c:v>
                </c:pt>
                <c:pt idx="2">
                  <c:v>Zn</c:v>
                </c:pt>
                <c:pt idx="3">
                  <c:v>Cu</c:v>
                </c:pt>
                <c:pt idx="4">
                  <c:v>Ni</c:v>
                </c:pt>
                <c:pt idx="5">
                  <c:v>Fe</c:v>
                </c:pt>
                <c:pt idx="6">
                  <c:v>Mn</c:v>
                </c:pt>
                <c:pt idx="7">
                  <c:v>Cr</c:v>
                </c:pt>
                <c:pt idx="8">
                  <c:v>Ti</c:v>
                </c:pt>
                <c:pt idx="9">
                  <c:v>Cl</c:v>
                </c:pt>
                <c:pt idx="10">
                  <c:v>P</c:v>
                </c:pt>
                <c:pt idx="11">
                  <c:v>Si</c:v>
                </c:pt>
                <c:pt idx="12">
                  <c:v>Mg</c:v>
                </c:pt>
                <c:pt idx="13">
                  <c:v>O</c:v>
                </c:pt>
                <c:pt idx="14">
                  <c:v>C</c:v>
                </c:pt>
              </c:strCache>
            </c:strRef>
          </c:cat>
          <c:val>
            <c:numRef>
              <c:f>Sheet1!$C$2:$C$16</c:f>
              <c:numCache>
                <c:formatCode>General</c:formatCode>
                <c:ptCount val="15"/>
                <c:pt idx="0">
                  <c:v>1.4</c:v>
                </c:pt>
                <c:pt idx="1">
                  <c:v>1.6</c:v>
                </c:pt>
                <c:pt idx="2">
                  <c:v>3.0</c:v>
                </c:pt>
                <c:pt idx="3">
                  <c:v>1.9</c:v>
                </c:pt>
                <c:pt idx="4">
                  <c:v>2.6</c:v>
                </c:pt>
                <c:pt idx="5">
                  <c:v>4.1</c:v>
                </c:pt>
                <c:pt idx="6">
                  <c:v>2.7</c:v>
                </c:pt>
                <c:pt idx="7">
                  <c:v>2.2</c:v>
                </c:pt>
                <c:pt idx="8">
                  <c:v>0.5</c:v>
                </c:pt>
                <c:pt idx="9">
                  <c:v>3.3</c:v>
                </c:pt>
                <c:pt idx="10">
                  <c:v>3.7</c:v>
                </c:pt>
                <c:pt idx="11">
                  <c:v>5.1</c:v>
                </c:pt>
                <c:pt idx="12">
                  <c:v>5.2</c:v>
                </c:pt>
                <c:pt idx="13">
                  <c:v>7.1</c:v>
                </c:pt>
                <c:pt idx="14">
                  <c:v>6.5</c:v>
                </c:pt>
              </c:numCache>
            </c:numRef>
          </c:val>
        </c:ser>
        <c:dLbls>
          <c:showLegendKey val="0"/>
          <c:showVal val="0"/>
          <c:showCatName val="0"/>
          <c:showSerName val="0"/>
          <c:showPercent val="0"/>
          <c:showBubbleSize val="0"/>
        </c:dLbls>
        <c:gapWidth val="150"/>
        <c:shape val="box"/>
        <c:axId val="512684704"/>
        <c:axId val="512686480"/>
        <c:axId val="0"/>
      </c:bar3DChart>
      <c:catAx>
        <c:axId val="512684704"/>
        <c:scaling>
          <c:orientation val="minMax"/>
        </c:scaling>
        <c:delete val="0"/>
        <c:axPos val="l"/>
        <c:numFmt formatCode="General" sourceLinked="0"/>
        <c:majorTickMark val="out"/>
        <c:minorTickMark val="none"/>
        <c:tickLblPos val="nextTo"/>
        <c:crossAx val="512686480"/>
        <c:crosses val="autoZero"/>
        <c:auto val="1"/>
        <c:lblAlgn val="ctr"/>
        <c:lblOffset val="100"/>
        <c:noMultiLvlLbl val="0"/>
      </c:catAx>
      <c:valAx>
        <c:axId val="512686480"/>
        <c:scaling>
          <c:orientation val="minMax"/>
        </c:scaling>
        <c:delete val="0"/>
        <c:axPos val="b"/>
        <c:majorGridlines/>
        <c:numFmt formatCode="General" sourceLinked="1"/>
        <c:majorTickMark val="out"/>
        <c:minorTickMark val="none"/>
        <c:tickLblPos val="nextTo"/>
        <c:crossAx val="512684704"/>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4" Type="http://schemas.openxmlformats.org/officeDocument/2006/relationships/image" Target="../media/image13.wmf"/><Relationship Id="rId5" Type="http://schemas.openxmlformats.org/officeDocument/2006/relationships/image" Target="../media/image14.wmf"/><Relationship Id="rId1" Type="http://schemas.openxmlformats.org/officeDocument/2006/relationships/image" Target="../media/image10.wmf"/><Relationship Id="rId2"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 Id="rId2"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wmf"/><Relationship Id="rId2"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9FEA03-86D9-3746-BEEE-FF1BBF566AFC}" type="datetimeFigureOut">
              <a:rPr lang="en-US" smtClean="0"/>
              <a:t>6/15/18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7607DB-5EC5-4E45-8226-DFCBCC0FBAD2}" type="slidenum">
              <a:rPr lang="en-US" smtClean="0"/>
              <a:t>‹#›</a:t>
            </a:fld>
            <a:endParaRPr lang="en-US"/>
          </a:p>
        </p:txBody>
      </p:sp>
    </p:spTree>
    <p:extLst>
      <p:ext uri="{BB962C8B-B14F-4D97-AF65-F5344CB8AC3E}">
        <p14:creationId xmlns:p14="http://schemas.microsoft.com/office/powerpoint/2010/main" val="40700083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a:p>
            <a:r>
              <a:rPr lang="en-US"/>
              <a:t>----- Meeting Notes (7/20/13 15:42) -----</a:t>
            </a:r>
          </a:p>
          <a:p>
            <a:r>
              <a:rPr lang="en-US"/>
              <a:t>Thomas Kuhn's influential book writtin in 1962 "The Structure of Scientific Revolutions"  introduced the term Paradigm Shift</a:t>
            </a:r>
          </a:p>
        </p:txBody>
      </p:sp>
      <p:sp>
        <p:nvSpPr>
          <p:cNvPr id="4" name="Slide Number Placeholder 3"/>
          <p:cNvSpPr>
            <a:spLocks noGrp="1"/>
          </p:cNvSpPr>
          <p:nvPr>
            <p:ph type="sldNum" sz="quarter" idx="10"/>
          </p:nvPr>
        </p:nvSpPr>
        <p:spPr/>
        <p:txBody>
          <a:bodyPr/>
          <a:lstStyle/>
          <a:p>
            <a:fld id="{920D9781-4EDF-48DD-8A70-3D36CF99589E}"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25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607DB-5EC5-4E45-8226-DFCBCC0FBAD2}" type="slidenum">
              <a:rPr lang="en-US" smtClean="0"/>
              <a:t>30</a:t>
            </a:fld>
            <a:endParaRPr lang="en-US"/>
          </a:p>
        </p:txBody>
      </p:sp>
    </p:spTree>
    <p:extLst>
      <p:ext uri="{BB962C8B-B14F-4D97-AF65-F5344CB8AC3E}">
        <p14:creationId xmlns:p14="http://schemas.microsoft.com/office/powerpoint/2010/main" val="588955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33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34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35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36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37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38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39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40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8CBBB0-BC0A-45DF-900B-A1714186BA71}" type="slidenum">
              <a:rPr lang="en-US" smtClean="0"/>
              <a:pPr/>
              <a:t>43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9</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8CBBB0-BC0A-45DF-900B-A1714186BA71}" type="slidenum">
              <a:rPr lang="en-US" smtClean="0"/>
              <a:pPr/>
              <a:t>44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8CBBB0-BC0A-45DF-900B-A1714186BA71}" type="slidenum">
              <a:rPr lang="en-US" smtClean="0"/>
              <a:pPr/>
              <a:t>45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AB69C0-AFA0-46C2-BC4A-C69137C02456}" type="slidenum">
              <a:rPr lang="en-US"/>
              <a:pPr/>
              <a:t>10</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AB69C0-AFA0-46C2-BC4A-C69137C02456}" type="slidenum">
              <a:rPr lang="en-US"/>
              <a:pPr/>
              <a:t>11</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53398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35C4C0-C3A8-4C70-B8EC-00CFE617EC36}" type="slidenum">
              <a:rPr lang="en-US"/>
              <a:pPr/>
              <a:t>12</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032DFF-F815-4E27-BB59-9EA09C9044B1}"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84C3DA-E2C6-2A45-985C-F36241888F7F}" type="datetimeFigureOut">
              <a:rPr lang="en-US" smtClean="0"/>
              <a:t>6/15/18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0323C-8FDB-1444-B7F7-E0DB299DBCBB}" type="slidenum">
              <a:rPr lang="en-US" smtClean="0"/>
              <a:t>‹#›</a:t>
            </a:fld>
            <a:endParaRPr lang="en-US"/>
          </a:p>
        </p:txBody>
      </p:sp>
    </p:spTree>
    <p:extLst>
      <p:ext uri="{BB962C8B-B14F-4D97-AF65-F5344CB8AC3E}">
        <p14:creationId xmlns:p14="http://schemas.microsoft.com/office/powerpoint/2010/main" val="3526832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4C3DA-E2C6-2A45-985C-F36241888F7F}" type="datetimeFigureOut">
              <a:rPr lang="en-US" smtClean="0"/>
              <a:t>6/15/18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0323C-8FDB-1444-B7F7-E0DB299DBCBB}" type="slidenum">
              <a:rPr lang="en-US" smtClean="0"/>
              <a:t>‹#›</a:t>
            </a:fld>
            <a:endParaRPr lang="en-US"/>
          </a:p>
        </p:txBody>
      </p:sp>
    </p:spTree>
    <p:extLst>
      <p:ext uri="{BB962C8B-B14F-4D97-AF65-F5344CB8AC3E}">
        <p14:creationId xmlns:p14="http://schemas.microsoft.com/office/powerpoint/2010/main" val="1405619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4C3DA-E2C6-2A45-985C-F36241888F7F}" type="datetimeFigureOut">
              <a:rPr lang="en-US" smtClean="0"/>
              <a:t>6/15/18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0323C-8FDB-1444-B7F7-E0DB299DBCBB}" type="slidenum">
              <a:rPr lang="en-US" smtClean="0"/>
              <a:t>‹#›</a:t>
            </a:fld>
            <a:endParaRPr lang="en-US"/>
          </a:p>
        </p:txBody>
      </p:sp>
    </p:spTree>
    <p:extLst>
      <p:ext uri="{BB962C8B-B14F-4D97-AF65-F5344CB8AC3E}">
        <p14:creationId xmlns:p14="http://schemas.microsoft.com/office/powerpoint/2010/main" val="1731627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848227E-402A-413A-A14B-BF2B9AD4835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4C3DA-E2C6-2A45-985C-F36241888F7F}" type="datetimeFigureOut">
              <a:rPr lang="en-US" smtClean="0"/>
              <a:t>6/15/18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0323C-8FDB-1444-B7F7-E0DB299DBCBB}" type="slidenum">
              <a:rPr lang="en-US" smtClean="0"/>
              <a:t>‹#›</a:t>
            </a:fld>
            <a:endParaRPr lang="en-US"/>
          </a:p>
        </p:txBody>
      </p:sp>
    </p:spTree>
    <p:extLst>
      <p:ext uri="{BB962C8B-B14F-4D97-AF65-F5344CB8AC3E}">
        <p14:creationId xmlns:p14="http://schemas.microsoft.com/office/powerpoint/2010/main" val="2077053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84C3DA-E2C6-2A45-985C-F36241888F7F}" type="datetimeFigureOut">
              <a:rPr lang="en-US" smtClean="0"/>
              <a:t>6/15/18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0323C-8FDB-1444-B7F7-E0DB299DBCBB}" type="slidenum">
              <a:rPr lang="en-US" smtClean="0"/>
              <a:t>‹#›</a:t>
            </a:fld>
            <a:endParaRPr lang="en-US"/>
          </a:p>
        </p:txBody>
      </p:sp>
    </p:spTree>
    <p:extLst>
      <p:ext uri="{BB962C8B-B14F-4D97-AF65-F5344CB8AC3E}">
        <p14:creationId xmlns:p14="http://schemas.microsoft.com/office/powerpoint/2010/main" val="323711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84C3DA-E2C6-2A45-985C-F36241888F7F}" type="datetimeFigureOut">
              <a:rPr lang="en-US" smtClean="0"/>
              <a:t>6/15/18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0323C-8FDB-1444-B7F7-E0DB299DBCBB}" type="slidenum">
              <a:rPr lang="en-US" smtClean="0"/>
              <a:t>‹#›</a:t>
            </a:fld>
            <a:endParaRPr lang="en-US"/>
          </a:p>
        </p:txBody>
      </p:sp>
    </p:spTree>
    <p:extLst>
      <p:ext uri="{BB962C8B-B14F-4D97-AF65-F5344CB8AC3E}">
        <p14:creationId xmlns:p14="http://schemas.microsoft.com/office/powerpoint/2010/main" val="2945157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84C3DA-E2C6-2A45-985C-F36241888F7F}" type="datetimeFigureOut">
              <a:rPr lang="en-US" smtClean="0"/>
              <a:t>6/15/18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10323C-8FDB-1444-B7F7-E0DB299DBCBB}" type="slidenum">
              <a:rPr lang="en-US" smtClean="0"/>
              <a:t>‹#›</a:t>
            </a:fld>
            <a:endParaRPr lang="en-US"/>
          </a:p>
        </p:txBody>
      </p:sp>
    </p:spTree>
    <p:extLst>
      <p:ext uri="{BB962C8B-B14F-4D97-AF65-F5344CB8AC3E}">
        <p14:creationId xmlns:p14="http://schemas.microsoft.com/office/powerpoint/2010/main" val="2553107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84C3DA-E2C6-2A45-985C-F36241888F7F}" type="datetimeFigureOut">
              <a:rPr lang="en-US" smtClean="0"/>
              <a:t>6/15/18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10323C-8FDB-1444-B7F7-E0DB299DBCBB}" type="slidenum">
              <a:rPr lang="en-US" smtClean="0"/>
              <a:t>‹#›</a:t>
            </a:fld>
            <a:endParaRPr lang="en-US"/>
          </a:p>
        </p:txBody>
      </p:sp>
    </p:spTree>
    <p:extLst>
      <p:ext uri="{BB962C8B-B14F-4D97-AF65-F5344CB8AC3E}">
        <p14:creationId xmlns:p14="http://schemas.microsoft.com/office/powerpoint/2010/main" val="3028522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84C3DA-E2C6-2A45-985C-F36241888F7F}" type="datetimeFigureOut">
              <a:rPr lang="en-US" smtClean="0"/>
              <a:t>6/15/18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10323C-8FDB-1444-B7F7-E0DB299DBCBB}" type="slidenum">
              <a:rPr lang="en-US" smtClean="0"/>
              <a:t>‹#›</a:t>
            </a:fld>
            <a:endParaRPr lang="en-US"/>
          </a:p>
        </p:txBody>
      </p:sp>
    </p:spTree>
    <p:extLst>
      <p:ext uri="{BB962C8B-B14F-4D97-AF65-F5344CB8AC3E}">
        <p14:creationId xmlns:p14="http://schemas.microsoft.com/office/powerpoint/2010/main" val="92093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84C3DA-E2C6-2A45-985C-F36241888F7F}" type="datetimeFigureOut">
              <a:rPr lang="en-US" smtClean="0"/>
              <a:t>6/15/18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0323C-8FDB-1444-B7F7-E0DB299DBCBB}" type="slidenum">
              <a:rPr lang="en-US" smtClean="0"/>
              <a:t>‹#›</a:t>
            </a:fld>
            <a:endParaRPr lang="en-US"/>
          </a:p>
        </p:txBody>
      </p:sp>
    </p:spTree>
    <p:extLst>
      <p:ext uri="{BB962C8B-B14F-4D97-AF65-F5344CB8AC3E}">
        <p14:creationId xmlns:p14="http://schemas.microsoft.com/office/powerpoint/2010/main" val="3533390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84C3DA-E2C6-2A45-985C-F36241888F7F}" type="datetimeFigureOut">
              <a:rPr lang="en-US" smtClean="0"/>
              <a:t>6/15/18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0323C-8FDB-1444-B7F7-E0DB299DBCBB}" type="slidenum">
              <a:rPr lang="en-US" smtClean="0"/>
              <a:t>‹#›</a:t>
            </a:fld>
            <a:endParaRPr lang="en-US"/>
          </a:p>
        </p:txBody>
      </p:sp>
    </p:spTree>
    <p:extLst>
      <p:ext uri="{BB962C8B-B14F-4D97-AF65-F5344CB8AC3E}">
        <p14:creationId xmlns:p14="http://schemas.microsoft.com/office/powerpoint/2010/main" val="7216129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84C3DA-E2C6-2A45-985C-F36241888F7F}" type="datetimeFigureOut">
              <a:rPr lang="en-US" smtClean="0"/>
              <a:t>6/15/18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0323C-8FDB-1444-B7F7-E0DB299DBCBB}" type="slidenum">
              <a:rPr lang="en-US" smtClean="0"/>
              <a:t>‹#›</a:t>
            </a:fld>
            <a:endParaRPr lang="en-US"/>
          </a:p>
        </p:txBody>
      </p:sp>
    </p:spTree>
    <p:extLst>
      <p:ext uri="{BB962C8B-B14F-4D97-AF65-F5344CB8AC3E}">
        <p14:creationId xmlns:p14="http://schemas.microsoft.com/office/powerpoint/2010/main" val="3233869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7.png"/><Relationship Id="rId5" Type="http://schemas.openxmlformats.org/officeDocument/2006/relationships/oleObject" Target="../embeddings/oleObject8.bin"/><Relationship Id="rId6" Type="http://schemas.openxmlformats.org/officeDocument/2006/relationships/image" Target="../media/image16.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7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chart" Target="../charts/chart1.xml"/><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9.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0.jpeg"/><Relationship Id="rId1" Type="http://schemas.openxmlformats.org/officeDocument/2006/relationships/themeOverride" Target="../theme/themeOverride2.x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0.jpeg"/><Relationship Id="rId1" Type="http://schemas.openxmlformats.org/officeDocument/2006/relationships/themeOverride" Target="../theme/themeOverride3.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0.jpeg"/><Relationship Id="rId1" Type="http://schemas.openxmlformats.org/officeDocument/2006/relationships/themeOverride" Target="../theme/themeOverride4.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0.jpeg"/><Relationship Id="rId5" Type="http://schemas.openxmlformats.org/officeDocument/2006/relationships/image" Target="../media/image21.emf"/><Relationship Id="rId1" Type="http://schemas.openxmlformats.org/officeDocument/2006/relationships/themeOverride" Target="../theme/themeOverride5.xml"/><Relationship Id="rId2"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0.jpeg"/><Relationship Id="rId5" Type="http://schemas.openxmlformats.org/officeDocument/2006/relationships/image" Target="../media/image21.emf"/><Relationship Id="rId1" Type="http://schemas.openxmlformats.org/officeDocument/2006/relationships/themeOverride" Target="../theme/themeOverride6.xml"/><Relationship Id="rId2"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20.jpeg"/><Relationship Id="rId5" Type="http://schemas.openxmlformats.org/officeDocument/2006/relationships/image" Target="../media/image21.emf"/><Relationship Id="rId1" Type="http://schemas.openxmlformats.org/officeDocument/2006/relationships/themeOverride" Target="../theme/themeOverride7.xml"/><Relationship Id="rId2"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9.bin"/><Relationship Id="rId5" Type="http://schemas.openxmlformats.org/officeDocument/2006/relationships/image" Target="../media/image22.wmf"/><Relationship Id="rId6" Type="http://schemas.openxmlformats.org/officeDocument/2006/relationships/image" Target="../media/image23.e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oleObject" Target="../embeddings/oleObject11.bin"/><Relationship Id="rId13" Type="http://schemas.openxmlformats.org/officeDocument/2006/relationships/image" Target="../media/image25.wmf"/><Relationship Id="rId14" Type="http://schemas.openxmlformats.org/officeDocument/2006/relationships/image" Target="../media/image28.emf"/><Relationship Id="rId1" Type="http://schemas.openxmlformats.org/officeDocument/2006/relationships/themeOverride" Target="../theme/themeOverride8.xml"/><Relationship Id="rId2" Type="http://schemas.openxmlformats.org/officeDocument/2006/relationships/vmlDrawing" Target="../drawings/vmlDrawing5.vml"/><Relationship Id="rId3" Type="http://schemas.openxmlformats.org/officeDocument/2006/relationships/slideLayout" Target="../slideLayouts/slideLayout7.xml"/><Relationship Id="rId4" Type="http://schemas.openxmlformats.org/officeDocument/2006/relationships/notesSlide" Target="../notesSlides/notesSlide16.xml"/><Relationship Id="rId5" Type="http://schemas.openxmlformats.org/officeDocument/2006/relationships/audio" Target="../media/audio1.wav"/><Relationship Id="rId6" Type="http://schemas.openxmlformats.org/officeDocument/2006/relationships/audio" Target="../media/audio2.wav"/><Relationship Id="rId7" Type="http://schemas.openxmlformats.org/officeDocument/2006/relationships/audio" Target="../media/audio3.wav"/><Relationship Id="rId8" Type="http://schemas.openxmlformats.org/officeDocument/2006/relationships/image" Target="../media/image26.emf"/><Relationship Id="rId9" Type="http://schemas.openxmlformats.org/officeDocument/2006/relationships/oleObject" Target="../embeddings/oleObject10.bin"/><Relationship Id="rId10" Type="http://schemas.openxmlformats.org/officeDocument/2006/relationships/image" Target="../media/image24.wmf"/></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emf"/><Relationship Id="rId6" Type="http://schemas.openxmlformats.org/officeDocument/2006/relationships/image" Target="../media/image32.emf"/><Relationship Id="rId1" Type="http://schemas.openxmlformats.org/officeDocument/2006/relationships/themeOverride" Target="../theme/themeOverride9.x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slideLayout" Target="../slideLayouts/slideLayout6.xml"/><Relationship Id="rId3" Type="http://schemas.openxmlformats.org/officeDocument/2006/relationships/chart" Target="../charts/chart2.xml"/></Relationships>
</file>

<file path=ppt/slides/_rels/slide25.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33.emf"/><Relationship Id="rId1" Type="http://schemas.openxmlformats.org/officeDocument/2006/relationships/themeOverride" Target="../theme/themeOverride13.xml"/><Relationship Id="rId2"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34.emf"/><Relationship Id="rId1" Type="http://schemas.openxmlformats.org/officeDocument/2006/relationships/themeOverride" Target="../theme/themeOverride14.x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7.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39.emf"/><Relationship Id="rId1" Type="http://schemas.openxmlformats.org/officeDocument/2006/relationships/themeOverride" Target="../theme/themeOverride16.xml"/><Relationship Id="rId2"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themeOverride" Target="../theme/themeOverride17.xml"/><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1" Type="http://schemas.openxmlformats.org/officeDocument/2006/relationships/themeOverride" Target="../theme/themeOverride18.xml"/><Relationship Id="rId2" Type="http://schemas.openxmlformats.org/officeDocument/2006/relationships/slideLayout" Target="../slideLayouts/slideLayout2.xml"/><Relationship Id="rId3"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themeOverride" Target="../theme/themeOverride19.xml"/><Relationship Id="rId2"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themeOverride" Target="../theme/themeOverride20.xml"/><Relationship Id="rId2"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42.png"/><Relationship Id="rId5" Type="http://schemas.openxmlformats.org/officeDocument/2006/relationships/image" Target="../media/image44.png"/><Relationship Id="rId1" Type="http://schemas.openxmlformats.org/officeDocument/2006/relationships/themeOverride" Target="../theme/themeOverride21.x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themeOverride" Target="../theme/themeOverride22.xml"/><Relationship Id="rId2"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themeOverride" Target="../theme/themeOverride23.xml"/><Relationship Id="rId2" Type="http://schemas.openxmlformats.org/officeDocument/2006/relationships/slideLayout" Target="../slideLayouts/slideLayout4.xml"/><Relationship Id="rId3" Type="http://schemas.openxmlformats.org/officeDocument/2006/relationships/image" Target="../media/image47.em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48.png"/><Relationship Id="rId1" Type="http://schemas.openxmlformats.org/officeDocument/2006/relationships/themeOverride" Target="../theme/themeOverride24.xml"/><Relationship Id="rId2"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49.gif"/><Relationship Id="rId5" Type="http://schemas.openxmlformats.org/officeDocument/2006/relationships/image" Target="../media/image50.png"/><Relationship Id="rId1" Type="http://schemas.openxmlformats.org/officeDocument/2006/relationships/themeOverride" Target="../theme/themeOverride25.x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1" Type="http://schemas.openxmlformats.org/officeDocument/2006/relationships/themeOverride" Target="../theme/themeOverride26.xml"/><Relationship Id="rId2"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6.jpeg"/><Relationship Id="rId3" Type="http://schemas.microsoft.com/office/2007/relationships/hdphoto" Target="../media/hdphoto1.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1" Type="http://schemas.openxmlformats.org/officeDocument/2006/relationships/image" Target="../media/image13.wmf"/><Relationship Id="rId12" Type="http://schemas.openxmlformats.org/officeDocument/2006/relationships/oleObject" Target="../embeddings/oleObject5.bin"/><Relationship Id="rId13" Type="http://schemas.openxmlformats.org/officeDocument/2006/relationships/image" Target="../media/image14.wmf"/><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10.wmf"/><Relationship Id="rId6" Type="http://schemas.openxmlformats.org/officeDocument/2006/relationships/oleObject" Target="../embeddings/oleObject2.bin"/><Relationship Id="rId7" Type="http://schemas.openxmlformats.org/officeDocument/2006/relationships/image" Target="../media/image11.wmf"/><Relationship Id="rId8" Type="http://schemas.openxmlformats.org/officeDocument/2006/relationships/oleObject" Target="../embeddings/oleObject3.bin"/><Relationship Id="rId9" Type="http://schemas.openxmlformats.org/officeDocument/2006/relationships/image" Target="../media/image12.wmf"/><Relationship Id="rId10"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oleObject" Target="../embeddings/oleObject6.bin"/><Relationship Id="rId6" Type="http://schemas.openxmlformats.org/officeDocument/2006/relationships/image" Target="../media/image14.wmf"/><Relationship Id="rId7" Type="http://schemas.openxmlformats.org/officeDocument/2006/relationships/oleObject" Target="../embeddings/oleObject7.bin"/><Relationship Id="rId8" Type="http://schemas.openxmlformats.org/officeDocument/2006/relationships/image" Target="../media/image15.wmf"/><Relationship Id="rId1" Type="http://schemas.openxmlformats.org/officeDocument/2006/relationships/themeOverride" Target="../theme/themeOverride1.xml"/><Relationship Id="rId2" Type="http://schemas.openxmlformats.org/officeDocument/2006/relationships/vmlDrawing" Target="../drawings/vmlDrawing2.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eagle_kp09_big"/>
          <p:cNvPicPr>
            <a:picLocks noChangeAspect="1" noChangeArrowheads="1"/>
          </p:cNvPicPr>
          <p:nvPr/>
        </p:nvPicPr>
        <p:blipFill>
          <a:blip r:embed="rId2" cstate="print"/>
          <a:srcRect/>
          <a:stretch>
            <a:fillRect/>
          </a:stretch>
        </p:blipFill>
        <p:spPr bwMode="auto">
          <a:xfrm>
            <a:off x="0" y="-1295400"/>
            <a:ext cx="9296400" cy="8915400"/>
          </a:xfrm>
          <a:prstGeom prst="rect">
            <a:avLst/>
          </a:prstGeom>
          <a:noFill/>
        </p:spPr>
      </p:pic>
      <p:sp>
        <p:nvSpPr>
          <p:cNvPr id="2" name="Title 1"/>
          <p:cNvSpPr>
            <a:spLocks noGrp="1"/>
          </p:cNvSpPr>
          <p:nvPr>
            <p:ph type="ctrTitle"/>
          </p:nvPr>
        </p:nvSpPr>
        <p:spPr>
          <a:xfrm>
            <a:off x="729098" y="581545"/>
            <a:ext cx="8112720" cy="1470025"/>
          </a:xfrm>
          <a:effectLst>
            <a:outerShdw blurRad="50800" dist="38100" dir="2700000" algn="tl" rotWithShape="0">
              <a:prstClr val="black"/>
            </a:outerShdw>
          </a:effectLst>
        </p:spPr>
        <p:txBody>
          <a:bodyPr>
            <a:normAutofit fontScale="90000"/>
          </a:bodyPr>
          <a:lstStyle/>
          <a:p>
            <a:r>
              <a:rPr lang="en-US" dirty="0" smtClean="0">
                <a:solidFill>
                  <a:schemeClr val="bg1"/>
                </a:solidFill>
              </a:rPr>
              <a:t>The Condensation of Gas-Phase Elements onto Interstellar Dust Grains</a:t>
            </a:r>
            <a:endParaRPr lang="en-US" dirty="0">
              <a:solidFill>
                <a:schemeClr val="bg1"/>
              </a:solidFill>
            </a:endParaRPr>
          </a:p>
        </p:txBody>
      </p:sp>
      <p:sp>
        <p:nvSpPr>
          <p:cNvPr id="3" name="Subtitle 2"/>
          <p:cNvSpPr>
            <a:spLocks noGrp="1"/>
          </p:cNvSpPr>
          <p:nvPr>
            <p:ph type="subTitle" idx="1"/>
          </p:nvPr>
        </p:nvSpPr>
        <p:spPr>
          <a:xfrm>
            <a:off x="1585058" y="2551447"/>
            <a:ext cx="6400800" cy="1752600"/>
          </a:xfrm>
          <a:effectLst>
            <a:outerShdw blurRad="38100" dist="50800" dir="2700000" algn="tl" rotWithShape="0">
              <a:prstClr val="black"/>
            </a:outerShdw>
          </a:effectLst>
        </p:spPr>
        <p:txBody>
          <a:bodyPr/>
          <a:lstStyle/>
          <a:p>
            <a:r>
              <a:rPr lang="en-US" dirty="0" smtClean="0">
                <a:solidFill>
                  <a:srgbClr val="FFFF00"/>
                </a:solidFill>
              </a:rPr>
              <a:t>Edward B. Jenkins</a:t>
            </a:r>
          </a:p>
          <a:p>
            <a:r>
              <a:rPr lang="en-US" dirty="0" smtClean="0">
                <a:solidFill>
                  <a:srgbClr val="FFFF00"/>
                </a:solidFill>
              </a:rPr>
              <a:t>Princeton University Observatory</a:t>
            </a:r>
            <a:endParaRPr lang="en-US" dirty="0">
              <a:solidFill>
                <a:srgbClr val="FFFF00"/>
              </a:solidFill>
            </a:endParaRPr>
          </a:p>
        </p:txBody>
      </p:sp>
      <p:sp>
        <p:nvSpPr>
          <p:cNvPr id="6" name="Rectangle 3"/>
          <p:cNvSpPr txBox="1">
            <a:spLocks noChangeArrowheads="1"/>
          </p:cNvSpPr>
          <p:nvPr/>
        </p:nvSpPr>
        <p:spPr>
          <a:xfrm>
            <a:off x="1447800" y="4331334"/>
            <a:ext cx="6400800" cy="1752600"/>
          </a:xfrm>
          <a:prstGeom prst="rect">
            <a:avLst/>
          </a:prstGeom>
          <a:noFill/>
          <a:effectLst>
            <a:outerShdw blurRad="12700" dist="25400" dir="2700000" algn="ctr" rotWithShape="0">
              <a:schemeClr val="tx2"/>
            </a:outerShdw>
          </a:effectLst>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solidFill>
                  <a:srgbClr val="CCFFFF"/>
                </a:solidFill>
                <a:latin typeface="Comic Sans MS" pitchFamily="66" charset="0"/>
              </a:rPr>
              <a:t>A Consolidation of Findings from 45 Years of Investigation of Ultraviolet Absorption Lines</a:t>
            </a:r>
            <a:endParaRPr lang="en-US" dirty="0">
              <a:solidFill>
                <a:srgbClr val="CCFFFF"/>
              </a:solidFill>
              <a:latin typeface="Comic Sans MS" pitchFamily="66" charset="0"/>
            </a:endParaRPr>
          </a:p>
        </p:txBody>
      </p:sp>
    </p:spTree>
    <p:extLst>
      <p:ext uri="{BB962C8B-B14F-4D97-AF65-F5344CB8AC3E}">
        <p14:creationId xmlns:p14="http://schemas.microsoft.com/office/powerpoint/2010/main" val="347818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3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100mic1"/>
          <p:cNvPicPr>
            <a:picLocks noChangeAspect="1" noChangeArrowheads="1"/>
          </p:cNvPicPr>
          <p:nvPr/>
        </p:nvPicPr>
        <p:blipFill>
          <a:blip r:embed="rId4" cstate="print">
            <a:lum bright="-12000" contrast="12000"/>
          </a:blip>
          <a:srcRect t="8824" b="2942"/>
          <a:stretch>
            <a:fillRect/>
          </a:stretch>
        </p:blipFill>
        <p:spPr bwMode="auto">
          <a:xfrm>
            <a:off x="0" y="0"/>
            <a:ext cx="9144000" cy="6858000"/>
          </a:xfrm>
          <a:prstGeom prst="rect">
            <a:avLst/>
          </a:prstGeom>
          <a:solidFill>
            <a:srgbClr val="FFCC00"/>
          </a:solidFill>
        </p:spPr>
      </p:pic>
      <p:sp>
        <p:nvSpPr>
          <p:cNvPr id="22530" name="Rectangle 2"/>
          <p:cNvSpPr>
            <a:spLocks noGrp="1" noChangeArrowheads="1"/>
          </p:cNvSpPr>
          <p:nvPr>
            <p:ph type="title"/>
          </p:nvPr>
        </p:nvSpPr>
        <p:spPr>
          <a:effectLst>
            <a:outerShdw dist="17961" dir="2700000" algn="ctr" rotWithShape="0">
              <a:srgbClr val="FF0000"/>
            </a:outerShdw>
          </a:effectLst>
        </p:spPr>
        <p:txBody>
          <a:bodyPr>
            <a:normAutofit/>
          </a:bodyPr>
          <a:lstStyle/>
          <a:p>
            <a:r>
              <a:rPr lang="en-US" sz="4000" dirty="0" smtClean="0">
                <a:solidFill>
                  <a:srgbClr val="FFFF00"/>
                </a:solidFill>
              </a:rPr>
              <a:t>Inventory of Matter: Gas vs. Dust</a:t>
            </a:r>
            <a:endParaRPr lang="en-US" sz="4000" dirty="0">
              <a:solidFill>
                <a:srgbClr val="FFFF00"/>
              </a:solidFill>
            </a:endParaRPr>
          </a:p>
        </p:txBody>
      </p:sp>
      <p:sp>
        <p:nvSpPr>
          <p:cNvPr id="22531" name="Rectangle 3"/>
          <p:cNvSpPr>
            <a:spLocks noGrp="1" noChangeArrowheads="1"/>
          </p:cNvSpPr>
          <p:nvPr>
            <p:ph type="body" idx="1"/>
          </p:nvPr>
        </p:nvSpPr>
        <p:spPr>
          <a:xfrm>
            <a:off x="457200" y="1078137"/>
            <a:ext cx="8229600" cy="2514600"/>
          </a:xfrm>
        </p:spPr>
        <p:txBody>
          <a:bodyPr>
            <a:noAutofit/>
          </a:bodyPr>
          <a:lstStyle/>
          <a:p>
            <a:pPr marL="0" indent="0">
              <a:lnSpc>
                <a:spcPct val="90000"/>
              </a:lnSpc>
              <a:buNone/>
            </a:pPr>
            <a:r>
              <a:rPr lang="en-US" sz="2800" dirty="0" smtClean="0">
                <a:solidFill>
                  <a:srgbClr val="FFCC99"/>
                </a:solidFill>
              </a:rPr>
              <a:t>Assume </a:t>
            </a:r>
            <a:r>
              <a:rPr lang="en-US" sz="2800" dirty="0">
                <a:solidFill>
                  <a:srgbClr val="FFCC99"/>
                </a:solidFill>
              </a:rPr>
              <a:t>a total </a:t>
            </a:r>
            <a:r>
              <a:rPr lang="en-US" sz="2800" dirty="0" smtClean="0">
                <a:solidFill>
                  <a:srgbClr val="FFCC99"/>
                </a:solidFill>
              </a:rPr>
              <a:t>reference abundance relative to hydrogen, </a:t>
            </a:r>
            <a:r>
              <a:rPr lang="en-US" sz="2800" dirty="0">
                <a:solidFill>
                  <a:srgbClr val="FFCC99"/>
                </a:solidFill>
              </a:rPr>
              <a:t>based on stellar abundances, and then determine what proportions of the </a:t>
            </a:r>
            <a:r>
              <a:rPr lang="en-US" sz="2800" dirty="0" smtClean="0">
                <a:solidFill>
                  <a:srgbClr val="FFCC99"/>
                </a:solidFill>
              </a:rPr>
              <a:t>heavy atoms </a:t>
            </a:r>
            <a:r>
              <a:rPr lang="en-US" sz="2800" dirty="0">
                <a:solidFill>
                  <a:srgbClr val="FFCC99"/>
                </a:solidFill>
              </a:rPr>
              <a:t>are in the gas and solid (dust) </a:t>
            </a:r>
            <a:r>
              <a:rPr lang="en-US" sz="2800" dirty="0" smtClean="0">
                <a:solidFill>
                  <a:srgbClr val="FFCC99"/>
                </a:solidFill>
              </a:rPr>
              <a:t>phases -- </a:t>
            </a:r>
            <a:r>
              <a:rPr lang="en-US" sz="2800" dirty="0" smtClean="0">
                <a:solidFill>
                  <a:srgbClr val="FF0000"/>
                </a:solidFill>
              </a:rPr>
              <a:t>(</a:t>
            </a:r>
            <a:r>
              <a:rPr lang="en-US" sz="2800" i="1" u="sng" dirty="0" smtClean="0">
                <a:solidFill>
                  <a:srgbClr val="FF0000"/>
                </a:solidFill>
              </a:rPr>
              <a:t>according to number densities, not mass</a:t>
            </a:r>
            <a:r>
              <a:rPr lang="en-US" sz="2800" dirty="0" smtClean="0">
                <a:solidFill>
                  <a:srgbClr val="FF0000"/>
                </a:solidFill>
              </a:rPr>
              <a:t>).</a:t>
            </a:r>
          </a:p>
          <a:p>
            <a:pPr marL="609600" indent="-609600">
              <a:lnSpc>
                <a:spcPct val="90000"/>
              </a:lnSpc>
              <a:buFontTx/>
              <a:buNone/>
            </a:pPr>
            <a:r>
              <a:rPr lang="en-US" sz="2800" dirty="0">
                <a:solidFill>
                  <a:srgbClr val="FFCC99"/>
                </a:solidFill>
              </a:rPr>
              <a:t>	We characterize the loss of some element </a:t>
            </a:r>
            <a:r>
              <a:rPr lang="en-US" sz="2800" i="1" dirty="0">
                <a:solidFill>
                  <a:srgbClr val="FFCC99"/>
                </a:solidFill>
                <a:latin typeface="Times New Roman" pitchFamily="18" charset="0"/>
              </a:rPr>
              <a:t>X</a:t>
            </a:r>
            <a:r>
              <a:rPr lang="en-US" sz="2800" dirty="0">
                <a:solidFill>
                  <a:srgbClr val="FFCC99"/>
                </a:solidFill>
              </a:rPr>
              <a:t> from the gas phase by  the </a:t>
            </a:r>
            <a:r>
              <a:rPr lang="en-US" sz="2800" dirty="0" smtClean="0">
                <a:solidFill>
                  <a:srgbClr val="FFCC99"/>
                </a:solidFill>
              </a:rPr>
              <a:t>logarithmic depletion </a:t>
            </a:r>
            <a:r>
              <a:rPr lang="en-US" sz="2800" dirty="0">
                <a:solidFill>
                  <a:srgbClr val="FFCC99"/>
                </a:solidFill>
                <a:latin typeface="Times New Roman" pitchFamily="18" charset="0"/>
              </a:rPr>
              <a:t>[</a:t>
            </a:r>
            <a:r>
              <a:rPr lang="en-US" sz="2800" i="1" dirty="0">
                <a:solidFill>
                  <a:srgbClr val="FFCC99"/>
                </a:solidFill>
                <a:latin typeface="Times New Roman" pitchFamily="18" charset="0"/>
              </a:rPr>
              <a:t>X</a:t>
            </a:r>
            <a:r>
              <a:rPr lang="en-US" sz="2800" dirty="0">
                <a:solidFill>
                  <a:srgbClr val="FFCC99"/>
                </a:solidFill>
                <a:latin typeface="Times New Roman" pitchFamily="18" charset="0"/>
              </a:rPr>
              <a:t>/</a:t>
            </a:r>
            <a:r>
              <a:rPr lang="en-US" sz="2800" i="1" dirty="0">
                <a:solidFill>
                  <a:srgbClr val="FFCC99"/>
                </a:solidFill>
                <a:latin typeface="Times New Roman" pitchFamily="18" charset="0"/>
              </a:rPr>
              <a:t>H</a:t>
            </a:r>
            <a:r>
              <a:rPr lang="en-US" sz="2800" dirty="0">
                <a:solidFill>
                  <a:srgbClr val="FFCC99"/>
                </a:solidFill>
                <a:latin typeface="Times New Roman" pitchFamily="18" charset="0"/>
              </a:rPr>
              <a:t>],</a:t>
            </a:r>
            <a:r>
              <a:rPr lang="en-US" sz="2800" dirty="0">
                <a:solidFill>
                  <a:srgbClr val="FFCC99"/>
                </a:solidFill>
              </a:rPr>
              <a:t> defined by the relationship</a:t>
            </a:r>
          </a:p>
        </p:txBody>
      </p:sp>
      <p:graphicFrame>
        <p:nvGraphicFramePr>
          <p:cNvPr id="22535" name="Object 7"/>
          <p:cNvGraphicFramePr>
            <a:graphicFrameLocks noChangeAspect="1"/>
          </p:cNvGraphicFramePr>
          <p:nvPr>
            <p:extLst>
              <p:ext uri="{D42A27DB-BD31-4B8C-83A1-F6EECF244321}">
                <p14:modId xmlns:p14="http://schemas.microsoft.com/office/powerpoint/2010/main" val="1936142352"/>
              </p:ext>
            </p:extLst>
          </p:nvPr>
        </p:nvGraphicFramePr>
        <p:xfrm>
          <a:off x="1130300" y="3926397"/>
          <a:ext cx="6794500" cy="1390650"/>
        </p:xfrm>
        <a:graphic>
          <a:graphicData uri="http://schemas.openxmlformats.org/presentationml/2006/ole">
            <mc:AlternateContent xmlns:mc="http://schemas.openxmlformats.org/markup-compatibility/2006">
              <mc:Choice xmlns:v="urn:schemas-microsoft-com:vml" Requires="v">
                <p:oleObj spid="_x0000_s1156" name="Equation" r:id="rId5" imgW="2171520" imgH="444240" progId="Equation.3">
                  <p:embed/>
                </p:oleObj>
              </mc:Choice>
              <mc:Fallback>
                <p:oleObj name="Equation" r:id="rId5" imgW="2171520" imgH="444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0300" y="3926397"/>
                        <a:ext cx="6794500" cy="1390650"/>
                      </a:xfrm>
                      <a:prstGeom prst="rect">
                        <a:avLst/>
                      </a:prstGeom>
                      <a:solidFill>
                        <a:srgbClr val="FFCC00"/>
                      </a:solidFill>
                      <a:ln w="38100">
                        <a:solidFill>
                          <a:srgbClr val="FF0000"/>
                        </a:solidFill>
                        <a:miter lim="800000"/>
                        <a:headEnd/>
                        <a:tailEnd/>
                      </a:ln>
                      <a:effectLst>
                        <a:outerShdw blurRad="63500" dist="38099" dir="2700000" algn="ctr" rotWithShape="0">
                          <a:srgbClr val="FF0000">
                            <a:alpha val="74998"/>
                          </a:srgbClr>
                        </a:outerShdw>
                      </a:effectLst>
                    </p:spPr>
                  </p:pic>
                </p:oleObj>
              </mc:Fallback>
            </mc:AlternateContent>
          </a:graphicData>
        </a:graphic>
      </p:graphicFrame>
      <p:sp>
        <p:nvSpPr>
          <p:cNvPr id="22537" name="AutoShape 9"/>
          <p:cNvSpPr>
            <a:spLocks noChangeArrowheads="1"/>
          </p:cNvSpPr>
          <p:nvPr/>
        </p:nvSpPr>
        <p:spPr bwMode="auto">
          <a:xfrm>
            <a:off x="5794453" y="5136770"/>
            <a:ext cx="485775" cy="533400"/>
          </a:xfrm>
          <a:prstGeom prst="upArrow">
            <a:avLst>
              <a:gd name="adj1" fmla="val 50000"/>
              <a:gd name="adj2" fmla="val 27451"/>
            </a:avLst>
          </a:prstGeom>
          <a:solidFill>
            <a:srgbClr val="FFCC00"/>
          </a:solidFill>
          <a:ln w="9525">
            <a:solidFill>
              <a:schemeClr val="tx1"/>
            </a:solidFill>
            <a:miter lim="800000"/>
            <a:headEnd/>
            <a:tailEnd/>
          </a:ln>
          <a:effectLst/>
        </p:spPr>
        <p:txBody>
          <a:bodyPr vert="eaVert" wrap="none" anchor="ctr"/>
          <a:lstStyle/>
          <a:p>
            <a:endParaRPr lang="en-US"/>
          </a:p>
        </p:txBody>
      </p:sp>
      <p:sp>
        <p:nvSpPr>
          <p:cNvPr id="22536" name="Text Box 8"/>
          <p:cNvSpPr txBox="1">
            <a:spLocks noChangeArrowheads="1"/>
          </p:cNvSpPr>
          <p:nvPr/>
        </p:nvSpPr>
        <p:spPr bwMode="auto">
          <a:xfrm>
            <a:off x="4572000" y="5634040"/>
            <a:ext cx="3276600" cy="457200"/>
          </a:xfrm>
          <a:prstGeom prst="rect">
            <a:avLst/>
          </a:prstGeom>
          <a:solidFill>
            <a:srgbClr val="FFCC00"/>
          </a:solidFill>
          <a:ln w="9525">
            <a:noFill/>
            <a:miter lim="800000"/>
            <a:headEnd/>
            <a:tailEnd/>
          </a:ln>
          <a:effectLst/>
        </p:spPr>
        <p:txBody>
          <a:bodyPr>
            <a:spAutoFit/>
          </a:bodyPr>
          <a:lstStyle/>
          <a:p>
            <a:pPr>
              <a:spcBef>
                <a:spcPct val="50000"/>
              </a:spcBef>
            </a:pPr>
            <a:r>
              <a:rPr lang="en-US" sz="2400">
                <a:latin typeface="Arial" charset="0"/>
              </a:rPr>
              <a:t>Reference Abundance</a:t>
            </a:r>
          </a:p>
        </p:txBody>
      </p:sp>
      <p:sp>
        <p:nvSpPr>
          <p:cNvPr id="22539" name="AutoShape 11"/>
          <p:cNvSpPr>
            <a:spLocks noChangeArrowheads="1"/>
          </p:cNvSpPr>
          <p:nvPr/>
        </p:nvSpPr>
        <p:spPr bwMode="auto">
          <a:xfrm>
            <a:off x="1589048" y="4926153"/>
            <a:ext cx="485775" cy="533400"/>
          </a:xfrm>
          <a:prstGeom prst="upArrow">
            <a:avLst>
              <a:gd name="adj1" fmla="val 50000"/>
              <a:gd name="adj2" fmla="val 27451"/>
            </a:avLst>
          </a:prstGeom>
          <a:solidFill>
            <a:srgbClr val="FFCC00"/>
          </a:solidFill>
          <a:ln w="9525">
            <a:solidFill>
              <a:schemeClr val="tx1"/>
            </a:solidFill>
            <a:miter lim="800000"/>
            <a:headEnd/>
            <a:tailEnd/>
          </a:ln>
          <a:effectLst/>
        </p:spPr>
        <p:txBody>
          <a:bodyPr vert="eaVert" wrap="none" anchor="ctr"/>
          <a:lstStyle/>
          <a:p>
            <a:endParaRPr lang="en-US"/>
          </a:p>
        </p:txBody>
      </p:sp>
      <p:sp>
        <p:nvSpPr>
          <p:cNvPr id="22538" name="Text Box 10"/>
          <p:cNvSpPr txBox="1">
            <a:spLocks noChangeArrowheads="1"/>
          </p:cNvSpPr>
          <p:nvPr/>
        </p:nvSpPr>
        <p:spPr bwMode="auto">
          <a:xfrm>
            <a:off x="812181" y="5426100"/>
            <a:ext cx="2176346" cy="1200329"/>
          </a:xfrm>
          <a:prstGeom prst="rect">
            <a:avLst/>
          </a:prstGeom>
          <a:solidFill>
            <a:srgbClr val="FFCC00"/>
          </a:solidFill>
          <a:ln w="9525">
            <a:noFill/>
            <a:miter lim="800000"/>
            <a:headEnd/>
            <a:tailEnd/>
          </a:ln>
          <a:effectLst/>
        </p:spPr>
        <p:txBody>
          <a:bodyPr wrap="square">
            <a:spAutoFit/>
          </a:bodyPr>
          <a:lstStyle/>
          <a:p>
            <a:pPr algn="ctr">
              <a:spcBef>
                <a:spcPct val="50000"/>
              </a:spcBef>
            </a:pPr>
            <a:r>
              <a:rPr lang="en-US" sz="2400" smtClean="0">
                <a:latin typeface="Arial" charset="0"/>
              </a:rPr>
              <a:t>Logarithmic </a:t>
            </a:r>
            <a:r>
              <a:rPr lang="en-US" sz="2400" dirty="0" smtClean="0">
                <a:latin typeface="Arial" charset="0"/>
              </a:rPr>
              <a:t>Depletion Factor</a:t>
            </a:r>
            <a:endParaRPr lang="en-US" sz="2400" i="1"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150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checkerboard(across)">
                                      <p:cBhvr>
                                        <p:cTn id="7" dur="500"/>
                                        <p:tgtEl>
                                          <p:spTgt spid="22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checkerboard(across)">
                                      <p:cBhvr>
                                        <p:cTn id="12" dur="500"/>
                                        <p:tgtEl>
                                          <p:spTgt spid="22531">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22535"/>
                                        </p:tgtEl>
                                        <p:attrNameLst>
                                          <p:attrName>style.visibility</p:attrName>
                                        </p:attrNameLst>
                                      </p:cBhvr>
                                      <p:to>
                                        <p:strVal val="visible"/>
                                      </p:to>
                                    </p:set>
                                    <p:animEffect transition="in" filter="checkerboard(across)">
                                      <p:cBhvr>
                                        <p:cTn id="15" dur="500"/>
                                        <p:tgtEl>
                                          <p:spTgt spid="22535"/>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253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253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2536"/>
                                        </p:tgtEl>
                                        <p:attrNameLst>
                                          <p:attrName>style.visibility</p:attrName>
                                        </p:attrNameLst>
                                      </p:cBhvr>
                                      <p:to>
                                        <p:strVal val="visible"/>
                                      </p:to>
                                    </p:set>
                                  </p:childTnLst>
                                </p:cTn>
                              </p:par>
                              <p:par>
                                <p:cTn id="22" presetID="1" presetClass="entr" presetSubtype="0" fill="hold" grpId="0" nodeType="withEffect">
                                  <p:stCondLst>
                                    <p:cond delay="1000"/>
                                  </p:stCondLst>
                                  <p:childTnLst>
                                    <p:set>
                                      <p:cBhvr>
                                        <p:cTn id="23" dur="1" fill="hold">
                                          <p:stCondLst>
                                            <p:cond delay="0"/>
                                          </p:stCondLst>
                                        </p:cTn>
                                        <p:tgtEl>
                                          <p:spTgt spid="22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P spid="22537" grpId="0" animBg="1"/>
      <p:bldP spid="22536" grpId="0" animBg="1"/>
      <p:bldP spid="22539" grpId="0" animBg="1"/>
      <p:bldP spid="225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100mic1"/>
          <p:cNvPicPr>
            <a:picLocks noChangeAspect="1" noChangeArrowheads="1"/>
          </p:cNvPicPr>
          <p:nvPr/>
        </p:nvPicPr>
        <p:blipFill>
          <a:blip r:embed="rId3" cstate="print">
            <a:lum bright="-12000" contrast="12000"/>
          </a:blip>
          <a:srcRect t="8824" b="2942"/>
          <a:stretch>
            <a:fillRect/>
          </a:stretch>
        </p:blipFill>
        <p:spPr bwMode="auto">
          <a:xfrm>
            <a:off x="0" y="0"/>
            <a:ext cx="9144000" cy="6858000"/>
          </a:xfrm>
          <a:prstGeom prst="rect">
            <a:avLst/>
          </a:prstGeom>
          <a:solidFill>
            <a:srgbClr val="FFCC00"/>
          </a:solidFill>
        </p:spPr>
      </p:pic>
      <p:sp>
        <p:nvSpPr>
          <p:cNvPr id="22530" name="Rectangle 2"/>
          <p:cNvSpPr>
            <a:spLocks noGrp="1" noChangeArrowheads="1"/>
          </p:cNvSpPr>
          <p:nvPr>
            <p:ph type="title"/>
          </p:nvPr>
        </p:nvSpPr>
        <p:spPr>
          <a:effectLst>
            <a:outerShdw dist="17961" dir="2700000" algn="ctr" rotWithShape="0">
              <a:srgbClr val="FF0000"/>
            </a:outerShdw>
          </a:effectLst>
        </p:spPr>
        <p:txBody>
          <a:bodyPr>
            <a:normAutofit/>
          </a:bodyPr>
          <a:lstStyle/>
          <a:p>
            <a:r>
              <a:rPr lang="en-US" sz="4000" dirty="0" smtClean="0">
                <a:solidFill>
                  <a:srgbClr val="FFFF00"/>
                </a:solidFill>
              </a:rPr>
              <a:t>Inventory of Matter: Gas vs. Dust</a:t>
            </a:r>
            <a:endParaRPr lang="en-US" sz="4000" dirty="0">
              <a:solidFill>
                <a:srgbClr val="FFFF00"/>
              </a:solidFill>
            </a:endParaRPr>
          </a:p>
        </p:txBody>
      </p:sp>
      <p:sp>
        <p:nvSpPr>
          <p:cNvPr id="22531" name="Rectangle 3"/>
          <p:cNvSpPr>
            <a:spLocks noGrp="1" noChangeArrowheads="1"/>
          </p:cNvSpPr>
          <p:nvPr>
            <p:ph type="body" idx="1"/>
          </p:nvPr>
        </p:nvSpPr>
        <p:spPr>
          <a:xfrm>
            <a:off x="457200" y="1343025"/>
            <a:ext cx="8229600" cy="2514600"/>
          </a:xfrm>
        </p:spPr>
        <p:txBody>
          <a:bodyPr>
            <a:normAutofit/>
          </a:bodyPr>
          <a:lstStyle/>
          <a:p>
            <a:pPr marL="0" indent="0">
              <a:lnSpc>
                <a:spcPct val="90000"/>
              </a:lnSpc>
              <a:buNone/>
            </a:pPr>
            <a:r>
              <a:rPr lang="en-US" dirty="0" smtClean="0">
                <a:solidFill>
                  <a:srgbClr val="FFCC99"/>
                </a:solidFill>
              </a:rPr>
              <a:t>After the logarithmic depletion factor has been measured, one can determine the proportion of element </a:t>
            </a:r>
            <a:r>
              <a:rPr lang="en-US" i="1" dirty="0" smtClean="0">
                <a:solidFill>
                  <a:srgbClr val="FFCC99"/>
                </a:solidFill>
                <a:latin typeface="Times New Roman" charset="0"/>
                <a:ea typeface="Times New Roman" charset="0"/>
                <a:cs typeface="Times New Roman" charset="0"/>
              </a:rPr>
              <a:t>X</a:t>
            </a:r>
            <a:r>
              <a:rPr lang="en-US" dirty="0" smtClean="0">
                <a:solidFill>
                  <a:srgbClr val="FFCC99"/>
                </a:solidFill>
              </a:rPr>
              <a:t> that has been removed from the gas phase and is now locked up in dust grains.</a:t>
            </a:r>
            <a:endParaRPr lang="en-US" dirty="0">
              <a:solidFill>
                <a:srgbClr val="FFCC99"/>
              </a:solidFill>
            </a:endParaRPr>
          </a:p>
        </p:txBody>
      </p:sp>
      <mc:AlternateContent xmlns:mc="http://schemas.openxmlformats.org/markup-compatibility/2006" xmlns:a14="http://schemas.microsoft.com/office/drawing/2010/main">
        <mc:Choice Requires="a14">
          <p:sp>
            <p:nvSpPr>
              <p:cNvPr id="11" name="TextBox 10"/>
              <p:cNvSpPr txBox="1"/>
              <p:nvPr/>
            </p:nvSpPr>
            <p:spPr>
              <a:xfrm>
                <a:off x="741556" y="3945614"/>
                <a:ext cx="7660888" cy="736997"/>
              </a:xfrm>
              <a:prstGeom prst="rect">
                <a:avLst/>
              </a:prstGeom>
              <a:solidFill>
                <a:srgbClr val="FDCD01"/>
              </a:solidFill>
              <a:ln w="38100">
                <a:solidFill>
                  <a:srgbClr val="FF000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mr-IN" sz="3200" i="1" smtClean="0">
                              <a:latin typeface="Cambria Math" charset="0"/>
                            </a:rPr>
                          </m:ctrlPr>
                        </m:dPr>
                        <m:e>
                          <m:sSub>
                            <m:sSubPr>
                              <m:ctrlPr>
                                <a:rPr lang="en-US" sz="3200" b="0" i="1" smtClean="0">
                                  <a:latin typeface="Cambria Math" charset="0"/>
                                </a:rPr>
                              </m:ctrlPr>
                            </m:sSubPr>
                            <m:e>
                              <m:r>
                                <a:rPr lang="en-US" sz="3200" b="0" i="1" smtClean="0">
                                  <a:latin typeface="Cambria Math" charset="0"/>
                                </a:rPr>
                                <m:t>𝑋</m:t>
                              </m:r>
                            </m:e>
                            <m:sub>
                              <m:r>
                                <a:rPr lang="en-US" sz="3200" b="0" i="1" smtClean="0">
                                  <a:latin typeface="Cambria Math" charset="0"/>
                                </a:rPr>
                                <m:t>𝑑𝑢𝑠𝑡</m:t>
                              </m:r>
                            </m:sub>
                          </m:sSub>
                          <m:r>
                            <a:rPr lang="en-US" sz="3200" b="0" i="1" smtClean="0">
                              <a:latin typeface="Cambria Math" charset="0"/>
                            </a:rPr>
                            <m:t>/</m:t>
                          </m:r>
                          <m:r>
                            <m:rPr>
                              <m:nor/>
                            </m:rPr>
                            <a:rPr lang="en-US" sz="3200" b="0" i="0" smtClean="0">
                              <a:latin typeface="Cambria Math" charset="0"/>
                            </a:rPr>
                            <m:t>H</m:t>
                          </m:r>
                        </m:e>
                      </m:d>
                      <m:r>
                        <a:rPr lang="en-US" sz="3200" b="0" i="1" smtClean="0">
                          <a:latin typeface="Cambria Math" charset="0"/>
                        </a:rPr>
                        <m:t>=</m:t>
                      </m:r>
                      <m:sSub>
                        <m:sSubPr>
                          <m:ctrlPr>
                            <a:rPr lang="en-US" sz="3200" b="0" i="1" smtClean="0">
                              <a:latin typeface="Cambria Math" charset="0"/>
                            </a:rPr>
                          </m:ctrlPr>
                        </m:sSubPr>
                        <m:e>
                          <m:d>
                            <m:dPr>
                              <m:ctrlPr>
                                <a:rPr lang="mr-IN" sz="3200" i="1">
                                  <a:latin typeface="Cambria Math" charset="0"/>
                                </a:rPr>
                              </m:ctrlPr>
                            </m:dPr>
                            <m:e>
                              <m:r>
                                <a:rPr lang="en-US" sz="3200" i="1">
                                  <a:latin typeface="Cambria Math" charset="0"/>
                                </a:rPr>
                                <m:t>𝑋</m:t>
                              </m:r>
                              <m:r>
                                <a:rPr lang="en-US" sz="3200" i="1">
                                  <a:latin typeface="Cambria Math" charset="0"/>
                                </a:rPr>
                                <m:t>/</m:t>
                              </m:r>
                              <m:r>
                                <m:rPr>
                                  <m:nor/>
                                </m:rPr>
                                <a:rPr lang="en-US" sz="3200">
                                  <a:latin typeface="Cambria Math" charset="0"/>
                                </a:rPr>
                                <m:t>H</m:t>
                              </m:r>
                            </m:e>
                          </m:d>
                        </m:e>
                        <m:sub>
                          <m:r>
                            <a:rPr lang="en-US" sz="3200" b="0" i="1" smtClean="0">
                              <a:latin typeface="Cambria Math" charset="0"/>
                            </a:rPr>
                            <m:t>𝑠𝑡𝑒𝑙𝑙𝑎𝑟</m:t>
                          </m:r>
                        </m:sub>
                      </m:sSub>
                      <m:d>
                        <m:dPr>
                          <m:ctrlPr>
                            <a:rPr lang="mr-IN" sz="3200" b="0" i="1" smtClean="0">
                              <a:latin typeface="Cambria Math" charset="0"/>
                            </a:rPr>
                          </m:ctrlPr>
                        </m:dPr>
                        <m:e>
                          <m:r>
                            <a:rPr lang="en-US" sz="3200" b="0" i="1" smtClean="0">
                              <a:latin typeface="Cambria Math" charset="0"/>
                            </a:rPr>
                            <m:t>1−</m:t>
                          </m:r>
                          <m:sSup>
                            <m:sSupPr>
                              <m:ctrlPr>
                                <a:rPr lang="en-US" sz="3200" b="0" i="1" smtClean="0">
                                  <a:latin typeface="Cambria Math" charset="0"/>
                                </a:rPr>
                              </m:ctrlPr>
                            </m:sSupPr>
                            <m:e>
                              <m:r>
                                <a:rPr lang="en-US" sz="3200" b="0" i="1" smtClean="0">
                                  <a:latin typeface="Cambria Math" charset="0"/>
                                </a:rPr>
                                <m:t>10</m:t>
                              </m:r>
                            </m:e>
                            <m:sup>
                              <m:d>
                                <m:dPr>
                                  <m:begChr m:val="["/>
                                  <m:endChr m:val="]"/>
                                  <m:ctrlPr>
                                    <a:rPr lang="mr-IN" sz="3200" b="0" i="1" smtClean="0">
                                      <a:latin typeface="Cambria Math" charset="0"/>
                                    </a:rPr>
                                  </m:ctrlPr>
                                </m:dPr>
                                <m:e>
                                  <m:sSub>
                                    <m:sSubPr>
                                      <m:ctrlPr>
                                        <a:rPr lang="en-US" sz="3200" b="0" i="1" smtClean="0">
                                          <a:latin typeface="Cambria Math" charset="0"/>
                                        </a:rPr>
                                      </m:ctrlPr>
                                    </m:sSubPr>
                                    <m:e>
                                      <m:r>
                                        <a:rPr lang="en-US" sz="3200" b="0" i="1" smtClean="0">
                                          <a:latin typeface="Cambria Math" charset="0"/>
                                        </a:rPr>
                                        <m:t>𝑋</m:t>
                                      </m:r>
                                    </m:e>
                                    <m:sub>
                                      <m:r>
                                        <a:rPr lang="en-US" sz="3200" b="0" i="1" smtClean="0">
                                          <a:latin typeface="Cambria Math" charset="0"/>
                                        </a:rPr>
                                        <m:t>𝑔𝑎𝑠</m:t>
                                      </m:r>
                                    </m:sub>
                                  </m:sSub>
                                  <m:r>
                                    <a:rPr lang="en-US" sz="3200" b="0" i="1" smtClean="0">
                                      <a:latin typeface="Cambria Math" charset="0"/>
                                    </a:rPr>
                                    <m:t>/</m:t>
                                  </m:r>
                                  <m:r>
                                    <m:rPr>
                                      <m:nor/>
                                    </m:rPr>
                                    <a:rPr lang="en-US" sz="3200" b="0" i="0" smtClean="0">
                                      <a:latin typeface="Cambria Math" charset="0"/>
                                    </a:rPr>
                                    <m:t>H</m:t>
                                  </m:r>
                                </m:e>
                              </m:d>
                            </m:sup>
                          </m:sSup>
                        </m:e>
                      </m:d>
                    </m:oMath>
                  </m:oMathPara>
                </a14:m>
                <a:endParaRPr lang="en-US" sz="3200" dirty="0"/>
              </a:p>
            </p:txBody>
          </p:sp>
        </mc:Choice>
        <mc:Fallback xmlns="">
          <p:sp>
            <p:nvSpPr>
              <p:cNvPr id="11" name="TextBox 10"/>
              <p:cNvSpPr txBox="1">
                <a:spLocks noRot="1" noChangeAspect="1" noMove="1" noResize="1" noEditPoints="1" noAdjustHandles="1" noChangeArrowheads="1" noChangeShapeType="1" noTextEdit="1"/>
              </p:cNvSpPr>
              <p:nvPr/>
            </p:nvSpPr>
            <p:spPr>
              <a:xfrm>
                <a:off x="741556" y="3945614"/>
                <a:ext cx="7660888" cy="736997"/>
              </a:xfrm>
              <a:prstGeom prst="rect">
                <a:avLst/>
              </a:prstGeom>
              <a:blipFill rotWithShape="0">
                <a:blip r:embed="rId4"/>
                <a:stretch>
                  <a:fillRect/>
                </a:stretch>
              </a:blipFill>
              <a:ln w="38100">
                <a:solidFill>
                  <a:srgbClr val="FF0000"/>
                </a:solidFill>
              </a:ln>
            </p:spPr>
            <p:txBody>
              <a:bodyPr/>
              <a:lstStyle/>
              <a:p>
                <a:r>
                  <a:rPr lang="en-US">
                    <a:noFill/>
                  </a:rPr>
                  <a:t> </a:t>
                </a:r>
              </a:p>
            </p:txBody>
          </p:sp>
        </mc:Fallback>
      </mc:AlternateContent>
      <p:sp>
        <p:nvSpPr>
          <p:cNvPr id="22539" name="AutoShape 11"/>
          <p:cNvSpPr>
            <a:spLocks noChangeArrowheads="1"/>
          </p:cNvSpPr>
          <p:nvPr/>
        </p:nvSpPr>
        <p:spPr bwMode="auto">
          <a:xfrm>
            <a:off x="1579756" y="4601692"/>
            <a:ext cx="485775" cy="533400"/>
          </a:xfrm>
          <a:prstGeom prst="upArrow">
            <a:avLst>
              <a:gd name="adj1" fmla="val 50000"/>
              <a:gd name="adj2" fmla="val 27451"/>
            </a:avLst>
          </a:prstGeom>
          <a:solidFill>
            <a:srgbClr val="FFCC00"/>
          </a:solidFill>
          <a:ln w="9525">
            <a:solidFill>
              <a:schemeClr val="tx1"/>
            </a:solidFill>
            <a:miter lim="800000"/>
            <a:headEnd/>
            <a:tailEnd/>
          </a:ln>
          <a:effectLst/>
        </p:spPr>
        <p:txBody>
          <a:bodyPr vert="eaVert" wrap="none" anchor="ctr"/>
          <a:lstStyle/>
          <a:p>
            <a:endParaRPr lang="en-US"/>
          </a:p>
        </p:txBody>
      </p:sp>
      <p:sp>
        <p:nvSpPr>
          <p:cNvPr id="22536" name="Text Box 8"/>
          <p:cNvSpPr txBox="1">
            <a:spLocks noChangeArrowheads="1"/>
          </p:cNvSpPr>
          <p:nvPr/>
        </p:nvSpPr>
        <p:spPr bwMode="auto">
          <a:xfrm>
            <a:off x="321296" y="5084505"/>
            <a:ext cx="3276600" cy="457200"/>
          </a:xfrm>
          <a:prstGeom prst="rect">
            <a:avLst/>
          </a:prstGeom>
          <a:solidFill>
            <a:srgbClr val="FFCC00"/>
          </a:solidFill>
          <a:ln w="9525">
            <a:noFill/>
            <a:miter lim="800000"/>
            <a:headEnd/>
            <a:tailEnd/>
          </a:ln>
          <a:effectLst/>
        </p:spPr>
        <p:txBody>
          <a:bodyPr>
            <a:spAutoFit/>
          </a:bodyPr>
          <a:lstStyle/>
          <a:p>
            <a:pPr>
              <a:spcBef>
                <a:spcPct val="50000"/>
              </a:spcBef>
            </a:pPr>
            <a:r>
              <a:rPr lang="en-US" sz="2400" dirty="0" smtClean="0">
                <a:latin typeface="Arial" charset="0"/>
              </a:rPr>
              <a:t>Proportion of </a:t>
            </a:r>
            <a:r>
              <a:rPr lang="en-US" sz="2400" i="1" dirty="0" smtClean="0">
                <a:latin typeface="Times New Roman" charset="0"/>
                <a:ea typeface="Times New Roman" charset="0"/>
                <a:cs typeface="Times New Roman" charset="0"/>
              </a:rPr>
              <a:t>X</a:t>
            </a:r>
            <a:r>
              <a:rPr lang="en-US" sz="2400" dirty="0" smtClean="0">
                <a:latin typeface="Arial" charset="0"/>
              </a:rPr>
              <a:t> in Dust</a:t>
            </a:r>
            <a:endParaRPr lang="en-US" sz="2400" dirty="0">
              <a:latin typeface="Arial" charset="0"/>
            </a:endParaRPr>
          </a:p>
        </p:txBody>
      </p:sp>
      <p:sp>
        <p:nvSpPr>
          <p:cNvPr id="22537" name="AutoShape 9"/>
          <p:cNvSpPr>
            <a:spLocks noChangeArrowheads="1"/>
          </p:cNvSpPr>
          <p:nvPr/>
        </p:nvSpPr>
        <p:spPr bwMode="auto">
          <a:xfrm>
            <a:off x="6909575" y="4533897"/>
            <a:ext cx="485775" cy="533400"/>
          </a:xfrm>
          <a:prstGeom prst="upArrow">
            <a:avLst>
              <a:gd name="adj1" fmla="val 50000"/>
              <a:gd name="adj2" fmla="val 27451"/>
            </a:avLst>
          </a:prstGeom>
          <a:solidFill>
            <a:srgbClr val="FFCC00"/>
          </a:solidFill>
          <a:ln w="9525">
            <a:solidFill>
              <a:schemeClr val="tx1"/>
            </a:solidFill>
            <a:miter lim="800000"/>
            <a:headEnd/>
            <a:tailEnd/>
          </a:ln>
          <a:effectLst/>
        </p:spPr>
        <p:txBody>
          <a:bodyPr vert="eaVert" wrap="none" anchor="ctr"/>
          <a:lstStyle/>
          <a:p>
            <a:endParaRPr lang="en-US"/>
          </a:p>
        </p:txBody>
      </p:sp>
      <p:sp>
        <p:nvSpPr>
          <p:cNvPr id="22538" name="Text Box 10"/>
          <p:cNvSpPr txBox="1">
            <a:spLocks noChangeArrowheads="1"/>
          </p:cNvSpPr>
          <p:nvPr/>
        </p:nvSpPr>
        <p:spPr bwMode="auto">
          <a:xfrm>
            <a:off x="6121440" y="4981767"/>
            <a:ext cx="2176346" cy="1200329"/>
          </a:xfrm>
          <a:prstGeom prst="rect">
            <a:avLst/>
          </a:prstGeom>
          <a:solidFill>
            <a:srgbClr val="FFCC00"/>
          </a:solidFill>
          <a:ln w="9525">
            <a:noFill/>
            <a:miter lim="800000"/>
            <a:headEnd/>
            <a:tailEnd/>
          </a:ln>
          <a:effectLst/>
        </p:spPr>
        <p:txBody>
          <a:bodyPr wrap="square">
            <a:spAutoFit/>
          </a:bodyPr>
          <a:lstStyle/>
          <a:p>
            <a:pPr algn="ctr">
              <a:spcBef>
                <a:spcPct val="50000"/>
              </a:spcBef>
            </a:pPr>
            <a:r>
              <a:rPr lang="en-US" sz="2400" smtClean="0">
                <a:latin typeface="Arial" charset="0"/>
              </a:rPr>
              <a:t>Logarithmic </a:t>
            </a:r>
            <a:r>
              <a:rPr lang="en-US" sz="2400" dirty="0" smtClean="0">
                <a:latin typeface="Arial" charset="0"/>
              </a:rPr>
              <a:t>Depletion Factor</a:t>
            </a:r>
            <a:endParaRPr lang="en-US" sz="2400" i="1" dirty="0">
              <a:latin typeface="Arial" charset="0"/>
            </a:endParaRPr>
          </a:p>
        </p:txBody>
      </p:sp>
      <p:sp>
        <p:nvSpPr>
          <p:cNvPr id="13" name="AutoShape 9"/>
          <p:cNvSpPr>
            <a:spLocks noChangeArrowheads="1"/>
          </p:cNvSpPr>
          <p:nvPr/>
        </p:nvSpPr>
        <p:spPr bwMode="auto">
          <a:xfrm>
            <a:off x="4104869" y="4614736"/>
            <a:ext cx="485775" cy="533400"/>
          </a:xfrm>
          <a:prstGeom prst="upArrow">
            <a:avLst>
              <a:gd name="adj1" fmla="val 50000"/>
              <a:gd name="adj2" fmla="val 27451"/>
            </a:avLst>
          </a:prstGeom>
          <a:solidFill>
            <a:srgbClr val="FFCC00"/>
          </a:solidFill>
          <a:ln w="9525">
            <a:solidFill>
              <a:schemeClr val="tx1"/>
            </a:solidFill>
            <a:miter lim="800000"/>
            <a:headEnd/>
            <a:tailEnd/>
          </a:ln>
          <a:effectLst/>
        </p:spPr>
        <p:txBody>
          <a:bodyPr vert="eaVert" wrap="none" anchor="ctr"/>
          <a:lstStyle/>
          <a:p>
            <a:endParaRPr lang="en-US"/>
          </a:p>
        </p:txBody>
      </p:sp>
      <p:sp>
        <p:nvSpPr>
          <p:cNvPr id="3" name="TextBox 2"/>
          <p:cNvSpPr txBox="1"/>
          <p:nvPr/>
        </p:nvSpPr>
        <p:spPr>
          <a:xfrm>
            <a:off x="3892065" y="5135092"/>
            <a:ext cx="1928581" cy="1384995"/>
          </a:xfrm>
          <a:prstGeom prst="rect">
            <a:avLst/>
          </a:prstGeom>
          <a:solidFill>
            <a:srgbClr val="FDCD01"/>
          </a:solidFill>
        </p:spPr>
        <p:txBody>
          <a:bodyPr wrap="square" rtlCol="0">
            <a:spAutoFit/>
          </a:bodyPr>
          <a:lstStyle/>
          <a:p>
            <a:r>
              <a:rPr lang="en-US" sz="2800" dirty="0" smtClean="0">
                <a:solidFill>
                  <a:srgbClr val="FF0000"/>
                </a:solidFill>
              </a:rPr>
              <a:t>What do we adopt here?</a:t>
            </a:r>
            <a:endParaRPr lang="en-US" sz="2800" dirty="0">
              <a:solidFill>
                <a:srgbClr val="FF0000"/>
              </a:solidFill>
            </a:endParaRPr>
          </a:p>
        </p:txBody>
      </p:sp>
    </p:spTree>
    <p:extLst>
      <p:ext uri="{BB962C8B-B14F-4D97-AF65-F5344CB8AC3E}">
        <p14:creationId xmlns:p14="http://schemas.microsoft.com/office/powerpoint/2010/main" val="156354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150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checkerboard(across)">
                                      <p:cBhvr>
                                        <p:cTn id="7" dur="500"/>
                                        <p:tgtEl>
                                          <p:spTgt spid="22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1000"/>
                                  </p:stCondLst>
                                  <p:childTnLst>
                                    <p:set>
                                      <p:cBhvr>
                                        <p:cTn id="14" dur="1" fill="hold">
                                          <p:stCondLst>
                                            <p:cond delay="0"/>
                                          </p:stCondLst>
                                        </p:cTn>
                                        <p:tgtEl>
                                          <p:spTgt spid="225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5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536"/>
                                        </p:tgtEl>
                                        <p:attrNameLst>
                                          <p:attrName>style.visibility</p:attrName>
                                        </p:attrNameLst>
                                      </p:cBhvr>
                                      <p:to>
                                        <p:strVal val="visible"/>
                                      </p:to>
                                    </p:set>
                                  </p:childTnLst>
                                </p:cTn>
                              </p:par>
                              <p:par>
                                <p:cTn id="19" presetID="1" presetClass="entr" presetSubtype="0" fill="hold" grpId="0" nodeType="withEffect">
                                  <p:stCondLst>
                                    <p:cond delay="1000"/>
                                  </p:stCondLst>
                                  <p:childTnLst>
                                    <p:set>
                                      <p:cBhvr>
                                        <p:cTn id="20" dur="1" fill="hold">
                                          <p:stCondLst>
                                            <p:cond delay="0"/>
                                          </p:stCondLst>
                                        </p:cTn>
                                        <p:tgtEl>
                                          <p:spTgt spid="225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50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P spid="11" grpId="0" animBg="1"/>
      <p:bldP spid="22539" grpId="0" animBg="1"/>
      <p:bldP spid="22536" grpId="0" animBg="1"/>
      <p:bldP spid="22537" grpId="0" animBg="1"/>
      <p:bldP spid="22538" grpId="0" animBg="1"/>
      <p:bldP spid="13"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00mic1"/>
          <p:cNvPicPr>
            <a:picLocks noChangeAspect="1" noChangeArrowheads="1"/>
          </p:cNvPicPr>
          <p:nvPr/>
        </p:nvPicPr>
        <p:blipFill>
          <a:blip r:embed="rId3" cstate="print">
            <a:lum bright="-30000" contrast="-42000"/>
          </a:blip>
          <a:srcRect t="8824" b="2942"/>
          <a:stretch>
            <a:fillRect/>
          </a:stretch>
        </p:blipFill>
        <p:spPr bwMode="auto">
          <a:xfrm>
            <a:off x="0" y="0"/>
            <a:ext cx="9144000" cy="6858000"/>
          </a:xfrm>
          <a:prstGeom prst="rect">
            <a:avLst/>
          </a:prstGeom>
          <a:noFill/>
        </p:spPr>
      </p:pic>
      <p:sp>
        <p:nvSpPr>
          <p:cNvPr id="9220" name="Rectangle 4"/>
          <p:cNvSpPr>
            <a:spLocks noGrp="1" noChangeArrowheads="1"/>
          </p:cNvSpPr>
          <p:nvPr>
            <p:ph type="body" sz="half" idx="1"/>
          </p:nvPr>
        </p:nvSpPr>
        <p:spPr>
          <a:xfrm>
            <a:off x="228600" y="1600200"/>
            <a:ext cx="4038600" cy="4525963"/>
          </a:xfrm>
        </p:spPr>
        <p:txBody>
          <a:bodyPr/>
          <a:lstStyle/>
          <a:p>
            <a:r>
              <a:rPr lang="en-US" sz="2800" dirty="0">
                <a:solidFill>
                  <a:srgbClr val="FFFF99"/>
                </a:solidFill>
              </a:rPr>
              <a:t>Reference standard for total element abundance ratios:</a:t>
            </a:r>
          </a:p>
          <a:p>
            <a:pPr lvl="1"/>
            <a:r>
              <a:rPr lang="en-US" sz="2400" dirty="0">
                <a:solidFill>
                  <a:srgbClr val="FFFF99"/>
                </a:solidFill>
              </a:rPr>
              <a:t>Solar </a:t>
            </a:r>
            <a:r>
              <a:rPr lang="en-US" sz="2400" dirty="0" smtClean="0">
                <a:solidFill>
                  <a:srgbClr val="FFFF99"/>
                </a:solidFill>
              </a:rPr>
              <a:t>&amp; </a:t>
            </a:r>
            <a:r>
              <a:rPr lang="en-US" sz="2400" dirty="0">
                <a:solidFill>
                  <a:srgbClr val="FFFF99"/>
                </a:solidFill>
              </a:rPr>
              <a:t>Meteoritic?</a:t>
            </a:r>
          </a:p>
          <a:p>
            <a:pPr lvl="1"/>
            <a:r>
              <a:rPr lang="en-US" sz="2400" dirty="0">
                <a:solidFill>
                  <a:srgbClr val="FFFF99"/>
                </a:solidFill>
              </a:rPr>
              <a:t>B stars?</a:t>
            </a:r>
          </a:p>
        </p:txBody>
      </p:sp>
      <p:sp>
        <p:nvSpPr>
          <p:cNvPr id="9224" name="Text Box 8"/>
          <p:cNvSpPr txBox="1">
            <a:spLocks noChangeArrowheads="1"/>
          </p:cNvSpPr>
          <p:nvPr/>
        </p:nvSpPr>
        <p:spPr bwMode="auto">
          <a:xfrm>
            <a:off x="4572000" y="1206387"/>
            <a:ext cx="3962400" cy="1631216"/>
          </a:xfrm>
          <a:prstGeom prst="rect">
            <a:avLst/>
          </a:prstGeom>
          <a:noFill/>
          <a:ln w="9525">
            <a:noFill/>
            <a:miter lim="800000"/>
            <a:headEnd/>
            <a:tailEnd/>
          </a:ln>
          <a:effectLst/>
        </p:spPr>
        <p:txBody>
          <a:bodyPr>
            <a:spAutoFit/>
          </a:bodyPr>
          <a:lstStyle/>
          <a:p>
            <a:pPr>
              <a:spcBef>
                <a:spcPct val="50000"/>
              </a:spcBef>
            </a:pPr>
            <a:r>
              <a:rPr lang="en-US" sz="2000" b="1" dirty="0">
                <a:solidFill>
                  <a:srgbClr val="FF0000"/>
                </a:solidFill>
                <a:latin typeface="Arial" charset="0"/>
              </a:rPr>
              <a:t>Why is it that the heavy element abundances in the Sun (4.5 </a:t>
            </a:r>
            <a:r>
              <a:rPr lang="en-US" sz="2000" b="1" dirty="0" err="1">
                <a:solidFill>
                  <a:srgbClr val="FF0000"/>
                </a:solidFill>
                <a:latin typeface="Arial" charset="0"/>
              </a:rPr>
              <a:t>Gyr</a:t>
            </a:r>
            <a:r>
              <a:rPr lang="en-US" sz="2000" b="1" dirty="0">
                <a:solidFill>
                  <a:srgbClr val="FF0000"/>
                </a:solidFill>
                <a:latin typeface="Arial" charset="0"/>
              </a:rPr>
              <a:t> old) are generally higher than those in young B stars?	</a:t>
            </a:r>
          </a:p>
        </p:txBody>
      </p:sp>
      <p:sp>
        <p:nvSpPr>
          <p:cNvPr id="9225" name="Text Box 9"/>
          <p:cNvSpPr txBox="1">
            <a:spLocks noChangeArrowheads="1"/>
          </p:cNvSpPr>
          <p:nvPr/>
        </p:nvSpPr>
        <p:spPr bwMode="auto">
          <a:xfrm>
            <a:off x="381000" y="4267200"/>
            <a:ext cx="2895600" cy="1616075"/>
          </a:xfrm>
          <a:prstGeom prst="rect">
            <a:avLst/>
          </a:prstGeom>
          <a:noFill/>
          <a:ln w="9525">
            <a:noFill/>
            <a:miter lim="800000"/>
            <a:headEnd/>
            <a:tailEnd/>
          </a:ln>
          <a:effectLst/>
        </p:spPr>
        <p:txBody>
          <a:bodyPr>
            <a:spAutoFit/>
          </a:bodyPr>
          <a:lstStyle/>
          <a:p>
            <a:pPr>
              <a:spcBef>
                <a:spcPct val="50000"/>
              </a:spcBef>
            </a:pPr>
            <a:r>
              <a:rPr lang="en-US" sz="2000" b="1">
                <a:solidFill>
                  <a:srgbClr val="FFFF99"/>
                </a:solidFill>
                <a:latin typeface="Arial" charset="0"/>
              </a:rPr>
              <a:t>( needed to infer dust composition once the abundances of free atoms are determined)</a:t>
            </a:r>
          </a:p>
        </p:txBody>
      </p:sp>
      <p:grpSp>
        <p:nvGrpSpPr>
          <p:cNvPr id="2" name="Group 16"/>
          <p:cNvGrpSpPr>
            <a:grpSpLocks/>
          </p:cNvGrpSpPr>
          <p:nvPr/>
        </p:nvGrpSpPr>
        <p:grpSpPr bwMode="auto">
          <a:xfrm>
            <a:off x="3632200" y="2794000"/>
            <a:ext cx="5207000" cy="3784600"/>
            <a:chOff x="2480" y="1760"/>
            <a:chExt cx="3280" cy="2384"/>
          </a:xfrm>
        </p:grpSpPr>
        <p:graphicFrame>
          <p:nvGraphicFramePr>
            <p:cNvPr id="6" name="Object 11"/>
            <p:cNvGraphicFramePr>
              <a:graphicFrameLocks noChangeAspect="1"/>
            </p:cNvGraphicFramePr>
            <p:nvPr>
              <p:extLst>
                <p:ext uri="{D42A27DB-BD31-4B8C-83A1-F6EECF244321}">
                  <p14:modId xmlns:p14="http://schemas.microsoft.com/office/powerpoint/2010/main" val="939429147"/>
                </p:ext>
              </p:extLst>
            </p:nvPr>
          </p:nvGraphicFramePr>
          <p:xfrm>
            <a:off x="2480" y="1760"/>
            <a:ext cx="3248" cy="2384"/>
          </p:xfrm>
          <a:graphic>
            <a:graphicData uri="http://schemas.openxmlformats.org/drawingml/2006/chart">
              <c:chart xmlns:c="http://schemas.openxmlformats.org/drawingml/2006/chart" xmlns:r="http://schemas.openxmlformats.org/officeDocument/2006/relationships" r:id="rId4"/>
            </a:graphicData>
          </a:graphic>
        </p:graphicFrame>
        <p:sp>
          <p:nvSpPr>
            <p:cNvPr id="9228" name="Text Box 12"/>
            <p:cNvSpPr txBox="1">
              <a:spLocks noChangeArrowheads="1"/>
            </p:cNvSpPr>
            <p:nvPr/>
          </p:nvSpPr>
          <p:spPr bwMode="auto">
            <a:xfrm>
              <a:off x="4992" y="3360"/>
              <a:ext cx="768" cy="756"/>
            </a:xfrm>
            <a:prstGeom prst="rect">
              <a:avLst/>
            </a:prstGeom>
            <a:noFill/>
            <a:ln w="9525">
              <a:noFill/>
              <a:miter lim="800000"/>
              <a:headEnd/>
              <a:tailEnd/>
            </a:ln>
            <a:effectLst/>
          </p:spPr>
          <p:txBody>
            <a:bodyPr>
              <a:spAutoFit/>
            </a:bodyPr>
            <a:lstStyle/>
            <a:p>
              <a:pPr>
                <a:spcBef>
                  <a:spcPct val="50000"/>
                </a:spcBef>
              </a:pPr>
              <a:r>
                <a:rPr lang="en-US" sz="1200" dirty="0"/>
                <a:t>Compilation by </a:t>
              </a:r>
              <a:r>
                <a:rPr lang="en-US" sz="1200" dirty="0" smtClean="0"/>
                <a:t> </a:t>
              </a:r>
              <a:r>
                <a:rPr lang="en-US" sz="1200" dirty="0" err="1" smtClean="0"/>
                <a:t>Asplund</a:t>
              </a:r>
              <a:r>
                <a:rPr lang="en-US" sz="1200" dirty="0" smtClean="0"/>
                <a:t>, </a:t>
              </a:r>
              <a:r>
                <a:rPr lang="en-US" sz="1200" dirty="0" err="1" smtClean="0"/>
                <a:t>Grevesse</a:t>
              </a:r>
              <a:r>
                <a:rPr lang="en-US" sz="1200" dirty="0" smtClean="0"/>
                <a:t>, </a:t>
              </a:r>
              <a:r>
                <a:rPr lang="en-US" sz="1200" dirty="0" err="1" smtClean="0"/>
                <a:t>Sauval</a:t>
              </a:r>
              <a:r>
                <a:rPr lang="en-US" sz="1200" dirty="0" smtClean="0"/>
                <a:t> &amp; Scott, 2009, ARAA, 47, 481</a:t>
              </a:r>
              <a:endParaRPr lang="en-US" sz="1200" dirty="0"/>
            </a:p>
          </p:txBody>
        </p:sp>
        <p:sp>
          <p:nvSpPr>
            <p:cNvPr id="9231" name="Line 15"/>
            <p:cNvSpPr>
              <a:spLocks noChangeShapeType="1"/>
            </p:cNvSpPr>
            <p:nvPr/>
          </p:nvSpPr>
          <p:spPr bwMode="auto">
            <a:xfrm flipV="1">
              <a:off x="5184" y="3024"/>
              <a:ext cx="0" cy="384"/>
            </a:xfrm>
            <a:prstGeom prst="line">
              <a:avLst/>
            </a:prstGeom>
            <a:noFill/>
            <a:ln w="38100">
              <a:solidFill>
                <a:schemeClr val="tx1"/>
              </a:solidFill>
              <a:round/>
              <a:headEnd/>
              <a:tailEnd type="triangle" w="med" len="med"/>
            </a:ln>
            <a:effectLst/>
          </p:spPr>
          <p:txBody>
            <a:bodyPr/>
            <a:lstStyle/>
            <a:p>
              <a:endParaRPr lang="en-US"/>
            </a:p>
          </p:txBody>
        </p:sp>
      </p:grpSp>
      <p:sp>
        <p:nvSpPr>
          <p:cNvPr id="9233" name="Text Box 17"/>
          <p:cNvSpPr txBox="1">
            <a:spLocks noChangeArrowheads="1"/>
          </p:cNvSpPr>
          <p:nvPr/>
        </p:nvSpPr>
        <p:spPr bwMode="auto">
          <a:xfrm rot="16200000">
            <a:off x="2435904" y="4236243"/>
            <a:ext cx="2590800" cy="366713"/>
          </a:xfrm>
          <a:prstGeom prst="rect">
            <a:avLst/>
          </a:prstGeom>
          <a:noFill/>
          <a:ln w="9525">
            <a:noFill/>
            <a:miter lim="800000"/>
            <a:headEnd/>
            <a:tailEnd/>
          </a:ln>
          <a:effectLst/>
        </p:spPr>
        <p:txBody>
          <a:bodyPr>
            <a:spAutoFit/>
          </a:bodyPr>
          <a:lstStyle/>
          <a:p>
            <a:pPr>
              <a:spcBef>
                <a:spcPct val="50000"/>
              </a:spcBef>
            </a:pPr>
            <a:r>
              <a:rPr lang="en-US" dirty="0" err="1">
                <a:latin typeface="Arial" charset="0"/>
              </a:rPr>
              <a:t>Abund</a:t>
            </a:r>
            <a:r>
              <a:rPr lang="en-US" dirty="0">
                <a:latin typeface="Arial" charset="0"/>
              </a:rPr>
              <a:t> Rel. to H × 10</a:t>
            </a:r>
            <a:r>
              <a:rPr lang="en-US" b="1" baseline="30000" dirty="0">
                <a:latin typeface="Arial" charset="0"/>
              </a:rPr>
              <a:t>6</a:t>
            </a:r>
          </a:p>
        </p:txBody>
      </p:sp>
      <p:sp>
        <p:nvSpPr>
          <p:cNvPr id="7" name="TextBox 6"/>
          <p:cNvSpPr txBox="1"/>
          <p:nvPr/>
        </p:nvSpPr>
        <p:spPr>
          <a:xfrm>
            <a:off x="7351714" y="3061642"/>
            <a:ext cx="1530556" cy="461665"/>
          </a:xfrm>
          <a:prstGeom prst="rect">
            <a:avLst/>
          </a:prstGeom>
          <a:noFill/>
        </p:spPr>
        <p:txBody>
          <a:bodyPr wrap="square" rtlCol="0">
            <a:spAutoFit/>
          </a:bodyPr>
          <a:lstStyle/>
          <a:p>
            <a:r>
              <a:rPr lang="en-US" sz="1200" dirty="0" err="1" smtClean="0"/>
              <a:t>Nieva</a:t>
            </a:r>
            <a:r>
              <a:rPr lang="en-US" sz="1200" dirty="0" smtClean="0"/>
              <a:t> &amp; </a:t>
            </a:r>
            <a:r>
              <a:rPr lang="en-US" sz="1200" dirty="0" err="1" smtClean="0"/>
              <a:t>Przybilla</a:t>
            </a:r>
            <a:r>
              <a:rPr lang="en-US" sz="1200" dirty="0" smtClean="0"/>
              <a:t>, 2012, A&amp;A,539, A143</a:t>
            </a:r>
            <a:endParaRPr lang="en-US" sz="1200" dirty="0"/>
          </a:p>
        </p:txBody>
      </p:sp>
      <p:sp>
        <p:nvSpPr>
          <p:cNvPr id="20" name="Line 15"/>
          <p:cNvSpPr>
            <a:spLocks noChangeShapeType="1"/>
          </p:cNvSpPr>
          <p:nvPr/>
        </p:nvSpPr>
        <p:spPr bwMode="auto">
          <a:xfrm>
            <a:off x="7924800" y="3438525"/>
            <a:ext cx="19201" cy="734219"/>
          </a:xfrm>
          <a:prstGeom prst="line">
            <a:avLst/>
          </a:prstGeom>
          <a:noFill/>
          <a:ln w="38100">
            <a:solidFill>
              <a:schemeClr val="tx1"/>
            </a:solidFill>
            <a:round/>
            <a:headEnd/>
            <a:tailEnd type="triangle" w="med" len="med"/>
          </a:ln>
          <a:effectLst/>
        </p:spPr>
        <p:txBody>
          <a:bodyPr/>
          <a:lstStyle/>
          <a:p>
            <a:endParaRPr lang="en-US"/>
          </a:p>
        </p:txBody>
      </p:sp>
      <p:sp>
        <p:nvSpPr>
          <p:cNvPr id="16" name="Rectangle 2"/>
          <p:cNvSpPr>
            <a:spLocks noGrp="1" noChangeArrowheads="1"/>
          </p:cNvSpPr>
          <p:nvPr>
            <p:ph type="title"/>
          </p:nvPr>
        </p:nvSpPr>
        <p:spPr>
          <a:xfrm>
            <a:off x="457200" y="274638"/>
            <a:ext cx="8229600" cy="1143000"/>
          </a:xfrm>
          <a:effectLst>
            <a:outerShdw dist="17961" dir="2700000" algn="ctr" rotWithShape="0">
              <a:srgbClr val="FF0000"/>
            </a:outerShdw>
          </a:effectLst>
        </p:spPr>
        <p:txBody>
          <a:bodyPr>
            <a:normAutofit/>
          </a:bodyPr>
          <a:lstStyle/>
          <a:p>
            <a:r>
              <a:rPr lang="en-US" sz="4000" dirty="0" smtClean="0">
                <a:solidFill>
                  <a:srgbClr val="FFFF00"/>
                </a:solidFill>
              </a:rPr>
              <a:t>Inventory of Matter: Gas vs. Dust</a:t>
            </a:r>
            <a:endParaRPr lang="en-US" sz="40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2000"/>
                                  </p:stCondLst>
                                  <p:childTnLst>
                                    <p:set>
                                      <p:cBhvr>
                                        <p:cTn id="6" dur="1" fill="hold">
                                          <p:stCondLst>
                                            <p:cond delay="0"/>
                                          </p:stCondLst>
                                        </p:cTn>
                                        <p:tgtEl>
                                          <p:spTgt spid="9225">
                                            <p:txEl>
                                              <p:pRg st="0" end="0"/>
                                            </p:txEl>
                                          </p:spTgt>
                                        </p:tgtEl>
                                        <p:attrNameLst>
                                          <p:attrName>style.visibility</p:attrName>
                                        </p:attrNameLst>
                                      </p:cBhvr>
                                      <p:to>
                                        <p:strVal val="visible"/>
                                      </p:to>
                                    </p:set>
                                    <p:anim calcmode="lin" valueType="num">
                                      <p:cBhvr>
                                        <p:cTn id="7" dur="500" fill="hold"/>
                                        <p:tgtEl>
                                          <p:spTgt spid="922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22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224"/>
                                        </p:tgtEl>
                                        <p:attrNameLst>
                                          <p:attrName>style.visibility</p:attrName>
                                        </p:attrNameLst>
                                      </p:cBhvr>
                                      <p:to>
                                        <p:strVal val="visible"/>
                                      </p:to>
                                    </p:set>
                                    <p:animEffect transition="in" filter="fade">
                                      <p:cBhvr>
                                        <p:cTn id="13" dur="2000"/>
                                        <p:tgtEl>
                                          <p:spTgt spid="9224"/>
                                        </p:tgtEl>
                                      </p:cBhvr>
                                    </p:animEffect>
                                  </p:childTnLst>
                                </p:cTn>
                              </p:par>
                            </p:childTnLst>
                          </p:cTn>
                        </p:par>
                        <p:par>
                          <p:cTn id="14" fill="hold">
                            <p:stCondLst>
                              <p:cond delay="2000"/>
                            </p:stCondLst>
                            <p:childTnLst>
                              <p:par>
                                <p:cTn id="15" presetID="5" presetClass="entr" presetSubtype="10" fill="hold" nodeType="afterEffect">
                                  <p:stCondLst>
                                    <p:cond delay="300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par>
                          <p:cTn id="18" fill="hold">
                            <p:stCondLst>
                              <p:cond delay="5500"/>
                            </p:stCondLst>
                            <p:childTnLst>
                              <p:par>
                                <p:cTn id="19" presetID="22" presetClass="entr" presetSubtype="4" fill="hold" grpId="0" nodeType="afterEffect">
                                  <p:stCondLst>
                                    <p:cond delay="1000"/>
                                  </p:stCondLst>
                                  <p:childTnLst>
                                    <p:set>
                                      <p:cBhvr>
                                        <p:cTn id="20" dur="1" fill="hold">
                                          <p:stCondLst>
                                            <p:cond delay="0"/>
                                          </p:stCondLst>
                                        </p:cTn>
                                        <p:tgtEl>
                                          <p:spTgt spid="9233"/>
                                        </p:tgtEl>
                                        <p:attrNameLst>
                                          <p:attrName>style.visibility</p:attrName>
                                        </p:attrNameLst>
                                      </p:cBhvr>
                                      <p:to>
                                        <p:strVal val="visible"/>
                                      </p:to>
                                    </p:set>
                                    <p:animEffect transition="in" filter="wipe(down)">
                                      <p:cBhvr>
                                        <p:cTn id="21" dur="5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P spid="923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5000">
              <a:schemeClr val="accent3">
                <a:lumMod val="75000"/>
              </a:schemeClr>
            </a:gs>
            <a:gs pos="100000">
              <a:schemeClr val="tx2">
                <a:lumMod val="75000"/>
              </a:schemeClr>
            </a:gs>
            <a:gs pos="54000">
              <a:schemeClr val="accent1">
                <a:tint val="23500"/>
                <a:satMod val="160000"/>
              </a:scheme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Absorption Lines vs. Energy</a:t>
            </a:r>
            <a:endParaRPr lang="en-US" dirty="0"/>
          </a:p>
        </p:txBody>
      </p:sp>
      <p:pic>
        <p:nvPicPr>
          <p:cNvPr id="4" name="Picture 3" descr="wave.gif"/>
          <p:cNvPicPr>
            <a:picLocks noChangeAspect="1"/>
          </p:cNvPicPr>
          <p:nvPr/>
        </p:nvPicPr>
        <p:blipFill>
          <a:blip r:embed="rId3" cstate="print"/>
          <a:stretch>
            <a:fillRect/>
          </a:stretch>
        </p:blipFill>
        <p:spPr>
          <a:xfrm>
            <a:off x="1600200" y="1828800"/>
            <a:ext cx="6032090" cy="3836020"/>
          </a:xfrm>
          <a:prstGeom prst="rect">
            <a:avLst/>
          </a:prstGeom>
          <a:ln w="19050">
            <a:solidFill>
              <a:srgbClr val="0033FF"/>
            </a:solidFill>
          </a:ln>
          <a:effectLst/>
        </p:spPr>
      </p:pic>
      <p:sp>
        <p:nvSpPr>
          <p:cNvPr id="3" name="TextBox 2"/>
          <p:cNvSpPr txBox="1"/>
          <p:nvPr/>
        </p:nvSpPr>
        <p:spPr>
          <a:xfrm>
            <a:off x="5360020" y="3248722"/>
            <a:ext cx="412292" cy="307777"/>
          </a:xfrm>
          <a:prstGeom prst="rect">
            <a:avLst/>
          </a:prstGeom>
          <a:noFill/>
        </p:spPr>
        <p:txBody>
          <a:bodyPr wrap="none" rtlCol="0">
            <a:spAutoFit/>
          </a:bodyPr>
          <a:lstStyle/>
          <a:p>
            <a:r>
              <a:rPr lang="en-US" sz="1400" b="1" dirty="0" smtClean="0">
                <a:solidFill>
                  <a:srgbClr val="00B050"/>
                </a:solidFill>
              </a:rPr>
              <a:t>HD</a:t>
            </a:r>
            <a:endParaRPr lang="en-US" sz="1400" b="1" dirty="0">
              <a:solidFill>
                <a:srgbClr val="00B050"/>
              </a:solidFill>
            </a:endParaRPr>
          </a:p>
        </p:txBody>
      </p:sp>
      <p:cxnSp>
        <p:nvCxnSpPr>
          <p:cNvPr id="6" name="Straight Arrow Connector 5"/>
          <p:cNvCxnSpPr/>
          <p:nvPr/>
        </p:nvCxnSpPr>
        <p:spPr>
          <a:xfrm>
            <a:off x="5679688" y="3482157"/>
            <a:ext cx="514737" cy="188143"/>
          </a:xfrm>
          <a:prstGeom prst="straightConnector1">
            <a:avLst/>
          </a:prstGeom>
          <a:ln>
            <a:solidFill>
              <a:srgbClr val="00B050"/>
            </a:solidFill>
            <a:tailEnd type="triangle"/>
          </a:ln>
          <a:effectLst>
            <a:outerShdw blurRad="12700" dist="20000" dir="5400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679688" y="3482157"/>
            <a:ext cx="286215" cy="1127014"/>
          </a:xfrm>
          <a:prstGeom prst="straightConnector1">
            <a:avLst/>
          </a:prstGeom>
          <a:ln>
            <a:solidFill>
              <a:srgbClr val="00B050"/>
            </a:solidFill>
            <a:tailEnd type="triangle"/>
          </a:ln>
          <a:effectLst>
            <a:outerShdw blurRad="12700" dist="20000" dir="6720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091447" y="3248722"/>
            <a:ext cx="357790" cy="307777"/>
          </a:xfrm>
          <a:prstGeom prst="rect">
            <a:avLst/>
          </a:prstGeom>
          <a:noFill/>
        </p:spPr>
        <p:txBody>
          <a:bodyPr wrap="none" rtlCol="0">
            <a:spAutoFit/>
          </a:bodyPr>
          <a:lstStyle/>
          <a:p>
            <a:r>
              <a:rPr lang="en-US" sz="1400" b="1" dirty="0" smtClean="0">
                <a:solidFill>
                  <a:srgbClr val="FF0000"/>
                </a:solidFill>
              </a:rPr>
              <a:t>H</a:t>
            </a:r>
            <a:r>
              <a:rPr lang="en-US" sz="1400" b="1" baseline="-25000" dirty="0" smtClean="0">
                <a:solidFill>
                  <a:srgbClr val="FF0000"/>
                </a:solidFill>
              </a:rPr>
              <a:t>2</a:t>
            </a:r>
            <a:endParaRPr lang="en-US" sz="1400" b="1" baseline="-25000" dirty="0">
              <a:solidFill>
                <a:srgbClr val="FF0000"/>
              </a:solidFill>
            </a:endParaRPr>
          </a:p>
        </p:txBody>
      </p:sp>
      <p:cxnSp>
        <p:nvCxnSpPr>
          <p:cNvPr id="16" name="Straight Arrow Connector 15"/>
          <p:cNvCxnSpPr/>
          <p:nvPr/>
        </p:nvCxnSpPr>
        <p:spPr>
          <a:xfrm>
            <a:off x="6391400" y="3482157"/>
            <a:ext cx="183381" cy="74342"/>
          </a:xfrm>
          <a:prstGeom prst="straightConnector1">
            <a:avLst/>
          </a:prstGeom>
          <a:ln>
            <a:solidFill>
              <a:srgbClr val="FF0000"/>
            </a:solidFill>
            <a:tailEnd type="triangle"/>
          </a:ln>
          <a:effectLst>
            <a:outerShdw blurRad="12700" dist="20000" dir="5400000" sx="101000" sy="10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391400" y="3481271"/>
            <a:ext cx="57837" cy="284873"/>
          </a:xfrm>
          <a:prstGeom prst="straightConnector1">
            <a:avLst/>
          </a:prstGeom>
          <a:ln>
            <a:solidFill>
              <a:srgbClr val="FF0000"/>
            </a:solidFill>
            <a:tailEnd type="triangle"/>
          </a:ln>
          <a:effectLst>
            <a:outerShdw blurRad="12700" dist="20000" dir="5400000" sx="101000" sy="10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051738" y="3967661"/>
            <a:ext cx="1182760" cy="307777"/>
          </a:xfrm>
          <a:prstGeom prst="rect">
            <a:avLst/>
          </a:prstGeom>
          <a:noFill/>
        </p:spPr>
        <p:txBody>
          <a:bodyPr wrap="none" rtlCol="0">
            <a:spAutoFit/>
          </a:bodyPr>
          <a:lstStyle/>
          <a:p>
            <a:r>
              <a:rPr lang="en-US" sz="1400" b="1" dirty="0" smtClean="0">
                <a:solidFill>
                  <a:srgbClr val="0033FF"/>
                </a:solidFill>
              </a:rPr>
              <a:t>Atoms &amp; Ions</a:t>
            </a:r>
            <a:endParaRPr lang="en-US" sz="1400" b="1" dirty="0">
              <a:solidFill>
                <a:srgbClr val="0033FF"/>
              </a:solidFill>
            </a:endParaRPr>
          </a:p>
        </p:txBody>
      </p:sp>
      <p:cxnSp>
        <p:nvCxnSpPr>
          <p:cNvPr id="22" name="Straight Arrow Connector 21"/>
          <p:cNvCxnSpPr>
            <a:stCxn id="21" idx="2"/>
          </p:cNvCxnSpPr>
          <p:nvPr/>
        </p:nvCxnSpPr>
        <p:spPr>
          <a:xfrm>
            <a:off x="4643118" y="4275438"/>
            <a:ext cx="960757" cy="411162"/>
          </a:xfrm>
          <a:prstGeom prst="straightConnector1">
            <a:avLst/>
          </a:prstGeom>
          <a:ln>
            <a:solidFill>
              <a:srgbClr val="0033FF"/>
            </a:solidFill>
            <a:tailEnd type="triangle"/>
          </a:ln>
          <a:effectLst>
            <a:outerShdw blurRad="12700" dist="20000" dir="5400000" rotWithShape="0">
              <a:srgbClr val="000000">
                <a:alpha val="49000"/>
              </a:srgbClr>
            </a:outerShdw>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21" idx="2"/>
          </p:cNvCxnSpPr>
          <p:nvPr/>
        </p:nvCxnSpPr>
        <p:spPr>
          <a:xfrm flipH="1">
            <a:off x="4445876" y="4275438"/>
            <a:ext cx="197242" cy="619755"/>
          </a:xfrm>
          <a:prstGeom prst="straightConnector1">
            <a:avLst/>
          </a:prstGeom>
          <a:ln>
            <a:solidFill>
              <a:srgbClr val="0033FF"/>
            </a:solidFill>
            <a:tailEnd type="triangle"/>
          </a:ln>
          <a:effectLst>
            <a:outerShdw blurRad="12700" dist="20000" dir="5400000" rotWithShape="0">
              <a:srgbClr val="000000">
                <a:alpha val="33000"/>
              </a:srgbClr>
            </a:outerShdw>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274677" y="3124255"/>
            <a:ext cx="683135" cy="369332"/>
          </a:xfrm>
          <a:prstGeom prst="rect">
            <a:avLst/>
          </a:prstGeom>
          <a:solidFill>
            <a:schemeClr val="bg1"/>
          </a:solidFill>
        </p:spPr>
        <p:txBody>
          <a:bodyPr wrap="square" rtlCol="0">
            <a:spAutoFit/>
          </a:bodyPr>
          <a:lstStyle/>
          <a:p>
            <a:r>
              <a:rPr lang="en-US" b="1" dirty="0" smtClean="0">
                <a:solidFill>
                  <a:srgbClr val="FF0000"/>
                </a:solidFill>
              </a:rPr>
              <a:t>HST</a:t>
            </a:r>
            <a:endParaRPr lang="en-US" b="1" dirty="0">
              <a:solidFill>
                <a:srgbClr val="FF0000"/>
              </a:solidFill>
            </a:endParaRPr>
          </a:p>
        </p:txBody>
      </p:sp>
      <p:sp>
        <p:nvSpPr>
          <p:cNvPr id="35" name="TextBox 34"/>
          <p:cNvSpPr txBox="1"/>
          <p:nvPr/>
        </p:nvSpPr>
        <p:spPr>
          <a:xfrm>
            <a:off x="3217168" y="3346708"/>
            <a:ext cx="668516" cy="276999"/>
          </a:xfrm>
          <a:prstGeom prst="rect">
            <a:avLst/>
          </a:prstGeom>
          <a:solidFill>
            <a:schemeClr val="bg1"/>
          </a:solidFill>
        </p:spPr>
        <p:txBody>
          <a:bodyPr wrap="none" rtlCol="0">
            <a:spAutoFit/>
          </a:bodyPr>
          <a:lstStyle/>
          <a:p>
            <a:r>
              <a:rPr lang="en-US" sz="1200" b="1" dirty="0" smtClean="0"/>
              <a:t>Ground</a:t>
            </a:r>
            <a:endParaRPr lang="en-US" sz="1200" b="1" dirty="0"/>
          </a:p>
        </p:txBody>
      </p:sp>
      <p:sp>
        <p:nvSpPr>
          <p:cNvPr id="36" name="TextBox 35"/>
          <p:cNvSpPr txBox="1"/>
          <p:nvPr/>
        </p:nvSpPr>
        <p:spPr>
          <a:xfrm>
            <a:off x="6207213" y="2862961"/>
            <a:ext cx="551754" cy="307777"/>
          </a:xfrm>
          <a:prstGeom prst="rect">
            <a:avLst/>
          </a:prstGeom>
          <a:solidFill>
            <a:schemeClr val="bg1"/>
          </a:solidFill>
        </p:spPr>
        <p:txBody>
          <a:bodyPr wrap="none" rtlCol="0">
            <a:spAutoFit/>
          </a:bodyPr>
          <a:lstStyle/>
          <a:p>
            <a:r>
              <a:rPr lang="en-US" sz="1400" b="1" dirty="0" smtClean="0">
                <a:solidFill>
                  <a:srgbClr val="0033FF"/>
                </a:solidFill>
              </a:rPr>
              <a:t>FUSE</a:t>
            </a:r>
            <a:endParaRPr lang="en-US" sz="1400" b="1" dirty="0">
              <a:solidFill>
                <a:srgbClr val="0033FF"/>
              </a:solidFill>
            </a:endParaRPr>
          </a:p>
        </p:txBody>
      </p:sp>
      <p:sp>
        <p:nvSpPr>
          <p:cNvPr id="37" name="Rectangle 36"/>
          <p:cNvSpPr/>
          <p:nvPr/>
        </p:nvSpPr>
        <p:spPr>
          <a:xfrm>
            <a:off x="3072384" y="3802764"/>
            <a:ext cx="979354" cy="724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rot="16200000">
            <a:off x="854748" y="3375582"/>
            <a:ext cx="2573461" cy="646331"/>
          </a:xfrm>
          <a:prstGeom prst="rect">
            <a:avLst/>
          </a:prstGeom>
          <a:solidFill>
            <a:schemeClr val="bg1"/>
          </a:solidFill>
        </p:spPr>
        <p:txBody>
          <a:bodyPr wrap="square" rtlCol="0">
            <a:spAutoFit/>
          </a:bodyPr>
          <a:lstStyle/>
          <a:p>
            <a:r>
              <a:rPr lang="en-US" dirty="0" smtClean="0"/>
              <a:t>Number of Spectral Lines per 100 </a:t>
            </a:r>
            <a:r>
              <a:rPr lang="en-US" dirty="0" err="1" smtClean="0"/>
              <a:t>Å</a:t>
            </a:r>
            <a:r>
              <a:rPr lang="en-US" dirty="0" smtClean="0"/>
              <a:t> Interval</a:t>
            </a:r>
            <a:endParaRPr lang="en-US" dirty="0"/>
          </a:p>
        </p:txBody>
      </p:sp>
      <p:sp>
        <p:nvSpPr>
          <p:cNvPr id="7" name="TextBox 6"/>
          <p:cNvSpPr txBox="1"/>
          <p:nvPr/>
        </p:nvSpPr>
        <p:spPr>
          <a:xfrm>
            <a:off x="3998843" y="1875166"/>
            <a:ext cx="1680845" cy="369332"/>
          </a:xfrm>
          <a:prstGeom prst="rect">
            <a:avLst/>
          </a:prstGeom>
          <a:solidFill>
            <a:schemeClr val="bg1"/>
          </a:solidFill>
        </p:spPr>
        <p:txBody>
          <a:bodyPr wrap="none" rtlCol="0">
            <a:spAutoFit/>
          </a:bodyPr>
          <a:lstStyle/>
          <a:p>
            <a:r>
              <a:rPr lang="en-US" smtClean="0"/>
              <a:t>Wavelength </a:t>
            </a:r>
            <a:r>
              <a:rPr lang="en-US" dirty="0" smtClean="0"/>
              <a:t>(</a:t>
            </a:r>
            <a:r>
              <a:rPr lang="en-US" dirty="0" err="1" smtClean="0"/>
              <a:t>Å</a:t>
            </a:r>
            <a:r>
              <a:rPr lang="en-US" dirty="0" smtClean="0"/>
              <a:t>)</a:t>
            </a:r>
            <a:endParaRPr lang="en-US" dirty="0"/>
          </a:p>
        </p:txBody>
      </p:sp>
      <p:sp>
        <p:nvSpPr>
          <p:cNvPr id="9" name="TextBox 8"/>
          <p:cNvSpPr txBox="1"/>
          <p:nvPr/>
        </p:nvSpPr>
        <p:spPr>
          <a:xfrm>
            <a:off x="2944658" y="5120457"/>
            <a:ext cx="4512774" cy="369332"/>
          </a:xfrm>
          <a:prstGeom prst="rect">
            <a:avLst/>
          </a:prstGeom>
          <a:solidFill>
            <a:schemeClr val="bg1"/>
          </a:solidFill>
        </p:spPr>
        <p:txBody>
          <a:bodyPr wrap="none" rtlCol="0">
            <a:spAutoFit/>
          </a:bodyPr>
          <a:lstStyle/>
          <a:p>
            <a:r>
              <a:rPr lang="en-US" smtClean="0"/>
              <a:t>2    3    4    5    6     7     8    9  10  11   12  13  14</a:t>
            </a:r>
            <a:endParaRPr lang="en-US"/>
          </a:p>
        </p:txBody>
      </p:sp>
      <p:sp>
        <p:nvSpPr>
          <p:cNvPr id="11" name="Rectangle 10"/>
          <p:cNvSpPr/>
          <p:nvPr/>
        </p:nvSpPr>
        <p:spPr>
          <a:xfrm>
            <a:off x="4194928" y="5406479"/>
            <a:ext cx="1165092" cy="2232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194928" y="5299818"/>
            <a:ext cx="1265283" cy="369332"/>
          </a:xfrm>
          <a:prstGeom prst="rect">
            <a:avLst/>
          </a:prstGeom>
          <a:noFill/>
        </p:spPr>
        <p:txBody>
          <a:bodyPr wrap="none" rtlCol="0">
            <a:spAutoFit/>
          </a:bodyPr>
          <a:lstStyle/>
          <a:p>
            <a:r>
              <a:rPr lang="en-US" smtClean="0"/>
              <a:t>Energy (eV)</a:t>
            </a:r>
            <a:endParaRPr lang="en-US"/>
          </a:p>
        </p:txBody>
      </p:sp>
      <p:sp>
        <p:nvSpPr>
          <p:cNvPr id="12" name="TextBox 11"/>
          <p:cNvSpPr txBox="1"/>
          <p:nvPr/>
        </p:nvSpPr>
        <p:spPr>
          <a:xfrm>
            <a:off x="2859815" y="2282206"/>
            <a:ext cx="4575291" cy="307777"/>
          </a:xfrm>
          <a:prstGeom prst="rect">
            <a:avLst/>
          </a:prstGeom>
          <a:solidFill>
            <a:schemeClr val="bg1"/>
          </a:solidFill>
        </p:spPr>
        <p:txBody>
          <a:bodyPr wrap="none" rtlCol="0">
            <a:spAutoFit/>
          </a:bodyPr>
          <a:lstStyle/>
          <a:p>
            <a:r>
              <a:rPr lang="en-US" sz="1400" smtClean="0"/>
              <a:t>6000        3000        2000          1500        1200         1000    900</a:t>
            </a:r>
            <a:endParaRPr lang="en-US" sz="1400"/>
          </a:p>
        </p:txBody>
      </p:sp>
      <p:sp>
        <p:nvSpPr>
          <p:cNvPr id="15" name="TextBox 14"/>
          <p:cNvSpPr txBox="1"/>
          <p:nvPr/>
        </p:nvSpPr>
        <p:spPr>
          <a:xfrm>
            <a:off x="2553788" y="2546085"/>
            <a:ext cx="420308" cy="276999"/>
          </a:xfrm>
          <a:prstGeom prst="rect">
            <a:avLst/>
          </a:prstGeom>
          <a:solidFill>
            <a:schemeClr val="bg1"/>
          </a:solidFill>
        </p:spPr>
        <p:txBody>
          <a:bodyPr wrap="none" rtlCol="0">
            <a:spAutoFit/>
          </a:bodyPr>
          <a:lstStyle/>
          <a:p>
            <a:r>
              <a:rPr lang="en-US" sz="1200" smtClean="0"/>
              <a:t>400</a:t>
            </a:r>
            <a:endParaRPr lang="en-US" sz="1200"/>
          </a:p>
        </p:txBody>
      </p:sp>
      <p:sp>
        <p:nvSpPr>
          <p:cNvPr id="26" name="TextBox 25"/>
          <p:cNvSpPr txBox="1"/>
          <p:nvPr/>
        </p:nvSpPr>
        <p:spPr>
          <a:xfrm>
            <a:off x="2543086" y="2833904"/>
            <a:ext cx="420308" cy="276999"/>
          </a:xfrm>
          <a:prstGeom prst="rect">
            <a:avLst/>
          </a:prstGeom>
          <a:solidFill>
            <a:schemeClr val="bg1"/>
          </a:solidFill>
        </p:spPr>
        <p:txBody>
          <a:bodyPr wrap="none" rtlCol="0">
            <a:spAutoFit/>
          </a:bodyPr>
          <a:lstStyle/>
          <a:p>
            <a:r>
              <a:rPr lang="en-US" sz="1200" smtClean="0"/>
              <a:t>350</a:t>
            </a:r>
            <a:endParaRPr lang="en-US" sz="1200"/>
          </a:p>
        </p:txBody>
      </p:sp>
      <p:sp>
        <p:nvSpPr>
          <p:cNvPr id="27" name="TextBox 26"/>
          <p:cNvSpPr txBox="1"/>
          <p:nvPr/>
        </p:nvSpPr>
        <p:spPr>
          <a:xfrm>
            <a:off x="2544869" y="3132157"/>
            <a:ext cx="420308" cy="276999"/>
          </a:xfrm>
          <a:prstGeom prst="rect">
            <a:avLst/>
          </a:prstGeom>
          <a:solidFill>
            <a:schemeClr val="bg1"/>
          </a:solidFill>
        </p:spPr>
        <p:txBody>
          <a:bodyPr wrap="none" rtlCol="0">
            <a:spAutoFit/>
          </a:bodyPr>
          <a:lstStyle/>
          <a:p>
            <a:r>
              <a:rPr lang="en-US" sz="1200" dirty="0" smtClean="0"/>
              <a:t>300</a:t>
            </a:r>
            <a:endParaRPr lang="en-US" sz="1200" dirty="0"/>
          </a:p>
        </p:txBody>
      </p:sp>
      <p:sp>
        <p:nvSpPr>
          <p:cNvPr id="28" name="TextBox 27"/>
          <p:cNvSpPr txBox="1"/>
          <p:nvPr/>
        </p:nvSpPr>
        <p:spPr>
          <a:xfrm>
            <a:off x="2550671" y="3437825"/>
            <a:ext cx="420308" cy="276999"/>
          </a:xfrm>
          <a:prstGeom prst="rect">
            <a:avLst/>
          </a:prstGeom>
          <a:solidFill>
            <a:schemeClr val="bg1"/>
          </a:solidFill>
        </p:spPr>
        <p:txBody>
          <a:bodyPr wrap="none" rtlCol="0">
            <a:spAutoFit/>
          </a:bodyPr>
          <a:lstStyle/>
          <a:p>
            <a:r>
              <a:rPr lang="en-US" sz="1200" dirty="0"/>
              <a:t>2</a:t>
            </a:r>
            <a:r>
              <a:rPr lang="en-US" sz="1200" dirty="0" smtClean="0"/>
              <a:t>50</a:t>
            </a:r>
            <a:endParaRPr lang="en-US" sz="1200" dirty="0"/>
          </a:p>
        </p:txBody>
      </p:sp>
      <p:sp>
        <p:nvSpPr>
          <p:cNvPr id="29" name="TextBox 28"/>
          <p:cNvSpPr txBox="1"/>
          <p:nvPr/>
        </p:nvSpPr>
        <p:spPr>
          <a:xfrm>
            <a:off x="2549441" y="3752253"/>
            <a:ext cx="420308" cy="276999"/>
          </a:xfrm>
          <a:prstGeom prst="rect">
            <a:avLst/>
          </a:prstGeom>
          <a:solidFill>
            <a:schemeClr val="bg1"/>
          </a:solidFill>
        </p:spPr>
        <p:txBody>
          <a:bodyPr wrap="none" rtlCol="0">
            <a:spAutoFit/>
          </a:bodyPr>
          <a:lstStyle/>
          <a:p>
            <a:r>
              <a:rPr lang="en-US" sz="1200" dirty="0" smtClean="0"/>
              <a:t>200</a:t>
            </a:r>
            <a:endParaRPr lang="en-US" sz="1200" dirty="0"/>
          </a:p>
        </p:txBody>
      </p:sp>
      <p:sp>
        <p:nvSpPr>
          <p:cNvPr id="30" name="TextBox 29"/>
          <p:cNvSpPr txBox="1"/>
          <p:nvPr/>
        </p:nvSpPr>
        <p:spPr>
          <a:xfrm>
            <a:off x="2550671" y="4037714"/>
            <a:ext cx="420308" cy="276999"/>
          </a:xfrm>
          <a:prstGeom prst="rect">
            <a:avLst/>
          </a:prstGeom>
          <a:solidFill>
            <a:schemeClr val="bg1"/>
          </a:solidFill>
        </p:spPr>
        <p:txBody>
          <a:bodyPr wrap="none" rtlCol="0">
            <a:spAutoFit/>
          </a:bodyPr>
          <a:lstStyle/>
          <a:p>
            <a:r>
              <a:rPr lang="en-US" sz="1200"/>
              <a:t>1</a:t>
            </a:r>
            <a:r>
              <a:rPr lang="en-US" sz="1200" smtClean="0"/>
              <a:t>50</a:t>
            </a:r>
            <a:endParaRPr lang="en-US" sz="1200"/>
          </a:p>
        </p:txBody>
      </p:sp>
      <p:sp>
        <p:nvSpPr>
          <p:cNvPr id="31" name="TextBox 30"/>
          <p:cNvSpPr txBox="1"/>
          <p:nvPr/>
        </p:nvSpPr>
        <p:spPr>
          <a:xfrm>
            <a:off x="2536713" y="4331039"/>
            <a:ext cx="420308" cy="276999"/>
          </a:xfrm>
          <a:prstGeom prst="rect">
            <a:avLst/>
          </a:prstGeom>
          <a:solidFill>
            <a:schemeClr val="bg1"/>
          </a:solidFill>
        </p:spPr>
        <p:txBody>
          <a:bodyPr wrap="none" rtlCol="0">
            <a:spAutoFit/>
          </a:bodyPr>
          <a:lstStyle/>
          <a:p>
            <a:r>
              <a:rPr lang="en-US" sz="1200" dirty="0" smtClean="0"/>
              <a:t>1</a:t>
            </a:r>
            <a:r>
              <a:rPr lang="en-US" sz="1200" dirty="0"/>
              <a:t>0</a:t>
            </a:r>
            <a:r>
              <a:rPr lang="en-US" sz="1200" dirty="0" smtClean="0"/>
              <a:t>0</a:t>
            </a:r>
            <a:endParaRPr lang="en-US" sz="1200" dirty="0"/>
          </a:p>
        </p:txBody>
      </p:sp>
      <p:sp>
        <p:nvSpPr>
          <p:cNvPr id="32" name="TextBox 31"/>
          <p:cNvSpPr txBox="1"/>
          <p:nvPr/>
        </p:nvSpPr>
        <p:spPr>
          <a:xfrm>
            <a:off x="2610107" y="4644832"/>
            <a:ext cx="341760" cy="276999"/>
          </a:xfrm>
          <a:prstGeom prst="rect">
            <a:avLst/>
          </a:prstGeom>
          <a:solidFill>
            <a:schemeClr val="bg1"/>
          </a:solidFill>
        </p:spPr>
        <p:txBody>
          <a:bodyPr wrap="none" rtlCol="0">
            <a:spAutoFit/>
          </a:bodyPr>
          <a:lstStyle/>
          <a:p>
            <a:r>
              <a:rPr lang="en-US" sz="1200" dirty="0" smtClean="0"/>
              <a:t>50</a:t>
            </a:r>
            <a:endParaRPr lang="en-US" sz="1200" dirty="0"/>
          </a:p>
        </p:txBody>
      </p:sp>
      <p:sp>
        <p:nvSpPr>
          <p:cNvPr id="33" name="TextBox 32"/>
          <p:cNvSpPr txBox="1"/>
          <p:nvPr/>
        </p:nvSpPr>
        <p:spPr>
          <a:xfrm>
            <a:off x="2697391" y="4944813"/>
            <a:ext cx="263214" cy="276999"/>
          </a:xfrm>
          <a:prstGeom prst="rect">
            <a:avLst/>
          </a:prstGeom>
          <a:solidFill>
            <a:schemeClr val="bg1"/>
          </a:solidFill>
        </p:spPr>
        <p:txBody>
          <a:bodyPr wrap="none" rtlCol="0">
            <a:spAutoFit/>
          </a:bodyPr>
          <a:lstStyle/>
          <a:p>
            <a:r>
              <a:rPr lang="en-US" sz="1200" smtClean="0"/>
              <a:t>0</a:t>
            </a:r>
            <a:endParaRPr lang="en-US" sz="1200"/>
          </a:p>
        </p:txBody>
      </p:sp>
      <p:sp>
        <p:nvSpPr>
          <p:cNvPr id="38" name="Freeform 37"/>
          <p:cNvSpPr/>
          <p:nvPr/>
        </p:nvSpPr>
        <p:spPr>
          <a:xfrm>
            <a:off x="3030415" y="2693052"/>
            <a:ext cx="4068135" cy="908538"/>
          </a:xfrm>
          <a:custGeom>
            <a:avLst/>
            <a:gdLst>
              <a:gd name="connsiteX0" fmla="*/ 23447 w 4068135"/>
              <a:gd name="connsiteY0" fmla="*/ 890953 h 908538"/>
              <a:gd name="connsiteX1" fmla="*/ 23447 w 4068135"/>
              <a:gd name="connsiteY1" fmla="*/ 890953 h 908538"/>
              <a:gd name="connsiteX2" fmla="*/ 363416 w 4068135"/>
              <a:gd name="connsiteY2" fmla="*/ 896815 h 908538"/>
              <a:gd name="connsiteX3" fmla="*/ 527539 w 4068135"/>
              <a:gd name="connsiteY3" fmla="*/ 908538 h 908538"/>
              <a:gd name="connsiteX4" fmla="*/ 709247 w 4068135"/>
              <a:gd name="connsiteY4" fmla="*/ 902677 h 908538"/>
              <a:gd name="connsiteX5" fmla="*/ 914400 w 4068135"/>
              <a:gd name="connsiteY5" fmla="*/ 896815 h 908538"/>
              <a:gd name="connsiteX6" fmla="*/ 1055077 w 4068135"/>
              <a:gd name="connsiteY6" fmla="*/ 885092 h 908538"/>
              <a:gd name="connsiteX7" fmla="*/ 1049216 w 4068135"/>
              <a:gd name="connsiteY7" fmla="*/ 679938 h 908538"/>
              <a:gd name="connsiteX8" fmla="*/ 1066800 w 4068135"/>
              <a:gd name="connsiteY8" fmla="*/ 691661 h 908538"/>
              <a:gd name="connsiteX9" fmla="*/ 1418493 w 4068135"/>
              <a:gd name="connsiteY9" fmla="*/ 697523 h 908538"/>
              <a:gd name="connsiteX10" fmla="*/ 1465385 w 4068135"/>
              <a:gd name="connsiteY10" fmla="*/ 703384 h 908538"/>
              <a:gd name="connsiteX11" fmla="*/ 1494693 w 4068135"/>
              <a:gd name="connsiteY11" fmla="*/ 709246 h 908538"/>
              <a:gd name="connsiteX12" fmla="*/ 1541585 w 4068135"/>
              <a:gd name="connsiteY12" fmla="*/ 715107 h 908538"/>
              <a:gd name="connsiteX13" fmla="*/ 1875693 w 4068135"/>
              <a:gd name="connsiteY13" fmla="*/ 709246 h 908538"/>
              <a:gd name="connsiteX14" fmla="*/ 1893277 w 4068135"/>
              <a:gd name="connsiteY14" fmla="*/ 703384 h 908538"/>
              <a:gd name="connsiteX15" fmla="*/ 1940170 w 4068135"/>
              <a:gd name="connsiteY15" fmla="*/ 697523 h 908538"/>
              <a:gd name="connsiteX16" fmla="*/ 1975339 w 4068135"/>
              <a:gd name="connsiteY16" fmla="*/ 691661 h 908538"/>
              <a:gd name="connsiteX17" fmla="*/ 2262554 w 4068135"/>
              <a:gd name="connsiteY17" fmla="*/ 697523 h 908538"/>
              <a:gd name="connsiteX18" fmla="*/ 2268416 w 4068135"/>
              <a:gd name="connsiteY18" fmla="*/ 474784 h 908538"/>
              <a:gd name="connsiteX19" fmla="*/ 2286000 w 4068135"/>
              <a:gd name="connsiteY19" fmla="*/ 480646 h 908538"/>
              <a:gd name="connsiteX20" fmla="*/ 2350477 w 4068135"/>
              <a:gd name="connsiteY20" fmla="*/ 486507 h 908538"/>
              <a:gd name="connsiteX21" fmla="*/ 2649416 w 4068135"/>
              <a:gd name="connsiteY21" fmla="*/ 480646 h 908538"/>
              <a:gd name="connsiteX22" fmla="*/ 2708031 w 4068135"/>
              <a:gd name="connsiteY22" fmla="*/ 468923 h 908538"/>
              <a:gd name="connsiteX23" fmla="*/ 3112477 w 4068135"/>
              <a:gd name="connsiteY23" fmla="*/ 463061 h 908538"/>
              <a:gd name="connsiteX24" fmla="*/ 3188677 w 4068135"/>
              <a:gd name="connsiteY24" fmla="*/ 451338 h 908538"/>
              <a:gd name="connsiteX25" fmla="*/ 3206262 w 4068135"/>
              <a:gd name="connsiteY25" fmla="*/ 445477 h 908538"/>
              <a:gd name="connsiteX26" fmla="*/ 3235570 w 4068135"/>
              <a:gd name="connsiteY26" fmla="*/ 427892 h 908538"/>
              <a:gd name="connsiteX27" fmla="*/ 3253154 w 4068135"/>
              <a:gd name="connsiteY27" fmla="*/ 416169 h 908538"/>
              <a:gd name="connsiteX28" fmla="*/ 3270739 w 4068135"/>
              <a:gd name="connsiteY28" fmla="*/ 410307 h 908538"/>
              <a:gd name="connsiteX29" fmla="*/ 3317631 w 4068135"/>
              <a:gd name="connsiteY29" fmla="*/ 398584 h 908538"/>
              <a:gd name="connsiteX30" fmla="*/ 3938954 w 4068135"/>
              <a:gd name="connsiteY30" fmla="*/ 392723 h 908538"/>
              <a:gd name="connsiteX31" fmla="*/ 3956539 w 4068135"/>
              <a:gd name="connsiteY31" fmla="*/ 386861 h 908538"/>
              <a:gd name="connsiteX32" fmla="*/ 3991708 w 4068135"/>
              <a:gd name="connsiteY32" fmla="*/ 381000 h 908538"/>
              <a:gd name="connsiteX33" fmla="*/ 4015154 w 4068135"/>
              <a:gd name="connsiteY33" fmla="*/ 375138 h 908538"/>
              <a:gd name="connsiteX34" fmla="*/ 4038600 w 4068135"/>
              <a:gd name="connsiteY34" fmla="*/ 345830 h 908538"/>
              <a:gd name="connsiteX35" fmla="*/ 4050323 w 4068135"/>
              <a:gd name="connsiteY35" fmla="*/ 328246 h 908538"/>
              <a:gd name="connsiteX36" fmla="*/ 4062047 w 4068135"/>
              <a:gd name="connsiteY36" fmla="*/ 293077 h 908538"/>
              <a:gd name="connsiteX37" fmla="*/ 4062047 w 4068135"/>
              <a:gd name="connsiteY37" fmla="*/ 29307 h 908538"/>
              <a:gd name="connsiteX38" fmla="*/ 4021016 w 4068135"/>
              <a:gd name="connsiteY38" fmla="*/ 11723 h 908538"/>
              <a:gd name="connsiteX39" fmla="*/ 3985847 w 4068135"/>
              <a:gd name="connsiteY39" fmla="*/ 0 h 908538"/>
              <a:gd name="connsiteX40" fmla="*/ 3845170 w 4068135"/>
              <a:gd name="connsiteY40" fmla="*/ 5861 h 908538"/>
              <a:gd name="connsiteX41" fmla="*/ 3722077 w 4068135"/>
              <a:gd name="connsiteY41" fmla="*/ 23446 h 908538"/>
              <a:gd name="connsiteX42" fmla="*/ 2989385 w 4068135"/>
              <a:gd name="connsiteY42" fmla="*/ 29307 h 908538"/>
              <a:gd name="connsiteX43" fmla="*/ 2948354 w 4068135"/>
              <a:gd name="connsiteY43" fmla="*/ 35169 h 908538"/>
              <a:gd name="connsiteX44" fmla="*/ 2872154 w 4068135"/>
              <a:gd name="connsiteY44" fmla="*/ 41030 h 908538"/>
              <a:gd name="connsiteX45" fmla="*/ 2854570 w 4068135"/>
              <a:gd name="connsiteY45" fmla="*/ 46892 h 908538"/>
              <a:gd name="connsiteX46" fmla="*/ 2795954 w 4068135"/>
              <a:gd name="connsiteY46" fmla="*/ 52753 h 908538"/>
              <a:gd name="connsiteX47" fmla="*/ 2549770 w 4068135"/>
              <a:gd name="connsiteY47" fmla="*/ 58615 h 908538"/>
              <a:gd name="connsiteX48" fmla="*/ 2450123 w 4068135"/>
              <a:gd name="connsiteY48" fmla="*/ 70338 h 908538"/>
              <a:gd name="connsiteX49" fmla="*/ 2432539 w 4068135"/>
              <a:gd name="connsiteY49" fmla="*/ 76200 h 908538"/>
              <a:gd name="connsiteX50" fmla="*/ 2303585 w 4068135"/>
              <a:gd name="connsiteY50" fmla="*/ 82061 h 908538"/>
              <a:gd name="connsiteX51" fmla="*/ 2256693 w 4068135"/>
              <a:gd name="connsiteY51" fmla="*/ 87923 h 908538"/>
              <a:gd name="connsiteX52" fmla="*/ 2180493 w 4068135"/>
              <a:gd name="connsiteY52" fmla="*/ 99646 h 908538"/>
              <a:gd name="connsiteX53" fmla="*/ 2098431 w 4068135"/>
              <a:gd name="connsiteY53" fmla="*/ 93784 h 908538"/>
              <a:gd name="connsiteX54" fmla="*/ 2051539 w 4068135"/>
              <a:gd name="connsiteY54" fmla="*/ 87923 h 908538"/>
              <a:gd name="connsiteX55" fmla="*/ 1729154 w 4068135"/>
              <a:gd name="connsiteY55" fmla="*/ 93784 h 908538"/>
              <a:gd name="connsiteX56" fmla="*/ 1647093 w 4068135"/>
              <a:gd name="connsiteY56" fmla="*/ 105507 h 908538"/>
              <a:gd name="connsiteX57" fmla="*/ 1148862 w 4068135"/>
              <a:gd name="connsiteY57" fmla="*/ 99646 h 908538"/>
              <a:gd name="connsiteX58" fmla="*/ 1019908 w 4068135"/>
              <a:gd name="connsiteY58" fmla="*/ 93784 h 908538"/>
              <a:gd name="connsiteX59" fmla="*/ 978877 w 4068135"/>
              <a:gd name="connsiteY59" fmla="*/ 87923 h 908538"/>
              <a:gd name="connsiteX60" fmla="*/ 803031 w 4068135"/>
              <a:gd name="connsiteY60" fmla="*/ 105507 h 908538"/>
              <a:gd name="connsiteX61" fmla="*/ 328247 w 4068135"/>
              <a:gd name="connsiteY61" fmla="*/ 111369 h 908538"/>
              <a:gd name="connsiteX62" fmla="*/ 193431 w 4068135"/>
              <a:gd name="connsiteY62" fmla="*/ 105507 h 908538"/>
              <a:gd name="connsiteX63" fmla="*/ 175847 w 4068135"/>
              <a:gd name="connsiteY63" fmla="*/ 99646 h 908538"/>
              <a:gd name="connsiteX64" fmla="*/ 164123 w 4068135"/>
              <a:gd name="connsiteY64" fmla="*/ 87923 h 908538"/>
              <a:gd name="connsiteX65" fmla="*/ 140677 w 4068135"/>
              <a:gd name="connsiteY65" fmla="*/ 76200 h 908538"/>
              <a:gd name="connsiteX66" fmla="*/ 123093 w 4068135"/>
              <a:gd name="connsiteY66" fmla="*/ 82061 h 908538"/>
              <a:gd name="connsiteX67" fmla="*/ 82062 w 4068135"/>
              <a:gd name="connsiteY67" fmla="*/ 93784 h 908538"/>
              <a:gd name="connsiteX68" fmla="*/ 64477 w 4068135"/>
              <a:gd name="connsiteY68" fmla="*/ 105507 h 908538"/>
              <a:gd name="connsiteX69" fmla="*/ 58616 w 4068135"/>
              <a:gd name="connsiteY69" fmla="*/ 123092 h 908538"/>
              <a:gd name="connsiteX70" fmla="*/ 41031 w 4068135"/>
              <a:gd name="connsiteY70" fmla="*/ 140677 h 908538"/>
              <a:gd name="connsiteX71" fmla="*/ 29308 w 4068135"/>
              <a:gd name="connsiteY71" fmla="*/ 281353 h 908538"/>
              <a:gd name="connsiteX72" fmla="*/ 11723 w 4068135"/>
              <a:gd name="connsiteY72" fmla="*/ 310661 h 908538"/>
              <a:gd name="connsiteX73" fmla="*/ 0 w 4068135"/>
              <a:gd name="connsiteY73" fmla="*/ 328246 h 908538"/>
              <a:gd name="connsiteX74" fmla="*/ 5862 w 4068135"/>
              <a:gd name="connsiteY74" fmla="*/ 486507 h 908538"/>
              <a:gd name="connsiteX75" fmla="*/ 17585 w 4068135"/>
              <a:gd name="connsiteY75" fmla="*/ 674077 h 908538"/>
              <a:gd name="connsiteX76" fmla="*/ 23447 w 4068135"/>
              <a:gd name="connsiteY76" fmla="*/ 890953 h 90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068135" h="908538">
                <a:moveTo>
                  <a:pt x="23447" y="890953"/>
                </a:moveTo>
                <a:lnTo>
                  <a:pt x="23447" y="890953"/>
                </a:lnTo>
                <a:lnTo>
                  <a:pt x="363416" y="896815"/>
                </a:lnTo>
                <a:cubicBezTo>
                  <a:pt x="500751" y="900165"/>
                  <a:pt x="460516" y="891784"/>
                  <a:pt x="527539" y="908538"/>
                </a:cubicBezTo>
                <a:lnTo>
                  <a:pt x="709247" y="902677"/>
                </a:lnTo>
                <a:lnTo>
                  <a:pt x="914400" y="896815"/>
                </a:lnTo>
                <a:cubicBezTo>
                  <a:pt x="980375" y="894176"/>
                  <a:pt x="996984" y="891546"/>
                  <a:pt x="1055077" y="885092"/>
                </a:cubicBezTo>
                <a:cubicBezTo>
                  <a:pt x="1053123" y="816707"/>
                  <a:pt x="1045077" y="748225"/>
                  <a:pt x="1049216" y="679938"/>
                </a:cubicBezTo>
                <a:cubicBezTo>
                  <a:pt x="1049642" y="672906"/>
                  <a:pt x="1059763" y="691326"/>
                  <a:pt x="1066800" y="691661"/>
                </a:cubicBezTo>
                <a:cubicBezTo>
                  <a:pt x="1183915" y="697238"/>
                  <a:pt x="1301262" y="695569"/>
                  <a:pt x="1418493" y="697523"/>
                </a:cubicBezTo>
                <a:cubicBezTo>
                  <a:pt x="1434124" y="699477"/>
                  <a:pt x="1449816" y="700989"/>
                  <a:pt x="1465385" y="703384"/>
                </a:cubicBezTo>
                <a:cubicBezTo>
                  <a:pt x="1475232" y="704899"/>
                  <a:pt x="1484846" y="707731"/>
                  <a:pt x="1494693" y="709246"/>
                </a:cubicBezTo>
                <a:cubicBezTo>
                  <a:pt x="1510262" y="711641"/>
                  <a:pt x="1525954" y="713153"/>
                  <a:pt x="1541585" y="715107"/>
                </a:cubicBezTo>
                <a:lnTo>
                  <a:pt x="1875693" y="709246"/>
                </a:lnTo>
                <a:cubicBezTo>
                  <a:pt x="1881868" y="709040"/>
                  <a:pt x="1887198" y="704489"/>
                  <a:pt x="1893277" y="703384"/>
                </a:cubicBezTo>
                <a:cubicBezTo>
                  <a:pt x="1908776" y="700566"/>
                  <a:pt x="1924576" y="699751"/>
                  <a:pt x="1940170" y="697523"/>
                </a:cubicBezTo>
                <a:cubicBezTo>
                  <a:pt x="1951935" y="695842"/>
                  <a:pt x="1963616" y="693615"/>
                  <a:pt x="1975339" y="691661"/>
                </a:cubicBezTo>
                <a:cubicBezTo>
                  <a:pt x="2071077" y="693615"/>
                  <a:pt x="2185579" y="754484"/>
                  <a:pt x="2262554" y="697523"/>
                </a:cubicBezTo>
                <a:cubicBezTo>
                  <a:pt x="2322257" y="653343"/>
                  <a:pt x="2260433" y="548626"/>
                  <a:pt x="2268416" y="474784"/>
                </a:cubicBezTo>
                <a:cubicBezTo>
                  <a:pt x="2269080" y="468641"/>
                  <a:pt x="2279884" y="479772"/>
                  <a:pt x="2286000" y="480646"/>
                </a:cubicBezTo>
                <a:cubicBezTo>
                  <a:pt x="2307364" y="483698"/>
                  <a:pt x="2328985" y="484553"/>
                  <a:pt x="2350477" y="486507"/>
                </a:cubicBezTo>
                <a:cubicBezTo>
                  <a:pt x="2450123" y="484553"/>
                  <a:pt x="2549871" y="485541"/>
                  <a:pt x="2649416" y="480646"/>
                </a:cubicBezTo>
                <a:cubicBezTo>
                  <a:pt x="2669317" y="479667"/>
                  <a:pt x="2688108" y="469212"/>
                  <a:pt x="2708031" y="468923"/>
                </a:cubicBezTo>
                <a:lnTo>
                  <a:pt x="3112477" y="463061"/>
                </a:lnTo>
                <a:cubicBezTo>
                  <a:pt x="3140965" y="459500"/>
                  <a:pt x="3161816" y="458053"/>
                  <a:pt x="3188677" y="451338"/>
                </a:cubicBezTo>
                <a:cubicBezTo>
                  <a:pt x="3194671" y="449839"/>
                  <a:pt x="3200400" y="447431"/>
                  <a:pt x="3206262" y="445477"/>
                </a:cubicBezTo>
                <a:cubicBezTo>
                  <a:pt x="3229160" y="422577"/>
                  <a:pt x="3205133" y="443110"/>
                  <a:pt x="3235570" y="427892"/>
                </a:cubicBezTo>
                <a:cubicBezTo>
                  <a:pt x="3241871" y="424742"/>
                  <a:pt x="3246853" y="419319"/>
                  <a:pt x="3253154" y="416169"/>
                </a:cubicBezTo>
                <a:cubicBezTo>
                  <a:pt x="3258680" y="413406"/>
                  <a:pt x="3264778" y="411933"/>
                  <a:pt x="3270739" y="410307"/>
                </a:cubicBezTo>
                <a:cubicBezTo>
                  <a:pt x="3286283" y="406068"/>
                  <a:pt x="3301525" y="399008"/>
                  <a:pt x="3317631" y="398584"/>
                </a:cubicBezTo>
                <a:cubicBezTo>
                  <a:pt x="3524676" y="393136"/>
                  <a:pt x="3731846" y="394677"/>
                  <a:pt x="3938954" y="392723"/>
                </a:cubicBezTo>
                <a:cubicBezTo>
                  <a:pt x="3944816" y="390769"/>
                  <a:pt x="3950507" y="388201"/>
                  <a:pt x="3956539" y="386861"/>
                </a:cubicBezTo>
                <a:cubicBezTo>
                  <a:pt x="3968141" y="384283"/>
                  <a:pt x="3980054" y="383331"/>
                  <a:pt x="3991708" y="381000"/>
                </a:cubicBezTo>
                <a:cubicBezTo>
                  <a:pt x="3999607" y="379420"/>
                  <a:pt x="4007339" y="377092"/>
                  <a:pt x="4015154" y="375138"/>
                </a:cubicBezTo>
                <a:cubicBezTo>
                  <a:pt x="4044798" y="355376"/>
                  <a:pt x="4024444" y="374143"/>
                  <a:pt x="4038600" y="345830"/>
                </a:cubicBezTo>
                <a:cubicBezTo>
                  <a:pt x="4041750" y="339529"/>
                  <a:pt x="4047462" y="334683"/>
                  <a:pt x="4050323" y="328246"/>
                </a:cubicBezTo>
                <a:cubicBezTo>
                  <a:pt x="4055342" y="316954"/>
                  <a:pt x="4062047" y="293077"/>
                  <a:pt x="4062047" y="293077"/>
                </a:cubicBezTo>
                <a:cubicBezTo>
                  <a:pt x="4062632" y="273763"/>
                  <a:pt x="4075449" y="91847"/>
                  <a:pt x="4062047" y="29307"/>
                </a:cubicBezTo>
                <a:cubicBezTo>
                  <a:pt x="4058622" y="13323"/>
                  <a:pt x="4028083" y="13650"/>
                  <a:pt x="4021016" y="11723"/>
                </a:cubicBezTo>
                <a:cubicBezTo>
                  <a:pt x="4009094" y="8472"/>
                  <a:pt x="3985847" y="0"/>
                  <a:pt x="3985847" y="0"/>
                </a:cubicBezTo>
                <a:cubicBezTo>
                  <a:pt x="3938955" y="1954"/>
                  <a:pt x="3892006" y="2839"/>
                  <a:pt x="3845170" y="5861"/>
                </a:cubicBezTo>
                <a:cubicBezTo>
                  <a:pt x="3803065" y="8577"/>
                  <a:pt x="3764951" y="22806"/>
                  <a:pt x="3722077" y="23446"/>
                </a:cubicBezTo>
                <a:lnTo>
                  <a:pt x="2989385" y="29307"/>
                </a:lnTo>
                <a:cubicBezTo>
                  <a:pt x="2975708" y="31261"/>
                  <a:pt x="2962101" y="33794"/>
                  <a:pt x="2948354" y="35169"/>
                </a:cubicBezTo>
                <a:cubicBezTo>
                  <a:pt x="2923005" y="37704"/>
                  <a:pt x="2897432" y="37870"/>
                  <a:pt x="2872154" y="41030"/>
                </a:cubicBezTo>
                <a:cubicBezTo>
                  <a:pt x="2866023" y="41796"/>
                  <a:pt x="2860677" y="45953"/>
                  <a:pt x="2854570" y="46892"/>
                </a:cubicBezTo>
                <a:cubicBezTo>
                  <a:pt x="2835162" y="49878"/>
                  <a:pt x="2815576" y="51998"/>
                  <a:pt x="2795954" y="52753"/>
                </a:cubicBezTo>
                <a:cubicBezTo>
                  <a:pt x="2713930" y="55908"/>
                  <a:pt x="2631831" y="56661"/>
                  <a:pt x="2549770" y="58615"/>
                </a:cubicBezTo>
                <a:cubicBezTo>
                  <a:pt x="2471901" y="74190"/>
                  <a:pt x="2590587" y="51610"/>
                  <a:pt x="2450123" y="70338"/>
                </a:cubicBezTo>
                <a:cubicBezTo>
                  <a:pt x="2443999" y="71155"/>
                  <a:pt x="2438698" y="75707"/>
                  <a:pt x="2432539" y="76200"/>
                </a:cubicBezTo>
                <a:cubicBezTo>
                  <a:pt x="2389647" y="79631"/>
                  <a:pt x="2346570" y="80107"/>
                  <a:pt x="2303585" y="82061"/>
                </a:cubicBezTo>
                <a:lnTo>
                  <a:pt x="2256693" y="87923"/>
                </a:lnTo>
                <a:cubicBezTo>
                  <a:pt x="2188689" y="95479"/>
                  <a:pt x="2217725" y="87234"/>
                  <a:pt x="2180493" y="99646"/>
                </a:cubicBezTo>
                <a:lnTo>
                  <a:pt x="2098431" y="93784"/>
                </a:lnTo>
                <a:cubicBezTo>
                  <a:pt x="2082743" y="92358"/>
                  <a:pt x="2067291" y="87923"/>
                  <a:pt x="2051539" y="87923"/>
                </a:cubicBezTo>
                <a:cubicBezTo>
                  <a:pt x="1944060" y="87923"/>
                  <a:pt x="1836616" y="91830"/>
                  <a:pt x="1729154" y="93784"/>
                </a:cubicBezTo>
                <a:cubicBezTo>
                  <a:pt x="1696610" y="104633"/>
                  <a:pt x="1698464" y="105507"/>
                  <a:pt x="1647093" y="105507"/>
                </a:cubicBezTo>
                <a:cubicBezTo>
                  <a:pt x="1481005" y="105507"/>
                  <a:pt x="1314939" y="101600"/>
                  <a:pt x="1148862" y="99646"/>
                </a:cubicBezTo>
                <a:cubicBezTo>
                  <a:pt x="1105877" y="97692"/>
                  <a:pt x="1062835" y="96744"/>
                  <a:pt x="1019908" y="93784"/>
                </a:cubicBezTo>
                <a:cubicBezTo>
                  <a:pt x="1006125" y="92833"/>
                  <a:pt x="992673" y="87177"/>
                  <a:pt x="978877" y="87923"/>
                </a:cubicBezTo>
                <a:cubicBezTo>
                  <a:pt x="920055" y="91103"/>
                  <a:pt x="861900" y="103386"/>
                  <a:pt x="803031" y="105507"/>
                </a:cubicBezTo>
                <a:cubicBezTo>
                  <a:pt x="644860" y="111207"/>
                  <a:pt x="486508" y="109415"/>
                  <a:pt x="328247" y="111369"/>
                </a:cubicBezTo>
                <a:cubicBezTo>
                  <a:pt x="283308" y="109415"/>
                  <a:pt x="238280" y="108957"/>
                  <a:pt x="193431" y="105507"/>
                </a:cubicBezTo>
                <a:cubicBezTo>
                  <a:pt x="187271" y="105033"/>
                  <a:pt x="181145" y="102825"/>
                  <a:pt x="175847" y="99646"/>
                </a:cubicBezTo>
                <a:cubicBezTo>
                  <a:pt x="171108" y="96803"/>
                  <a:pt x="168721" y="90988"/>
                  <a:pt x="164123" y="87923"/>
                </a:cubicBezTo>
                <a:cubicBezTo>
                  <a:pt x="156853" y="83076"/>
                  <a:pt x="148492" y="80108"/>
                  <a:pt x="140677" y="76200"/>
                </a:cubicBezTo>
                <a:cubicBezTo>
                  <a:pt x="134816" y="78154"/>
                  <a:pt x="129034" y="80364"/>
                  <a:pt x="123093" y="82061"/>
                </a:cubicBezTo>
                <a:cubicBezTo>
                  <a:pt x="71565" y="96784"/>
                  <a:pt x="124231" y="79729"/>
                  <a:pt x="82062" y="93784"/>
                </a:cubicBezTo>
                <a:cubicBezTo>
                  <a:pt x="76200" y="97692"/>
                  <a:pt x="68878" y="100006"/>
                  <a:pt x="64477" y="105507"/>
                </a:cubicBezTo>
                <a:cubicBezTo>
                  <a:pt x="60617" y="110332"/>
                  <a:pt x="62043" y="117951"/>
                  <a:pt x="58616" y="123092"/>
                </a:cubicBezTo>
                <a:cubicBezTo>
                  <a:pt x="54018" y="129989"/>
                  <a:pt x="46893" y="134815"/>
                  <a:pt x="41031" y="140677"/>
                </a:cubicBezTo>
                <a:cubicBezTo>
                  <a:pt x="21255" y="200008"/>
                  <a:pt x="41619" y="133624"/>
                  <a:pt x="29308" y="281353"/>
                </a:cubicBezTo>
                <a:cubicBezTo>
                  <a:pt x="27651" y="301241"/>
                  <a:pt x="22493" y="297199"/>
                  <a:pt x="11723" y="310661"/>
                </a:cubicBezTo>
                <a:cubicBezTo>
                  <a:pt x="7322" y="316162"/>
                  <a:pt x="3908" y="322384"/>
                  <a:pt x="0" y="328246"/>
                </a:cubicBezTo>
                <a:cubicBezTo>
                  <a:pt x="1954" y="381000"/>
                  <a:pt x="2934" y="433798"/>
                  <a:pt x="5862" y="486507"/>
                </a:cubicBezTo>
                <a:cubicBezTo>
                  <a:pt x="16844" y="684185"/>
                  <a:pt x="10562" y="266797"/>
                  <a:pt x="17585" y="674077"/>
                </a:cubicBezTo>
                <a:cubicBezTo>
                  <a:pt x="18764" y="742451"/>
                  <a:pt x="17585" y="810846"/>
                  <a:pt x="23447" y="890953"/>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3000"/>
                                        <p:tgtEl>
                                          <p:spTgt spid="38"/>
                                        </p:tgtEl>
                                      </p:cBhvr>
                                    </p:animEffect>
                                    <p:set>
                                      <p:cBhvr>
                                        <p:cTn id="7" dur="1" fill="hold">
                                          <p:stCondLst>
                                            <p:cond delay="2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00mic1"/>
          <p:cNvPicPr>
            <a:picLocks noChangeAspect="1" noChangeArrowheads="1"/>
          </p:cNvPicPr>
          <p:nvPr/>
        </p:nvPicPr>
        <p:blipFill>
          <a:blip r:embed="rId3" cstate="print">
            <a:lum bright="-30000" contrast="-42000"/>
          </a:blip>
          <a:srcRect t="8824" b="2942"/>
          <a:stretch>
            <a:fillRect/>
          </a:stretch>
        </p:blipFill>
        <p:spPr bwMode="auto">
          <a:xfrm>
            <a:off x="0" y="11151"/>
            <a:ext cx="9144000" cy="6858000"/>
          </a:xfrm>
          <a:prstGeom prst="rect">
            <a:avLst/>
          </a:prstGeom>
          <a:noFill/>
        </p:spPr>
      </p:pic>
      <p:sp>
        <p:nvSpPr>
          <p:cNvPr id="2" name="Title 1"/>
          <p:cNvSpPr>
            <a:spLocks noGrp="1"/>
          </p:cNvSpPr>
          <p:nvPr>
            <p:ph type="title"/>
          </p:nvPr>
        </p:nvSpPr>
        <p:spPr/>
        <p:txBody>
          <a:bodyPr>
            <a:normAutofit fontScale="90000"/>
          </a:bodyPr>
          <a:lstStyle/>
          <a:p>
            <a:r>
              <a:rPr lang="en-US" dirty="0" smtClean="0">
                <a:solidFill>
                  <a:srgbClr val="FFFF00"/>
                </a:solidFill>
                <a:effectLst>
                  <a:outerShdw blurRad="38100" dist="38100" dir="2700000" algn="tl">
                    <a:srgbClr val="000000">
                      <a:alpha val="43137"/>
                    </a:srgbClr>
                  </a:outerShdw>
                </a:effectLst>
              </a:rPr>
              <a:t>What has been Known for some Time</a:t>
            </a:r>
            <a:endParaRPr lang="en-US" dirty="0">
              <a:solidFill>
                <a:srgbClr val="FFFF00"/>
              </a:solidFill>
              <a:effectLst>
                <a:outerShdw blurRad="38100" dist="38100" dir="2700000" algn="tl">
                  <a:srgbClr val="000000">
                    <a:alpha val="43137"/>
                  </a:srgbClr>
                </a:outerShdw>
              </a:effectLst>
            </a:endParaRPr>
          </a:p>
        </p:txBody>
      </p:sp>
      <p:sp>
        <p:nvSpPr>
          <p:cNvPr id="3" name="Text Placeholder 2"/>
          <p:cNvSpPr>
            <a:spLocks noGrp="1"/>
          </p:cNvSpPr>
          <p:nvPr>
            <p:ph type="body" sz="half" idx="1"/>
          </p:nvPr>
        </p:nvSpPr>
        <p:spPr/>
        <p:txBody>
          <a:bodyPr>
            <a:normAutofit fontScale="92500"/>
          </a:bodyPr>
          <a:lstStyle/>
          <a:p>
            <a:r>
              <a:rPr lang="en-US" dirty="0" smtClean="0">
                <a:solidFill>
                  <a:srgbClr val="FFFF00"/>
                </a:solidFill>
                <a:effectLst>
                  <a:outerShdw blurRad="38100" dist="38100" dir="2700000" algn="tl">
                    <a:srgbClr val="000000">
                      <a:alpha val="43137"/>
                    </a:srgbClr>
                  </a:outerShdw>
                </a:effectLst>
              </a:rPr>
              <a:t>Depletions vary from one location to the next</a:t>
            </a:r>
          </a:p>
          <a:p>
            <a:pPr lvl="1"/>
            <a:r>
              <a:rPr lang="en-US" dirty="0" smtClean="0">
                <a:solidFill>
                  <a:srgbClr val="FFFF00"/>
                </a:solidFill>
                <a:effectLst>
                  <a:outerShdw blurRad="38100" dist="38100" dir="2700000" algn="tl">
                    <a:srgbClr val="000000">
                      <a:alpha val="43137"/>
                    </a:srgbClr>
                  </a:outerShdw>
                </a:effectLst>
              </a:rPr>
              <a:t>Sightlines with low average density N(H)/d have less depletion</a:t>
            </a:r>
          </a:p>
          <a:p>
            <a:pPr lvl="1"/>
            <a:r>
              <a:rPr lang="en-US" dirty="0" smtClean="0">
                <a:solidFill>
                  <a:srgbClr val="FFFF00"/>
                </a:solidFill>
                <a:effectLst>
                  <a:outerShdw blurRad="38100" dist="38100" dir="2700000" algn="tl">
                    <a:srgbClr val="000000">
                      <a:alpha val="43137"/>
                    </a:srgbClr>
                  </a:outerShdw>
                </a:effectLst>
              </a:rPr>
              <a:t>Gas at high velocity displacements have less depletion: grains have been disrupted</a:t>
            </a:r>
            <a:endParaRPr lang="en-US" dirty="0">
              <a:solidFill>
                <a:srgbClr val="FFFF00"/>
              </a:solidFill>
              <a:effectLst>
                <a:outerShdw blurRad="38100" dist="38100" dir="2700000" algn="tl">
                  <a:srgbClr val="000000">
                    <a:alpha val="43137"/>
                  </a:srgbClr>
                </a:outerShdw>
              </a:effectLst>
            </a:endParaRPr>
          </a:p>
        </p:txBody>
      </p:sp>
      <p:sp>
        <p:nvSpPr>
          <p:cNvPr id="4" name="Content Placeholder 3"/>
          <p:cNvSpPr>
            <a:spLocks noGrp="1"/>
          </p:cNvSpPr>
          <p:nvPr>
            <p:ph sz="half" idx="2"/>
          </p:nvPr>
        </p:nvSpPr>
        <p:spPr/>
        <p:txBody>
          <a:bodyPr>
            <a:normAutofit fontScale="92500" lnSpcReduction="10000"/>
          </a:bodyPr>
          <a:lstStyle/>
          <a:p>
            <a:r>
              <a:rPr lang="en-US" dirty="0" smtClean="0">
                <a:solidFill>
                  <a:srgbClr val="FFCCCC"/>
                </a:solidFill>
                <a:effectLst>
                  <a:outerShdw blurRad="38100" dist="38100" dir="2700000" algn="tl">
                    <a:srgbClr val="000000">
                      <a:alpha val="43137"/>
                    </a:srgbClr>
                  </a:outerShdw>
                </a:effectLst>
              </a:rPr>
              <a:t>Depletions vary from one element to the next</a:t>
            </a:r>
          </a:p>
          <a:p>
            <a:pPr lvl="1"/>
            <a:r>
              <a:rPr lang="en-US" dirty="0" smtClean="0">
                <a:solidFill>
                  <a:srgbClr val="FFCCCC"/>
                </a:solidFill>
                <a:effectLst>
                  <a:outerShdw blurRad="38100" dist="38100" dir="2700000" algn="tl">
                    <a:srgbClr val="000000">
                      <a:alpha val="43137"/>
                    </a:srgbClr>
                  </a:outerShdw>
                </a:effectLst>
              </a:rPr>
              <a:t>Depletion strengths are greatest for elements that can form refractory compounds and are small for those that can only form volatile compounds</a:t>
            </a:r>
            <a:endParaRPr lang="en-US" dirty="0">
              <a:solidFill>
                <a:srgbClr val="FFCC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A Study of ISM Gas-Phase Abundance Results in the Literature</a:t>
            </a:r>
            <a:endParaRPr lang="en-US" dirty="0">
              <a:solidFill>
                <a:schemeClr val="bg1"/>
              </a:solidFill>
            </a:endParaRPr>
          </a:p>
        </p:txBody>
      </p:sp>
      <p:sp>
        <p:nvSpPr>
          <p:cNvPr id="3" name="Content Placeholder 2"/>
          <p:cNvSpPr>
            <a:spLocks noGrp="1"/>
          </p:cNvSpPr>
          <p:nvPr>
            <p:ph idx="1"/>
          </p:nvPr>
        </p:nvSpPr>
        <p:spPr>
          <a:xfrm>
            <a:off x="381000" y="1600200"/>
            <a:ext cx="8458200" cy="4525963"/>
          </a:xfrm>
        </p:spPr>
        <p:txBody>
          <a:bodyPr>
            <a:normAutofit fontScale="77500" lnSpcReduction="20000"/>
          </a:bodyPr>
          <a:lstStyle/>
          <a:p>
            <a:pPr>
              <a:buFont typeface="Wingdings" pitchFamily="2" charset="2"/>
              <a:buChar char="Ø"/>
            </a:pPr>
            <a:r>
              <a:rPr lang="en-US" i="1" u="sng" dirty="0" smtClean="0">
                <a:solidFill>
                  <a:srgbClr val="FFFF00"/>
                </a:solidFill>
              </a:rPr>
              <a:t>Objective:</a:t>
            </a:r>
            <a:r>
              <a:rPr lang="en-US" dirty="0" smtClean="0">
                <a:solidFill>
                  <a:srgbClr val="FFFF00"/>
                </a:solidFill>
              </a:rPr>
              <a:t> Organize the information so that we can learn more about</a:t>
            </a:r>
          </a:p>
          <a:p>
            <a:pPr lvl="1">
              <a:buFont typeface="Wingdings" pitchFamily="2" charset="2"/>
              <a:buChar char="Ø"/>
            </a:pPr>
            <a:r>
              <a:rPr lang="en-US" dirty="0" smtClean="0">
                <a:solidFill>
                  <a:srgbClr val="FFFF00"/>
                </a:solidFill>
              </a:rPr>
              <a:t>Grain composition</a:t>
            </a:r>
          </a:p>
          <a:p>
            <a:pPr lvl="1">
              <a:buFont typeface="Wingdings" pitchFamily="2" charset="2"/>
              <a:buChar char="Ø"/>
            </a:pPr>
            <a:r>
              <a:rPr lang="en-US" dirty="0" smtClean="0">
                <a:solidFill>
                  <a:srgbClr val="FFFF00"/>
                </a:solidFill>
              </a:rPr>
              <a:t>How to correct for dust depletions in distant absorption line systems</a:t>
            </a:r>
          </a:p>
          <a:p>
            <a:pPr>
              <a:buNone/>
            </a:pPr>
            <a:r>
              <a:rPr lang="en-US" i="1" u="sng" dirty="0" smtClean="0">
                <a:solidFill>
                  <a:srgbClr val="FFFF00"/>
                </a:solidFill>
              </a:rPr>
              <a:t>Survey scope:</a:t>
            </a:r>
          </a:p>
          <a:p>
            <a:pPr lvl="1">
              <a:buFont typeface="Wingdings" pitchFamily="2" charset="2"/>
              <a:buChar char="Ø"/>
            </a:pPr>
            <a:r>
              <a:rPr lang="en-US" dirty="0" smtClean="0">
                <a:solidFill>
                  <a:srgbClr val="FFFF00"/>
                </a:solidFill>
              </a:rPr>
              <a:t>17 different elements</a:t>
            </a:r>
          </a:p>
          <a:p>
            <a:pPr lvl="1">
              <a:buFont typeface="Wingdings" pitchFamily="2" charset="2"/>
              <a:buChar char="Ø"/>
            </a:pPr>
            <a:r>
              <a:rPr lang="en-US" dirty="0" smtClean="0">
                <a:solidFill>
                  <a:srgbClr val="FFFF00"/>
                </a:solidFill>
              </a:rPr>
              <a:t>243 sight lines</a:t>
            </a:r>
          </a:p>
          <a:p>
            <a:pPr lvl="1">
              <a:buFont typeface="Wingdings" pitchFamily="2" charset="2"/>
              <a:buChar char="Ø"/>
            </a:pPr>
            <a:r>
              <a:rPr lang="en-US" dirty="0" smtClean="0">
                <a:solidFill>
                  <a:srgbClr val="FFFF00"/>
                </a:solidFill>
              </a:rPr>
              <a:t>More than 100 articles in the literature</a:t>
            </a:r>
          </a:p>
          <a:p>
            <a:pPr lvl="1">
              <a:buFont typeface="Wingdings" pitchFamily="2" charset="2"/>
              <a:buChar char="Ø"/>
            </a:pPr>
            <a:r>
              <a:rPr lang="en-US" dirty="0" smtClean="0">
                <a:solidFill>
                  <a:srgbClr val="FFFF00"/>
                </a:solidFill>
              </a:rPr>
              <a:t>All results have been renormalized to a single compilation of  f-values (Morton 2003).</a:t>
            </a:r>
          </a:p>
          <a:p>
            <a:pPr lvl="1">
              <a:buFont typeface="Wingdings" pitchFamily="2" charset="2"/>
              <a:buChar char="Ø"/>
            </a:pPr>
            <a:r>
              <a:rPr lang="en-US" dirty="0" smtClean="0">
                <a:solidFill>
                  <a:srgbClr val="FFFF00"/>
                </a:solidFill>
              </a:rPr>
              <a:t>This represents a massive bookkeeping and quality control effort.  </a:t>
            </a:r>
            <a:endParaRPr lang="en-US" dirty="0">
              <a:solidFill>
                <a:srgbClr val="FFFF00"/>
              </a:solidFill>
            </a:endParaRPr>
          </a:p>
        </p:txBody>
      </p:sp>
      <p:sp>
        <p:nvSpPr>
          <p:cNvPr id="4" name="TextBox 3"/>
          <p:cNvSpPr txBox="1"/>
          <p:nvPr/>
        </p:nvSpPr>
        <p:spPr>
          <a:xfrm>
            <a:off x="1238055" y="5555788"/>
            <a:ext cx="7601145" cy="584776"/>
          </a:xfrm>
          <a:prstGeom prst="rect">
            <a:avLst/>
          </a:prstGeom>
          <a:noFill/>
        </p:spPr>
        <p:txBody>
          <a:bodyPr wrap="square" rtlCol="0">
            <a:spAutoFit/>
          </a:bodyPr>
          <a:lstStyle/>
          <a:p>
            <a:r>
              <a:rPr lang="en-US" sz="3200" dirty="0" smtClean="0">
                <a:solidFill>
                  <a:srgbClr val="CCFFCC"/>
                </a:solidFill>
              </a:rPr>
              <a:t>Published by Jenkins (2009: </a:t>
            </a:r>
            <a:r>
              <a:rPr lang="en-US" sz="3200" dirty="0" err="1" smtClean="0">
                <a:solidFill>
                  <a:srgbClr val="CCFFCC"/>
                </a:solidFill>
              </a:rPr>
              <a:t>ApJ</a:t>
            </a:r>
            <a:r>
              <a:rPr lang="en-US" sz="3200" dirty="0" smtClean="0">
                <a:solidFill>
                  <a:srgbClr val="CCFFCC"/>
                </a:solidFill>
              </a:rPr>
              <a:t>, 700, 1299)</a:t>
            </a:r>
            <a:endParaRPr lang="en-US" sz="3200" dirty="0">
              <a:solidFill>
                <a:srgbClr val="CCFF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2000"/>
                                  </p:stCondLst>
                                  <p:childTnLst>
                                    <p:set>
                                      <p:cBhvr>
                                        <p:cTn id="27" dur="1" fill="hold">
                                          <p:stCondLst>
                                            <p:cond delay="210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solidFill>
                  <a:schemeClr val="bg1"/>
                </a:solidFill>
              </a:rPr>
              <a:t>A Study of ISM Gas-Phase Abundance Results in the Literature</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rgbClr val="FFFF00"/>
                </a:solidFill>
              </a:rPr>
              <a:t>Conventional Approach in Past Investigations:</a:t>
            </a:r>
          </a:p>
          <a:p>
            <a:pPr lvl="1"/>
            <a:r>
              <a:rPr lang="en-US" dirty="0" smtClean="0">
                <a:solidFill>
                  <a:srgbClr val="FFFF00"/>
                </a:solidFill>
              </a:rPr>
              <a:t>Measure the depletion of a specific element and then characterize it in terms of some property of the sight line</a:t>
            </a:r>
          </a:p>
          <a:p>
            <a:pPr lvl="2"/>
            <a:r>
              <a:rPr lang="en-US" dirty="0" smtClean="0">
                <a:solidFill>
                  <a:srgbClr val="FFFF00"/>
                </a:solidFill>
              </a:rPr>
              <a:t>Average density: N(H)/d</a:t>
            </a:r>
          </a:p>
          <a:p>
            <a:pPr lvl="2"/>
            <a:r>
              <a:rPr lang="en-US" dirty="0" smtClean="0">
                <a:solidFill>
                  <a:srgbClr val="FFFF00"/>
                </a:solidFill>
              </a:rPr>
              <a:t>Fraction of hydrogen in molecular form</a:t>
            </a:r>
            <a:endParaRPr lang="en-US" dirty="0">
              <a:solidFill>
                <a:srgbClr val="FFFF00"/>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solidFill>
                  <a:schemeClr val="bg1"/>
                </a:solidFill>
              </a:rPr>
              <a:t>A Study of ISM Gas-Phase Abundance Results in the Literature</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rgbClr val="FFFF00"/>
                </a:solidFill>
              </a:rPr>
              <a:t>New Tactic:</a:t>
            </a:r>
          </a:p>
          <a:p>
            <a:pPr lvl="1"/>
            <a:r>
              <a:rPr lang="en-US" dirty="0" smtClean="0">
                <a:solidFill>
                  <a:srgbClr val="FFFF00"/>
                </a:solidFill>
              </a:rPr>
              <a:t>Ignore the sightline properties and characterize depletions of elements with respect to each other, recognizing that the severity of depletions differ from one element to the next and from one region of space to the next.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solidFill>
                  <a:schemeClr val="bg1"/>
                </a:solidFill>
              </a:rPr>
              <a:t>Underlying Strategy</a:t>
            </a:r>
            <a:endParaRPr lang="en-US" dirty="0">
              <a:solidFill>
                <a:schemeClr val="bg1"/>
              </a:solidFill>
            </a:endParaRPr>
          </a:p>
        </p:txBody>
      </p:sp>
      <p:sp>
        <p:nvSpPr>
          <p:cNvPr id="4" name="Content Placeholder 3"/>
          <p:cNvSpPr>
            <a:spLocks noGrp="1"/>
          </p:cNvSpPr>
          <p:nvPr>
            <p:ph sz="half" idx="1"/>
          </p:nvPr>
        </p:nvSpPr>
        <p:spPr/>
        <p:txBody>
          <a:bodyPr>
            <a:normAutofit fontScale="92500" lnSpcReduction="10000"/>
          </a:bodyPr>
          <a:lstStyle/>
          <a:p>
            <a:r>
              <a:rPr lang="en-US" dirty="0" smtClean="0">
                <a:solidFill>
                  <a:srgbClr val="FFFF00"/>
                </a:solidFill>
              </a:rPr>
              <a:t>Basic premise:</a:t>
            </a:r>
          </a:p>
          <a:p>
            <a:pPr lvl="1">
              <a:buFont typeface="Wingdings" pitchFamily="2" charset="2"/>
              <a:buChar char="Ø"/>
            </a:pPr>
            <a:r>
              <a:rPr lang="en-US" dirty="0" smtClean="0">
                <a:solidFill>
                  <a:srgbClr val="FFFF00"/>
                </a:solidFill>
              </a:rPr>
              <a:t>All elements deplete together in some systematic fashion, but by differing degrees that change from one region to another and from one element to the next.</a:t>
            </a:r>
          </a:p>
          <a:p>
            <a:pPr lvl="1">
              <a:buFont typeface="Wingdings" pitchFamily="2" charset="2"/>
              <a:buChar char="Ø"/>
            </a:pPr>
            <a:r>
              <a:rPr lang="en-US" dirty="0" smtClean="0">
                <a:solidFill>
                  <a:srgbClr val="FFFF00"/>
                </a:solidFill>
              </a:rPr>
              <a:t>Propose a single parameter</a:t>
            </a:r>
            <a:r>
              <a:rPr lang="en-US" b="1" dirty="0" smtClean="0"/>
              <a:t>, </a:t>
            </a:r>
            <a:r>
              <a:rPr lang="en-US" sz="3000" b="1" i="1" dirty="0" smtClean="0">
                <a:solidFill>
                  <a:srgbClr val="FF0000"/>
                </a:solidFill>
              </a:rPr>
              <a:t>F</a:t>
            </a:r>
            <a:r>
              <a:rPr lang="en-US" sz="4300" b="1" baseline="-25000" dirty="0" smtClean="0">
                <a:solidFill>
                  <a:srgbClr val="FF0000"/>
                </a:solidFill>
              </a:rPr>
              <a:t>*</a:t>
            </a:r>
            <a:r>
              <a:rPr lang="en-US" dirty="0" smtClean="0"/>
              <a:t>, </a:t>
            </a:r>
            <a:r>
              <a:rPr lang="en-US" dirty="0" smtClean="0">
                <a:solidFill>
                  <a:srgbClr val="FFFF00"/>
                </a:solidFill>
              </a:rPr>
              <a:t>that expresses a general level of depletion along a sight line.</a:t>
            </a:r>
            <a:endParaRPr lang="en-US" dirty="0">
              <a:solidFill>
                <a:srgbClr val="FFFF00"/>
              </a:solidFill>
            </a:endParaRPr>
          </a:p>
        </p:txBody>
      </p:sp>
      <p:pic>
        <p:nvPicPr>
          <p:cNvPr id="6" name="Picture 5" descr="f1.eps"/>
          <p:cNvPicPr>
            <a:picLocks noChangeAspect="1"/>
          </p:cNvPicPr>
          <p:nvPr/>
        </p:nvPicPr>
        <p:blipFill>
          <a:blip r:embed="rId5" cstate="print"/>
          <a:stretch>
            <a:fillRect/>
          </a:stretch>
        </p:blipFill>
        <p:spPr>
          <a:xfrm>
            <a:off x="4876800" y="1371600"/>
            <a:ext cx="3247500" cy="5034041"/>
          </a:xfrm>
          <a:prstGeom prst="rect">
            <a:avLst/>
          </a:prstGeom>
          <a:solidFill>
            <a:schemeClr val="bg1"/>
          </a:solidFill>
          <a:effectLst>
            <a:glow rad="228600">
              <a:schemeClr val="accent6">
                <a:satMod val="175000"/>
                <a:alpha val="40000"/>
              </a:schemeClr>
            </a:glow>
            <a:outerShdw blurRad="50800" dist="38100" dir="8100000" algn="tr" rotWithShape="0">
              <a:prstClr val="black">
                <a:alpha val="40000"/>
              </a:prstClr>
            </a:outerShdw>
          </a:effectLst>
        </p:spPr>
      </p:pic>
      <p:grpSp>
        <p:nvGrpSpPr>
          <p:cNvPr id="11" name="Group 10"/>
          <p:cNvGrpSpPr/>
          <p:nvPr/>
        </p:nvGrpSpPr>
        <p:grpSpPr>
          <a:xfrm>
            <a:off x="6248400" y="2057400"/>
            <a:ext cx="1524000" cy="1622286"/>
            <a:chOff x="6248400" y="2057400"/>
            <a:chExt cx="1524000" cy="1622286"/>
          </a:xfrm>
        </p:grpSpPr>
        <p:cxnSp>
          <p:nvCxnSpPr>
            <p:cNvPr id="8" name="Straight Arrow Connector 7"/>
            <p:cNvCxnSpPr/>
            <p:nvPr/>
          </p:nvCxnSpPr>
          <p:spPr>
            <a:xfrm rot="10800000" flipV="1">
              <a:off x="6629400" y="2057400"/>
              <a:ext cx="11430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248400" y="2971800"/>
              <a:ext cx="762000" cy="707886"/>
            </a:xfrm>
            <a:prstGeom prst="rect">
              <a:avLst/>
            </a:prstGeom>
            <a:noFill/>
          </p:spPr>
          <p:txBody>
            <a:bodyPr wrap="square" rtlCol="0">
              <a:spAutoFit/>
            </a:bodyPr>
            <a:lstStyle/>
            <a:p>
              <a:r>
                <a:rPr lang="en-US" sz="3200" b="1" i="1" dirty="0" smtClean="0">
                  <a:solidFill>
                    <a:srgbClr val="FF0000"/>
                  </a:solidFill>
                </a:rPr>
                <a:t>F</a:t>
              </a:r>
              <a:r>
                <a:rPr lang="en-US" sz="4000" b="1" baseline="-25000" dirty="0" smtClean="0">
                  <a:solidFill>
                    <a:srgbClr val="FF0000"/>
                  </a:solidFill>
                </a:rPr>
                <a:t>*</a:t>
              </a:r>
              <a:endParaRPr lang="en-US" sz="4000" dirty="0"/>
            </a:p>
          </p:txBody>
        </p:sp>
      </p:grpSp>
      <p:sp>
        <p:nvSpPr>
          <p:cNvPr id="15" name="Rectangle 14"/>
          <p:cNvSpPr/>
          <p:nvPr/>
        </p:nvSpPr>
        <p:spPr>
          <a:xfrm>
            <a:off x="6368144" y="5715001"/>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6324600" y="4724400"/>
            <a:ext cx="1524000" cy="1546086"/>
            <a:chOff x="6248400" y="2057400"/>
            <a:chExt cx="1524000" cy="1546086"/>
          </a:xfrm>
        </p:grpSpPr>
        <p:cxnSp>
          <p:nvCxnSpPr>
            <p:cNvPr id="13" name="Straight Arrow Connector 12"/>
            <p:cNvCxnSpPr/>
            <p:nvPr/>
          </p:nvCxnSpPr>
          <p:spPr>
            <a:xfrm rot="10800000" flipV="1">
              <a:off x="6629400" y="2057400"/>
              <a:ext cx="11430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248400" y="2895600"/>
              <a:ext cx="762000" cy="707886"/>
            </a:xfrm>
            <a:prstGeom prst="rect">
              <a:avLst/>
            </a:prstGeom>
            <a:noFill/>
          </p:spPr>
          <p:txBody>
            <a:bodyPr wrap="square" rtlCol="0">
              <a:spAutoFit/>
            </a:bodyPr>
            <a:lstStyle/>
            <a:p>
              <a:r>
                <a:rPr lang="en-US" sz="3200" b="1" i="1" dirty="0" smtClean="0">
                  <a:solidFill>
                    <a:srgbClr val="FF0000"/>
                  </a:solidFill>
                </a:rPr>
                <a:t>F</a:t>
              </a:r>
              <a:r>
                <a:rPr lang="en-US" sz="4000" b="1" baseline="-25000" dirty="0" smtClean="0">
                  <a:solidFill>
                    <a:srgbClr val="FF0000"/>
                  </a:solidFill>
                </a:rPr>
                <a:t>*</a:t>
              </a:r>
              <a:endParaRPr lang="en-US" sz="4000" dirty="0"/>
            </a:p>
          </p:txBody>
        </p:sp>
      </p:grpSp>
      <p:sp>
        <p:nvSpPr>
          <p:cNvPr id="17" name="TextBox 16"/>
          <p:cNvSpPr txBox="1"/>
          <p:nvPr/>
        </p:nvSpPr>
        <p:spPr>
          <a:xfrm>
            <a:off x="1981200" y="5486400"/>
            <a:ext cx="1981200" cy="1251625"/>
          </a:xfrm>
          <a:prstGeom prst="rect">
            <a:avLst/>
          </a:prstGeom>
          <a:noFill/>
        </p:spPr>
        <p:txBody>
          <a:bodyPr wrap="square" rtlCol="0">
            <a:spAutoFit/>
          </a:bodyPr>
          <a:lstStyle/>
          <a:p>
            <a:r>
              <a:rPr lang="en-US" b="1" dirty="0" smtClean="0">
                <a:solidFill>
                  <a:srgbClr val="FF0000"/>
                </a:solidFill>
              </a:rPr>
              <a:t>(</a:t>
            </a:r>
            <a:r>
              <a:rPr lang="en-US" b="1" i="1" dirty="0" smtClean="0">
                <a:solidFill>
                  <a:srgbClr val="FF0000"/>
                </a:solidFill>
              </a:rPr>
              <a:t>F</a:t>
            </a:r>
            <a:r>
              <a:rPr lang="en-US" sz="3200" b="1" baseline="-25000" dirty="0" smtClean="0">
                <a:solidFill>
                  <a:srgbClr val="FF0000"/>
                </a:solidFill>
              </a:rPr>
              <a:t>*</a:t>
            </a:r>
            <a:r>
              <a:rPr lang="en-US" b="1" baseline="-25000" dirty="0" smtClean="0">
                <a:solidFill>
                  <a:srgbClr val="FF0000"/>
                </a:solidFill>
              </a:rPr>
              <a:t> </a:t>
            </a:r>
            <a:r>
              <a:rPr lang="en-US" b="1" dirty="0" smtClean="0">
                <a:solidFill>
                  <a:srgbClr val="FF0000"/>
                </a:solidFill>
              </a:rPr>
              <a:t> is much like &lt;n(H)&gt; that has been used in the past.)</a:t>
            </a:r>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par>
                          <p:cTn id="21" fill="hold">
                            <p:stCondLst>
                              <p:cond delay="0"/>
                            </p:stCondLst>
                            <p:childTnLst>
                              <p:par>
                                <p:cTn id="22" presetID="53" presetClass="entr" presetSubtype="0" fill="hold" grpId="0" nodeType="afterEffect">
                                  <p:stCondLst>
                                    <p:cond delay="10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par>
                          <p:cTn id="27" fill="hold">
                            <p:stCondLst>
                              <p:cond delay="1500"/>
                            </p:stCondLst>
                            <p:childTnLst>
                              <p:par>
                                <p:cTn id="28" presetID="22" presetClass="entr" presetSubtype="1" fill="hold" nodeType="afterEffect">
                                  <p:stCondLst>
                                    <p:cond delay="100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1000"/>
                                        <p:tgtEl>
                                          <p:spTgt spid="11"/>
                                        </p:tgtEl>
                                      </p:cBhvr>
                                    </p:animEffect>
                                  </p:childTnLst>
                                </p:cTn>
                              </p:par>
                              <p:par>
                                <p:cTn id="31" presetID="22" presetClass="entr" presetSubtype="1" fill="hold" nodeType="withEffect">
                                  <p:stCondLst>
                                    <p:cond delay="100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1000"/>
                                        <p:tgtEl>
                                          <p:spTgt spid="12"/>
                                        </p:tgtEl>
                                      </p:cBhvr>
                                    </p:animEffect>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5"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solidFill>
                  <a:schemeClr val="bg1"/>
                </a:solidFill>
              </a:rPr>
              <a:t>Underlying Strategy</a:t>
            </a:r>
            <a:endParaRPr lang="en-US" dirty="0">
              <a:solidFill>
                <a:schemeClr val="bg1"/>
              </a:solidFill>
            </a:endParaRPr>
          </a:p>
        </p:txBody>
      </p:sp>
      <p:sp>
        <p:nvSpPr>
          <p:cNvPr id="4" name="Content Placeholder 3"/>
          <p:cNvSpPr>
            <a:spLocks noGrp="1"/>
          </p:cNvSpPr>
          <p:nvPr>
            <p:ph sz="half" idx="1"/>
          </p:nvPr>
        </p:nvSpPr>
        <p:spPr/>
        <p:txBody>
          <a:bodyPr>
            <a:normAutofit/>
          </a:bodyPr>
          <a:lstStyle/>
          <a:p>
            <a:r>
              <a:rPr lang="en-US" dirty="0" smtClean="0">
                <a:solidFill>
                  <a:srgbClr val="FFFF00"/>
                </a:solidFill>
                <a:latin typeface="Times New Roman" pitchFamily="18" charset="0"/>
                <a:cs typeface="Times New Roman" pitchFamily="18" charset="0"/>
              </a:rPr>
              <a:t>Scale for </a:t>
            </a:r>
            <a:r>
              <a:rPr lang="en-US" i="1" dirty="0" smtClean="0">
                <a:solidFill>
                  <a:srgbClr val="FFFF00"/>
                </a:solidFill>
                <a:latin typeface="Times New Roman" pitchFamily="18" charset="0"/>
                <a:cs typeface="Times New Roman" pitchFamily="18" charset="0"/>
              </a:rPr>
              <a:t>F</a:t>
            </a:r>
            <a:r>
              <a:rPr lang="en-US" sz="3600" baseline="-25000" dirty="0" smtClean="0">
                <a:solidFill>
                  <a:srgbClr val="FFFF00"/>
                </a:solidFill>
                <a:latin typeface="Times New Roman" pitchFamily="18" charset="0"/>
                <a:cs typeface="Times New Roman" pitchFamily="18" charset="0"/>
              </a:rPr>
              <a:t>*</a:t>
            </a:r>
            <a:r>
              <a:rPr lang="en-US" dirty="0" smtClean="0">
                <a:solidFill>
                  <a:srgbClr val="FFFF00"/>
                </a:solidFill>
                <a:latin typeface="Times New Roman" pitchFamily="18" charset="0"/>
                <a:cs typeface="Times New Roman" pitchFamily="18" charset="0"/>
              </a:rPr>
              <a:t> is arbitrary; I chose a calibration as follows:</a:t>
            </a:r>
          </a:p>
          <a:p>
            <a:pPr lvl="1">
              <a:buFont typeface="Wingdings" pitchFamily="2" charset="2"/>
              <a:buChar char="Ø"/>
            </a:pPr>
            <a:r>
              <a:rPr lang="en-US" i="1" dirty="0" smtClean="0">
                <a:solidFill>
                  <a:srgbClr val="FFFF00"/>
                </a:solidFill>
                <a:latin typeface="Times New Roman" pitchFamily="18" charset="0"/>
                <a:cs typeface="Times New Roman" pitchFamily="18" charset="0"/>
              </a:rPr>
              <a:t>F</a:t>
            </a:r>
            <a:r>
              <a:rPr lang="en-US" sz="3200" baseline="-25000" dirty="0" smtClean="0">
                <a:solidFill>
                  <a:srgbClr val="FFFF00"/>
                </a:solidFill>
                <a:latin typeface="Times New Roman" pitchFamily="18" charset="0"/>
                <a:cs typeface="Times New Roman" pitchFamily="18" charset="0"/>
              </a:rPr>
              <a:t>*</a:t>
            </a:r>
            <a:r>
              <a:rPr lang="en-US" dirty="0" smtClean="0">
                <a:solidFill>
                  <a:srgbClr val="FFFF00"/>
                </a:solidFill>
                <a:latin typeface="Times New Roman" pitchFamily="18" charset="0"/>
                <a:cs typeface="Times New Roman" pitchFamily="18" charset="0"/>
              </a:rPr>
              <a:t> = 0 corresponds to lowest depletions seen (but subject to the restriction that N(H I) </a:t>
            </a:r>
            <a:r>
              <a:rPr lang="en-US" b="1" dirty="0" smtClean="0">
                <a:solidFill>
                  <a:srgbClr val="FFFF00"/>
                </a:solidFill>
                <a:latin typeface="Times New Roman" pitchFamily="18" charset="0"/>
                <a:cs typeface="Times New Roman" pitchFamily="18" charset="0"/>
              </a:rPr>
              <a:t>&gt; </a:t>
            </a:r>
            <a:r>
              <a:rPr lang="en-US" dirty="0" smtClean="0">
                <a:solidFill>
                  <a:srgbClr val="FFFF00"/>
                </a:solidFill>
                <a:latin typeface="Times New Roman" pitchFamily="18" charset="0"/>
                <a:cs typeface="Times New Roman" pitchFamily="18" charset="0"/>
              </a:rPr>
              <a:t>10</a:t>
            </a:r>
            <a:r>
              <a:rPr lang="en-US" baseline="30000" dirty="0" smtClean="0">
                <a:solidFill>
                  <a:srgbClr val="FFFF00"/>
                </a:solidFill>
                <a:latin typeface="Times New Roman" pitchFamily="18" charset="0"/>
                <a:cs typeface="Times New Roman" pitchFamily="18" charset="0"/>
              </a:rPr>
              <a:t>19.5</a:t>
            </a:r>
            <a:r>
              <a:rPr lang="en-US" dirty="0" smtClean="0">
                <a:solidFill>
                  <a:srgbClr val="FFFF00"/>
                </a:solidFill>
                <a:latin typeface="Times New Roman" pitchFamily="18" charset="0"/>
                <a:cs typeface="Times New Roman" pitchFamily="18" charset="0"/>
              </a:rPr>
              <a:t> cm</a:t>
            </a:r>
            <a:r>
              <a:rPr lang="en-US" baseline="30000" dirty="0" smtClean="0">
                <a:solidFill>
                  <a:srgbClr val="FFFF00"/>
                </a:solidFill>
                <a:latin typeface="Times New Roman" pitchFamily="18" charset="0"/>
                <a:cs typeface="Times New Roman" pitchFamily="18" charset="0"/>
              </a:rPr>
              <a:t>-2</a:t>
            </a:r>
            <a:r>
              <a:rPr lang="en-US" dirty="0" smtClean="0">
                <a:solidFill>
                  <a:srgbClr val="FFFF00"/>
                </a:solidFill>
                <a:latin typeface="Times New Roman" pitchFamily="18" charset="0"/>
                <a:cs typeface="Times New Roman" pitchFamily="18" charset="0"/>
              </a:rPr>
              <a:t>).</a:t>
            </a:r>
          </a:p>
          <a:p>
            <a:pPr lvl="1">
              <a:buFont typeface="Wingdings" pitchFamily="2" charset="2"/>
              <a:buChar char="Ø"/>
            </a:pPr>
            <a:r>
              <a:rPr lang="en-US" i="1" dirty="0" smtClean="0">
                <a:solidFill>
                  <a:srgbClr val="FFFF00"/>
                </a:solidFill>
                <a:latin typeface="Times New Roman" pitchFamily="18" charset="0"/>
                <a:cs typeface="Times New Roman" pitchFamily="18" charset="0"/>
              </a:rPr>
              <a:t>F</a:t>
            </a:r>
            <a:r>
              <a:rPr lang="en-US" sz="3200" baseline="-25000" dirty="0" smtClean="0">
                <a:solidFill>
                  <a:srgbClr val="FFFF00"/>
                </a:solidFill>
                <a:latin typeface="Times New Roman" pitchFamily="18" charset="0"/>
                <a:cs typeface="Times New Roman" pitchFamily="18" charset="0"/>
              </a:rPr>
              <a:t>*</a:t>
            </a:r>
            <a:r>
              <a:rPr lang="en-US" dirty="0" smtClean="0">
                <a:solidFill>
                  <a:srgbClr val="FFFF00"/>
                </a:solidFill>
                <a:latin typeface="Times New Roman" pitchFamily="18" charset="0"/>
                <a:cs typeface="Times New Roman" pitchFamily="18" charset="0"/>
              </a:rPr>
              <a:t> = 1 corresponds to the depletion pattern observed toward </a:t>
            </a:r>
            <a:r>
              <a:rPr lang="el-GR" dirty="0" smtClean="0">
                <a:solidFill>
                  <a:srgbClr val="FFFF00"/>
                </a:solidFill>
                <a:latin typeface="Times New Roman" pitchFamily="18" charset="0"/>
                <a:cs typeface="Times New Roman" pitchFamily="18" charset="0"/>
              </a:rPr>
              <a:t>ζ</a:t>
            </a:r>
            <a:r>
              <a:rPr lang="en-US" dirty="0" smtClean="0">
                <a:solidFill>
                  <a:srgbClr val="FFFF00"/>
                </a:solidFill>
                <a:latin typeface="Times New Roman" pitchFamily="18" charset="0"/>
                <a:cs typeface="Times New Roman" pitchFamily="18" charset="0"/>
              </a:rPr>
              <a:t> </a:t>
            </a:r>
            <a:r>
              <a:rPr lang="en-US" dirty="0" err="1" smtClean="0">
                <a:solidFill>
                  <a:srgbClr val="FFFF00"/>
                </a:solidFill>
                <a:latin typeface="Times New Roman" pitchFamily="18" charset="0"/>
                <a:cs typeface="Times New Roman" pitchFamily="18" charset="0"/>
              </a:rPr>
              <a:t>Oph</a:t>
            </a:r>
            <a:endParaRPr lang="en-US" dirty="0">
              <a:solidFill>
                <a:srgbClr val="FFFF00"/>
              </a:solidFill>
              <a:latin typeface="Times New Roman" pitchFamily="18" charset="0"/>
              <a:cs typeface="Times New Roman" pitchFamily="18" charset="0"/>
            </a:endParaRPr>
          </a:p>
        </p:txBody>
      </p:sp>
      <p:pic>
        <p:nvPicPr>
          <p:cNvPr id="6" name="Picture 5" descr="f1.eps"/>
          <p:cNvPicPr>
            <a:picLocks noChangeAspect="1"/>
          </p:cNvPicPr>
          <p:nvPr/>
        </p:nvPicPr>
        <p:blipFill>
          <a:blip r:embed="rId5" cstate="print"/>
          <a:stretch>
            <a:fillRect/>
          </a:stretch>
        </p:blipFill>
        <p:spPr>
          <a:xfrm>
            <a:off x="4876800" y="1371600"/>
            <a:ext cx="3247500" cy="5034041"/>
          </a:xfrm>
          <a:prstGeom prst="rect">
            <a:avLst/>
          </a:prstGeom>
          <a:solidFill>
            <a:schemeClr val="bg1"/>
          </a:solidFill>
          <a:effectLst>
            <a:glow rad="228600">
              <a:schemeClr val="accent6">
                <a:satMod val="175000"/>
                <a:alpha val="40000"/>
              </a:schemeClr>
            </a:glow>
            <a:outerShdw blurRad="50800" dist="38100" dir="8100000" algn="tr" rotWithShape="0">
              <a:prstClr val="black">
                <a:alpha val="40000"/>
              </a:prstClr>
            </a:outerShdw>
          </a:effectLst>
        </p:spPr>
      </p:pic>
      <p:grpSp>
        <p:nvGrpSpPr>
          <p:cNvPr id="2" name="Group 10"/>
          <p:cNvGrpSpPr/>
          <p:nvPr/>
        </p:nvGrpSpPr>
        <p:grpSpPr>
          <a:xfrm>
            <a:off x="6248400" y="2057400"/>
            <a:ext cx="1524000" cy="1622286"/>
            <a:chOff x="6248400" y="2057400"/>
            <a:chExt cx="1524000" cy="1622286"/>
          </a:xfrm>
        </p:grpSpPr>
        <p:cxnSp>
          <p:nvCxnSpPr>
            <p:cNvPr id="8" name="Straight Arrow Connector 7"/>
            <p:cNvCxnSpPr/>
            <p:nvPr/>
          </p:nvCxnSpPr>
          <p:spPr>
            <a:xfrm rot="10800000" flipV="1">
              <a:off x="6629400" y="2057400"/>
              <a:ext cx="11430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248400" y="2971800"/>
              <a:ext cx="762000" cy="707886"/>
            </a:xfrm>
            <a:prstGeom prst="rect">
              <a:avLst/>
            </a:prstGeom>
            <a:noFill/>
          </p:spPr>
          <p:txBody>
            <a:bodyPr wrap="square" rtlCol="0">
              <a:spAutoFit/>
            </a:bodyPr>
            <a:lstStyle/>
            <a:p>
              <a:r>
                <a:rPr lang="en-US" sz="3200" b="1" i="1" dirty="0" smtClean="0">
                  <a:solidFill>
                    <a:srgbClr val="FF0000"/>
                  </a:solidFill>
                </a:rPr>
                <a:t>F</a:t>
              </a:r>
              <a:r>
                <a:rPr lang="en-US" sz="4000" b="1" baseline="-25000" dirty="0" smtClean="0">
                  <a:solidFill>
                    <a:srgbClr val="FF0000"/>
                  </a:solidFill>
                </a:rPr>
                <a:t>*</a:t>
              </a:r>
              <a:endParaRPr lang="en-US" sz="4000" dirty="0"/>
            </a:p>
          </p:txBody>
        </p:sp>
      </p:grpSp>
      <p:sp>
        <p:nvSpPr>
          <p:cNvPr id="15" name="Rectangle 14"/>
          <p:cNvSpPr/>
          <p:nvPr/>
        </p:nvSpPr>
        <p:spPr>
          <a:xfrm>
            <a:off x="6368144" y="5715001"/>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1"/>
          <p:cNvGrpSpPr/>
          <p:nvPr/>
        </p:nvGrpSpPr>
        <p:grpSpPr>
          <a:xfrm>
            <a:off x="6324600" y="4724400"/>
            <a:ext cx="1524000" cy="1546086"/>
            <a:chOff x="6248400" y="2057400"/>
            <a:chExt cx="1524000" cy="1546086"/>
          </a:xfrm>
        </p:grpSpPr>
        <p:cxnSp>
          <p:nvCxnSpPr>
            <p:cNvPr id="13" name="Straight Arrow Connector 12"/>
            <p:cNvCxnSpPr/>
            <p:nvPr/>
          </p:nvCxnSpPr>
          <p:spPr>
            <a:xfrm rot="10800000" flipV="1">
              <a:off x="6629400" y="2057400"/>
              <a:ext cx="11430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248400" y="2895600"/>
              <a:ext cx="762000" cy="707886"/>
            </a:xfrm>
            <a:prstGeom prst="rect">
              <a:avLst/>
            </a:prstGeom>
            <a:noFill/>
          </p:spPr>
          <p:txBody>
            <a:bodyPr wrap="square" rtlCol="0">
              <a:spAutoFit/>
            </a:bodyPr>
            <a:lstStyle/>
            <a:p>
              <a:r>
                <a:rPr lang="en-US" sz="3200" b="1" i="1" dirty="0" smtClean="0">
                  <a:solidFill>
                    <a:srgbClr val="FF0000"/>
                  </a:solidFill>
                </a:rPr>
                <a:t>F</a:t>
              </a:r>
              <a:r>
                <a:rPr lang="en-US" sz="4000" b="1" baseline="-25000" dirty="0" smtClean="0">
                  <a:solidFill>
                    <a:srgbClr val="FF0000"/>
                  </a:solidFill>
                </a:rPr>
                <a:t>*</a:t>
              </a:r>
              <a:endParaRPr lang="en-US" sz="4000" dirty="0"/>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4932" y="283105"/>
            <a:ext cx="8229600" cy="1143000"/>
          </a:xfrm>
        </p:spPr>
        <p:txBody>
          <a:bodyPr/>
          <a:lstStyle/>
          <a:p>
            <a:pPr algn="l"/>
            <a:r>
              <a:rPr lang="en-US" dirty="0" smtClean="0">
                <a:solidFill>
                  <a:schemeClr val="bg1"/>
                </a:solidFill>
              </a:rPr>
              <a:t>F. G. W. von Struve</a:t>
            </a:r>
            <a:endParaRPr lang="en-US" dirty="0">
              <a:solidFill>
                <a:schemeClr val="bg1"/>
              </a:solidFill>
            </a:endParaRPr>
          </a:p>
        </p:txBody>
      </p:sp>
      <p:sp>
        <p:nvSpPr>
          <p:cNvPr id="3" name="TextBox 2"/>
          <p:cNvSpPr txBox="1"/>
          <p:nvPr/>
        </p:nvSpPr>
        <p:spPr>
          <a:xfrm>
            <a:off x="651932" y="1261533"/>
            <a:ext cx="4368801" cy="4893647"/>
          </a:xfrm>
          <a:prstGeom prst="rect">
            <a:avLst/>
          </a:prstGeom>
          <a:noFill/>
        </p:spPr>
        <p:txBody>
          <a:bodyPr wrap="square" rtlCol="0">
            <a:spAutoFit/>
          </a:bodyPr>
          <a:lstStyle/>
          <a:p>
            <a:r>
              <a:rPr lang="en-US" sz="2400" dirty="0">
                <a:solidFill>
                  <a:schemeClr val="bg1"/>
                </a:solidFill>
              </a:rPr>
              <a:t>In an 1847 work, </a:t>
            </a:r>
            <a:r>
              <a:rPr lang="en-US" sz="2400" i="1" dirty="0">
                <a:solidFill>
                  <a:schemeClr val="bg1"/>
                </a:solidFill>
              </a:rPr>
              <a:t>Etudes </a:t>
            </a:r>
            <a:r>
              <a:rPr lang="en-US" sz="2400" i="1" dirty="0" err="1">
                <a:solidFill>
                  <a:schemeClr val="bg1"/>
                </a:solidFill>
              </a:rPr>
              <a:t>d'Astronomie</a:t>
            </a:r>
            <a:r>
              <a:rPr lang="en-US" sz="2400" i="1" dirty="0">
                <a:solidFill>
                  <a:schemeClr val="bg1"/>
                </a:solidFill>
              </a:rPr>
              <a:t> </a:t>
            </a:r>
            <a:r>
              <a:rPr lang="en-US" sz="2400" i="1" dirty="0" err="1">
                <a:solidFill>
                  <a:schemeClr val="bg1"/>
                </a:solidFill>
              </a:rPr>
              <a:t>Stellaire</a:t>
            </a:r>
            <a:r>
              <a:rPr lang="en-US" sz="2400" i="1" dirty="0">
                <a:solidFill>
                  <a:schemeClr val="bg1"/>
                </a:solidFill>
              </a:rPr>
              <a:t>: Sur la </a:t>
            </a:r>
            <a:r>
              <a:rPr lang="en-US" sz="2400" i="1" dirty="0" err="1">
                <a:solidFill>
                  <a:schemeClr val="bg1"/>
                </a:solidFill>
              </a:rPr>
              <a:t>voie</a:t>
            </a:r>
            <a:r>
              <a:rPr lang="en-US" sz="2400" i="1" dirty="0">
                <a:solidFill>
                  <a:schemeClr val="bg1"/>
                </a:solidFill>
              </a:rPr>
              <a:t> </a:t>
            </a:r>
            <a:r>
              <a:rPr lang="en-US" sz="2400" i="1" dirty="0" err="1">
                <a:solidFill>
                  <a:schemeClr val="bg1"/>
                </a:solidFill>
              </a:rPr>
              <a:t>lactee</a:t>
            </a:r>
            <a:r>
              <a:rPr lang="en-US" sz="2400" i="1" dirty="0">
                <a:solidFill>
                  <a:schemeClr val="bg1"/>
                </a:solidFill>
              </a:rPr>
              <a:t> et sur la distance des etoiles fixes,</a:t>
            </a:r>
            <a:r>
              <a:rPr lang="en-US" sz="2400" dirty="0">
                <a:solidFill>
                  <a:schemeClr val="bg1"/>
                </a:solidFill>
              </a:rPr>
              <a:t> Struve was one of the first astronomers to identify the effects of </a:t>
            </a:r>
            <a:r>
              <a:rPr lang="en-US" sz="2400" dirty="0" smtClean="0">
                <a:solidFill>
                  <a:schemeClr val="bg1"/>
                </a:solidFill>
              </a:rPr>
              <a:t>interstellar extinction (though </a:t>
            </a:r>
            <a:r>
              <a:rPr lang="en-US" sz="2400" dirty="0">
                <a:solidFill>
                  <a:schemeClr val="bg1"/>
                </a:solidFill>
              </a:rPr>
              <a:t>he provided no mechanism to explain the effect). His estimate of the average rate of visual extinction, 1 mag per </a:t>
            </a:r>
            <a:r>
              <a:rPr lang="en-US" sz="2400" dirty="0" err="1">
                <a:solidFill>
                  <a:schemeClr val="bg1"/>
                </a:solidFill>
              </a:rPr>
              <a:t>kpc</a:t>
            </a:r>
            <a:r>
              <a:rPr lang="en-US" sz="2400" dirty="0">
                <a:solidFill>
                  <a:schemeClr val="bg1"/>
                </a:solidFill>
              </a:rPr>
              <a:t>, is remarkably close to modern estimates (0.7–1.0 mag per </a:t>
            </a:r>
            <a:r>
              <a:rPr lang="en-US" sz="2400" dirty="0" err="1">
                <a:solidFill>
                  <a:schemeClr val="bg1"/>
                </a:solidFill>
              </a:rPr>
              <a:t>kpc</a:t>
            </a:r>
            <a:r>
              <a:rPr lang="en-US" sz="2400" dirty="0">
                <a:solidFill>
                  <a:schemeClr val="bg1"/>
                </a:solidFill>
              </a:rPr>
              <a: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383"/>
          <a:stretch/>
        </p:blipFill>
        <p:spPr>
          <a:xfrm>
            <a:off x="6163732" y="283105"/>
            <a:ext cx="2590800" cy="3272895"/>
          </a:xfrm>
          <a:prstGeom prst="rect">
            <a:avLst/>
          </a:prstGeom>
        </p:spPr>
      </p:pic>
      <p:sp>
        <p:nvSpPr>
          <p:cNvPr id="5" name="TextBox 4"/>
          <p:cNvSpPr txBox="1"/>
          <p:nvPr/>
        </p:nvSpPr>
        <p:spPr>
          <a:xfrm>
            <a:off x="5562600" y="4267200"/>
            <a:ext cx="2785533" cy="369332"/>
          </a:xfrm>
          <a:prstGeom prst="rect">
            <a:avLst/>
          </a:prstGeom>
          <a:noFill/>
        </p:spPr>
        <p:txBody>
          <a:bodyPr wrap="square" rtlCol="0">
            <a:spAutoFit/>
          </a:bodyPr>
          <a:lstStyle/>
          <a:p>
            <a:r>
              <a:rPr lang="en-US" dirty="0" smtClean="0">
                <a:solidFill>
                  <a:srgbClr val="FFFF00"/>
                </a:solidFill>
                <a:latin typeface="Comic Sans MS" charset="0"/>
                <a:ea typeface="Comic Sans MS" charset="0"/>
                <a:cs typeface="Comic Sans MS" charset="0"/>
              </a:rPr>
              <a:t>(copied from Wikipedia)</a:t>
            </a:r>
            <a:endParaRPr lang="en-US" dirty="0">
              <a:solidFill>
                <a:srgbClr val="FFFF00"/>
              </a:solidFill>
              <a:latin typeface="Comic Sans MS" charset="0"/>
              <a:ea typeface="Comic Sans MS" charset="0"/>
              <a:cs typeface="Comic Sans MS" charset="0"/>
            </a:endParaRPr>
          </a:p>
        </p:txBody>
      </p:sp>
    </p:spTree>
    <p:extLst>
      <p:ext uri="{BB962C8B-B14F-4D97-AF65-F5344CB8AC3E}">
        <p14:creationId xmlns:p14="http://schemas.microsoft.com/office/powerpoint/2010/main" val="15324540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solidFill>
                  <a:schemeClr val="bg1"/>
                </a:solidFill>
              </a:rPr>
              <a:t>Underlying Strategy</a:t>
            </a:r>
            <a:endParaRPr lang="en-US" dirty="0">
              <a:solidFill>
                <a:schemeClr val="bg1"/>
              </a:solidFill>
            </a:endParaRPr>
          </a:p>
        </p:txBody>
      </p:sp>
      <p:sp>
        <p:nvSpPr>
          <p:cNvPr id="4" name="Content Placeholder 3"/>
          <p:cNvSpPr>
            <a:spLocks noGrp="1"/>
          </p:cNvSpPr>
          <p:nvPr>
            <p:ph sz="half" idx="1"/>
          </p:nvPr>
        </p:nvSpPr>
        <p:spPr/>
        <p:txBody>
          <a:bodyPr>
            <a:normAutofit/>
          </a:bodyPr>
          <a:lstStyle/>
          <a:p>
            <a:r>
              <a:rPr lang="en-US" dirty="0" smtClean="0">
                <a:solidFill>
                  <a:srgbClr val="FFFF00"/>
                </a:solidFill>
              </a:rPr>
              <a:t>Another basic premise:</a:t>
            </a:r>
          </a:p>
          <a:p>
            <a:pPr lvl="1">
              <a:buFont typeface="Wingdings" pitchFamily="2" charset="2"/>
              <a:buChar char="Ø"/>
            </a:pPr>
            <a:r>
              <a:rPr lang="en-US" dirty="0" smtClean="0">
                <a:solidFill>
                  <a:srgbClr val="FFFF00"/>
                </a:solidFill>
              </a:rPr>
              <a:t>Differences in how the elements respond to changes in </a:t>
            </a:r>
            <a:r>
              <a:rPr lang="en-US" i="1" dirty="0" smtClean="0">
                <a:solidFill>
                  <a:srgbClr val="FFFF00"/>
                </a:solidFill>
              </a:rPr>
              <a:t>F</a:t>
            </a:r>
            <a:r>
              <a:rPr lang="en-US" sz="3600" baseline="-25000" dirty="0" smtClean="0">
                <a:solidFill>
                  <a:srgbClr val="FFFF00"/>
                </a:solidFill>
              </a:rPr>
              <a:t>*</a:t>
            </a:r>
            <a:r>
              <a:rPr lang="en-US" dirty="0" smtClean="0">
                <a:solidFill>
                  <a:srgbClr val="FFFF00"/>
                </a:solidFill>
              </a:rPr>
              <a:t> are represented by other parameters specific to each element.</a:t>
            </a:r>
          </a:p>
        </p:txBody>
      </p:sp>
      <p:pic>
        <p:nvPicPr>
          <p:cNvPr id="6" name="Picture 5" descr="f1.eps"/>
          <p:cNvPicPr>
            <a:picLocks noChangeAspect="1"/>
          </p:cNvPicPr>
          <p:nvPr/>
        </p:nvPicPr>
        <p:blipFill>
          <a:blip r:embed="rId5" cstate="print"/>
          <a:stretch>
            <a:fillRect/>
          </a:stretch>
        </p:blipFill>
        <p:spPr>
          <a:xfrm>
            <a:off x="4876800" y="1371600"/>
            <a:ext cx="3247500" cy="5034041"/>
          </a:xfrm>
          <a:prstGeom prst="rect">
            <a:avLst/>
          </a:prstGeom>
          <a:solidFill>
            <a:schemeClr val="bg1"/>
          </a:solidFill>
        </p:spPr>
      </p:pic>
      <p:grpSp>
        <p:nvGrpSpPr>
          <p:cNvPr id="2" name="Group 10"/>
          <p:cNvGrpSpPr/>
          <p:nvPr/>
        </p:nvGrpSpPr>
        <p:grpSpPr>
          <a:xfrm>
            <a:off x="6248400" y="2057400"/>
            <a:ext cx="1524000" cy="1622286"/>
            <a:chOff x="6248400" y="2057400"/>
            <a:chExt cx="1524000" cy="1622286"/>
          </a:xfrm>
        </p:grpSpPr>
        <p:cxnSp>
          <p:nvCxnSpPr>
            <p:cNvPr id="8" name="Straight Arrow Connector 7"/>
            <p:cNvCxnSpPr/>
            <p:nvPr/>
          </p:nvCxnSpPr>
          <p:spPr>
            <a:xfrm rot="10800000" flipV="1">
              <a:off x="6629400" y="2057400"/>
              <a:ext cx="11430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248400" y="2971800"/>
              <a:ext cx="762000" cy="707886"/>
            </a:xfrm>
            <a:prstGeom prst="rect">
              <a:avLst/>
            </a:prstGeom>
            <a:noFill/>
          </p:spPr>
          <p:txBody>
            <a:bodyPr wrap="square" rtlCol="0">
              <a:spAutoFit/>
            </a:bodyPr>
            <a:lstStyle/>
            <a:p>
              <a:r>
                <a:rPr lang="en-US" sz="3200" b="1" i="1" dirty="0" smtClean="0">
                  <a:solidFill>
                    <a:srgbClr val="FF0000"/>
                  </a:solidFill>
                </a:rPr>
                <a:t>F</a:t>
              </a:r>
              <a:r>
                <a:rPr lang="en-US" sz="4000" b="1" baseline="-25000" dirty="0" smtClean="0">
                  <a:solidFill>
                    <a:srgbClr val="FF0000"/>
                  </a:solidFill>
                </a:rPr>
                <a:t>*</a:t>
              </a:r>
              <a:endParaRPr lang="en-US" sz="4000" dirty="0"/>
            </a:p>
          </p:txBody>
        </p:sp>
      </p:grpSp>
      <p:sp>
        <p:nvSpPr>
          <p:cNvPr id="15" name="Rectangle 14"/>
          <p:cNvSpPr/>
          <p:nvPr/>
        </p:nvSpPr>
        <p:spPr>
          <a:xfrm>
            <a:off x="6368144" y="5715001"/>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1"/>
          <p:cNvGrpSpPr/>
          <p:nvPr/>
        </p:nvGrpSpPr>
        <p:grpSpPr>
          <a:xfrm>
            <a:off x="6324600" y="4724400"/>
            <a:ext cx="1524000" cy="1546086"/>
            <a:chOff x="6248400" y="2057400"/>
            <a:chExt cx="1524000" cy="1546086"/>
          </a:xfrm>
        </p:grpSpPr>
        <p:cxnSp>
          <p:nvCxnSpPr>
            <p:cNvPr id="13" name="Straight Arrow Connector 12"/>
            <p:cNvCxnSpPr/>
            <p:nvPr/>
          </p:nvCxnSpPr>
          <p:spPr>
            <a:xfrm rot="10800000" flipV="1">
              <a:off x="6629400" y="2057400"/>
              <a:ext cx="11430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248400" y="2895600"/>
              <a:ext cx="762000" cy="707886"/>
            </a:xfrm>
            <a:prstGeom prst="rect">
              <a:avLst/>
            </a:prstGeom>
            <a:noFill/>
          </p:spPr>
          <p:txBody>
            <a:bodyPr wrap="square" rtlCol="0">
              <a:spAutoFit/>
            </a:bodyPr>
            <a:lstStyle/>
            <a:p>
              <a:r>
                <a:rPr lang="en-US" sz="3200" b="1" i="1" dirty="0" smtClean="0">
                  <a:solidFill>
                    <a:srgbClr val="FF0000"/>
                  </a:solidFill>
                </a:rPr>
                <a:t>F</a:t>
              </a:r>
              <a:r>
                <a:rPr lang="en-US" sz="4000" b="1" baseline="-25000" dirty="0" smtClean="0">
                  <a:solidFill>
                    <a:srgbClr val="FF0000"/>
                  </a:solidFill>
                </a:rPr>
                <a:t>*</a:t>
              </a:r>
              <a:endParaRPr lang="en-US" sz="4000" dirty="0"/>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6" name="Oval 25"/>
          <p:cNvSpPr/>
          <p:nvPr/>
        </p:nvSpPr>
        <p:spPr>
          <a:xfrm>
            <a:off x="6781800" y="6019800"/>
            <a:ext cx="1676400" cy="457200"/>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953000" y="6019800"/>
            <a:ext cx="1676400" cy="457200"/>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124200" y="6019800"/>
            <a:ext cx="1676400" cy="457200"/>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219200" y="6019800"/>
            <a:ext cx="1676400" cy="457200"/>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6200000">
            <a:off x="-345688" y="4230029"/>
            <a:ext cx="1676400" cy="457200"/>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99946" y="1806498"/>
            <a:ext cx="2438400" cy="990600"/>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715000" y="1905000"/>
            <a:ext cx="762000" cy="762000"/>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442009" y="1992351"/>
            <a:ext cx="762000" cy="762000"/>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800600" y="1981200"/>
            <a:ext cx="762000" cy="762000"/>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858000" y="1905000"/>
            <a:ext cx="762000" cy="762000"/>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1143000"/>
          </a:xfrm>
        </p:spPr>
        <p:txBody>
          <a:bodyPr/>
          <a:lstStyle/>
          <a:p>
            <a:r>
              <a:rPr lang="en-US" dirty="0" smtClean="0"/>
              <a:t>Basic Equation</a:t>
            </a:r>
            <a:endParaRPr lang="en-US" dirty="0"/>
          </a:p>
        </p:txBody>
      </p:sp>
      <p:graphicFrame>
        <p:nvGraphicFramePr>
          <p:cNvPr id="3" name="Object 2"/>
          <p:cNvGraphicFramePr>
            <a:graphicFrameLocks noChangeAspect="1"/>
          </p:cNvGraphicFramePr>
          <p:nvPr/>
        </p:nvGraphicFramePr>
        <p:xfrm>
          <a:off x="457200" y="1828800"/>
          <a:ext cx="7455569" cy="990600"/>
        </p:xfrm>
        <a:graphic>
          <a:graphicData uri="http://schemas.openxmlformats.org/presentationml/2006/ole">
            <mc:AlternateContent xmlns:mc="http://schemas.openxmlformats.org/markup-compatibility/2006">
              <mc:Choice xmlns:v="urn:schemas-microsoft-com:vml" Requires="v">
                <p:oleObj spid="_x0000_s3203" name="Equation" r:id="rId4" imgW="1815840" imgH="241200" progId="Equation.3">
                  <p:embed/>
                </p:oleObj>
              </mc:Choice>
              <mc:Fallback>
                <p:oleObj name="Equation" r:id="rId4" imgW="181584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828800"/>
                        <a:ext cx="7455569" cy="9906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 name="TextBox 3"/>
          <p:cNvSpPr txBox="1"/>
          <p:nvPr/>
        </p:nvSpPr>
        <p:spPr>
          <a:xfrm>
            <a:off x="304800" y="1143000"/>
            <a:ext cx="3581400" cy="707886"/>
          </a:xfrm>
          <a:prstGeom prst="rect">
            <a:avLst/>
          </a:prstGeom>
          <a:noFill/>
        </p:spPr>
        <p:txBody>
          <a:bodyPr wrap="square" rtlCol="0">
            <a:spAutoFit/>
          </a:bodyPr>
          <a:lstStyle/>
          <a:p>
            <a:r>
              <a:rPr lang="en-US" sz="4000" dirty="0" smtClean="0"/>
              <a:t>For element </a:t>
            </a:r>
            <a:r>
              <a:rPr lang="en-US" sz="4000" i="1" dirty="0" smtClean="0"/>
              <a:t>X</a:t>
            </a:r>
            <a:r>
              <a:rPr lang="en-US" sz="4000" dirty="0" smtClean="0"/>
              <a:t>:</a:t>
            </a:r>
            <a:endParaRPr lang="en-US" sz="4000" dirty="0"/>
          </a:p>
        </p:txBody>
      </p:sp>
      <p:grpSp>
        <p:nvGrpSpPr>
          <p:cNvPr id="7" name="Group 6"/>
          <p:cNvGrpSpPr/>
          <p:nvPr/>
        </p:nvGrpSpPr>
        <p:grpSpPr>
          <a:xfrm>
            <a:off x="381000" y="2057400"/>
            <a:ext cx="9144000" cy="4572000"/>
            <a:chOff x="1904999" y="3200401"/>
            <a:chExt cx="5626468" cy="2717344"/>
          </a:xfrm>
        </p:grpSpPr>
        <p:pic>
          <p:nvPicPr>
            <p:cNvPr id="5" name="Picture 4" descr="f8.eps"/>
            <p:cNvPicPr>
              <a:picLocks noChangeAspect="1"/>
            </p:cNvPicPr>
            <p:nvPr/>
          </p:nvPicPr>
          <p:blipFill>
            <a:blip r:embed="rId6" cstate="print"/>
            <a:srcRect l="54387" b="22105"/>
            <a:stretch>
              <a:fillRect/>
            </a:stretch>
          </p:blipFill>
          <p:spPr>
            <a:xfrm rot="16200000">
              <a:off x="3413640" y="1691760"/>
              <a:ext cx="2302340" cy="5319621"/>
            </a:xfrm>
            <a:prstGeom prst="rect">
              <a:avLst/>
            </a:prstGeom>
          </p:spPr>
        </p:pic>
        <p:pic>
          <p:nvPicPr>
            <p:cNvPr id="6" name="Picture 5" descr="f8.eps"/>
            <p:cNvPicPr>
              <a:picLocks noChangeAspect="1"/>
            </p:cNvPicPr>
            <p:nvPr/>
          </p:nvPicPr>
          <p:blipFill>
            <a:blip r:embed="rId6" cstate="print"/>
            <a:srcRect l="6039" r="84903" b="17642"/>
            <a:stretch>
              <a:fillRect/>
            </a:stretch>
          </p:blipFill>
          <p:spPr>
            <a:xfrm rot="16200000">
              <a:off x="4490658" y="2876935"/>
              <a:ext cx="457198" cy="5624421"/>
            </a:xfrm>
            <a:prstGeom prst="rect">
              <a:avLst/>
            </a:prstGeom>
          </p:spPr>
        </p:pic>
      </p:grpSp>
      <p:sp>
        <p:nvSpPr>
          <p:cNvPr id="8" name="Rectangle 7"/>
          <p:cNvSpPr/>
          <p:nvPr/>
        </p:nvSpPr>
        <p:spPr>
          <a:xfrm>
            <a:off x="604428" y="5816951"/>
            <a:ext cx="533400" cy="228600"/>
          </a:xfrm>
          <a:prstGeom prst="rect">
            <a:avLst/>
          </a:prstGeom>
          <a:solidFill>
            <a:srgbClr val="B9B4A3"/>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rot="5400000" flipH="1" flipV="1">
            <a:off x="3362325" y="3924300"/>
            <a:ext cx="1447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86200" y="4495800"/>
            <a:ext cx="457200" cy="461665"/>
          </a:xfrm>
          <a:prstGeom prst="rect">
            <a:avLst/>
          </a:prstGeom>
          <a:noFill/>
        </p:spPr>
        <p:txBody>
          <a:bodyPr wrap="square" rtlCol="0">
            <a:spAutoFit/>
          </a:bodyPr>
          <a:lstStyle/>
          <a:p>
            <a:r>
              <a:rPr lang="en-US" sz="2400" i="1" dirty="0" err="1" smtClean="0">
                <a:solidFill>
                  <a:srgbClr val="FF0000"/>
                </a:solidFill>
              </a:rPr>
              <a:t>z</a:t>
            </a:r>
            <a:r>
              <a:rPr lang="en-US" sz="2400" i="1" baseline="-25000" dirty="0" err="1" smtClean="0">
                <a:solidFill>
                  <a:srgbClr val="FF0000"/>
                </a:solidFill>
              </a:rPr>
              <a:t>x</a:t>
            </a:r>
            <a:endParaRPr lang="en-US" sz="2400" i="1" baseline="-25000" dirty="0">
              <a:solidFill>
                <a:srgbClr val="FF0000"/>
              </a:solidFill>
            </a:endParaRPr>
          </a:p>
        </p:txBody>
      </p:sp>
      <p:sp>
        <p:nvSpPr>
          <p:cNvPr id="12" name="Right Brace 11"/>
          <p:cNvSpPr/>
          <p:nvPr/>
        </p:nvSpPr>
        <p:spPr>
          <a:xfrm>
            <a:off x="4191000" y="3200400"/>
            <a:ext cx="228600" cy="838200"/>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4419600" y="3429000"/>
            <a:ext cx="533400" cy="369332"/>
          </a:xfrm>
          <a:prstGeom prst="rect">
            <a:avLst/>
          </a:prstGeom>
          <a:noFill/>
        </p:spPr>
        <p:txBody>
          <a:bodyPr wrap="square" rtlCol="0">
            <a:spAutoFit/>
          </a:bodyPr>
          <a:lstStyle/>
          <a:p>
            <a:r>
              <a:rPr lang="en-US" i="1" dirty="0" smtClean="0">
                <a:solidFill>
                  <a:srgbClr val="FF0000"/>
                </a:solidFill>
              </a:rPr>
              <a:t>B</a:t>
            </a:r>
            <a:r>
              <a:rPr lang="en-US" i="1" baseline="-25000" dirty="0" smtClean="0">
                <a:solidFill>
                  <a:srgbClr val="FF0000"/>
                </a:solidFill>
              </a:rPr>
              <a:t>X</a:t>
            </a:r>
            <a:endParaRPr lang="en-US" i="1" baseline="-25000" dirty="0">
              <a:solidFill>
                <a:srgbClr val="FF0000"/>
              </a:solidFill>
            </a:endParaRPr>
          </a:p>
        </p:txBody>
      </p:sp>
      <p:sp>
        <p:nvSpPr>
          <p:cNvPr id="14" name="TextBox 13"/>
          <p:cNvSpPr txBox="1"/>
          <p:nvPr/>
        </p:nvSpPr>
        <p:spPr>
          <a:xfrm rot="1631884">
            <a:off x="5431195" y="3365907"/>
            <a:ext cx="1146987" cy="369332"/>
          </a:xfrm>
          <a:prstGeom prst="rect">
            <a:avLst/>
          </a:prstGeom>
          <a:noFill/>
        </p:spPr>
        <p:txBody>
          <a:bodyPr wrap="square" rtlCol="0">
            <a:spAutoFit/>
          </a:bodyPr>
          <a:lstStyle/>
          <a:p>
            <a:r>
              <a:rPr lang="en-US" dirty="0" smtClean="0">
                <a:solidFill>
                  <a:srgbClr val="FF0000"/>
                </a:solidFill>
              </a:rPr>
              <a:t>Slope: </a:t>
            </a:r>
            <a:r>
              <a:rPr lang="en-US" i="1" dirty="0" smtClean="0">
                <a:solidFill>
                  <a:srgbClr val="FF0000"/>
                </a:solidFill>
              </a:rPr>
              <a:t>A</a:t>
            </a:r>
            <a:r>
              <a:rPr lang="en-US" i="1" baseline="-25000" dirty="0" smtClean="0">
                <a:solidFill>
                  <a:srgbClr val="FF0000"/>
                </a:solidFill>
              </a:rPr>
              <a:t>X</a:t>
            </a:r>
            <a:endParaRPr lang="en-US" i="1" baseline="-25000" dirty="0">
              <a:solidFill>
                <a:srgbClr val="FF0000"/>
              </a:solidFill>
            </a:endParaRPr>
          </a:p>
        </p:txBody>
      </p:sp>
      <p:sp>
        <p:nvSpPr>
          <p:cNvPr id="15" name="TextBox 14"/>
          <p:cNvSpPr txBox="1"/>
          <p:nvPr/>
        </p:nvSpPr>
        <p:spPr>
          <a:xfrm>
            <a:off x="4457700" y="1228242"/>
            <a:ext cx="4648200" cy="523220"/>
          </a:xfrm>
          <a:prstGeom prst="rect">
            <a:avLst/>
          </a:prstGeom>
          <a:noFill/>
          <a:effectLst/>
        </p:spPr>
        <p:txBody>
          <a:bodyPr wrap="square" rtlCol="0">
            <a:spAutoFit/>
          </a:bodyPr>
          <a:lstStyle/>
          <a:p>
            <a:r>
              <a:rPr lang="en-US" sz="2800" dirty="0" smtClean="0">
                <a:solidFill>
                  <a:srgbClr val="FF0000"/>
                </a:solidFill>
                <a:effectLst>
                  <a:innerShdw blurRad="63500" dist="12700" dir="13500000">
                    <a:prstClr val="black">
                      <a:alpha val="50000"/>
                    </a:prstClr>
                  </a:innerShdw>
                </a:effectLst>
              </a:rPr>
              <a:t>Logarithmic Depletion factor</a:t>
            </a:r>
            <a:endParaRPr lang="en-US" sz="2800" dirty="0">
              <a:solidFill>
                <a:srgbClr val="FF0000"/>
              </a:solidFill>
              <a:effectLst>
                <a:innerShdw blurRad="63500" dist="12700" dir="13500000">
                  <a:prstClr val="black">
                    <a:alpha val="50000"/>
                  </a:prstClr>
                </a:innerShdw>
              </a:effectLst>
            </a:endParaRPr>
          </a:p>
        </p:txBody>
      </p:sp>
      <p:cxnSp>
        <p:nvCxnSpPr>
          <p:cNvPr id="17" name="Straight Arrow Connector 16"/>
          <p:cNvCxnSpPr/>
          <p:nvPr/>
        </p:nvCxnSpPr>
        <p:spPr>
          <a:xfrm rot="10800000" flipV="1">
            <a:off x="2971800" y="1524000"/>
            <a:ext cx="15240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57200" y="1905000"/>
            <a:ext cx="2514600" cy="838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1000"/>
                            </p:stCondLst>
                            <p:childTnLst>
                              <p:par>
                                <p:cTn id="8" presetID="22" presetClass="entr" presetSubtype="2"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right)">
                                      <p:cBhvr>
                                        <p:cTn id="10" dur="500"/>
                                        <p:tgtEl>
                                          <p:spTgt spid="17"/>
                                        </p:tgtEl>
                                      </p:cBhvr>
                                    </p:animEffect>
                                  </p:childTnLst>
                                </p:cTn>
                              </p:par>
                            </p:childTnLst>
                          </p:cTn>
                        </p:par>
                        <p:par>
                          <p:cTn id="11" fill="hold">
                            <p:stCondLst>
                              <p:cond delay="1500"/>
                            </p:stCondLst>
                            <p:childTnLst>
                              <p:par>
                                <p:cTn id="12" presetID="1" presetClass="entr" presetSubtype="0" fill="hold" grpId="0" nodeType="afterEffect">
                                  <p:stCondLst>
                                    <p:cond delay="50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0"/>
                            </p:stCondLst>
                            <p:childTnLst>
                              <p:par>
                                <p:cTn id="19" presetID="2" presetClass="entr" presetSubtype="9" fill="hold" grpId="0" nodeType="afterEffect">
                                  <p:stCondLst>
                                    <p:cond delay="50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0-#ppt_w/2"/>
                                          </p:val>
                                        </p:tav>
                                        <p:tav tm="100000">
                                          <p:val>
                                            <p:strVal val="#ppt_x"/>
                                          </p:val>
                                        </p:tav>
                                      </p:tavLst>
                                    </p:anim>
                                    <p:anim calcmode="lin" valueType="num">
                                      <p:cBhvr additive="base">
                                        <p:cTn id="22" dur="500" fill="hold"/>
                                        <p:tgtEl>
                                          <p:spTgt spid="28"/>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 presetClass="entr" presetSubtype="0" fill="hold" grpId="0" nodeType="afterEffect">
                                  <p:stCondLst>
                                    <p:cond delay="50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0-#ppt_h/2"/>
                                          </p:val>
                                        </p:tav>
                                        <p:tav tm="100000">
                                          <p:val>
                                            <p:strVal val="#ppt_y"/>
                                          </p:val>
                                        </p:tav>
                                      </p:tavLst>
                                    </p:anim>
                                  </p:childTnLst>
                                </p:cTn>
                              </p:par>
                            </p:childTnLst>
                          </p:cTn>
                        </p:par>
                        <p:par>
                          <p:cTn id="32" fill="hold">
                            <p:stCondLst>
                              <p:cond delay="500"/>
                            </p:stCondLst>
                            <p:childTnLst>
                              <p:par>
                                <p:cTn id="33" presetID="1" presetClass="entr" presetSubtype="0" fill="hold" grpId="0" nodeType="afterEffect">
                                  <p:stCondLst>
                                    <p:cond delay="500"/>
                                  </p:stCondLst>
                                  <p:childTnLst>
                                    <p:set>
                                      <p:cBhvr>
                                        <p:cTn id="34" dur="1" fill="hold">
                                          <p:stCondLst>
                                            <p:cond delay="0"/>
                                          </p:stCondLst>
                                        </p:cTn>
                                        <p:tgtEl>
                                          <p:spTgt spid="23"/>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grpId="0" nodeType="afterEffect">
                                  <p:stCondLst>
                                    <p:cond delay="500"/>
                                  </p:stCondLst>
                                  <p:childTnLst>
                                    <p:set>
                                      <p:cBhvr>
                                        <p:cTn id="37" dur="1" fill="hold">
                                          <p:stCondLst>
                                            <p:cond delay="0"/>
                                          </p:stCondLst>
                                        </p:cTn>
                                        <p:tgtEl>
                                          <p:spTgt spid="24"/>
                                        </p:tgtEl>
                                        <p:attrNameLst>
                                          <p:attrName>style.visibility</p:attrName>
                                        </p:attrNameLst>
                                      </p:cBhvr>
                                      <p:to>
                                        <p:strVal val="visible"/>
                                      </p:to>
                                    </p:set>
                                  </p:childTnLst>
                                </p:cTn>
                              </p:par>
                            </p:childTnLst>
                          </p:cTn>
                        </p:par>
                        <p:par>
                          <p:cTn id="38" fill="hold">
                            <p:stCondLst>
                              <p:cond delay="1500"/>
                            </p:stCondLst>
                            <p:childTnLst>
                              <p:par>
                                <p:cTn id="39" presetID="1" presetClass="entr" presetSubtype="0" fill="hold" grpId="0" nodeType="afterEffect">
                                  <p:stCondLst>
                                    <p:cond delay="500"/>
                                  </p:stCondLst>
                                  <p:childTnLst>
                                    <p:set>
                                      <p:cBhvr>
                                        <p:cTn id="40" dur="1" fill="hold">
                                          <p:stCondLst>
                                            <p:cond delay="0"/>
                                          </p:stCondLst>
                                        </p:cTn>
                                        <p:tgtEl>
                                          <p:spTgt spid="25"/>
                                        </p:tgtEl>
                                        <p:attrNameLst>
                                          <p:attrName>style.visibility</p:attrName>
                                        </p:attrNameLst>
                                      </p:cBhvr>
                                      <p:to>
                                        <p:strVal val="visible"/>
                                      </p:to>
                                    </p:set>
                                  </p:childTnLst>
                                </p:cTn>
                              </p:par>
                            </p:childTnLst>
                          </p:cTn>
                        </p:par>
                        <p:par>
                          <p:cTn id="41" fill="hold">
                            <p:stCondLst>
                              <p:cond delay="2000"/>
                            </p:stCondLst>
                            <p:childTnLst>
                              <p:par>
                                <p:cTn id="42" presetID="1" presetClass="entr" presetSubtype="0" fill="hold" grpId="0" nodeType="afterEffect">
                                  <p:stCondLst>
                                    <p:cond delay="500"/>
                                  </p:stCondLst>
                                  <p:childTnLst>
                                    <p:set>
                                      <p:cBhvr>
                                        <p:cTn id="43" dur="1" fill="hold">
                                          <p:stCondLst>
                                            <p:cond delay="0"/>
                                          </p:stCondLst>
                                        </p:cTn>
                                        <p:tgtEl>
                                          <p:spTgt spid="2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3"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1+#ppt_w/2"/>
                                          </p:val>
                                        </p:tav>
                                        <p:tav tm="100000">
                                          <p:val>
                                            <p:strVal val="#ppt_x"/>
                                          </p:val>
                                        </p:tav>
                                      </p:tavLst>
                                    </p:anim>
                                    <p:anim calcmode="lin" valueType="num">
                                      <p:cBhvr additive="base">
                                        <p:cTn id="49" dur="500" fill="hold"/>
                                        <p:tgtEl>
                                          <p:spTgt spid="18"/>
                                        </p:tgtEl>
                                        <p:attrNameLst>
                                          <p:attrName>ppt_y</p:attrName>
                                        </p:attrNameLst>
                                      </p:cBhvr>
                                      <p:tavLst>
                                        <p:tav tm="0">
                                          <p:val>
                                            <p:strVal val="0-#ppt_h/2"/>
                                          </p:val>
                                        </p:tav>
                                        <p:tav tm="100000">
                                          <p:val>
                                            <p:strVal val="#ppt_y"/>
                                          </p:val>
                                        </p:tav>
                                      </p:tavLst>
                                    </p:anim>
                                  </p:childTnLst>
                                </p:cTn>
                              </p:par>
                            </p:childTnLst>
                          </p:cTn>
                        </p:par>
                        <p:par>
                          <p:cTn id="50" fill="hold">
                            <p:stCondLst>
                              <p:cond delay="500"/>
                            </p:stCondLst>
                            <p:childTnLst>
                              <p:par>
                                <p:cTn id="51" presetID="22" presetClass="entr" presetSubtype="1" fill="hold" nodeType="afterEffect">
                                  <p:stCondLst>
                                    <p:cond delay="50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childTnLst>
                          </p:cTn>
                        </p:par>
                        <p:par>
                          <p:cTn id="54" fill="hold">
                            <p:stCondLst>
                              <p:cond delay="1500"/>
                            </p:stCondLst>
                            <p:childTnLst>
                              <p:par>
                                <p:cTn id="55" presetID="1" presetClass="entr" presetSubtype="0"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0-#ppt_w/2"/>
                                          </p:val>
                                        </p:tav>
                                        <p:tav tm="100000">
                                          <p:val>
                                            <p:strVal val="#ppt_x"/>
                                          </p:val>
                                        </p:tav>
                                      </p:tavLst>
                                    </p:anim>
                                    <p:anim calcmode="lin" valueType="num">
                                      <p:cBhvr additive="base">
                                        <p:cTn id="62" dur="500" fill="hold"/>
                                        <p:tgtEl>
                                          <p:spTgt spid="20"/>
                                        </p:tgtEl>
                                        <p:attrNameLst>
                                          <p:attrName>ppt_y</p:attrName>
                                        </p:attrNameLst>
                                      </p:cBhvr>
                                      <p:tavLst>
                                        <p:tav tm="0">
                                          <p:val>
                                            <p:strVal val="0-#ppt_h/2"/>
                                          </p:val>
                                        </p:tav>
                                        <p:tav tm="100000">
                                          <p:val>
                                            <p:strVal val="#ppt_y"/>
                                          </p:val>
                                        </p:tav>
                                      </p:tavLst>
                                    </p:anim>
                                  </p:childTnLst>
                                </p:cTn>
                              </p:par>
                            </p:childTnLst>
                          </p:cTn>
                        </p:par>
                        <p:par>
                          <p:cTn id="63" fill="hold">
                            <p:stCondLst>
                              <p:cond delay="500"/>
                            </p:stCondLst>
                            <p:childTnLst>
                              <p:par>
                                <p:cTn id="64" presetID="1" presetClass="entr" presetSubtype="0" fill="hold" grpId="0" nodeType="afterEffect">
                                  <p:stCondLst>
                                    <p:cond delay="500"/>
                                  </p:stCondLst>
                                  <p:childTnLst>
                                    <p:set>
                                      <p:cBhvr>
                                        <p:cTn id="65" dur="1" fill="hold">
                                          <p:stCondLst>
                                            <p:cond delay="0"/>
                                          </p:stCondLst>
                                        </p:cTn>
                                        <p:tgtEl>
                                          <p:spTgt spid="12"/>
                                        </p:tgtEl>
                                        <p:attrNameLst>
                                          <p:attrName>style.visibility</p:attrName>
                                        </p:attrNameLst>
                                      </p:cBhvr>
                                      <p:to>
                                        <p:strVal val="visible"/>
                                      </p:to>
                                    </p:set>
                                  </p:childTnLst>
                                </p:cTn>
                              </p:par>
                            </p:childTnLst>
                          </p:cTn>
                        </p:par>
                        <p:par>
                          <p:cTn id="66" fill="hold">
                            <p:stCondLst>
                              <p:cond delay="1000"/>
                            </p:stCondLst>
                            <p:childTnLst>
                              <p:par>
                                <p:cTn id="67" presetID="1" presetClass="entr" presetSubtype="0" fill="hold" grpId="0" nodeType="afterEffect">
                                  <p:stCondLst>
                                    <p:cond delay="500"/>
                                  </p:stCondLst>
                                  <p:childTnLst>
                                    <p:set>
                                      <p:cBhvr>
                                        <p:cTn id="68" dur="1" fill="hold">
                                          <p:stCondLst>
                                            <p:cond delay="0"/>
                                          </p:stCondLst>
                                        </p:cTn>
                                        <p:tgtEl>
                                          <p:spTgt spid="1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0-#ppt_h/2"/>
                                          </p:val>
                                        </p:tav>
                                        <p:tav tm="100000">
                                          <p:val>
                                            <p:strVal val="#ppt_y"/>
                                          </p:val>
                                        </p:tav>
                                      </p:tavLst>
                                    </p:anim>
                                  </p:childTnLst>
                                </p:cTn>
                              </p:par>
                            </p:childTnLst>
                          </p:cTn>
                        </p:par>
                        <p:par>
                          <p:cTn id="75" fill="hold">
                            <p:stCondLst>
                              <p:cond delay="500"/>
                            </p:stCondLst>
                            <p:childTnLst>
                              <p:par>
                                <p:cTn id="76" presetID="27" presetClass="entr" presetSubtype="0" fill="hold" grpId="0" nodeType="afterEffect">
                                  <p:stCondLst>
                                    <p:cond delay="500"/>
                                  </p:stCondLst>
                                  <p:iterate type="lt">
                                    <p:tmPct val="50000"/>
                                  </p:iterate>
                                  <p:childTnLst>
                                    <p:set>
                                      <p:cBhvr>
                                        <p:cTn id="77" dur="1" fill="hold">
                                          <p:stCondLst>
                                            <p:cond delay="0"/>
                                          </p:stCondLst>
                                        </p:cTn>
                                        <p:tgtEl>
                                          <p:spTgt spid="14"/>
                                        </p:tgtEl>
                                        <p:attrNameLst>
                                          <p:attrName>style.visibility</p:attrName>
                                        </p:attrNameLst>
                                      </p:cBhvr>
                                      <p:to>
                                        <p:strVal val="visible"/>
                                      </p:to>
                                    </p:set>
                                    <p:anim calcmode="discrete" valueType="clr">
                                      <p:cBhvr override="childStyle">
                                        <p:cTn id="78"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79" dur="80"/>
                                        <p:tgtEl>
                                          <p:spTgt spid="14"/>
                                        </p:tgtEl>
                                        <p:attrNameLst>
                                          <p:attrName>fillcolor</p:attrName>
                                        </p:attrNameLst>
                                      </p:cBhvr>
                                      <p:tavLst>
                                        <p:tav tm="0">
                                          <p:val>
                                            <p:clrVal>
                                              <a:schemeClr val="accent2"/>
                                            </p:clrVal>
                                          </p:val>
                                        </p:tav>
                                        <p:tav tm="50000">
                                          <p:val>
                                            <p:clrVal>
                                              <a:schemeClr val="hlink"/>
                                            </p:clrVal>
                                          </p:val>
                                        </p:tav>
                                      </p:tavLst>
                                    </p:anim>
                                    <p:set>
                                      <p:cBhvr>
                                        <p:cTn id="80"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24" grpId="0" animBg="1"/>
      <p:bldP spid="23" grpId="0" animBg="1"/>
      <p:bldP spid="27" grpId="0" animBg="1"/>
      <p:bldP spid="28" grpId="0" animBg="1"/>
      <p:bldP spid="22" grpId="0" animBg="1"/>
      <p:bldP spid="20" grpId="0" animBg="1"/>
      <p:bldP spid="21" grpId="0" animBg="1"/>
      <p:bldP spid="18" grpId="0" animBg="1"/>
      <p:bldP spid="11" grpId="0"/>
      <p:bldP spid="12" grpId="0" animBg="1"/>
      <p:bldP spid="13" grpId="0"/>
      <p:bldP spid="14" grpId="0"/>
      <p:bldP spid="15"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3" name="Picture 2" descr="f8.eps"/>
          <p:cNvPicPr>
            <a:picLocks noChangeAspect="1"/>
          </p:cNvPicPr>
          <p:nvPr/>
        </p:nvPicPr>
        <p:blipFill>
          <a:blip r:embed="rId8" cstate="print"/>
          <a:srcRect b="21651"/>
          <a:stretch>
            <a:fillRect/>
          </a:stretch>
        </p:blipFill>
        <p:spPr>
          <a:xfrm rot="16200000">
            <a:off x="534813" y="1965274"/>
            <a:ext cx="8374860" cy="8696997"/>
          </a:xfrm>
          <a:prstGeom prst="rect">
            <a:avLst/>
          </a:prstGeom>
        </p:spPr>
      </p:pic>
      <p:sp>
        <p:nvSpPr>
          <p:cNvPr id="5" name="Rectangle 4"/>
          <p:cNvSpPr/>
          <p:nvPr/>
        </p:nvSpPr>
        <p:spPr>
          <a:xfrm>
            <a:off x="762000" y="152400"/>
            <a:ext cx="7696200" cy="2819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381000"/>
            <a:ext cx="6400800" cy="707886"/>
          </a:xfrm>
          <a:prstGeom prst="rect">
            <a:avLst/>
          </a:prstGeom>
          <a:noFill/>
        </p:spPr>
        <p:txBody>
          <a:bodyPr wrap="square" rtlCol="0">
            <a:spAutoFit/>
          </a:bodyPr>
          <a:lstStyle/>
          <a:p>
            <a:r>
              <a:rPr lang="en-US" sz="4000" dirty="0" smtClean="0"/>
              <a:t>The Buildup of Dust Grains</a:t>
            </a:r>
            <a:endParaRPr lang="en-US" sz="4000" dirty="0"/>
          </a:p>
        </p:txBody>
      </p:sp>
      <p:sp>
        <p:nvSpPr>
          <p:cNvPr id="7" name="TextBox 6"/>
          <p:cNvSpPr txBox="1"/>
          <p:nvPr/>
        </p:nvSpPr>
        <p:spPr>
          <a:xfrm>
            <a:off x="1066800" y="1219200"/>
            <a:ext cx="3581400" cy="461665"/>
          </a:xfrm>
          <a:prstGeom prst="rect">
            <a:avLst/>
          </a:prstGeom>
          <a:noFill/>
        </p:spPr>
        <p:txBody>
          <a:bodyPr wrap="square" rtlCol="0">
            <a:spAutoFit/>
          </a:bodyPr>
          <a:lstStyle/>
          <a:p>
            <a:r>
              <a:rPr lang="en-US" sz="2400" dirty="0" smtClean="0">
                <a:latin typeface="Comic Sans MS" pitchFamily="66" charset="0"/>
              </a:rPr>
              <a:t>Conventional Formula:</a:t>
            </a:r>
            <a:endParaRPr lang="en-US" sz="2400" dirty="0">
              <a:latin typeface="Comic Sans MS" pitchFamily="66" charset="0"/>
            </a:endParaRPr>
          </a:p>
        </p:txBody>
      </p:sp>
      <p:sp>
        <p:nvSpPr>
          <p:cNvPr id="12" name="Cloud 11"/>
          <p:cNvSpPr/>
          <p:nvPr/>
        </p:nvSpPr>
        <p:spPr>
          <a:xfrm rot="707008">
            <a:off x="3657600" y="1905000"/>
            <a:ext cx="1752600" cy="685800"/>
          </a:xfrm>
          <a:prstGeom prst="clou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19200" y="1752600"/>
            <a:ext cx="6865620" cy="863600"/>
            <a:chOff x="1219200" y="1752600"/>
            <a:chExt cx="6865620" cy="863600"/>
          </a:xfrm>
        </p:grpSpPr>
        <p:graphicFrame>
          <p:nvGraphicFramePr>
            <p:cNvPr id="6" name="Object 5"/>
            <p:cNvGraphicFramePr>
              <a:graphicFrameLocks noChangeAspect="1"/>
            </p:cNvGraphicFramePr>
            <p:nvPr/>
          </p:nvGraphicFramePr>
          <p:xfrm>
            <a:off x="1219200" y="1752600"/>
            <a:ext cx="6865620" cy="863600"/>
          </p:xfrm>
          <a:graphic>
            <a:graphicData uri="http://schemas.openxmlformats.org/presentationml/2006/ole">
              <mc:AlternateContent xmlns:mc="http://schemas.openxmlformats.org/markup-compatibility/2006">
                <mc:Choice xmlns:v="urn:schemas-microsoft-com:vml" Requires="v">
                  <p:oleObj spid="_x0000_s4337" name="Equation" r:id="rId9" imgW="2019240" imgH="253800" progId="Equation.3">
                    <p:embed/>
                  </p:oleObj>
                </mc:Choice>
                <mc:Fallback>
                  <p:oleObj name="Equation" r:id="rId9" imgW="2019240" imgH="253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9200" y="1752600"/>
                          <a:ext cx="6865620" cy="8636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 name="Oval 7"/>
            <p:cNvSpPr/>
            <p:nvPr/>
          </p:nvSpPr>
          <p:spPr>
            <a:xfrm>
              <a:off x="5105400" y="2324100"/>
              <a:ext cx="156936" cy="15875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675" name="Picture 3" descr="C:\Documents and Settings\Edward\Local Settings\Temporary Internet Files\Content.IE5\WMS6BO69\j0433821[1].png"/>
          <p:cNvPicPr>
            <a:picLocks noChangeAspect="1" noChangeArrowheads="1"/>
          </p:cNvPicPr>
          <p:nvPr/>
        </p:nvPicPr>
        <p:blipFill>
          <a:blip r:embed="rId11" cstate="print"/>
          <a:srcRect/>
          <a:stretch>
            <a:fillRect/>
          </a:stretch>
        </p:blipFill>
        <p:spPr bwMode="auto">
          <a:xfrm>
            <a:off x="5029200" y="1066800"/>
            <a:ext cx="762000" cy="762000"/>
          </a:xfrm>
          <a:prstGeom prst="rect">
            <a:avLst/>
          </a:prstGeom>
          <a:noFill/>
        </p:spPr>
      </p:pic>
      <p:sp>
        <p:nvSpPr>
          <p:cNvPr id="11" name="Down Arrow 10"/>
          <p:cNvSpPr/>
          <p:nvPr/>
        </p:nvSpPr>
        <p:spPr>
          <a:xfrm rot="2794155">
            <a:off x="4803206" y="1679006"/>
            <a:ext cx="381000" cy="3810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14400" y="990600"/>
            <a:ext cx="7391400" cy="1828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95400" y="1143000"/>
            <a:ext cx="5867400" cy="461665"/>
          </a:xfrm>
          <a:prstGeom prst="rect">
            <a:avLst/>
          </a:prstGeom>
          <a:noFill/>
        </p:spPr>
        <p:txBody>
          <a:bodyPr wrap="square" rtlCol="0">
            <a:spAutoFit/>
          </a:bodyPr>
          <a:lstStyle/>
          <a:p>
            <a:r>
              <a:rPr lang="en-US" sz="2400" dirty="0" smtClean="0">
                <a:latin typeface="Comic Sans MS" pitchFamily="66" charset="0"/>
              </a:rPr>
              <a:t>Differential Element Contributions:</a:t>
            </a:r>
            <a:endParaRPr lang="en-US" sz="2400" dirty="0">
              <a:latin typeface="Comic Sans MS" pitchFamily="66" charset="0"/>
            </a:endParaRPr>
          </a:p>
        </p:txBody>
      </p:sp>
      <p:graphicFrame>
        <p:nvGraphicFramePr>
          <p:cNvPr id="15" name="Object 14"/>
          <p:cNvGraphicFramePr>
            <a:graphicFrameLocks noChangeAspect="1"/>
          </p:cNvGraphicFramePr>
          <p:nvPr/>
        </p:nvGraphicFramePr>
        <p:xfrm>
          <a:off x="1676400" y="1600200"/>
          <a:ext cx="5452035" cy="1041400"/>
        </p:xfrm>
        <a:graphic>
          <a:graphicData uri="http://schemas.openxmlformats.org/presentationml/2006/ole">
            <mc:AlternateContent xmlns:mc="http://schemas.openxmlformats.org/markup-compatibility/2006">
              <mc:Choice xmlns:v="urn:schemas-microsoft-com:vml" Requires="v">
                <p:oleObj spid="_x0000_s4338" name="Equation" r:id="rId12" imgW="2260440" imgH="431640" progId="Equation.3">
                  <p:embed/>
                </p:oleObj>
              </mc:Choice>
              <mc:Fallback>
                <p:oleObj name="Equation" r:id="rId12" imgW="2260440" imgH="4316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76400" y="1600200"/>
                        <a:ext cx="5452035" cy="10414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28677" name="Picture 5"/>
          <p:cNvPicPr>
            <a:picLocks noChangeAspect="1" noChangeArrowheads="1"/>
          </p:cNvPicPr>
          <p:nvPr/>
        </p:nvPicPr>
        <p:blipFill>
          <a:blip r:embed="rId14" cstate="print"/>
          <a:srcRect/>
          <a:stretch>
            <a:fillRect/>
          </a:stretch>
        </p:blipFill>
        <p:spPr bwMode="auto">
          <a:xfrm>
            <a:off x="7467600" y="1828800"/>
            <a:ext cx="659909" cy="608921"/>
          </a:xfrm>
          <a:prstGeom prst="rect">
            <a:avLst/>
          </a:prstGeom>
          <a:noFill/>
          <a:ln w="9525">
            <a:noFill/>
            <a:miter lim="800000"/>
            <a:headEnd/>
            <a:tailEnd/>
          </a:ln>
          <a:effectLst/>
        </p:spPr>
      </p:pic>
      <p:sp>
        <p:nvSpPr>
          <p:cNvPr id="16" name="Rectangle 15"/>
          <p:cNvSpPr/>
          <p:nvPr/>
        </p:nvSpPr>
        <p:spPr>
          <a:xfrm>
            <a:off x="0" y="5943600"/>
            <a:ext cx="9144000"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1500"/>
                            </p:stCondLst>
                            <p:childTnLst>
                              <p:par>
                                <p:cTn id="13" presetID="1" presetClass="entr" presetSubtype="0" fill="hold" nodeType="after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8675"/>
                                        </p:tgtEl>
                                        <p:attrNameLst>
                                          <p:attrName>style.visibility</p:attrName>
                                        </p:attrNameLst>
                                      </p:cBhvr>
                                      <p:to>
                                        <p:strVal val="visible"/>
                                      </p:to>
                                    </p:set>
                                    <p:anim calcmode="lin" valueType="num">
                                      <p:cBhvr>
                                        <p:cTn id="21" dur="500" fill="hold"/>
                                        <p:tgtEl>
                                          <p:spTgt spid="28675"/>
                                        </p:tgtEl>
                                        <p:attrNameLst>
                                          <p:attrName>ppt_w</p:attrName>
                                        </p:attrNameLst>
                                      </p:cBhvr>
                                      <p:tavLst>
                                        <p:tav tm="0">
                                          <p:val>
                                            <p:fltVal val="0"/>
                                          </p:val>
                                        </p:tav>
                                        <p:tav tm="100000">
                                          <p:val>
                                            <p:strVal val="#ppt_w"/>
                                          </p:val>
                                        </p:tav>
                                      </p:tavLst>
                                    </p:anim>
                                    <p:anim calcmode="lin" valueType="num">
                                      <p:cBhvr>
                                        <p:cTn id="22" dur="500" fill="hold"/>
                                        <p:tgtEl>
                                          <p:spTgt spid="28675"/>
                                        </p:tgtEl>
                                        <p:attrNameLst>
                                          <p:attrName>ppt_h</p:attrName>
                                        </p:attrNameLst>
                                      </p:cBhvr>
                                      <p:tavLst>
                                        <p:tav tm="0">
                                          <p:val>
                                            <p:fltVal val="0"/>
                                          </p:val>
                                        </p:tav>
                                        <p:tav tm="100000">
                                          <p:val>
                                            <p:strVal val="#ppt_h"/>
                                          </p:val>
                                        </p:tav>
                                      </p:tavLst>
                                    </p:anim>
                                    <p:animEffect transition="in" filter="fade">
                                      <p:cBhvr>
                                        <p:cTn id="23" dur="500"/>
                                        <p:tgtEl>
                                          <p:spTgt spid="28675"/>
                                        </p:tgtEl>
                                      </p:cBhvr>
                                    </p:animEffect>
                                  </p:childTnLst>
                                  <p:subTnLst>
                                    <p:audio>
                                      <p:cMediaNode>
                                        <p:cTn display="0" masterRel="sameClick">
                                          <p:stCondLst>
                                            <p:cond evt="begin" delay="0">
                                              <p:tn val="19"/>
                                            </p:cond>
                                          </p:stCondLst>
                                          <p:endCondLst>
                                            <p:cond evt="onStopAudio" delay="0">
                                              <p:tgtEl>
                                                <p:sldTgt/>
                                              </p:tgtEl>
                                            </p:cond>
                                          </p:endCondLst>
                                        </p:cTn>
                                        <p:tgtEl>
                                          <p:sndTgt r:embed="rId5" name="voltage.wav"/>
                                        </p:tgtEl>
                                      </p:cMediaNode>
                                    </p:audio>
                                  </p:sub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grpId="0" nodeType="afterEffect">
                                  <p:stCondLst>
                                    <p:cond delay="500"/>
                                  </p:stCondLst>
                                  <p:childTnLst>
                                    <p:set>
                                      <p:cBhvr>
                                        <p:cTn id="29" dur="1" fill="hold">
                                          <p:stCondLst>
                                            <p:cond delay="0"/>
                                          </p:stCondLst>
                                        </p:cTn>
                                        <p:tgtEl>
                                          <p:spTgt spid="12"/>
                                        </p:tgtEl>
                                        <p:attrNameLst>
                                          <p:attrName>style.visibility</p:attrName>
                                        </p:attrNameLst>
                                      </p:cBhvr>
                                      <p:to>
                                        <p:strVal val="visible"/>
                                      </p:to>
                                    </p:set>
                                  </p:childTnLst>
                                </p:cTn>
                              </p:par>
                            </p:childTnLst>
                          </p:cTn>
                        </p:par>
                        <p:par>
                          <p:cTn id="30" fill="hold">
                            <p:stCondLst>
                              <p:cond delay="1000"/>
                            </p:stCondLst>
                            <p:childTnLst>
                              <p:par>
                                <p:cTn id="31" presetID="6" presetClass="emph" presetSubtype="0" fill="hold" grpId="2" nodeType="afterEffect">
                                  <p:stCondLst>
                                    <p:cond delay="0"/>
                                  </p:stCondLst>
                                  <p:childTnLst>
                                    <p:animScale>
                                      <p:cBhvr>
                                        <p:cTn id="32" dur="2000" fill="hold"/>
                                        <p:tgtEl>
                                          <p:spTgt spid="12"/>
                                        </p:tgtEl>
                                      </p:cBhvr>
                                      <p:by x="120000" y="120000"/>
                                    </p:animScale>
                                  </p:childTnLst>
                                </p:cTn>
                              </p:par>
                              <p:par>
                                <p:cTn id="33" presetID="32" presetClass="emph" presetSubtype="0" fill="hold" grpId="3" nodeType="withEffect">
                                  <p:stCondLst>
                                    <p:cond delay="0"/>
                                  </p:stCondLst>
                                  <p:childTnLst>
                                    <p:animClr clrSpc="rgb" dir="cw">
                                      <p:cBhvr override="childStyle">
                                        <p:cTn id="34" dur="100" fill="hold"/>
                                        <p:tgtEl>
                                          <p:spTgt spid="12"/>
                                        </p:tgtEl>
                                        <p:attrNameLst>
                                          <p:attrName>style.color</p:attrName>
                                        </p:attrNameLst>
                                      </p:cBhvr>
                                      <p:to>
                                        <a:srgbClr val="FF3300"/>
                                      </p:to>
                                    </p:animClr>
                                    <p:animClr clrSpc="rgb" dir="cw">
                                      <p:cBhvr>
                                        <p:cTn id="35" dur="100" fill="hold"/>
                                        <p:tgtEl>
                                          <p:spTgt spid="12"/>
                                        </p:tgtEl>
                                        <p:attrNameLst>
                                          <p:attrName>fillcolor</p:attrName>
                                        </p:attrNameLst>
                                      </p:cBhvr>
                                      <p:to>
                                        <a:srgbClr val="FF3300"/>
                                      </p:to>
                                    </p:animClr>
                                    <p:set>
                                      <p:cBhvr>
                                        <p:cTn id="36" dur="100" fill="hold"/>
                                        <p:tgtEl>
                                          <p:spTgt spid="12"/>
                                        </p:tgtEl>
                                        <p:attrNameLst>
                                          <p:attrName>fill.type</p:attrName>
                                        </p:attrNameLst>
                                      </p:cBhvr>
                                      <p:to>
                                        <p:strVal val="solid"/>
                                      </p:to>
                                    </p:set>
                                    <p:set>
                                      <p:cBhvr>
                                        <p:cTn id="37" dur="100" fill="hold"/>
                                        <p:tgtEl>
                                          <p:spTgt spid="12"/>
                                        </p:tgtEl>
                                        <p:attrNameLst>
                                          <p:attrName>fill.on</p:attrName>
                                        </p:attrNameLst>
                                      </p:cBhvr>
                                      <p:to>
                                        <p:strVal val="true"/>
                                      </p:to>
                                    </p:set>
                                    <p:animRot by="120000">
                                      <p:cBhvr>
                                        <p:cTn id="38" dur="100" fill="hold">
                                          <p:stCondLst>
                                            <p:cond delay="0"/>
                                          </p:stCondLst>
                                        </p:cTn>
                                        <p:tgtEl>
                                          <p:spTgt spid="12"/>
                                        </p:tgtEl>
                                        <p:attrNameLst>
                                          <p:attrName>r</p:attrName>
                                        </p:attrNameLst>
                                      </p:cBhvr>
                                    </p:animRot>
                                    <p:animRot by="-240000">
                                      <p:cBhvr>
                                        <p:cTn id="39" dur="200" fill="hold">
                                          <p:stCondLst>
                                            <p:cond delay="200"/>
                                          </p:stCondLst>
                                        </p:cTn>
                                        <p:tgtEl>
                                          <p:spTgt spid="12"/>
                                        </p:tgtEl>
                                        <p:attrNameLst>
                                          <p:attrName>r</p:attrName>
                                        </p:attrNameLst>
                                      </p:cBhvr>
                                    </p:animRot>
                                    <p:animRot by="240000">
                                      <p:cBhvr>
                                        <p:cTn id="40" dur="200" fill="hold">
                                          <p:stCondLst>
                                            <p:cond delay="400"/>
                                          </p:stCondLst>
                                        </p:cTn>
                                        <p:tgtEl>
                                          <p:spTgt spid="12"/>
                                        </p:tgtEl>
                                        <p:attrNameLst>
                                          <p:attrName>r</p:attrName>
                                        </p:attrNameLst>
                                      </p:cBhvr>
                                    </p:animRot>
                                    <p:animRot by="-240000">
                                      <p:cBhvr>
                                        <p:cTn id="41" dur="200" fill="hold">
                                          <p:stCondLst>
                                            <p:cond delay="600"/>
                                          </p:stCondLst>
                                        </p:cTn>
                                        <p:tgtEl>
                                          <p:spTgt spid="12"/>
                                        </p:tgtEl>
                                        <p:attrNameLst>
                                          <p:attrName>r</p:attrName>
                                        </p:attrNameLst>
                                      </p:cBhvr>
                                    </p:animRot>
                                    <p:animRot by="120000">
                                      <p:cBhvr>
                                        <p:cTn id="42" dur="200" fill="hold">
                                          <p:stCondLst>
                                            <p:cond delay="800"/>
                                          </p:stCondLst>
                                        </p:cTn>
                                        <p:tgtEl>
                                          <p:spTgt spid="12"/>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bomb.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8675"/>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7"/>
                                        </p:tgtEl>
                                        <p:attrNameLst>
                                          <p:attrName>style.visibility</p:attrName>
                                        </p:attrNameLst>
                                      </p:cBhvr>
                                      <p:to>
                                        <p:strVal val="hidden"/>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grpId="0" nodeType="afterEffect">
                                  <p:stCondLst>
                                    <p:cond delay="500"/>
                                  </p:stCondLst>
                                  <p:childTnLst>
                                    <p:set>
                                      <p:cBhvr>
                                        <p:cTn id="62" dur="1" fill="hold">
                                          <p:stCondLst>
                                            <p:cond delay="0"/>
                                          </p:stCondLst>
                                        </p:cTn>
                                        <p:tgtEl>
                                          <p:spTgt spid="14"/>
                                        </p:tgtEl>
                                        <p:attrNameLst>
                                          <p:attrName>style.visibility</p:attrName>
                                        </p:attrNameLst>
                                      </p:cBhvr>
                                      <p:to>
                                        <p:strVal val="visible"/>
                                      </p:to>
                                    </p:set>
                                  </p:childTnLst>
                                </p:cTn>
                              </p:par>
                            </p:childTnLst>
                          </p:cTn>
                        </p:par>
                        <p:par>
                          <p:cTn id="63" fill="hold">
                            <p:stCondLst>
                              <p:cond delay="500"/>
                            </p:stCondLst>
                            <p:childTnLst>
                              <p:par>
                                <p:cTn id="64" presetID="1" presetClass="entr" presetSubtype="0" fill="hold" nodeType="afterEffect">
                                  <p:stCondLst>
                                    <p:cond delay="1000"/>
                                  </p:stCondLst>
                                  <p:childTnLst>
                                    <p:set>
                                      <p:cBhvr>
                                        <p:cTn id="65" dur="1" fill="hold">
                                          <p:stCondLst>
                                            <p:cond delay="0"/>
                                          </p:stCondLst>
                                        </p:cTn>
                                        <p:tgtEl>
                                          <p:spTgt spid="15"/>
                                        </p:tgtEl>
                                        <p:attrNameLst>
                                          <p:attrName>style.visibility</p:attrName>
                                        </p:attrNameLst>
                                      </p:cBhvr>
                                      <p:to>
                                        <p:strVal val="visible"/>
                                      </p:to>
                                    </p:set>
                                  </p:childTnLst>
                                </p:cTn>
                              </p:par>
                            </p:childTnLst>
                          </p:cTn>
                        </p:par>
                        <p:par>
                          <p:cTn id="66" fill="hold">
                            <p:stCondLst>
                              <p:cond delay="1500"/>
                            </p:stCondLst>
                            <p:childTnLst>
                              <p:par>
                                <p:cTn id="67" presetID="1" presetClass="entr" presetSubtype="0" fill="hold" nodeType="afterEffect">
                                  <p:stCondLst>
                                    <p:cond delay="2000"/>
                                  </p:stCondLst>
                                  <p:childTnLst>
                                    <p:set>
                                      <p:cBhvr>
                                        <p:cTn id="68" dur="1" fill="hold">
                                          <p:stCondLst>
                                            <p:cond delay="0"/>
                                          </p:stCondLst>
                                        </p:cTn>
                                        <p:tgtEl>
                                          <p:spTgt spid="2867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chimes.wav"/>
                                        </p:tgtEl>
                                      </p:cMediaNode>
                                    </p:audio>
                                  </p:subTnLst>
                                </p:cTn>
                              </p:par>
                            </p:childTnLst>
                          </p:cTn>
                        </p:par>
                        <p:par>
                          <p:cTn id="69" fill="hold">
                            <p:stCondLst>
                              <p:cond delay="3500"/>
                            </p:stCondLst>
                            <p:childTnLst>
                              <p:par>
                                <p:cTn id="70" presetID="22" presetClass="exit" presetSubtype="1" fill="hold" grpId="0" nodeType="afterEffect">
                                  <p:stCondLst>
                                    <p:cond delay="0"/>
                                  </p:stCondLst>
                                  <p:childTnLst>
                                    <p:animEffect transition="out" filter="wipe(up)">
                                      <p:cBhvr>
                                        <p:cTn id="71" dur="500"/>
                                        <p:tgtEl>
                                          <p:spTgt spid="16"/>
                                        </p:tgtEl>
                                      </p:cBhvr>
                                    </p:animEffect>
                                    <p:set>
                                      <p:cBhvr>
                                        <p:cTn id="72" dur="1" fill="hold">
                                          <p:stCondLst>
                                            <p:cond delay="499"/>
                                          </p:stCondLst>
                                        </p:cTn>
                                        <p:tgtEl>
                                          <p:spTgt spid="16"/>
                                        </p:tgtEl>
                                        <p:attrNameLst>
                                          <p:attrName>style.visibility</p:attrName>
                                        </p:attrNameLst>
                                      </p:cBhvr>
                                      <p:to>
                                        <p:strVal val="hidden"/>
                                      </p:to>
                                    </p:set>
                                  </p:childTnLst>
                                </p:cTn>
                              </p:par>
                            </p:childTnLst>
                          </p:cTn>
                        </p:par>
                        <p:par>
                          <p:cTn id="73" fill="hold">
                            <p:stCondLst>
                              <p:cond delay="4000"/>
                            </p:stCondLst>
                            <p:childTnLst>
                              <p:par>
                                <p:cTn id="74" presetID="64" presetClass="path" presetSubtype="0" accel="50000" decel="50000" fill="hold" nodeType="afterEffect">
                                  <p:stCondLst>
                                    <p:cond delay="0"/>
                                  </p:stCondLst>
                                  <p:childTnLst>
                                    <p:animMotion origin="layout" path="M 5.55556E-7 2.42775E-6 L 0.00035 -0.44231 " pathEditMode="relative" rAng="0" ptsTypes="AA">
                                      <p:cBhvr>
                                        <p:cTn id="75" dur="2000" fill="hold"/>
                                        <p:tgtEl>
                                          <p:spTgt spid="3"/>
                                        </p:tgtEl>
                                        <p:attrNameLst>
                                          <p:attrName>ppt_x</p:attrName>
                                          <p:attrName>ppt_y</p:attrName>
                                        </p:attrNameLst>
                                      </p:cBhvr>
                                      <p:rCtr x="0" y="-2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7" grpId="0"/>
      <p:bldP spid="7" grpId="1"/>
      <p:bldP spid="12" grpId="0" animBg="1"/>
      <p:bldP spid="12" grpId="1" animBg="1"/>
      <p:bldP spid="12" grpId="2" animBg="1"/>
      <p:bldP spid="12" grpId="3" animBg="1"/>
      <p:bldP spid="11" grpId="0" animBg="1"/>
      <p:bldP spid="11" grpId="1" animBg="1"/>
      <p:bldP spid="13" grpId="0" animBg="1"/>
      <p:bldP spid="14"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6986" y="840905"/>
            <a:ext cx="3960114" cy="2219795"/>
          </a:xfrm>
          <a:prstGeom prst="rect">
            <a:avLst/>
          </a:prstGeom>
        </p:spPr>
      </p:pic>
      <p:pic>
        <p:nvPicPr>
          <p:cNvPr id="3" name="Picture 2"/>
          <p:cNvPicPr>
            <a:picLocks noChangeAspect="1"/>
          </p:cNvPicPr>
          <p:nvPr/>
        </p:nvPicPr>
        <p:blipFill>
          <a:blip r:embed="rId4"/>
          <a:stretch>
            <a:fillRect/>
          </a:stretch>
        </p:blipFill>
        <p:spPr>
          <a:xfrm>
            <a:off x="789233" y="3162799"/>
            <a:ext cx="4036767" cy="3149101"/>
          </a:xfrm>
          <a:prstGeom prst="rect">
            <a:avLst/>
          </a:prstGeom>
        </p:spPr>
      </p:pic>
      <p:pic>
        <p:nvPicPr>
          <p:cNvPr id="4" name="Picture 3"/>
          <p:cNvPicPr>
            <a:picLocks noChangeAspect="1"/>
          </p:cNvPicPr>
          <p:nvPr/>
        </p:nvPicPr>
        <p:blipFill>
          <a:blip r:embed="rId5"/>
          <a:stretch>
            <a:fillRect/>
          </a:stretch>
        </p:blipFill>
        <p:spPr>
          <a:xfrm>
            <a:off x="5187950" y="664508"/>
            <a:ext cx="2470149" cy="2396192"/>
          </a:xfrm>
          <a:prstGeom prst="rect">
            <a:avLst/>
          </a:prstGeom>
        </p:spPr>
      </p:pic>
      <p:pic>
        <p:nvPicPr>
          <p:cNvPr id="5" name="Picture 4"/>
          <p:cNvPicPr>
            <a:picLocks noChangeAspect="1"/>
          </p:cNvPicPr>
          <p:nvPr/>
        </p:nvPicPr>
        <p:blipFill>
          <a:blip r:embed="rId6"/>
          <a:stretch>
            <a:fillRect/>
          </a:stretch>
        </p:blipFill>
        <p:spPr>
          <a:xfrm>
            <a:off x="5060950" y="3232150"/>
            <a:ext cx="3820811" cy="2999971"/>
          </a:xfrm>
          <a:prstGeom prst="rect">
            <a:avLst/>
          </a:prstGeom>
        </p:spPr>
      </p:pic>
    </p:spTree>
    <p:extLst>
      <p:ext uri="{BB962C8B-B14F-4D97-AF65-F5344CB8AC3E}">
        <p14:creationId xmlns:p14="http://schemas.microsoft.com/office/powerpoint/2010/main" val="17170481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Summary of Element Consumption Rates</a:t>
            </a:r>
            <a:endParaRPr lang="en-US" sz="3200" dirty="0"/>
          </a:p>
        </p:txBody>
      </p:sp>
      <p:graphicFrame>
        <p:nvGraphicFramePr>
          <p:cNvPr id="3" name="Chart 2"/>
          <p:cNvGraphicFramePr/>
          <p:nvPr>
            <p:extLst>
              <p:ext uri="{D42A27DB-BD31-4B8C-83A1-F6EECF244321}">
                <p14:modId xmlns:p14="http://schemas.microsoft.com/office/powerpoint/2010/main" val="265072878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716633" y="1798461"/>
            <a:ext cx="319450" cy="369332"/>
          </a:xfrm>
          <a:prstGeom prst="rect">
            <a:avLst/>
          </a:prstGeom>
          <a:noFill/>
        </p:spPr>
        <p:txBody>
          <a:bodyPr wrap="square" rtlCol="0">
            <a:spAutoFit/>
          </a:bodyPr>
          <a:lstStyle/>
          <a:p>
            <a:r>
              <a:rPr lang="en-US" dirty="0" smtClean="0"/>
              <a:t>O</a:t>
            </a:r>
            <a:endParaRPr lang="en-US" dirty="0"/>
          </a:p>
        </p:txBody>
      </p:sp>
      <p:sp>
        <p:nvSpPr>
          <p:cNvPr id="5" name="TextBox 4"/>
          <p:cNvSpPr txBox="1"/>
          <p:nvPr/>
        </p:nvSpPr>
        <p:spPr>
          <a:xfrm>
            <a:off x="1674652" y="2235707"/>
            <a:ext cx="371926" cy="367369"/>
          </a:xfrm>
          <a:prstGeom prst="rect">
            <a:avLst/>
          </a:prstGeom>
          <a:noFill/>
        </p:spPr>
        <p:txBody>
          <a:bodyPr wrap="square" rtlCol="0">
            <a:spAutoFit/>
          </a:bodyPr>
          <a:lstStyle/>
          <a:p>
            <a:r>
              <a:rPr lang="en-US" dirty="0" smtClean="0"/>
              <a:t>Si</a:t>
            </a:r>
            <a:endParaRPr lang="en-US" dirty="0"/>
          </a:p>
        </p:txBody>
      </p:sp>
      <p:sp>
        <p:nvSpPr>
          <p:cNvPr id="6" name="TextBox 5"/>
          <p:cNvSpPr txBox="1"/>
          <p:nvPr/>
        </p:nvSpPr>
        <p:spPr>
          <a:xfrm>
            <a:off x="1658254" y="2645062"/>
            <a:ext cx="377829" cy="369332"/>
          </a:xfrm>
          <a:prstGeom prst="rect">
            <a:avLst/>
          </a:prstGeom>
          <a:noFill/>
        </p:spPr>
        <p:txBody>
          <a:bodyPr wrap="square" rtlCol="0">
            <a:spAutoFit/>
          </a:bodyPr>
          <a:lstStyle/>
          <a:p>
            <a:r>
              <a:rPr lang="en-US" dirty="0" err="1" smtClean="0"/>
              <a:t>Cl</a:t>
            </a:r>
            <a:endParaRPr lang="en-US" dirty="0"/>
          </a:p>
        </p:txBody>
      </p:sp>
      <p:sp>
        <p:nvSpPr>
          <p:cNvPr id="7" name="TextBox 6"/>
          <p:cNvSpPr txBox="1"/>
          <p:nvPr/>
        </p:nvSpPr>
        <p:spPr>
          <a:xfrm>
            <a:off x="1657400" y="3078794"/>
            <a:ext cx="514268" cy="369332"/>
          </a:xfrm>
          <a:prstGeom prst="rect">
            <a:avLst/>
          </a:prstGeom>
          <a:noFill/>
        </p:spPr>
        <p:txBody>
          <a:bodyPr wrap="square" rtlCol="0">
            <a:spAutoFit/>
          </a:bodyPr>
          <a:lstStyle/>
          <a:p>
            <a:r>
              <a:rPr lang="en-US" dirty="0" smtClean="0"/>
              <a:t>Cr</a:t>
            </a:r>
            <a:endParaRPr lang="en-US" dirty="0"/>
          </a:p>
        </p:txBody>
      </p:sp>
      <p:sp>
        <p:nvSpPr>
          <p:cNvPr id="8" name="TextBox 7"/>
          <p:cNvSpPr txBox="1"/>
          <p:nvPr/>
        </p:nvSpPr>
        <p:spPr>
          <a:xfrm>
            <a:off x="1643168" y="3528712"/>
            <a:ext cx="440802" cy="369332"/>
          </a:xfrm>
          <a:prstGeom prst="rect">
            <a:avLst/>
          </a:prstGeom>
          <a:noFill/>
        </p:spPr>
        <p:txBody>
          <a:bodyPr wrap="square" rtlCol="0">
            <a:spAutoFit/>
          </a:bodyPr>
          <a:lstStyle/>
          <a:p>
            <a:r>
              <a:rPr lang="en-US" dirty="0" smtClean="0"/>
              <a:t>Fe</a:t>
            </a:r>
            <a:endParaRPr lang="en-US" dirty="0"/>
          </a:p>
        </p:txBody>
      </p:sp>
      <p:sp>
        <p:nvSpPr>
          <p:cNvPr id="9" name="TextBox 8"/>
          <p:cNvSpPr txBox="1"/>
          <p:nvPr/>
        </p:nvSpPr>
        <p:spPr>
          <a:xfrm>
            <a:off x="1620168" y="3988584"/>
            <a:ext cx="436212" cy="369332"/>
          </a:xfrm>
          <a:prstGeom prst="rect">
            <a:avLst/>
          </a:prstGeom>
          <a:noFill/>
        </p:spPr>
        <p:txBody>
          <a:bodyPr wrap="square" rtlCol="0">
            <a:spAutoFit/>
          </a:bodyPr>
          <a:lstStyle/>
          <a:p>
            <a:r>
              <a:rPr lang="en-US" dirty="0" smtClean="0"/>
              <a:t>Cu</a:t>
            </a:r>
            <a:endParaRPr lang="en-US" dirty="0"/>
          </a:p>
        </p:txBody>
      </p:sp>
      <p:sp>
        <p:nvSpPr>
          <p:cNvPr id="10" name="TextBox 9"/>
          <p:cNvSpPr txBox="1"/>
          <p:nvPr/>
        </p:nvSpPr>
        <p:spPr>
          <a:xfrm>
            <a:off x="1607091" y="4397939"/>
            <a:ext cx="497869" cy="369332"/>
          </a:xfrm>
          <a:prstGeom prst="rect">
            <a:avLst/>
          </a:prstGeom>
          <a:noFill/>
        </p:spPr>
        <p:txBody>
          <a:bodyPr wrap="square" rtlCol="0">
            <a:spAutoFit/>
          </a:bodyPr>
          <a:lstStyle/>
          <a:p>
            <a:r>
              <a:rPr lang="en-US" dirty="0" err="1" smtClean="0"/>
              <a:t>Ge</a:t>
            </a:r>
            <a:endParaRPr lang="en-US" dirty="0"/>
          </a:p>
        </p:txBody>
      </p:sp>
      <p:sp>
        <p:nvSpPr>
          <p:cNvPr id="11" name="TextBox 10"/>
          <p:cNvSpPr txBox="1"/>
          <p:nvPr/>
        </p:nvSpPr>
        <p:spPr>
          <a:xfrm>
            <a:off x="1857663" y="4941781"/>
            <a:ext cx="4659898" cy="646331"/>
          </a:xfrm>
          <a:prstGeom prst="rect">
            <a:avLst/>
          </a:prstGeom>
          <a:solidFill>
            <a:schemeClr val="bg1">
              <a:lumMod val="75000"/>
            </a:schemeClr>
          </a:solidFill>
        </p:spPr>
        <p:txBody>
          <a:bodyPr wrap="square" rtlCol="0">
            <a:spAutoFit/>
          </a:bodyPr>
          <a:lstStyle/>
          <a:p>
            <a:r>
              <a:rPr lang="en-US" dirty="0" smtClean="0"/>
              <a:t>-11               -9                 -7                -5                -3</a:t>
            </a:r>
          </a:p>
          <a:p>
            <a:r>
              <a:rPr lang="en-US" dirty="0" smtClean="0"/>
              <a:t>         Log consumption per H atom per ΔF</a:t>
            </a:r>
            <a:r>
              <a:rPr lang="en-US" baseline="-25000" dirty="0" smtClean="0"/>
              <a:t>*</a:t>
            </a:r>
            <a:endParaRPr lang="en-US" baseline="-25000" dirty="0"/>
          </a:p>
        </p:txBody>
      </p:sp>
      <p:sp>
        <p:nvSpPr>
          <p:cNvPr id="12" name="Rectangle 11"/>
          <p:cNvSpPr/>
          <p:nvPr/>
        </p:nvSpPr>
        <p:spPr>
          <a:xfrm>
            <a:off x="1716633" y="1571348"/>
            <a:ext cx="4337938" cy="514904"/>
          </a:xfrm>
          <a:prstGeom prst="rect">
            <a:avLst/>
          </a:prstGeom>
          <a:solidFill>
            <a:srgbClr val="92D05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675155" y="2904284"/>
            <a:ext cx="2905723" cy="514904"/>
          </a:xfrm>
          <a:prstGeom prst="rect">
            <a:avLst/>
          </a:prstGeom>
          <a:solidFill>
            <a:srgbClr val="FF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838274" y="5688113"/>
            <a:ext cx="6178743" cy="923330"/>
          </a:xfrm>
          <a:prstGeom prst="rect">
            <a:avLst/>
          </a:prstGeom>
          <a:noFill/>
        </p:spPr>
        <p:txBody>
          <a:bodyPr wrap="none" rtlCol="0">
            <a:spAutoFit/>
          </a:bodyPr>
          <a:lstStyle/>
          <a:p>
            <a:r>
              <a:rPr lang="en-US" b="1" dirty="0" smtClean="0"/>
              <a:t>(Mass of elements in dust)/(total element mass) = 0.20 (F* = 0)</a:t>
            </a:r>
          </a:p>
          <a:p>
            <a:r>
              <a:rPr lang="en-US" b="1" dirty="0"/>
              <a:t> </a:t>
            </a:r>
            <a:r>
              <a:rPr lang="en-US" b="1" dirty="0" smtClean="0"/>
              <a:t>                                                                                          0.54 (F* = 1)</a:t>
            </a:r>
          </a:p>
          <a:p>
            <a:r>
              <a:rPr lang="en-US" b="1" dirty="0" smtClean="0"/>
              <a:t>(compare with earlier estimate from extinctions: 0.33)</a:t>
            </a:r>
            <a:endParaRPr lang="en-US" b="1" dirty="0"/>
          </a:p>
        </p:txBody>
      </p:sp>
    </p:spTree>
    <p:extLst>
      <p:ext uri="{BB962C8B-B14F-4D97-AF65-F5344CB8AC3E}">
        <p14:creationId xmlns:p14="http://schemas.microsoft.com/office/powerpoint/2010/main" val="40118671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ppt_x"/>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rgbClr val="FFFF00"/>
            </a:gs>
            <a:gs pos="100000">
              <a:srgbClr val="FFFFFF"/>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Sightlines</a:t>
            </a:r>
            <a:endParaRPr lang="en-US" dirty="0"/>
          </a:p>
        </p:txBody>
      </p:sp>
      <p:sp>
        <p:nvSpPr>
          <p:cNvPr id="4" name="Subtitle 3"/>
          <p:cNvSpPr>
            <a:spLocks noGrp="1"/>
          </p:cNvSpPr>
          <p:nvPr>
            <p:ph type="subTitle" idx="1"/>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rgbClr val="FFFF00"/>
            </a:gs>
            <a:gs pos="100000">
              <a:srgbClr val="FFFFFF"/>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Trends of Overall Depletion Strengths</a:t>
            </a:r>
            <a:endParaRPr lang="en-US" dirty="0"/>
          </a:p>
        </p:txBody>
      </p:sp>
      <p:pic>
        <p:nvPicPr>
          <p:cNvPr id="3" name="Picture 2" descr="abundf1a.eps"/>
          <p:cNvPicPr>
            <a:picLocks noChangeAspect="1"/>
          </p:cNvPicPr>
          <p:nvPr/>
        </p:nvPicPr>
        <p:blipFill>
          <a:blip r:embed="rId4" cstate="print"/>
          <a:srcRect l="8052" b="11518"/>
          <a:stretch>
            <a:fillRect/>
          </a:stretch>
        </p:blipFill>
        <p:spPr>
          <a:xfrm>
            <a:off x="1295400" y="1447800"/>
            <a:ext cx="6665410" cy="4572000"/>
          </a:xfrm>
          <a:prstGeom prst="rect">
            <a:avLst/>
          </a:prstGeom>
        </p:spPr>
      </p:pic>
      <p:sp>
        <p:nvSpPr>
          <p:cNvPr id="4" name="TextBox 3"/>
          <p:cNvSpPr txBox="1"/>
          <p:nvPr/>
        </p:nvSpPr>
        <p:spPr>
          <a:xfrm>
            <a:off x="3810000" y="5867400"/>
            <a:ext cx="3657600" cy="707886"/>
          </a:xfrm>
          <a:prstGeom prst="rect">
            <a:avLst/>
          </a:prstGeom>
          <a:noFill/>
        </p:spPr>
        <p:txBody>
          <a:bodyPr wrap="square" rtlCol="0">
            <a:spAutoFit/>
          </a:bodyPr>
          <a:lstStyle/>
          <a:p>
            <a:r>
              <a:rPr lang="en-US" sz="4000" dirty="0" smtClean="0">
                <a:latin typeface="Times New Roman" pitchFamily="18" charset="0"/>
                <a:cs typeface="Times New Roman" pitchFamily="18" charset="0"/>
              </a:rPr>
              <a:t>Log</a:t>
            </a:r>
            <a:r>
              <a:rPr lang="en-US" sz="4000" b="1" dirty="0" smtClean="0">
                <a:latin typeface="Times New Roman" pitchFamily="18" charset="0"/>
                <a:cs typeface="Times New Roman" pitchFamily="18" charset="0"/>
              </a:rPr>
              <a:t> &lt;</a:t>
            </a:r>
            <a:r>
              <a:rPr lang="en-US" sz="4000" dirty="0" smtClean="0">
                <a:latin typeface="Times New Roman" pitchFamily="18" charset="0"/>
                <a:cs typeface="Times New Roman" pitchFamily="18" charset="0"/>
              </a:rPr>
              <a:t>n(H)</a:t>
            </a:r>
            <a:r>
              <a:rPr lang="en-US" sz="4000" b="1" dirty="0" smtClean="0">
                <a:latin typeface="Times New Roman" pitchFamily="18" charset="0"/>
                <a:cs typeface="Times New Roman" pitchFamily="18" charset="0"/>
              </a:rPr>
              <a:t>&gt;</a:t>
            </a:r>
            <a:endParaRPr lang="en-US" sz="4000" b="1" dirty="0">
              <a:latin typeface="Times New Roman" pitchFamily="18" charset="0"/>
              <a:cs typeface="Times New Roman" pitchFamily="18" charset="0"/>
            </a:endParaRPr>
          </a:p>
        </p:txBody>
      </p:sp>
      <p:sp>
        <p:nvSpPr>
          <p:cNvPr id="5" name="TextBox 4"/>
          <p:cNvSpPr txBox="1"/>
          <p:nvPr/>
        </p:nvSpPr>
        <p:spPr>
          <a:xfrm rot="16200000">
            <a:off x="829301" y="3168064"/>
            <a:ext cx="762000" cy="707886"/>
          </a:xfrm>
          <a:prstGeom prst="rect">
            <a:avLst/>
          </a:prstGeom>
          <a:noFill/>
        </p:spPr>
        <p:txBody>
          <a:bodyPr wrap="square" rtlCol="0">
            <a:spAutoFit/>
          </a:bodyPr>
          <a:lstStyle/>
          <a:p>
            <a:r>
              <a:rPr lang="en-US" sz="4000" i="1" dirty="0" smtClean="0">
                <a:latin typeface="Times New Roman" pitchFamily="18" charset="0"/>
                <a:cs typeface="Times New Roman" pitchFamily="18" charset="0"/>
              </a:rPr>
              <a:t>F</a:t>
            </a:r>
            <a:r>
              <a:rPr lang="en-US" sz="4000" baseline="-25000" dirty="0" smtClean="0">
                <a:latin typeface="Times New Roman" pitchFamily="18" charset="0"/>
                <a:cs typeface="Times New Roman" pitchFamily="18" charset="0"/>
              </a:rPr>
              <a:t>*</a:t>
            </a:r>
            <a:endParaRPr lang="en-US" sz="4000" baseline="-25000" dirty="0">
              <a:latin typeface="Times New Roman" pitchFamily="18" charset="0"/>
              <a:cs typeface="Times New Roman" pitchFamily="1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rgbClr val="FFFF00"/>
            </a:gs>
            <a:gs pos="100000">
              <a:srgbClr val="FFFFFF"/>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Trends of Overall Depletion Strengths</a:t>
            </a:r>
            <a:endParaRPr lang="en-US" dirty="0"/>
          </a:p>
        </p:txBody>
      </p:sp>
      <p:pic>
        <p:nvPicPr>
          <p:cNvPr id="4" name="Picture 3" descr="abundf1b.eps"/>
          <p:cNvPicPr>
            <a:picLocks noChangeAspect="1"/>
          </p:cNvPicPr>
          <p:nvPr/>
        </p:nvPicPr>
        <p:blipFill>
          <a:blip r:embed="rId4" cstate="print"/>
          <a:srcRect l="7058" b="10466"/>
          <a:stretch>
            <a:fillRect/>
          </a:stretch>
        </p:blipFill>
        <p:spPr>
          <a:xfrm>
            <a:off x="1219200" y="1447800"/>
            <a:ext cx="6726884" cy="4619182"/>
          </a:xfrm>
          <a:prstGeom prst="rect">
            <a:avLst/>
          </a:prstGeom>
        </p:spPr>
      </p:pic>
      <p:sp>
        <p:nvSpPr>
          <p:cNvPr id="5" name="TextBox 4"/>
          <p:cNvSpPr txBox="1"/>
          <p:nvPr/>
        </p:nvSpPr>
        <p:spPr>
          <a:xfrm rot="16200000">
            <a:off x="829301" y="3168064"/>
            <a:ext cx="762000" cy="707886"/>
          </a:xfrm>
          <a:prstGeom prst="rect">
            <a:avLst/>
          </a:prstGeom>
          <a:noFill/>
        </p:spPr>
        <p:txBody>
          <a:bodyPr wrap="square" rtlCol="0">
            <a:spAutoFit/>
          </a:bodyPr>
          <a:lstStyle/>
          <a:p>
            <a:r>
              <a:rPr lang="en-US" sz="4000" i="1" dirty="0" smtClean="0">
                <a:latin typeface="Times New Roman" pitchFamily="18" charset="0"/>
                <a:cs typeface="Times New Roman" pitchFamily="18" charset="0"/>
              </a:rPr>
              <a:t>F</a:t>
            </a:r>
            <a:r>
              <a:rPr lang="en-US" sz="4000" baseline="-25000" dirty="0" smtClean="0">
                <a:latin typeface="Times New Roman" pitchFamily="18" charset="0"/>
                <a:cs typeface="Times New Roman" pitchFamily="18" charset="0"/>
              </a:rPr>
              <a:t>*</a:t>
            </a:r>
            <a:endParaRPr lang="en-US" sz="4000" baseline="-25000" dirty="0">
              <a:latin typeface="Times New Roman" pitchFamily="18" charset="0"/>
              <a:cs typeface="Times New Roman" pitchFamily="18" charset="0"/>
            </a:endParaRPr>
          </a:p>
        </p:txBody>
      </p:sp>
      <p:sp>
        <p:nvSpPr>
          <p:cNvPr id="6" name="TextBox 5"/>
          <p:cNvSpPr txBox="1"/>
          <p:nvPr/>
        </p:nvSpPr>
        <p:spPr>
          <a:xfrm>
            <a:off x="1676400" y="6019800"/>
            <a:ext cx="6781800" cy="584775"/>
          </a:xfrm>
          <a:prstGeom prst="rect">
            <a:avLst/>
          </a:prstGeom>
          <a:noFill/>
        </p:spPr>
        <p:txBody>
          <a:bodyPr wrap="square" rtlCol="0">
            <a:spAutoFit/>
          </a:bodyPr>
          <a:lstStyle/>
          <a:p>
            <a:r>
              <a:rPr lang="en-US" sz="3200" dirty="0" smtClean="0">
                <a:latin typeface="Times New Roman" pitchFamily="18" charset="0"/>
                <a:cs typeface="Times New Roman" pitchFamily="18" charset="0"/>
              </a:rPr>
              <a:t>Log F(H</a:t>
            </a:r>
            <a:r>
              <a:rPr lang="en-US" sz="3200" b="1" baseline="-25000" dirty="0" smtClean="0">
                <a:latin typeface="Times New Roman" pitchFamily="18" charset="0"/>
                <a:cs typeface="Times New Roman" pitchFamily="18" charset="0"/>
              </a:rPr>
              <a:t>2</a:t>
            </a:r>
            <a:r>
              <a:rPr lang="en-US" sz="3200" dirty="0" smtClean="0">
                <a:latin typeface="Times New Roman" pitchFamily="18" charset="0"/>
                <a:cs typeface="Times New Roman" pitchFamily="18" charset="0"/>
              </a:rPr>
              <a:t>) = 2N(H</a:t>
            </a:r>
            <a:r>
              <a:rPr lang="en-US" sz="3200" b="1" baseline="-25000" dirty="0" smtClean="0">
                <a:latin typeface="Times New Roman" pitchFamily="18" charset="0"/>
                <a:cs typeface="Times New Roman" pitchFamily="18" charset="0"/>
              </a:rPr>
              <a:t>2</a:t>
            </a:r>
            <a:r>
              <a:rPr lang="en-US" sz="3200" dirty="0" smtClean="0">
                <a:latin typeface="Times New Roman" pitchFamily="18" charset="0"/>
                <a:cs typeface="Times New Roman" pitchFamily="18" charset="0"/>
              </a:rPr>
              <a:t>)/[2N(H</a:t>
            </a:r>
            <a:r>
              <a:rPr lang="en-US" sz="3200" b="1" baseline="-25000" dirty="0" smtClean="0">
                <a:latin typeface="Times New Roman" pitchFamily="18" charset="0"/>
                <a:cs typeface="Times New Roman" pitchFamily="18" charset="0"/>
              </a:rPr>
              <a:t>2</a:t>
            </a:r>
            <a:r>
              <a:rPr lang="en-US" sz="3200" dirty="0" smtClean="0">
                <a:latin typeface="Times New Roman" pitchFamily="18" charset="0"/>
                <a:cs typeface="Times New Roman" pitchFamily="18" charset="0"/>
              </a:rPr>
              <a:t>) + N(H I)]</a:t>
            </a:r>
            <a:endParaRPr lang="en-US" sz="3200" dirty="0">
              <a:latin typeface="Times New Roman" pitchFamily="18" charset="0"/>
              <a:cs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spd="med">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26"/>
            <a:ext cx="9144000" cy="7315200"/>
          </a:xfrm>
          <a:prstGeom prst="rect">
            <a:avLst/>
          </a:prstGeom>
        </p:spPr>
      </p:pic>
      <p:sp>
        <p:nvSpPr>
          <p:cNvPr id="2" name="Title 1"/>
          <p:cNvSpPr>
            <a:spLocks noGrp="1"/>
          </p:cNvSpPr>
          <p:nvPr>
            <p:ph type="ctrTitle"/>
          </p:nvPr>
        </p:nvSpPr>
        <p:spPr/>
        <p:txBody>
          <a:bodyPr/>
          <a:lstStyle/>
          <a:p>
            <a:r>
              <a:rPr lang="en-US" dirty="0" smtClean="0">
                <a:solidFill>
                  <a:schemeClr val="bg1"/>
                </a:solidFill>
                <a:effectLst>
                  <a:outerShdw blurRad="50800" dist="25400" dir="5400000" algn="ctr" rotWithShape="0">
                    <a:srgbClr val="000000">
                      <a:alpha val="43137"/>
                    </a:srgbClr>
                  </a:outerShdw>
                </a:effectLst>
              </a:rPr>
              <a:t>SMC Sight Lines</a:t>
            </a:r>
            <a:endParaRPr lang="en-US" dirty="0">
              <a:solidFill>
                <a:schemeClr val="bg1"/>
              </a:solidFill>
              <a:effectLst>
                <a:outerShdw blurRad="50800" dist="25400" dir="5400000" algn="ctr" rotWithShape="0">
                  <a:srgbClr val="000000">
                    <a:alpha val="43137"/>
                  </a:srgbClr>
                </a:outerShdw>
              </a:effectLst>
            </a:endParaRPr>
          </a:p>
        </p:txBody>
      </p:sp>
      <p:sp>
        <p:nvSpPr>
          <p:cNvPr id="3" name="Subtitle 2"/>
          <p:cNvSpPr>
            <a:spLocks noGrp="1"/>
          </p:cNvSpPr>
          <p:nvPr>
            <p:ph type="subTitle" idx="1"/>
          </p:nvPr>
        </p:nvSpPr>
        <p:spPr>
          <a:xfrm>
            <a:off x="1371600" y="3886200"/>
            <a:ext cx="6400800" cy="1189383"/>
          </a:xfrm>
        </p:spPr>
        <p:txBody>
          <a:bodyPr/>
          <a:lstStyle/>
          <a:p>
            <a:r>
              <a:rPr lang="en-US" dirty="0" smtClean="0">
                <a:solidFill>
                  <a:srgbClr val="FFFF00"/>
                </a:solidFill>
                <a:effectLst>
                  <a:outerShdw blurRad="50800" dist="50800" dir="5400000" algn="ctr" rotWithShape="0">
                    <a:schemeClr val="tx1"/>
                  </a:outerShdw>
                </a:effectLst>
              </a:rPr>
              <a:t>How do their depletions compare to those of our Galaxy?</a:t>
            </a:r>
            <a:endParaRPr lang="en-US" dirty="0">
              <a:solidFill>
                <a:srgbClr val="FFFF00"/>
              </a:soli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15277342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15"/>
            <a:ext cx="8229600" cy="1143000"/>
          </a:xfrm>
        </p:spPr>
        <p:txBody>
          <a:bodyPr/>
          <a:lstStyle/>
          <a:p>
            <a:r>
              <a:rPr lang="en-US" dirty="0" smtClean="0"/>
              <a:t>Depletion trends with </a:t>
            </a:r>
            <a:r>
              <a:rPr lang="en-US" i="1" dirty="0" smtClean="0">
                <a:latin typeface="Times New Roman" charset="0"/>
                <a:ea typeface="Times New Roman" charset="0"/>
                <a:cs typeface="Times New Roman" charset="0"/>
              </a:rPr>
              <a:t>F</a:t>
            </a:r>
            <a:r>
              <a:rPr lang="en-US" baseline="-25000" dirty="0" smtClean="0"/>
              <a:t>*</a:t>
            </a:r>
            <a:endParaRPr lang="en-US" baseline="-250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608"/>
          <a:stretch/>
        </p:blipFill>
        <p:spPr>
          <a:xfrm>
            <a:off x="1532005" y="1600201"/>
            <a:ext cx="6079990" cy="4498450"/>
          </a:xfrm>
        </p:spPr>
      </p:pic>
      <p:sp>
        <p:nvSpPr>
          <p:cNvPr id="5" name="Rectangle 4"/>
          <p:cNvSpPr/>
          <p:nvPr/>
        </p:nvSpPr>
        <p:spPr>
          <a:xfrm>
            <a:off x="1995744" y="4674443"/>
            <a:ext cx="1616326" cy="1096522"/>
          </a:xfrm>
          <a:prstGeom prst="rect">
            <a:avLst/>
          </a:prstGeom>
          <a:solidFill>
            <a:srgbClr val="CDFFCD">
              <a:alpha val="2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995744" y="3212327"/>
            <a:ext cx="1616326" cy="1089329"/>
          </a:xfrm>
          <a:prstGeom prst="rect">
            <a:avLst/>
          </a:prstGeom>
          <a:solidFill>
            <a:srgbClr val="FFBBBD">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781890" y="3212327"/>
            <a:ext cx="1616326" cy="1089329"/>
          </a:xfrm>
          <a:prstGeom prst="rect">
            <a:avLst/>
          </a:prstGeom>
          <a:solidFill>
            <a:srgbClr val="FFBBBD">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5693133" y="993637"/>
            <a:ext cx="2608027" cy="646331"/>
            <a:chOff x="5693133" y="993637"/>
            <a:chExt cx="2608027" cy="646331"/>
          </a:xfrm>
        </p:grpSpPr>
        <p:sp>
          <p:nvSpPr>
            <p:cNvPr id="8" name="TextBox 7"/>
            <p:cNvSpPr txBox="1"/>
            <p:nvPr/>
          </p:nvSpPr>
          <p:spPr>
            <a:xfrm>
              <a:off x="5693133" y="993637"/>
              <a:ext cx="2608027" cy="646331"/>
            </a:xfrm>
            <a:prstGeom prst="rect">
              <a:avLst/>
            </a:prstGeom>
            <a:solidFill>
              <a:srgbClr val="FFD557"/>
            </a:solidFill>
            <a:ln w="28575">
              <a:solidFill>
                <a:srgbClr val="D6A100"/>
              </a:solidFill>
            </a:ln>
            <a:effectLst>
              <a:outerShdw blurRad="50800" dist="38100" dir="2640000" algn="ctr" rotWithShape="0">
                <a:srgbClr val="000000">
                  <a:alpha val="43137"/>
                </a:srgbClr>
              </a:outerShdw>
            </a:effectLst>
          </p:spPr>
          <p:txBody>
            <a:bodyPr wrap="square" rtlCol="0">
              <a:spAutoFit/>
            </a:bodyPr>
            <a:lstStyle/>
            <a:p>
              <a:r>
                <a:rPr lang="en-US" dirty="0" smtClean="0"/>
                <a:t>             Milky Way trend</a:t>
              </a:r>
            </a:p>
            <a:p>
              <a:r>
                <a:rPr lang="en-US" dirty="0" smtClean="0"/>
                <a:t>             SMC trend </a:t>
              </a:r>
              <a:endParaRPr lang="en-US" dirty="0"/>
            </a:p>
          </p:txBody>
        </p:sp>
        <p:cxnSp>
          <p:nvCxnSpPr>
            <p:cNvPr id="10" name="Straight Connector 9"/>
            <p:cNvCxnSpPr/>
            <p:nvPr/>
          </p:nvCxnSpPr>
          <p:spPr>
            <a:xfrm>
              <a:off x="5781890" y="1184744"/>
              <a:ext cx="603007"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781890" y="1448462"/>
              <a:ext cx="603007" cy="0"/>
            </a:xfrm>
            <a:prstGeom prst="line">
              <a:avLst/>
            </a:prstGeom>
            <a:ln>
              <a:solidFill>
                <a:schemeClr val="tx1"/>
              </a:solidFill>
              <a:prstDash val="solid"/>
            </a:ln>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3172008" y="3262009"/>
            <a:ext cx="349776" cy="369332"/>
          </a:xfrm>
          <a:prstGeom prst="rect">
            <a:avLst/>
          </a:prstGeom>
          <a:noFill/>
        </p:spPr>
        <p:txBody>
          <a:bodyPr wrap="none" rtlCol="0">
            <a:spAutoFit/>
          </a:bodyPr>
          <a:lstStyle/>
          <a:p>
            <a:r>
              <a:rPr lang="en-US" dirty="0" err="1" smtClean="0">
                <a:solidFill>
                  <a:srgbClr val="FF0000"/>
                </a:solidFill>
              </a:rPr>
              <a:t>Ti</a:t>
            </a:r>
            <a:endParaRPr lang="en-US" dirty="0">
              <a:solidFill>
                <a:srgbClr val="FF0000"/>
              </a:solidFill>
            </a:endParaRPr>
          </a:p>
        </p:txBody>
      </p:sp>
      <p:sp>
        <p:nvSpPr>
          <p:cNvPr id="16" name="TextBox 15"/>
          <p:cNvSpPr txBox="1"/>
          <p:nvPr/>
        </p:nvSpPr>
        <p:spPr>
          <a:xfrm>
            <a:off x="6826607" y="3262009"/>
            <a:ext cx="503664" cy="369332"/>
          </a:xfrm>
          <a:prstGeom prst="rect">
            <a:avLst/>
          </a:prstGeom>
          <a:noFill/>
        </p:spPr>
        <p:txBody>
          <a:bodyPr wrap="none" rtlCol="0">
            <a:spAutoFit/>
          </a:bodyPr>
          <a:lstStyle/>
          <a:p>
            <a:r>
              <a:rPr lang="en-US" dirty="0" err="1" smtClean="0">
                <a:solidFill>
                  <a:srgbClr val="FF0000"/>
                </a:solidFill>
              </a:rPr>
              <a:t>Mn</a:t>
            </a:r>
            <a:endParaRPr lang="en-US" dirty="0">
              <a:solidFill>
                <a:srgbClr val="FF0000"/>
              </a:solidFill>
            </a:endParaRPr>
          </a:p>
        </p:txBody>
      </p:sp>
      <p:sp>
        <p:nvSpPr>
          <p:cNvPr id="17" name="TextBox 16"/>
          <p:cNvSpPr txBox="1"/>
          <p:nvPr/>
        </p:nvSpPr>
        <p:spPr>
          <a:xfrm>
            <a:off x="3119110" y="4727642"/>
            <a:ext cx="402674" cy="369332"/>
          </a:xfrm>
          <a:prstGeom prst="rect">
            <a:avLst/>
          </a:prstGeom>
          <a:noFill/>
        </p:spPr>
        <p:txBody>
          <a:bodyPr wrap="none" rtlCol="0">
            <a:spAutoFit/>
          </a:bodyPr>
          <a:lstStyle/>
          <a:p>
            <a:r>
              <a:rPr lang="en-US" dirty="0" smtClean="0">
                <a:solidFill>
                  <a:srgbClr val="009745"/>
                </a:solidFill>
              </a:rPr>
              <a:t>Fe</a:t>
            </a:r>
            <a:endParaRPr lang="en-US" dirty="0">
              <a:solidFill>
                <a:srgbClr val="009745"/>
              </a:solidFill>
            </a:endParaRPr>
          </a:p>
        </p:txBody>
      </p:sp>
      <p:sp>
        <p:nvSpPr>
          <p:cNvPr id="3" name="TextBox 2"/>
          <p:cNvSpPr txBox="1"/>
          <p:nvPr/>
        </p:nvSpPr>
        <p:spPr>
          <a:xfrm>
            <a:off x="4089400" y="6091009"/>
            <a:ext cx="4801314" cy="369332"/>
          </a:xfrm>
          <a:prstGeom prst="rect">
            <a:avLst/>
          </a:prstGeom>
          <a:noFill/>
        </p:spPr>
        <p:txBody>
          <a:bodyPr wrap="none" rtlCol="0">
            <a:spAutoFit/>
          </a:bodyPr>
          <a:lstStyle/>
          <a:p>
            <a:r>
              <a:rPr lang="en-US" dirty="0" smtClean="0">
                <a:latin typeface="Comic Sans MS" charset="0"/>
                <a:ea typeface="Comic Sans MS" charset="0"/>
                <a:cs typeface="Comic Sans MS" charset="0"/>
              </a:rPr>
              <a:t>Jenkins &amp; Wallerstein (2017, </a:t>
            </a:r>
            <a:r>
              <a:rPr lang="en-US" dirty="0" err="1" smtClean="0">
                <a:latin typeface="Comic Sans MS" charset="0"/>
                <a:ea typeface="Comic Sans MS" charset="0"/>
                <a:cs typeface="Comic Sans MS" charset="0"/>
              </a:rPr>
              <a:t>ApJ</a:t>
            </a:r>
            <a:r>
              <a:rPr lang="en-US" dirty="0" smtClean="0">
                <a:latin typeface="Comic Sans MS" charset="0"/>
                <a:ea typeface="Comic Sans MS" charset="0"/>
                <a:cs typeface="Comic Sans MS" charset="0"/>
              </a:rPr>
              <a:t> 838, 85)</a:t>
            </a:r>
            <a:endParaRPr lang="en-US" dirty="0">
              <a:latin typeface="Comic Sans MS" charset="0"/>
              <a:ea typeface="Comic Sans MS" charset="0"/>
              <a:cs typeface="Comic Sans MS" charset="0"/>
            </a:endParaRPr>
          </a:p>
        </p:txBody>
      </p:sp>
    </p:spTree>
    <p:extLst>
      <p:ext uri="{BB962C8B-B14F-4D97-AF65-F5344CB8AC3E}">
        <p14:creationId xmlns:p14="http://schemas.microsoft.com/office/powerpoint/2010/main" val="15216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1000"/>
                                        <p:tgtEl>
                                          <p:spTgt spid="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1000"/>
                                        <p:tgtEl>
                                          <p:spTgt spid="7"/>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4"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E. E. Barnard (1907)</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54493" y="2108081"/>
            <a:ext cx="3467780" cy="4525963"/>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7876" y="319088"/>
            <a:ext cx="1159818" cy="1443514"/>
          </a:xfrm>
          <a:prstGeom prst="rect">
            <a:avLst/>
          </a:prstGeom>
        </p:spPr>
      </p:pic>
      <p:sp>
        <p:nvSpPr>
          <p:cNvPr id="7" name="Rectangle 6"/>
          <p:cNvSpPr/>
          <p:nvPr/>
        </p:nvSpPr>
        <p:spPr>
          <a:xfrm>
            <a:off x="376445" y="2379850"/>
            <a:ext cx="4572001" cy="3693319"/>
          </a:xfrm>
          <a:prstGeom prst="rect">
            <a:avLst/>
          </a:prstGeom>
          <a:solidFill>
            <a:srgbClr val="114E61"/>
          </a:solidFill>
          <a:effectLst>
            <a:glow rad="1117600">
              <a:schemeClr val="accent5">
                <a:satMod val="175000"/>
                <a:alpha val="40000"/>
              </a:schemeClr>
            </a:glow>
          </a:effectLst>
        </p:spPr>
        <p:txBody>
          <a:bodyPr>
            <a:spAutoFit/>
          </a:bodyPr>
          <a:lstStyle/>
          <a:p>
            <a:r>
              <a:rPr lang="en-US" b="1" dirty="0" smtClean="0">
                <a:solidFill>
                  <a:schemeClr val="bg1"/>
                </a:solidFill>
                <a:latin typeface="Century Schoolbook" charset="0"/>
                <a:ea typeface="Century Schoolbook" charset="0"/>
                <a:cs typeface="Century Schoolbook" charset="0"/>
              </a:rPr>
              <a:t>“This </a:t>
            </a:r>
            <a:r>
              <a:rPr lang="en-US" b="1" dirty="0">
                <a:solidFill>
                  <a:schemeClr val="bg1"/>
                </a:solidFill>
                <a:latin typeface="Century Schoolbook" charset="0"/>
                <a:ea typeface="Century Schoolbook" charset="0"/>
                <a:cs typeface="Century Schoolbook" charset="0"/>
              </a:rPr>
              <a:t>idea of the absorption of the light of the stars by a dead nebula or other absorbing matter has been used by some astronomers as an explanation of the dark or starless regions of the sky.  Though this has not in general appealed to me as a true explanation </a:t>
            </a:r>
            <a:r>
              <a:rPr lang="mr-IN" b="1" dirty="0">
                <a:solidFill>
                  <a:schemeClr val="bg1"/>
                </a:solidFill>
                <a:latin typeface="Century Schoolbook" charset="0"/>
                <a:ea typeface="Century Schoolbook" charset="0"/>
                <a:cs typeface="Century Schoolbook" charset="0"/>
              </a:rPr>
              <a:t>–</a:t>
            </a:r>
            <a:r>
              <a:rPr lang="en-US" b="1" dirty="0">
                <a:solidFill>
                  <a:schemeClr val="bg1"/>
                </a:solidFill>
                <a:latin typeface="Century Schoolbook" charset="0"/>
                <a:ea typeface="Century Schoolbook" charset="0"/>
                <a:cs typeface="Century Schoolbook" charset="0"/>
              </a:rPr>
              <a:t> an apparently simpler one being that there are perhaps no stars at these places </a:t>
            </a:r>
            <a:r>
              <a:rPr lang="mr-IN" b="1" dirty="0">
                <a:solidFill>
                  <a:schemeClr val="bg1"/>
                </a:solidFill>
                <a:latin typeface="Century Schoolbook" charset="0"/>
                <a:ea typeface="Century Schoolbook" charset="0"/>
                <a:cs typeface="Century Schoolbook" charset="0"/>
              </a:rPr>
              <a:t>–</a:t>
            </a:r>
            <a:r>
              <a:rPr lang="en-US" b="1" dirty="0">
                <a:solidFill>
                  <a:schemeClr val="bg1"/>
                </a:solidFill>
                <a:latin typeface="Century Schoolbook" charset="0"/>
                <a:ea typeface="Century Schoolbook" charset="0"/>
                <a:cs typeface="Century Schoolbook" charset="0"/>
              </a:rPr>
              <a:t> there is yet considerable to commend it in some of the photographs</a:t>
            </a:r>
            <a:r>
              <a:rPr lang="en-US" b="1" dirty="0" smtClean="0">
                <a:solidFill>
                  <a:schemeClr val="bg1"/>
                </a:solidFill>
                <a:latin typeface="Century Schoolbook" charset="0"/>
                <a:ea typeface="Century Schoolbook" charset="0"/>
                <a:cs typeface="Century Schoolbook" charset="0"/>
              </a:rPr>
              <a:t>.”</a:t>
            </a:r>
            <a:endParaRPr lang="en-US" b="1" dirty="0">
              <a:solidFill>
                <a:schemeClr val="bg1"/>
              </a:solidFill>
              <a:latin typeface="Century Schoolbook" charset="0"/>
              <a:ea typeface="Century Schoolbook" charset="0"/>
              <a:cs typeface="Century Schoolbook" charset="0"/>
            </a:endParaRPr>
          </a:p>
        </p:txBody>
      </p:sp>
      <p:sp>
        <p:nvSpPr>
          <p:cNvPr id="3" name="TextBox 2"/>
          <p:cNvSpPr txBox="1"/>
          <p:nvPr/>
        </p:nvSpPr>
        <p:spPr>
          <a:xfrm>
            <a:off x="4849905" y="1225390"/>
            <a:ext cx="2205318" cy="461665"/>
          </a:xfrm>
          <a:prstGeom prst="rect">
            <a:avLst/>
          </a:prstGeom>
          <a:noFill/>
        </p:spPr>
        <p:txBody>
          <a:bodyPr wrap="square" rtlCol="0">
            <a:spAutoFit/>
          </a:bodyPr>
          <a:lstStyle/>
          <a:p>
            <a:r>
              <a:rPr lang="en-US" sz="2400" dirty="0" smtClean="0">
                <a:solidFill>
                  <a:schemeClr val="bg1"/>
                </a:solidFill>
              </a:rPr>
              <a:t>(60 </a:t>
            </a:r>
            <a:r>
              <a:rPr lang="en-US" sz="2400" smtClean="0">
                <a:solidFill>
                  <a:schemeClr val="bg1"/>
                </a:solidFill>
              </a:rPr>
              <a:t>years later)</a:t>
            </a:r>
            <a:endParaRPr lang="en-US" sz="2400" dirty="0">
              <a:solidFill>
                <a:schemeClr val="bg1"/>
              </a:solidFill>
            </a:endParaRPr>
          </a:p>
        </p:txBody>
      </p:sp>
    </p:spTree>
    <p:extLst>
      <p:ext uri="{BB962C8B-B14F-4D97-AF65-F5344CB8AC3E}">
        <p14:creationId xmlns:p14="http://schemas.microsoft.com/office/powerpoint/2010/main" val="2524283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98627" y="1584298"/>
            <a:ext cx="6019530" cy="4525963"/>
          </a:xfrm>
        </p:spPr>
      </p:pic>
      <p:sp>
        <p:nvSpPr>
          <p:cNvPr id="5" name="Title 4"/>
          <p:cNvSpPr txBox="1">
            <a:spLocks noGrp="1"/>
          </p:cNvSpPr>
          <p:nvPr>
            <p:ph type="title"/>
          </p:nvPr>
        </p:nvSpPr>
        <p:spPr>
          <a:xfrm>
            <a:off x="457200" y="145968"/>
            <a:ext cx="8229600" cy="1143000"/>
          </a:xfrm>
          <a:prstGeom prst="rect">
            <a:avLst/>
          </a:prstGeom>
          <a:noFill/>
        </p:spPr>
        <p:txBody>
          <a:bodyPr wrap="square" rtlCol="0">
            <a:spAutoFit/>
          </a:bodyPr>
          <a:lstStyle/>
          <a:p>
            <a:r>
              <a:rPr lang="en-US" sz="4000" dirty="0" smtClean="0"/>
              <a:t>The Buildup of Dust Grains</a:t>
            </a:r>
            <a:endParaRPr lang="en-US" sz="4000" dirty="0"/>
          </a:p>
        </p:txBody>
      </p:sp>
      <p:grpSp>
        <p:nvGrpSpPr>
          <p:cNvPr id="7" name="Group 6"/>
          <p:cNvGrpSpPr/>
          <p:nvPr/>
        </p:nvGrpSpPr>
        <p:grpSpPr>
          <a:xfrm>
            <a:off x="5693133" y="993637"/>
            <a:ext cx="2608027" cy="646331"/>
            <a:chOff x="5693133" y="993637"/>
            <a:chExt cx="2608027" cy="646331"/>
          </a:xfrm>
        </p:grpSpPr>
        <p:sp>
          <p:nvSpPr>
            <p:cNvPr id="8" name="TextBox 7"/>
            <p:cNvSpPr txBox="1"/>
            <p:nvPr/>
          </p:nvSpPr>
          <p:spPr>
            <a:xfrm>
              <a:off x="5693133" y="993637"/>
              <a:ext cx="2608027" cy="646331"/>
            </a:xfrm>
            <a:prstGeom prst="rect">
              <a:avLst/>
            </a:prstGeom>
            <a:solidFill>
              <a:srgbClr val="FFD557"/>
            </a:solidFill>
            <a:ln w="28575">
              <a:solidFill>
                <a:srgbClr val="D6A100"/>
              </a:solidFill>
            </a:ln>
            <a:effectLst>
              <a:outerShdw blurRad="50800" dist="38100" dir="2640000" algn="ctr" rotWithShape="0">
                <a:srgbClr val="000000">
                  <a:alpha val="43137"/>
                </a:srgbClr>
              </a:outerShdw>
            </a:effectLst>
          </p:spPr>
          <p:txBody>
            <a:bodyPr wrap="square" rtlCol="0">
              <a:spAutoFit/>
            </a:bodyPr>
            <a:lstStyle/>
            <a:p>
              <a:r>
                <a:rPr lang="en-US" dirty="0" smtClean="0"/>
                <a:t>             Milky Way trend</a:t>
              </a:r>
            </a:p>
            <a:p>
              <a:r>
                <a:rPr lang="en-US" dirty="0" smtClean="0"/>
                <a:t>             SMC trend </a:t>
              </a:r>
              <a:endParaRPr lang="en-US" dirty="0"/>
            </a:p>
          </p:txBody>
        </p:sp>
        <p:cxnSp>
          <p:nvCxnSpPr>
            <p:cNvPr id="9" name="Straight Connector 8"/>
            <p:cNvCxnSpPr/>
            <p:nvPr/>
          </p:nvCxnSpPr>
          <p:spPr>
            <a:xfrm>
              <a:off x="5781890" y="1184744"/>
              <a:ext cx="603007"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781890" y="1448462"/>
              <a:ext cx="603007" cy="0"/>
            </a:xfrm>
            <a:prstGeom prst="line">
              <a:avLst/>
            </a:prstGeom>
            <a:ln>
              <a:solidFill>
                <a:schemeClr val="tx1"/>
              </a:solidFill>
              <a:prstDash val="solid"/>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1987793" y="3212327"/>
            <a:ext cx="5402472" cy="2558638"/>
            <a:chOff x="1995744" y="3212327"/>
            <a:chExt cx="5402472" cy="2558638"/>
          </a:xfrm>
        </p:grpSpPr>
        <p:sp>
          <p:nvSpPr>
            <p:cNvPr id="12" name="Rectangle 11"/>
            <p:cNvSpPr/>
            <p:nvPr/>
          </p:nvSpPr>
          <p:spPr>
            <a:xfrm>
              <a:off x="1995744" y="4674443"/>
              <a:ext cx="1616326" cy="1096522"/>
            </a:xfrm>
            <a:prstGeom prst="rect">
              <a:avLst/>
            </a:prstGeom>
            <a:solidFill>
              <a:srgbClr val="CDFFCD">
                <a:alpha val="2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995744" y="3212327"/>
              <a:ext cx="1616326" cy="1089329"/>
            </a:xfrm>
            <a:prstGeom prst="rect">
              <a:avLst/>
            </a:prstGeom>
            <a:solidFill>
              <a:srgbClr val="FFBBBD">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4" name="Rectangle 13"/>
            <p:cNvSpPr/>
            <p:nvPr/>
          </p:nvSpPr>
          <p:spPr>
            <a:xfrm>
              <a:off x="5781890" y="3212327"/>
              <a:ext cx="1616326" cy="1089329"/>
            </a:xfrm>
            <a:prstGeom prst="rect">
              <a:avLst/>
            </a:prstGeom>
            <a:solidFill>
              <a:srgbClr val="FFBBBD">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3172008" y="3262009"/>
            <a:ext cx="349776" cy="369332"/>
          </a:xfrm>
          <a:prstGeom prst="rect">
            <a:avLst/>
          </a:prstGeom>
          <a:noFill/>
        </p:spPr>
        <p:txBody>
          <a:bodyPr wrap="none" rtlCol="0">
            <a:spAutoFit/>
          </a:bodyPr>
          <a:lstStyle/>
          <a:p>
            <a:r>
              <a:rPr lang="en-US" dirty="0" err="1" smtClean="0">
                <a:solidFill>
                  <a:srgbClr val="FF0000"/>
                </a:solidFill>
              </a:rPr>
              <a:t>Ti</a:t>
            </a:r>
            <a:endParaRPr lang="en-US" dirty="0">
              <a:solidFill>
                <a:srgbClr val="FF0000"/>
              </a:solidFill>
            </a:endParaRPr>
          </a:p>
        </p:txBody>
      </p:sp>
      <p:sp>
        <p:nvSpPr>
          <p:cNvPr id="16" name="TextBox 15"/>
          <p:cNvSpPr txBox="1"/>
          <p:nvPr/>
        </p:nvSpPr>
        <p:spPr>
          <a:xfrm>
            <a:off x="6826607" y="3262009"/>
            <a:ext cx="503664" cy="369332"/>
          </a:xfrm>
          <a:prstGeom prst="rect">
            <a:avLst/>
          </a:prstGeom>
          <a:noFill/>
        </p:spPr>
        <p:txBody>
          <a:bodyPr wrap="none" rtlCol="0">
            <a:spAutoFit/>
          </a:bodyPr>
          <a:lstStyle/>
          <a:p>
            <a:r>
              <a:rPr lang="en-US" dirty="0" err="1" smtClean="0">
                <a:solidFill>
                  <a:srgbClr val="FF0000"/>
                </a:solidFill>
              </a:rPr>
              <a:t>Mn</a:t>
            </a:r>
            <a:endParaRPr lang="en-US" dirty="0">
              <a:solidFill>
                <a:srgbClr val="FF0000"/>
              </a:solidFill>
            </a:endParaRPr>
          </a:p>
        </p:txBody>
      </p:sp>
      <p:sp>
        <p:nvSpPr>
          <p:cNvPr id="17" name="TextBox 16"/>
          <p:cNvSpPr txBox="1"/>
          <p:nvPr/>
        </p:nvSpPr>
        <p:spPr>
          <a:xfrm>
            <a:off x="3119110" y="4727642"/>
            <a:ext cx="402674" cy="369332"/>
          </a:xfrm>
          <a:prstGeom prst="rect">
            <a:avLst/>
          </a:prstGeom>
          <a:noFill/>
        </p:spPr>
        <p:txBody>
          <a:bodyPr wrap="none" rtlCol="0">
            <a:spAutoFit/>
          </a:bodyPr>
          <a:lstStyle/>
          <a:p>
            <a:r>
              <a:rPr lang="en-US" dirty="0" smtClean="0">
                <a:solidFill>
                  <a:srgbClr val="009745"/>
                </a:solidFill>
              </a:rPr>
              <a:t>Fe</a:t>
            </a:r>
            <a:endParaRPr lang="en-US" dirty="0">
              <a:solidFill>
                <a:srgbClr val="009745"/>
              </a:solidFill>
            </a:endParaRPr>
          </a:p>
        </p:txBody>
      </p:sp>
      <p:sp>
        <p:nvSpPr>
          <p:cNvPr id="2" name="TextBox 1"/>
          <p:cNvSpPr txBox="1"/>
          <p:nvPr/>
        </p:nvSpPr>
        <p:spPr>
          <a:xfrm>
            <a:off x="2607733" y="1184744"/>
            <a:ext cx="2668359" cy="400110"/>
          </a:xfrm>
          <a:prstGeom prst="rect">
            <a:avLst/>
          </a:prstGeom>
          <a:noFill/>
        </p:spPr>
        <p:txBody>
          <a:bodyPr wrap="none" rtlCol="0">
            <a:spAutoFit/>
          </a:bodyPr>
          <a:lstStyle/>
          <a:p>
            <a:r>
              <a:rPr lang="en-US" sz="2000" dirty="0" smtClean="0"/>
              <a:t>(Differential depletions)</a:t>
            </a:r>
            <a:endParaRPr lang="en-US" sz="2000" dirty="0"/>
          </a:p>
        </p:txBody>
      </p:sp>
      <p:sp>
        <p:nvSpPr>
          <p:cNvPr id="18" name="TextBox 17"/>
          <p:cNvSpPr txBox="1"/>
          <p:nvPr/>
        </p:nvSpPr>
        <p:spPr>
          <a:xfrm>
            <a:off x="4089400" y="6091009"/>
            <a:ext cx="4801314" cy="369332"/>
          </a:xfrm>
          <a:prstGeom prst="rect">
            <a:avLst/>
          </a:prstGeom>
          <a:noFill/>
        </p:spPr>
        <p:txBody>
          <a:bodyPr wrap="none" rtlCol="0">
            <a:spAutoFit/>
          </a:bodyPr>
          <a:lstStyle/>
          <a:p>
            <a:r>
              <a:rPr lang="en-US" dirty="0" smtClean="0">
                <a:latin typeface="Comic Sans MS" charset="0"/>
                <a:ea typeface="Comic Sans MS" charset="0"/>
                <a:cs typeface="Comic Sans MS" charset="0"/>
              </a:rPr>
              <a:t>Jenkins &amp; Wallerstein (2017, </a:t>
            </a:r>
            <a:r>
              <a:rPr lang="en-US" dirty="0" err="1" smtClean="0">
                <a:latin typeface="Comic Sans MS" charset="0"/>
                <a:ea typeface="Comic Sans MS" charset="0"/>
                <a:cs typeface="Comic Sans MS" charset="0"/>
              </a:rPr>
              <a:t>ApJ</a:t>
            </a:r>
            <a:r>
              <a:rPr lang="en-US" dirty="0" smtClean="0">
                <a:latin typeface="Comic Sans MS" charset="0"/>
                <a:ea typeface="Comic Sans MS" charset="0"/>
                <a:cs typeface="Comic Sans MS" charset="0"/>
              </a:rPr>
              <a:t> 838, 85)</a:t>
            </a:r>
            <a:endParaRPr lang="en-US" dirty="0">
              <a:latin typeface="Comic Sans MS" charset="0"/>
              <a:ea typeface="Comic Sans MS" charset="0"/>
              <a:cs typeface="Comic Sans MS" charset="0"/>
            </a:endParaRPr>
          </a:p>
        </p:txBody>
      </p:sp>
    </p:spTree>
    <p:extLst>
      <p:ext uri="{BB962C8B-B14F-4D97-AF65-F5344CB8AC3E}">
        <p14:creationId xmlns:p14="http://schemas.microsoft.com/office/powerpoint/2010/main" val="66699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lum bright="-10000" contrast="40000"/>
          </a:blip>
          <a:srcRect l="38125" t="58570" r="20625" b="11111"/>
          <a:stretch/>
        </p:blipFill>
        <p:spPr bwMode="auto">
          <a:xfrm>
            <a:off x="1213624" y="3299873"/>
            <a:ext cx="6683298" cy="2844800"/>
          </a:xfrm>
          <a:prstGeom prst="rect">
            <a:avLst/>
          </a:prstGeom>
          <a:noFill/>
          <a:ln w="9525">
            <a:noFill/>
            <a:miter lim="800000"/>
            <a:headEnd/>
            <a:tailEnd/>
          </a:ln>
          <a:effectLst>
            <a:softEdge rad="12700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9275" b="15236"/>
          <a:stretch/>
        </p:blipFill>
        <p:spPr>
          <a:xfrm>
            <a:off x="1213624" y="274638"/>
            <a:ext cx="6601522" cy="3460739"/>
          </a:xfrm>
          <a:prstGeom prst="rect">
            <a:avLst/>
          </a:prstGeom>
          <a:effectLst>
            <a:softEdge rad="317500"/>
          </a:effectLst>
        </p:spPr>
      </p:pic>
      <p:sp>
        <p:nvSpPr>
          <p:cNvPr id="2" name="Title 1"/>
          <p:cNvSpPr>
            <a:spLocks noGrp="1"/>
          </p:cNvSpPr>
          <p:nvPr>
            <p:ph type="title"/>
          </p:nvPr>
        </p:nvSpPr>
        <p:spPr>
          <a:xfrm>
            <a:off x="133815" y="274638"/>
            <a:ext cx="8842917" cy="1143000"/>
          </a:xfrm>
        </p:spPr>
        <p:txBody>
          <a:bodyPr>
            <a:normAutofit fontScale="90000"/>
          </a:bodyPr>
          <a:lstStyle/>
          <a:p>
            <a:r>
              <a:rPr lang="en-US" dirty="0" smtClean="0">
                <a:solidFill>
                  <a:schemeClr val="bg1"/>
                </a:solidFill>
              </a:rPr>
              <a:t>Why do some of the SMC Depletions Differ from those of the Milky Way?</a:t>
            </a:r>
            <a:endParaRPr lang="en-US" dirty="0">
              <a:solidFill>
                <a:schemeClr val="bg1"/>
              </a:solidFill>
            </a:endParaRPr>
          </a:p>
        </p:txBody>
      </p:sp>
    </p:spTree>
    <p:extLst>
      <p:ext uri="{BB962C8B-B14F-4D97-AF65-F5344CB8AC3E}">
        <p14:creationId xmlns:p14="http://schemas.microsoft.com/office/powerpoint/2010/main" val="18266824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lum bright="-10000" contrast="40000"/>
          </a:blip>
          <a:srcRect l="38125" t="58570" r="20625" b="11111"/>
          <a:stretch/>
        </p:blipFill>
        <p:spPr bwMode="auto">
          <a:xfrm>
            <a:off x="1213624" y="3299873"/>
            <a:ext cx="6683298" cy="2844800"/>
          </a:xfrm>
          <a:prstGeom prst="rect">
            <a:avLst/>
          </a:prstGeom>
          <a:noFill/>
          <a:ln w="9525">
            <a:noFill/>
            <a:miter lim="800000"/>
            <a:headEnd/>
            <a:tailEnd/>
          </a:ln>
          <a:effectLst>
            <a:softEdge rad="12700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9275" b="15236"/>
          <a:stretch/>
        </p:blipFill>
        <p:spPr>
          <a:xfrm>
            <a:off x="1213624" y="274638"/>
            <a:ext cx="6601522" cy="3460739"/>
          </a:xfrm>
          <a:prstGeom prst="rect">
            <a:avLst/>
          </a:prstGeom>
          <a:effectLst>
            <a:softEdge rad="317500"/>
          </a:effectLst>
        </p:spPr>
      </p:pic>
      <p:sp>
        <p:nvSpPr>
          <p:cNvPr id="3" name="Content Placeholder 2"/>
          <p:cNvSpPr>
            <a:spLocks noGrp="1"/>
          </p:cNvSpPr>
          <p:nvPr>
            <p:ph idx="1"/>
          </p:nvPr>
        </p:nvSpPr>
        <p:spPr/>
        <p:txBody>
          <a:bodyPr>
            <a:normAutofit fontScale="55000" lnSpcReduction="20000"/>
          </a:bodyPr>
          <a:lstStyle/>
          <a:p>
            <a:pPr marL="514350" indent="-514350">
              <a:buFont typeface="+mj-lt"/>
              <a:buAutoNum type="arabicPeriod"/>
            </a:pPr>
            <a:r>
              <a:rPr lang="en-US" sz="3800" b="1" dirty="0" smtClean="0">
                <a:solidFill>
                  <a:schemeClr val="bg1"/>
                </a:solidFill>
              </a:rPr>
              <a:t>The stellar reference abundances of both 𝛼- and Fe-peak elements in the SMC are uniformly lower than those of the Milky Way by −0.65 </a:t>
            </a:r>
            <a:r>
              <a:rPr lang="en-US" sz="3800" b="1" dirty="0" err="1" smtClean="0">
                <a:solidFill>
                  <a:schemeClr val="bg1"/>
                </a:solidFill>
              </a:rPr>
              <a:t>dex</a:t>
            </a:r>
            <a:r>
              <a:rPr lang="en-US" sz="3800" b="1" dirty="0" smtClean="0">
                <a:solidFill>
                  <a:schemeClr val="bg1"/>
                </a:solidFill>
              </a:rPr>
              <a:t>.</a:t>
            </a:r>
          </a:p>
          <a:p>
            <a:pPr marL="514350" indent="-514350">
              <a:buFont typeface="+mj-lt"/>
              <a:buAutoNum type="arabicPeriod"/>
            </a:pPr>
            <a:r>
              <a:rPr lang="en-US" sz="3800" b="1" dirty="0" smtClean="0">
                <a:solidFill>
                  <a:srgbClr val="FFFF00"/>
                </a:solidFill>
              </a:rPr>
              <a:t>So why does a gas with a dilute mixture of heavy elements exhibit a slightly different depletion behavior for </a:t>
            </a:r>
            <a:r>
              <a:rPr lang="en-US" sz="3800" b="1" dirty="0" err="1" smtClean="0">
                <a:solidFill>
                  <a:srgbClr val="FFFF00"/>
                </a:solidFill>
              </a:rPr>
              <a:t>Ti</a:t>
            </a:r>
            <a:r>
              <a:rPr lang="en-US" sz="3800" b="1" dirty="0" smtClean="0">
                <a:solidFill>
                  <a:srgbClr val="FFFF00"/>
                </a:solidFill>
              </a:rPr>
              <a:t> and </a:t>
            </a:r>
            <a:r>
              <a:rPr lang="en-US" sz="3800" b="1" dirty="0" err="1" smtClean="0">
                <a:solidFill>
                  <a:srgbClr val="FFFF00"/>
                </a:solidFill>
              </a:rPr>
              <a:t>Mn</a:t>
            </a:r>
            <a:r>
              <a:rPr lang="en-US" sz="3800" b="1" dirty="0" smtClean="0">
                <a:solidFill>
                  <a:srgbClr val="FFFF00"/>
                </a:solidFill>
              </a:rPr>
              <a:t> compared to that of Fe?</a:t>
            </a:r>
          </a:p>
          <a:p>
            <a:pPr marL="514350" indent="-514350">
              <a:buFont typeface="+mj-lt"/>
              <a:buAutoNum type="arabicPeriod"/>
            </a:pPr>
            <a:r>
              <a:rPr lang="en-US" sz="3800" b="1" dirty="0" smtClean="0">
                <a:solidFill>
                  <a:schemeClr val="bg1"/>
                </a:solidFill>
              </a:rPr>
              <a:t>A possible answer: an exception to point 1 is the abundance of C, which is low by an additional −0.36 </a:t>
            </a:r>
            <a:r>
              <a:rPr lang="en-US" sz="3800" b="1" dirty="0" err="1" smtClean="0">
                <a:solidFill>
                  <a:schemeClr val="bg1"/>
                </a:solidFill>
              </a:rPr>
              <a:t>dex</a:t>
            </a:r>
            <a:r>
              <a:rPr lang="en-US" sz="3800" b="1" dirty="0" smtClean="0">
                <a:solidFill>
                  <a:schemeClr val="bg1"/>
                </a:solidFill>
              </a:rPr>
              <a:t>.  This anomalously low C abundance is supported by a deficiency in PAHs, compared to the Milky Way PAH abundance.</a:t>
            </a:r>
          </a:p>
          <a:p>
            <a:pPr marL="514350" indent="-514350">
              <a:buFont typeface="+mj-lt"/>
              <a:buAutoNum type="arabicPeriod"/>
            </a:pPr>
            <a:r>
              <a:rPr lang="en-US" sz="3800" b="1" dirty="0" smtClean="0">
                <a:solidFill>
                  <a:schemeClr val="bg1"/>
                </a:solidFill>
              </a:rPr>
              <a:t>Perhaps the affinity of elements that participate in further growth of grains is altered for a carbon-deficient grain population.</a:t>
            </a:r>
          </a:p>
          <a:p>
            <a:pPr marL="514350" indent="-514350">
              <a:buFont typeface="+mj-lt"/>
              <a:buAutoNum type="arabicPeriod"/>
            </a:pPr>
            <a:r>
              <a:rPr lang="en-US" sz="3800" b="1" dirty="0" smtClean="0">
                <a:solidFill>
                  <a:schemeClr val="bg1"/>
                </a:solidFill>
              </a:rPr>
              <a:t>Many distant DLAs with low metallicity also are deficient in C, so the SMC behavior should be modeled when one attempts to correct for depletion.</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2" name="Title 1"/>
          <p:cNvSpPr>
            <a:spLocks noGrp="1"/>
          </p:cNvSpPr>
          <p:nvPr>
            <p:ph type="title"/>
          </p:nvPr>
        </p:nvSpPr>
        <p:spPr>
          <a:xfrm>
            <a:off x="133815" y="274638"/>
            <a:ext cx="8842917" cy="1143000"/>
          </a:xfrm>
        </p:spPr>
        <p:txBody>
          <a:bodyPr>
            <a:normAutofit fontScale="90000"/>
          </a:bodyPr>
          <a:lstStyle/>
          <a:p>
            <a:r>
              <a:rPr lang="en-US" dirty="0" smtClean="0">
                <a:solidFill>
                  <a:schemeClr val="bg1"/>
                </a:solidFill>
              </a:rPr>
              <a:t>Why do some of the SMC Depletions Differ from those of the Milky Way?</a:t>
            </a:r>
            <a:endParaRPr lang="en-US" dirty="0">
              <a:solidFill>
                <a:schemeClr val="bg1"/>
              </a:solidFill>
            </a:endParaRPr>
          </a:p>
        </p:txBody>
      </p:sp>
    </p:spTree>
    <p:extLst>
      <p:ext uri="{BB962C8B-B14F-4D97-AF65-F5344CB8AC3E}">
        <p14:creationId xmlns:p14="http://schemas.microsoft.com/office/powerpoint/2010/main" val="208400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Elements</a:t>
            </a:r>
            <a:endParaRPr lang="en-US" dirty="0"/>
          </a:p>
        </p:txBody>
      </p:sp>
      <p:sp>
        <p:nvSpPr>
          <p:cNvPr id="4" name="Subtitle 3"/>
          <p:cNvSpPr>
            <a:spLocks noGrp="1"/>
          </p:cNvSpPr>
          <p:nvPr>
            <p:ph type="subTitle" idx="1"/>
          </p:nvPr>
        </p:nvSpPr>
        <p:spPr>
          <a:xfrm>
            <a:off x="1371600" y="3217334"/>
            <a:ext cx="6400800" cy="1752600"/>
          </a:xfrm>
        </p:spPr>
        <p:txBody>
          <a:bodyPr/>
          <a:lstStyle/>
          <a:p>
            <a:r>
              <a:rPr lang="en-US" dirty="0" smtClean="0">
                <a:solidFill>
                  <a:srgbClr val="009745"/>
                </a:solidFill>
              </a:rPr>
              <a:t>Some Noteworthy Behaviors</a:t>
            </a:r>
            <a:endParaRPr lang="en-US" dirty="0">
              <a:solidFill>
                <a:srgbClr val="009745"/>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Depletion Trends against Condensation Temperatures</a:t>
            </a:r>
            <a:endParaRPr lang="en-US" dirty="0"/>
          </a:p>
        </p:txBody>
      </p:sp>
      <p:pic>
        <p:nvPicPr>
          <p:cNvPr id="3" name="Picture 2" descr="grain_growthb.eps"/>
          <p:cNvPicPr>
            <a:picLocks noChangeAspect="1"/>
          </p:cNvPicPr>
          <p:nvPr/>
        </p:nvPicPr>
        <p:blipFill>
          <a:blip r:embed="rId4" cstate="print"/>
          <a:stretch>
            <a:fillRect/>
          </a:stretch>
        </p:blipFill>
        <p:spPr>
          <a:xfrm>
            <a:off x="914400" y="1600200"/>
            <a:ext cx="7055513" cy="5029200"/>
          </a:xfrm>
          <a:prstGeom prst="rect">
            <a:avLst/>
          </a:prstGeom>
        </p:spPr>
      </p:pic>
      <p:grpSp>
        <p:nvGrpSpPr>
          <p:cNvPr id="37" name="Group 36"/>
          <p:cNvGrpSpPr/>
          <p:nvPr/>
        </p:nvGrpSpPr>
        <p:grpSpPr>
          <a:xfrm>
            <a:off x="4021765" y="2112314"/>
            <a:ext cx="77764" cy="565905"/>
            <a:chOff x="8528474" y="822755"/>
            <a:chExt cx="99036" cy="449699"/>
          </a:xfrm>
        </p:grpSpPr>
        <p:cxnSp>
          <p:nvCxnSpPr>
            <p:cNvPr id="38" name="Straight Connector 37"/>
            <p:cNvCxnSpPr/>
            <p:nvPr/>
          </p:nvCxnSpPr>
          <p:spPr>
            <a:xfrm>
              <a:off x="8578080" y="823556"/>
              <a:ext cx="0" cy="448898"/>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8531003" y="822755"/>
              <a:ext cx="96507" cy="0"/>
            </a:xfrm>
            <a:prstGeom prst="line">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8528474" y="1272454"/>
              <a:ext cx="96507" cy="0"/>
            </a:xfrm>
            <a:prstGeom prst="line">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4159737" y="2850977"/>
            <a:ext cx="68086" cy="223989"/>
            <a:chOff x="8528474" y="822755"/>
            <a:chExt cx="99036" cy="449699"/>
          </a:xfrm>
        </p:grpSpPr>
        <p:cxnSp>
          <p:nvCxnSpPr>
            <p:cNvPr id="42" name="Straight Connector 41"/>
            <p:cNvCxnSpPr/>
            <p:nvPr/>
          </p:nvCxnSpPr>
          <p:spPr>
            <a:xfrm>
              <a:off x="8578080" y="823556"/>
              <a:ext cx="0" cy="448898"/>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8531003" y="822755"/>
              <a:ext cx="96507" cy="0"/>
            </a:xfrm>
            <a:prstGeom prst="line">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8528474" y="1272454"/>
              <a:ext cx="96507" cy="0"/>
            </a:xfrm>
            <a:prstGeom prst="line">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cxnSp>
      </p:grpSp>
      <p:grpSp>
        <p:nvGrpSpPr>
          <p:cNvPr id="45" name="Group 44"/>
          <p:cNvGrpSpPr/>
          <p:nvPr/>
        </p:nvGrpSpPr>
        <p:grpSpPr>
          <a:xfrm>
            <a:off x="5091096" y="3226786"/>
            <a:ext cx="99036" cy="565241"/>
            <a:chOff x="8528474" y="822755"/>
            <a:chExt cx="99036" cy="449699"/>
          </a:xfrm>
        </p:grpSpPr>
        <p:cxnSp>
          <p:nvCxnSpPr>
            <p:cNvPr id="46" name="Straight Connector 45"/>
            <p:cNvCxnSpPr/>
            <p:nvPr/>
          </p:nvCxnSpPr>
          <p:spPr>
            <a:xfrm>
              <a:off x="8578080" y="823556"/>
              <a:ext cx="0" cy="448898"/>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8531003" y="822755"/>
              <a:ext cx="96507" cy="0"/>
            </a:xfrm>
            <a:prstGeom prst="line">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8528474" y="1272454"/>
              <a:ext cx="96507" cy="0"/>
            </a:xfrm>
            <a:prstGeom prst="line">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cxnSp>
      </p:grpSp>
      <p:grpSp>
        <p:nvGrpSpPr>
          <p:cNvPr id="49" name="Group 48"/>
          <p:cNvGrpSpPr/>
          <p:nvPr/>
        </p:nvGrpSpPr>
        <p:grpSpPr>
          <a:xfrm>
            <a:off x="4842531" y="3330458"/>
            <a:ext cx="82186" cy="212670"/>
            <a:chOff x="8528474" y="822755"/>
            <a:chExt cx="99036" cy="449699"/>
          </a:xfrm>
        </p:grpSpPr>
        <p:cxnSp>
          <p:nvCxnSpPr>
            <p:cNvPr id="50" name="Straight Connector 49"/>
            <p:cNvCxnSpPr/>
            <p:nvPr/>
          </p:nvCxnSpPr>
          <p:spPr>
            <a:xfrm>
              <a:off x="8578080" y="823556"/>
              <a:ext cx="0" cy="448898"/>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8531003" y="822755"/>
              <a:ext cx="96507" cy="0"/>
            </a:xfrm>
            <a:prstGeom prst="line">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8528474" y="1272454"/>
              <a:ext cx="96507" cy="0"/>
            </a:xfrm>
            <a:prstGeom prst="line">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4676391" y="4099183"/>
            <a:ext cx="99036" cy="293912"/>
            <a:chOff x="8528474" y="822755"/>
            <a:chExt cx="99036" cy="449699"/>
          </a:xfrm>
        </p:grpSpPr>
        <p:cxnSp>
          <p:nvCxnSpPr>
            <p:cNvPr id="54" name="Straight Connector 53"/>
            <p:cNvCxnSpPr/>
            <p:nvPr/>
          </p:nvCxnSpPr>
          <p:spPr>
            <a:xfrm>
              <a:off x="8578080" y="823556"/>
              <a:ext cx="0" cy="448898"/>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8531003" y="822755"/>
              <a:ext cx="96507" cy="0"/>
            </a:xfrm>
            <a:prstGeom prst="line">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8528474" y="1272454"/>
              <a:ext cx="96507" cy="0"/>
            </a:xfrm>
            <a:prstGeom prst="line">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cxnSp>
      </p:grpSp>
      <p:sp>
        <p:nvSpPr>
          <p:cNvPr id="57" name="Rectangle 56"/>
          <p:cNvSpPr/>
          <p:nvPr/>
        </p:nvSpPr>
        <p:spPr>
          <a:xfrm>
            <a:off x="4026085" y="2367929"/>
            <a:ext cx="73345" cy="766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4161476" y="2929484"/>
            <a:ext cx="73345" cy="766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5104029" y="3466528"/>
            <a:ext cx="73345" cy="766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4689324" y="4204533"/>
            <a:ext cx="73345" cy="766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4846848" y="3416170"/>
            <a:ext cx="423300" cy="253916"/>
          </a:xfrm>
          <a:prstGeom prst="rect">
            <a:avLst/>
          </a:prstGeom>
          <a:noFill/>
        </p:spPr>
        <p:txBody>
          <a:bodyPr wrap="square" rtlCol="0">
            <a:spAutoFit/>
          </a:bodyPr>
          <a:lstStyle/>
          <a:p>
            <a:r>
              <a:rPr lang="en-US" sz="1050" b="1" dirty="0" smtClean="0">
                <a:solidFill>
                  <a:srgbClr val="008000"/>
                </a:solidFill>
                <a:latin typeface="Avenir Black"/>
                <a:cs typeface="Avenir Black"/>
              </a:rPr>
              <a:t>As</a:t>
            </a:r>
            <a:endParaRPr lang="en-US" sz="1050" b="1" dirty="0">
              <a:solidFill>
                <a:srgbClr val="008000"/>
              </a:solidFill>
              <a:latin typeface="Avenir Black"/>
              <a:cs typeface="Avenir Black"/>
            </a:endParaRPr>
          </a:p>
        </p:txBody>
      </p:sp>
      <p:sp>
        <p:nvSpPr>
          <p:cNvPr id="62" name="TextBox 61"/>
          <p:cNvSpPr txBox="1"/>
          <p:nvPr/>
        </p:nvSpPr>
        <p:spPr>
          <a:xfrm>
            <a:off x="4584141" y="3330458"/>
            <a:ext cx="525414" cy="253916"/>
          </a:xfrm>
          <a:prstGeom prst="rect">
            <a:avLst/>
          </a:prstGeom>
          <a:noFill/>
        </p:spPr>
        <p:txBody>
          <a:bodyPr wrap="square" rtlCol="0">
            <a:spAutoFit/>
          </a:bodyPr>
          <a:lstStyle/>
          <a:p>
            <a:r>
              <a:rPr lang="en-US" sz="1050" dirty="0" err="1" smtClean="0">
                <a:solidFill>
                  <a:srgbClr val="008000"/>
                </a:solidFill>
                <a:latin typeface="Avenir Black"/>
                <a:cs typeface="Avenir Black"/>
              </a:rPr>
              <a:t>Ga</a:t>
            </a:r>
            <a:endParaRPr lang="en-US" sz="1050" dirty="0">
              <a:solidFill>
                <a:srgbClr val="008000"/>
              </a:solidFill>
              <a:latin typeface="Avenir Black"/>
              <a:cs typeface="Avenir Black"/>
            </a:endParaRPr>
          </a:p>
        </p:txBody>
      </p:sp>
      <p:sp>
        <p:nvSpPr>
          <p:cNvPr id="63" name="Rectangle 62"/>
          <p:cNvSpPr/>
          <p:nvPr/>
        </p:nvSpPr>
        <p:spPr>
          <a:xfrm>
            <a:off x="4851372" y="3389928"/>
            <a:ext cx="73345" cy="766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4161476" y="2760920"/>
            <a:ext cx="503166" cy="253916"/>
          </a:xfrm>
          <a:prstGeom prst="rect">
            <a:avLst/>
          </a:prstGeom>
          <a:noFill/>
        </p:spPr>
        <p:txBody>
          <a:bodyPr wrap="square" rtlCol="0">
            <a:spAutoFit/>
          </a:bodyPr>
          <a:lstStyle/>
          <a:p>
            <a:r>
              <a:rPr lang="en-US" sz="1050" dirty="0" err="1" smtClean="0">
                <a:solidFill>
                  <a:srgbClr val="008000"/>
                </a:solidFill>
                <a:latin typeface="Avenir Black"/>
                <a:cs typeface="Avenir Black"/>
              </a:rPr>
              <a:t>Sn</a:t>
            </a:r>
            <a:endParaRPr lang="en-US" sz="1050" dirty="0">
              <a:solidFill>
                <a:srgbClr val="008000"/>
              </a:solidFill>
              <a:latin typeface="Avenir Black"/>
              <a:cs typeface="Avenir Black"/>
            </a:endParaRPr>
          </a:p>
        </p:txBody>
      </p:sp>
      <p:sp>
        <p:nvSpPr>
          <p:cNvPr id="65" name="TextBox 64"/>
          <p:cNvSpPr txBox="1"/>
          <p:nvPr/>
        </p:nvSpPr>
        <p:spPr>
          <a:xfrm>
            <a:off x="4026085" y="2190613"/>
            <a:ext cx="482820" cy="253916"/>
          </a:xfrm>
          <a:prstGeom prst="rect">
            <a:avLst/>
          </a:prstGeom>
          <a:noFill/>
        </p:spPr>
        <p:txBody>
          <a:bodyPr wrap="square" rtlCol="0">
            <a:spAutoFit/>
          </a:bodyPr>
          <a:lstStyle/>
          <a:p>
            <a:r>
              <a:rPr lang="en-US" sz="1050" dirty="0" smtClean="0">
                <a:solidFill>
                  <a:srgbClr val="008000"/>
                </a:solidFill>
                <a:latin typeface="Avenir Black"/>
                <a:cs typeface="Avenir Black"/>
              </a:rPr>
              <a:t>Cd</a:t>
            </a:r>
            <a:endParaRPr lang="en-US" sz="1050" dirty="0">
              <a:solidFill>
                <a:srgbClr val="008000"/>
              </a:solidFill>
              <a:latin typeface="Avenir Black"/>
              <a:cs typeface="Avenir Black"/>
            </a:endParaRPr>
          </a:p>
        </p:txBody>
      </p:sp>
      <p:sp>
        <p:nvSpPr>
          <p:cNvPr id="66" name="TextBox 65"/>
          <p:cNvSpPr txBox="1"/>
          <p:nvPr/>
        </p:nvSpPr>
        <p:spPr>
          <a:xfrm>
            <a:off x="4704896" y="4139179"/>
            <a:ext cx="367241" cy="253916"/>
          </a:xfrm>
          <a:prstGeom prst="rect">
            <a:avLst/>
          </a:prstGeom>
          <a:noFill/>
        </p:spPr>
        <p:txBody>
          <a:bodyPr wrap="square" rtlCol="0">
            <a:spAutoFit/>
          </a:bodyPr>
          <a:lstStyle/>
          <a:p>
            <a:r>
              <a:rPr lang="en-US" sz="1050" dirty="0" smtClean="0">
                <a:solidFill>
                  <a:srgbClr val="008000"/>
                </a:solidFill>
                <a:latin typeface="Avenir Black"/>
                <a:cs typeface="Avenir Black"/>
              </a:rPr>
              <a:t>B</a:t>
            </a:r>
            <a:endParaRPr lang="en-US" sz="1050" dirty="0">
              <a:solidFill>
                <a:srgbClr val="008000"/>
              </a:solidFill>
              <a:latin typeface="Avenir Black"/>
              <a:cs typeface="Avenir Black"/>
            </a:endParaRPr>
          </a:p>
        </p:txBody>
      </p:sp>
      <p:grpSp>
        <p:nvGrpSpPr>
          <p:cNvPr id="34" name="Group 33"/>
          <p:cNvGrpSpPr/>
          <p:nvPr/>
        </p:nvGrpSpPr>
        <p:grpSpPr>
          <a:xfrm>
            <a:off x="4181785" y="3300060"/>
            <a:ext cx="104564" cy="1093035"/>
            <a:chOff x="8528474" y="822755"/>
            <a:chExt cx="99036" cy="449699"/>
          </a:xfrm>
        </p:grpSpPr>
        <p:cxnSp>
          <p:nvCxnSpPr>
            <p:cNvPr id="35" name="Straight Connector 34"/>
            <p:cNvCxnSpPr/>
            <p:nvPr/>
          </p:nvCxnSpPr>
          <p:spPr>
            <a:xfrm>
              <a:off x="8578080" y="823556"/>
              <a:ext cx="0" cy="448898"/>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31003" y="822755"/>
              <a:ext cx="96507" cy="0"/>
            </a:xfrm>
            <a:prstGeom prst="line">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8528474" y="1272454"/>
              <a:ext cx="96507" cy="0"/>
            </a:xfrm>
            <a:prstGeom prst="line">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cxnSp>
      </p:grpSp>
      <p:sp>
        <p:nvSpPr>
          <p:cNvPr id="68" name="TextBox 67"/>
          <p:cNvSpPr txBox="1"/>
          <p:nvPr/>
        </p:nvSpPr>
        <p:spPr>
          <a:xfrm>
            <a:off x="4217101" y="3692947"/>
            <a:ext cx="482820" cy="253916"/>
          </a:xfrm>
          <a:prstGeom prst="rect">
            <a:avLst/>
          </a:prstGeom>
          <a:noFill/>
        </p:spPr>
        <p:txBody>
          <a:bodyPr wrap="square" rtlCol="0">
            <a:spAutoFit/>
          </a:bodyPr>
          <a:lstStyle/>
          <a:p>
            <a:r>
              <a:rPr lang="en-US" sz="1050" dirty="0" err="1" smtClean="0">
                <a:solidFill>
                  <a:srgbClr val="008000"/>
                </a:solidFill>
                <a:latin typeface="Avenir Black"/>
                <a:cs typeface="Avenir Black"/>
              </a:rPr>
              <a:t>Pb</a:t>
            </a:r>
            <a:endParaRPr lang="en-US" sz="1050" dirty="0">
              <a:solidFill>
                <a:srgbClr val="008000"/>
              </a:solidFill>
              <a:latin typeface="Avenir Black"/>
              <a:cs typeface="Avenir Black"/>
            </a:endParaRPr>
          </a:p>
        </p:txBody>
      </p:sp>
      <p:sp>
        <p:nvSpPr>
          <p:cNvPr id="69" name="Rectangle 68"/>
          <p:cNvSpPr/>
          <p:nvPr/>
        </p:nvSpPr>
        <p:spPr>
          <a:xfrm>
            <a:off x="4196059" y="3779360"/>
            <a:ext cx="73345" cy="766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922618" y="1875866"/>
            <a:ext cx="2341932" cy="908874"/>
          </a:xfrm>
          <a:prstGeom prst="rect">
            <a:avLst/>
          </a:prstGeom>
          <a:solidFill>
            <a:srgbClr val="DDFFE0"/>
          </a:solidFill>
          <a:ln w="12700"/>
          <a:effectLst>
            <a:outerShdw blurRad="101600" dist="381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      Jenkins 2009</a:t>
            </a:r>
          </a:p>
          <a:p>
            <a:r>
              <a:rPr lang="en-US" dirty="0" smtClean="0">
                <a:solidFill>
                  <a:schemeClr val="tx1"/>
                </a:solidFill>
              </a:rPr>
              <a:t>      Ritchey et al. 2018</a:t>
            </a:r>
            <a:endParaRPr lang="en-US" dirty="0">
              <a:solidFill>
                <a:schemeClr val="tx1"/>
              </a:solidFill>
            </a:endParaRPr>
          </a:p>
        </p:txBody>
      </p:sp>
      <p:sp>
        <p:nvSpPr>
          <p:cNvPr id="5" name="Rectangle 4"/>
          <p:cNvSpPr/>
          <p:nvPr/>
        </p:nvSpPr>
        <p:spPr>
          <a:xfrm>
            <a:off x="5091098" y="2136195"/>
            <a:ext cx="139427" cy="12695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5091104" y="2414608"/>
            <a:ext cx="139427" cy="126958"/>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50"/>
            </a:gs>
            <a:gs pos="54000">
              <a:srgbClr val="CBFF85"/>
            </a:gs>
            <a:gs pos="91000">
              <a:srgbClr val="009900"/>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Some Notes </a:t>
            </a:r>
            <a:br>
              <a:rPr lang="en-US" dirty="0" smtClean="0"/>
            </a:br>
            <a:r>
              <a:rPr lang="en-US" dirty="0" smtClean="0"/>
              <a:t>about Specific Elements</a:t>
            </a:r>
            <a:endParaRPr lang="en-US" dirty="0"/>
          </a:p>
        </p:txBody>
      </p:sp>
      <p:sp>
        <p:nvSpPr>
          <p:cNvPr id="4" name="Subtitle 3"/>
          <p:cNvSpPr>
            <a:spLocks noGrp="1"/>
          </p:cNvSpPr>
          <p:nvPr>
            <p:ph type="subTitle" idx="1"/>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8FF4C">
            <a:alpha val="6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Consumption of Oxygen Compared to other Elements</a:t>
            </a:r>
            <a:endParaRPr lang="en-US" dirty="0"/>
          </a:p>
        </p:txBody>
      </p:sp>
      <p:sp>
        <p:nvSpPr>
          <p:cNvPr id="3" name="Content Placeholder 2"/>
          <p:cNvSpPr>
            <a:spLocks noGrp="1"/>
          </p:cNvSpPr>
          <p:nvPr>
            <p:ph idx="1"/>
          </p:nvPr>
        </p:nvSpPr>
        <p:spPr/>
        <p:txBody>
          <a:bodyPr/>
          <a:lstStyle/>
          <a:p>
            <a:r>
              <a:rPr lang="en-US" dirty="0" smtClean="0"/>
              <a:t>Conventional view: oxygen is mostly incorporated into refractory compounds such as silicates and oxides.</a:t>
            </a:r>
          </a:p>
          <a:p>
            <a:r>
              <a:rPr lang="en-US" dirty="0" smtClean="0"/>
              <a:t>Let’s examine whether or not this is consistent with our determinations of  </a:t>
            </a:r>
            <a:r>
              <a:rPr lang="en-US" i="1" dirty="0" smtClean="0"/>
              <a:t>d</a:t>
            </a:r>
            <a:r>
              <a:rPr lang="en-US" dirty="0" smtClean="0"/>
              <a:t>(</a:t>
            </a:r>
            <a:r>
              <a:rPr lang="en-US" i="1" dirty="0" err="1" smtClean="0"/>
              <a:t>X</a:t>
            </a:r>
            <a:r>
              <a:rPr lang="en-US" baseline="-25000" dirty="0" err="1" smtClean="0"/>
              <a:t>dust</a:t>
            </a:r>
            <a:r>
              <a:rPr lang="en-US" dirty="0" smtClean="0"/>
              <a:t>/H)/</a:t>
            </a:r>
            <a:r>
              <a:rPr lang="en-US" i="1" dirty="0" err="1" smtClean="0"/>
              <a:t>dF</a:t>
            </a:r>
            <a:r>
              <a:rPr lang="en-US" b="1" baseline="-25000" dirty="0" smtClean="0"/>
              <a:t>*</a:t>
            </a:r>
            <a:endParaRPr lang="en-US" b="1" baseline="-250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8FF4C">
            <a:alpha val="6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Consumption of Oxygen Compared to other Elements</a:t>
            </a:r>
            <a:endParaRPr lang="en-US" dirty="0"/>
          </a:p>
        </p:txBody>
      </p:sp>
      <p:pic>
        <p:nvPicPr>
          <p:cNvPr id="258051" name="Picture 3"/>
          <p:cNvPicPr>
            <a:picLocks noChangeAspect="1" noChangeArrowheads="1"/>
          </p:cNvPicPr>
          <p:nvPr/>
        </p:nvPicPr>
        <p:blipFill>
          <a:blip r:embed="rId4" cstate="print">
            <a:duotone>
              <a:prstClr val="black"/>
              <a:schemeClr val="accent3">
                <a:tint val="45000"/>
                <a:satMod val="400000"/>
              </a:schemeClr>
            </a:duotone>
          </a:blip>
          <a:srcRect/>
          <a:stretch>
            <a:fillRect/>
          </a:stretch>
        </p:blipFill>
        <p:spPr bwMode="auto">
          <a:xfrm>
            <a:off x="1447800" y="1600200"/>
            <a:ext cx="4733925" cy="2876550"/>
          </a:xfrm>
          <a:prstGeom prst="rect">
            <a:avLst/>
          </a:prstGeom>
          <a:noFill/>
          <a:ln w="9525">
            <a:noFill/>
            <a:miter lim="800000"/>
            <a:headEnd/>
            <a:tailEnd/>
          </a:ln>
        </p:spPr>
      </p:pic>
      <p:pic>
        <p:nvPicPr>
          <p:cNvPr id="258052" name="Picture 4"/>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a:off x="5943600" y="3149957"/>
            <a:ext cx="1724025" cy="3438525"/>
          </a:xfrm>
          <a:prstGeom prst="rect">
            <a:avLst/>
          </a:prstGeom>
          <a:noFill/>
          <a:ln w="9525">
            <a:noFill/>
            <a:miter lim="800000"/>
            <a:headEnd/>
            <a:tailEnd/>
          </a:ln>
        </p:spPr>
      </p:pic>
      <p:pic>
        <p:nvPicPr>
          <p:cNvPr id="258053" name="Picture 5"/>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a:off x="762000" y="1600200"/>
            <a:ext cx="819150" cy="2409825"/>
          </a:xfrm>
          <a:prstGeom prst="rect">
            <a:avLst/>
          </a:prstGeom>
          <a:noFill/>
          <a:ln w="9525">
            <a:noFill/>
            <a:miter lim="800000"/>
            <a:headEnd/>
            <a:tailEnd/>
          </a:ln>
        </p:spPr>
      </p:pic>
      <p:pic>
        <p:nvPicPr>
          <p:cNvPr id="258054" name="Picture 6"/>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a:off x="5486400" y="4572000"/>
            <a:ext cx="447675" cy="1628775"/>
          </a:xfrm>
          <a:prstGeom prst="rect">
            <a:avLst/>
          </a:prstGeom>
          <a:noFill/>
          <a:ln w="9525">
            <a:noFill/>
            <a:miter lim="800000"/>
            <a:headEnd/>
            <a:tailEnd/>
          </a:ln>
        </p:spPr>
      </p:pic>
      <p:grpSp>
        <p:nvGrpSpPr>
          <p:cNvPr id="15" name="Group 14"/>
          <p:cNvGrpSpPr/>
          <p:nvPr/>
        </p:nvGrpSpPr>
        <p:grpSpPr>
          <a:xfrm>
            <a:off x="1524000" y="2057400"/>
            <a:ext cx="228600" cy="3124200"/>
            <a:chOff x="1524000" y="2057400"/>
            <a:chExt cx="228600" cy="3124200"/>
          </a:xfrm>
        </p:grpSpPr>
        <p:cxnSp>
          <p:nvCxnSpPr>
            <p:cNvPr id="12" name="Straight Connector 11"/>
            <p:cNvCxnSpPr/>
            <p:nvPr/>
          </p:nvCxnSpPr>
          <p:spPr>
            <a:xfrm rot="10800000">
              <a:off x="1524000" y="2057400"/>
              <a:ext cx="228600" cy="0"/>
            </a:xfrm>
            <a:prstGeom prst="line">
              <a:avLst/>
            </a:prstGeom>
            <a:ln w="38100">
              <a:solidFill>
                <a:srgbClr val="0099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38100" y="3619500"/>
              <a:ext cx="3124200" cy="0"/>
            </a:xfrm>
            <a:prstGeom prst="line">
              <a:avLst/>
            </a:prstGeom>
            <a:ln w="38100">
              <a:solidFill>
                <a:srgbClr val="0099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048000" y="2667000"/>
            <a:ext cx="228600" cy="3124200"/>
            <a:chOff x="1524000" y="2057400"/>
            <a:chExt cx="228600" cy="3124200"/>
          </a:xfrm>
        </p:grpSpPr>
        <p:cxnSp>
          <p:nvCxnSpPr>
            <p:cNvPr id="18" name="Straight Connector 17"/>
            <p:cNvCxnSpPr/>
            <p:nvPr/>
          </p:nvCxnSpPr>
          <p:spPr>
            <a:xfrm rot="10800000">
              <a:off x="1524000" y="2057400"/>
              <a:ext cx="228600"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38100" y="3619500"/>
              <a:ext cx="3124200"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4572000" y="2590800"/>
            <a:ext cx="228600" cy="3124200"/>
            <a:chOff x="1524000" y="2057400"/>
            <a:chExt cx="228600" cy="3124200"/>
          </a:xfrm>
        </p:grpSpPr>
        <p:cxnSp>
          <p:nvCxnSpPr>
            <p:cNvPr id="21" name="Straight Connector 20"/>
            <p:cNvCxnSpPr/>
            <p:nvPr/>
          </p:nvCxnSpPr>
          <p:spPr>
            <a:xfrm rot="10800000">
              <a:off x="1524000" y="2057400"/>
              <a:ext cx="228600"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8100" y="3619500"/>
              <a:ext cx="3124200"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172200" y="3200400"/>
            <a:ext cx="228600" cy="2514600"/>
            <a:chOff x="1524000" y="2057400"/>
            <a:chExt cx="228600" cy="2514600"/>
          </a:xfrm>
        </p:grpSpPr>
        <p:cxnSp>
          <p:nvCxnSpPr>
            <p:cNvPr id="24" name="Straight Connector 23"/>
            <p:cNvCxnSpPr/>
            <p:nvPr/>
          </p:nvCxnSpPr>
          <p:spPr>
            <a:xfrm rot="10800000">
              <a:off x="1524000" y="2057400"/>
              <a:ext cx="228600"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266700" y="3314700"/>
              <a:ext cx="2514600"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cxnSp>
        <p:nvCxnSpPr>
          <p:cNvPr id="28" name="Straight Connector 27"/>
          <p:cNvCxnSpPr/>
          <p:nvPr/>
        </p:nvCxnSpPr>
        <p:spPr>
          <a:xfrm flipV="1">
            <a:off x="3048000" y="5715000"/>
            <a:ext cx="31242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52400" y="5181600"/>
            <a:ext cx="2743200" cy="1143000"/>
            <a:chOff x="152400" y="5181600"/>
            <a:chExt cx="2743200" cy="1143000"/>
          </a:xfrm>
        </p:grpSpPr>
        <p:sp>
          <p:nvSpPr>
            <p:cNvPr id="37" name="Rectangle 36"/>
            <p:cNvSpPr/>
            <p:nvPr/>
          </p:nvSpPr>
          <p:spPr>
            <a:xfrm>
              <a:off x="152400" y="5181600"/>
              <a:ext cx="2286000" cy="1143000"/>
            </a:xfrm>
            <a:prstGeom prst="rect">
              <a:avLst/>
            </a:prstGeom>
            <a:solidFill>
              <a:schemeClr val="bg1">
                <a:lumMod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228600" y="5638800"/>
              <a:ext cx="1524000" cy="597932"/>
              <a:chOff x="228600" y="5638800"/>
              <a:chExt cx="1524000" cy="597932"/>
            </a:xfrm>
          </p:grpSpPr>
          <p:sp>
            <p:nvSpPr>
              <p:cNvPr id="30" name="TextBox 29"/>
              <p:cNvSpPr txBox="1"/>
              <p:nvPr/>
            </p:nvSpPr>
            <p:spPr>
              <a:xfrm>
                <a:off x="762000" y="5638800"/>
                <a:ext cx="381000" cy="369332"/>
              </a:xfrm>
              <a:prstGeom prst="rect">
                <a:avLst/>
              </a:prstGeom>
              <a:noFill/>
            </p:spPr>
            <p:txBody>
              <a:bodyPr wrap="square" rtlCol="0">
                <a:spAutoFit/>
              </a:bodyPr>
              <a:lstStyle/>
              <a:p>
                <a:r>
                  <a:rPr lang="en-US" dirty="0" smtClean="0">
                    <a:solidFill>
                      <a:srgbClr val="009900"/>
                    </a:solidFill>
                    <a:latin typeface="Times New Roman" pitchFamily="18" charset="0"/>
                    <a:cs typeface="Times New Roman" pitchFamily="18" charset="0"/>
                  </a:rPr>
                  <a:t>O</a:t>
                </a:r>
                <a:endParaRPr lang="en-US" dirty="0">
                  <a:solidFill>
                    <a:srgbClr val="009900"/>
                  </a:solidFill>
                  <a:latin typeface="Times New Roman" pitchFamily="18" charset="0"/>
                  <a:cs typeface="Times New Roman" pitchFamily="18" charset="0"/>
                </a:endParaRPr>
              </a:p>
            </p:txBody>
          </p:sp>
          <p:sp>
            <p:nvSpPr>
              <p:cNvPr id="31" name="TextBox 30"/>
              <p:cNvSpPr txBox="1"/>
              <p:nvPr/>
            </p:nvSpPr>
            <p:spPr>
              <a:xfrm>
                <a:off x="228600" y="5867400"/>
                <a:ext cx="1524000" cy="369332"/>
              </a:xfrm>
              <a:prstGeom prst="rect">
                <a:avLst/>
              </a:prstGeom>
              <a:noFill/>
            </p:spPr>
            <p:txBody>
              <a:bodyPr wrap="square" rtlCol="0">
                <a:spAutoFit/>
              </a:bodyPr>
              <a:lstStyle/>
              <a:p>
                <a:r>
                  <a:rPr lang="en-US" dirty="0" smtClean="0">
                    <a:solidFill>
                      <a:srgbClr val="FF0000"/>
                    </a:solidFill>
                  </a:rPr>
                  <a:t>Mg + Si + Fe</a:t>
                </a:r>
                <a:endParaRPr lang="en-US" dirty="0">
                  <a:solidFill>
                    <a:srgbClr val="FF0000"/>
                  </a:solidFill>
                </a:endParaRPr>
              </a:p>
            </p:txBody>
          </p:sp>
          <p:cxnSp>
            <p:nvCxnSpPr>
              <p:cNvPr id="33" name="Straight Connector 32"/>
              <p:cNvCxnSpPr/>
              <p:nvPr/>
            </p:nvCxnSpPr>
            <p:spPr>
              <a:xfrm>
                <a:off x="381000" y="5943600"/>
                <a:ext cx="137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1752600" y="5791200"/>
              <a:ext cx="1143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2.3</a:t>
              </a:r>
              <a:endParaRPr lang="en-US" dirty="0">
                <a:latin typeface="Times New Roman" pitchFamily="18" charset="0"/>
                <a:cs typeface="Times New Roman" pitchFamily="18" charset="0"/>
              </a:endParaRPr>
            </a:p>
          </p:txBody>
        </p:sp>
        <p:sp>
          <p:nvSpPr>
            <p:cNvPr id="36" name="TextBox 35"/>
            <p:cNvSpPr txBox="1"/>
            <p:nvPr/>
          </p:nvSpPr>
          <p:spPr>
            <a:xfrm>
              <a:off x="381000" y="5257800"/>
              <a:ext cx="13716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At F</a:t>
              </a:r>
              <a:r>
                <a:rPr lang="en-US" baseline="-25000"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 0.0</a:t>
              </a:r>
              <a:endParaRPr lang="en-US" dirty="0">
                <a:latin typeface="Times New Roman" pitchFamily="18" charset="0"/>
                <a:cs typeface="Times New Roman" pitchFamily="18" charset="0"/>
              </a:endParaRPr>
            </a:p>
          </p:txBody>
        </p:sp>
      </p:grpSp>
      <p:cxnSp>
        <p:nvCxnSpPr>
          <p:cNvPr id="32" name="Straight Connector 31"/>
          <p:cNvCxnSpPr/>
          <p:nvPr/>
        </p:nvCxnSpPr>
        <p:spPr>
          <a:xfrm rot="10800000">
            <a:off x="2438400" y="5791200"/>
            <a:ext cx="609600"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590800" y="5715000"/>
            <a:ext cx="2819400" cy="923330"/>
          </a:xfrm>
          <a:prstGeom prst="rect">
            <a:avLst/>
          </a:prstGeom>
          <a:noFill/>
        </p:spPr>
        <p:txBody>
          <a:bodyPr wrap="square" rtlCol="0">
            <a:spAutoFit/>
          </a:bodyPr>
          <a:lstStyle/>
          <a:p>
            <a:r>
              <a:rPr lang="en-US" b="1" dirty="0" smtClean="0">
                <a:latin typeface="Times New Roman" pitchFamily="18" charset="0"/>
                <a:cs typeface="Times New Roman" pitchFamily="18" charset="0"/>
              </a:rPr>
              <a:t>The most oxygen-rich silicate, MgSiO</a:t>
            </a:r>
            <a:r>
              <a:rPr lang="en-US" b="1" baseline="-25000" dirty="0" smtClean="0">
                <a:latin typeface="Times New Roman" pitchFamily="18" charset="0"/>
                <a:cs typeface="Times New Roman" pitchFamily="18" charset="0"/>
              </a:rPr>
              <a:t>3</a:t>
            </a:r>
            <a:r>
              <a:rPr lang="en-US" b="1" dirty="0" smtClean="0">
                <a:latin typeface="Times New Roman" pitchFamily="18" charset="0"/>
                <a:cs typeface="Times New Roman" pitchFamily="18" charset="0"/>
              </a:rPr>
              <a:t>, has a 3:2 ratio of O to other atoms</a:t>
            </a:r>
            <a:endParaRPr lang="en-US" b="1" dirty="0">
              <a:latin typeface="Times New Roman" pitchFamily="18" charset="0"/>
              <a:cs typeface="Times New Roman" pitchFamily="1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20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20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2000"/>
                                        <p:tgtEl>
                                          <p:spTgt spid="20"/>
                                        </p:tgtEl>
                                      </p:cBhvr>
                                    </p:animEffect>
                                  </p:childTnLst>
                                </p:cTn>
                              </p:par>
                              <p:par>
                                <p:cTn id="14" presetID="22" presetClass="entr" presetSubtype="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2000"/>
                                        <p:tgtEl>
                                          <p:spTgt spid="23"/>
                                        </p:tgtEl>
                                      </p:cBhvr>
                                    </p:animEffec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right)">
                                      <p:cBhvr>
                                        <p:cTn id="23" dur="1000"/>
                                        <p:tgtEl>
                                          <p:spTgt spid="32"/>
                                        </p:tgtEl>
                                      </p:cBhvr>
                                    </p:animEffect>
                                  </p:childTnLst>
                                </p:cTn>
                              </p:par>
                              <p:par>
                                <p:cTn id="24" presetID="52" presetClass="entr" presetSubtype="0"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Scale>
                                      <p:cBhvr>
                                        <p:cTn id="26" dur="1000" decel="50000" fill="hold">
                                          <p:stCondLst>
                                            <p:cond delay="0"/>
                                          </p:stCondLst>
                                        </p:cTn>
                                        <p:tgtEl>
                                          <p:spTgt spid="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40"/>
                                        </p:tgtEl>
                                        <p:attrNameLst>
                                          <p:attrName>ppt_x</p:attrName>
                                          <p:attrName>ppt_y</p:attrName>
                                        </p:attrNameLst>
                                      </p:cBhvr>
                                    </p:animMotion>
                                    <p:animEffect transition="in" filter="fade">
                                      <p:cBhvr>
                                        <p:cTn id="28" dur="1000"/>
                                        <p:tgtEl>
                                          <p:spTgt spid="40"/>
                                        </p:tgtEl>
                                      </p:cBhvr>
                                    </p:animEffect>
                                  </p:childTnLst>
                                </p:cTn>
                              </p:par>
                            </p:childTnLst>
                          </p:cTn>
                        </p:par>
                        <p:par>
                          <p:cTn id="29" fill="hold">
                            <p:stCondLst>
                              <p:cond delay="3000"/>
                            </p:stCondLst>
                            <p:childTnLst>
                              <p:par>
                                <p:cTn id="30" presetID="2" presetClass="entr" presetSubtype="4" fill="hold" grpId="0" nodeType="afterEffect">
                                  <p:stCondLst>
                                    <p:cond delay="200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8FF4C">
            <a:alpha val="6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Consumption of Oxygen Compared to other Elements</a:t>
            </a:r>
            <a:endParaRPr lang="en-US" dirty="0"/>
          </a:p>
        </p:txBody>
      </p:sp>
      <p:pic>
        <p:nvPicPr>
          <p:cNvPr id="258051" name="Picture 3"/>
          <p:cNvPicPr>
            <a:picLocks noChangeAspect="1" noChangeArrowheads="1"/>
          </p:cNvPicPr>
          <p:nvPr/>
        </p:nvPicPr>
        <p:blipFill>
          <a:blip r:embed="rId4" cstate="print">
            <a:duotone>
              <a:prstClr val="black"/>
              <a:schemeClr val="accent3">
                <a:tint val="45000"/>
                <a:satMod val="400000"/>
              </a:schemeClr>
            </a:duotone>
          </a:blip>
          <a:srcRect/>
          <a:stretch>
            <a:fillRect/>
          </a:stretch>
        </p:blipFill>
        <p:spPr bwMode="auto">
          <a:xfrm>
            <a:off x="1447800" y="1600200"/>
            <a:ext cx="4733925" cy="2876550"/>
          </a:xfrm>
          <a:prstGeom prst="rect">
            <a:avLst/>
          </a:prstGeom>
          <a:noFill/>
          <a:ln w="9525">
            <a:noFill/>
            <a:miter lim="800000"/>
            <a:headEnd/>
            <a:tailEnd/>
          </a:ln>
        </p:spPr>
      </p:pic>
      <p:pic>
        <p:nvPicPr>
          <p:cNvPr id="258052" name="Picture 4"/>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a:off x="5943600" y="3149957"/>
            <a:ext cx="1724025" cy="3438525"/>
          </a:xfrm>
          <a:prstGeom prst="rect">
            <a:avLst/>
          </a:prstGeom>
          <a:noFill/>
          <a:ln w="9525">
            <a:noFill/>
            <a:miter lim="800000"/>
            <a:headEnd/>
            <a:tailEnd/>
          </a:ln>
        </p:spPr>
      </p:pic>
      <p:pic>
        <p:nvPicPr>
          <p:cNvPr id="258053" name="Picture 5"/>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a:off x="762000" y="1600200"/>
            <a:ext cx="819150" cy="2409825"/>
          </a:xfrm>
          <a:prstGeom prst="rect">
            <a:avLst/>
          </a:prstGeom>
          <a:noFill/>
          <a:ln w="9525">
            <a:noFill/>
            <a:miter lim="800000"/>
            <a:headEnd/>
            <a:tailEnd/>
          </a:ln>
        </p:spPr>
      </p:pic>
      <p:pic>
        <p:nvPicPr>
          <p:cNvPr id="258054" name="Picture 6"/>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a:off x="5486400" y="4572000"/>
            <a:ext cx="447675" cy="1628775"/>
          </a:xfrm>
          <a:prstGeom prst="rect">
            <a:avLst/>
          </a:prstGeom>
          <a:noFill/>
          <a:ln w="9525">
            <a:noFill/>
            <a:miter lim="800000"/>
            <a:headEnd/>
            <a:tailEnd/>
          </a:ln>
        </p:spPr>
      </p:pic>
      <p:grpSp>
        <p:nvGrpSpPr>
          <p:cNvPr id="16" name="Group 15"/>
          <p:cNvGrpSpPr/>
          <p:nvPr/>
        </p:nvGrpSpPr>
        <p:grpSpPr>
          <a:xfrm>
            <a:off x="2667000" y="2209800"/>
            <a:ext cx="228600" cy="3161763"/>
            <a:chOff x="3048000" y="2324637"/>
            <a:chExt cx="228600" cy="2667000"/>
          </a:xfrm>
        </p:grpSpPr>
        <p:cxnSp>
          <p:nvCxnSpPr>
            <p:cNvPr id="12" name="Straight Connector 11"/>
            <p:cNvCxnSpPr/>
            <p:nvPr/>
          </p:nvCxnSpPr>
          <p:spPr>
            <a:xfrm>
              <a:off x="3048000" y="2324637"/>
              <a:ext cx="228600" cy="0"/>
            </a:xfrm>
            <a:prstGeom prst="line">
              <a:avLst/>
            </a:prstGeom>
            <a:ln w="38100">
              <a:solidFill>
                <a:srgbClr val="0099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943100" y="3658137"/>
              <a:ext cx="2667000" cy="0"/>
            </a:xfrm>
            <a:prstGeom prst="line">
              <a:avLst/>
            </a:prstGeom>
            <a:ln w="38100">
              <a:solidFill>
                <a:srgbClr val="0099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4114800" y="3352800"/>
            <a:ext cx="457200" cy="2438400"/>
            <a:chOff x="3048000" y="2324637"/>
            <a:chExt cx="228600" cy="2667000"/>
          </a:xfrm>
        </p:grpSpPr>
        <p:cxnSp>
          <p:nvCxnSpPr>
            <p:cNvPr id="18" name="Straight Connector 17"/>
            <p:cNvCxnSpPr/>
            <p:nvPr/>
          </p:nvCxnSpPr>
          <p:spPr>
            <a:xfrm>
              <a:off x="3048000" y="2324637"/>
              <a:ext cx="228600"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1943100" y="3658137"/>
              <a:ext cx="2667000"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5638800" y="3505200"/>
            <a:ext cx="381000" cy="2286000"/>
            <a:chOff x="3048000" y="2324637"/>
            <a:chExt cx="228600" cy="2667000"/>
          </a:xfrm>
        </p:grpSpPr>
        <p:cxnSp>
          <p:nvCxnSpPr>
            <p:cNvPr id="21" name="Straight Connector 20"/>
            <p:cNvCxnSpPr/>
            <p:nvPr/>
          </p:nvCxnSpPr>
          <p:spPr>
            <a:xfrm>
              <a:off x="3048000" y="2324637"/>
              <a:ext cx="228600"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1943100" y="3658137"/>
              <a:ext cx="2667000"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7315200" y="4191000"/>
            <a:ext cx="457200" cy="1600200"/>
            <a:chOff x="3048000" y="2324637"/>
            <a:chExt cx="228600" cy="2667000"/>
          </a:xfrm>
        </p:grpSpPr>
        <p:cxnSp>
          <p:nvCxnSpPr>
            <p:cNvPr id="24" name="Straight Connector 23"/>
            <p:cNvCxnSpPr/>
            <p:nvPr/>
          </p:nvCxnSpPr>
          <p:spPr>
            <a:xfrm>
              <a:off x="3048000" y="2324637"/>
              <a:ext cx="228600"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1943100" y="3658137"/>
              <a:ext cx="2667000"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a:off x="4419600" y="5791200"/>
            <a:ext cx="3352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52400" y="5181600"/>
            <a:ext cx="2743200" cy="1143000"/>
            <a:chOff x="152400" y="5181600"/>
            <a:chExt cx="2743200" cy="1143000"/>
          </a:xfrm>
        </p:grpSpPr>
        <p:sp>
          <p:nvSpPr>
            <p:cNvPr id="30" name="Rectangle 29"/>
            <p:cNvSpPr/>
            <p:nvPr/>
          </p:nvSpPr>
          <p:spPr>
            <a:xfrm>
              <a:off x="152400" y="5181600"/>
              <a:ext cx="2286000" cy="1143000"/>
            </a:xfrm>
            <a:prstGeom prst="rect">
              <a:avLst/>
            </a:prstGeom>
            <a:solidFill>
              <a:schemeClr val="bg1">
                <a:lumMod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28600" y="5638800"/>
              <a:ext cx="1524000" cy="597932"/>
              <a:chOff x="228600" y="5638800"/>
              <a:chExt cx="1524000" cy="597932"/>
            </a:xfrm>
          </p:grpSpPr>
          <p:sp>
            <p:nvSpPr>
              <p:cNvPr id="8" name="TextBox 7"/>
              <p:cNvSpPr txBox="1"/>
              <p:nvPr/>
            </p:nvSpPr>
            <p:spPr>
              <a:xfrm>
                <a:off x="762000" y="5638800"/>
                <a:ext cx="381000" cy="369332"/>
              </a:xfrm>
              <a:prstGeom prst="rect">
                <a:avLst/>
              </a:prstGeom>
              <a:noFill/>
            </p:spPr>
            <p:txBody>
              <a:bodyPr wrap="square" rtlCol="0">
                <a:spAutoFit/>
              </a:bodyPr>
              <a:lstStyle/>
              <a:p>
                <a:r>
                  <a:rPr lang="en-US" dirty="0" smtClean="0">
                    <a:solidFill>
                      <a:srgbClr val="009900"/>
                    </a:solidFill>
                    <a:latin typeface="Times New Roman" pitchFamily="18" charset="0"/>
                    <a:cs typeface="Times New Roman" pitchFamily="18" charset="0"/>
                  </a:rPr>
                  <a:t>O</a:t>
                </a:r>
                <a:endParaRPr lang="en-US" dirty="0">
                  <a:solidFill>
                    <a:srgbClr val="009900"/>
                  </a:solidFill>
                  <a:latin typeface="Times New Roman" pitchFamily="18" charset="0"/>
                  <a:cs typeface="Times New Roman" pitchFamily="18" charset="0"/>
                </a:endParaRPr>
              </a:p>
            </p:txBody>
          </p:sp>
          <p:sp>
            <p:nvSpPr>
              <p:cNvPr id="9" name="TextBox 8"/>
              <p:cNvSpPr txBox="1"/>
              <p:nvPr/>
            </p:nvSpPr>
            <p:spPr>
              <a:xfrm>
                <a:off x="228600" y="5867400"/>
                <a:ext cx="1524000" cy="369332"/>
              </a:xfrm>
              <a:prstGeom prst="rect">
                <a:avLst/>
              </a:prstGeom>
              <a:noFill/>
            </p:spPr>
            <p:txBody>
              <a:bodyPr wrap="square" rtlCol="0">
                <a:spAutoFit/>
              </a:bodyPr>
              <a:lstStyle/>
              <a:p>
                <a:r>
                  <a:rPr lang="en-US" dirty="0" smtClean="0">
                    <a:solidFill>
                      <a:srgbClr val="FF0000"/>
                    </a:solidFill>
                  </a:rPr>
                  <a:t>Mg + Si + Fe</a:t>
                </a:r>
                <a:endParaRPr lang="en-US" dirty="0">
                  <a:solidFill>
                    <a:srgbClr val="FF0000"/>
                  </a:solidFill>
                </a:endParaRPr>
              </a:p>
            </p:txBody>
          </p:sp>
          <p:cxnSp>
            <p:nvCxnSpPr>
              <p:cNvPr id="10" name="Straight Connector 9"/>
              <p:cNvCxnSpPr/>
              <p:nvPr/>
            </p:nvCxnSpPr>
            <p:spPr>
              <a:xfrm>
                <a:off x="381000" y="5943600"/>
                <a:ext cx="137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381000" y="5257800"/>
              <a:ext cx="13716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At F</a:t>
              </a:r>
              <a:r>
                <a:rPr lang="en-US" baseline="-25000"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 1.0</a:t>
              </a:r>
              <a:endParaRPr lang="en-US" dirty="0">
                <a:latin typeface="Times New Roman" pitchFamily="18" charset="0"/>
                <a:cs typeface="Times New Roman" pitchFamily="18" charset="0"/>
              </a:endParaRPr>
            </a:p>
          </p:txBody>
        </p:sp>
        <p:sp>
          <p:nvSpPr>
            <p:cNvPr id="29" name="TextBox 28"/>
            <p:cNvSpPr txBox="1"/>
            <p:nvPr/>
          </p:nvSpPr>
          <p:spPr>
            <a:xfrm>
              <a:off x="1752600" y="5791200"/>
              <a:ext cx="1143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16</a:t>
              </a:r>
              <a:endParaRPr lang="en-US" dirty="0">
                <a:latin typeface="Times New Roman" pitchFamily="18" charset="0"/>
                <a:cs typeface="Times New Roman" pitchFamily="18" charset="0"/>
              </a:endParaRPr>
            </a:p>
          </p:txBody>
        </p:sp>
      </p:grpSp>
      <p:cxnSp>
        <p:nvCxnSpPr>
          <p:cNvPr id="32" name="Straight Connector 31"/>
          <p:cNvCxnSpPr/>
          <p:nvPr/>
        </p:nvCxnSpPr>
        <p:spPr>
          <a:xfrm rot="10800000">
            <a:off x="2438400" y="5410200"/>
            <a:ext cx="457200" cy="0"/>
          </a:xfrm>
          <a:prstGeom prst="line">
            <a:avLst/>
          </a:prstGeom>
          <a:ln w="38100">
            <a:solidFill>
              <a:srgbClr val="0099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0800000">
            <a:off x="2438400" y="5791200"/>
            <a:ext cx="2286000"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590800" y="5715000"/>
            <a:ext cx="2819400" cy="923330"/>
          </a:xfrm>
          <a:prstGeom prst="rect">
            <a:avLst/>
          </a:prstGeom>
          <a:noFill/>
        </p:spPr>
        <p:txBody>
          <a:bodyPr wrap="square" rtlCol="0">
            <a:spAutoFit/>
          </a:bodyPr>
          <a:lstStyle/>
          <a:p>
            <a:r>
              <a:rPr lang="en-US" b="1" dirty="0" smtClean="0">
                <a:latin typeface="Times New Roman" pitchFamily="18" charset="0"/>
                <a:cs typeface="Times New Roman" pitchFamily="18" charset="0"/>
              </a:rPr>
              <a:t>The most oxygen-rich silicate, MgSiO</a:t>
            </a:r>
            <a:r>
              <a:rPr lang="en-US" b="1" baseline="-25000" dirty="0" smtClean="0">
                <a:latin typeface="Times New Roman" pitchFamily="18" charset="0"/>
                <a:cs typeface="Times New Roman" pitchFamily="18" charset="0"/>
              </a:rPr>
              <a:t>3</a:t>
            </a:r>
            <a:r>
              <a:rPr lang="en-US" b="1" dirty="0" smtClean="0">
                <a:latin typeface="Times New Roman" pitchFamily="18" charset="0"/>
                <a:cs typeface="Times New Roman" pitchFamily="18" charset="0"/>
              </a:rPr>
              <a:t>, has a 3:2 ratio of O to other atoms</a:t>
            </a:r>
            <a:endParaRPr lang="en-US" b="1" dirty="0">
              <a:latin typeface="Times New Roman" pitchFamily="18" charset="0"/>
              <a:cs typeface="Times New Roman" pitchFamily="1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par>
                                <p:cTn id="8" presetID="22" presetClass="entr" presetSubtype="1" fill="hold"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1000"/>
                                        <p:tgtEl>
                                          <p:spTgt spid="17"/>
                                        </p:tgtEl>
                                      </p:cBhvr>
                                    </p:animEffect>
                                  </p:childTnLst>
                                </p:cTn>
                              </p:par>
                              <p:par>
                                <p:cTn id="11" presetID="22" presetClass="entr" presetSubtype="1"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1000"/>
                                        <p:tgtEl>
                                          <p:spTgt spid="20"/>
                                        </p:tgtEl>
                                      </p:cBhvr>
                                    </p:animEffect>
                                  </p:childTnLst>
                                </p:cTn>
                              </p:par>
                              <p:par>
                                <p:cTn id="14" presetID="22" presetClass="entr" presetSubtype="1" fill="hold" nodeType="withEffect">
                                  <p:stCondLst>
                                    <p:cond delay="50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1000"/>
                                        <p:tgtEl>
                                          <p:spTgt spid="23"/>
                                        </p:tgtEl>
                                      </p:cBhvr>
                                    </p:animEffect>
                                  </p:childTnLst>
                                </p:cTn>
                              </p:par>
                            </p:childTnLst>
                          </p:cTn>
                        </p:par>
                        <p:par>
                          <p:cTn id="17" fill="hold">
                            <p:stCondLst>
                              <p:cond delay="1500"/>
                            </p:stCondLst>
                            <p:childTnLst>
                              <p:par>
                                <p:cTn id="18" presetID="1" presetClass="entr" presetSubtype="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par>
                          <p:cTn id="20" fill="hold">
                            <p:stCondLst>
                              <p:cond delay="1500"/>
                            </p:stCondLst>
                            <p:childTnLst>
                              <p:par>
                                <p:cTn id="21" presetID="22" presetClass="entr" presetSubtype="2"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right)">
                                      <p:cBhvr>
                                        <p:cTn id="23" dur="1000"/>
                                        <p:tgtEl>
                                          <p:spTgt spid="34"/>
                                        </p:tgtEl>
                                      </p:cBhvr>
                                    </p:animEffect>
                                  </p:childTnLst>
                                </p:cTn>
                              </p:par>
                              <p:par>
                                <p:cTn id="24" presetID="22" presetClass="entr" presetSubtype="2"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right)">
                                      <p:cBhvr>
                                        <p:cTn id="26" dur="1000"/>
                                        <p:tgtEl>
                                          <p:spTgt spid="32"/>
                                        </p:tgtEl>
                                      </p:cBhvr>
                                    </p:animEffect>
                                  </p:childTnLst>
                                </p:cTn>
                              </p:par>
                              <p:par>
                                <p:cTn id="27" presetID="52"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Scale>
                                      <p:cBhvr>
                                        <p:cTn id="29"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31"/>
                                        </p:tgtEl>
                                        <p:attrNameLst>
                                          <p:attrName>ppt_x</p:attrName>
                                          <p:attrName>ppt_y</p:attrName>
                                        </p:attrNameLst>
                                      </p:cBhvr>
                                    </p:animMotion>
                                    <p:animEffect transition="in" filter="fade">
                                      <p:cBhvr>
                                        <p:cTn id="31"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8FF4C">
            <a:alpha val="60000"/>
          </a:srgbClr>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The Consumption of Oxygen Compared to other Elements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Content Placeholder 4"/>
          <p:cNvSpPr>
            <a:spLocks noGrp="1"/>
          </p:cNvSpPr>
          <p:nvPr>
            <p:ph idx="1"/>
          </p:nvPr>
        </p:nvSpPr>
        <p:spPr/>
        <p:txBody>
          <a:bodyPr>
            <a:normAutofit fontScale="92500" lnSpcReduction="20000"/>
          </a:bodyPr>
          <a:lstStyle/>
          <a:p>
            <a:r>
              <a:rPr lang="en-US" dirty="0" smtClean="0">
                <a:latin typeface="Times New Roman" pitchFamily="18" charset="0"/>
                <a:cs typeface="Times New Roman" pitchFamily="18" charset="0"/>
              </a:rPr>
              <a:t>Conclusion: In addition to forming silicates, O must deplete by forming some other compound using another </a:t>
            </a:r>
            <a:r>
              <a:rPr lang="en-US" u="sng" dirty="0" smtClean="0">
                <a:latin typeface="Times New Roman" pitchFamily="18" charset="0"/>
                <a:cs typeface="Times New Roman" pitchFamily="18" charset="0"/>
              </a:rPr>
              <a:t>abundant</a:t>
            </a:r>
            <a:r>
              <a:rPr lang="en-US" dirty="0" smtClean="0">
                <a:latin typeface="Times New Roman" pitchFamily="18" charset="0"/>
                <a:cs typeface="Times New Roman" pitchFamily="18" charset="0"/>
              </a:rPr>
              <a:t> element.</a:t>
            </a:r>
          </a:p>
          <a:p>
            <a:pPr lvl="1"/>
            <a:r>
              <a:rPr lang="en-US" dirty="0" smtClean="0">
                <a:latin typeface="Times New Roman" pitchFamily="18" charset="0"/>
                <a:cs typeface="Times New Roman" pitchFamily="18" charset="0"/>
              </a:rPr>
              <a:t> Various oxides of N?  Unlikely, since N does not seem to deplete (at least not appreciably more than about  10</a:t>
            </a:r>
            <a:r>
              <a:rPr lang="en-US" b="1" baseline="30000" dirty="0" smtClean="0">
                <a:latin typeface="Times New Roman" pitchFamily="18" charset="0"/>
                <a:cs typeface="Times New Roman" pitchFamily="18" charset="0"/>
              </a:rPr>
              <a:t>-5</a:t>
            </a:r>
            <a:r>
              <a:rPr lang="en-US" dirty="0" smtClean="0">
                <a:latin typeface="Times New Roman" pitchFamily="18" charset="0"/>
                <a:cs typeface="Times New Roman" pitchFamily="18" charset="0"/>
              </a:rPr>
              <a:t> per H atom per unit change in </a:t>
            </a:r>
            <a:r>
              <a:rPr lang="en-US" i="1" dirty="0" smtClean="0">
                <a:latin typeface="Times New Roman" pitchFamily="18" charset="0"/>
                <a:cs typeface="Times New Roman" pitchFamily="18" charset="0"/>
              </a:rPr>
              <a:t>F</a:t>
            </a:r>
            <a:r>
              <a:rPr lang="en-US" baseline="-25000"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a:t>
            </a:r>
          </a:p>
          <a:p>
            <a:pPr lvl="1"/>
            <a:r>
              <a:rPr lang="en-US" dirty="0" smtClean="0">
                <a:latin typeface="Times New Roman" pitchFamily="18" charset="0"/>
                <a:cs typeface="Times New Roman" pitchFamily="18" charset="0"/>
              </a:rPr>
              <a:t>H</a:t>
            </a:r>
            <a:r>
              <a:rPr lang="en-US" b="1"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O? Perhaps, but 3.05 </a:t>
            </a:r>
            <a:r>
              <a:rPr lang="el-GR" dirty="0" smtClean="0">
                <a:latin typeface="Times New Roman" pitchFamily="18" charset="0"/>
                <a:cs typeface="Times New Roman" pitchFamily="18" charset="0"/>
              </a:rPr>
              <a:t>μ</a:t>
            </a:r>
            <a:r>
              <a:rPr lang="en-US" dirty="0" smtClean="0">
                <a:latin typeface="Times New Roman" pitchFamily="18" charset="0"/>
                <a:cs typeface="Times New Roman" pitchFamily="18" charset="0"/>
              </a:rPr>
              <a:t>m ice feature only seen toward regions with extinctions much larger than those of the lines of sight in the UV absorption studies.  </a:t>
            </a:r>
          </a:p>
          <a:p>
            <a:pPr lvl="1"/>
            <a:r>
              <a:rPr lang="en-US" dirty="0" smtClean="0">
                <a:latin typeface="Times New Roman" pitchFamily="18" charset="0"/>
                <a:cs typeface="Times New Roman" pitchFamily="18" charset="0"/>
              </a:rPr>
              <a:t>CO, CO</a:t>
            </a:r>
            <a:r>
              <a:rPr lang="en-US" b="1"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and O</a:t>
            </a:r>
            <a:r>
              <a:rPr lang="en-US" b="1"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are present in the ISM, but in amounts that are not sufficient to explain the depletion of O.</a:t>
            </a:r>
            <a:endParaRPr lang="en-US" dirty="0">
              <a:latin typeface="Times New Roman" pitchFamily="18" charset="0"/>
              <a:cs typeface="Times New Roman" pitchFamily="18" charset="0"/>
            </a:endParaRPr>
          </a:p>
        </p:txBody>
      </p:sp>
      <p:sp>
        <p:nvSpPr>
          <p:cNvPr id="7" name="TextBox 6"/>
          <p:cNvSpPr txBox="1"/>
          <p:nvPr/>
        </p:nvSpPr>
        <p:spPr>
          <a:xfrm>
            <a:off x="549361" y="5189518"/>
            <a:ext cx="8458200" cy="954107"/>
          </a:xfrm>
          <a:prstGeom prst="rect">
            <a:avLst/>
          </a:prstGeom>
          <a:noFill/>
        </p:spPr>
        <p:txBody>
          <a:bodyPr wrap="square" rtlCol="0">
            <a:spAutoFit/>
          </a:bodyPr>
          <a:lstStyle/>
          <a:p>
            <a:r>
              <a:rPr lang="en-US" sz="2800" dirty="0" smtClean="0">
                <a:latin typeface="Times New Roman" pitchFamily="18" charset="0"/>
                <a:cs typeface="Times New Roman" pitchFamily="18" charset="0"/>
              </a:rPr>
              <a:t>Perhaps very large grains (d </a:t>
            </a:r>
            <a:r>
              <a:rPr lang="en-US" sz="2800" b="1" dirty="0" smtClean="0">
                <a:latin typeface="Times New Roman" pitchFamily="18" charset="0"/>
                <a:cs typeface="Times New Roman" pitchFamily="18" charset="0"/>
              </a:rPr>
              <a:t>&gt;&gt;</a:t>
            </a:r>
            <a:r>
              <a:rPr lang="en-US" sz="2800" dirty="0" smtClean="0">
                <a:latin typeface="Times New Roman" pitchFamily="18" charset="0"/>
                <a:cs typeface="Times New Roman" pitchFamily="18" charset="0"/>
              </a:rPr>
              <a:t> 1</a:t>
            </a:r>
            <a:r>
              <a:rPr lang="el-GR" sz="2800" dirty="0" smtClean="0">
                <a:latin typeface="Times New Roman" pitchFamily="18" charset="0"/>
                <a:cs typeface="Times New Roman" pitchFamily="18" charset="0"/>
              </a:rPr>
              <a:t>μ</a:t>
            </a:r>
            <a:r>
              <a:rPr lang="en-US" sz="2800" dirty="0" smtClean="0">
                <a:latin typeface="Times New Roman" pitchFamily="18" charset="0"/>
                <a:cs typeface="Times New Roman" pitchFamily="18" charset="0"/>
              </a:rPr>
              <a:t>m) containing appreciable amounts of H</a:t>
            </a:r>
            <a:r>
              <a:rPr lang="en-US" sz="2800" b="1" baseline="-25000" dirty="0" smtClean="0">
                <a:latin typeface="Times New Roman" pitchFamily="18" charset="0"/>
                <a:cs typeface="Times New Roman" pitchFamily="18" charset="0"/>
              </a:rPr>
              <a:t>2</a:t>
            </a:r>
            <a:r>
              <a:rPr lang="en-US" sz="2800" dirty="0" smtClean="0">
                <a:latin typeface="Times New Roman" pitchFamily="18" charset="0"/>
                <a:cs typeface="Times New Roman" pitchFamily="18" charset="0"/>
              </a:rPr>
              <a:t>O are present but not visible?</a:t>
            </a:r>
            <a:endParaRPr lang="en-US" sz="2800" dirty="0"/>
          </a:p>
        </p:txBody>
      </p:sp>
      <p:grpSp>
        <p:nvGrpSpPr>
          <p:cNvPr id="15" name="Group 14"/>
          <p:cNvGrpSpPr/>
          <p:nvPr/>
        </p:nvGrpSpPr>
        <p:grpSpPr>
          <a:xfrm>
            <a:off x="6477000" y="3733800"/>
            <a:ext cx="2438400" cy="2590800"/>
            <a:chOff x="6477000" y="3733800"/>
            <a:chExt cx="2438400" cy="2590800"/>
          </a:xfrm>
        </p:grpSpPr>
        <p:grpSp>
          <p:nvGrpSpPr>
            <p:cNvPr id="13" name="Group 12"/>
            <p:cNvGrpSpPr/>
            <p:nvPr/>
          </p:nvGrpSpPr>
          <p:grpSpPr>
            <a:xfrm>
              <a:off x="6477000" y="3733800"/>
              <a:ext cx="2324100" cy="2590800"/>
              <a:chOff x="6477000" y="3733800"/>
              <a:chExt cx="2324100" cy="2590800"/>
            </a:xfrm>
          </p:grpSpPr>
          <p:grpSp>
            <p:nvGrpSpPr>
              <p:cNvPr id="11" name="Group 10"/>
              <p:cNvGrpSpPr/>
              <p:nvPr/>
            </p:nvGrpSpPr>
            <p:grpSpPr>
              <a:xfrm>
                <a:off x="6477000" y="3733800"/>
                <a:ext cx="2324100" cy="2581275"/>
                <a:chOff x="2971800" y="3657600"/>
                <a:chExt cx="2324100" cy="2581275"/>
              </a:xfrm>
            </p:grpSpPr>
            <p:pic>
              <p:nvPicPr>
                <p:cNvPr id="9" name="Picture 5"/>
                <p:cNvPicPr>
                  <a:picLocks noChangeAspect="1" noChangeArrowheads="1"/>
                </p:cNvPicPr>
                <p:nvPr/>
              </p:nvPicPr>
              <p:blipFill>
                <a:blip r:embed="rId4" cstate="print">
                  <a:duotone>
                    <a:prstClr val="black"/>
                    <a:schemeClr val="accent3">
                      <a:tint val="45000"/>
                      <a:satMod val="400000"/>
                    </a:schemeClr>
                  </a:duotone>
                </a:blip>
                <a:srcRect/>
                <a:stretch>
                  <a:fillRect/>
                </a:stretch>
              </p:blipFill>
              <p:spPr bwMode="auto">
                <a:xfrm>
                  <a:off x="2971800" y="3657600"/>
                  <a:ext cx="819150" cy="2409825"/>
                </a:xfrm>
                <a:prstGeom prst="rect">
                  <a:avLst/>
                </a:prstGeom>
                <a:noFill/>
                <a:ln w="9525">
                  <a:noFill/>
                  <a:miter lim="800000"/>
                  <a:headEnd/>
                  <a:tailEnd/>
                </a:ln>
              </p:spPr>
            </p:pic>
            <p:pic>
              <p:nvPicPr>
                <p:cNvPr id="266242" name="Picture 2"/>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a:off x="3657600" y="3657600"/>
                  <a:ext cx="1638300" cy="2581275"/>
                </a:xfrm>
                <a:prstGeom prst="rect">
                  <a:avLst/>
                </a:prstGeom>
                <a:noFill/>
                <a:ln w="9525">
                  <a:noFill/>
                  <a:miter lim="800000"/>
                  <a:headEnd/>
                  <a:tailEnd/>
                </a:ln>
              </p:spPr>
            </p:pic>
          </p:grpSp>
          <p:sp>
            <p:nvSpPr>
              <p:cNvPr id="12" name="Rectangle 11"/>
              <p:cNvSpPr/>
              <p:nvPr/>
            </p:nvSpPr>
            <p:spPr>
              <a:xfrm>
                <a:off x="7162800" y="6096000"/>
                <a:ext cx="152400" cy="228600"/>
              </a:xfrm>
              <a:prstGeom prst="rect">
                <a:avLst/>
              </a:prstGeom>
              <a:solidFill>
                <a:srgbClr val="D1F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8686800" y="3733800"/>
              <a:ext cx="228600" cy="2286000"/>
            </a:xfrm>
            <a:prstGeom prst="rect">
              <a:avLst/>
            </a:prstGeom>
            <a:solidFill>
              <a:srgbClr val="D8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53" presetClass="entr" presetSubtype="0" fill="hold" nodeType="afterEffect">
                                  <p:stCondLst>
                                    <p:cond delay="100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0" fill="hold" nodeType="clickEffect">
                                  <p:stCondLst>
                                    <p:cond delay="0"/>
                                  </p:stCondLst>
                                  <p:childTnLst>
                                    <p:anim calcmode="lin" valueType="num">
                                      <p:cBhvr>
                                        <p:cTn id="20" dur="500"/>
                                        <p:tgtEl>
                                          <p:spTgt spid="15"/>
                                        </p:tgtEl>
                                        <p:attrNameLst>
                                          <p:attrName>ppt_w</p:attrName>
                                        </p:attrNameLst>
                                      </p:cBhvr>
                                      <p:tavLst>
                                        <p:tav tm="0">
                                          <p:val>
                                            <p:strVal val="ppt_w"/>
                                          </p:val>
                                        </p:tav>
                                        <p:tav tm="100000">
                                          <p:val>
                                            <p:fltVal val="0"/>
                                          </p:val>
                                        </p:tav>
                                      </p:tavLst>
                                    </p:anim>
                                    <p:anim calcmode="lin" valueType="num">
                                      <p:cBhvr>
                                        <p:cTn id="21" dur="500"/>
                                        <p:tgtEl>
                                          <p:spTgt spid="15"/>
                                        </p:tgtEl>
                                        <p:attrNameLst>
                                          <p:attrName>ppt_h</p:attrName>
                                        </p:attrNameLst>
                                      </p:cBhvr>
                                      <p:tavLst>
                                        <p:tav tm="0">
                                          <p:val>
                                            <p:strVal val="ppt_h"/>
                                          </p:val>
                                        </p:tav>
                                        <p:tav tm="100000">
                                          <p:val>
                                            <p:fltVal val="0"/>
                                          </p:val>
                                        </p:tav>
                                      </p:tavLst>
                                    </p:anim>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hidden"/>
                                      </p:to>
                                    </p:set>
                                  </p:childTnLst>
                                </p:cTn>
                              </p:par>
                            </p:childTnLst>
                          </p:cTn>
                        </p:par>
                        <p:par>
                          <p:cTn id="33" fill="hold">
                            <p:stCondLst>
                              <p:cond delay="0"/>
                            </p:stCondLst>
                            <p:childTnLst>
                              <p:par>
                                <p:cTn id="34" presetID="2" presetClass="entr" presetSubtype="4" fill="hold" grpId="0" nodeType="afterEffect">
                                  <p:stCondLst>
                                    <p:cond delay="50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6600"/>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itle 1"/>
          <p:cNvSpPr txBox="1">
            <a:spLocks/>
          </p:cNvSpPr>
          <p:nvPr/>
        </p:nvSpPr>
        <p:spPr>
          <a:xfrm>
            <a:off x="155643" y="198284"/>
            <a:ext cx="8842442" cy="813391"/>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dirty="0" smtClean="0">
                <a:solidFill>
                  <a:srgbClr val="FFFFFF"/>
                </a:solidFill>
                <a:latin typeface="+mj-lt"/>
                <a:ea typeface="+mj-ea"/>
                <a:cs typeface="+mj-cs"/>
              </a:rPr>
              <a:t>Dust Clouds in </a:t>
            </a:r>
            <a:r>
              <a:rPr kumimoji="0" lang="en-US" sz="3600" b="0" i="0" u="none" strike="noStrike" kern="1200" cap="none" spc="0" normalizeH="0" baseline="0" noProof="0" dirty="0" smtClean="0">
                <a:ln>
                  <a:noFill/>
                </a:ln>
                <a:solidFill>
                  <a:srgbClr val="FFFFFF"/>
                </a:solidFill>
                <a:effectLst/>
                <a:uLnTx/>
                <a:uFillTx/>
                <a:latin typeface="+mj-lt"/>
                <a:ea typeface="+mj-ea"/>
                <a:cs typeface="+mj-cs"/>
              </a:rPr>
              <a:t>the Nearby Interstellar Medium</a:t>
            </a:r>
            <a:endParaRPr kumimoji="0" lang="en-US" sz="3600" b="0" i="0" u="none" strike="noStrike" kern="1200" cap="none" spc="0" normalizeH="0" baseline="0" noProof="0" dirty="0">
              <a:ln>
                <a:noFill/>
              </a:ln>
              <a:solidFill>
                <a:srgbClr val="FFFFFF"/>
              </a:solidFill>
              <a:effectLst/>
              <a:uLnTx/>
              <a:uFillTx/>
              <a:latin typeface="+mj-lt"/>
              <a:ea typeface="+mj-ea"/>
              <a:cs typeface="+mj-cs"/>
            </a:endParaRPr>
          </a:p>
        </p:txBody>
      </p:sp>
      <p:pic>
        <p:nvPicPr>
          <p:cNvPr id="5" name="Picture 4" descr="Thackery_nebula.jpg"/>
          <p:cNvPicPr>
            <a:picLocks noChangeAspect="1"/>
          </p:cNvPicPr>
          <p:nvPr/>
        </p:nvPicPr>
        <p:blipFill>
          <a:blip r:embed="rId3" cstate="print"/>
          <a:srcRect l="5559" t="10000" r="4171" b="16667"/>
          <a:stretch>
            <a:fillRect/>
          </a:stretch>
        </p:blipFill>
        <p:spPr>
          <a:xfrm>
            <a:off x="2100364" y="1011675"/>
            <a:ext cx="4953000" cy="5029200"/>
          </a:xfrm>
          <a:prstGeom prst="rect">
            <a:avLst/>
          </a:prstGeom>
          <a:ln w="38100">
            <a:solidFill>
              <a:schemeClr val="tx1"/>
            </a:solidFill>
          </a:ln>
        </p:spPr>
      </p:pic>
      <p:sp>
        <p:nvSpPr>
          <p:cNvPr id="6" name="Title 1"/>
          <p:cNvSpPr txBox="1">
            <a:spLocks/>
          </p:cNvSpPr>
          <p:nvPr/>
        </p:nvSpPr>
        <p:spPr>
          <a:xfrm>
            <a:off x="155643" y="853433"/>
            <a:ext cx="8842442" cy="70785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AD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Krypton</a:t>
            </a:r>
            <a:endParaRPr lang="en-US" dirty="0"/>
          </a:p>
        </p:txBody>
      </p:sp>
      <p:sp>
        <p:nvSpPr>
          <p:cNvPr id="3" name="Content Placeholder 2"/>
          <p:cNvSpPr>
            <a:spLocks noGrp="1"/>
          </p:cNvSpPr>
          <p:nvPr>
            <p:ph idx="1"/>
          </p:nvPr>
        </p:nvSpPr>
        <p:spPr>
          <a:xfrm>
            <a:off x="457200" y="1600200"/>
            <a:ext cx="4038600" cy="4525963"/>
          </a:xfrm>
        </p:spPr>
        <p:txBody>
          <a:bodyPr/>
          <a:lstStyle/>
          <a:p>
            <a:r>
              <a:rPr lang="en-US" dirty="0" smtClean="0"/>
              <a:t>Chemically inert </a:t>
            </a:r>
          </a:p>
          <a:p>
            <a:r>
              <a:rPr lang="en-US" dirty="0" smtClean="0"/>
              <a:t>But, in principle, </a:t>
            </a:r>
            <a:r>
              <a:rPr lang="en-US" dirty="0" err="1" smtClean="0"/>
              <a:t>physisorption</a:t>
            </a:r>
            <a:r>
              <a:rPr lang="en-US" dirty="0" smtClean="0"/>
              <a:t> or trapping in an ice </a:t>
            </a:r>
            <a:r>
              <a:rPr lang="en-US" dirty="0" err="1" smtClean="0"/>
              <a:t>clathrate</a:t>
            </a:r>
            <a:r>
              <a:rPr lang="en-US" dirty="0" smtClean="0"/>
              <a:t> may be  possible.</a:t>
            </a:r>
            <a:endParaRPr lang="en-US" dirty="0"/>
          </a:p>
        </p:txBody>
      </p:sp>
      <p:grpSp>
        <p:nvGrpSpPr>
          <p:cNvPr id="6" name="Group 5"/>
          <p:cNvGrpSpPr/>
          <p:nvPr/>
        </p:nvGrpSpPr>
        <p:grpSpPr>
          <a:xfrm>
            <a:off x="4419600" y="1066800"/>
            <a:ext cx="2438400" cy="5562600"/>
            <a:chOff x="4419600" y="1066800"/>
            <a:chExt cx="2438400" cy="5562600"/>
          </a:xfrm>
        </p:grpSpPr>
        <p:pic>
          <p:nvPicPr>
            <p:cNvPr id="268290" name="Picture 2"/>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5105400" y="1066800"/>
              <a:ext cx="1752600" cy="5562600"/>
            </a:xfrm>
            <a:prstGeom prst="rect">
              <a:avLst/>
            </a:prstGeom>
            <a:noFill/>
            <a:ln w="9525">
              <a:noFill/>
              <a:miter lim="800000"/>
              <a:headEnd/>
              <a:tailEnd/>
            </a:ln>
          </p:spPr>
        </p:pic>
        <p:pic>
          <p:nvPicPr>
            <p:cNvPr id="268291" name="Picture 3"/>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4419600" y="1105437"/>
              <a:ext cx="819150" cy="50673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53000">
              <a:srgbClr val="00FF99"/>
            </a:gs>
            <a:gs pos="100000">
              <a:srgbClr val="0099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1964" y="2541832"/>
            <a:ext cx="7015429" cy="1143000"/>
          </a:xfrm>
        </p:spPr>
        <p:txBody>
          <a:bodyPr>
            <a:normAutofit fontScale="90000"/>
          </a:bodyPr>
          <a:lstStyle/>
          <a:p>
            <a:r>
              <a:rPr lang="en-US" dirty="0" smtClean="0"/>
              <a:t>How Trustworthy are the Transition f-values?</a:t>
            </a:r>
            <a:endParaRPr lang="en-US" dirty="0"/>
          </a:p>
        </p:txBody>
      </p:sp>
      <p:sp>
        <p:nvSpPr>
          <p:cNvPr id="3" name="TextBox 2"/>
          <p:cNvSpPr txBox="1"/>
          <p:nvPr/>
        </p:nvSpPr>
        <p:spPr>
          <a:xfrm>
            <a:off x="1926788" y="2925038"/>
            <a:ext cx="5058718" cy="2246769"/>
          </a:xfrm>
          <a:prstGeom prst="rect">
            <a:avLst/>
          </a:prstGeom>
          <a:noFill/>
        </p:spPr>
        <p:txBody>
          <a:bodyPr wrap="square" rtlCol="0">
            <a:spAutoFit/>
          </a:bodyPr>
          <a:lstStyle/>
          <a:p>
            <a:r>
              <a:rPr lang="en-US" sz="2000" dirty="0" smtClean="0"/>
              <a:t>The most useful lines for abundant elements are the semi-forbidden transitions, since they produce absorption features that are not saturated and are easy to analyze.</a:t>
            </a:r>
          </a:p>
          <a:p>
            <a:endParaRPr lang="en-US" sz="2000" dirty="0"/>
          </a:p>
          <a:p>
            <a:r>
              <a:rPr lang="en-US" sz="2000" dirty="0" smtClean="0"/>
              <a:t>Determinations of f-values for these transitions often have poor accuracy.</a:t>
            </a:r>
            <a:endParaRPr lang="en-US" sz="2000" dirty="0"/>
          </a:p>
        </p:txBody>
      </p:sp>
    </p:spTree>
    <p:extLst>
      <p:ext uri="{BB962C8B-B14F-4D97-AF65-F5344CB8AC3E}">
        <p14:creationId xmlns:p14="http://schemas.microsoft.com/office/powerpoint/2010/main" val="29153601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grpId="0" nodeType="withEffect">
                                  <p:stCondLst>
                                    <p:cond delay="2000"/>
                                  </p:stCondLst>
                                  <p:childTnLst>
                                    <p:animMotion origin="layout" path="M -2.7579E-6 4.5623E-6 L -2.7579E-6 -0.21955 " pathEditMode="relative" rAng="0" ptsTypes="AA">
                                      <p:cBhvr>
                                        <p:cTn id="10" dur="1000" fill="hold"/>
                                        <p:tgtEl>
                                          <p:spTgt spid="2"/>
                                        </p:tgtEl>
                                        <p:attrNameLst>
                                          <p:attrName>ppt_x</p:attrName>
                                          <p:attrName>ppt_y</p:attrName>
                                        </p:attrNameLst>
                                      </p:cBhvr>
                                      <p:rCtr x="0" y="-10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53000">
              <a:srgbClr val="00FF99"/>
            </a:gs>
            <a:gs pos="100000">
              <a:srgbClr val="0099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smtClean="0"/>
              <a:t>An Example</a:t>
            </a:r>
            <a:endParaRPr lang="en-US" dirty="0"/>
          </a:p>
        </p:txBody>
      </p:sp>
      <p:sp>
        <p:nvSpPr>
          <p:cNvPr id="3" name="Content Placeholder 2"/>
          <p:cNvSpPr>
            <a:spLocks noGrp="1"/>
          </p:cNvSpPr>
          <p:nvPr>
            <p:ph sz="half" idx="1"/>
          </p:nvPr>
        </p:nvSpPr>
        <p:spPr>
          <a:xfrm>
            <a:off x="457201" y="1600200"/>
            <a:ext cx="3363075" cy="4525963"/>
          </a:xfrm>
        </p:spPr>
        <p:txBody>
          <a:bodyPr>
            <a:normAutofit fontScale="70000" lnSpcReduction="20000"/>
          </a:bodyPr>
          <a:lstStyle/>
          <a:p>
            <a:r>
              <a:rPr lang="en-US" dirty="0" smtClean="0"/>
              <a:t>Most determinations of N(C II) arise from the weak intersystem line at 2325 </a:t>
            </a:r>
            <a:r>
              <a:rPr lang="en-US" dirty="0" err="1" smtClean="0"/>
              <a:t>Å</a:t>
            </a:r>
            <a:endParaRPr lang="en-US" dirty="0" smtClean="0"/>
          </a:p>
          <a:p>
            <a:r>
              <a:rPr lang="en-US" dirty="0" smtClean="0"/>
              <a:t>By measuring the strength of the damping wings for the allowed transition at 1334 </a:t>
            </a:r>
            <a:r>
              <a:rPr lang="en-US" dirty="0" err="1" smtClean="0"/>
              <a:t>Å</a:t>
            </a:r>
            <a:r>
              <a:rPr lang="en-US" dirty="0" smtClean="0"/>
              <a:t>, Sofia et al. (2011) concluded that the previously accepted f-value for the weak line was too low by a factor 0.43.</a:t>
            </a:r>
          </a:p>
          <a:p>
            <a:r>
              <a:rPr lang="en-US" dirty="0" smtClean="0"/>
              <a:t>This indicates that the gas-phase carbon is lower than previously supposed and thus </a:t>
            </a:r>
            <a:r>
              <a:rPr lang="en-US" b="1" dirty="0" smtClean="0"/>
              <a:t>more carbon is tied up in grains, by a factor 1/0.43.</a:t>
            </a:r>
            <a:endParaRPr lang="en-US" b="1" dirty="0"/>
          </a:p>
        </p:txBody>
      </p:sp>
      <p:pic>
        <p:nvPicPr>
          <p:cNvPr id="5" name="Picture 4"/>
          <p:cNvPicPr>
            <a:picLocks noChangeAspect="1"/>
          </p:cNvPicPr>
          <p:nvPr/>
        </p:nvPicPr>
        <p:blipFill>
          <a:blip r:embed="rId3"/>
          <a:stretch>
            <a:fillRect/>
          </a:stretch>
        </p:blipFill>
        <p:spPr>
          <a:xfrm>
            <a:off x="3961252" y="1882963"/>
            <a:ext cx="5067300" cy="3289300"/>
          </a:xfrm>
          <a:prstGeom prst="rect">
            <a:avLst/>
          </a:prstGeom>
        </p:spPr>
      </p:pic>
      <p:sp>
        <p:nvSpPr>
          <p:cNvPr id="6" name="TextBox 5"/>
          <p:cNvSpPr txBox="1"/>
          <p:nvPr/>
        </p:nvSpPr>
        <p:spPr>
          <a:xfrm>
            <a:off x="6874399" y="461836"/>
            <a:ext cx="1700233" cy="646331"/>
          </a:xfrm>
          <a:prstGeom prst="rect">
            <a:avLst/>
          </a:prstGeom>
          <a:solidFill>
            <a:srgbClr val="3366FF"/>
          </a:solidFill>
          <a:ln w="57150" cmpd="sng">
            <a:solidFill>
              <a:srgbClr val="FFFF00"/>
            </a:solidFill>
          </a:ln>
        </p:spPr>
        <p:txBody>
          <a:bodyPr wrap="square" rtlCol="0">
            <a:spAutoFit/>
          </a:bodyPr>
          <a:lstStyle/>
          <a:p>
            <a:r>
              <a:rPr lang="en-US" dirty="0" smtClean="0">
                <a:solidFill>
                  <a:srgbClr val="FFFF00"/>
                </a:solidFill>
              </a:rPr>
              <a:t>Stellar model continuum</a:t>
            </a:r>
            <a:endParaRPr lang="en-US" dirty="0">
              <a:solidFill>
                <a:srgbClr val="FFFF00"/>
              </a:solidFill>
            </a:endParaRPr>
          </a:p>
        </p:txBody>
      </p:sp>
      <p:cxnSp>
        <p:nvCxnSpPr>
          <p:cNvPr id="8" name="Straight Arrow Connector 7"/>
          <p:cNvCxnSpPr/>
          <p:nvPr/>
        </p:nvCxnSpPr>
        <p:spPr>
          <a:xfrm flipH="1">
            <a:off x="5321101" y="1018138"/>
            <a:ext cx="1553298" cy="160592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367676" y="1108167"/>
            <a:ext cx="272877" cy="1054064"/>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6" name="Freeform 15"/>
          <p:cNvSpPr/>
          <p:nvPr/>
        </p:nvSpPr>
        <p:spPr>
          <a:xfrm>
            <a:off x="4737100" y="2098675"/>
            <a:ext cx="1479550" cy="937539"/>
          </a:xfrm>
          <a:custGeom>
            <a:avLst/>
            <a:gdLst>
              <a:gd name="connsiteX0" fmla="*/ 0 w 1479550"/>
              <a:gd name="connsiteY0" fmla="*/ 0 h 937539"/>
              <a:gd name="connsiteX1" fmla="*/ 117475 w 1479550"/>
              <a:gd name="connsiteY1" fmla="*/ 22225 h 937539"/>
              <a:gd name="connsiteX2" fmla="*/ 238125 w 1479550"/>
              <a:gd name="connsiteY2" fmla="*/ 53975 h 937539"/>
              <a:gd name="connsiteX3" fmla="*/ 304800 w 1479550"/>
              <a:gd name="connsiteY3" fmla="*/ 85725 h 937539"/>
              <a:gd name="connsiteX4" fmla="*/ 371475 w 1479550"/>
              <a:gd name="connsiteY4" fmla="*/ 187325 h 937539"/>
              <a:gd name="connsiteX5" fmla="*/ 457200 w 1479550"/>
              <a:gd name="connsiteY5" fmla="*/ 374650 h 937539"/>
              <a:gd name="connsiteX6" fmla="*/ 492125 w 1479550"/>
              <a:gd name="connsiteY6" fmla="*/ 454025 h 937539"/>
              <a:gd name="connsiteX7" fmla="*/ 523875 w 1479550"/>
              <a:gd name="connsiteY7" fmla="*/ 539750 h 937539"/>
              <a:gd name="connsiteX8" fmla="*/ 600075 w 1479550"/>
              <a:gd name="connsiteY8" fmla="*/ 682625 h 937539"/>
              <a:gd name="connsiteX9" fmla="*/ 660400 w 1479550"/>
              <a:gd name="connsiteY9" fmla="*/ 765175 h 937539"/>
              <a:gd name="connsiteX10" fmla="*/ 730250 w 1479550"/>
              <a:gd name="connsiteY10" fmla="*/ 828675 h 937539"/>
              <a:gd name="connsiteX11" fmla="*/ 800100 w 1479550"/>
              <a:gd name="connsiteY11" fmla="*/ 860425 h 937539"/>
              <a:gd name="connsiteX12" fmla="*/ 993775 w 1479550"/>
              <a:gd name="connsiteY12" fmla="*/ 914400 h 937539"/>
              <a:gd name="connsiteX13" fmla="*/ 1028700 w 1479550"/>
              <a:gd name="connsiteY13" fmla="*/ 930275 h 937539"/>
              <a:gd name="connsiteX14" fmla="*/ 1079500 w 1479550"/>
              <a:gd name="connsiteY14" fmla="*/ 936625 h 937539"/>
              <a:gd name="connsiteX15" fmla="*/ 1136650 w 1479550"/>
              <a:gd name="connsiteY15" fmla="*/ 911225 h 937539"/>
              <a:gd name="connsiteX16" fmla="*/ 1184275 w 1479550"/>
              <a:gd name="connsiteY16" fmla="*/ 857250 h 937539"/>
              <a:gd name="connsiteX17" fmla="*/ 1339850 w 1479550"/>
              <a:gd name="connsiteY17" fmla="*/ 568325 h 937539"/>
              <a:gd name="connsiteX18" fmla="*/ 1435100 w 1479550"/>
              <a:gd name="connsiteY18" fmla="*/ 381000 h 937539"/>
              <a:gd name="connsiteX19" fmla="*/ 1479550 w 1479550"/>
              <a:gd name="connsiteY19" fmla="*/ 336550 h 937539"/>
              <a:gd name="connsiteX20" fmla="*/ 1479550 w 1479550"/>
              <a:gd name="connsiteY20" fmla="*/ 336550 h 93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9550" h="937539">
                <a:moveTo>
                  <a:pt x="0" y="0"/>
                </a:moveTo>
                <a:cubicBezTo>
                  <a:pt x="38894" y="6614"/>
                  <a:pt x="77788" y="13229"/>
                  <a:pt x="117475" y="22225"/>
                </a:cubicBezTo>
                <a:cubicBezTo>
                  <a:pt x="157162" y="31221"/>
                  <a:pt x="206904" y="43392"/>
                  <a:pt x="238125" y="53975"/>
                </a:cubicBezTo>
                <a:cubicBezTo>
                  <a:pt x="269346" y="64558"/>
                  <a:pt x="282575" y="63500"/>
                  <a:pt x="304800" y="85725"/>
                </a:cubicBezTo>
                <a:cubicBezTo>
                  <a:pt x="327025" y="107950"/>
                  <a:pt x="346075" y="139171"/>
                  <a:pt x="371475" y="187325"/>
                </a:cubicBezTo>
                <a:cubicBezTo>
                  <a:pt x="396875" y="235479"/>
                  <a:pt x="437092" y="330200"/>
                  <a:pt x="457200" y="374650"/>
                </a:cubicBezTo>
                <a:cubicBezTo>
                  <a:pt x="477308" y="419100"/>
                  <a:pt x="481013" y="426508"/>
                  <a:pt x="492125" y="454025"/>
                </a:cubicBezTo>
                <a:cubicBezTo>
                  <a:pt x="503237" y="481542"/>
                  <a:pt x="505883" y="501650"/>
                  <a:pt x="523875" y="539750"/>
                </a:cubicBezTo>
                <a:cubicBezTo>
                  <a:pt x="541867" y="577850"/>
                  <a:pt x="577321" y="645054"/>
                  <a:pt x="600075" y="682625"/>
                </a:cubicBezTo>
                <a:cubicBezTo>
                  <a:pt x="622829" y="720196"/>
                  <a:pt x="638704" y="740834"/>
                  <a:pt x="660400" y="765175"/>
                </a:cubicBezTo>
                <a:cubicBezTo>
                  <a:pt x="682096" y="789516"/>
                  <a:pt x="706967" y="812800"/>
                  <a:pt x="730250" y="828675"/>
                </a:cubicBezTo>
                <a:cubicBezTo>
                  <a:pt x="753533" y="844550"/>
                  <a:pt x="756179" y="846138"/>
                  <a:pt x="800100" y="860425"/>
                </a:cubicBezTo>
                <a:cubicBezTo>
                  <a:pt x="844021" y="874712"/>
                  <a:pt x="955675" y="902758"/>
                  <a:pt x="993775" y="914400"/>
                </a:cubicBezTo>
                <a:cubicBezTo>
                  <a:pt x="1031875" y="926042"/>
                  <a:pt x="1014413" y="926571"/>
                  <a:pt x="1028700" y="930275"/>
                </a:cubicBezTo>
                <a:cubicBezTo>
                  <a:pt x="1042987" y="933979"/>
                  <a:pt x="1061508" y="939800"/>
                  <a:pt x="1079500" y="936625"/>
                </a:cubicBezTo>
                <a:cubicBezTo>
                  <a:pt x="1097492" y="933450"/>
                  <a:pt x="1119188" y="924454"/>
                  <a:pt x="1136650" y="911225"/>
                </a:cubicBezTo>
                <a:cubicBezTo>
                  <a:pt x="1154113" y="897996"/>
                  <a:pt x="1150408" y="914400"/>
                  <a:pt x="1184275" y="857250"/>
                </a:cubicBezTo>
                <a:cubicBezTo>
                  <a:pt x="1218142" y="800100"/>
                  <a:pt x="1298046" y="647700"/>
                  <a:pt x="1339850" y="568325"/>
                </a:cubicBezTo>
                <a:cubicBezTo>
                  <a:pt x="1381654" y="488950"/>
                  <a:pt x="1411817" y="419629"/>
                  <a:pt x="1435100" y="381000"/>
                </a:cubicBezTo>
                <a:cubicBezTo>
                  <a:pt x="1458383" y="342371"/>
                  <a:pt x="1479550" y="336550"/>
                  <a:pt x="1479550" y="336550"/>
                </a:cubicBezTo>
                <a:lnTo>
                  <a:pt x="1479550" y="336550"/>
                </a:ln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6813550" y="2104975"/>
            <a:ext cx="1604348" cy="368505"/>
          </a:xfrm>
          <a:custGeom>
            <a:avLst/>
            <a:gdLst>
              <a:gd name="connsiteX0" fmla="*/ 0 w 1604348"/>
              <a:gd name="connsiteY0" fmla="*/ 3225 h 368505"/>
              <a:gd name="connsiteX1" fmla="*/ 104775 w 1604348"/>
              <a:gd name="connsiteY1" fmla="*/ 76250 h 368505"/>
              <a:gd name="connsiteX2" fmla="*/ 120650 w 1604348"/>
              <a:gd name="connsiteY2" fmla="*/ 92125 h 368505"/>
              <a:gd name="connsiteX3" fmla="*/ 161925 w 1604348"/>
              <a:gd name="connsiteY3" fmla="*/ 92125 h 368505"/>
              <a:gd name="connsiteX4" fmla="*/ 203200 w 1604348"/>
              <a:gd name="connsiteY4" fmla="*/ 79425 h 368505"/>
              <a:gd name="connsiteX5" fmla="*/ 257175 w 1604348"/>
              <a:gd name="connsiteY5" fmla="*/ 44500 h 368505"/>
              <a:gd name="connsiteX6" fmla="*/ 323850 w 1604348"/>
              <a:gd name="connsiteY6" fmla="*/ 19100 h 368505"/>
              <a:gd name="connsiteX7" fmla="*/ 374650 w 1604348"/>
              <a:gd name="connsiteY7" fmla="*/ 12750 h 368505"/>
              <a:gd name="connsiteX8" fmla="*/ 457200 w 1604348"/>
              <a:gd name="connsiteY8" fmla="*/ 6400 h 368505"/>
              <a:gd name="connsiteX9" fmla="*/ 498475 w 1604348"/>
              <a:gd name="connsiteY9" fmla="*/ 28625 h 368505"/>
              <a:gd name="connsiteX10" fmla="*/ 536575 w 1604348"/>
              <a:gd name="connsiteY10" fmla="*/ 63550 h 368505"/>
              <a:gd name="connsiteX11" fmla="*/ 571500 w 1604348"/>
              <a:gd name="connsiteY11" fmla="*/ 98475 h 368505"/>
              <a:gd name="connsiteX12" fmla="*/ 679450 w 1604348"/>
              <a:gd name="connsiteY12" fmla="*/ 139750 h 368505"/>
              <a:gd name="connsiteX13" fmla="*/ 714375 w 1604348"/>
              <a:gd name="connsiteY13" fmla="*/ 149275 h 368505"/>
              <a:gd name="connsiteX14" fmla="*/ 762000 w 1604348"/>
              <a:gd name="connsiteY14" fmla="*/ 133400 h 368505"/>
              <a:gd name="connsiteX15" fmla="*/ 812800 w 1604348"/>
              <a:gd name="connsiteY15" fmla="*/ 98475 h 368505"/>
              <a:gd name="connsiteX16" fmla="*/ 863600 w 1604348"/>
              <a:gd name="connsiteY16" fmla="*/ 63550 h 368505"/>
              <a:gd name="connsiteX17" fmla="*/ 914400 w 1604348"/>
              <a:gd name="connsiteY17" fmla="*/ 44500 h 368505"/>
              <a:gd name="connsiteX18" fmla="*/ 958850 w 1604348"/>
              <a:gd name="connsiteY18" fmla="*/ 44500 h 368505"/>
              <a:gd name="connsiteX19" fmla="*/ 987425 w 1604348"/>
              <a:gd name="connsiteY19" fmla="*/ 44500 h 368505"/>
              <a:gd name="connsiteX20" fmla="*/ 1022350 w 1604348"/>
              <a:gd name="connsiteY20" fmla="*/ 28625 h 368505"/>
              <a:gd name="connsiteX21" fmla="*/ 1050925 w 1604348"/>
              <a:gd name="connsiteY21" fmla="*/ 9575 h 368505"/>
              <a:gd name="connsiteX22" fmla="*/ 1089025 w 1604348"/>
              <a:gd name="connsiteY22" fmla="*/ 50 h 368505"/>
              <a:gd name="connsiteX23" fmla="*/ 1104900 w 1604348"/>
              <a:gd name="connsiteY23" fmla="*/ 6400 h 368505"/>
              <a:gd name="connsiteX24" fmla="*/ 1114425 w 1604348"/>
              <a:gd name="connsiteY24" fmla="*/ 19100 h 368505"/>
              <a:gd name="connsiteX25" fmla="*/ 1136650 w 1604348"/>
              <a:gd name="connsiteY25" fmla="*/ 73075 h 368505"/>
              <a:gd name="connsiteX26" fmla="*/ 1158875 w 1604348"/>
              <a:gd name="connsiteY26" fmla="*/ 142925 h 368505"/>
              <a:gd name="connsiteX27" fmla="*/ 1177925 w 1604348"/>
              <a:gd name="connsiteY27" fmla="*/ 206425 h 368505"/>
              <a:gd name="connsiteX28" fmla="*/ 1190625 w 1604348"/>
              <a:gd name="connsiteY28" fmla="*/ 235000 h 368505"/>
              <a:gd name="connsiteX29" fmla="*/ 1216025 w 1604348"/>
              <a:gd name="connsiteY29" fmla="*/ 288975 h 368505"/>
              <a:gd name="connsiteX30" fmla="*/ 1241425 w 1604348"/>
              <a:gd name="connsiteY30" fmla="*/ 330250 h 368505"/>
              <a:gd name="connsiteX31" fmla="*/ 1292225 w 1604348"/>
              <a:gd name="connsiteY31" fmla="*/ 362000 h 368505"/>
              <a:gd name="connsiteX32" fmla="*/ 1308100 w 1604348"/>
              <a:gd name="connsiteY32" fmla="*/ 368350 h 368505"/>
              <a:gd name="connsiteX33" fmla="*/ 1330325 w 1604348"/>
              <a:gd name="connsiteY33" fmla="*/ 358825 h 368505"/>
              <a:gd name="connsiteX34" fmla="*/ 1365250 w 1604348"/>
              <a:gd name="connsiteY34" fmla="*/ 320725 h 368505"/>
              <a:gd name="connsiteX35" fmla="*/ 1403350 w 1604348"/>
              <a:gd name="connsiteY35" fmla="*/ 260400 h 368505"/>
              <a:gd name="connsiteX36" fmla="*/ 1431925 w 1604348"/>
              <a:gd name="connsiteY36" fmla="*/ 235000 h 368505"/>
              <a:gd name="connsiteX37" fmla="*/ 1520825 w 1604348"/>
              <a:gd name="connsiteY37" fmla="*/ 104825 h 368505"/>
              <a:gd name="connsiteX38" fmla="*/ 1558925 w 1604348"/>
              <a:gd name="connsiteY38" fmla="*/ 92125 h 368505"/>
              <a:gd name="connsiteX39" fmla="*/ 1603375 w 1604348"/>
              <a:gd name="connsiteY39" fmla="*/ 98475 h 368505"/>
              <a:gd name="connsiteX40" fmla="*/ 1590675 w 1604348"/>
              <a:gd name="connsiteY40" fmla="*/ 98475 h 36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04348" h="368505">
                <a:moveTo>
                  <a:pt x="0" y="3225"/>
                </a:moveTo>
                <a:lnTo>
                  <a:pt x="104775" y="76250"/>
                </a:lnTo>
                <a:cubicBezTo>
                  <a:pt x="124883" y="91067"/>
                  <a:pt x="111125" y="89479"/>
                  <a:pt x="120650" y="92125"/>
                </a:cubicBezTo>
                <a:cubicBezTo>
                  <a:pt x="130175" y="94771"/>
                  <a:pt x="148167" y="94242"/>
                  <a:pt x="161925" y="92125"/>
                </a:cubicBezTo>
                <a:cubicBezTo>
                  <a:pt x="175683" y="90008"/>
                  <a:pt x="187325" y="87362"/>
                  <a:pt x="203200" y="79425"/>
                </a:cubicBezTo>
                <a:cubicBezTo>
                  <a:pt x="219075" y="71488"/>
                  <a:pt x="237067" y="54554"/>
                  <a:pt x="257175" y="44500"/>
                </a:cubicBezTo>
                <a:cubicBezTo>
                  <a:pt x="277283" y="34446"/>
                  <a:pt x="304271" y="24392"/>
                  <a:pt x="323850" y="19100"/>
                </a:cubicBezTo>
                <a:cubicBezTo>
                  <a:pt x="343429" y="13808"/>
                  <a:pt x="352425" y="14867"/>
                  <a:pt x="374650" y="12750"/>
                </a:cubicBezTo>
                <a:cubicBezTo>
                  <a:pt x="396875" y="10633"/>
                  <a:pt x="436563" y="3754"/>
                  <a:pt x="457200" y="6400"/>
                </a:cubicBezTo>
                <a:cubicBezTo>
                  <a:pt x="477837" y="9046"/>
                  <a:pt x="485246" y="19100"/>
                  <a:pt x="498475" y="28625"/>
                </a:cubicBezTo>
                <a:cubicBezTo>
                  <a:pt x="511704" y="38150"/>
                  <a:pt x="524404" y="51908"/>
                  <a:pt x="536575" y="63550"/>
                </a:cubicBezTo>
                <a:cubicBezTo>
                  <a:pt x="548746" y="75192"/>
                  <a:pt x="547688" y="85775"/>
                  <a:pt x="571500" y="98475"/>
                </a:cubicBezTo>
                <a:cubicBezTo>
                  <a:pt x="595313" y="111175"/>
                  <a:pt x="655638" y="131283"/>
                  <a:pt x="679450" y="139750"/>
                </a:cubicBezTo>
                <a:cubicBezTo>
                  <a:pt x="703262" y="148217"/>
                  <a:pt x="700617" y="150333"/>
                  <a:pt x="714375" y="149275"/>
                </a:cubicBezTo>
                <a:cubicBezTo>
                  <a:pt x="728133" y="148217"/>
                  <a:pt x="745596" y="141867"/>
                  <a:pt x="762000" y="133400"/>
                </a:cubicBezTo>
                <a:cubicBezTo>
                  <a:pt x="778404" y="124933"/>
                  <a:pt x="812800" y="98475"/>
                  <a:pt x="812800" y="98475"/>
                </a:cubicBezTo>
                <a:cubicBezTo>
                  <a:pt x="829733" y="86833"/>
                  <a:pt x="846667" y="72546"/>
                  <a:pt x="863600" y="63550"/>
                </a:cubicBezTo>
                <a:cubicBezTo>
                  <a:pt x="880533" y="54554"/>
                  <a:pt x="898525" y="47675"/>
                  <a:pt x="914400" y="44500"/>
                </a:cubicBezTo>
                <a:cubicBezTo>
                  <a:pt x="930275" y="41325"/>
                  <a:pt x="958850" y="44500"/>
                  <a:pt x="958850" y="44500"/>
                </a:cubicBezTo>
                <a:cubicBezTo>
                  <a:pt x="971021" y="44500"/>
                  <a:pt x="976842" y="47146"/>
                  <a:pt x="987425" y="44500"/>
                </a:cubicBezTo>
                <a:cubicBezTo>
                  <a:pt x="998008" y="41854"/>
                  <a:pt x="1011767" y="34446"/>
                  <a:pt x="1022350" y="28625"/>
                </a:cubicBezTo>
                <a:cubicBezTo>
                  <a:pt x="1032933" y="22804"/>
                  <a:pt x="1039813" y="14337"/>
                  <a:pt x="1050925" y="9575"/>
                </a:cubicBezTo>
                <a:cubicBezTo>
                  <a:pt x="1062037" y="4813"/>
                  <a:pt x="1080029" y="579"/>
                  <a:pt x="1089025" y="50"/>
                </a:cubicBezTo>
                <a:cubicBezTo>
                  <a:pt x="1098021" y="-479"/>
                  <a:pt x="1100667" y="3225"/>
                  <a:pt x="1104900" y="6400"/>
                </a:cubicBezTo>
                <a:cubicBezTo>
                  <a:pt x="1109133" y="9575"/>
                  <a:pt x="1109133" y="7988"/>
                  <a:pt x="1114425" y="19100"/>
                </a:cubicBezTo>
                <a:cubicBezTo>
                  <a:pt x="1119717" y="30213"/>
                  <a:pt x="1129242" y="52438"/>
                  <a:pt x="1136650" y="73075"/>
                </a:cubicBezTo>
                <a:cubicBezTo>
                  <a:pt x="1144058" y="93712"/>
                  <a:pt x="1151996" y="120700"/>
                  <a:pt x="1158875" y="142925"/>
                </a:cubicBezTo>
                <a:cubicBezTo>
                  <a:pt x="1165754" y="165150"/>
                  <a:pt x="1172633" y="191079"/>
                  <a:pt x="1177925" y="206425"/>
                </a:cubicBezTo>
                <a:cubicBezTo>
                  <a:pt x="1183217" y="221771"/>
                  <a:pt x="1184275" y="221242"/>
                  <a:pt x="1190625" y="235000"/>
                </a:cubicBezTo>
                <a:cubicBezTo>
                  <a:pt x="1196975" y="248758"/>
                  <a:pt x="1207558" y="273100"/>
                  <a:pt x="1216025" y="288975"/>
                </a:cubicBezTo>
                <a:cubicBezTo>
                  <a:pt x="1224492" y="304850"/>
                  <a:pt x="1228725" y="318079"/>
                  <a:pt x="1241425" y="330250"/>
                </a:cubicBezTo>
                <a:cubicBezTo>
                  <a:pt x="1254125" y="342421"/>
                  <a:pt x="1281113" y="355650"/>
                  <a:pt x="1292225" y="362000"/>
                </a:cubicBezTo>
                <a:cubicBezTo>
                  <a:pt x="1303337" y="368350"/>
                  <a:pt x="1301750" y="368879"/>
                  <a:pt x="1308100" y="368350"/>
                </a:cubicBezTo>
                <a:cubicBezTo>
                  <a:pt x="1314450" y="367821"/>
                  <a:pt x="1320800" y="366762"/>
                  <a:pt x="1330325" y="358825"/>
                </a:cubicBezTo>
                <a:cubicBezTo>
                  <a:pt x="1339850" y="350888"/>
                  <a:pt x="1353079" y="337129"/>
                  <a:pt x="1365250" y="320725"/>
                </a:cubicBezTo>
                <a:cubicBezTo>
                  <a:pt x="1377421" y="304321"/>
                  <a:pt x="1392238" y="274688"/>
                  <a:pt x="1403350" y="260400"/>
                </a:cubicBezTo>
                <a:cubicBezTo>
                  <a:pt x="1414463" y="246113"/>
                  <a:pt x="1412346" y="260929"/>
                  <a:pt x="1431925" y="235000"/>
                </a:cubicBezTo>
                <a:cubicBezTo>
                  <a:pt x="1451504" y="209071"/>
                  <a:pt x="1499658" y="128638"/>
                  <a:pt x="1520825" y="104825"/>
                </a:cubicBezTo>
                <a:cubicBezTo>
                  <a:pt x="1541992" y="81013"/>
                  <a:pt x="1545167" y="93183"/>
                  <a:pt x="1558925" y="92125"/>
                </a:cubicBezTo>
                <a:cubicBezTo>
                  <a:pt x="1572683" y="91067"/>
                  <a:pt x="1598084" y="97417"/>
                  <a:pt x="1603375" y="98475"/>
                </a:cubicBezTo>
                <a:cubicBezTo>
                  <a:pt x="1608666" y="99533"/>
                  <a:pt x="1590675" y="98475"/>
                  <a:pt x="1590675" y="98475"/>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ectangle 19"/>
          <p:cNvSpPr/>
          <p:nvPr/>
        </p:nvSpPr>
        <p:spPr>
          <a:xfrm>
            <a:off x="5321101" y="1526001"/>
            <a:ext cx="1852678" cy="369332"/>
          </a:xfrm>
          <a:prstGeom prst="rect">
            <a:avLst/>
          </a:prstGeom>
        </p:spPr>
        <p:txBody>
          <a:bodyPr wrap="none">
            <a:spAutoFit/>
          </a:bodyPr>
          <a:lstStyle/>
          <a:p>
            <a:r>
              <a:rPr lang="en-US" dirty="0"/>
              <a:t>1334 </a:t>
            </a:r>
            <a:r>
              <a:rPr lang="en-US" dirty="0" err="1" smtClean="0"/>
              <a:t>Å</a:t>
            </a:r>
            <a:r>
              <a:rPr lang="en-US" dirty="0" smtClean="0"/>
              <a:t> transition</a:t>
            </a:r>
            <a:endParaRPr lang="en-US" dirty="0"/>
          </a:p>
        </p:txBody>
      </p:sp>
    </p:spTree>
    <p:extLst>
      <p:ext uri="{BB962C8B-B14F-4D97-AF65-F5344CB8AC3E}">
        <p14:creationId xmlns:p14="http://schemas.microsoft.com/office/powerpoint/2010/main" val="11025272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2000"/>
                            </p:stCondLst>
                            <p:childTnLst>
                              <p:par>
                                <p:cTn id="8" presetID="22" presetClass="entr" presetSubtype="2"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1000"/>
                                        <p:tgtEl>
                                          <p:spTgt spid="8"/>
                                        </p:tgtEl>
                                      </p:cBhvr>
                                    </p:animEffect>
                                  </p:childTnLst>
                                </p:cTn>
                              </p:par>
                            </p:childTnLst>
                          </p:cTn>
                        </p:par>
                        <p:par>
                          <p:cTn id="11" fill="hold">
                            <p:stCondLst>
                              <p:cond delay="30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1000"/>
                                        <p:tgtEl>
                                          <p:spTgt spid="16"/>
                                        </p:tgtEl>
                                      </p:cBhvr>
                                    </p:animEffect>
                                  </p:childTnLst>
                                </p:cTn>
                              </p:par>
                            </p:childTnLst>
                          </p:cTn>
                        </p:par>
                        <p:par>
                          <p:cTn id="15" fill="hold">
                            <p:stCondLst>
                              <p:cond delay="4000"/>
                            </p:stCondLst>
                            <p:childTnLst>
                              <p:par>
                                <p:cTn id="16" presetID="22" presetClass="entr" presetSubtype="1" fill="hold" nodeType="afterEffect">
                                  <p:stCondLst>
                                    <p:cond delay="100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1000"/>
                                        <p:tgtEl>
                                          <p:spTgt spid="10"/>
                                        </p:tgtEl>
                                      </p:cBhvr>
                                    </p:animEffect>
                                  </p:childTnLst>
                                </p:cTn>
                              </p:par>
                            </p:childTnLst>
                          </p:cTn>
                        </p:par>
                        <p:par>
                          <p:cTn id="19" fill="hold">
                            <p:stCondLst>
                              <p:cond delay="6000"/>
                            </p:stCondLst>
                            <p:childTnLst>
                              <p:par>
                                <p:cTn id="20" presetID="22" presetClass="entr" presetSubtype="8"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53000">
              <a:srgbClr val="00FF99"/>
            </a:gs>
            <a:gs pos="100000">
              <a:srgbClr val="009900"/>
            </a:gs>
          </a:gsLst>
          <a:lin ang="54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85610" y="1860986"/>
            <a:ext cx="6038088" cy="4829556"/>
          </a:xfrm>
          <a:prstGeom prst="rect">
            <a:avLst/>
          </a:prstGeom>
        </p:spPr>
      </p:pic>
      <p:sp>
        <p:nvSpPr>
          <p:cNvPr id="2" name="Title 1"/>
          <p:cNvSpPr>
            <a:spLocks noGrp="1"/>
          </p:cNvSpPr>
          <p:nvPr>
            <p:ph type="title"/>
          </p:nvPr>
        </p:nvSpPr>
        <p:spPr/>
        <p:txBody>
          <a:bodyPr>
            <a:normAutofit fontScale="90000"/>
          </a:bodyPr>
          <a:lstStyle/>
          <a:p>
            <a:r>
              <a:rPr lang="en-US" dirty="0" smtClean="0">
                <a:solidFill>
                  <a:schemeClr val="bg1"/>
                </a:solidFill>
                <a:effectLst>
                  <a:outerShdw blurRad="38100" dist="38100" dir="2700000" algn="tl">
                    <a:srgbClr val="000000">
                      <a:alpha val="43137"/>
                    </a:srgbClr>
                  </a:outerShdw>
                </a:effectLst>
              </a:rPr>
              <a:t>Most </a:t>
            </a:r>
            <a:r>
              <a:rPr lang="en-US" i="1" dirty="0" smtClean="0">
                <a:solidFill>
                  <a:schemeClr val="bg1"/>
                </a:solidFill>
                <a:effectLst>
                  <a:outerShdw blurRad="38100" dist="38100" dir="2700000" algn="tl">
                    <a:srgbClr val="000000">
                      <a:alpha val="43137"/>
                    </a:srgbClr>
                  </a:outerShdw>
                </a:effectLst>
              </a:rPr>
              <a:t>N</a:t>
            </a:r>
            <a:r>
              <a:rPr lang="en-US" dirty="0" smtClean="0">
                <a:solidFill>
                  <a:schemeClr val="bg1"/>
                </a:solidFill>
                <a:effectLst>
                  <a:outerShdw blurRad="38100" dist="38100" dir="2700000" algn="tl">
                    <a:srgbClr val="000000">
                      <a:alpha val="43137"/>
                    </a:srgbClr>
                  </a:outerShdw>
                </a:effectLst>
              </a:rPr>
              <a:t>(O I) Determinations Were Made Using the Weak Intersystem Absorption Line at 1355.598Å</a:t>
            </a:r>
            <a:endParaRPr lang="en-US"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3128254" y="3926941"/>
            <a:ext cx="1676400" cy="1477328"/>
          </a:xfrm>
          <a:prstGeom prst="rect">
            <a:avLst/>
          </a:prstGeom>
          <a:noFill/>
        </p:spPr>
        <p:txBody>
          <a:bodyPr wrap="square" rtlCol="0">
            <a:spAutoFit/>
          </a:bodyPr>
          <a:lstStyle/>
          <a:p>
            <a:r>
              <a:rPr lang="en-US" dirty="0" smtClean="0"/>
              <a:t>This line rarely is strong enough to have saturation take place</a:t>
            </a:r>
            <a:endParaRPr lang="en-US" dirty="0"/>
          </a:p>
        </p:txBody>
      </p:sp>
      <p:cxnSp>
        <p:nvCxnSpPr>
          <p:cNvPr id="8" name="Straight Arrow Connector 7"/>
          <p:cNvCxnSpPr/>
          <p:nvPr/>
        </p:nvCxnSpPr>
        <p:spPr>
          <a:xfrm flipV="1">
            <a:off x="4642919" y="3582194"/>
            <a:ext cx="807267" cy="5109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9AB7B56A-055D-45C0-82BC-D23A3BBA90AC}" type="slidenum">
              <a:rPr lang="en-US" smtClean="0"/>
              <a:pPr/>
              <a:t>43</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048" y="330394"/>
            <a:ext cx="8229600" cy="1143000"/>
          </a:xfrm>
          <a:effectLst/>
        </p:spPr>
        <p:txBody>
          <a:bodyPr>
            <a:normAutofit fontScale="90000"/>
          </a:bodyPr>
          <a:lstStyle/>
          <a:p>
            <a:r>
              <a:rPr lang="en-US" dirty="0" smtClean="0"/>
              <a:t>Measurements (or Calculations) of the Lifetime of the Upper State for the Intersystem Transition at 1355.598Å </a:t>
            </a:r>
            <a:endParaRPr lang="en-US" dirty="0"/>
          </a:p>
        </p:txBody>
      </p:sp>
      <p:pic>
        <p:nvPicPr>
          <p:cNvPr id="6" name="Content Placeholder 5" descr="tau1356.gif"/>
          <p:cNvPicPr>
            <a:picLocks noGrp="1" noChangeAspect="1"/>
          </p:cNvPicPr>
          <p:nvPr>
            <p:ph idx="1"/>
          </p:nvPr>
        </p:nvPicPr>
        <p:blipFill>
          <a:blip r:embed="rId4" cstate="print"/>
          <a:stretch>
            <a:fillRect/>
          </a:stretch>
        </p:blipFill>
        <p:spPr>
          <a:xfrm>
            <a:off x="1752600" y="1981200"/>
            <a:ext cx="5656256" cy="4525963"/>
          </a:xfrm>
          <a:solidFill>
            <a:schemeClr val="bg1"/>
          </a:solidFill>
          <a:ln>
            <a:solidFill>
              <a:schemeClr val="tx1"/>
            </a:solidFill>
          </a:ln>
          <a:effectLst>
            <a:innerShdw blurRad="63500" dist="50800" dir="2700000">
              <a:prstClr val="black">
                <a:alpha val="50000"/>
              </a:prstClr>
            </a:innerShdw>
          </a:effectLst>
        </p:spPr>
      </p:pic>
      <p:sp>
        <p:nvSpPr>
          <p:cNvPr id="7" name="TextBox 6"/>
          <p:cNvSpPr txBox="1"/>
          <p:nvPr/>
        </p:nvSpPr>
        <p:spPr>
          <a:xfrm>
            <a:off x="228600" y="5486400"/>
            <a:ext cx="1905000" cy="646331"/>
          </a:xfrm>
          <a:prstGeom prst="rect">
            <a:avLst/>
          </a:prstGeom>
          <a:solidFill>
            <a:srgbClr val="FFC000"/>
          </a:solidFill>
          <a:ln>
            <a:solidFill>
              <a:schemeClr val="tx1"/>
            </a:solidFill>
          </a:ln>
        </p:spPr>
        <p:txBody>
          <a:bodyPr wrap="square" rtlCol="0">
            <a:spAutoFit/>
          </a:bodyPr>
          <a:lstStyle/>
          <a:p>
            <a:r>
              <a:rPr lang="en-US" smtClean="0"/>
              <a:t>Value adopted </a:t>
            </a:r>
            <a:r>
              <a:rPr lang="en-US" dirty="0" smtClean="0"/>
              <a:t>by Morton (2003)</a:t>
            </a:r>
            <a:endParaRPr lang="en-US" dirty="0"/>
          </a:p>
        </p:txBody>
      </p:sp>
      <p:cxnSp>
        <p:nvCxnSpPr>
          <p:cNvPr id="9" name="Straight Arrow Connector 8"/>
          <p:cNvCxnSpPr>
            <a:stCxn id="7" idx="3"/>
          </p:cNvCxnSpPr>
          <p:nvPr/>
        </p:nvCxnSpPr>
        <p:spPr>
          <a:xfrm flipV="1">
            <a:off x="2133600" y="5029200"/>
            <a:ext cx="1066800" cy="7803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666999" y="4979361"/>
            <a:ext cx="1295401" cy="9499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584174" y="2584174"/>
            <a:ext cx="4253948" cy="3265714"/>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5449" y="2338846"/>
            <a:ext cx="634930" cy="3660511"/>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4.16667E-6 -4.81481E-6 L 0.54983 0.0051 " pathEditMode="relative" rAng="0" ptsTypes="AA">
                                      <p:cBhvr>
                                        <p:cTn id="6" dur="15000" fill="hold"/>
                                        <p:tgtEl>
                                          <p:spTgt spid="16"/>
                                        </p:tgtEl>
                                        <p:attrNameLst>
                                          <p:attrName>ppt_x</p:attrName>
                                          <p:attrName>ppt_y</p:attrName>
                                        </p:attrNameLst>
                                      </p:cBhvr>
                                      <p:rCtr x="27483" y="255"/>
                                    </p:animMotion>
                                  </p:childTnLst>
                                </p:cTn>
                              </p:par>
                            </p:childTnLst>
                          </p:cTn>
                        </p:par>
                        <p:par>
                          <p:cTn id="7" fill="hold">
                            <p:stCondLst>
                              <p:cond delay="1500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6000"/>
                            </p:stCondLst>
                            <p:childTnLst>
                              <p:par>
                                <p:cTn id="11" presetID="22" presetClass="entr" presetSubtype="4"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par>
                          <p:cTn id="14" fill="hold">
                            <p:stCondLst>
                              <p:cond delay="16500"/>
                            </p:stCondLst>
                            <p:childTnLst>
                              <p:par>
                                <p:cTn id="15" presetID="1" presetClass="exit"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53000">
              <a:srgbClr val="00FF99"/>
            </a:gs>
            <a:gs pos="100000">
              <a:srgbClr val="009900"/>
            </a:gs>
          </a:gsLst>
          <a:lin ang="5400000" scaled="0"/>
        </a:gradFill>
        <a:effectLst/>
      </p:bgPr>
    </p:bg>
    <p:spTree>
      <p:nvGrpSpPr>
        <p:cNvPr id="1" name=""/>
        <p:cNvGrpSpPr/>
        <p:nvPr/>
      </p:nvGrpSpPr>
      <p:grpSpPr>
        <a:xfrm>
          <a:off x="0" y="0"/>
          <a:ext cx="0" cy="0"/>
          <a:chOff x="0" y="0"/>
          <a:chExt cx="0" cy="0"/>
        </a:xfrm>
      </p:grpSpPr>
      <p:sp>
        <p:nvSpPr>
          <p:cNvPr id="12" name="Rectangle 11"/>
          <p:cNvSpPr/>
          <p:nvPr/>
        </p:nvSpPr>
        <p:spPr>
          <a:xfrm>
            <a:off x="1600200" y="1752600"/>
            <a:ext cx="6248400" cy="4648200"/>
          </a:xfrm>
          <a:prstGeom prst="rect">
            <a:avLst/>
          </a:prstGeom>
          <a:solidFill>
            <a:schemeClr val="bg1"/>
          </a:solidFill>
          <a:ln>
            <a:noFill/>
          </a:ln>
          <a:effectLst>
            <a:innerShdw blurRad="63500" dist="50800" dir="2700000">
              <a:prstClr val="black">
                <a:alpha val="50000"/>
              </a:prstClr>
            </a:inn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effectLst>
                  <a:outerShdw blurRad="38100" dist="38100" dir="2700000" algn="tl">
                    <a:srgbClr val="000000">
                      <a:alpha val="43137"/>
                    </a:srgbClr>
                  </a:outerShdw>
                </a:effectLst>
              </a:rPr>
              <a:t>STIS Spectra of Two Stars</a:t>
            </a:r>
            <a:endParaRPr lang="en-US" dirty="0">
              <a:solidFill>
                <a:schemeClr val="bg1"/>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4" cstate="print"/>
          <a:srcRect/>
          <a:stretch>
            <a:fillRect/>
          </a:stretch>
        </p:blipFill>
        <p:spPr bwMode="auto">
          <a:xfrm>
            <a:off x="1704975" y="1847850"/>
            <a:ext cx="2886075" cy="2447925"/>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4791075" y="1852612"/>
            <a:ext cx="2943225" cy="2447925"/>
          </a:xfrm>
          <a:prstGeom prst="rect">
            <a:avLst/>
          </a:prstGeom>
          <a:noFill/>
          <a:ln w="9525">
            <a:noFill/>
            <a:miter lim="800000"/>
            <a:headEnd/>
            <a:tailEnd/>
          </a:ln>
        </p:spPr>
      </p:pic>
      <p:pic>
        <p:nvPicPr>
          <p:cNvPr id="3076" name="Picture 4"/>
          <p:cNvPicPr>
            <a:picLocks noChangeAspect="1" noChangeArrowheads="1"/>
          </p:cNvPicPr>
          <p:nvPr/>
        </p:nvPicPr>
        <p:blipFill>
          <a:blip r:embed="rId6" cstate="print"/>
          <a:srcRect t="586"/>
          <a:stretch>
            <a:fillRect/>
          </a:stretch>
        </p:blipFill>
        <p:spPr bwMode="auto">
          <a:xfrm>
            <a:off x="1752600" y="3900488"/>
            <a:ext cx="2837607" cy="2424112"/>
          </a:xfrm>
          <a:prstGeom prst="rect">
            <a:avLst/>
          </a:prstGeom>
          <a:noFill/>
          <a:ln w="9525">
            <a:noFill/>
            <a:miter lim="800000"/>
            <a:headEnd/>
            <a:tailEnd/>
          </a:ln>
        </p:spPr>
      </p:pic>
      <p:pic>
        <p:nvPicPr>
          <p:cNvPr id="3077" name="Picture 5"/>
          <p:cNvPicPr>
            <a:picLocks noChangeAspect="1" noChangeArrowheads="1"/>
          </p:cNvPicPr>
          <p:nvPr/>
        </p:nvPicPr>
        <p:blipFill>
          <a:blip r:embed="rId7" cstate="print"/>
          <a:srcRect t="1172"/>
          <a:stretch>
            <a:fillRect/>
          </a:stretch>
        </p:blipFill>
        <p:spPr bwMode="auto">
          <a:xfrm>
            <a:off x="4800600" y="3914775"/>
            <a:ext cx="2928257" cy="2409825"/>
          </a:xfrm>
          <a:prstGeom prst="rect">
            <a:avLst/>
          </a:prstGeom>
          <a:noFill/>
          <a:ln w="9525">
            <a:noFill/>
            <a:miter lim="800000"/>
            <a:headEnd/>
            <a:tailEnd/>
          </a:ln>
        </p:spPr>
      </p:pic>
      <p:sp>
        <p:nvSpPr>
          <p:cNvPr id="8" name="TextBox 7"/>
          <p:cNvSpPr txBox="1"/>
          <p:nvPr/>
        </p:nvSpPr>
        <p:spPr>
          <a:xfrm>
            <a:off x="5791200" y="1409700"/>
            <a:ext cx="1371600"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HD 37061</a:t>
            </a:r>
            <a:endParaRPr lang="en-US"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2590800" y="1409700"/>
            <a:ext cx="1447800"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HD 52266</a:t>
            </a:r>
            <a:endParaRPr lang="en-US"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152400" y="2438400"/>
            <a:ext cx="1447800" cy="923330"/>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Intersystem transition at 1355.598 Å</a:t>
            </a:r>
            <a:endParaRPr lang="en-US"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228600" y="4419600"/>
            <a:ext cx="1447800" cy="923330"/>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Allowed transition at 1302.169 Å</a:t>
            </a:r>
            <a:endParaRPr lang="en-US" b="1" dirty="0">
              <a:solidFill>
                <a:schemeClr val="bg1"/>
              </a:solidFill>
              <a:effectLst>
                <a:outerShdw blurRad="38100" dist="38100" dir="2700000" algn="tl">
                  <a:srgbClr val="000000">
                    <a:alpha val="43137"/>
                  </a:srgbClr>
                </a:outerShdw>
              </a:effectLst>
            </a:endParaRPr>
          </a:p>
        </p:txBody>
      </p:sp>
      <p:sp>
        <p:nvSpPr>
          <p:cNvPr id="13" name="Slide Number Placeholder 12"/>
          <p:cNvSpPr>
            <a:spLocks noGrp="1"/>
          </p:cNvSpPr>
          <p:nvPr>
            <p:ph type="sldNum" sz="quarter" idx="12"/>
          </p:nvPr>
        </p:nvSpPr>
        <p:spPr/>
        <p:txBody>
          <a:bodyPr/>
          <a:lstStyle/>
          <a:p>
            <a:fld id="{9AB7B56A-055D-45C0-82BC-D23A3BBA90AC}" type="slidenum">
              <a:rPr lang="en-US" smtClean="0"/>
              <a:pPr/>
              <a:t>45</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7030A0">
            <a:alpha val="23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Scattering and Absorption of X-rays from </a:t>
            </a:r>
            <a:r>
              <a:rPr lang="en-US" dirty="0"/>
              <a:t>L</a:t>
            </a:r>
            <a:r>
              <a:rPr lang="en-US" dirty="0" smtClean="0"/>
              <a:t>ow-mass Binaries</a:t>
            </a:r>
            <a:endParaRPr lang="en-US" dirty="0"/>
          </a:p>
        </p:txBody>
      </p:sp>
      <p:sp>
        <p:nvSpPr>
          <p:cNvPr id="3" name="Content Placeholder 2"/>
          <p:cNvSpPr>
            <a:spLocks noGrp="1"/>
          </p:cNvSpPr>
          <p:nvPr>
            <p:ph sz="half" idx="1"/>
          </p:nvPr>
        </p:nvSpPr>
        <p:spPr>
          <a:xfrm>
            <a:off x="457200" y="1417637"/>
            <a:ext cx="4038600" cy="4525963"/>
          </a:xfrm>
        </p:spPr>
        <p:txBody>
          <a:bodyPr/>
          <a:lstStyle/>
          <a:p>
            <a:r>
              <a:rPr lang="en-US" sz="2400" dirty="0" smtClean="0"/>
              <a:t>Detailed shapes of K-shell </a:t>
            </a:r>
            <a:r>
              <a:rPr lang="en-US" sz="2400" dirty="0"/>
              <a:t>absorption </a:t>
            </a:r>
            <a:r>
              <a:rPr lang="en-US" sz="2400" dirty="0" smtClean="0"/>
              <a:t>edges from high resolution X-ray spectra may help to identify atoms bound into different solids.</a:t>
            </a:r>
            <a:endParaRPr lang="en-US" sz="2400" dirty="0"/>
          </a:p>
          <a:p>
            <a:endParaRPr lang="en-US" dirty="0"/>
          </a:p>
        </p:txBody>
      </p:sp>
      <p:sp>
        <p:nvSpPr>
          <p:cNvPr id="4" name="Content Placeholder 3"/>
          <p:cNvSpPr>
            <a:spLocks noGrp="1"/>
          </p:cNvSpPr>
          <p:nvPr>
            <p:ph sz="half" idx="2"/>
          </p:nvPr>
        </p:nvSpPr>
        <p:spPr>
          <a:xfrm>
            <a:off x="4724400" y="1417637"/>
            <a:ext cx="4038600" cy="4947303"/>
          </a:xfrm>
        </p:spPr>
        <p:txBody>
          <a:bodyPr>
            <a:normAutofit/>
          </a:bodyPr>
          <a:lstStyle/>
          <a:p>
            <a:r>
              <a:rPr lang="en-US" sz="2400" dirty="0" smtClean="0"/>
              <a:t>It is important to understand the effects of both scattering and absorption.  This has been recognized only recently.</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806" y="3376734"/>
            <a:ext cx="7749988" cy="2988206"/>
          </a:xfrm>
          <a:prstGeom prst="rect">
            <a:avLst/>
          </a:prstGeom>
          <a:effectLst>
            <a:outerShdw blurRad="50800" dist="63500" dir="3480000" algn="ctr" rotWithShape="0">
              <a:srgbClr val="000000">
                <a:alpha val="86000"/>
              </a:srgbClr>
            </a:outerShdw>
          </a:effectLst>
        </p:spPr>
      </p:pic>
      <p:sp>
        <p:nvSpPr>
          <p:cNvPr id="6" name="TextBox 5"/>
          <p:cNvSpPr txBox="1"/>
          <p:nvPr/>
        </p:nvSpPr>
        <p:spPr>
          <a:xfrm>
            <a:off x="620806" y="6436655"/>
            <a:ext cx="8390965" cy="307777"/>
          </a:xfrm>
          <a:prstGeom prst="rect">
            <a:avLst/>
          </a:prstGeom>
          <a:noFill/>
        </p:spPr>
        <p:txBody>
          <a:bodyPr wrap="square" rtlCol="0">
            <a:spAutoFit/>
          </a:bodyPr>
          <a:lstStyle/>
          <a:p>
            <a:r>
              <a:rPr lang="en-US" sz="1400" dirty="0" smtClean="0">
                <a:latin typeface="Comic Sans MS" charset="0"/>
                <a:ea typeface="Comic Sans MS" charset="0"/>
                <a:cs typeface="Comic Sans MS" charset="0"/>
              </a:rPr>
              <a:t>Corrales et al. (2016, MNRAS, 458, 1345); see also Hoffman &amp; </a:t>
            </a:r>
            <a:r>
              <a:rPr lang="en-US" sz="1400" dirty="0" err="1" smtClean="0">
                <a:latin typeface="Comic Sans MS" charset="0"/>
                <a:ea typeface="Comic Sans MS" charset="0"/>
                <a:cs typeface="Comic Sans MS" charset="0"/>
              </a:rPr>
              <a:t>Draine</a:t>
            </a:r>
            <a:r>
              <a:rPr lang="en-US" sz="1400" dirty="0" smtClean="0">
                <a:latin typeface="Comic Sans MS" charset="0"/>
                <a:ea typeface="Comic Sans MS" charset="0"/>
                <a:cs typeface="Comic Sans MS" charset="0"/>
              </a:rPr>
              <a:t> (2016: </a:t>
            </a:r>
            <a:r>
              <a:rPr lang="en-US" sz="1400" dirty="0" err="1" smtClean="0">
                <a:latin typeface="Comic Sans MS" charset="0"/>
                <a:ea typeface="Comic Sans MS" charset="0"/>
                <a:cs typeface="Comic Sans MS" charset="0"/>
              </a:rPr>
              <a:t>ApJ</a:t>
            </a:r>
            <a:r>
              <a:rPr lang="en-US" sz="1400" dirty="0" smtClean="0">
                <a:latin typeface="Comic Sans MS" charset="0"/>
                <a:ea typeface="Comic Sans MS" charset="0"/>
                <a:cs typeface="Comic Sans MS" charset="0"/>
              </a:rPr>
              <a:t>, 817, 139)</a:t>
            </a:r>
            <a:endParaRPr lang="en-US" sz="1400" dirty="0">
              <a:latin typeface="Comic Sans MS" charset="0"/>
              <a:ea typeface="Comic Sans MS" charset="0"/>
              <a:cs typeface="Comic Sans MS" charset="0"/>
            </a:endParaRPr>
          </a:p>
        </p:txBody>
      </p:sp>
      <p:sp>
        <p:nvSpPr>
          <p:cNvPr id="7" name="Rectangle 6"/>
          <p:cNvSpPr/>
          <p:nvPr/>
        </p:nvSpPr>
        <p:spPr>
          <a:xfrm>
            <a:off x="4803109" y="1346479"/>
            <a:ext cx="3768132" cy="5100224"/>
          </a:xfrm>
          <a:prstGeom prst="rect">
            <a:avLst/>
          </a:prstGeom>
          <a:solidFill>
            <a:srgbClr val="DECF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24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par>
                          <p:cTn id="8" fill="hold">
                            <p:stCondLst>
                              <p:cond delay="2000"/>
                            </p:stCondLst>
                            <p:childTnLst>
                              <p:par>
                                <p:cTn id="9" presetID="1" presetClass="entr" presetSubtype="0"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7030A0">
            <a:alpha val="23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Scattering and Absorption of X-rays from </a:t>
            </a:r>
            <a:r>
              <a:rPr lang="en-US" dirty="0"/>
              <a:t>L</a:t>
            </a:r>
            <a:r>
              <a:rPr lang="en-US" dirty="0" smtClean="0"/>
              <a:t>ow-mass Binaries</a:t>
            </a:r>
            <a:endParaRPr lang="en-US" dirty="0"/>
          </a:p>
        </p:txBody>
      </p:sp>
      <p:sp>
        <p:nvSpPr>
          <p:cNvPr id="3" name="Content Placeholder 2"/>
          <p:cNvSpPr>
            <a:spLocks noGrp="1"/>
          </p:cNvSpPr>
          <p:nvPr>
            <p:ph sz="half" idx="1"/>
          </p:nvPr>
        </p:nvSpPr>
        <p:spPr>
          <a:xfrm>
            <a:off x="457200" y="1417637"/>
            <a:ext cx="4038600" cy="4525963"/>
          </a:xfrm>
        </p:spPr>
        <p:txBody>
          <a:bodyPr/>
          <a:lstStyle/>
          <a:p>
            <a:r>
              <a:rPr lang="en-US" sz="2400" dirty="0" smtClean="0"/>
              <a:t>Detailed shapes of K-shell </a:t>
            </a:r>
            <a:r>
              <a:rPr lang="en-US" sz="2400" dirty="0"/>
              <a:t>absorption </a:t>
            </a:r>
            <a:r>
              <a:rPr lang="en-US" sz="2400" dirty="0" smtClean="0"/>
              <a:t>edges from high resolution X-ray spectra may help to identify atoms bound into different solids.</a:t>
            </a:r>
            <a:endParaRPr lang="en-US" sz="2400" dirty="0"/>
          </a:p>
          <a:p>
            <a:endParaRPr lang="en-US" dirty="0"/>
          </a:p>
        </p:txBody>
      </p:sp>
      <p:sp>
        <p:nvSpPr>
          <p:cNvPr id="4" name="Content Placeholder 3"/>
          <p:cNvSpPr>
            <a:spLocks noGrp="1"/>
          </p:cNvSpPr>
          <p:nvPr>
            <p:ph sz="half" idx="2"/>
          </p:nvPr>
        </p:nvSpPr>
        <p:spPr>
          <a:xfrm>
            <a:off x="4648200" y="1417638"/>
            <a:ext cx="4038600" cy="4525963"/>
          </a:xfrm>
        </p:spPr>
        <p:txBody>
          <a:bodyPr>
            <a:normAutofit/>
          </a:bodyPr>
          <a:lstStyle/>
          <a:p>
            <a:r>
              <a:rPr lang="en-US" sz="2400" dirty="0" smtClean="0"/>
              <a:t>However outcomes can be influenced by grain porosity.</a:t>
            </a:r>
            <a:endParaRPr lang="en-US" sz="2400" dirty="0"/>
          </a:p>
        </p:txBody>
      </p:sp>
      <p:sp>
        <p:nvSpPr>
          <p:cNvPr id="6" name="TextBox 5"/>
          <p:cNvSpPr txBox="1"/>
          <p:nvPr/>
        </p:nvSpPr>
        <p:spPr>
          <a:xfrm>
            <a:off x="4572000" y="6436654"/>
            <a:ext cx="3574676" cy="307777"/>
          </a:xfrm>
          <a:prstGeom prst="rect">
            <a:avLst/>
          </a:prstGeom>
          <a:noFill/>
        </p:spPr>
        <p:txBody>
          <a:bodyPr wrap="square" rtlCol="0">
            <a:spAutoFit/>
          </a:bodyPr>
          <a:lstStyle/>
          <a:p>
            <a:r>
              <a:rPr lang="en-US" sz="1400" smtClean="0">
                <a:latin typeface="Comic Sans MS" charset="0"/>
                <a:ea typeface="Comic Sans MS" charset="0"/>
                <a:cs typeface="Comic Sans MS" charset="0"/>
              </a:rPr>
              <a:t>Hoffman </a:t>
            </a:r>
            <a:r>
              <a:rPr lang="en-US" sz="1400" dirty="0" smtClean="0">
                <a:latin typeface="Comic Sans MS" charset="0"/>
                <a:ea typeface="Comic Sans MS" charset="0"/>
                <a:cs typeface="Comic Sans MS" charset="0"/>
              </a:rPr>
              <a:t>&amp; </a:t>
            </a:r>
            <a:r>
              <a:rPr lang="en-US" sz="1400" dirty="0" err="1" smtClean="0">
                <a:latin typeface="Comic Sans MS" charset="0"/>
                <a:ea typeface="Comic Sans MS" charset="0"/>
                <a:cs typeface="Comic Sans MS" charset="0"/>
              </a:rPr>
              <a:t>Draine</a:t>
            </a:r>
            <a:r>
              <a:rPr lang="en-US" sz="1400" dirty="0" smtClean="0">
                <a:latin typeface="Comic Sans MS" charset="0"/>
                <a:ea typeface="Comic Sans MS" charset="0"/>
                <a:cs typeface="Comic Sans MS" charset="0"/>
              </a:rPr>
              <a:t> (2016: </a:t>
            </a:r>
            <a:r>
              <a:rPr lang="en-US" sz="1400" dirty="0" err="1" smtClean="0">
                <a:latin typeface="Comic Sans MS" charset="0"/>
                <a:ea typeface="Comic Sans MS" charset="0"/>
                <a:cs typeface="Comic Sans MS" charset="0"/>
              </a:rPr>
              <a:t>ApJ</a:t>
            </a:r>
            <a:r>
              <a:rPr lang="en-US" sz="1400" dirty="0" smtClean="0">
                <a:latin typeface="Comic Sans MS" charset="0"/>
                <a:ea typeface="Comic Sans MS" charset="0"/>
                <a:cs typeface="Comic Sans MS" charset="0"/>
              </a:rPr>
              <a:t>, 817, 139)</a:t>
            </a:r>
            <a:endParaRPr lang="en-US" sz="1400" dirty="0">
              <a:latin typeface="Comic Sans MS" charset="0"/>
              <a:ea typeface="Comic Sans MS" charset="0"/>
              <a:cs typeface="Comic Sans MS"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5364" y="3352801"/>
            <a:ext cx="6517650" cy="3083854"/>
          </a:xfrm>
          <a:prstGeom prst="rect">
            <a:avLst/>
          </a:prstGeom>
          <a:effectLst>
            <a:outerShdw blurRad="50800" dist="25400" dir="2580000" algn="ctr" rotWithShape="0">
              <a:srgbClr val="000000">
                <a:alpha val="95000"/>
              </a:srgbClr>
            </a:outerShdw>
          </a:effectLst>
        </p:spPr>
      </p:pic>
    </p:spTree>
    <p:extLst>
      <p:ext uri="{BB962C8B-B14F-4D97-AF65-F5344CB8AC3E}">
        <p14:creationId xmlns:p14="http://schemas.microsoft.com/office/powerpoint/2010/main" val="9966846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457200" y="678710"/>
            <a:ext cx="8229600" cy="851338"/>
          </a:xfrm>
          <a:prstGeom prst="rect">
            <a:avLst/>
          </a:prstGeom>
          <a:gradFill>
            <a:gsLst>
              <a:gs pos="0">
                <a:srgbClr val="0070C0"/>
              </a:gs>
              <a:gs pos="53000">
                <a:srgbClr val="00FF99"/>
              </a:gs>
              <a:gs pos="100000">
                <a:srgbClr val="009900"/>
              </a:gs>
            </a:gsLst>
            <a:lin ang="5400000" scaled="0"/>
          </a:gradFill>
          <a:effectLst>
            <a:softEdge rad="114300"/>
          </a:effectLst>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Circumstellar Gas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911" y="2514600"/>
            <a:ext cx="9798730" cy="1959746"/>
          </a:xfrm>
          <a:prstGeom prst="rect">
            <a:avLst/>
          </a:prstGeom>
        </p:spPr>
      </p:pic>
      <p:sp>
        <p:nvSpPr>
          <p:cNvPr id="5" name="TextBox 4"/>
          <p:cNvSpPr txBox="1"/>
          <p:nvPr/>
        </p:nvSpPr>
        <p:spPr>
          <a:xfrm>
            <a:off x="5903650" y="4208016"/>
            <a:ext cx="1944210" cy="707886"/>
          </a:xfrm>
          <a:prstGeom prst="rect">
            <a:avLst/>
          </a:prstGeom>
          <a:noFill/>
        </p:spPr>
        <p:txBody>
          <a:bodyPr wrap="square" rtlCol="0">
            <a:spAutoFit/>
          </a:bodyPr>
          <a:lstStyle/>
          <a:p>
            <a:r>
              <a:rPr lang="en-US" sz="4000" dirty="0">
                <a:solidFill>
                  <a:srgbClr val="45B2F7"/>
                </a:solidFill>
              </a:rPr>
              <a:t>β</a:t>
            </a:r>
            <a:r>
              <a:rPr lang="en-US" sz="4000" dirty="0" smtClean="0">
                <a:solidFill>
                  <a:srgbClr val="45B2F7"/>
                </a:solidFill>
              </a:rPr>
              <a:t> Pic</a:t>
            </a:r>
            <a:endParaRPr lang="en-US" sz="4000" dirty="0">
              <a:solidFill>
                <a:srgbClr val="45B2F7"/>
              </a:solidFill>
            </a:endParaRPr>
          </a:p>
        </p:txBody>
      </p:sp>
    </p:spTree>
    <p:extLst>
      <p:ext uri="{BB962C8B-B14F-4D97-AF65-F5344CB8AC3E}">
        <p14:creationId xmlns:p14="http://schemas.microsoft.com/office/powerpoint/2010/main" val="15957346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457200" y="678710"/>
            <a:ext cx="8229600" cy="851338"/>
          </a:xfrm>
          <a:prstGeom prst="rect">
            <a:avLst/>
          </a:prstGeom>
          <a:gradFill>
            <a:gsLst>
              <a:gs pos="0">
                <a:srgbClr val="0070C0"/>
              </a:gs>
              <a:gs pos="53000">
                <a:srgbClr val="00FF99"/>
              </a:gs>
              <a:gs pos="100000">
                <a:srgbClr val="009900"/>
              </a:gs>
            </a:gsLst>
            <a:lin ang="5400000" scaled="0"/>
          </a:gradFill>
          <a:effectLst>
            <a:softEdge rad="114300"/>
          </a:effectLst>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Circumstellar Gas</a:t>
            </a:r>
            <a:endParaRPr lang="en-US" dirty="0"/>
          </a:p>
        </p:txBody>
      </p:sp>
      <p:sp>
        <p:nvSpPr>
          <p:cNvPr id="5" name="TextBox 4"/>
          <p:cNvSpPr txBox="1"/>
          <p:nvPr/>
        </p:nvSpPr>
        <p:spPr>
          <a:xfrm>
            <a:off x="6588151" y="1371022"/>
            <a:ext cx="1944210" cy="707886"/>
          </a:xfrm>
          <a:prstGeom prst="rect">
            <a:avLst/>
          </a:prstGeom>
          <a:noFill/>
        </p:spPr>
        <p:txBody>
          <a:bodyPr wrap="square" rtlCol="0">
            <a:spAutoFit/>
          </a:bodyPr>
          <a:lstStyle/>
          <a:p>
            <a:r>
              <a:rPr lang="en-US" sz="4000" dirty="0">
                <a:solidFill>
                  <a:srgbClr val="45B2F7"/>
                </a:solidFill>
              </a:rPr>
              <a:t>β</a:t>
            </a:r>
            <a:r>
              <a:rPr lang="en-US" sz="4000" dirty="0" smtClean="0">
                <a:solidFill>
                  <a:srgbClr val="45B2F7"/>
                </a:solidFill>
              </a:rPr>
              <a:t> Pic</a:t>
            </a:r>
            <a:endParaRPr lang="en-US" sz="4000" dirty="0">
              <a:solidFill>
                <a:srgbClr val="45B2F7"/>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182" y="2237934"/>
            <a:ext cx="7405635" cy="3836918"/>
          </a:xfrm>
          <a:prstGeom prst="rect">
            <a:avLst/>
          </a:prstGeom>
          <a:ln w="38100">
            <a:solidFill>
              <a:srgbClr val="45B2F7"/>
            </a:solidFill>
          </a:ln>
        </p:spPr>
      </p:pic>
      <p:sp>
        <p:nvSpPr>
          <p:cNvPr id="4" name="TextBox 3"/>
          <p:cNvSpPr txBox="1"/>
          <p:nvPr/>
        </p:nvSpPr>
        <p:spPr>
          <a:xfrm>
            <a:off x="4194314" y="6152325"/>
            <a:ext cx="4338047" cy="369332"/>
          </a:xfrm>
          <a:prstGeom prst="rect">
            <a:avLst/>
          </a:prstGeom>
          <a:noFill/>
        </p:spPr>
        <p:txBody>
          <a:bodyPr wrap="none" rtlCol="0">
            <a:spAutoFit/>
          </a:bodyPr>
          <a:lstStyle/>
          <a:p>
            <a:r>
              <a:rPr lang="en-US" dirty="0" err="1" smtClean="0">
                <a:solidFill>
                  <a:schemeClr val="bg1"/>
                </a:solidFill>
                <a:latin typeface="Comic Sans MS" charset="0"/>
                <a:ea typeface="Comic Sans MS" charset="0"/>
                <a:cs typeface="Comic Sans MS" charset="0"/>
              </a:rPr>
              <a:t>Roberge</a:t>
            </a:r>
            <a:r>
              <a:rPr lang="en-US" dirty="0" smtClean="0">
                <a:solidFill>
                  <a:schemeClr val="bg1"/>
                </a:solidFill>
                <a:latin typeface="Comic Sans MS" charset="0"/>
                <a:ea typeface="Comic Sans MS" charset="0"/>
                <a:cs typeface="Comic Sans MS" charset="0"/>
              </a:rPr>
              <a:t> et al. (2006 Nature 441, 724)</a:t>
            </a:r>
            <a:endParaRPr lang="en-US"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14448295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NGC4103.tif"/>
          <p:cNvPicPr>
            <a:picLocks noChangeAspect="1"/>
          </p:cNvPicPr>
          <p:nvPr/>
        </p:nvPicPr>
        <p:blipFill rotWithShape="1">
          <a:blip r:embed="rId2" cstate="print"/>
          <a:srcRect b="11382"/>
          <a:stretch/>
        </p:blipFill>
        <p:spPr>
          <a:xfrm>
            <a:off x="1081668" y="378871"/>
            <a:ext cx="6980664" cy="6077685"/>
          </a:xfrm>
          <a:prstGeom prst="rect">
            <a:avLst/>
          </a:prstGeom>
        </p:spPr>
      </p:pic>
      <p:sp>
        <p:nvSpPr>
          <p:cNvPr id="2" name="Title 1"/>
          <p:cNvSpPr>
            <a:spLocks noGrp="1"/>
          </p:cNvSpPr>
          <p:nvPr>
            <p:ph type="title"/>
          </p:nvPr>
        </p:nvSpPr>
        <p:spPr/>
        <p:txBody>
          <a:bodyPr/>
          <a:lstStyle/>
          <a:p>
            <a:r>
              <a:rPr lang="mr-IN" dirty="0" smtClean="0">
                <a:solidFill>
                  <a:schemeClr val="bg1"/>
                </a:solidFill>
              </a:rPr>
              <a:t>…</a:t>
            </a:r>
            <a:r>
              <a:rPr lang="en-US" dirty="0" smtClean="0">
                <a:solidFill>
                  <a:schemeClr val="bg1"/>
                </a:solidFill>
              </a:rPr>
              <a:t> and in Galaxies</a:t>
            </a:r>
            <a:endParaRPr lang="en-US" dirty="0">
              <a:solidFill>
                <a:schemeClr val="bg1"/>
              </a:solidFill>
            </a:endParaRPr>
          </a:p>
        </p:txBody>
      </p:sp>
    </p:spTree>
    <p:extLst>
      <p:ext uri="{BB962C8B-B14F-4D97-AF65-F5344CB8AC3E}">
        <p14:creationId xmlns:p14="http://schemas.microsoft.com/office/powerpoint/2010/main" val="1622650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2D050">
            <a:alpha val="49000"/>
          </a:srgbClr>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57200" y="261459"/>
            <a:ext cx="8229600" cy="851338"/>
          </a:xfrm>
          <a:prstGeom prst="rect">
            <a:avLst/>
          </a:prstGeom>
          <a:gradFill>
            <a:gsLst>
              <a:gs pos="0">
                <a:srgbClr val="0070C0"/>
              </a:gs>
              <a:gs pos="53000">
                <a:srgbClr val="00FF99"/>
              </a:gs>
              <a:gs pos="100000">
                <a:srgbClr val="009900"/>
              </a:gs>
            </a:gsLst>
            <a:lin ang="5400000" scaled="0"/>
          </a:gradFill>
          <a:effectLst>
            <a:softEdge rad="114300"/>
          </a:effectLst>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Spectra of Circumstellar Gas</a:t>
            </a:r>
            <a:endParaRPr lang="en-US" dirty="0"/>
          </a:p>
        </p:txBody>
      </p:sp>
      <p:sp>
        <p:nvSpPr>
          <p:cNvPr id="8" name="TextBox 7"/>
          <p:cNvSpPr txBox="1"/>
          <p:nvPr/>
        </p:nvSpPr>
        <p:spPr>
          <a:xfrm>
            <a:off x="1760064" y="1112797"/>
            <a:ext cx="6238307" cy="646331"/>
          </a:xfrm>
          <a:prstGeom prst="rect">
            <a:avLst/>
          </a:prstGeom>
          <a:noFill/>
        </p:spPr>
        <p:txBody>
          <a:bodyPr wrap="square" rtlCol="0">
            <a:spAutoFit/>
          </a:bodyPr>
          <a:lstStyle/>
          <a:p>
            <a:r>
              <a:rPr lang="en-US" b="1" u="sng" dirty="0" smtClean="0"/>
              <a:t>Transition levels: </a:t>
            </a:r>
            <a:r>
              <a:rPr lang="en-US" dirty="0" smtClean="0">
                <a:solidFill>
                  <a:srgbClr val="FF0000"/>
                </a:solidFill>
              </a:rPr>
              <a:t>red identification marks from the ground state</a:t>
            </a:r>
            <a:r>
              <a:rPr lang="en-US" dirty="0" smtClean="0"/>
              <a:t>, black identification marks from metastable levels</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6" y="1964135"/>
            <a:ext cx="9144000" cy="1971687"/>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16" y="3935822"/>
            <a:ext cx="9144000" cy="2158063"/>
          </a:xfrm>
          <a:prstGeom prst="rect">
            <a:avLst/>
          </a:prstGeom>
        </p:spPr>
      </p:pic>
    </p:spTree>
    <p:extLst>
      <p:ext uri="{BB962C8B-B14F-4D97-AF65-F5344CB8AC3E}">
        <p14:creationId xmlns:p14="http://schemas.microsoft.com/office/powerpoint/2010/main" val="147583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1"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9C9D"/>
            </a:gs>
            <a:gs pos="94000">
              <a:srgbClr val="772BC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effectLst>
                  <a:outerShdw blurRad="50800" dist="88900" dir="2820000" algn="ctr" rotWithShape="0">
                    <a:srgbClr val="000000">
                      <a:alpha val="95000"/>
                    </a:srgbClr>
                  </a:outerShdw>
                </a:effectLst>
              </a:rPr>
              <a:t>Summary</a:t>
            </a:r>
            <a:endParaRPr lang="en-US" dirty="0">
              <a:solidFill>
                <a:schemeClr val="bg1"/>
              </a:solidFill>
              <a:effectLst>
                <a:outerShdw blurRad="50800" dist="88900" dir="2820000" algn="ctr" rotWithShape="0">
                  <a:srgbClr val="000000">
                    <a:alpha val="95000"/>
                  </a:srgbClr>
                </a:outerShdw>
              </a:effectLst>
            </a:endParaRPr>
          </a:p>
        </p:txBody>
      </p:sp>
      <p:sp>
        <p:nvSpPr>
          <p:cNvPr id="3" name="Content Placeholder 2"/>
          <p:cNvSpPr>
            <a:spLocks noGrp="1"/>
          </p:cNvSpPr>
          <p:nvPr>
            <p:ph idx="1"/>
          </p:nvPr>
        </p:nvSpPr>
        <p:spPr>
          <a:effectLst>
            <a:outerShdw blurRad="50800" dir="2880000" algn="ctr" rotWithShape="0">
              <a:srgbClr val="000000">
                <a:alpha val="73000"/>
              </a:srgbClr>
            </a:outerShdw>
          </a:effectLst>
        </p:spPr>
        <p:txBody>
          <a:bodyPr>
            <a:normAutofit lnSpcReduction="10000"/>
          </a:bodyPr>
          <a:lstStyle/>
          <a:p>
            <a:r>
              <a:rPr lang="en-US" dirty="0" smtClean="0">
                <a:solidFill>
                  <a:srgbClr val="FFFF00"/>
                </a:solidFill>
                <a:effectLst>
                  <a:outerShdw blurRad="50800" dist="38100" dir="2700000" algn="tl" rotWithShape="0">
                    <a:prstClr val="black">
                      <a:alpha val="40000"/>
                    </a:prstClr>
                  </a:outerShdw>
                </a:effectLst>
              </a:rPr>
              <a:t>UV Spectroscopy offers insights on the systematics gas-phase abundances, which in turn informs us about the element constituents in solids</a:t>
            </a:r>
          </a:p>
          <a:p>
            <a:r>
              <a:rPr lang="en-US" dirty="0" smtClean="0">
                <a:solidFill>
                  <a:srgbClr val="FFFF00"/>
                </a:solidFill>
                <a:effectLst>
                  <a:outerShdw blurRad="50800" dist="38100" dir="2700000" algn="tl" rotWithShape="0">
                    <a:prstClr val="black">
                      <a:alpha val="40000"/>
                    </a:prstClr>
                  </a:outerShdw>
                </a:effectLst>
              </a:rPr>
              <a:t>Corrections for depletions are needed to derive element abundances in distant galaxies</a:t>
            </a:r>
          </a:p>
          <a:p>
            <a:r>
              <a:rPr lang="en-US" dirty="0" smtClean="0">
                <a:solidFill>
                  <a:srgbClr val="FFFF00"/>
                </a:solidFill>
                <a:effectLst>
                  <a:outerShdw blurRad="50800" dist="38100" dir="2700000" algn="tl" rotWithShape="0">
                    <a:prstClr val="black">
                      <a:alpha val="40000"/>
                    </a:prstClr>
                  </a:outerShdw>
                </a:effectLst>
              </a:rPr>
              <a:t>Depletion patterns in the ISM can guide us in the interpretation of circumstellar gas processes.</a:t>
            </a:r>
          </a:p>
          <a:p>
            <a:endParaRPr lang="en-US" dirty="0"/>
          </a:p>
        </p:txBody>
      </p:sp>
    </p:spTree>
    <p:extLst>
      <p:ext uri="{BB962C8B-B14F-4D97-AF65-F5344CB8AC3E}">
        <p14:creationId xmlns:p14="http://schemas.microsoft.com/office/powerpoint/2010/main" val="2633801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r-IN" dirty="0" smtClean="0">
                <a:solidFill>
                  <a:schemeClr val="bg1"/>
                </a:solidFill>
              </a:rPr>
              <a:t>…</a:t>
            </a:r>
            <a:r>
              <a:rPr lang="en-US" dirty="0" smtClean="0">
                <a:solidFill>
                  <a:schemeClr val="bg1"/>
                </a:solidFill>
              </a:rPr>
              <a:t> and in Galaxies</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01280"/>
            <a:ext cx="8229600" cy="4123803"/>
          </a:xfrm>
        </p:spPr>
      </p:pic>
    </p:spTree>
    <p:extLst>
      <p:ext uri="{BB962C8B-B14F-4D97-AF65-F5344CB8AC3E}">
        <p14:creationId xmlns:p14="http://schemas.microsoft.com/office/powerpoint/2010/main" val="1116788666"/>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99000">
              <a:schemeClr val="tx1"/>
            </a:gs>
            <a:gs pos="62000">
              <a:srgbClr val="008CF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8773"/>
            <a:ext cx="8229600" cy="1143000"/>
          </a:xfrm>
        </p:spPr>
        <p:txBody>
          <a:bodyPr/>
          <a:lstStyle/>
          <a:p>
            <a:r>
              <a:rPr lang="en-US" dirty="0" smtClean="0">
                <a:solidFill>
                  <a:schemeClr val="bg1"/>
                </a:solidFill>
              </a:rPr>
              <a:t>Absorption of Starlight</a:t>
            </a:r>
            <a:endParaRPr lang="en-US" dirty="0">
              <a:solidFill>
                <a:schemeClr val="bg1"/>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4781" y="1228410"/>
            <a:ext cx="6113759" cy="4525963"/>
          </a:xfrm>
        </p:spPr>
      </p:pic>
      <p:sp>
        <p:nvSpPr>
          <p:cNvPr id="9" name="Freeform 8"/>
          <p:cNvSpPr/>
          <p:nvPr/>
        </p:nvSpPr>
        <p:spPr>
          <a:xfrm>
            <a:off x="2094663" y="1540113"/>
            <a:ext cx="2323607" cy="3453848"/>
          </a:xfrm>
          <a:custGeom>
            <a:avLst/>
            <a:gdLst>
              <a:gd name="connsiteX0" fmla="*/ 569351 w 2323607"/>
              <a:gd name="connsiteY0" fmla="*/ 3433970 h 3453848"/>
              <a:gd name="connsiteX1" fmla="*/ 569351 w 2323607"/>
              <a:gd name="connsiteY1" fmla="*/ 3433970 h 3453848"/>
              <a:gd name="connsiteX2" fmla="*/ 599168 w 2323607"/>
              <a:gd name="connsiteY2" fmla="*/ 3399183 h 3453848"/>
              <a:gd name="connsiteX3" fmla="*/ 604138 w 2323607"/>
              <a:gd name="connsiteY3" fmla="*/ 3384274 h 3453848"/>
              <a:gd name="connsiteX4" fmla="*/ 624016 w 2323607"/>
              <a:gd name="connsiteY4" fmla="*/ 3359426 h 3453848"/>
              <a:gd name="connsiteX5" fmla="*/ 638924 w 2323607"/>
              <a:gd name="connsiteY5" fmla="*/ 3349487 h 3453848"/>
              <a:gd name="connsiteX6" fmla="*/ 653833 w 2323607"/>
              <a:gd name="connsiteY6" fmla="*/ 3324639 h 3453848"/>
              <a:gd name="connsiteX7" fmla="*/ 663772 w 2323607"/>
              <a:gd name="connsiteY7" fmla="*/ 3309731 h 3453848"/>
              <a:gd name="connsiteX8" fmla="*/ 678681 w 2323607"/>
              <a:gd name="connsiteY8" fmla="*/ 3304761 h 3453848"/>
              <a:gd name="connsiteX9" fmla="*/ 703529 w 2323607"/>
              <a:gd name="connsiteY9" fmla="*/ 3279913 h 3453848"/>
              <a:gd name="connsiteX10" fmla="*/ 728377 w 2323607"/>
              <a:gd name="connsiteY10" fmla="*/ 3250096 h 3453848"/>
              <a:gd name="connsiteX11" fmla="*/ 743285 w 2323607"/>
              <a:gd name="connsiteY11" fmla="*/ 3245126 h 3453848"/>
              <a:gd name="connsiteX12" fmla="*/ 758194 w 2323607"/>
              <a:gd name="connsiteY12" fmla="*/ 3235187 h 3453848"/>
              <a:gd name="connsiteX13" fmla="*/ 768133 w 2323607"/>
              <a:gd name="connsiteY13" fmla="*/ 3220279 h 3453848"/>
              <a:gd name="connsiteX14" fmla="*/ 792981 w 2323607"/>
              <a:gd name="connsiteY14" fmla="*/ 3195431 h 3453848"/>
              <a:gd name="connsiteX15" fmla="*/ 817829 w 2323607"/>
              <a:gd name="connsiteY15" fmla="*/ 3170583 h 3453848"/>
              <a:gd name="connsiteX16" fmla="*/ 822798 w 2323607"/>
              <a:gd name="connsiteY16" fmla="*/ 3155674 h 3453848"/>
              <a:gd name="connsiteX17" fmla="*/ 832738 w 2323607"/>
              <a:gd name="connsiteY17" fmla="*/ 3145735 h 3453848"/>
              <a:gd name="connsiteX18" fmla="*/ 852616 w 2323607"/>
              <a:gd name="connsiteY18" fmla="*/ 3115918 h 3453848"/>
              <a:gd name="connsiteX19" fmla="*/ 872494 w 2323607"/>
              <a:gd name="connsiteY19" fmla="*/ 3086100 h 3453848"/>
              <a:gd name="connsiteX20" fmla="*/ 882433 w 2323607"/>
              <a:gd name="connsiteY20" fmla="*/ 3071192 h 3453848"/>
              <a:gd name="connsiteX21" fmla="*/ 922190 w 2323607"/>
              <a:gd name="connsiteY21" fmla="*/ 3036405 h 3453848"/>
              <a:gd name="connsiteX22" fmla="*/ 932129 w 2323607"/>
              <a:gd name="connsiteY22" fmla="*/ 3021496 h 3453848"/>
              <a:gd name="connsiteX23" fmla="*/ 952007 w 2323607"/>
              <a:gd name="connsiteY23" fmla="*/ 3011557 h 3453848"/>
              <a:gd name="connsiteX24" fmla="*/ 966916 w 2323607"/>
              <a:gd name="connsiteY24" fmla="*/ 2996648 h 3453848"/>
              <a:gd name="connsiteX25" fmla="*/ 981824 w 2323607"/>
              <a:gd name="connsiteY25" fmla="*/ 2986709 h 3453848"/>
              <a:gd name="connsiteX26" fmla="*/ 1006672 w 2323607"/>
              <a:gd name="connsiteY26" fmla="*/ 2961861 h 3453848"/>
              <a:gd name="connsiteX27" fmla="*/ 1021581 w 2323607"/>
              <a:gd name="connsiteY27" fmla="*/ 2946953 h 3453848"/>
              <a:gd name="connsiteX28" fmla="*/ 1031520 w 2323607"/>
              <a:gd name="connsiteY28" fmla="*/ 2937013 h 3453848"/>
              <a:gd name="connsiteX29" fmla="*/ 1036490 w 2323607"/>
              <a:gd name="connsiteY29" fmla="*/ 2917135 h 3453848"/>
              <a:gd name="connsiteX30" fmla="*/ 1051398 w 2323607"/>
              <a:gd name="connsiteY30" fmla="*/ 2907196 h 3453848"/>
              <a:gd name="connsiteX31" fmla="*/ 1061338 w 2323607"/>
              <a:gd name="connsiteY31" fmla="*/ 2897257 h 3453848"/>
              <a:gd name="connsiteX32" fmla="*/ 1076246 w 2323607"/>
              <a:gd name="connsiteY32" fmla="*/ 2867439 h 3453848"/>
              <a:gd name="connsiteX33" fmla="*/ 1081216 w 2323607"/>
              <a:gd name="connsiteY33" fmla="*/ 2852531 h 3453848"/>
              <a:gd name="connsiteX34" fmla="*/ 1096124 w 2323607"/>
              <a:gd name="connsiteY34" fmla="*/ 2837622 h 3453848"/>
              <a:gd name="connsiteX35" fmla="*/ 1106064 w 2323607"/>
              <a:gd name="connsiteY35" fmla="*/ 2822713 h 3453848"/>
              <a:gd name="connsiteX36" fmla="*/ 1116003 w 2323607"/>
              <a:gd name="connsiteY36" fmla="*/ 2802835 h 3453848"/>
              <a:gd name="connsiteX37" fmla="*/ 1130911 w 2323607"/>
              <a:gd name="connsiteY37" fmla="*/ 2792896 h 3453848"/>
              <a:gd name="connsiteX38" fmla="*/ 1155759 w 2323607"/>
              <a:gd name="connsiteY38" fmla="*/ 2768048 h 3453848"/>
              <a:gd name="connsiteX39" fmla="*/ 1170668 w 2323607"/>
              <a:gd name="connsiteY39" fmla="*/ 2753139 h 3453848"/>
              <a:gd name="connsiteX40" fmla="*/ 1185577 w 2323607"/>
              <a:gd name="connsiteY40" fmla="*/ 2743200 h 3453848"/>
              <a:gd name="connsiteX41" fmla="*/ 1210424 w 2323607"/>
              <a:gd name="connsiteY41" fmla="*/ 2708413 h 3453848"/>
              <a:gd name="connsiteX42" fmla="*/ 1220364 w 2323607"/>
              <a:gd name="connsiteY42" fmla="*/ 2698474 h 3453848"/>
              <a:gd name="connsiteX43" fmla="*/ 1235272 w 2323607"/>
              <a:gd name="connsiteY43" fmla="*/ 2688535 h 3453848"/>
              <a:gd name="connsiteX44" fmla="*/ 1245211 w 2323607"/>
              <a:gd name="connsiteY44" fmla="*/ 2673626 h 3453848"/>
              <a:gd name="connsiteX45" fmla="*/ 1275029 w 2323607"/>
              <a:gd name="connsiteY45" fmla="*/ 2658718 h 3453848"/>
              <a:gd name="connsiteX46" fmla="*/ 1314785 w 2323607"/>
              <a:gd name="connsiteY46" fmla="*/ 2623931 h 3453848"/>
              <a:gd name="connsiteX47" fmla="*/ 1329694 w 2323607"/>
              <a:gd name="connsiteY47" fmla="*/ 2613992 h 3453848"/>
              <a:gd name="connsiteX48" fmla="*/ 1344603 w 2323607"/>
              <a:gd name="connsiteY48" fmla="*/ 2604053 h 3453848"/>
              <a:gd name="connsiteX49" fmla="*/ 1349572 w 2323607"/>
              <a:gd name="connsiteY49" fmla="*/ 2589144 h 3453848"/>
              <a:gd name="connsiteX50" fmla="*/ 1379390 w 2323607"/>
              <a:gd name="connsiteY50" fmla="*/ 2569266 h 3453848"/>
              <a:gd name="connsiteX51" fmla="*/ 1384359 w 2323607"/>
              <a:gd name="connsiteY51" fmla="*/ 2554357 h 3453848"/>
              <a:gd name="connsiteX52" fmla="*/ 1404238 w 2323607"/>
              <a:gd name="connsiteY52" fmla="*/ 2529509 h 3453848"/>
              <a:gd name="connsiteX53" fmla="*/ 1424116 w 2323607"/>
              <a:gd name="connsiteY53" fmla="*/ 2499692 h 3453848"/>
              <a:gd name="connsiteX54" fmla="*/ 1434055 w 2323607"/>
              <a:gd name="connsiteY54" fmla="*/ 2484783 h 3453848"/>
              <a:gd name="connsiteX55" fmla="*/ 1453933 w 2323607"/>
              <a:gd name="connsiteY55" fmla="*/ 2464905 h 3453848"/>
              <a:gd name="connsiteX56" fmla="*/ 1463872 w 2323607"/>
              <a:gd name="connsiteY56" fmla="*/ 2449996 h 3453848"/>
              <a:gd name="connsiteX57" fmla="*/ 1508598 w 2323607"/>
              <a:gd name="connsiteY57" fmla="*/ 2410239 h 3453848"/>
              <a:gd name="connsiteX58" fmla="*/ 1523507 w 2323607"/>
              <a:gd name="connsiteY58" fmla="*/ 2390361 h 3453848"/>
              <a:gd name="connsiteX59" fmla="*/ 1548355 w 2323607"/>
              <a:gd name="connsiteY59" fmla="*/ 2365513 h 3453848"/>
              <a:gd name="connsiteX60" fmla="*/ 1588111 w 2323607"/>
              <a:gd name="connsiteY60" fmla="*/ 2325757 h 3453848"/>
              <a:gd name="connsiteX61" fmla="*/ 1598051 w 2323607"/>
              <a:gd name="connsiteY61" fmla="*/ 2315818 h 3453848"/>
              <a:gd name="connsiteX62" fmla="*/ 1612959 w 2323607"/>
              <a:gd name="connsiteY62" fmla="*/ 2295939 h 3453848"/>
              <a:gd name="connsiteX63" fmla="*/ 1632838 w 2323607"/>
              <a:gd name="connsiteY63" fmla="*/ 2266122 h 3453848"/>
              <a:gd name="connsiteX64" fmla="*/ 1662655 w 2323607"/>
              <a:gd name="connsiteY64" fmla="*/ 2236305 h 3453848"/>
              <a:gd name="connsiteX65" fmla="*/ 1692472 w 2323607"/>
              <a:gd name="connsiteY65" fmla="*/ 2216426 h 3453848"/>
              <a:gd name="connsiteX66" fmla="*/ 1722290 w 2323607"/>
              <a:gd name="connsiteY66" fmla="*/ 2191579 h 3453848"/>
              <a:gd name="connsiteX67" fmla="*/ 1742168 w 2323607"/>
              <a:gd name="connsiteY67" fmla="*/ 2171700 h 3453848"/>
              <a:gd name="connsiteX68" fmla="*/ 1762046 w 2323607"/>
              <a:gd name="connsiteY68" fmla="*/ 2141883 h 3453848"/>
              <a:gd name="connsiteX69" fmla="*/ 1791864 w 2323607"/>
              <a:gd name="connsiteY69" fmla="*/ 2112066 h 3453848"/>
              <a:gd name="connsiteX70" fmla="*/ 1796833 w 2323607"/>
              <a:gd name="connsiteY70" fmla="*/ 2097157 h 3453848"/>
              <a:gd name="connsiteX71" fmla="*/ 1831620 w 2323607"/>
              <a:gd name="connsiteY71" fmla="*/ 2077279 h 3453848"/>
              <a:gd name="connsiteX72" fmla="*/ 1871377 w 2323607"/>
              <a:gd name="connsiteY72" fmla="*/ 2052431 h 3453848"/>
              <a:gd name="connsiteX73" fmla="*/ 1891255 w 2323607"/>
              <a:gd name="connsiteY73" fmla="*/ 2037522 h 3453848"/>
              <a:gd name="connsiteX74" fmla="*/ 1921072 w 2323607"/>
              <a:gd name="connsiteY74" fmla="*/ 2017644 h 3453848"/>
              <a:gd name="connsiteX75" fmla="*/ 1945920 w 2323607"/>
              <a:gd name="connsiteY75" fmla="*/ 1992796 h 3453848"/>
              <a:gd name="connsiteX76" fmla="*/ 1955859 w 2323607"/>
              <a:gd name="connsiteY76" fmla="*/ 1977887 h 3453848"/>
              <a:gd name="connsiteX77" fmla="*/ 1980707 w 2323607"/>
              <a:gd name="connsiteY77" fmla="*/ 1953039 h 3453848"/>
              <a:gd name="connsiteX78" fmla="*/ 2015494 w 2323607"/>
              <a:gd name="connsiteY78" fmla="*/ 1913283 h 3453848"/>
              <a:gd name="connsiteX79" fmla="*/ 2050281 w 2323607"/>
              <a:gd name="connsiteY79" fmla="*/ 1873526 h 3453848"/>
              <a:gd name="connsiteX80" fmla="*/ 2065190 w 2323607"/>
              <a:gd name="connsiteY80" fmla="*/ 1863587 h 3453848"/>
              <a:gd name="connsiteX81" fmla="*/ 2095007 w 2323607"/>
              <a:gd name="connsiteY81" fmla="*/ 1853648 h 3453848"/>
              <a:gd name="connsiteX82" fmla="*/ 2109916 w 2323607"/>
              <a:gd name="connsiteY82" fmla="*/ 1848679 h 3453848"/>
              <a:gd name="connsiteX83" fmla="*/ 2134764 w 2323607"/>
              <a:gd name="connsiteY83" fmla="*/ 1828800 h 3453848"/>
              <a:gd name="connsiteX84" fmla="*/ 2164581 w 2323607"/>
              <a:gd name="connsiteY84" fmla="*/ 1818861 h 3453848"/>
              <a:gd name="connsiteX85" fmla="*/ 2194398 w 2323607"/>
              <a:gd name="connsiteY85" fmla="*/ 1794013 h 3453848"/>
              <a:gd name="connsiteX86" fmla="*/ 2209307 w 2323607"/>
              <a:gd name="connsiteY86" fmla="*/ 1789044 h 3453848"/>
              <a:gd name="connsiteX87" fmla="*/ 2224216 w 2323607"/>
              <a:gd name="connsiteY87" fmla="*/ 1779105 h 3453848"/>
              <a:gd name="connsiteX88" fmla="*/ 2239124 w 2323607"/>
              <a:gd name="connsiteY88" fmla="*/ 1774135 h 3453848"/>
              <a:gd name="connsiteX89" fmla="*/ 2259003 w 2323607"/>
              <a:gd name="connsiteY89" fmla="*/ 1749287 h 3453848"/>
              <a:gd name="connsiteX90" fmla="*/ 2273911 w 2323607"/>
              <a:gd name="connsiteY90" fmla="*/ 1679713 h 3453848"/>
              <a:gd name="connsiteX91" fmla="*/ 2278881 w 2323607"/>
              <a:gd name="connsiteY91" fmla="*/ 1659835 h 3453848"/>
              <a:gd name="connsiteX92" fmla="*/ 2288820 w 2323607"/>
              <a:gd name="connsiteY92" fmla="*/ 1575353 h 3453848"/>
              <a:gd name="connsiteX93" fmla="*/ 2298759 w 2323607"/>
              <a:gd name="connsiteY93" fmla="*/ 1485900 h 3453848"/>
              <a:gd name="connsiteX94" fmla="*/ 2303729 w 2323607"/>
              <a:gd name="connsiteY94" fmla="*/ 1470992 h 3453848"/>
              <a:gd name="connsiteX95" fmla="*/ 2308698 w 2323607"/>
              <a:gd name="connsiteY95" fmla="*/ 1436205 h 3453848"/>
              <a:gd name="connsiteX96" fmla="*/ 2313668 w 2323607"/>
              <a:gd name="connsiteY96" fmla="*/ 1416326 h 3453848"/>
              <a:gd name="connsiteX97" fmla="*/ 2318638 w 2323607"/>
              <a:gd name="connsiteY97" fmla="*/ 1381539 h 3453848"/>
              <a:gd name="connsiteX98" fmla="*/ 2323607 w 2323607"/>
              <a:gd name="connsiteY98" fmla="*/ 1351722 h 3453848"/>
              <a:gd name="connsiteX99" fmla="*/ 2318638 w 2323607"/>
              <a:gd name="connsiteY99" fmla="*/ 1143000 h 3453848"/>
              <a:gd name="connsiteX100" fmla="*/ 2313668 w 2323607"/>
              <a:gd name="connsiteY100" fmla="*/ 1108213 h 3453848"/>
              <a:gd name="connsiteX101" fmla="*/ 2303729 w 2323607"/>
              <a:gd name="connsiteY101" fmla="*/ 1083366 h 3453848"/>
              <a:gd name="connsiteX102" fmla="*/ 2298759 w 2323607"/>
              <a:gd name="connsiteY102" fmla="*/ 1068457 h 3453848"/>
              <a:gd name="connsiteX103" fmla="*/ 2293790 w 2323607"/>
              <a:gd name="connsiteY103" fmla="*/ 1038639 h 3453848"/>
              <a:gd name="connsiteX104" fmla="*/ 2283851 w 2323607"/>
              <a:gd name="connsiteY104" fmla="*/ 1018761 h 3453848"/>
              <a:gd name="connsiteX105" fmla="*/ 2278881 w 2323607"/>
              <a:gd name="connsiteY105" fmla="*/ 979005 h 3453848"/>
              <a:gd name="connsiteX106" fmla="*/ 2273911 w 2323607"/>
              <a:gd name="connsiteY106" fmla="*/ 959126 h 3453848"/>
              <a:gd name="connsiteX107" fmla="*/ 2268942 w 2323607"/>
              <a:gd name="connsiteY107" fmla="*/ 909431 h 3453848"/>
              <a:gd name="connsiteX108" fmla="*/ 2263972 w 2323607"/>
              <a:gd name="connsiteY108" fmla="*/ 889553 h 3453848"/>
              <a:gd name="connsiteX109" fmla="*/ 2254033 w 2323607"/>
              <a:gd name="connsiteY109" fmla="*/ 839857 h 3453848"/>
              <a:gd name="connsiteX110" fmla="*/ 2259003 w 2323607"/>
              <a:gd name="connsiteY110" fmla="*/ 636105 h 3453848"/>
              <a:gd name="connsiteX111" fmla="*/ 2273911 w 2323607"/>
              <a:gd name="connsiteY111" fmla="*/ 581439 h 3453848"/>
              <a:gd name="connsiteX112" fmla="*/ 2283851 w 2323607"/>
              <a:gd name="connsiteY112" fmla="*/ 526774 h 3453848"/>
              <a:gd name="connsiteX113" fmla="*/ 2283851 w 2323607"/>
              <a:gd name="connsiteY113" fmla="*/ 119270 h 3453848"/>
              <a:gd name="connsiteX114" fmla="*/ 2278881 w 2323607"/>
              <a:gd name="connsiteY114" fmla="*/ 104361 h 3453848"/>
              <a:gd name="connsiteX115" fmla="*/ 2268942 w 2323607"/>
              <a:gd name="connsiteY115" fmla="*/ 64605 h 3453848"/>
              <a:gd name="connsiteX116" fmla="*/ 2249064 w 2323607"/>
              <a:gd name="connsiteY116" fmla="*/ 34787 h 3453848"/>
              <a:gd name="connsiteX117" fmla="*/ 2219246 w 2323607"/>
              <a:gd name="connsiteY117" fmla="*/ 19879 h 3453848"/>
              <a:gd name="connsiteX118" fmla="*/ 2209307 w 2323607"/>
              <a:gd name="connsiteY118" fmla="*/ 9939 h 3453848"/>
              <a:gd name="connsiteX119" fmla="*/ 2134764 w 2323607"/>
              <a:gd name="connsiteY119" fmla="*/ 9939 h 3453848"/>
              <a:gd name="connsiteX120" fmla="*/ 2025433 w 2323607"/>
              <a:gd name="connsiteY120" fmla="*/ 9939 h 3453848"/>
              <a:gd name="connsiteX121" fmla="*/ 1806772 w 2323607"/>
              <a:gd name="connsiteY121" fmla="*/ 14909 h 3453848"/>
              <a:gd name="connsiteX122" fmla="*/ 1767016 w 2323607"/>
              <a:gd name="connsiteY122" fmla="*/ 19879 h 3453848"/>
              <a:gd name="connsiteX123" fmla="*/ 1687503 w 2323607"/>
              <a:gd name="connsiteY123" fmla="*/ 9939 h 3453848"/>
              <a:gd name="connsiteX124" fmla="*/ 1424116 w 2323607"/>
              <a:gd name="connsiteY124" fmla="*/ 14909 h 3453848"/>
              <a:gd name="connsiteX125" fmla="*/ 1409207 w 2323607"/>
              <a:gd name="connsiteY125" fmla="*/ 19879 h 3453848"/>
              <a:gd name="connsiteX126" fmla="*/ 1240242 w 2323607"/>
              <a:gd name="connsiteY126" fmla="*/ 14909 h 3453848"/>
              <a:gd name="connsiteX127" fmla="*/ 1116003 w 2323607"/>
              <a:gd name="connsiteY127" fmla="*/ 19879 h 3453848"/>
              <a:gd name="connsiteX128" fmla="*/ 1091155 w 2323607"/>
              <a:gd name="connsiteY128" fmla="*/ 24848 h 3453848"/>
              <a:gd name="connsiteX129" fmla="*/ 1061338 w 2323607"/>
              <a:gd name="connsiteY129" fmla="*/ 29818 h 3453848"/>
              <a:gd name="connsiteX130" fmla="*/ 1021581 w 2323607"/>
              <a:gd name="connsiteY130" fmla="*/ 24848 h 3453848"/>
              <a:gd name="connsiteX131" fmla="*/ 1006672 w 2323607"/>
              <a:gd name="connsiteY131" fmla="*/ 19879 h 3453848"/>
              <a:gd name="connsiteX132" fmla="*/ 907281 w 2323607"/>
              <a:gd name="connsiteY132" fmla="*/ 24848 h 3453848"/>
              <a:gd name="connsiteX133" fmla="*/ 832738 w 2323607"/>
              <a:gd name="connsiteY133" fmla="*/ 24848 h 3453848"/>
              <a:gd name="connsiteX134" fmla="*/ 688620 w 2323607"/>
              <a:gd name="connsiteY134" fmla="*/ 19879 h 3453848"/>
              <a:gd name="connsiteX135" fmla="*/ 310933 w 2323607"/>
              <a:gd name="connsiteY135" fmla="*/ 9939 h 3453848"/>
              <a:gd name="connsiteX136" fmla="*/ 271177 w 2323607"/>
              <a:gd name="connsiteY136" fmla="*/ 0 h 3453848"/>
              <a:gd name="connsiteX137" fmla="*/ 206572 w 2323607"/>
              <a:gd name="connsiteY137" fmla="*/ 4970 h 3453848"/>
              <a:gd name="connsiteX138" fmla="*/ 156877 w 2323607"/>
              <a:gd name="connsiteY138" fmla="*/ 9939 h 3453848"/>
              <a:gd name="connsiteX139" fmla="*/ 136998 w 2323607"/>
              <a:gd name="connsiteY139" fmla="*/ 29818 h 3453848"/>
              <a:gd name="connsiteX140" fmla="*/ 122090 w 2323607"/>
              <a:gd name="connsiteY140" fmla="*/ 44726 h 3453848"/>
              <a:gd name="connsiteX141" fmla="*/ 117120 w 2323607"/>
              <a:gd name="connsiteY141" fmla="*/ 59635 h 3453848"/>
              <a:gd name="connsiteX142" fmla="*/ 102211 w 2323607"/>
              <a:gd name="connsiteY142" fmla="*/ 89453 h 3453848"/>
              <a:gd name="connsiteX143" fmla="*/ 92272 w 2323607"/>
              <a:gd name="connsiteY143" fmla="*/ 134179 h 3453848"/>
              <a:gd name="connsiteX144" fmla="*/ 82333 w 2323607"/>
              <a:gd name="connsiteY144" fmla="*/ 163996 h 3453848"/>
              <a:gd name="connsiteX145" fmla="*/ 77364 w 2323607"/>
              <a:gd name="connsiteY145" fmla="*/ 178905 h 3453848"/>
              <a:gd name="connsiteX146" fmla="*/ 67424 w 2323607"/>
              <a:gd name="connsiteY146" fmla="*/ 223631 h 3453848"/>
              <a:gd name="connsiteX147" fmla="*/ 52516 w 2323607"/>
              <a:gd name="connsiteY147" fmla="*/ 303144 h 3453848"/>
              <a:gd name="connsiteX148" fmla="*/ 37607 w 2323607"/>
              <a:gd name="connsiteY148" fmla="*/ 308113 h 3453848"/>
              <a:gd name="connsiteX149" fmla="*/ 27668 w 2323607"/>
              <a:gd name="connsiteY149" fmla="*/ 337931 h 3453848"/>
              <a:gd name="connsiteX150" fmla="*/ 32638 w 2323607"/>
              <a:gd name="connsiteY150" fmla="*/ 397566 h 3453848"/>
              <a:gd name="connsiteX151" fmla="*/ 47546 w 2323607"/>
              <a:gd name="connsiteY151" fmla="*/ 427383 h 3453848"/>
              <a:gd name="connsiteX152" fmla="*/ 62455 w 2323607"/>
              <a:gd name="connsiteY152" fmla="*/ 457200 h 3453848"/>
              <a:gd name="connsiteX153" fmla="*/ 67424 w 2323607"/>
              <a:gd name="connsiteY153" fmla="*/ 496957 h 3453848"/>
              <a:gd name="connsiteX154" fmla="*/ 72394 w 2323607"/>
              <a:gd name="connsiteY154" fmla="*/ 511866 h 3453848"/>
              <a:gd name="connsiteX155" fmla="*/ 67424 w 2323607"/>
              <a:gd name="connsiteY155" fmla="*/ 596348 h 3453848"/>
              <a:gd name="connsiteX156" fmla="*/ 42577 w 2323607"/>
              <a:gd name="connsiteY156" fmla="*/ 894522 h 3453848"/>
              <a:gd name="connsiteX157" fmla="*/ 52516 w 2323607"/>
              <a:gd name="connsiteY157" fmla="*/ 924339 h 3453848"/>
              <a:gd name="connsiteX158" fmla="*/ 52516 w 2323607"/>
              <a:gd name="connsiteY158" fmla="*/ 1227483 h 3453848"/>
              <a:gd name="connsiteX159" fmla="*/ 42577 w 2323607"/>
              <a:gd name="connsiteY159" fmla="*/ 1257300 h 3453848"/>
              <a:gd name="connsiteX160" fmla="*/ 37607 w 2323607"/>
              <a:gd name="connsiteY160" fmla="*/ 1277179 h 3453848"/>
              <a:gd name="connsiteX161" fmla="*/ 42577 w 2323607"/>
              <a:gd name="connsiteY161" fmla="*/ 1386509 h 3453848"/>
              <a:gd name="connsiteX162" fmla="*/ 47546 w 2323607"/>
              <a:gd name="connsiteY162" fmla="*/ 1401418 h 3453848"/>
              <a:gd name="connsiteX163" fmla="*/ 62455 w 2323607"/>
              <a:gd name="connsiteY163" fmla="*/ 1406387 h 3453848"/>
              <a:gd name="connsiteX164" fmla="*/ 67424 w 2323607"/>
              <a:gd name="connsiteY164" fmla="*/ 1421296 h 3453848"/>
              <a:gd name="connsiteX165" fmla="*/ 72394 w 2323607"/>
              <a:gd name="connsiteY165" fmla="*/ 1451113 h 3453848"/>
              <a:gd name="connsiteX166" fmla="*/ 77364 w 2323607"/>
              <a:gd name="connsiteY166" fmla="*/ 1475961 h 3453848"/>
              <a:gd name="connsiteX167" fmla="*/ 82333 w 2323607"/>
              <a:gd name="connsiteY167" fmla="*/ 1709531 h 3453848"/>
              <a:gd name="connsiteX168" fmla="*/ 87303 w 2323607"/>
              <a:gd name="connsiteY168" fmla="*/ 1863587 h 3453848"/>
              <a:gd name="connsiteX169" fmla="*/ 102211 w 2323607"/>
              <a:gd name="connsiteY169" fmla="*/ 1967948 h 3453848"/>
              <a:gd name="connsiteX170" fmla="*/ 97242 w 2323607"/>
              <a:gd name="connsiteY170" fmla="*/ 2126974 h 3453848"/>
              <a:gd name="connsiteX171" fmla="*/ 87303 w 2323607"/>
              <a:gd name="connsiteY171" fmla="*/ 2211457 h 3453848"/>
              <a:gd name="connsiteX172" fmla="*/ 92272 w 2323607"/>
              <a:gd name="connsiteY172" fmla="*/ 2340666 h 3453848"/>
              <a:gd name="connsiteX173" fmla="*/ 102211 w 2323607"/>
              <a:gd name="connsiteY173" fmla="*/ 2370483 h 3453848"/>
              <a:gd name="connsiteX174" fmla="*/ 97242 w 2323607"/>
              <a:gd name="connsiteY174" fmla="*/ 2504661 h 3453848"/>
              <a:gd name="connsiteX175" fmla="*/ 87303 w 2323607"/>
              <a:gd name="connsiteY175" fmla="*/ 2534479 h 3453848"/>
              <a:gd name="connsiteX176" fmla="*/ 82333 w 2323607"/>
              <a:gd name="connsiteY176" fmla="*/ 2618961 h 3453848"/>
              <a:gd name="connsiteX177" fmla="*/ 77364 w 2323607"/>
              <a:gd name="connsiteY177" fmla="*/ 2643809 h 3453848"/>
              <a:gd name="connsiteX178" fmla="*/ 67424 w 2323607"/>
              <a:gd name="connsiteY178" fmla="*/ 2673626 h 3453848"/>
              <a:gd name="connsiteX179" fmla="*/ 52516 w 2323607"/>
              <a:gd name="connsiteY179" fmla="*/ 2907196 h 3453848"/>
              <a:gd name="connsiteX180" fmla="*/ 47546 w 2323607"/>
              <a:gd name="connsiteY180" fmla="*/ 2922105 h 3453848"/>
              <a:gd name="connsiteX181" fmla="*/ 47546 w 2323607"/>
              <a:gd name="connsiteY181" fmla="*/ 3076161 h 3453848"/>
              <a:gd name="connsiteX182" fmla="*/ 42577 w 2323607"/>
              <a:gd name="connsiteY182" fmla="*/ 3091070 h 3453848"/>
              <a:gd name="connsiteX183" fmla="*/ 37607 w 2323607"/>
              <a:gd name="connsiteY183" fmla="*/ 3165613 h 3453848"/>
              <a:gd name="connsiteX184" fmla="*/ 42577 w 2323607"/>
              <a:gd name="connsiteY184" fmla="*/ 3314700 h 3453848"/>
              <a:gd name="connsiteX185" fmla="*/ 52516 w 2323607"/>
              <a:gd name="connsiteY185" fmla="*/ 3359426 h 3453848"/>
              <a:gd name="connsiteX186" fmla="*/ 62455 w 2323607"/>
              <a:gd name="connsiteY186" fmla="*/ 3369366 h 3453848"/>
              <a:gd name="connsiteX187" fmla="*/ 82333 w 2323607"/>
              <a:gd name="connsiteY187" fmla="*/ 3399183 h 3453848"/>
              <a:gd name="connsiteX188" fmla="*/ 112151 w 2323607"/>
              <a:gd name="connsiteY188" fmla="*/ 3419061 h 3453848"/>
              <a:gd name="connsiteX189" fmla="*/ 127059 w 2323607"/>
              <a:gd name="connsiteY189" fmla="*/ 3429000 h 3453848"/>
              <a:gd name="connsiteX190" fmla="*/ 171785 w 2323607"/>
              <a:gd name="connsiteY190" fmla="*/ 3438939 h 3453848"/>
              <a:gd name="connsiteX191" fmla="*/ 186694 w 2323607"/>
              <a:gd name="connsiteY191" fmla="*/ 3443909 h 3453848"/>
              <a:gd name="connsiteX192" fmla="*/ 221481 w 2323607"/>
              <a:gd name="connsiteY192" fmla="*/ 3448879 h 3453848"/>
              <a:gd name="connsiteX193" fmla="*/ 251298 w 2323607"/>
              <a:gd name="connsiteY193" fmla="*/ 3453848 h 3453848"/>
              <a:gd name="connsiteX194" fmla="*/ 440142 w 2323607"/>
              <a:gd name="connsiteY194" fmla="*/ 3443909 h 3453848"/>
              <a:gd name="connsiteX195" fmla="*/ 544503 w 2323607"/>
              <a:gd name="connsiteY195" fmla="*/ 3433970 h 3453848"/>
              <a:gd name="connsiteX196" fmla="*/ 569351 w 2323607"/>
              <a:gd name="connsiteY196" fmla="*/ 3433970 h 345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2323607" h="3453848">
                <a:moveTo>
                  <a:pt x="569351" y="3433970"/>
                </a:moveTo>
                <a:lnTo>
                  <a:pt x="569351" y="3433970"/>
                </a:lnTo>
                <a:cubicBezTo>
                  <a:pt x="579290" y="3422374"/>
                  <a:pt x="590410" y="3411695"/>
                  <a:pt x="599168" y="3399183"/>
                </a:cubicBezTo>
                <a:cubicBezTo>
                  <a:pt x="602172" y="3394891"/>
                  <a:pt x="601795" y="3388959"/>
                  <a:pt x="604138" y="3384274"/>
                </a:cubicBezTo>
                <a:cubicBezTo>
                  <a:pt x="608442" y="3375666"/>
                  <a:pt x="616314" y="3365588"/>
                  <a:pt x="624016" y="3359426"/>
                </a:cubicBezTo>
                <a:cubicBezTo>
                  <a:pt x="628680" y="3355695"/>
                  <a:pt x="633955" y="3352800"/>
                  <a:pt x="638924" y="3349487"/>
                </a:cubicBezTo>
                <a:cubicBezTo>
                  <a:pt x="647555" y="3323599"/>
                  <a:pt x="638241" y="3344129"/>
                  <a:pt x="653833" y="3324639"/>
                </a:cubicBezTo>
                <a:cubicBezTo>
                  <a:pt x="657564" y="3319975"/>
                  <a:pt x="659108" y="3313462"/>
                  <a:pt x="663772" y="3309731"/>
                </a:cubicBezTo>
                <a:cubicBezTo>
                  <a:pt x="667863" y="3306459"/>
                  <a:pt x="673711" y="3306418"/>
                  <a:pt x="678681" y="3304761"/>
                </a:cubicBezTo>
                <a:cubicBezTo>
                  <a:pt x="686964" y="3296478"/>
                  <a:pt x="697031" y="3289659"/>
                  <a:pt x="703529" y="3279913"/>
                </a:cubicBezTo>
                <a:cubicBezTo>
                  <a:pt x="710863" y="3268912"/>
                  <a:pt x="716898" y="3257749"/>
                  <a:pt x="728377" y="3250096"/>
                </a:cubicBezTo>
                <a:cubicBezTo>
                  <a:pt x="732735" y="3247190"/>
                  <a:pt x="738600" y="3247469"/>
                  <a:pt x="743285" y="3245126"/>
                </a:cubicBezTo>
                <a:cubicBezTo>
                  <a:pt x="748627" y="3242455"/>
                  <a:pt x="753224" y="3238500"/>
                  <a:pt x="758194" y="3235187"/>
                </a:cubicBezTo>
                <a:cubicBezTo>
                  <a:pt x="761507" y="3230218"/>
                  <a:pt x="764200" y="3224774"/>
                  <a:pt x="768133" y="3220279"/>
                </a:cubicBezTo>
                <a:cubicBezTo>
                  <a:pt x="775846" y="3211464"/>
                  <a:pt x="786484" y="3205177"/>
                  <a:pt x="792981" y="3195431"/>
                </a:cubicBezTo>
                <a:cubicBezTo>
                  <a:pt x="806233" y="3175552"/>
                  <a:pt x="797950" y="3183835"/>
                  <a:pt x="817829" y="3170583"/>
                </a:cubicBezTo>
                <a:cubicBezTo>
                  <a:pt x="819485" y="3165613"/>
                  <a:pt x="820103" y="3160166"/>
                  <a:pt x="822798" y="3155674"/>
                </a:cubicBezTo>
                <a:cubicBezTo>
                  <a:pt x="825209" y="3151656"/>
                  <a:pt x="829927" y="3149483"/>
                  <a:pt x="832738" y="3145735"/>
                </a:cubicBezTo>
                <a:cubicBezTo>
                  <a:pt x="839905" y="3136179"/>
                  <a:pt x="845990" y="3125857"/>
                  <a:pt x="852616" y="3115918"/>
                </a:cubicBezTo>
                <a:lnTo>
                  <a:pt x="872494" y="3086100"/>
                </a:lnTo>
                <a:cubicBezTo>
                  <a:pt x="875807" y="3081131"/>
                  <a:pt x="877464" y="3074505"/>
                  <a:pt x="882433" y="3071192"/>
                </a:cubicBezTo>
                <a:cubicBezTo>
                  <a:pt x="898194" y="3060685"/>
                  <a:pt x="910562" y="3053848"/>
                  <a:pt x="922190" y="3036405"/>
                </a:cubicBezTo>
                <a:cubicBezTo>
                  <a:pt x="925503" y="3031435"/>
                  <a:pt x="927541" y="3025320"/>
                  <a:pt x="932129" y="3021496"/>
                </a:cubicBezTo>
                <a:cubicBezTo>
                  <a:pt x="937820" y="3016753"/>
                  <a:pt x="945979" y="3015863"/>
                  <a:pt x="952007" y="3011557"/>
                </a:cubicBezTo>
                <a:cubicBezTo>
                  <a:pt x="957726" y="3007472"/>
                  <a:pt x="961517" y="3001147"/>
                  <a:pt x="966916" y="2996648"/>
                </a:cubicBezTo>
                <a:cubicBezTo>
                  <a:pt x="971504" y="2992824"/>
                  <a:pt x="977329" y="2990642"/>
                  <a:pt x="981824" y="2986709"/>
                </a:cubicBezTo>
                <a:cubicBezTo>
                  <a:pt x="990639" y="2978996"/>
                  <a:pt x="998389" y="2970144"/>
                  <a:pt x="1006672" y="2961861"/>
                </a:cubicBezTo>
                <a:lnTo>
                  <a:pt x="1021581" y="2946953"/>
                </a:lnTo>
                <a:lnTo>
                  <a:pt x="1031520" y="2937013"/>
                </a:lnTo>
                <a:cubicBezTo>
                  <a:pt x="1033177" y="2930387"/>
                  <a:pt x="1032701" y="2922818"/>
                  <a:pt x="1036490" y="2917135"/>
                </a:cubicBezTo>
                <a:cubicBezTo>
                  <a:pt x="1039803" y="2912166"/>
                  <a:pt x="1046734" y="2910927"/>
                  <a:pt x="1051398" y="2907196"/>
                </a:cubicBezTo>
                <a:cubicBezTo>
                  <a:pt x="1055057" y="2904269"/>
                  <a:pt x="1058025" y="2900570"/>
                  <a:pt x="1061338" y="2897257"/>
                </a:cubicBezTo>
                <a:cubicBezTo>
                  <a:pt x="1073824" y="2859793"/>
                  <a:pt x="1056983" y="2905963"/>
                  <a:pt x="1076246" y="2867439"/>
                </a:cubicBezTo>
                <a:cubicBezTo>
                  <a:pt x="1078589" y="2862754"/>
                  <a:pt x="1078310" y="2856889"/>
                  <a:pt x="1081216" y="2852531"/>
                </a:cubicBezTo>
                <a:cubicBezTo>
                  <a:pt x="1085114" y="2846683"/>
                  <a:pt x="1091625" y="2843021"/>
                  <a:pt x="1096124" y="2837622"/>
                </a:cubicBezTo>
                <a:cubicBezTo>
                  <a:pt x="1099948" y="2833033"/>
                  <a:pt x="1103101" y="2827899"/>
                  <a:pt x="1106064" y="2822713"/>
                </a:cubicBezTo>
                <a:cubicBezTo>
                  <a:pt x="1109740" y="2816281"/>
                  <a:pt x="1111261" y="2808526"/>
                  <a:pt x="1116003" y="2802835"/>
                </a:cubicBezTo>
                <a:cubicBezTo>
                  <a:pt x="1119826" y="2798247"/>
                  <a:pt x="1126416" y="2796829"/>
                  <a:pt x="1130911" y="2792896"/>
                </a:cubicBezTo>
                <a:cubicBezTo>
                  <a:pt x="1139726" y="2785183"/>
                  <a:pt x="1147476" y="2776331"/>
                  <a:pt x="1155759" y="2768048"/>
                </a:cubicBezTo>
                <a:cubicBezTo>
                  <a:pt x="1160729" y="2763078"/>
                  <a:pt x="1164820" y="2757037"/>
                  <a:pt x="1170668" y="2753139"/>
                </a:cubicBezTo>
                <a:lnTo>
                  <a:pt x="1185577" y="2743200"/>
                </a:lnTo>
                <a:cubicBezTo>
                  <a:pt x="1194179" y="2730298"/>
                  <a:pt x="1200159" y="2720731"/>
                  <a:pt x="1210424" y="2708413"/>
                </a:cubicBezTo>
                <a:cubicBezTo>
                  <a:pt x="1213424" y="2704813"/>
                  <a:pt x="1216705" y="2701401"/>
                  <a:pt x="1220364" y="2698474"/>
                </a:cubicBezTo>
                <a:cubicBezTo>
                  <a:pt x="1225028" y="2694743"/>
                  <a:pt x="1230303" y="2691848"/>
                  <a:pt x="1235272" y="2688535"/>
                </a:cubicBezTo>
                <a:cubicBezTo>
                  <a:pt x="1238585" y="2683565"/>
                  <a:pt x="1240988" y="2677849"/>
                  <a:pt x="1245211" y="2673626"/>
                </a:cubicBezTo>
                <a:cubicBezTo>
                  <a:pt x="1254845" y="2663992"/>
                  <a:pt x="1262903" y="2662759"/>
                  <a:pt x="1275029" y="2658718"/>
                </a:cubicBezTo>
                <a:cubicBezTo>
                  <a:pt x="1291594" y="2633870"/>
                  <a:pt x="1279999" y="2647122"/>
                  <a:pt x="1314785" y="2623931"/>
                </a:cubicBezTo>
                <a:lnTo>
                  <a:pt x="1329694" y="2613992"/>
                </a:lnTo>
                <a:lnTo>
                  <a:pt x="1344603" y="2604053"/>
                </a:lnTo>
                <a:cubicBezTo>
                  <a:pt x="1346259" y="2599083"/>
                  <a:pt x="1345868" y="2592848"/>
                  <a:pt x="1349572" y="2589144"/>
                </a:cubicBezTo>
                <a:cubicBezTo>
                  <a:pt x="1358019" y="2580697"/>
                  <a:pt x="1379390" y="2569266"/>
                  <a:pt x="1379390" y="2569266"/>
                </a:cubicBezTo>
                <a:cubicBezTo>
                  <a:pt x="1381046" y="2564296"/>
                  <a:pt x="1382016" y="2559042"/>
                  <a:pt x="1384359" y="2554357"/>
                </a:cubicBezTo>
                <a:cubicBezTo>
                  <a:pt x="1390628" y="2541817"/>
                  <a:pt x="1394992" y="2538754"/>
                  <a:pt x="1404238" y="2529509"/>
                </a:cubicBezTo>
                <a:cubicBezTo>
                  <a:pt x="1412971" y="2503308"/>
                  <a:pt x="1403435" y="2524509"/>
                  <a:pt x="1424116" y="2499692"/>
                </a:cubicBezTo>
                <a:cubicBezTo>
                  <a:pt x="1427940" y="2495104"/>
                  <a:pt x="1430168" y="2489318"/>
                  <a:pt x="1434055" y="2484783"/>
                </a:cubicBezTo>
                <a:cubicBezTo>
                  <a:pt x="1440153" y="2477668"/>
                  <a:pt x="1447835" y="2472020"/>
                  <a:pt x="1453933" y="2464905"/>
                </a:cubicBezTo>
                <a:cubicBezTo>
                  <a:pt x="1457820" y="2460370"/>
                  <a:pt x="1459985" y="2454531"/>
                  <a:pt x="1463872" y="2449996"/>
                </a:cubicBezTo>
                <a:cubicBezTo>
                  <a:pt x="1497963" y="2410224"/>
                  <a:pt x="1468837" y="2450001"/>
                  <a:pt x="1508598" y="2410239"/>
                </a:cubicBezTo>
                <a:cubicBezTo>
                  <a:pt x="1514455" y="2404382"/>
                  <a:pt x="1518004" y="2396551"/>
                  <a:pt x="1523507" y="2390361"/>
                </a:cubicBezTo>
                <a:cubicBezTo>
                  <a:pt x="1531289" y="2381606"/>
                  <a:pt x="1540072" y="2373796"/>
                  <a:pt x="1548355" y="2365513"/>
                </a:cubicBezTo>
                <a:lnTo>
                  <a:pt x="1588111" y="2325757"/>
                </a:lnTo>
                <a:cubicBezTo>
                  <a:pt x="1591424" y="2322444"/>
                  <a:pt x="1595240" y="2319567"/>
                  <a:pt x="1598051" y="2315818"/>
                </a:cubicBezTo>
                <a:cubicBezTo>
                  <a:pt x="1603020" y="2309192"/>
                  <a:pt x="1608209" y="2302724"/>
                  <a:pt x="1612959" y="2295939"/>
                </a:cubicBezTo>
                <a:cubicBezTo>
                  <a:pt x="1619809" y="2286153"/>
                  <a:pt x="1624391" y="2274569"/>
                  <a:pt x="1632838" y="2266122"/>
                </a:cubicBezTo>
                <a:cubicBezTo>
                  <a:pt x="1642777" y="2256183"/>
                  <a:pt x="1650960" y="2244102"/>
                  <a:pt x="1662655" y="2236305"/>
                </a:cubicBezTo>
                <a:cubicBezTo>
                  <a:pt x="1672594" y="2229679"/>
                  <a:pt x="1684025" y="2224872"/>
                  <a:pt x="1692472" y="2216426"/>
                </a:cubicBezTo>
                <a:cubicBezTo>
                  <a:pt x="1711605" y="2197295"/>
                  <a:pt x="1701533" y="2205416"/>
                  <a:pt x="1722290" y="2191579"/>
                </a:cubicBezTo>
                <a:cubicBezTo>
                  <a:pt x="1735540" y="2151824"/>
                  <a:pt x="1715665" y="2198203"/>
                  <a:pt x="1742168" y="2171700"/>
                </a:cubicBezTo>
                <a:cubicBezTo>
                  <a:pt x="1750615" y="2163253"/>
                  <a:pt x="1753599" y="2150329"/>
                  <a:pt x="1762046" y="2141883"/>
                </a:cubicBezTo>
                <a:lnTo>
                  <a:pt x="1791864" y="2112066"/>
                </a:lnTo>
                <a:cubicBezTo>
                  <a:pt x="1793520" y="2107096"/>
                  <a:pt x="1793480" y="2101181"/>
                  <a:pt x="1796833" y="2097157"/>
                </a:cubicBezTo>
                <a:cubicBezTo>
                  <a:pt x="1808405" y="2083270"/>
                  <a:pt x="1816757" y="2082233"/>
                  <a:pt x="1831620" y="2077279"/>
                </a:cubicBezTo>
                <a:cubicBezTo>
                  <a:pt x="1887930" y="2035045"/>
                  <a:pt x="1816804" y="2086539"/>
                  <a:pt x="1871377" y="2052431"/>
                </a:cubicBezTo>
                <a:cubicBezTo>
                  <a:pt x="1878401" y="2048041"/>
                  <a:pt x="1884470" y="2042272"/>
                  <a:pt x="1891255" y="2037522"/>
                </a:cubicBezTo>
                <a:cubicBezTo>
                  <a:pt x="1901041" y="2030672"/>
                  <a:pt x="1921072" y="2017644"/>
                  <a:pt x="1921072" y="2017644"/>
                </a:cubicBezTo>
                <a:cubicBezTo>
                  <a:pt x="1947576" y="1977887"/>
                  <a:pt x="1912789" y="2025927"/>
                  <a:pt x="1945920" y="1992796"/>
                </a:cubicBezTo>
                <a:cubicBezTo>
                  <a:pt x="1950143" y="1988573"/>
                  <a:pt x="1951926" y="1982382"/>
                  <a:pt x="1955859" y="1977887"/>
                </a:cubicBezTo>
                <a:cubicBezTo>
                  <a:pt x="1963572" y="1969072"/>
                  <a:pt x="1974210" y="1962785"/>
                  <a:pt x="1980707" y="1953039"/>
                </a:cubicBezTo>
                <a:cubicBezTo>
                  <a:pt x="2003898" y="1918252"/>
                  <a:pt x="1990646" y="1929848"/>
                  <a:pt x="2015494" y="1913283"/>
                </a:cubicBezTo>
                <a:cubicBezTo>
                  <a:pt x="2026001" y="1897522"/>
                  <a:pt x="2032838" y="1885154"/>
                  <a:pt x="2050281" y="1873526"/>
                </a:cubicBezTo>
                <a:cubicBezTo>
                  <a:pt x="2055251" y="1870213"/>
                  <a:pt x="2059732" y="1866013"/>
                  <a:pt x="2065190" y="1863587"/>
                </a:cubicBezTo>
                <a:cubicBezTo>
                  <a:pt x="2074764" y="1859332"/>
                  <a:pt x="2085068" y="1856961"/>
                  <a:pt x="2095007" y="1853648"/>
                </a:cubicBezTo>
                <a:lnTo>
                  <a:pt x="2109916" y="1848679"/>
                </a:lnTo>
                <a:cubicBezTo>
                  <a:pt x="2118178" y="1840416"/>
                  <a:pt x="2123477" y="1833816"/>
                  <a:pt x="2134764" y="1828800"/>
                </a:cubicBezTo>
                <a:cubicBezTo>
                  <a:pt x="2144338" y="1824545"/>
                  <a:pt x="2164581" y="1818861"/>
                  <a:pt x="2164581" y="1818861"/>
                </a:cubicBezTo>
                <a:cubicBezTo>
                  <a:pt x="2175568" y="1807875"/>
                  <a:pt x="2180565" y="1800930"/>
                  <a:pt x="2194398" y="1794013"/>
                </a:cubicBezTo>
                <a:cubicBezTo>
                  <a:pt x="2199083" y="1791670"/>
                  <a:pt x="2204337" y="1790700"/>
                  <a:pt x="2209307" y="1789044"/>
                </a:cubicBezTo>
                <a:cubicBezTo>
                  <a:pt x="2214277" y="1785731"/>
                  <a:pt x="2218874" y="1781776"/>
                  <a:pt x="2224216" y="1779105"/>
                </a:cubicBezTo>
                <a:cubicBezTo>
                  <a:pt x="2228901" y="1776762"/>
                  <a:pt x="2234632" y="1776830"/>
                  <a:pt x="2239124" y="1774135"/>
                </a:cubicBezTo>
                <a:cubicBezTo>
                  <a:pt x="2246995" y="1769413"/>
                  <a:pt x="2254487" y="1756062"/>
                  <a:pt x="2259003" y="1749287"/>
                </a:cubicBezTo>
                <a:cubicBezTo>
                  <a:pt x="2276445" y="1696961"/>
                  <a:pt x="2263462" y="1742408"/>
                  <a:pt x="2273911" y="1679713"/>
                </a:cubicBezTo>
                <a:cubicBezTo>
                  <a:pt x="2275034" y="1672976"/>
                  <a:pt x="2277758" y="1666572"/>
                  <a:pt x="2278881" y="1659835"/>
                </a:cubicBezTo>
                <a:cubicBezTo>
                  <a:pt x="2280766" y="1648527"/>
                  <a:pt x="2287932" y="1584681"/>
                  <a:pt x="2288820" y="1575353"/>
                </a:cubicBezTo>
                <a:cubicBezTo>
                  <a:pt x="2291994" y="1542030"/>
                  <a:pt x="2291841" y="1517030"/>
                  <a:pt x="2298759" y="1485900"/>
                </a:cubicBezTo>
                <a:cubicBezTo>
                  <a:pt x="2299895" y="1480787"/>
                  <a:pt x="2302072" y="1475961"/>
                  <a:pt x="2303729" y="1470992"/>
                </a:cubicBezTo>
                <a:cubicBezTo>
                  <a:pt x="2305385" y="1459396"/>
                  <a:pt x="2306603" y="1447729"/>
                  <a:pt x="2308698" y="1436205"/>
                </a:cubicBezTo>
                <a:cubicBezTo>
                  <a:pt x="2309920" y="1429485"/>
                  <a:pt x="2312446" y="1423046"/>
                  <a:pt x="2313668" y="1416326"/>
                </a:cubicBezTo>
                <a:cubicBezTo>
                  <a:pt x="2315764" y="1404802"/>
                  <a:pt x="2316857" y="1393116"/>
                  <a:pt x="2318638" y="1381539"/>
                </a:cubicBezTo>
                <a:cubicBezTo>
                  <a:pt x="2320170" y="1371580"/>
                  <a:pt x="2321951" y="1361661"/>
                  <a:pt x="2323607" y="1351722"/>
                </a:cubicBezTo>
                <a:cubicBezTo>
                  <a:pt x="2321951" y="1282148"/>
                  <a:pt x="2321476" y="1212536"/>
                  <a:pt x="2318638" y="1143000"/>
                </a:cubicBezTo>
                <a:cubicBezTo>
                  <a:pt x="2318160" y="1131296"/>
                  <a:pt x="2316509" y="1119577"/>
                  <a:pt x="2313668" y="1108213"/>
                </a:cubicBezTo>
                <a:cubicBezTo>
                  <a:pt x="2311504" y="1099559"/>
                  <a:pt x="2306861" y="1091718"/>
                  <a:pt x="2303729" y="1083366"/>
                </a:cubicBezTo>
                <a:cubicBezTo>
                  <a:pt x="2301890" y="1078461"/>
                  <a:pt x="2300416" y="1073427"/>
                  <a:pt x="2298759" y="1068457"/>
                </a:cubicBezTo>
                <a:cubicBezTo>
                  <a:pt x="2297103" y="1058518"/>
                  <a:pt x="2296685" y="1048290"/>
                  <a:pt x="2293790" y="1038639"/>
                </a:cubicBezTo>
                <a:cubicBezTo>
                  <a:pt x="2291661" y="1031543"/>
                  <a:pt x="2285648" y="1025948"/>
                  <a:pt x="2283851" y="1018761"/>
                </a:cubicBezTo>
                <a:cubicBezTo>
                  <a:pt x="2280612" y="1005805"/>
                  <a:pt x="2281077" y="992178"/>
                  <a:pt x="2278881" y="979005"/>
                </a:cubicBezTo>
                <a:cubicBezTo>
                  <a:pt x="2277758" y="972268"/>
                  <a:pt x="2275568" y="965752"/>
                  <a:pt x="2273911" y="959126"/>
                </a:cubicBezTo>
                <a:cubicBezTo>
                  <a:pt x="2272255" y="942561"/>
                  <a:pt x="2271296" y="925911"/>
                  <a:pt x="2268942" y="909431"/>
                </a:cubicBezTo>
                <a:cubicBezTo>
                  <a:pt x="2267976" y="902670"/>
                  <a:pt x="2265194" y="896273"/>
                  <a:pt x="2263972" y="889553"/>
                </a:cubicBezTo>
                <a:cubicBezTo>
                  <a:pt x="2254835" y="839299"/>
                  <a:pt x="2264240" y="870476"/>
                  <a:pt x="2254033" y="839857"/>
                </a:cubicBezTo>
                <a:cubicBezTo>
                  <a:pt x="2255690" y="771940"/>
                  <a:pt x="2254851" y="703916"/>
                  <a:pt x="2259003" y="636105"/>
                </a:cubicBezTo>
                <a:cubicBezTo>
                  <a:pt x="2260383" y="613568"/>
                  <a:pt x="2268392" y="600755"/>
                  <a:pt x="2273911" y="581439"/>
                </a:cubicBezTo>
                <a:cubicBezTo>
                  <a:pt x="2280607" y="558002"/>
                  <a:pt x="2279827" y="554937"/>
                  <a:pt x="2283851" y="526774"/>
                </a:cubicBezTo>
                <a:cubicBezTo>
                  <a:pt x="2292950" y="344774"/>
                  <a:pt x="2292448" y="398680"/>
                  <a:pt x="2283851" y="119270"/>
                </a:cubicBezTo>
                <a:cubicBezTo>
                  <a:pt x="2283690" y="114034"/>
                  <a:pt x="2280152" y="109443"/>
                  <a:pt x="2278881" y="104361"/>
                </a:cubicBezTo>
                <a:cubicBezTo>
                  <a:pt x="2276879" y="96354"/>
                  <a:pt x="2274104" y="73897"/>
                  <a:pt x="2268942" y="64605"/>
                </a:cubicBezTo>
                <a:cubicBezTo>
                  <a:pt x="2263141" y="54163"/>
                  <a:pt x="2259003" y="41413"/>
                  <a:pt x="2249064" y="34787"/>
                </a:cubicBezTo>
                <a:cubicBezTo>
                  <a:pt x="2229796" y="21942"/>
                  <a:pt x="2239821" y="26737"/>
                  <a:pt x="2219246" y="19879"/>
                </a:cubicBezTo>
                <a:cubicBezTo>
                  <a:pt x="2215933" y="16566"/>
                  <a:pt x="2213498" y="12034"/>
                  <a:pt x="2209307" y="9939"/>
                </a:cubicBezTo>
                <a:cubicBezTo>
                  <a:pt x="2187601" y="-915"/>
                  <a:pt x="2153576" y="8229"/>
                  <a:pt x="2134764" y="9939"/>
                </a:cubicBezTo>
                <a:cubicBezTo>
                  <a:pt x="2081020" y="23376"/>
                  <a:pt x="2143099" y="9939"/>
                  <a:pt x="2025433" y="9939"/>
                </a:cubicBezTo>
                <a:cubicBezTo>
                  <a:pt x="1952527" y="9939"/>
                  <a:pt x="1879659" y="13252"/>
                  <a:pt x="1806772" y="14909"/>
                </a:cubicBezTo>
                <a:cubicBezTo>
                  <a:pt x="1793520" y="16566"/>
                  <a:pt x="1780371" y="19879"/>
                  <a:pt x="1767016" y="19879"/>
                </a:cubicBezTo>
                <a:cubicBezTo>
                  <a:pt x="1732611" y="19879"/>
                  <a:pt x="1717056" y="15850"/>
                  <a:pt x="1687503" y="9939"/>
                </a:cubicBezTo>
                <a:lnTo>
                  <a:pt x="1424116" y="14909"/>
                </a:lnTo>
                <a:cubicBezTo>
                  <a:pt x="1418881" y="15096"/>
                  <a:pt x="1414446" y="19879"/>
                  <a:pt x="1409207" y="19879"/>
                </a:cubicBezTo>
                <a:cubicBezTo>
                  <a:pt x="1352861" y="19879"/>
                  <a:pt x="1296564" y="16566"/>
                  <a:pt x="1240242" y="14909"/>
                </a:cubicBezTo>
                <a:cubicBezTo>
                  <a:pt x="1198829" y="16566"/>
                  <a:pt x="1157357" y="17122"/>
                  <a:pt x="1116003" y="19879"/>
                </a:cubicBezTo>
                <a:cubicBezTo>
                  <a:pt x="1107575" y="20441"/>
                  <a:pt x="1099465" y="23337"/>
                  <a:pt x="1091155" y="24848"/>
                </a:cubicBezTo>
                <a:cubicBezTo>
                  <a:pt x="1081241" y="26650"/>
                  <a:pt x="1071277" y="28161"/>
                  <a:pt x="1061338" y="29818"/>
                </a:cubicBezTo>
                <a:cubicBezTo>
                  <a:pt x="1048086" y="28161"/>
                  <a:pt x="1034721" y="27237"/>
                  <a:pt x="1021581" y="24848"/>
                </a:cubicBezTo>
                <a:cubicBezTo>
                  <a:pt x="1016427" y="23911"/>
                  <a:pt x="1011910" y="19879"/>
                  <a:pt x="1006672" y="19879"/>
                </a:cubicBezTo>
                <a:cubicBezTo>
                  <a:pt x="973500" y="19879"/>
                  <a:pt x="940411" y="23192"/>
                  <a:pt x="907281" y="24848"/>
                </a:cubicBezTo>
                <a:cubicBezTo>
                  <a:pt x="871908" y="36640"/>
                  <a:pt x="903458" y="28298"/>
                  <a:pt x="832738" y="24848"/>
                </a:cubicBezTo>
                <a:cubicBezTo>
                  <a:pt x="784727" y="22506"/>
                  <a:pt x="736659" y="21535"/>
                  <a:pt x="688620" y="19879"/>
                </a:cubicBezTo>
                <a:cubicBezTo>
                  <a:pt x="507721" y="1788"/>
                  <a:pt x="802709" y="29876"/>
                  <a:pt x="310933" y="9939"/>
                </a:cubicBezTo>
                <a:cubicBezTo>
                  <a:pt x="297284" y="9386"/>
                  <a:pt x="284429" y="3313"/>
                  <a:pt x="271177" y="0"/>
                </a:cubicBezTo>
                <a:lnTo>
                  <a:pt x="206572" y="4970"/>
                </a:lnTo>
                <a:cubicBezTo>
                  <a:pt x="189987" y="6412"/>
                  <a:pt x="172555" y="4340"/>
                  <a:pt x="156877" y="9939"/>
                </a:cubicBezTo>
                <a:cubicBezTo>
                  <a:pt x="148052" y="13091"/>
                  <a:pt x="143624" y="23192"/>
                  <a:pt x="136998" y="29818"/>
                </a:cubicBezTo>
                <a:lnTo>
                  <a:pt x="122090" y="44726"/>
                </a:lnTo>
                <a:cubicBezTo>
                  <a:pt x="120433" y="49696"/>
                  <a:pt x="119463" y="54950"/>
                  <a:pt x="117120" y="59635"/>
                </a:cubicBezTo>
                <a:cubicBezTo>
                  <a:pt x="104975" y="83924"/>
                  <a:pt x="108456" y="64473"/>
                  <a:pt x="102211" y="89453"/>
                </a:cubicBezTo>
                <a:cubicBezTo>
                  <a:pt x="95113" y="117843"/>
                  <a:pt x="99929" y="108657"/>
                  <a:pt x="92272" y="134179"/>
                </a:cubicBezTo>
                <a:cubicBezTo>
                  <a:pt x="89262" y="144214"/>
                  <a:pt x="85646" y="154057"/>
                  <a:pt x="82333" y="163996"/>
                </a:cubicBezTo>
                <a:cubicBezTo>
                  <a:pt x="80677" y="168966"/>
                  <a:pt x="78391" y="173768"/>
                  <a:pt x="77364" y="178905"/>
                </a:cubicBezTo>
                <a:cubicBezTo>
                  <a:pt x="71054" y="210450"/>
                  <a:pt x="74443" y="195559"/>
                  <a:pt x="67424" y="223631"/>
                </a:cubicBezTo>
                <a:cubicBezTo>
                  <a:pt x="66545" y="235062"/>
                  <a:pt x="73178" y="286615"/>
                  <a:pt x="52516" y="303144"/>
                </a:cubicBezTo>
                <a:cubicBezTo>
                  <a:pt x="48425" y="306416"/>
                  <a:pt x="42577" y="306457"/>
                  <a:pt x="37607" y="308113"/>
                </a:cubicBezTo>
                <a:cubicBezTo>
                  <a:pt x="34294" y="318052"/>
                  <a:pt x="26798" y="327490"/>
                  <a:pt x="27668" y="337931"/>
                </a:cubicBezTo>
                <a:cubicBezTo>
                  <a:pt x="29325" y="357809"/>
                  <a:pt x="30002" y="377794"/>
                  <a:pt x="32638" y="397566"/>
                </a:cubicBezTo>
                <a:cubicBezTo>
                  <a:pt x="34909" y="414599"/>
                  <a:pt x="39931" y="412154"/>
                  <a:pt x="47546" y="427383"/>
                </a:cubicBezTo>
                <a:cubicBezTo>
                  <a:pt x="68118" y="468527"/>
                  <a:pt x="33975" y="414482"/>
                  <a:pt x="62455" y="457200"/>
                </a:cubicBezTo>
                <a:cubicBezTo>
                  <a:pt x="64111" y="470452"/>
                  <a:pt x="65035" y="483817"/>
                  <a:pt x="67424" y="496957"/>
                </a:cubicBezTo>
                <a:cubicBezTo>
                  <a:pt x="68361" y="502111"/>
                  <a:pt x="72394" y="506627"/>
                  <a:pt x="72394" y="511866"/>
                </a:cubicBezTo>
                <a:cubicBezTo>
                  <a:pt x="72394" y="540075"/>
                  <a:pt x="69081" y="568187"/>
                  <a:pt x="67424" y="596348"/>
                </a:cubicBezTo>
                <a:cubicBezTo>
                  <a:pt x="-58917" y="554234"/>
                  <a:pt x="28388" y="572917"/>
                  <a:pt x="42577" y="894522"/>
                </a:cubicBezTo>
                <a:cubicBezTo>
                  <a:pt x="43039" y="904988"/>
                  <a:pt x="52516" y="924339"/>
                  <a:pt x="52516" y="924339"/>
                </a:cubicBezTo>
                <a:cubicBezTo>
                  <a:pt x="54386" y="1001014"/>
                  <a:pt x="62785" y="1138478"/>
                  <a:pt x="52516" y="1227483"/>
                </a:cubicBezTo>
                <a:cubicBezTo>
                  <a:pt x="51315" y="1237891"/>
                  <a:pt x="45118" y="1247136"/>
                  <a:pt x="42577" y="1257300"/>
                </a:cubicBezTo>
                <a:lnTo>
                  <a:pt x="37607" y="1277179"/>
                </a:lnTo>
                <a:cubicBezTo>
                  <a:pt x="39264" y="1313622"/>
                  <a:pt x="39668" y="1350144"/>
                  <a:pt x="42577" y="1386509"/>
                </a:cubicBezTo>
                <a:cubicBezTo>
                  <a:pt x="42995" y="1391731"/>
                  <a:pt x="43842" y="1397714"/>
                  <a:pt x="47546" y="1401418"/>
                </a:cubicBezTo>
                <a:cubicBezTo>
                  <a:pt x="51250" y="1405122"/>
                  <a:pt x="57485" y="1404731"/>
                  <a:pt x="62455" y="1406387"/>
                </a:cubicBezTo>
                <a:cubicBezTo>
                  <a:pt x="64111" y="1411357"/>
                  <a:pt x="66288" y="1416182"/>
                  <a:pt x="67424" y="1421296"/>
                </a:cubicBezTo>
                <a:cubicBezTo>
                  <a:pt x="69610" y="1431132"/>
                  <a:pt x="70591" y="1441199"/>
                  <a:pt x="72394" y="1451113"/>
                </a:cubicBezTo>
                <a:cubicBezTo>
                  <a:pt x="73905" y="1459423"/>
                  <a:pt x="75707" y="1467678"/>
                  <a:pt x="77364" y="1475961"/>
                </a:cubicBezTo>
                <a:cubicBezTo>
                  <a:pt x="79020" y="1553818"/>
                  <a:pt x="80337" y="1631682"/>
                  <a:pt x="82333" y="1709531"/>
                </a:cubicBezTo>
                <a:cubicBezTo>
                  <a:pt x="83650" y="1760893"/>
                  <a:pt x="84030" y="1812313"/>
                  <a:pt x="87303" y="1863587"/>
                </a:cubicBezTo>
                <a:cubicBezTo>
                  <a:pt x="90393" y="1911992"/>
                  <a:pt x="94501" y="1929396"/>
                  <a:pt x="102211" y="1967948"/>
                </a:cubicBezTo>
                <a:cubicBezTo>
                  <a:pt x="100555" y="2020957"/>
                  <a:pt x="99826" y="2074002"/>
                  <a:pt x="97242" y="2126974"/>
                </a:cubicBezTo>
                <a:cubicBezTo>
                  <a:pt x="96727" y="2137525"/>
                  <a:pt x="88852" y="2199060"/>
                  <a:pt x="87303" y="2211457"/>
                </a:cubicBezTo>
                <a:cubicBezTo>
                  <a:pt x="88959" y="2254527"/>
                  <a:pt x="88249" y="2297753"/>
                  <a:pt x="92272" y="2340666"/>
                </a:cubicBezTo>
                <a:cubicBezTo>
                  <a:pt x="93250" y="2351097"/>
                  <a:pt x="102211" y="2370483"/>
                  <a:pt x="102211" y="2370483"/>
                </a:cubicBezTo>
                <a:cubicBezTo>
                  <a:pt x="100555" y="2415209"/>
                  <a:pt x="101294" y="2460088"/>
                  <a:pt x="97242" y="2504661"/>
                </a:cubicBezTo>
                <a:cubicBezTo>
                  <a:pt x="96294" y="2515095"/>
                  <a:pt x="87303" y="2534479"/>
                  <a:pt x="87303" y="2534479"/>
                </a:cubicBezTo>
                <a:cubicBezTo>
                  <a:pt x="85646" y="2562640"/>
                  <a:pt x="84887" y="2590867"/>
                  <a:pt x="82333" y="2618961"/>
                </a:cubicBezTo>
                <a:cubicBezTo>
                  <a:pt x="81568" y="2627373"/>
                  <a:pt x="79587" y="2635660"/>
                  <a:pt x="77364" y="2643809"/>
                </a:cubicBezTo>
                <a:cubicBezTo>
                  <a:pt x="74607" y="2653917"/>
                  <a:pt x="67424" y="2673626"/>
                  <a:pt x="67424" y="2673626"/>
                </a:cubicBezTo>
                <a:cubicBezTo>
                  <a:pt x="66123" y="2700941"/>
                  <a:pt x="70047" y="2837069"/>
                  <a:pt x="52516" y="2907196"/>
                </a:cubicBezTo>
                <a:cubicBezTo>
                  <a:pt x="51246" y="2912278"/>
                  <a:pt x="49203" y="2917135"/>
                  <a:pt x="47546" y="2922105"/>
                </a:cubicBezTo>
                <a:cubicBezTo>
                  <a:pt x="53809" y="2997254"/>
                  <a:pt x="55657" y="2986933"/>
                  <a:pt x="47546" y="3076161"/>
                </a:cubicBezTo>
                <a:cubicBezTo>
                  <a:pt x="47072" y="3081378"/>
                  <a:pt x="44233" y="3086100"/>
                  <a:pt x="42577" y="3091070"/>
                </a:cubicBezTo>
                <a:cubicBezTo>
                  <a:pt x="40920" y="3115918"/>
                  <a:pt x="37607" y="3140710"/>
                  <a:pt x="37607" y="3165613"/>
                </a:cubicBezTo>
                <a:cubicBezTo>
                  <a:pt x="37607" y="3215336"/>
                  <a:pt x="39819" y="3265053"/>
                  <a:pt x="42577" y="3314700"/>
                </a:cubicBezTo>
                <a:cubicBezTo>
                  <a:pt x="42844" y="3319498"/>
                  <a:pt x="47251" y="3350652"/>
                  <a:pt x="52516" y="3359426"/>
                </a:cubicBezTo>
                <a:cubicBezTo>
                  <a:pt x="54927" y="3363444"/>
                  <a:pt x="59644" y="3365618"/>
                  <a:pt x="62455" y="3369366"/>
                </a:cubicBezTo>
                <a:cubicBezTo>
                  <a:pt x="69622" y="3378922"/>
                  <a:pt x="72394" y="3392557"/>
                  <a:pt x="82333" y="3399183"/>
                </a:cubicBezTo>
                <a:lnTo>
                  <a:pt x="112151" y="3419061"/>
                </a:lnTo>
                <a:cubicBezTo>
                  <a:pt x="117120" y="3422374"/>
                  <a:pt x="121393" y="3427111"/>
                  <a:pt x="127059" y="3429000"/>
                </a:cubicBezTo>
                <a:cubicBezTo>
                  <a:pt x="151527" y="3437157"/>
                  <a:pt x="136801" y="3433109"/>
                  <a:pt x="171785" y="3438939"/>
                </a:cubicBezTo>
                <a:cubicBezTo>
                  <a:pt x="176755" y="3440596"/>
                  <a:pt x="181557" y="3442882"/>
                  <a:pt x="186694" y="3443909"/>
                </a:cubicBezTo>
                <a:cubicBezTo>
                  <a:pt x="198180" y="3446206"/>
                  <a:pt x="209904" y="3447098"/>
                  <a:pt x="221481" y="3448879"/>
                </a:cubicBezTo>
                <a:cubicBezTo>
                  <a:pt x="231440" y="3450411"/>
                  <a:pt x="241359" y="3452192"/>
                  <a:pt x="251298" y="3453848"/>
                </a:cubicBezTo>
                <a:cubicBezTo>
                  <a:pt x="484701" y="3446776"/>
                  <a:pt x="352250" y="3459891"/>
                  <a:pt x="440142" y="3443909"/>
                </a:cubicBezTo>
                <a:cubicBezTo>
                  <a:pt x="477444" y="3437126"/>
                  <a:pt x="502117" y="3433970"/>
                  <a:pt x="544503" y="3433970"/>
                </a:cubicBezTo>
                <a:lnTo>
                  <a:pt x="569351" y="3433970"/>
                </a:lnTo>
                <a:close/>
              </a:path>
            </a:pathLst>
          </a:custGeom>
          <a:solidFill>
            <a:srgbClr val="FFFFFF"/>
          </a:solidFill>
          <a:ln>
            <a:noFill/>
          </a:ln>
          <a:effectLst>
            <a:outerShdw blurRad="40000" dist="23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2658240" y="4422775"/>
            <a:ext cx="2216150" cy="806450"/>
          </a:xfrm>
          <a:custGeom>
            <a:avLst/>
            <a:gdLst>
              <a:gd name="connsiteX0" fmla="*/ 0 w 2216150"/>
              <a:gd name="connsiteY0" fmla="*/ 714375 h 806450"/>
              <a:gd name="connsiteX1" fmla="*/ 0 w 2216150"/>
              <a:gd name="connsiteY1" fmla="*/ 714375 h 806450"/>
              <a:gd name="connsiteX2" fmla="*/ 31750 w 2216150"/>
              <a:gd name="connsiteY2" fmla="*/ 685800 h 806450"/>
              <a:gd name="connsiteX3" fmla="*/ 44450 w 2216150"/>
              <a:gd name="connsiteY3" fmla="*/ 666750 h 806450"/>
              <a:gd name="connsiteX4" fmla="*/ 69850 w 2216150"/>
              <a:gd name="connsiteY4" fmla="*/ 638175 h 806450"/>
              <a:gd name="connsiteX5" fmla="*/ 76200 w 2216150"/>
              <a:gd name="connsiteY5" fmla="*/ 615950 h 806450"/>
              <a:gd name="connsiteX6" fmla="*/ 79375 w 2216150"/>
              <a:gd name="connsiteY6" fmla="*/ 606425 h 806450"/>
              <a:gd name="connsiteX7" fmla="*/ 85725 w 2216150"/>
              <a:gd name="connsiteY7" fmla="*/ 596900 h 806450"/>
              <a:gd name="connsiteX8" fmla="*/ 92075 w 2216150"/>
              <a:gd name="connsiteY8" fmla="*/ 577850 h 806450"/>
              <a:gd name="connsiteX9" fmla="*/ 98425 w 2216150"/>
              <a:gd name="connsiteY9" fmla="*/ 565150 h 806450"/>
              <a:gd name="connsiteX10" fmla="*/ 101600 w 2216150"/>
              <a:gd name="connsiteY10" fmla="*/ 555625 h 806450"/>
              <a:gd name="connsiteX11" fmla="*/ 114300 w 2216150"/>
              <a:gd name="connsiteY11" fmla="*/ 536575 h 806450"/>
              <a:gd name="connsiteX12" fmla="*/ 127000 w 2216150"/>
              <a:gd name="connsiteY12" fmla="*/ 517525 h 806450"/>
              <a:gd name="connsiteX13" fmla="*/ 133350 w 2216150"/>
              <a:gd name="connsiteY13" fmla="*/ 508000 h 806450"/>
              <a:gd name="connsiteX14" fmla="*/ 161925 w 2216150"/>
              <a:gd name="connsiteY14" fmla="*/ 501650 h 806450"/>
              <a:gd name="connsiteX15" fmla="*/ 177800 w 2216150"/>
              <a:gd name="connsiteY15" fmla="*/ 473075 h 806450"/>
              <a:gd name="connsiteX16" fmla="*/ 187325 w 2216150"/>
              <a:gd name="connsiteY16" fmla="*/ 466725 h 806450"/>
              <a:gd name="connsiteX17" fmla="*/ 203200 w 2216150"/>
              <a:gd name="connsiteY17" fmla="*/ 450850 h 806450"/>
              <a:gd name="connsiteX18" fmla="*/ 209550 w 2216150"/>
              <a:gd name="connsiteY18" fmla="*/ 441325 h 806450"/>
              <a:gd name="connsiteX19" fmla="*/ 228600 w 2216150"/>
              <a:gd name="connsiteY19" fmla="*/ 428625 h 806450"/>
              <a:gd name="connsiteX20" fmla="*/ 238125 w 2216150"/>
              <a:gd name="connsiteY20" fmla="*/ 422275 h 806450"/>
              <a:gd name="connsiteX21" fmla="*/ 247650 w 2216150"/>
              <a:gd name="connsiteY21" fmla="*/ 415925 h 806450"/>
              <a:gd name="connsiteX22" fmla="*/ 260350 w 2216150"/>
              <a:gd name="connsiteY22" fmla="*/ 396875 h 806450"/>
              <a:gd name="connsiteX23" fmla="*/ 279400 w 2216150"/>
              <a:gd name="connsiteY23" fmla="*/ 358775 h 806450"/>
              <a:gd name="connsiteX24" fmla="*/ 288925 w 2216150"/>
              <a:gd name="connsiteY24" fmla="*/ 355600 h 806450"/>
              <a:gd name="connsiteX25" fmla="*/ 307975 w 2216150"/>
              <a:gd name="connsiteY25" fmla="*/ 342900 h 806450"/>
              <a:gd name="connsiteX26" fmla="*/ 314325 w 2216150"/>
              <a:gd name="connsiteY26" fmla="*/ 333375 h 806450"/>
              <a:gd name="connsiteX27" fmla="*/ 323850 w 2216150"/>
              <a:gd name="connsiteY27" fmla="*/ 327025 h 806450"/>
              <a:gd name="connsiteX28" fmla="*/ 327025 w 2216150"/>
              <a:gd name="connsiteY28" fmla="*/ 314325 h 806450"/>
              <a:gd name="connsiteX29" fmla="*/ 342900 w 2216150"/>
              <a:gd name="connsiteY29" fmla="*/ 298450 h 806450"/>
              <a:gd name="connsiteX30" fmla="*/ 346075 w 2216150"/>
              <a:gd name="connsiteY30" fmla="*/ 288925 h 806450"/>
              <a:gd name="connsiteX31" fmla="*/ 365125 w 2216150"/>
              <a:gd name="connsiteY31" fmla="*/ 279400 h 806450"/>
              <a:gd name="connsiteX32" fmla="*/ 371475 w 2216150"/>
              <a:gd name="connsiteY32" fmla="*/ 269875 h 806450"/>
              <a:gd name="connsiteX33" fmla="*/ 390525 w 2216150"/>
              <a:gd name="connsiteY33" fmla="*/ 257175 h 806450"/>
              <a:gd name="connsiteX34" fmla="*/ 400050 w 2216150"/>
              <a:gd name="connsiteY34" fmla="*/ 250825 h 806450"/>
              <a:gd name="connsiteX35" fmla="*/ 409575 w 2216150"/>
              <a:gd name="connsiteY35" fmla="*/ 244475 h 806450"/>
              <a:gd name="connsiteX36" fmla="*/ 438150 w 2216150"/>
              <a:gd name="connsiteY36" fmla="*/ 222250 h 806450"/>
              <a:gd name="connsiteX37" fmla="*/ 444500 w 2216150"/>
              <a:gd name="connsiteY37" fmla="*/ 212725 h 806450"/>
              <a:gd name="connsiteX38" fmla="*/ 463550 w 2216150"/>
              <a:gd name="connsiteY38" fmla="*/ 200025 h 806450"/>
              <a:gd name="connsiteX39" fmla="*/ 482600 w 2216150"/>
              <a:gd name="connsiteY39" fmla="*/ 168275 h 806450"/>
              <a:gd name="connsiteX40" fmla="*/ 488950 w 2216150"/>
              <a:gd name="connsiteY40" fmla="*/ 158750 h 806450"/>
              <a:gd name="connsiteX41" fmla="*/ 498475 w 2216150"/>
              <a:gd name="connsiteY41" fmla="*/ 152400 h 806450"/>
              <a:gd name="connsiteX42" fmla="*/ 514350 w 2216150"/>
              <a:gd name="connsiteY42" fmla="*/ 136525 h 806450"/>
              <a:gd name="connsiteX43" fmla="*/ 520700 w 2216150"/>
              <a:gd name="connsiteY43" fmla="*/ 127000 h 806450"/>
              <a:gd name="connsiteX44" fmla="*/ 533400 w 2216150"/>
              <a:gd name="connsiteY44" fmla="*/ 120650 h 806450"/>
              <a:gd name="connsiteX45" fmla="*/ 542925 w 2216150"/>
              <a:gd name="connsiteY45" fmla="*/ 114300 h 806450"/>
              <a:gd name="connsiteX46" fmla="*/ 549275 w 2216150"/>
              <a:gd name="connsiteY46" fmla="*/ 104775 h 806450"/>
              <a:gd name="connsiteX47" fmla="*/ 555625 w 2216150"/>
              <a:gd name="connsiteY47" fmla="*/ 92075 h 806450"/>
              <a:gd name="connsiteX48" fmla="*/ 565150 w 2216150"/>
              <a:gd name="connsiteY48" fmla="*/ 85725 h 806450"/>
              <a:gd name="connsiteX49" fmla="*/ 568325 w 2216150"/>
              <a:gd name="connsiteY49" fmla="*/ 76200 h 806450"/>
              <a:gd name="connsiteX50" fmla="*/ 596900 w 2216150"/>
              <a:gd name="connsiteY50" fmla="*/ 60325 h 806450"/>
              <a:gd name="connsiteX51" fmla="*/ 606425 w 2216150"/>
              <a:gd name="connsiteY51" fmla="*/ 50800 h 806450"/>
              <a:gd name="connsiteX52" fmla="*/ 615950 w 2216150"/>
              <a:gd name="connsiteY52" fmla="*/ 44450 h 806450"/>
              <a:gd name="connsiteX53" fmla="*/ 619125 w 2216150"/>
              <a:gd name="connsiteY53" fmla="*/ 19050 h 806450"/>
              <a:gd name="connsiteX54" fmla="*/ 631825 w 2216150"/>
              <a:gd name="connsiteY54" fmla="*/ 15875 h 806450"/>
              <a:gd name="connsiteX55" fmla="*/ 654050 w 2216150"/>
              <a:gd name="connsiteY55" fmla="*/ 9525 h 806450"/>
              <a:gd name="connsiteX56" fmla="*/ 704850 w 2216150"/>
              <a:gd name="connsiteY56" fmla="*/ 6350 h 806450"/>
              <a:gd name="connsiteX57" fmla="*/ 717550 w 2216150"/>
              <a:gd name="connsiteY57" fmla="*/ 3175 h 806450"/>
              <a:gd name="connsiteX58" fmla="*/ 727075 w 2216150"/>
              <a:gd name="connsiteY58" fmla="*/ 0 h 806450"/>
              <a:gd name="connsiteX59" fmla="*/ 796925 w 2216150"/>
              <a:gd name="connsiteY59" fmla="*/ 6350 h 806450"/>
              <a:gd name="connsiteX60" fmla="*/ 1009650 w 2216150"/>
              <a:gd name="connsiteY60" fmla="*/ 9525 h 806450"/>
              <a:gd name="connsiteX61" fmla="*/ 1054100 w 2216150"/>
              <a:gd name="connsiteY61" fmla="*/ 15875 h 806450"/>
              <a:gd name="connsiteX62" fmla="*/ 1127125 w 2216150"/>
              <a:gd name="connsiteY62" fmla="*/ 25400 h 806450"/>
              <a:gd name="connsiteX63" fmla="*/ 2152650 w 2216150"/>
              <a:gd name="connsiteY63" fmla="*/ 28575 h 806450"/>
              <a:gd name="connsiteX64" fmla="*/ 2190750 w 2216150"/>
              <a:gd name="connsiteY64" fmla="*/ 31750 h 806450"/>
              <a:gd name="connsiteX65" fmla="*/ 2212975 w 2216150"/>
              <a:gd name="connsiteY65" fmla="*/ 34925 h 806450"/>
              <a:gd name="connsiteX66" fmla="*/ 2216150 w 2216150"/>
              <a:gd name="connsiteY66" fmla="*/ 50800 h 806450"/>
              <a:gd name="connsiteX67" fmla="*/ 2212975 w 2216150"/>
              <a:gd name="connsiteY67" fmla="*/ 196850 h 806450"/>
              <a:gd name="connsiteX68" fmla="*/ 2209800 w 2216150"/>
              <a:gd name="connsiteY68" fmla="*/ 215900 h 806450"/>
              <a:gd name="connsiteX69" fmla="*/ 2206625 w 2216150"/>
              <a:gd name="connsiteY69" fmla="*/ 238125 h 806450"/>
              <a:gd name="connsiteX70" fmla="*/ 2203450 w 2216150"/>
              <a:gd name="connsiteY70" fmla="*/ 330200 h 806450"/>
              <a:gd name="connsiteX71" fmla="*/ 2197100 w 2216150"/>
              <a:gd name="connsiteY71" fmla="*/ 371475 h 806450"/>
              <a:gd name="connsiteX72" fmla="*/ 2193925 w 2216150"/>
              <a:gd name="connsiteY72" fmla="*/ 406400 h 806450"/>
              <a:gd name="connsiteX73" fmla="*/ 2197100 w 2216150"/>
              <a:gd name="connsiteY73" fmla="*/ 657225 h 806450"/>
              <a:gd name="connsiteX74" fmla="*/ 2197100 w 2216150"/>
              <a:gd name="connsiteY74" fmla="*/ 765175 h 806450"/>
              <a:gd name="connsiteX75" fmla="*/ 2168525 w 2216150"/>
              <a:gd name="connsiteY75" fmla="*/ 781050 h 806450"/>
              <a:gd name="connsiteX76" fmla="*/ 2155825 w 2216150"/>
              <a:gd name="connsiteY76" fmla="*/ 784225 h 806450"/>
              <a:gd name="connsiteX77" fmla="*/ 2133600 w 2216150"/>
              <a:gd name="connsiteY77" fmla="*/ 787400 h 806450"/>
              <a:gd name="connsiteX78" fmla="*/ 2028825 w 2216150"/>
              <a:gd name="connsiteY78" fmla="*/ 787400 h 806450"/>
              <a:gd name="connsiteX79" fmla="*/ 1997075 w 2216150"/>
              <a:gd name="connsiteY79" fmla="*/ 784225 h 806450"/>
              <a:gd name="connsiteX80" fmla="*/ 1949450 w 2216150"/>
              <a:gd name="connsiteY80" fmla="*/ 781050 h 806450"/>
              <a:gd name="connsiteX81" fmla="*/ 1866900 w 2216150"/>
              <a:gd name="connsiteY81" fmla="*/ 784225 h 806450"/>
              <a:gd name="connsiteX82" fmla="*/ 1854200 w 2216150"/>
              <a:gd name="connsiteY82" fmla="*/ 787400 h 806450"/>
              <a:gd name="connsiteX83" fmla="*/ 1819275 w 2216150"/>
              <a:gd name="connsiteY83" fmla="*/ 793750 h 806450"/>
              <a:gd name="connsiteX84" fmla="*/ 1641475 w 2216150"/>
              <a:gd name="connsiteY84" fmla="*/ 790575 h 806450"/>
              <a:gd name="connsiteX85" fmla="*/ 1419225 w 2216150"/>
              <a:gd name="connsiteY85" fmla="*/ 787400 h 806450"/>
              <a:gd name="connsiteX86" fmla="*/ 1400175 w 2216150"/>
              <a:gd name="connsiteY86" fmla="*/ 784225 h 806450"/>
              <a:gd name="connsiteX87" fmla="*/ 1371600 w 2216150"/>
              <a:gd name="connsiteY87" fmla="*/ 781050 h 806450"/>
              <a:gd name="connsiteX88" fmla="*/ 1263650 w 2216150"/>
              <a:gd name="connsiteY88" fmla="*/ 784225 h 806450"/>
              <a:gd name="connsiteX89" fmla="*/ 1254125 w 2216150"/>
              <a:gd name="connsiteY89" fmla="*/ 787400 h 806450"/>
              <a:gd name="connsiteX90" fmla="*/ 1216025 w 2216150"/>
              <a:gd name="connsiteY90" fmla="*/ 793750 h 806450"/>
              <a:gd name="connsiteX91" fmla="*/ 1177925 w 2216150"/>
              <a:gd name="connsiteY91" fmla="*/ 800100 h 806450"/>
              <a:gd name="connsiteX92" fmla="*/ 1139825 w 2216150"/>
              <a:gd name="connsiteY92" fmla="*/ 806450 h 806450"/>
              <a:gd name="connsiteX93" fmla="*/ 873125 w 2216150"/>
              <a:gd name="connsiteY93" fmla="*/ 800100 h 806450"/>
              <a:gd name="connsiteX94" fmla="*/ 809625 w 2216150"/>
              <a:gd name="connsiteY94" fmla="*/ 796925 h 806450"/>
              <a:gd name="connsiteX95" fmla="*/ 790575 w 2216150"/>
              <a:gd name="connsiteY95" fmla="*/ 790575 h 806450"/>
              <a:gd name="connsiteX96" fmla="*/ 765175 w 2216150"/>
              <a:gd name="connsiteY96" fmla="*/ 784225 h 806450"/>
              <a:gd name="connsiteX97" fmla="*/ 711200 w 2216150"/>
              <a:gd name="connsiteY97" fmla="*/ 781050 h 806450"/>
              <a:gd name="connsiteX98" fmla="*/ 669925 w 2216150"/>
              <a:gd name="connsiteY98" fmla="*/ 771525 h 806450"/>
              <a:gd name="connsiteX99" fmla="*/ 612775 w 2216150"/>
              <a:gd name="connsiteY99" fmla="*/ 765175 h 806450"/>
              <a:gd name="connsiteX100" fmla="*/ 508000 w 2216150"/>
              <a:gd name="connsiteY100" fmla="*/ 758825 h 806450"/>
              <a:gd name="connsiteX101" fmla="*/ 492125 w 2216150"/>
              <a:gd name="connsiteY101" fmla="*/ 755650 h 806450"/>
              <a:gd name="connsiteX102" fmla="*/ 473075 w 2216150"/>
              <a:gd name="connsiteY102" fmla="*/ 752475 h 806450"/>
              <a:gd name="connsiteX103" fmla="*/ 454025 w 2216150"/>
              <a:gd name="connsiteY103" fmla="*/ 746125 h 806450"/>
              <a:gd name="connsiteX104" fmla="*/ 438150 w 2216150"/>
              <a:gd name="connsiteY104" fmla="*/ 742950 h 806450"/>
              <a:gd name="connsiteX105" fmla="*/ 419100 w 2216150"/>
              <a:gd name="connsiteY105" fmla="*/ 736600 h 806450"/>
              <a:gd name="connsiteX106" fmla="*/ 403225 w 2216150"/>
              <a:gd name="connsiteY106" fmla="*/ 730250 h 806450"/>
              <a:gd name="connsiteX107" fmla="*/ 374650 w 2216150"/>
              <a:gd name="connsiteY107" fmla="*/ 723900 h 806450"/>
              <a:gd name="connsiteX108" fmla="*/ 320675 w 2216150"/>
              <a:gd name="connsiteY108" fmla="*/ 720725 h 806450"/>
              <a:gd name="connsiteX109" fmla="*/ 279400 w 2216150"/>
              <a:gd name="connsiteY109" fmla="*/ 717550 h 806450"/>
              <a:gd name="connsiteX110" fmla="*/ 177800 w 2216150"/>
              <a:gd name="connsiteY110" fmla="*/ 720725 h 806450"/>
              <a:gd name="connsiteX111" fmla="*/ 88900 w 2216150"/>
              <a:gd name="connsiteY111" fmla="*/ 727075 h 806450"/>
              <a:gd name="connsiteX112" fmla="*/ 19050 w 2216150"/>
              <a:gd name="connsiteY112" fmla="*/ 730250 h 806450"/>
              <a:gd name="connsiteX113" fmla="*/ 0 w 2216150"/>
              <a:gd name="connsiteY113" fmla="*/ 714375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216150" h="806450">
                <a:moveTo>
                  <a:pt x="0" y="714375"/>
                </a:moveTo>
                <a:lnTo>
                  <a:pt x="0" y="714375"/>
                </a:lnTo>
                <a:cubicBezTo>
                  <a:pt x="1840" y="712798"/>
                  <a:pt x="26275" y="692839"/>
                  <a:pt x="31750" y="685800"/>
                </a:cubicBezTo>
                <a:cubicBezTo>
                  <a:pt x="36435" y="679776"/>
                  <a:pt x="39054" y="672146"/>
                  <a:pt x="44450" y="666750"/>
                </a:cubicBezTo>
                <a:cubicBezTo>
                  <a:pt x="52865" y="658335"/>
                  <a:pt x="64184" y="649506"/>
                  <a:pt x="69850" y="638175"/>
                </a:cubicBezTo>
                <a:cubicBezTo>
                  <a:pt x="72388" y="633100"/>
                  <a:pt x="74844" y="620697"/>
                  <a:pt x="76200" y="615950"/>
                </a:cubicBezTo>
                <a:cubicBezTo>
                  <a:pt x="77119" y="612732"/>
                  <a:pt x="77878" y="609418"/>
                  <a:pt x="79375" y="606425"/>
                </a:cubicBezTo>
                <a:cubicBezTo>
                  <a:pt x="81082" y="603012"/>
                  <a:pt x="84175" y="600387"/>
                  <a:pt x="85725" y="596900"/>
                </a:cubicBezTo>
                <a:cubicBezTo>
                  <a:pt x="88443" y="590783"/>
                  <a:pt x="89082" y="583837"/>
                  <a:pt x="92075" y="577850"/>
                </a:cubicBezTo>
                <a:cubicBezTo>
                  <a:pt x="94192" y="573617"/>
                  <a:pt x="96561" y="569500"/>
                  <a:pt x="98425" y="565150"/>
                </a:cubicBezTo>
                <a:cubicBezTo>
                  <a:pt x="99743" y="562074"/>
                  <a:pt x="99975" y="558551"/>
                  <a:pt x="101600" y="555625"/>
                </a:cubicBezTo>
                <a:cubicBezTo>
                  <a:pt x="105306" y="548954"/>
                  <a:pt x="110067" y="542925"/>
                  <a:pt x="114300" y="536575"/>
                </a:cubicBezTo>
                <a:lnTo>
                  <a:pt x="127000" y="517525"/>
                </a:lnTo>
                <a:cubicBezTo>
                  <a:pt x="129117" y="514350"/>
                  <a:pt x="129586" y="508627"/>
                  <a:pt x="133350" y="508000"/>
                </a:cubicBezTo>
                <a:cubicBezTo>
                  <a:pt x="155701" y="504275"/>
                  <a:pt x="146293" y="506861"/>
                  <a:pt x="161925" y="501650"/>
                </a:cubicBezTo>
                <a:cubicBezTo>
                  <a:pt x="165234" y="491724"/>
                  <a:pt x="168442" y="479313"/>
                  <a:pt x="177800" y="473075"/>
                </a:cubicBezTo>
                <a:lnTo>
                  <a:pt x="187325" y="466725"/>
                </a:lnTo>
                <a:cubicBezTo>
                  <a:pt x="204258" y="441325"/>
                  <a:pt x="182033" y="472017"/>
                  <a:pt x="203200" y="450850"/>
                </a:cubicBezTo>
                <a:cubicBezTo>
                  <a:pt x="205898" y="448152"/>
                  <a:pt x="206678" y="443838"/>
                  <a:pt x="209550" y="441325"/>
                </a:cubicBezTo>
                <a:cubicBezTo>
                  <a:pt x="215293" y="436299"/>
                  <a:pt x="222250" y="432858"/>
                  <a:pt x="228600" y="428625"/>
                </a:cubicBezTo>
                <a:lnTo>
                  <a:pt x="238125" y="422275"/>
                </a:lnTo>
                <a:lnTo>
                  <a:pt x="247650" y="415925"/>
                </a:lnTo>
                <a:cubicBezTo>
                  <a:pt x="258154" y="384413"/>
                  <a:pt x="240531" y="432550"/>
                  <a:pt x="260350" y="396875"/>
                </a:cubicBezTo>
                <a:cubicBezTo>
                  <a:pt x="264833" y="388806"/>
                  <a:pt x="267868" y="362619"/>
                  <a:pt x="279400" y="358775"/>
                </a:cubicBezTo>
                <a:cubicBezTo>
                  <a:pt x="282575" y="357717"/>
                  <a:pt x="285999" y="357225"/>
                  <a:pt x="288925" y="355600"/>
                </a:cubicBezTo>
                <a:cubicBezTo>
                  <a:pt x="295596" y="351894"/>
                  <a:pt x="307975" y="342900"/>
                  <a:pt x="307975" y="342900"/>
                </a:cubicBezTo>
                <a:cubicBezTo>
                  <a:pt x="310092" y="339725"/>
                  <a:pt x="311627" y="336073"/>
                  <a:pt x="314325" y="333375"/>
                </a:cubicBezTo>
                <a:cubicBezTo>
                  <a:pt x="317023" y="330677"/>
                  <a:pt x="321733" y="330200"/>
                  <a:pt x="323850" y="327025"/>
                </a:cubicBezTo>
                <a:cubicBezTo>
                  <a:pt x="326271" y="323394"/>
                  <a:pt x="325306" y="318336"/>
                  <a:pt x="327025" y="314325"/>
                </a:cubicBezTo>
                <a:cubicBezTo>
                  <a:pt x="331258" y="304447"/>
                  <a:pt x="334433" y="304094"/>
                  <a:pt x="342900" y="298450"/>
                </a:cubicBezTo>
                <a:cubicBezTo>
                  <a:pt x="343958" y="295275"/>
                  <a:pt x="343984" y="291538"/>
                  <a:pt x="346075" y="288925"/>
                </a:cubicBezTo>
                <a:cubicBezTo>
                  <a:pt x="350551" y="283330"/>
                  <a:pt x="358850" y="281492"/>
                  <a:pt x="365125" y="279400"/>
                </a:cubicBezTo>
                <a:cubicBezTo>
                  <a:pt x="367242" y="276225"/>
                  <a:pt x="368603" y="272388"/>
                  <a:pt x="371475" y="269875"/>
                </a:cubicBezTo>
                <a:cubicBezTo>
                  <a:pt x="377218" y="264849"/>
                  <a:pt x="384175" y="261408"/>
                  <a:pt x="390525" y="257175"/>
                </a:cubicBezTo>
                <a:lnTo>
                  <a:pt x="400050" y="250825"/>
                </a:lnTo>
                <a:cubicBezTo>
                  <a:pt x="403225" y="248708"/>
                  <a:pt x="406877" y="247173"/>
                  <a:pt x="409575" y="244475"/>
                </a:cubicBezTo>
                <a:cubicBezTo>
                  <a:pt x="430992" y="223058"/>
                  <a:pt x="420106" y="228265"/>
                  <a:pt x="438150" y="222250"/>
                </a:cubicBezTo>
                <a:cubicBezTo>
                  <a:pt x="440267" y="219075"/>
                  <a:pt x="441628" y="215238"/>
                  <a:pt x="444500" y="212725"/>
                </a:cubicBezTo>
                <a:cubicBezTo>
                  <a:pt x="450243" y="207699"/>
                  <a:pt x="463550" y="200025"/>
                  <a:pt x="463550" y="200025"/>
                </a:cubicBezTo>
                <a:cubicBezTo>
                  <a:pt x="473313" y="180499"/>
                  <a:pt x="467275" y="191263"/>
                  <a:pt x="482600" y="168275"/>
                </a:cubicBezTo>
                <a:cubicBezTo>
                  <a:pt x="484717" y="165100"/>
                  <a:pt x="485775" y="160867"/>
                  <a:pt x="488950" y="158750"/>
                </a:cubicBezTo>
                <a:lnTo>
                  <a:pt x="498475" y="152400"/>
                </a:lnTo>
                <a:cubicBezTo>
                  <a:pt x="515408" y="127000"/>
                  <a:pt x="493183" y="157692"/>
                  <a:pt x="514350" y="136525"/>
                </a:cubicBezTo>
                <a:cubicBezTo>
                  <a:pt x="517048" y="133827"/>
                  <a:pt x="517769" y="129443"/>
                  <a:pt x="520700" y="127000"/>
                </a:cubicBezTo>
                <a:cubicBezTo>
                  <a:pt x="524336" y="123970"/>
                  <a:pt x="529291" y="122998"/>
                  <a:pt x="533400" y="120650"/>
                </a:cubicBezTo>
                <a:cubicBezTo>
                  <a:pt x="536713" y="118757"/>
                  <a:pt x="539750" y="116417"/>
                  <a:pt x="542925" y="114300"/>
                </a:cubicBezTo>
                <a:cubicBezTo>
                  <a:pt x="545042" y="111125"/>
                  <a:pt x="547382" y="108088"/>
                  <a:pt x="549275" y="104775"/>
                </a:cubicBezTo>
                <a:cubicBezTo>
                  <a:pt x="551623" y="100666"/>
                  <a:pt x="552595" y="95711"/>
                  <a:pt x="555625" y="92075"/>
                </a:cubicBezTo>
                <a:cubicBezTo>
                  <a:pt x="558068" y="89144"/>
                  <a:pt x="561975" y="87842"/>
                  <a:pt x="565150" y="85725"/>
                </a:cubicBezTo>
                <a:cubicBezTo>
                  <a:pt x="566208" y="82550"/>
                  <a:pt x="565958" y="78567"/>
                  <a:pt x="568325" y="76200"/>
                </a:cubicBezTo>
                <a:cubicBezTo>
                  <a:pt x="579242" y="65283"/>
                  <a:pt x="584922" y="64318"/>
                  <a:pt x="596900" y="60325"/>
                </a:cubicBezTo>
                <a:cubicBezTo>
                  <a:pt x="600075" y="57150"/>
                  <a:pt x="602976" y="53675"/>
                  <a:pt x="606425" y="50800"/>
                </a:cubicBezTo>
                <a:cubicBezTo>
                  <a:pt x="609356" y="48357"/>
                  <a:pt x="614533" y="47993"/>
                  <a:pt x="615950" y="44450"/>
                </a:cubicBezTo>
                <a:cubicBezTo>
                  <a:pt x="619119" y="36528"/>
                  <a:pt x="614981" y="26509"/>
                  <a:pt x="619125" y="19050"/>
                </a:cubicBezTo>
                <a:cubicBezTo>
                  <a:pt x="621244" y="15236"/>
                  <a:pt x="627615" y="17023"/>
                  <a:pt x="631825" y="15875"/>
                </a:cubicBezTo>
                <a:cubicBezTo>
                  <a:pt x="639258" y="13848"/>
                  <a:pt x="646410" y="10522"/>
                  <a:pt x="654050" y="9525"/>
                </a:cubicBezTo>
                <a:cubicBezTo>
                  <a:pt x="670874" y="7331"/>
                  <a:pt x="687917" y="7408"/>
                  <a:pt x="704850" y="6350"/>
                </a:cubicBezTo>
                <a:cubicBezTo>
                  <a:pt x="709083" y="5292"/>
                  <a:pt x="713354" y="4374"/>
                  <a:pt x="717550" y="3175"/>
                </a:cubicBezTo>
                <a:cubicBezTo>
                  <a:pt x="720768" y="2256"/>
                  <a:pt x="723728" y="0"/>
                  <a:pt x="727075" y="0"/>
                </a:cubicBezTo>
                <a:cubicBezTo>
                  <a:pt x="825528" y="0"/>
                  <a:pt x="721561" y="4367"/>
                  <a:pt x="796925" y="6350"/>
                </a:cubicBezTo>
                <a:cubicBezTo>
                  <a:pt x="867817" y="8216"/>
                  <a:pt x="938742" y="8467"/>
                  <a:pt x="1009650" y="9525"/>
                </a:cubicBezTo>
                <a:cubicBezTo>
                  <a:pt x="1035630" y="16020"/>
                  <a:pt x="1010790" y="10461"/>
                  <a:pt x="1054100" y="15875"/>
                </a:cubicBezTo>
                <a:cubicBezTo>
                  <a:pt x="1084166" y="19633"/>
                  <a:pt x="1086043" y="25038"/>
                  <a:pt x="1127125" y="25400"/>
                </a:cubicBezTo>
                <a:lnTo>
                  <a:pt x="2152650" y="28575"/>
                </a:lnTo>
                <a:cubicBezTo>
                  <a:pt x="2165350" y="29633"/>
                  <a:pt x="2178076" y="30416"/>
                  <a:pt x="2190750" y="31750"/>
                </a:cubicBezTo>
                <a:cubicBezTo>
                  <a:pt x="2198192" y="32533"/>
                  <a:pt x="2206988" y="30435"/>
                  <a:pt x="2212975" y="34925"/>
                </a:cubicBezTo>
                <a:cubicBezTo>
                  <a:pt x="2217292" y="38163"/>
                  <a:pt x="2215092" y="45508"/>
                  <a:pt x="2216150" y="50800"/>
                </a:cubicBezTo>
                <a:cubicBezTo>
                  <a:pt x="2215092" y="99483"/>
                  <a:pt x="2214846" y="148191"/>
                  <a:pt x="2212975" y="196850"/>
                </a:cubicBezTo>
                <a:cubicBezTo>
                  <a:pt x="2212728" y="203283"/>
                  <a:pt x="2210779" y="209537"/>
                  <a:pt x="2209800" y="215900"/>
                </a:cubicBezTo>
                <a:cubicBezTo>
                  <a:pt x="2208662" y="223297"/>
                  <a:pt x="2207683" y="230717"/>
                  <a:pt x="2206625" y="238125"/>
                </a:cubicBezTo>
                <a:cubicBezTo>
                  <a:pt x="2205567" y="268817"/>
                  <a:pt x="2205153" y="299537"/>
                  <a:pt x="2203450" y="330200"/>
                </a:cubicBezTo>
                <a:cubicBezTo>
                  <a:pt x="2202747" y="342846"/>
                  <a:pt x="2198595" y="358765"/>
                  <a:pt x="2197100" y="371475"/>
                </a:cubicBezTo>
                <a:cubicBezTo>
                  <a:pt x="2195734" y="383085"/>
                  <a:pt x="2194983" y="394758"/>
                  <a:pt x="2193925" y="406400"/>
                </a:cubicBezTo>
                <a:cubicBezTo>
                  <a:pt x="2194983" y="490008"/>
                  <a:pt x="2195302" y="573629"/>
                  <a:pt x="2197100" y="657225"/>
                </a:cubicBezTo>
                <a:cubicBezTo>
                  <a:pt x="2197824" y="690900"/>
                  <a:pt x="2206668" y="732372"/>
                  <a:pt x="2197100" y="765175"/>
                </a:cubicBezTo>
                <a:cubicBezTo>
                  <a:pt x="2195033" y="772263"/>
                  <a:pt x="2176622" y="778737"/>
                  <a:pt x="2168525" y="781050"/>
                </a:cubicBezTo>
                <a:cubicBezTo>
                  <a:pt x="2164329" y="782249"/>
                  <a:pt x="2160118" y="783444"/>
                  <a:pt x="2155825" y="784225"/>
                </a:cubicBezTo>
                <a:cubicBezTo>
                  <a:pt x="2148462" y="785564"/>
                  <a:pt x="2141008" y="786342"/>
                  <a:pt x="2133600" y="787400"/>
                </a:cubicBezTo>
                <a:cubicBezTo>
                  <a:pt x="2094389" y="800470"/>
                  <a:pt x="2123133" y="792115"/>
                  <a:pt x="2028825" y="787400"/>
                </a:cubicBezTo>
                <a:cubicBezTo>
                  <a:pt x="2018202" y="786869"/>
                  <a:pt x="2007677" y="785073"/>
                  <a:pt x="1997075" y="784225"/>
                </a:cubicBezTo>
                <a:cubicBezTo>
                  <a:pt x="1981215" y="782956"/>
                  <a:pt x="1965325" y="782108"/>
                  <a:pt x="1949450" y="781050"/>
                </a:cubicBezTo>
                <a:cubicBezTo>
                  <a:pt x="1921933" y="782108"/>
                  <a:pt x="1894376" y="782393"/>
                  <a:pt x="1866900" y="784225"/>
                </a:cubicBezTo>
                <a:cubicBezTo>
                  <a:pt x="1862546" y="784515"/>
                  <a:pt x="1858493" y="786619"/>
                  <a:pt x="1854200" y="787400"/>
                </a:cubicBezTo>
                <a:cubicBezTo>
                  <a:pt x="1812487" y="794984"/>
                  <a:pt x="1848080" y="786549"/>
                  <a:pt x="1819275" y="793750"/>
                </a:cubicBezTo>
                <a:lnTo>
                  <a:pt x="1641475" y="790575"/>
                </a:lnTo>
                <a:lnTo>
                  <a:pt x="1419225" y="787400"/>
                </a:lnTo>
                <a:cubicBezTo>
                  <a:pt x="1412790" y="787231"/>
                  <a:pt x="1406556" y="785076"/>
                  <a:pt x="1400175" y="784225"/>
                </a:cubicBezTo>
                <a:cubicBezTo>
                  <a:pt x="1390675" y="782958"/>
                  <a:pt x="1381125" y="782108"/>
                  <a:pt x="1371600" y="781050"/>
                </a:cubicBezTo>
                <a:cubicBezTo>
                  <a:pt x="1335617" y="782108"/>
                  <a:pt x="1299596" y="782282"/>
                  <a:pt x="1263650" y="784225"/>
                </a:cubicBezTo>
                <a:cubicBezTo>
                  <a:pt x="1260308" y="784406"/>
                  <a:pt x="1257407" y="786744"/>
                  <a:pt x="1254125" y="787400"/>
                </a:cubicBezTo>
                <a:cubicBezTo>
                  <a:pt x="1241500" y="789925"/>
                  <a:pt x="1228650" y="791225"/>
                  <a:pt x="1216025" y="793750"/>
                </a:cubicBezTo>
                <a:cubicBezTo>
                  <a:pt x="1150214" y="806912"/>
                  <a:pt x="1264565" y="784347"/>
                  <a:pt x="1177925" y="800100"/>
                </a:cubicBezTo>
                <a:cubicBezTo>
                  <a:pt x="1131774" y="808491"/>
                  <a:pt x="1218779" y="796581"/>
                  <a:pt x="1139825" y="806450"/>
                </a:cubicBezTo>
                <a:cubicBezTo>
                  <a:pt x="1010087" y="797801"/>
                  <a:pt x="1150534" y="806334"/>
                  <a:pt x="873125" y="800100"/>
                </a:cubicBezTo>
                <a:cubicBezTo>
                  <a:pt x="851937" y="799624"/>
                  <a:pt x="830792" y="797983"/>
                  <a:pt x="809625" y="796925"/>
                </a:cubicBezTo>
                <a:lnTo>
                  <a:pt x="790575" y="790575"/>
                </a:lnTo>
                <a:cubicBezTo>
                  <a:pt x="781277" y="787476"/>
                  <a:pt x="775711" y="785183"/>
                  <a:pt x="765175" y="784225"/>
                </a:cubicBezTo>
                <a:cubicBezTo>
                  <a:pt x="747226" y="782593"/>
                  <a:pt x="729192" y="782108"/>
                  <a:pt x="711200" y="781050"/>
                </a:cubicBezTo>
                <a:cubicBezTo>
                  <a:pt x="633622" y="769967"/>
                  <a:pt x="739657" y="786468"/>
                  <a:pt x="669925" y="771525"/>
                </a:cubicBezTo>
                <a:cubicBezTo>
                  <a:pt x="662937" y="770028"/>
                  <a:pt x="616908" y="765463"/>
                  <a:pt x="612775" y="765175"/>
                </a:cubicBezTo>
                <a:lnTo>
                  <a:pt x="508000" y="758825"/>
                </a:lnTo>
                <a:lnTo>
                  <a:pt x="492125" y="755650"/>
                </a:lnTo>
                <a:cubicBezTo>
                  <a:pt x="485791" y="754498"/>
                  <a:pt x="479320" y="754036"/>
                  <a:pt x="473075" y="752475"/>
                </a:cubicBezTo>
                <a:cubicBezTo>
                  <a:pt x="466581" y="750852"/>
                  <a:pt x="460589" y="747438"/>
                  <a:pt x="454025" y="746125"/>
                </a:cubicBezTo>
                <a:cubicBezTo>
                  <a:pt x="448733" y="745067"/>
                  <a:pt x="443356" y="744370"/>
                  <a:pt x="438150" y="742950"/>
                </a:cubicBezTo>
                <a:cubicBezTo>
                  <a:pt x="431692" y="741189"/>
                  <a:pt x="425315" y="739086"/>
                  <a:pt x="419100" y="736600"/>
                </a:cubicBezTo>
                <a:cubicBezTo>
                  <a:pt x="413808" y="734483"/>
                  <a:pt x="408705" y="731816"/>
                  <a:pt x="403225" y="730250"/>
                </a:cubicBezTo>
                <a:cubicBezTo>
                  <a:pt x="393843" y="727569"/>
                  <a:pt x="384343" y="725018"/>
                  <a:pt x="374650" y="723900"/>
                </a:cubicBezTo>
                <a:cubicBezTo>
                  <a:pt x="356746" y="721834"/>
                  <a:pt x="338658" y="721924"/>
                  <a:pt x="320675" y="720725"/>
                </a:cubicBezTo>
                <a:cubicBezTo>
                  <a:pt x="306907" y="719807"/>
                  <a:pt x="293158" y="718608"/>
                  <a:pt x="279400" y="717550"/>
                </a:cubicBezTo>
                <a:lnTo>
                  <a:pt x="177800" y="720725"/>
                </a:lnTo>
                <a:cubicBezTo>
                  <a:pt x="128557" y="722820"/>
                  <a:pt x="135500" y="724412"/>
                  <a:pt x="88900" y="727075"/>
                </a:cubicBezTo>
                <a:cubicBezTo>
                  <a:pt x="65631" y="728405"/>
                  <a:pt x="42333" y="729192"/>
                  <a:pt x="19050" y="730250"/>
                </a:cubicBezTo>
                <a:cubicBezTo>
                  <a:pt x="-976" y="726245"/>
                  <a:pt x="3175" y="717021"/>
                  <a:pt x="0" y="714375"/>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0728" y="2901426"/>
            <a:ext cx="2481943" cy="1807736"/>
          </a:xfrm>
          <a:prstGeom prst="rect">
            <a:avLst/>
          </a:prstGeom>
        </p:spPr>
      </p:pic>
      <p:cxnSp>
        <p:nvCxnSpPr>
          <p:cNvPr id="7" name="Straight Connector 6"/>
          <p:cNvCxnSpPr/>
          <p:nvPr/>
        </p:nvCxnSpPr>
        <p:spPr>
          <a:xfrm flipV="1">
            <a:off x="2973022" y="2987692"/>
            <a:ext cx="1965716" cy="172147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2871150" y="4567110"/>
            <a:ext cx="2003240" cy="294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759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10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1000"/>
                                        <p:tgtEl>
                                          <p:spTgt spid="15"/>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1000"/>
                                        <p:tgtEl>
                                          <p:spTgt spid="14"/>
                                        </p:tgtEl>
                                      </p:cBhvr>
                                    </p:animEffect>
                                  </p:childTnLst>
                                </p:cTn>
                              </p:par>
                            </p:childTnLst>
                          </p:cTn>
                        </p:par>
                        <p:par>
                          <p:cTn id="24" fill="hold">
                            <p:stCondLst>
                              <p:cond delay="2000"/>
                            </p:stCondLst>
                            <p:childTnLst>
                              <p:par>
                                <p:cTn id="25" presetID="10" presetClass="entr" presetSubtype="0" fill="hold" grpId="1"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5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rgbClr val="FFFF00"/>
                </a:solidFill>
              </a:rPr>
              <a:t>Average Density of Dispersed Solids </a:t>
            </a:r>
            <a:endParaRPr lang="en-US" dirty="0">
              <a:solidFill>
                <a:srgbClr val="FFFF00"/>
              </a:solidFill>
            </a:endParaRPr>
          </a:p>
        </p:txBody>
      </p:sp>
      <p:graphicFrame>
        <p:nvGraphicFramePr>
          <p:cNvPr id="8" name="Object 7"/>
          <p:cNvGraphicFramePr>
            <a:graphicFrameLocks noChangeAspect="1"/>
          </p:cNvGraphicFramePr>
          <p:nvPr/>
        </p:nvGraphicFramePr>
        <p:xfrm>
          <a:off x="2971800" y="1295400"/>
          <a:ext cx="2113280" cy="812800"/>
        </p:xfrm>
        <a:graphic>
          <a:graphicData uri="http://schemas.openxmlformats.org/presentationml/2006/ole">
            <mc:AlternateContent xmlns:mc="http://schemas.openxmlformats.org/markup-compatibility/2006">
              <mc:Choice xmlns:v="urn:schemas-microsoft-com:vml" Requires="v">
                <p:oleObj spid="_x0000_s5394" name="Equation" r:id="rId4" imgW="660240" imgH="253800" progId="Equation.3">
                  <p:embed/>
                </p:oleObj>
              </mc:Choice>
              <mc:Fallback>
                <p:oleObj name="Equation" r:id="rId4" imgW="660240" imgH="253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295400"/>
                        <a:ext cx="211328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876800" y="1371600"/>
            <a:ext cx="838200" cy="584775"/>
          </a:xfrm>
          <a:prstGeom prst="rect">
            <a:avLst/>
          </a:prstGeom>
          <a:noFill/>
        </p:spPr>
        <p:txBody>
          <a:bodyPr wrap="square" rtlCol="0">
            <a:spAutoFit/>
          </a:bodyPr>
          <a:lstStyle/>
          <a:p>
            <a:r>
              <a:rPr lang="en-US" sz="3200" b="1" i="1" dirty="0" err="1" smtClean="0">
                <a:latin typeface="Times New Roman" pitchFamily="18" charset="0"/>
                <a:cs typeface="Times New Roman" pitchFamily="18" charset="0"/>
              </a:rPr>
              <a:t>Q</a:t>
            </a:r>
            <a:r>
              <a:rPr lang="en-US" sz="3200" b="1" i="1" baseline="-25000" dirty="0" err="1" smtClean="0">
                <a:latin typeface="Times New Roman" pitchFamily="18" charset="0"/>
                <a:cs typeface="Times New Roman" pitchFamily="18" charset="0"/>
              </a:rPr>
              <a:t>e</a:t>
            </a:r>
            <a:endParaRPr lang="en-US" sz="3200" b="1" i="1" baseline="-25000" dirty="0">
              <a:latin typeface="Times New Roman" pitchFamily="18" charset="0"/>
              <a:cs typeface="Times New Roman" pitchFamily="18" charset="0"/>
            </a:endParaRPr>
          </a:p>
        </p:txBody>
      </p:sp>
      <p:grpSp>
        <p:nvGrpSpPr>
          <p:cNvPr id="14" name="Group 13"/>
          <p:cNvGrpSpPr/>
          <p:nvPr/>
        </p:nvGrpSpPr>
        <p:grpSpPr>
          <a:xfrm>
            <a:off x="381000" y="990600"/>
            <a:ext cx="3505200" cy="707886"/>
            <a:chOff x="381000" y="990600"/>
            <a:chExt cx="3505200" cy="707886"/>
          </a:xfrm>
        </p:grpSpPr>
        <p:sp>
          <p:nvSpPr>
            <p:cNvPr id="10" name="TextBox 9"/>
            <p:cNvSpPr txBox="1"/>
            <p:nvPr/>
          </p:nvSpPr>
          <p:spPr>
            <a:xfrm>
              <a:off x="381000" y="990600"/>
              <a:ext cx="3505200" cy="707886"/>
            </a:xfrm>
            <a:prstGeom prst="rect">
              <a:avLst/>
            </a:prstGeom>
            <a:noFill/>
          </p:spPr>
          <p:txBody>
            <a:bodyPr wrap="square" rtlCol="0">
              <a:spAutoFit/>
            </a:bodyPr>
            <a:lstStyle/>
            <a:p>
              <a:r>
                <a:rPr lang="en-US" sz="2000" b="1" dirty="0" smtClean="0">
                  <a:solidFill>
                    <a:srgbClr val="FFFF00"/>
                  </a:solidFill>
                  <a:latin typeface="Calibri" pitchFamily="34" charset="0"/>
                </a:rPr>
                <a:t>Number of grains per unit area in a column of length </a:t>
              </a:r>
              <a:r>
                <a:rPr lang="en-US" sz="2000" b="1" i="1" dirty="0" smtClean="0">
                  <a:solidFill>
                    <a:srgbClr val="FFFF00"/>
                  </a:solidFill>
                  <a:latin typeface="Calibri" pitchFamily="34" charset="0"/>
                </a:rPr>
                <a:t>d</a:t>
              </a:r>
              <a:endParaRPr lang="en-US" sz="2000" b="1" i="1" dirty="0">
                <a:solidFill>
                  <a:srgbClr val="FFFF00"/>
                </a:solidFill>
                <a:latin typeface="Calibri" pitchFamily="34" charset="0"/>
              </a:endParaRPr>
            </a:p>
          </p:txBody>
        </p:sp>
        <p:cxnSp>
          <p:nvCxnSpPr>
            <p:cNvPr id="12" name="Straight Arrow Connector 11"/>
            <p:cNvCxnSpPr/>
            <p:nvPr/>
          </p:nvCxnSpPr>
          <p:spPr>
            <a:xfrm>
              <a:off x="3124200" y="1447800"/>
              <a:ext cx="762000" cy="1524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4572000" y="914400"/>
            <a:ext cx="2362200" cy="686594"/>
            <a:chOff x="4572000" y="914400"/>
            <a:chExt cx="2362200" cy="686594"/>
          </a:xfrm>
        </p:grpSpPr>
        <p:sp>
          <p:nvSpPr>
            <p:cNvPr id="15" name="TextBox 14"/>
            <p:cNvSpPr txBox="1"/>
            <p:nvPr/>
          </p:nvSpPr>
          <p:spPr>
            <a:xfrm>
              <a:off x="4572000" y="914400"/>
              <a:ext cx="2362200" cy="400110"/>
            </a:xfrm>
            <a:prstGeom prst="rect">
              <a:avLst/>
            </a:prstGeom>
            <a:noFill/>
          </p:spPr>
          <p:txBody>
            <a:bodyPr wrap="square" rtlCol="0">
              <a:spAutoFit/>
            </a:bodyPr>
            <a:lstStyle/>
            <a:p>
              <a:r>
                <a:rPr lang="en-US" sz="2000" b="1" dirty="0" smtClean="0">
                  <a:solidFill>
                    <a:srgbClr val="FFFF00"/>
                  </a:solidFill>
                  <a:latin typeface="Calibri" pitchFamily="34" charset="0"/>
                </a:rPr>
                <a:t>Radius of each grain</a:t>
              </a:r>
              <a:endParaRPr lang="en-US" sz="2000" b="1" dirty="0">
                <a:solidFill>
                  <a:srgbClr val="FFFF00"/>
                </a:solidFill>
                <a:latin typeface="Calibri" pitchFamily="34" charset="0"/>
              </a:endParaRPr>
            </a:p>
          </p:txBody>
        </p:sp>
        <p:cxnSp>
          <p:nvCxnSpPr>
            <p:cNvPr id="17" name="Straight Arrow Connector 16"/>
            <p:cNvCxnSpPr/>
            <p:nvPr/>
          </p:nvCxnSpPr>
          <p:spPr>
            <a:xfrm rot="5400000">
              <a:off x="4533900" y="1409700"/>
              <a:ext cx="381000" cy="15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1586248" y="1905000"/>
            <a:ext cx="1461752" cy="1168063"/>
            <a:chOff x="1586248" y="1905000"/>
            <a:chExt cx="1461752" cy="1168063"/>
          </a:xfrm>
        </p:grpSpPr>
        <p:sp>
          <p:nvSpPr>
            <p:cNvPr id="18" name="TextBox 17"/>
            <p:cNvSpPr txBox="1"/>
            <p:nvPr/>
          </p:nvSpPr>
          <p:spPr>
            <a:xfrm>
              <a:off x="1586248" y="2057400"/>
              <a:ext cx="1461752" cy="1015663"/>
            </a:xfrm>
            <a:prstGeom prst="rect">
              <a:avLst/>
            </a:prstGeom>
            <a:noFill/>
          </p:spPr>
          <p:txBody>
            <a:bodyPr wrap="square" rtlCol="0">
              <a:spAutoFit/>
            </a:bodyPr>
            <a:lstStyle/>
            <a:p>
              <a:r>
                <a:rPr lang="en-US" sz="2000" b="1" dirty="0" smtClean="0">
                  <a:solidFill>
                    <a:srgbClr val="FFFF00"/>
                  </a:solidFill>
                  <a:latin typeface="Calibri" pitchFamily="34" charset="0"/>
                </a:rPr>
                <a:t>Optical depth over a distance </a:t>
              </a:r>
              <a:r>
                <a:rPr lang="en-US" sz="2000" b="1" i="1" dirty="0" smtClean="0">
                  <a:solidFill>
                    <a:srgbClr val="FFFF00"/>
                  </a:solidFill>
                  <a:latin typeface="Calibri" pitchFamily="34" charset="0"/>
                </a:rPr>
                <a:t>d</a:t>
              </a:r>
              <a:endParaRPr lang="en-US" sz="2000" b="1" i="1" dirty="0">
                <a:solidFill>
                  <a:srgbClr val="FFFF00"/>
                </a:solidFill>
                <a:latin typeface="Calibri" pitchFamily="34" charset="0"/>
              </a:endParaRPr>
            </a:p>
          </p:txBody>
        </p:sp>
        <p:cxnSp>
          <p:nvCxnSpPr>
            <p:cNvPr id="21" name="Straight Arrow Connector 20"/>
            <p:cNvCxnSpPr/>
            <p:nvPr/>
          </p:nvCxnSpPr>
          <p:spPr>
            <a:xfrm flipV="1">
              <a:off x="2566516" y="1905000"/>
              <a:ext cx="481484" cy="3810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5029200" y="1981200"/>
            <a:ext cx="1981200" cy="936486"/>
            <a:chOff x="5029200" y="1981200"/>
            <a:chExt cx="1981200" cy="936486"/>
          </a:xfrm>
        </p:grpSpPr>
        <p:sp>
          <p:nvSpPr>
            <p:cNvPr id="24" name="TextBox 23"/>
            <p:cNvSpPr txBox="1"/>
            <p:nvPr/>
          </p:nvSpPr>
          <p:spPr>
            <a:xfrm>
              <a:off x="5029200" y="2209800"/>
              <a:ext cx="1981200" cy="707886"/>
            </a:xfrm>
            <a:prstGeom prst="rect">
              <a:avLst/>
            </a:prstGeom>
            <a:noFill/>
          </p:spPr>
          <p:txBody>
            <a:bodyPr wrap="square" rtlCol="0">
              <a:spAutoFit/>
            </a:bodyPr>
            <a:lstStyle/>
            <a:p>
              <a:r>
                <a:rPr lang="en-US" sz="2000" b="1" dirty="0" smtClean="0">
                  <a:solidFill>
                    <a:srgbClr val="FFFF00"/>
                  </a:solidFill>
                  <a:latin typeface="Calibri" pitchFamily="34" charset="0"/>
                </a:rPr>
                <a:t>Extinction efficiency factor</a:t>
              </a:r>
              <a:endParaRPr lang="en-US" sz="2000" b="1" dirty="0">
                <a:solidFill>
                  <a:srgbClr val="FFFF00"/>
                </a:solidFill>
                <a:latin typeface="Calibri" pitchFamily="34" charset="0"/>
              </a:endParaRPr>
            </a:p>
          </p:txBody>
        </p:sp>
        <p:cxnSp>
          <p:nvCxnSpPr>
            <p:cNvPr id="26" name="Straight Arrow Connector 25"/>
            <p:cNvCxnSpPr/>
            <p:nvPr/>
          </p:nvCxnSpPr>
          <p:spPr>
            <a:xfrm rot="5400000" flipH="1" flipV="1">
              <a:off x="5029994" y="2132806"/>
              <a:ext cx="304800" cy="15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5474368" y="1143000"/>
            <a:ext cx="3669632" cy="1143000"/>
            <a:chOff x="5474368" y="1143000"/>
            <a:chExt cx="3669632" cy="1143000"/>
          </a:xfrm>
        </p:grpSpPr>
        <p:sp>
          <p:nvSpPr>
            <p:cNvPr id="32" name="Rectangle 31"/>
            <p:cNvSpPr/>
            <p:nvPr/>
          </p:nvSpPr>
          <p:spPr>
            <a:xfrm>
              <a:off x="5486400" y="1219200"/>
              <a:ext cx="36576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 name="Object 30"/>
            <p:cNvGraphicFramePr>
              <a:graphicFrameLocks noChangeAspect="1"/>
            </p:cNvGraphicFramePr>
            <p:nvPr/>
          </p:nvGraphicFramePr>
          <p:xfrm>
            <a:off x="5474368" y="1143000"/>
            <a:ext cx="3669632" cy="1143000"/>
          </p:xfrm>
          <a:graphic>
            <a:graphicData uri="http://schemas.openxmlformats.org/presentationml/2006/ole">
              <mc:AlternateContent xmlns:mc="http://schemas.openxmlformats.org/markup-compatibility/2006">
                <mc:Choice xmlns:v="urn:schemas-microsoft-com:vml" Requires="v">
                  <p:oleObj spid="_x0000_s5395" name="Equation" r:id="rId6" imgW="1549080" imgH="482400" progId="Equation.3">
                    <p:embed/>
                  </p:oleObj>
                </mc:Choice>
                <mc:Fallback>
                  <p:oleObj name="Equation" r:id="rId6" imgW="1549080" imgH="482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4368" y="1143000"/>
                          <a:ext cx="3669632"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cxnSp>
        <p:nvCxnSpPr>
          <p:cNvPr id="36" name="Straight Arrow Connector 35"/>
          <p:cNvCxnSpPr/>
          <p:nvPr/>
        </p:nvCxnSpPr>
        <p:spPr>
          <a:xfrm rot="16200000" flipH="1">
            <a:off x="4267200" y="2209800"/>
            <a:ext cx="9144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5486400" y="2209800"/>
            <a:ext cx="762000" cy="762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4" name="Object 43"/>
          <p:cNvGraphicFramePr>
            <a:graphicFrameLocks noChangeAspect="1"/>
          </p:cNvGraphicFramePr>
          <p:nvPr/>
        </p:nvGraphicFramePr>
        <p:xfrm>
          <a:off x="3810000" y="2971800"/>
          <a:ext cx="3170116" cy="1397000"/>
        </p:xfrm>
        <a:graphic>
          <a:graphicData uri="http://schemas.openxmlformats.org/presentationml/2006/ole">
            <mc:AlternateContent xmlns:mc="http://schemas.openxmlformats.org/markup-compatibility/2006">
              <mc:Choice xmlns:v="urn:schemas-microsoft-com:vml" Requires="v">
                <p:oleObj spid="_x0000_s5396" name="Equation" r:id="rId8" imgW="1498320" imgH="660240" progId="Equation.3">
                  <p:embed/>
                </p:oleObj>
              </mc:Choice>
              <mc:Fallback>
                <p:oleObj name="Equation" r:id="rId8" imgW="1498320" imgH="6602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0" y="2971800"/>
                        <a:ext cx="3170116" cy="139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9" name="Group 28"/>
          <p:cNvGrpSpPr/>
          <p:nvPr/>
        </p:nvGrpSpPr>
        <p:grpSpPr>
          <a:xfrm>
            <a:off x="5562600" y="838200"/>
            <a:ext cx="3429000" cy="534194"/>
            <a:chOff x="5562600" y="838200"/>
            <a:chExt cx="3429000" cy="534194"/>
          </a:xfrm>
        </p:grpSpPr>
        <p:sp>
          <p:nvSpPr>
            <p:cNvPr id="25" name="TextBox 24"/>
            <p:cNvSpPr txBox="1"/>
            <p:nvPr/>
          </p:nvSpPr>
          <p:spPr>
            <a:xfrm>
              <a:off x="5562600" y="838200"/>
              <a:ext cx="3429000" cy="400110"/>
            </a:xfrm>
            <a:prstGeom prst="rect">
              <a:avLst/>
            </a:prstGeom>
            <a:noFill/>
          </p:spPr>
          <p:txBody>
            <a:bodyPr wrap="square" rtlCol="0">
              <a:spAutoFit/>
            </a:bodyPr>
            <a:lstStyle/>
            <a:p>
              <a:r>
                <a:rPr lang="en-US" sz="2000" b="1" dirty="0" smtClean="0">
                  <a:solidFill>
                    <a:srgbClr val="FFFF00"/>
                  </a:solidFill>
                  <a:latin typeface="Calibri" pitchFamily="34" charset="0"/>
                </a:rPr>
                <a:t>Refractive index at low freq.</a:t>
              </a:r>
              <a:endParaRPr lang="en-US" sz="2000" b="1" dirty="0">
                <a:solidFill>
                  <a:srgbClr val="FFFF00"/>
                </a:solidFill>
                <a:latin typeface="Calibri" pitchFamily="34" charset="0"/>
              </a:endParaRPr>
            </a:p>
          </p:txBody>
        </p:sp>
        <p:cxnSp>
          <p:nvCxnSpPr>
            <p:cNvPr id="28" name="Straight Arrow Connector 27"/>
            <p:cNvCxnSpPr/>
            <p:nvPr/>
          </p:nvCxnSpPr>
          <p:spPr>
            <a:xfrm rot="5400000">
              <a:off x="8039100" y="1257300"/>
              <a:ext cx="228600" cy="15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30" name="Object 29"/>
          <p:cNvGraphicFramePr>
            <a:graphicFrameLocks noChangeAspect="1"/>
          </p:cNvGraphicFramePr>
          <p:nvPr/>
        </p:nvGraphicFramePr>
        <p:xfrm>
          <a:off x="228600" y="3124200"/>
          <a:ext cx="3512127" cy="990600"/>
        </p:xfrm>
        <a:graphic>
          <a:graphicData uri="http://schemas.openxmlformats.org/presentationml/2006/ole">
            <mc:AlternateContent xmlns:mc="http://schemas.openxmlformats.org/markup-compatibility/2006">
              <mc:Choice xmlns:v="urn:schemas-microsoft-com:vml" Requires="v">
                <p:oleObj spid="_x0000_s5397" name="Equation" r:id="rId10" imgW="1485720" imgH="419040" progId="Equation.3">
                  <p:embed/>
                </p:oleObj>
              </mc:Choice>
              <mc:Fallback>
                <p:oleObj name="Equation" r:id="rId10" imgW="1485720" imgH="419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 y="3124200"/>
                        <a:ext cx="3512127"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Rounded Rectangle 34"/>
          <p:cNvSpPr/>
          <p:nvPr/>
        </p:nvSpPr>
        <p:spPr>
          <a:xfrm>
            <a:off x="3810000" y="2895600"/>
            <a:ext cx="3200400" cy="1447800"/>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1738648" y="2678806"/>
            <a:ext cx="2112135" cy="489397"/>
          </a:xfrm>
          <a:custGeom>
            <a:avLst/>
            <a:gdLst>
              <a:gd name="connsiteX0" fmla="*/ 2112135 w 2112135"/>
              <a:gd name="connsiteY0" fmla="*/ 309093 h 489397"/>
              <a:gd name="connsiteX1" fmla="*/ 1674253 w 2112135"/>
              <a:gd name="connsiteY1" fmla="*/ 90152 h 489397"/>
              <a:gd name="connsiteX2" fmla="*/ 1275008 w 2112135"/>
              <a:gd name="connsiteY2" fmla="*/ 12879 h 489397"/>
              <a:gd name="connsiteX3" fmla="*/ 940158 w 2112135"/>
              <a:gd name="connsiteY3" fmla="*/ 12879 h 489397"/>
              <a:gd name="connsiteX4" fmla="*/ 579549 w 2112135"/>
              <a:gd name="connsiteY4" fmla="*/ 38636 h 489397"/>
              <a:gd name="connsiteX5" fmla="*/ 231820 w 2112135"/>
              <a:gd name="connsiteY5" fmla="*/ 206062 h 489397"/>
              <a:gd name="connsiteX6" fmla="*/ 0 w 2112135"/>
              <a:gd name="connsiteY6" fmla="*/ 489397 h 489397"/>
              <a:gd name="connsiteX7" fmla="*/ 0 w 2112135"/>
              <a:gd name="connsiteY7" fmla="*/ 489397 h 48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2135" h="489397">
                <a:moveTo>
                  <a:pt x="2112135" y="309093"/>
                </a:moveTo>
                <a:cubicBezTo>
                  <a:pt x="1962954" y="224307"/>
                  <a:pt x="1813774" y="139521"/>
                  <a:pt x="1674253" y="90152"/>
                </a:cubicBezTo>
                <a:cubicBezTo>
                  <a:pt x="1534732" y="40783"/>
                  <a:pt x="1397357" y="25758"/>
                  <a:pt x="1275008" y="12879"/>
                </a:cubicBezTo>
                <a:cubicBezTo>
                  <a:pt x="1152659" y="0"/>
                  <a:pt x="1056068" y="8586"/>
                  <a:pt x="940158" y="12879"/>
                </a:cubicBezTo>
                <a:cubicBezTo>
                  <a:pt x="824248" y="17172"/>
                  <a:pt x="697605" y="6439"/>
                  <a:pt x="579549" y="38636"/>
                </a:cubicBezTo>
                <a:cubicBezTo>
                  <a:pt x="461493" y="70833"/>
                  <a:pt x="328411" y="130935"/>
                  <a:pt x="231820" y="206062"/>
                </a:cubicBezTo>
                <a:cubicBezTo>
                  <a:pt x="135229" y="281189"/>
                  <a:pt x="0" y="489397"/>
                  <a:pt x="0" y="489397"/>
                </a:cubicBezTo>
                <a:lnTo>
                  <a:pt x="0" y="489397"/>
                </a:lnTo>
              </a:path>
            </a:pathLst>
          </a:custGeom>
          <a:ln w="38100">
            <a:solidFill>
              <a:srgbClr val="FFFF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Arrow Connector 39"/>
          <p:cNvCxnSpPr/>
          <p:nvPr/>
        </p:nvCxnSpPr>
        <p:spPr>
          <a:xfrm rot="16200000" flipH="1">
            <a:off x="2209800" y="4191000"/>
            <a:ext cx="9144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1" name="Object 40"/>
          <p:cNvGraphicFramePr>
            <a:graphicFrameLocks noChangeAspect="1"/>
          </p:cNvGraphicFramePr>
          <p:nvPr/>
        </p:nvGraphicFramePr>
        <p:xfrm>
          <a:off x="2362200" y="4495800"/>
          <a:ext cx="5299364" cy="1295400"/>
        </p:xfrm>
        <a:graphic>
          <a:graphicData uri="http://schemas.openxmlformats.org/presentationml/2006/ole">
            <mc:AlternateContent xmlns:mc="http://schemas.openxmlformats.org/markup-compatibility/2006">
              <mc:Choice xmlns:v="urn:schemas-microsoft-com:vml" Requires="v">
                <p:oleObj spid="_x0000_s5398" name="Equation" r:id="rId12" imgW="2286000" imgH="558720" progId="Equation.3">
                  <p:embed/>
                </p:oleObj>
              </mc:Choice>
              <mc:Fallback>
                <p:oleObj name="Equation" r:id="rId12" imgW="2286000" imgH="5587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62200" y="4495800"/>
                        <a:ext cx="5299364"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 name="TextBox 37"/>
          <p:cNvSpPr txBox="1"/>
          <p:nvPr/>
        </p:nvSpPr>
        <p:spPr>
          <a:xfrm>
            <a:off x="7162800" y="2286000"/>
            <a:ext cx="1981200" cy="2031325"/>
          </a:xfrm>
          <a:prstGeom prst="rect">
            <a:avLst/>
          </a:prstGeom>
          <a:noFill/>
        </p:spPr>
        <p:txBody>
          <a:bodyPr wrap="square" rtlCol="0">
            <a:spAutoFit/>
          </a:bodyPr>
          <a:lstStyle/>
          <a:p>
            <a:r>
              <a:rPr lang="en-US" dirty="0" smtClean="0">
                <a:latin typeface="Comic Sans MS" pitchFamily="66" charset="0"/>
              </a:rPr>
              <a:t>An application of the </a:t>
            </a:r>
            <a:r>
              <a:rPr lang="en-US" dirty="0" err="1" smtClean="0">
                <a:latin typeface="Comic Sans MS" pitchFamily="66" charset="0"/>
              </a:rPr>
              <a:t>Kramers-Kronig</a:t>
            </a:r>
            <a:r>
              <a:rPr lang="en-US" dirty="0" smtClean="0">
                <a:latin typeface="Comic Sans MS" pitchFamily="66" charset="0"/>
              </a:rPr>
              <a:t> dispersion relation by Purcell (1969, </a:t>
            </a:r>
            <a:r>
              <a:rPr lang="en-US" dirty="0" err="1" smtClean="0">
                <a:latin typeface="Comic Sans MS" pitchFamily="66" charset="0"/>
              </a:rPr>
              <a:t>ApJ</a:t>
            </a:r>
            <a:r>
              <a:rPr lang="en-US" dirty="0" smtClean="0">
                <a:latin typeface="Comic Sans MS" pitchFamily="66" charset="0"/>
              </a:rPr>
              <a:t>, 158, 433)</a:t>
            </a:r>
            <a:endParaRPr lang="en-US" dirty="0">
              <a:latin typeface="Comic Sans MS" pitchFamily="66" charset="0"/>
            </a:endParaRPr>
          </a:p>
        </p:txBody>
      </p:sp>
      <p:grpSp>
        <p:nvGrpSpPr>
          <p:cNvPr id="6" name="Group 5"/>
          <p:cNvGrpSpPr/>
          <p:nvPr/>
        </p:nvGrpSpPr>
        <p:grpSpPr>
          <a:xfrm>
            <a:off x="2817992" y="2205992"/>
            <a:ext cx="2193890" cy="940294"/>
            <a:chOff x="2817992" y="2205992"/>
            <a:chExt cx="2193890" cy="940294"/>
          </a:xfrm>
        </p:grpSpPr>
        <p:sp>
          <p:nvSpPr>
            <p:cNvPr id="3" name="TextBox 2"/>
            <p:cNvSpPr txBox="1"/>
            <p:nvPr/>
          </p:nvSpPr>
          <p:spPr>
            <a:xfrm>
              <a:off x="2817992" y="2205992"/>
              <a:ext cx="2193890" cy="400110"/>
            </a:xfrm>
            <a:prstGeom prst="rect">
              <a:avLst/>
            </a:prstGeom>
            <a:noFill/>
          </p:spPr>
          <p:txBody>
            <a:bodyPr wrap="square" rtlCol="0">
              <a:spAutoFit/>
            </a:bodyPr>
            <a:lstStyle/>
            <a:p>
              <a:r>
                <a:rPr lang="en-US" sz="2000" b="1" dirty="0" smtClean="0">
                  <a:solidFill>
                    <a:srgbClr val="FFFF00"/>
                  </a:solidFill>
                </a:rPr>
                <a:t>Grain volume</a:t>
              </a:r>
              <a:endParaRPr lang="en-US" sz="2000" b="1" dirty="0">
                <a:solidFill>
                  <a:srgbClr val="FFFF00"/>
                </a:solidFill>
              </a:endParaRPr>
            </a:p>
          </p:txBody>
        </p:sp>
        <p:cxnSp>
          <p:nvCxnSpPr>
            <p:cNvPr id="5" name="Straight Arrow Connector 4"/>
            <p:cNvCxnSpPr/>
            <p:nvPr/>
          </p:nvCxnSpPr>
          <p:spPr>
            <a:xfrm flipH="1">
              <a:off x="2948068" y="2593945"/>
              <a:ext cx="489220" cy="552341"/>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2566516" y="2196187"/>
            <a:ext cx="1877367" cy="1246426"/>
            <a:chOff x="799964" y="5492859"/>
            <a:chExt cx="1877367" cy="1038255"/>
          </a:xfrm>
        </p:grpSpPr>
        <p:sp>
          <p:nvSpPr>
            <p:cNvPr id="7" name="TextBox 6"/>
            <p:cNvSpPr txBox="1"/>
            <p:nvPr/>
          </p:nvSpPr>
          <p:spPr>
            <a:xfrm>
              <a:off x="799964" y="5492859"/>
              <a:ext cx="1877367" cy="400110"/>
            </a:xfrm>
            <a:prstGeom prst="rect">
              <a:avLst/>
            </a:prstGeom>
            <a:noFill/>
          </p:spPr>
          <p:txBody>
            <a:bodyPr wrap="square" rtlCol="0">
              <a:spAutoFit/>
            </a:bodyPr>
            <a:lstStyle/>
            <a:p>
              <a:r>
                <a:rPr lang="en-US" sz="2000" b="1" dirty="0" smtClean="0">
                  <a:solidFill>
                    <a:srgbClr val="FFFF00"/>
                  </a:solidFill>
                </a:rPr>
                <a:t>Internal density</a:t>
              </a:r>
              <a:endParaRPr lang="en-US" sz="2000" b="1" dirty="0">
                <a:solidFill>
                  <a:srgbClr val="FFFF00"/>
                </a:solidFill>
              </a:endParaRPr>
            </a:p>
          </p:txBody>
        </p:sp>
        <p:cxnSp>
          <p:nvCxnSpPr>
            <p:cNvPr id="13" name="Straight Arrow Connector 12"/>
            <p:cNvCxnSpPr>
              <a:stCxn id="7" idx="2"/>
            </p:cNvCxnSpPr>
            <p:nvPr/>
          </p:nvCxnSpPr>
          <p:spPr>
            <a:xfrm>
              <a:off x="1738648" y="5892969"/>
              <a:ext cx="0" cy="638145"/>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0" fill="hold" nodeType="clickEffect">
                                  <p:stCondLst>
                                    <p:cond delay="0"/>
                                  </p:stCondLst>
                                  <p:childTnLst>
                                    <p:anim calcmode="lin" valueType="num">
                                      <p:cBhvr>
                                        <p:cTn id="17" dur="500"/>
                                        <p:tgtEl>
                                          <p:spTgt spid="23"/>
                                        </p:tgtEl>
                                        <p:attrNameLst>
                                          <p:attrName>ppt_w</p:attrName>
                                        </p:attrNameLst>
                                      </p:cBhvr>
                                      <p:tavLst>
                                        <p:tav tm="0">
                                          <p:val>
                                            <p:strVal val="ppt_w"/>
                                          </p:val>
                                        </p:tav>
                                        <p:tav tm="100000">
                                          <p:val>
                                            <p:fltVal val="0"/>
                                          </p:val>
                                        </p:tav>
                                      </p:tavLst>
                                    </p:anim>
                                    <p:anim calcmode="lin" valueType="num">
                                      <p:cBhvr>
                                        <p:cTn id="18" dur="500"/>
                                        <p:tgtEl>
                                          <p:spTgt spid="23"/>
                                        </p:tgtEl>
                                        <p:attrNameLst>
                                          <p:attrName>ppt_h</p:attrName>
                                        </p:attrNameLst>
                                      </p:cBhvr>
                                      <p:tavLst>
                                        <p:tav tm="0">
                                          <p:val>
                                            <p:strVal val="ppt_h"/>
                                          </p:val>
                                        </p:tav>
                                        <p:tav tm="100000">
                                          <p:val>
                                            <p:fltVal val="0"/>
                                          </p:val>
                                        </p:tav>
                                      </p:tavLst>
                                    </p:anim>
                                    <p:animEffect transition="out" filter="fade">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childTnLst>
                          </p:cTn>
                        </p:par>
                        <p:par>
                          <p:cTn id="21" fill="hold">
                            <p:stCondLst>
                              <p:cond delay="500"/>
                            </p:stCondLst>
                            <p:childTnLst>
                              <p:par>
                                <p:cTn id="22" presetID="53"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0" fill="hold" nodeType="clickEffect">
                                  <p:stCondLst>
                                    <p:cond delay="0"/>
                                  </p:stCondLst>
                                  <p:childTnLst>
                                    <p:anim calcmode="lin" valueType="num">
                                      <p:cBhvr>
                                        <p:cTn id="30" dur="500"/>
                                        <p:tgtEl>
                                          <p:spTgt spid="14"/>
                                        </p:tgtEl>
                                        <p:attrNameLst>
                                          <p:attrName>ppt_w</p:attrName>
                                        </p:attrNameLst>
                                      </p:cBhvr>
                                      <p:tavLst>
                                        <p:tav tm="0">
                                          <p:val>
                                            <p:strVal val="ppt_w"/>
                                          </p:val>
                                        </p:tav>
                                        <p:tav tm="100000">
                                          <p:val>
                                            <p:fltVal val="0"/>
                                          </p:val>
                                        </p:tav>
                                      </p:tavLst>
                                    </p:anim>
                                    <p:anim calcmode="lin" valueType="num">
                                      <p:cBhvr>
                                        <p:cTn id="31" dur="500"/>
                                        <p:tgtEl>
                                          <p:spTgt spid="14"/>
                                        </p:tgtEl>
                                        <p:attrNameLst>
                                          <p:attrName>ppt_h</p:attrName>
                                        </p:attrNameLst>
                                      </p:cBhvr>
                                      <p:tavLst>
                                        <p:tav tm="0">
                                          <p:val>
                                            <p:strVal val="ppt_h"/>
                                          </p:val>
                                        </p:tav>
                                        <p:tav tm="100000">
                                          <p:val>
                                            <p:fltVal val="0"/>
                                          </p:val>
                                        </p:tav>
                                      </p:tavLst>
                                    </p:anim>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par>
                          <p:cTn id="34" fill="hold">
                            <p:stCondLst>
                              <p:cond delay="500"/>
                            </p:stCondLst>
                            <p:childTnLst>
                              <p:par>
                                <p:cTn id="35" presetID="53"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0" fill="hold" nodeType="clickEffect">
                                  <p:stCondLst>
                                    <p:cond delay="0"/>
                                  </p:stCondLst>
                                  <p:childTnLst>
                                    <p:anim calcmode="lin" valueType="num">
                                      <p:cBhvr>
                                        <p:cTn id="43" dur="500"/>
                                        <p:tgtEl>
                                          <p:spTgt spid="19"/>
                                        </p:tgtEl>
                                        <p:attrNameLst>
                                          <p:attrName>ppt_w</p:attrName>
                                        </p:attrNameLst>
                                      </p:cBhvr>
                                      <p:tavLst>
                                        <p:tav tm="0">
                                          <p:val>
                                            <p:strVal val="ppt_w"/>
                                          </p:val>
                                        </p:tav>
                                        <p:tav tm="100000">
                                          <p:val>
                                            <p:fltVal val="0"/>
                                          </p:val>
                                        </p:tav>
                                      </p:tavLst>
                                    </p:anim>
                                    <p:anim calcmode="lin" valueType="num">
                                      <p:cBhvr>
                                        <p:cTn id="44" dur="500"/>
                                        <p:tgtEl>
                                          <p:spTgt spid="19"/>
                                        </p:tgtEl>
                                        <p:attrNameLst>
                                          <p:attrName>ppt_h</p:attrName>
                                        </p:attrNameLst>
                                      </p:cBhvr>
                                      <p:tavLst>
                                        <p:tav tm="0">
                                          <p:val>
                                            <p:strVal val="ppt_h"/>
                                          </p:val>
                                        </p:tav>
                                        <p:tav tm="100000">
                                          <p:val>
                                            <p:fltVal val="0"/>
                                          </p:val>
                                        </p:tav>
                                      </p:tavLst>
                                    </p:anim>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childTnLst>
                          </p:cTn>
                        </p:par>
                        <p:par>
                          <p:cTn id="47" fill="hold">
                            <p:stCondLst>
                              <p:cond delay="500"/>
                            </p:stCondLst>
                            <p:childTnLst>
                              <p:par>
                                <p:cTn id="48" presetID="2" presetClass="entr" presetSubtype="1" decel="50000" fill="hold" grpId="0" nodeType="afterEffect">
                                  <p:stCondLst>
                                    <p:cond delay="50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1000" fill="hold"/>
                                        <p:tgtEl>
                                          <p:spTgt spid="9"/>
                                        </p:tgtEl>
                                        <p:attrNameLst>
                                          <p:attrName>ppt_x</p:attrName>
                                        </p:attrNameLst>
                                      </p:cBhvr>
                                      <p:tavLst>
                                        <p:tav tm="0">
                                          <p:val>
                                            <p:strVal val="#ppt_x"/>
                                          </p:val>
                                        </p:tav>
                                        <p:tav tm="100000">
                                          <p:val>
                                            <p:strVal val="#ppt_x"/>
                                          </p:val>
                                        </p:tav>
                                      </p:tavLst>
                                    </p:anim>
                                    <p:anim calcmode="lin" valueType="num">
                                      <p:cBhvr additive="base">
                                        <p:cTn id="51" dur="1000" fill="hold"/>
                                        <p:tgtEl>
                                          <p:spTgt spid="9"/>
                                        </p:tgtEl>
                                        <p:attrNameLst>
                                          <p:attrName>ppt_y</p:attrName>
                                        </p:attrNameLst>
                                      </p:cBhvr>
                                      <p:tavLst>
                                        <p:tav tm="0">
                                          <p:val>
                                            <p:strVal val="0-#ppt_h/2"/>
                                          </p:val>
                                        </p:tav>
                                        <p:tav tm="100000">
                                          <p:val>
                                            <p:strVal val="#ppt_y"/>
                                          </p:val>
                                        </p:tav>
                                      </p:tavLst>
                                    </p:anim>
                                  </p:childTnLst>
                                </p:cTn>
                              </p:par>
                            </p:childTnLst>
                          </p:cTn>
                        </p:par>
                        <p:par>
                          <p:cTn id="52" fill="hold">
                            <p:stCondLst>
                              <p:cond delay="2000"/>
                            </p:stCondLst>
                            <p:childTnLst>
                              <p:par>
                                <p:cTn id="53" presetID="53" presetClass="entr" presetSubtype="0"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p:cTn id="55" dur="500" fill="hold"/>
                                        <p:tgtEl>
                                          <p:spTgt spid="34"/>
                                        </p:tgtEl>
                                        <p:attrNameLst>
                                          <p:attrName>ppt_w</p:attrName>
                                        </p:attrNameLst>
                                      </p:cBhvr>
                                      <p:tavLst>
                                        <p:tav tm="0">
                                          <p:val>
                                            <p:fltVal val="0"/>
                                          </p:val>
                                        </p:tav>
                                        <p:tav tm="100000">
                                          <p:val>
                                            <p:strVal val="#ppt_w"/>
                                          </p:val>
                                        </p:tav>
                                      </p:tavLst>
                                    </p:anim>
                                    <p:anim calcmode="lin" valueType="num">
                                      <p:cBhvr>
                                        <p:cTn id="56" dur="500" fill="hold"/>
                                        <p:tgtEl>
                                          <p:spTgt spid="34"/>
                                        </p:tgtEl>
                                        <p:attrNameLst>
                                          <p:attrName>ppt_h</p:attrName>
                                        </p:attrNameLst>
                                      </p:cBhvr>
                                      <p:tavLst>
                                        <p:tav tm="0">
                                          <p:val>
                                            <p:fltVal val="0"/>
                                          </p:val>
                                        </p:tav>
                                        <p:tav tm="100000">
                                          <p:val>
                                            <p:strVal val="#ppt_h"/>
                                          </p:val>
                                        </p:tav>
                                      </p:tavLst>
                                    </p:anim>
                                    <p:animEffect transition="in" filter="fade">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0" fill="hold" nodeType="clickEffect">
                                  <p:stCondLst>
                                    <p:cond delay="0"/>
                                  </p:stCondLst>
                                  <p:childTnLst>
                                    <p:anim calcmode="lin" valueType="num">
                                      <p:cBhvr>
                                        <p:cTn id="61" dur="500"/>
                                        <p:tgtEl>
                                          <p:spTgt spid="34"/>
                                        </p:tgtEl>
                                        <p:attrNameLst>
                                          <p:attrName>ppt_w</p:attrName>
                                        </p:attrNameLst>
                                      </p:cBhvr>
                                      <p:tavLst>
                                        <p:tav tm="0">
                                          <p:val>
                                            <p:strVal val="ppt_w"/>
                                          </p:val>
                                        </p:tav>
                                        <p:tav tm="100000">
                                          <p:val>
                                            <p:fltVal val="0"/>
                                          </p:val>
                                        </p:tav>
                                      </p:tavLst>
                                    </p:anim>
                                    <p:anim calcmode="lin" valueType="num">
                                      <p:cBhvr>
                                        <p:cTn id="62" dur="500"/>
                                        <p:tgtEl>
                                          <p:spTgt spid="34"/>
                                        </p:tgtEl>
                                        <p:attrNameLst>
                                          <p:attrName>ppt_h</p:attrName>
                                        </p:attrNameLst>
                                      </p:cBhvr>
                                      <p:tavLst>
                                        <p:tav tm="0">
                                          <p:val>
                                            <p:strVal val="ppt_h"/>
                                          </p:val>
                                        </p:tav>
                                        <p:tav tm="100000">
                                          <p:val>
                                            <p:fltVal val="0"/>
                                          </p:val>
                                        </p:tav>
                                      </p:tavLst>
                                    </p:anim>
                                    <p:animEffect transition="out" filter="fade">
                                      <p:cBhvr>
                                        <p:cTn id="63" dur="500"/>
                                        <p:tgtEl>
                                          <p:spTgt spid="34"/>
                                        </p:tgtEl>
                                      </p:cBhvr>
                                    </p:animEffect>
                                    <p:set>
                                      <p:cBhvr>
                                        <p:cTn id="64" dur="1" fill="hold">
                                          <p:stCondLst>
                                            <p:cond delay="499"/>
                                          </p:stCondLst>
                                        </p:cTn>
                                        <p:tgtEl>
                                          <p:spTgt spid="34"/>
                                        </p:tgtEl>
                                        <p:attrNameLst>
                                          <p:attrName>style.visibility</p:attrName>
                                        </p:attrNameLst>
                                      </p:cBhvr>
                                      <p:to>
                                        <p:strVal val="hidden"/>
                                      </p:to>
                                    </p:set>
                                  </p:childTnLst>
                                </p:cTn>
                              </p:par>
                            </p:childTnLst>
                          </p:cTn>
                        </p:par>
                        <p:par>
                          <p:cTn id="65" fill="hold">
                            <p:stCondLst>
                              <p:cond delay="500"/>
                            </p:stCondLst>
                            <p:childTnLst>
                              <p:par>
                                <p:cTn id="66" presetID="2" presetClass="entr" presetSubtype="2" decel="50000" fill="hold" nodeType="after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additive="base">
                                        <p:cTn id="68" dur="2000" fill="hold"/>
                                        <p:tgtEl>
                                          <p:spTgt spid="33"/>
                                        </p:tgtEl>
                                        <p:attrNameLst>
                                          <p:attrName>ppt_x</p:attrName>
                                        </p:attrNameLst>
                                      </p:cBhvr>
                                      <p:tavLst>
                                        <p:tav tm="0">
                                          <p:val>
                                            <p:strVal val="1+#ppt_w/2"/>
                                          </p:val>
                                        </p:tav>
                                        <p:tav tm="100000">
                                          <p:val>
                                            <p:strVal val="#ppt_x"/>
                                          </p:val>
                                        </p:tav>
                                      </p:tavLst>
                                    </p:anim>
                                    <p:anim calcmode="lin" valueType="num">
                                      <p:cBhvr additive="base">
                                        <p:cTn id="69" dur="2000" fill="hold"/>
                                        <p:tgtEl>
                                          <p:spTgt spid="33"/>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 calcmode="lin" valueType="num">
                                      <p:cBhvr additive="base">
                                        <p:cTn id="72" dur="2000" fill="hold"/>
                                        <p:tgtEl>
                                          <p:spTgt spid="38"/>
                                        </p:tgtEl>
                                        <p:attrNameLst>
                                          <p:attrName>ppt_x</p:attrName>
                                        </p:attrNameLst>
                                      </p:cBhvr>
                                      <p:tavLst>
                                        <p:tav tm="0">
                                          <p:val>
                                            <p:strVal val="1+#ppt_w/2"/>
                                          </p:val>
                                        </p:tav>
                                        <p:tav tm="100000">
                                          <p:val>
                                            <p:strVal val="#ppt_x"/>
                                          </p:val>
                                        </p:tav>
                                      </p:tavLst>
                                    </p:anim>
                                    <p:anim calcmode="lin" valueType="num">
                                      <p:cBhvr additive="base">
                                        <p:cTn id="73" dur="2000" fill="hold"/>
                                        <p:tgtEl>
                                          <p:spTgt spid="38"/>
                                        </p:tgtEl>
                                        <p:attrNameLst>
                                          <p:attrName>ppt_y</p:attrName>
                                        </p:attrNameLst>
                                      </p:cBhvr>
                                      <p:tavLst>
                                        <p:tav tm="0">
                                          <p:val>
                                            <p:strVal val="#ppt_y"/>
                                          </p:val>
                                        </p:tav>
                                        <p:tav tm="100000">
                                          <p:val>
                                            <p:strVal val="#ppt_y"/>
                                          </p:val>
                                        </p:tav>
                                      </p:tavLst>
                                    </p:anim>
                                  </p:childTnLst>
                                </p:cTn>
                              </p:par>
                            </p:childTnLst>
                          </p:cTn>
                        </p:par>
                        <p:par>
                          <p:cTn id="74" fill="hold">
                            <p:stCondLst>
                              <p:cond delay="2500"/>
                            </p:stCondLst>
                            <p:childTnLst>
                              <p:par>
                                <p:cTn id="75" presetID="53" presetClass="entr" presetSubtype="0" fill="hold" nodeType="after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xit" presetSubtype="0" fill="hold" nodeType="clickEffect">
                                  <p:stCondLst>
                                    <p:cond delay="0"/>
                                  </p:stCondLst>
                                  <p:childTnLst>
                                    <p:anim calcmode="lin" valueType="num">
                                      <p:cBhvr>
                                        <p:cTn id="83" dur="500"/>
                                        <p:tgtEl>
                                          <p:spTgt spid="29"/>
                                        </p:tgtEl>
                                        <p:attrNameLst>
                                          <p:attrName>ppt_w</p:attrName>
                                        </p:attrNameLst>
                                      </p:cBhvr>
                                      <p:tavLst>
                                        <p:tav tm="0">
                                          <p:val>
                                            <p:strVal val="ppt_w"/>
                                          </p:val>
                                        </p:tav>
                                        <p:tav tm="100000">
                                          <p:val>
                                            <p:fltVal val="0"/>
                                          </p:val>
                                        </p:tav>
                                      </p:tavLst>
                                    </p:anim>
                                    <p:anim calcmode="lin" valueType="num">
                                      <p:cBhvr>
                                        <p:cTn id="84" dur="500"/>
                                        <p:tgtEl>
                                          <p:spTgt spid="29"/>
                                        </p:tgtEl>
                                        <p:attrNameLst>
                                          <p:attrName>ppt_h</p:attrName>
                                        </p:attrNameLst>
                                      </p:cBhvr>
                                      <p:tavLst>
                                        <p:tav tm="0">
                                          <p:val>
                                            <p:strVal val="ppt_h"/>
                                          </p:val>
                                        </p:tav>
                                        <p:tav tm="100000">
                                          <p:val>
                                            <p:fltVal val="0"/>
                                          </p:val>
                                        </p:tav>
                                      </p:tavLst>
                                    </p:anim>
                                    <p:animEffect transition="out" filter="fade">
                                      <p:cBhvr>
                                        <p:cTn id="85" dur="500"/>
                                        <p:tgtEl>
                                          <p:spTgt spid="29"/>
                                        </p:tgtEl>
                                      </p:cBhvr>
                                    </p:animEffect>
                                    <p:set>
                                      <p:cBhvr>
                                        <p:cTn id="86" dur="1" fill="hold">
                                          <p:stCondLst>
                                            <p:cond delay="499"/>
                                          </p:stCondLst>
                                        </p:cTn>
                                        <p:tgtEl>
                                          <p:spTgt spid="29"/>
                                        </p:tgtEl>
                                        <p:attrNameLst>
                                          <p:attrName>style.visibility</p:attrName>
                                        </p:attrNameLst>
                                      </p:cBhvr>
                                      <p:to>
                                        <p:strVal val="hidden"/>
                                      </p:to>
                                    </p:set>
                                  </p:childTnLst>
                                </p:cTn>
                              </p:par>
                            </p:childTnLst>
                          </p:cTn>
                        </p:par>
                        <p:par>
                          <p:cTn id="87" fill="hold">
                            <p:stCondLst>
                              <p:cond delay="500"/>
                            </p:stCondLst>
                            <p:childTnLst>
                              <p:par>
                                <p:cTn id="88" presetID="22" presetClass="entr" presetSubtype="1" fill="hold" nodeType="after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wipe(up)">
                                      <p:cBhvr>
                                        <p:cTn id="90" dur="1000"/>
                                        <p:tgtEl>
                                          <p:spTgt spid="36"/>
                                        </p:tgtEl>
                                      </p:cBhvr>
                                    </p:animEffect>
                                  </p:childTnLst>
                                </p:cTn>
                              </p:par>
                              <p:par>
                                <p:cTn id="91" presetID="22" presetClass="entr" presetSubtype="1" fill="hold" nodeType="with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wipe(up)">
                                      <p:cBhvr>
                                        <p:cTn id="93" dur="1000"/>
                                        <p:tgtEl>
                                          <p:spTgt spid="37"/>
                                        </p:tgtEl>
                                      </p:cBhvr>
                                    </p:animEffect>
                                  </p:childTnLst>
                                </p:cTn>
                              </p:par>
                            </p:childTnLst>
                          </p:cTn>
                        </p:par>
                        <p:par>
                          <p:cTn id="94" fill="hold">
                            <p:stCondLst>
                              <p:cond delay="1500"/>
                            </p:stCondLst>
                            <p:childTnLst>
                              <p:par>
                                <p:cTn id="95" presetID="1" presetClass="entr" presetSubtype="0" fill="hold" nodeType="afterEffect">
                                  <p:stCondLst>
                                    <p:cond delay="0"/>
                                  </p:stCondLst>
                                  <p:childTnLst>
                                    <p:set>
                                      <p:cBhvr>
                                        <p:cTn id="96" dur="1" fill="hold">
                                          <p:stCondLst>
                                            <p:cond delay="0"/>
                                          </p:stCondLst>
                                        </p:cTn>
                                        <p:tgtEl>
                                          <p:spTgt spid="4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 presetClass="entr" presetSubtype="8" fill="hold" nodeType="click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additive="base">
                                        <p:cTn id="101" dur="1000" fill="hold"/>
                                        <p:tgtEl>
                                          <p:spTgt spid="30"/>
                                        </p:tgtEl>
                                        <p:attrNameLst>
                                          <p:attrName>ppt_x</p:attrName>
                                        </p:attrNameLst>
                                      </p:cBhvr>
                                      <p:tavLst>
                                        <p:tav tm="0">
                                          <p:val>
                                            <p:strVal val="0-#ppt_w/2"/>
                                          </p:val>
                                        </p:tav>
                                        <p:tav tm="100000">
                                          <p:val>
                                            <p:strVal val="#ppt_x"/>
                                          </p:val>
                                        </p:tav>
                                      </p:tavLst>
                                    </p:anim>
                                    <p:anim calcmode="lin" valueType="num">
                                      <p:cBhvr additive="base">
                                        <p:cTn id="102"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5"/>
                                        </p:tgtEl>
                                        <p:attrNameLst>
                                          <p:attrName>style.visibility</p:attrName>
                                        </p:attrNameLst>
                                      </p:cBhvr>
                                      <p:to>
                                        <p:strVal val="visible"/>
                                      </p:to>
                                    </p:set>
                                  </p:childTnLst>
                                </p:cTn>
                              </p:par>
                            </p:childTnLst>
                          </p:cTn>
                        </p:par>
                        <p:par>
                          <p:cTn id="107" fill="hold">
                            <p:stCondLst>
                              <p:cond delay="0"/>
                            </p:stCondLst>
                            <p:childTnLst>
                              <p:par>
                                <p:cTn id="108" presetID="22" presetClass="entr" presetSubtype="2" fill="hold" grpId="0" nodeType="after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wipe(right)">
                                      <p:cBhvr>
                                        <p:cTn id="110" dur="2000"/>
                                        <p:tgtEl>
                                          <p:spTgt spid="39"/>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6"/>
                                        </p:tgtEl>
                                        <p:attrNameLst>
                                          <p:attrName>style.visibility</p:attrName>
                                        </p:attrNameLst>
                                      </p:cBhvr>
                                      <p:to>
                                        <p:strVal val="visible"/>
                                      </p:to>
                                    </p:set>
                                    <p:anim calcmode="lin" valueType="num">
                                      <p:cBhvr>
                                        <p:cTn id="115" dur="500" fill="hold"/>
                                        <p:tgtEl>
                                          <p:spTgt spid="6"/>
                                        </p:tgtEl>
                                        <p:attrNameLst>
                                          <p:attrName>ppt_w</p:attrName>
                                        </p:attrNameLst>
                                      </p:cBhvr>
                                      <p:tavLst>
                                        <p:tav tm="0">
                                          <p:val>
                                            <p:fltVal val="0"/>
                                          </p:val>
                                        </p:tav>
                                        <p:tav tm="100000">
                                          <p:val>
                                            <p:strVal val="#ppt_w"/>
                                          </p:val>
                                        </p:tav>
                                      </p:tavLst>
                                    </p:anim>
                                    <p:anim calcmode="lin" valueType="num">
                                      <p:cBhvr>
                                        <p:cTn id="116" dur="500" fill="hold"/>
                                        <p:tgtEl>
                                          <p:spTgt spid="6"/>
                                        </p:tgtEl>
                                        <p:attrNameLst>
                                          <p:attrName>ppt_h</p:attrName>
                                        </p:attrNameLst>
                                      </p:cBhvr>
                                      <p:tavLst>
                                        <p:tav tm="0">
                                          <p:val>
                                            <p:fltVal val="0"/>
                                          </p:val>
                                        </p:tav>
                                        <p:tav tm="100000">
                                          <p:val>
                                            <p:strVal val="#ppt_h"/>
                                          </p:val>
                                        </p:tav>
                                      </p:tavLst>
                                    </p:anim>
                                    <p:animEffect transition="in" filter="fade">
                                      <p:cBhvr>
                                        <p:cTn id="117" dur="500"/>
                                        <p:tgtEl>
                                          <p:spTgt spid="6"/>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xit" presetSubtype="32" fill="hold" nodeType="clickEffect">
                                  <p:stCondLst>
                                    <p:cond delay="0"/>
                                  </p:stCondLst>
                                  <p:childTnLst>
                                    <p:anim calcmode="lin" valueType="num">
                                      <p:cBhvr>
                                        <p:cTn id="121" dur="500"/>
                                        <p:tgtEl>
                                          <p:spTgt spid="6"/>
                                        </p:tgtEl>
                                        <p:attrNameLst>
                                          <p:attrName>ppt_w</p:attrName>
                                        </p:attrNameLst>
                                      </p:cBhvr>
                                      <p:tavLst>
                                        <p:tav tm="0">
                                          <p:val>
                                            <p:strVal val="ppt_w"/>
                                          </p:val>
                                        </p:tav>
                                        <p:tav tm="100000">
                                          <p:val>
                                            <p:fltVal val="0"/>
                                          </p:val>
                                        </p:tav>
                                      </p:tavLst>
                                    </p:anim>
                                    <p:anim calcmode="lin" valueType="num">
                                      <p:cBhvr>
                                        <p:cTn id="122" dur="500"/>
                                        <p:tgtEl>
                                          <p:spTgt spid="6"/>
                                        </p:tgtEl>
                                        <p:attrNameLst>
                                          <p:attrName>ppt_h</p:attrName>
                                        </p:attrNameLst>
                                      </p:cBhvr>
                                      <p:tavLst>
                                        <p:tav tm="0">
                                          <p:val>
                                            <p:strVal val="ppt_h"/>
                                          </p:val>
                                        </p:tav>
                                        <p:tav tm="100000">
                                          <p:val>
                                            <p:fltVal val="0"/>
                                          </p:val>
                                        </p:tav>
                                      </p:tavLst>
                                    </p:anim>
                                    <p:animEffect transition="out" filter="fade">
                                      <p:cBhvr>
                                        <p:cTn id="123" dur="500"/>
                                        <p:tgtEl>
                                          <p:spTgt spid="6"/>
                                        </p:tgtEl>
                                      </p:cBhvr>
                                    </p:animEffect>
                                    <p:set>
                                      <p:cBhvr>
                                        <p:cTn id="124" dur="1" fill="hold">
                                          <p:stCondLst>
                                            <p:cond delay="499"/>
                                          </p:stCondLst>
                                        </p:cTn>
                                        <p:tgtEl>
                                          <p:spTgt spid="6"/>
                                        </p:tgtEl>
                                        <p:attrNameLst>
                                          <p:attrName>style.visibility</p:attrName>
                                        </p:attrNameLst>
                                      </p:cBhvr>
                                      <p:to>
                                        <p:strVal val="hidden"/>
                                      </p:to>
                                    </p:set>
                                  </p:childTnLst>
                                </p:cTn>
                              </p:par>
                            </p:childTnLst>
                          </p:cTn>
                        </p:par>
                        <p:par>
                          <p:cTn id="125" fill="hold">
                            <p:stCondLst>
                              <p:cond delay="500"/>
                            </p:stCondLst>
                            <p:childTnLst>
                              <p:par>
                                <p:cTn id="126" presetID="53" presetClass="entr" presetSubtype="16" fill="hold" nodeType="afterEffect">
                                  <p:stCondLst>
                                    <p:cond delay="0"/>
                                  </p:stCondLst>
                                  <p:childTnLst>
                                    <p:set>
                                      <p:cBhvr>
                                        <p:cTn id="127" dur="1" fill="hold">
                                          <p:stCondLst>
                                            <p:cond delay="0"/>
                                          </p:stCondLst>
                                        </p:cTn>
                                        <p:tgtEl>
                                          <p:spTgt spid="16"/>
                                        </p:tgtEl>
                                        <p:attrNameLst>
                                          <p:attrName>style.visibility</p:attrName>
                                        </p:attrNameLst>
                                      </p:cBhvr>
                                      <p:to>
                                        <p:strVal val="visible"/>
                                      </p:to>
                                    </p:set>
                                    <p:anim calcmode="lin" valueType="num">
                                      <p:cBhvr>
                                        <p:cTn id="128" dur="500" fill="hold"/>
                                        <p:tgtEl>
                                          <p:spTgt spid="16"/>
                                        </p:tgtEl>
                                        <p:attrNameLst>
                                          <p:attrName>ppt_w</p:attrName>
                                        </p:attrNameLst>
                                      </p:cBhvr>
                                      <p:tavLst>
                                        <p:tav tm="0">
                                          <p:val>
                                            <p:fltVal val="0"/>
                                          </p:val>
                                        </p:tav>
                                        <p:tav tm="100000">
                                          <p:val>
                                            <p:strVal val="#ppt_w"/>
                                          </p:val>
                                        </p:tav>
                                      </p:tavLst>
                                    </p:anim>
                                    <p:anim calcmode="lin" valueType="num">
                                      <p:cBhvr>
                                        <p:cTn id="129" dur="500" fill="hold"/>
                                        <p:tgtEl>
                                          <p:spTgt spid="16"/>
                                        </p:tgtEl>
                                        <p:attrNameLst>
                                          <p:attrName>ppt_h</p:attrName>
                                        </p:attrNameLst>
                                      </p:cBhvr>
                                      <p:tavLst>
                                        <p:tav tm="0">
                                          <p:val>
                                            <p:fltVal val="0"/>
                                          </p:val>
                                        </p:tav>
                                        <p:tav tm="100000">
                                          <p:val>
                                            <p:strVal val="#ppt_h"/>
                                          </p:val>
                                        </p:tav>
                                      </p:tavLst>
                                    </p:anim>
                                    <p:animEffect transition="in" filter="fade">
                                      <p:cBhvr>
                                        <p:cTn id="130" dur="500"/>
                                        <p:tgtEl>
                                          <p:spTgt spid="16"/>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xit" presetSubtype="32" fill="hold" nodeType="clickEffect">
                                  <p:stCondLst>
                                    <p:cond delay="0"/>
                                  </p:stCondLst>
                                  <p:childTnLst>
                                    <p:anim calcmode="lin" valueType="num">
                                      <p:cBhvr>
                                        <p:cTn id="134" dur="500"/>
                                        <p:tgtEl>
                                          <p:spTgt spid="16"/>
                                        </p:tgtEl>
                                        <p:attrNameLst>
                                          <p:attrName>ppt_w</p:attrName>
                                        </p:attrNameLst>
                                      </p:cBhvr>
                                      <p:tavLst>
                                        <p:tav tm="0">
                                          <p:val>
                                            <p:strVal val="ppt_w"/>
                                          </p:val>
                                        </p:tav>
                                        <p:tav tm="100000">
                                          <p:val>
                                            <p:fltVal val="0"/>
                                          </p:val>
                                        </p:tav>
                                      </p:tavLst>
                                    </p:anim>
                                    <p:anim calcmode="lin" valueType="num">
                                      <p:cBhvr>
                                        <p:cTn id="135" dur="500"/>
                                        <p:tgtEl>
                                          <p:spTgt spid="16"/>
                                        </p:tgtEl>
                                        <p:attrNameLst>
                                          <p:attrName>ppt_h</p:attrName>
                                        </p:attrNameLst>
                                      </p:cBhvr>
                                      <p:tavLst>
                                        <p:tav tm="0">
                                          <p:val>
                                            <p:strVal val="ppt_h"/>
                                          </p:val>
                                        </p:tav>
                                        <p:tav tm="100000">
                                          <p:val>
                                            <p:fltVal val="0"/>
                                          </p:val>
                                        </p:tav>
                                      </p:tavLst>
                                    </p:anim>
                                    <p:animEffect transition="out" filter="fade">
                                      <p:cBhvr>
                                        <p:cTn id="136" dur="500"/>
                                        <p:tgtEl>
                                          <p:spTgt spid="16"/>
                                        </p:tgtEl>
                                      </p:cBhvr>
                                    </p:animEffect>
                                    <p:set>
                                      <p:cBhvr>
                                        <p:cTn id="137" dur="1" fill="hold">
                                          <p:stCondLst>
                                            <p:cond delay="499"/>
                                          </p:stCondLst>
                                        </p:cTn>
                                        <p:tgtEl>
                                          <p:spTgt spid="16"/>
                                        </p:tgtEl>
                                        <p:attrNameLst>
                                          <p:attrName>style.visibility</p:attrName>
                                        </p:attrNameLst>
                                      </p:cBhvr>
                                      <p:to>
                                        <p:strVal val="hidden"/>
                                      </p:to>
                                    </p:set>
                                  </p:childTnLst>
                                </p:cTn>
                              </p:par>
                            </p:childTnLst>
                          </p:cTn>
                        </p:par>
                        <p:par>
                          <p:cTn id="138" fill="hold">
                            <p:stCondLst>
                              <p:cond delay="500"/>
                            </p:stCondLst>
                            <p:childTnLst>
                              <p:par>
                                <p:cTn id="139" presetID="22" presetClass="entr" presetSubtype="1" fill="hold" nodeType="afterEffect">
                                  <p:stCondLst>
                                    <p:cond delay="0"/>
                                  </p:stCondLst>
                                  <p:childTnLst>
                                    <p:set>
                                      <p:cBhvr>
                                        <p:cTn id="140" dur="1" fill="hold">
                                          <p:stCondLst>
                                            <p:cond delay="0"/>
                                          </p:stCondLst>
                                        </p:cTn>
                                        <p:tgtEl>
                                          <p:spTgt spid="40"/>
                                        </p:tgtEl>
                                        <p:attrNameLst>
                                          <p:attrName>style.visibility</p:attrName>
                                        </p:attrNameLst>
                                      </p:cBhvr>
                                      <p:to>
                                        <p:strVal val="visible"/>
                                      </p:to>
                                    </p:set>
                                    <p:animEffect transition="in" filter="wipe(up)">
                                      <p:cBhvr>
                                        <p:cTn id="141" dur="1000"/>
                                        <p:tgtEl>
                                          <p:spTgt spid="40"/>
                                        </p:tgtEl>
                                      </p:cBhvr>
                                    </p:animEffect>
                                  </p:childTnLst>
                                </p:cTn>
                              </p:par>
                            </p:childTnLst>
                          </p:cTn>
                        </p:par>
                        <p:par>
                          <p:cTn id="142" fill="hold">
                            <p:stCondLst>
                              <p:cond delay="1500"/>
                            </p:stCondLst>
                            <p:childTnLst>
                              <p:par>
                                <p:cTn id="143" presetID="1" presetClass="entr" presetSubtype="0" fill="hold" nodeType="afterEffect">
                                  <p:stCondLst>
                                    <p:cond delay="0"/>
                                  </p:stCondLst>
                                  <p:childTnLst>
                                    <p:set>
                                      <p:cBhvr>
                                        <p:cTn id="14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5" grpId="0" animBg="1"/>
      <p:bldP spid="39"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5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Title 1"/>
          <p:cNvSpPr txBox="1">
            <a:spLocks/>
          </p:cNvSpPr>
          <p:nvPr/>
        </p:nvSpPr>
        <p:spPr>
          <a:xfrm>
            <a:off x="457200" y="201543"/>
            <a:ext cx="8229600" cy="11430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rgbClr val="FFFF00"/>
                </a:solidFill>
                <a:effectLst/>
                <a:uLnTx/>
                <a:uFillTx/>
                <a:latin typeface="+mj-lt"/>
                <a:ea typeface="+mj-ea"/>
                <a:cs typeface="+mj-cs"/>
              </a:rPr>
              <a:t>Average Density of Dispersed Solids </a:t>
            </a:r>
            <a:endParaRPr kumimoji="0" lang="en-US" sz="4400" b="0" i="0" u="none" strike="noStrike" kern="1200" cap="none" spc="0" normalizeH="0" baseline="0" noProof="0" dirty="0">
              <a:ln>
                <a:noFill/>
              </a:ln>
              <a:solidFill>
                <a:srgbClr val="FFFF00"/>
              </a:solidFill>
              <a:effectLst/>
              <a:uLnTx/>
              <a:uFillTx/>
              <a:latin typeface="+mj-lt"/>
              <a:ea typeface="+mj-ea"/>
              <a:cs typeface="+mj-cs"/>
            </a:endParaRPr>
          </a:p>
        </p:txBody>
      </p:sp>
      <p:graphicFrame>
        <p:nvGraphicFramePr>
          <p:cNvPr id="197634" name="Object 2"/>
          <p:cNvGraphicFramePr>
            <a:graphicFrameLocks noChangeAspect="1"/>
          </p:cNvGraphicFramePr>
          <p:nvPr/>
        </p:nvGraphicFramePr>
        <p:xfrm>
          <a:off x="2362200" y="4495800"/>
          <a:ext cx="5299075" cy="1295400"/>
        </p:xfrm>
        <a:graphic>
          <a:graphicData uri="http://schemas.openxmlformats.org/presentationml/2006/ole">
            <mc:AlternateContent xmlns:mc="http://schemas.openxmlformats.org/markup-compatibility/2006">
              <mc:Choice xmlns:v="urn:schemas-microsoft-com:vml" Requires="v">
                <p:oleObj spid="_x0000_s6260" name="Equation" r:id="rId5" imgW="2286000" imgH="558720" progId="Equation.3">
                  <p:embed/>
                </p:oleObj>
              </mc:Choice>
              <mc:Fallback>
                <p:oleObj name="Equation" r:id="rId5" imgW="2286000" imgH="5587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495800"/>
                        <a:ext cx="5299075"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1676400" y="1295400"/>
            <a:ext cx="3505200" cy="1015663"/>
          </a:xfrm>
          <a:prstGeom prst="rect">
            <a:avLst/>
          </a:prstGeom>
          <a:noFill/>
        </p:spPr>
        <p:txBody>
          <a:bodyPr wrap="square" rtlCol="0">
            <a:spAutoFit/>
          </a:bodyPr>
          <a:lstStyle/>
          <a:p>
            <a:r>
              <a:rPr lang="en-US" sz="2000" b="1" dirty="0" smtClean="0">
                <a:solidFill>
                  <a:srgbClr val="FFFF00"/>
                </a:solidFill>
                <a:latin typeface="Calibri" pitchFamily="34" charset="0"/>
              </a:rPr>
              <a:t>Combine A</a:t>
            </a:r>
            <a:r>
              <a:rPr lang="en-US" sz="2000" b="1" baseline="-25000" dirty="0" smtClean="0">
                <a:solidFill>
                  <a:srgbClr val="FFFF00"/>
                </a:solidFill>
                <a:latin typeface="Calibri" pitchFamily="34" charset="0"/>
              </a:rPr>
              <a:t>V</a:t>
            </a:r>
            <a:r>
              <a:rPr lang="en-US" sz="2000" b="1" dirty="0" smtClean="0">
                <a:solidFill>
                  <a:srgbClr val="FFFF00"/>
                </a:solidFill>
                <a:latin typeface="Calibri" pitchFamily="34" charset="0"/>
              </a:rPr>
              <a:t> = 1.8 </a:t>
            </a:r>
            <a:r>
              <a:rPr lang="en-US" sz="2000" b="1" dirty="0" err="1" smtClean="0">
                <a:solidFill>
                  <a:srgbClr val="FFFF00"/>
                </a:solidFill>
                <a:latin typeface="Calibri" pitchFamily="34" charset="0"/>
              </a:rPr>
              <a:t>mag</a:t>
            </a:r>
            <a:r>
              <a:rPr lang="en-US" sz="2000" b="1" dirty="0" smtClean="0">
                <a:solidFill>
                  <a:srgbClr val="FFFF00"/>
                </a:solidFill>
                <a:latin typeface="Calibri" pitchFamily="34" charset="0"/>
              </a:rPr>
              <a:t> kpc</a:t>
            </a:r>
            <a:r>
              <a:rPr lang="en-US" sz="2000" b="1" baseline="30000" dirty="0" smtClean="0">
                <a:solidFill>
                  <a:srgbClr val="FFFF00"/>
                </a:solidFill>
                <a:latin typeface="Calibri" pitchFamily="34" charset="0"/>
              </a:rPr>
              <a:t>-1 </a:t>
            </a:r>
            <a:r>
              <a:rPr lang="en-US" sz="2000" b="1" dirty="0" smtClean="0">
                <a:solidFill>
                  <a:srgbClr val="FFFF00"/>
                </a:solidFill>
                <a:latin typeface="Calibri" pitchFamily="34" charset="0"/>
              </a:rPr>
              <a:t>with relative extinctions from 1000 Å to 20 </a:t>
            </a:r>
            <a:r>
              <a:rPr lang="el-GR" sz="2000" b="1" dirty="0" smtClean="0">
                <a:solidFill>
                  <a:srgbClr val="FFFF00"/>
                </a:solidFill>
                <a:latin typeface="Calibri" pitchFamily="34" charset="0"/>
              </a:rPr>
              <a:t>μ</a:t>
            </a:r>
            <a:r>
              <a:rPr lang="en-US" sz="2000" b="1" dirty="0" smtClean="0">
                <a:solidFill>
                  <a:srgbClr val="FFFF00"/>
                </a:solidFill>
                <a:latin typeface="Calibri" pitchFamily="34" charset="0"/>
              </a:rPr>
              <a:t>m</a:t>
            </a:r>
            <a:endParaRPr lang="en-US" sz="2000" b="1" dirty="0">
              <a:solidFill>
                <a:srgbClr val="FFFF00"/>
              </a:solidFill>
              <a:latin typeface="Calibri" pitchFamily="34" charset="0"/>
            </a:endParaRPr>
          </a:p>
        </p:txBody>
      </p:sp>
      <p:cxnSp>
        <p:nvCxnSpPr>
          <p:cNvPr id="7" name="Straight Arrow Connector 6"/>
          <p:cNvCxnSpPr/>
          <p:nvPr/>
        </p:nvCxnSpPr>
        <p:spPr>
          <a:xfrm rot="16200000" flipH="1">
            <a:off x="3048000" y="2895600"/>
            <a:ext cx="2133600" cy="10668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4495800" y="4572000"/>
            <a:ext cx="914400" cy="1219200"/>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715000" y="1524000"/>
            <a:ext cx="1524000" cy="707886"/>
          </a:xfrm>
          <a:prstGeom prst="rect">
            <a:avLst/>
          </a:prstGeom>
          <a:noFill/>
        </p:spPr>
        <p:txBody>
          <a:bodyPr wrap="square" rtlCol="0">
            <a:spAutoFit/>
          </a:bodyPr>
          <a:lstStyle/>
          <a:p>
            <a:r>
              <a:rPr lang="en-US" sz="2000" b="1" dirty="0" smtClean="0">
                <a:solidFill>
                  <a:srgbClr val="FFFF00"/>
                </a:solidFill>
                <a:latin typeface="Calibri" pitchFamily="34" charset="0"/>
                <a:cs typeface="Times New Roman"/>
              </a:rPr>
              <a:t>≈ 2 for most substances</a:t>
            </a:r>
            <a:endParaRPr lang="en-US" sz="2000" b="1" dirty="0">
              <a:solidFill>
                <a:srgbClr val="FFFF00"/>
              </a:solidFill>
              <a:latin typeface="Calibri" pitchFamily="34" charset="0"/>
            </a:endParaRPr>
          </a:p>
        </p:txBody>
      </p:sp>
      <p:cxnSp>
        <p:nvCxnSpPr>
          <p:cNvPr id="11" name="Straight Arrow Connector 10"/>
          <p:cNvCxnSpPr/>
          <p:nvPr/>
        </p:nvCxnSpPr>
        <p:spPr>
          <a:xfrm rot="5400000">
            <a:off x="5144294" y="3390900"/>
            <a:ext cx="2361406" cy="79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543800" y="1752600"/>
            <a:ext cx="609600" cy="400110"/>
          </a:xfrm>
          <a:prstGeom prst="rect">
            <a:avLst/>
          </a:prstGeom>
          <a:noFill/>
        </p:spPr>
        <p:txBody>
          <a:bodyPr wrap="square" rtlCol="0">
            <a:spAutoFit/>
          </a:bodyPr>
          <a:lstStyle/>
          <a:p>
            <a:r>
              <a:rPr lang="en-US" sz="2000" b="1" dirty="0" smtClean="0">
                <a:solidFill>
                  <a:srgbClr val="FFFF00"/>
                </a:solidFill>
                <a:latin typeface="Calibri" pitchFamily="34" charset="0"/>
                <a:cs typeface="Times New Roman"/>
              </a:rPr>
              <a:t>≈ 3</a:t>
            </a:r>
            <a:endParaRPr lang="en-US" sz="2000" b="1" dirty="0">
              <a:solidFill>
                <a:srgbClr val="FFFF00"/>
              </a:solidFill>
              <a:latin typeface="Calibri" pitchFamily="34" charset="0"/>
            </a:endParaRPr>
          </a:p>
        </p:txBody>
      </p:sp>
      <p:cxnSp>
        <p:nvCxnSpPr>
          <p:cNvPr id="14" name="Straight Arrow Connector 13"/>
          <p:cNvCxnSpPr/>
          <p:nvPr/>
        </p:nvCxnSpPr>
        <p:spPr>
          <a:xfrm rot="5400000">
            <a:off x="6210300" y="3390900"/>
            <a:ext cx="2819400" cy="3048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638800" y="4648200"/>
            <a:ext cx="1371600" cy="1219200"/>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239000" y="5029200"/>
            <a:ext cx="381000" cy="5334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Object 17"/>
          <p:cNvGraphicFramePr>
            <a:graphicFrameLocks noChangeAspect="1"/>
          </p:cNvGraphicFramePr>
          <p:nvPr/>
        </p:nvGraphicFramePr>
        <p:xfrm>
          <a:off x="1981200" y="3505200"/>
          <a:ext cx="5754370" cy="584200"/>
        </p:xfrm>
        <a:graphic>
          <a:graphicData uri="http://schemas.openxmlformats.org/presentationml/2006/ole">
            <mc:AlternateContent xmlns:mc="http://schemas.openxmlformats.org/markup-compatibility/2006">
              <mc:Choice xmlns:v="urn:schemas-microsoft-com:vml" Requires="v">
                <p:oleObj spid="_x0000_s6261" name="Equation" r:id="rId7" imgW="2501640" imgH="253800" progId="Equation.3">
                  <p:embed/>
                </p:oleObj>
              </mc:Choice>
              <mc:Fallback>
                <p:oleObj name="Equation" r:id="rId7" imgW="2501640" imgH="253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3505200"/>
                        <a:ext cx="575437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5638800" y="914400"/>
            <a:ext cx="1752600" cy="1200329"/>
          </a:xfrm>
          <a:prstGeom prst="rect">
            <a:avLst/>
          </a:prstGeom>
          <a:noFill/>
        </p:spPr>
        <p:txBody>
          <a:bodyPr wrap="square" rtlCol="0">
            <a:spAutoFit/>
          </a:bodyPr>
          <a:lstStyle/>
          <a:p>
            <a:pPr algn="ctr"/>
            <a:r>
              <a:rPr lang="en-US" sz="2400" b="1" dirty="0" smtClean="0">
                <a:solidFill>
                  <a:srgbClr val="FFFF00"/>
                </a:solidFill>
                <a:effectLst>
                  <a:outerShdw blurRad="38100" dist="38100" dir="2700000" algn="tl">
                    <a:srgbClr val="000000">
                      <a:alpha val="43137"/>
                    </a:srgbClr>
                  </a:outerShdw>
                </a:effectLst>
                <a:latin typeface="Calibri" pitchFamily="34" charset="0"/>
              </a:rPr>
              <a:t>Compare with Z/X in the Sun</a:t>
            </a:r>
            <a:endParaRPr lang="en-US" sz="2400" b="1" dirty="0">
              <a:solidFill>
                <a:srgbClr val="FFFF00"/>
              </a:solidFill>
              <a:effectLst>
                <a:outerShdw blurRad="38100" dist="38100" dir="2700000" algn="tl">
                  <a:srgbClr val="000000">
                    <a:alpha val="43137"/>
                  </a:srgbClr>
                </a:outerShdw>
              </a:effectLst>
              <a:latin typeface="Calibri" pitchFamily="34" charset="0"/>
            </a:endParaRPr>
          </a:p>
        </p:txBody>
      </p:sp>
      <p:cxnSp>
        <p:nvCxnSpPr>
          <p:cNvPr id="20" name="Straight Arrow Connector 19"/>
          <p:cNvCxnSpPr/>
          <p:nvPr/>
        </p:nvCxnSpPr>
        <p:spPr>
          <a:xfrm rot="5400000">
            <a:off x="5993537" y="2540863"/>
            <a:ext cx="968514"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019800" y="3048000"/>
            <a:ext cx="1295400" cy="584775"/>
          </a:xfrm>
          <a:prstGeom prst="rect">
            <a:avLst/>
          </a:prstGeom>
          <a:noFill/>
        </p:spPr>
        <p:txBody>
          <a:bodyPr wrap="square" rtlCol="0">
            <a:spAutoFit/>
          </a:bodyPr>
          <a:lstStyle/>
          <a:p>
            <a:r>
              <a:rPr lang="en-US" sz="3200" dirty="0" smtClean="0">
                <a:solidFill>
                  <a:srgbClr val="FFFF00"/>
                </a:solidFill>
                <a:effectLst>
                  <a:outerShdw blurRad="38100" dist="38100" dir="2700000" algn="tl">
                    <a:srgbClr val="000000">
                      <a:alpha val="43137"/>
                    </a:srgbClr>
                  </a:outerShdw>
                </a:effectLst>
                <a:latin typeface="Calibri" pitchFamily="34" charset="0"/>
              </a:rPr>
              <a:t>0.018</a:t>
            </a:r>
            <a:endParaRPr lang="en-US" sz="3200" dirty="0">
              <a:solidFill>
                <a:srgbClr val="FFFF00"/>
              </a:solidFill>
              <a:effectLst>
                <a:outerShdw blurRad="38100" dist="38100" dir="2700000" algn="tl">
                  <a:srgbClr val="000000">
                    <a:alpha val="43137"/>
                  </a:srgbClr>
                </a:outerShdw>
              </a:effectLst>
              <a:latin typeface="Calibri" pitchFamily="34" charset="0"/>
            </a:endParaRPr>
          </a:p>
        </p:txBody>
      </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0"/>
                            </p:stCondLst>
                            <p:childTnLst>
                              <p:par>
                                <p:cTn id="19" presetID="22" presetClass="entr" presetSubtype="1"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par>
                          <p:cTn id="29" fill="hold">
                            <p:stCondLst>
                              <p:cond delay="0"/>
                            </p:stCondLst>
                            <p:childTnLst>
                              <p:par>
                                <p:cTn id="30" presetID="22" presetClass="entr" presetSubtype="1"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0" fill="hold" grpId="1" nodeType="clickEffect">
                                  <p:stCondLst>
                                    <p:cond delay="0"/>
                                  </p:stCondLst>
                                  <p:childTnLst>
                                    <p:anim calcmode="lin" valueType="num">
                                      <p:cBhvr>
                                        <p:cTn id="39" dur="500"/>
                                        <p:tgtEl>
                                          <p:spTgt spid="8"/>
                                        </p:tgtEl>
                                        <p:attrNameLst>
                                          <p:attrName>ppt_w</p:attrName>
                                        </p:attrNameLst>
                                      </p:cBhvr>
                                      <p:tavLst>
                                        <p:tav tm="0">
                                          <p:val>
                                            <p:strVal val="ppt_w"/>
                                          </p:val>
                                        </p:tav>
                                        <p:tav tm="100000">
                                          <p:val>
                                            <p:fltVal val="0"/>
                                          </p:val>
                                        </p:tav>
                                      </p:tavLst>
                                    </p:anim>
                                    <p:anim calcmode="lin" valueType="num">
                                      <p:cBhvr>
                                        <p:cTn id="40" dur="500"/>
                                        <p:tgtEl>
                                          <p:spTgt spid="8"/>
                                        </p:tgtEl>
                                        <p:attrNameLst>
                                          <p:attrName>ppt_h</p:attrName>
                                        </p:attrNameLst>
                                      </p:cBhvr>
                                      <p:tavLst>
                                        <p:tav tm="0">
                                          <p:val>
                                            <p:strVal val="ppt_h"/>
                                          </p:val>
                                        </p:tav>
                                        <p:tav tm="100000">
                                          <p:val>
                                            <p:fltVal val="0"/>
                                          </p:val>
                                        </p:tav>
                                      </p:tavLst>
                                    </p:anim>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53" presetClass="exit" presetSubtype="0" fill="hold" grpId="1" nodeType="withEffect">
                                  <p:stCondLst>
                                    <p:cond delay="0"/>
                                  </p:stCondLst>
                                  <p:childTnLst>
                                    <p:anim calcmode="lin" valueType="num">
                                      <p:cBhvr>
                                        <p:cTn id="44" dur="500"/>
                                        <p:tgtEl>
                                          <p:spTgt spid="16"/>
                                        </p:tgtEl>
                                        <p:attrNameLst>
                                          <p:attrName>ppt_w</p:attrName>
                                        </p:attrNameLst>
                                      </p:cBhvr>
                                      <p:tavLst>
                                        <p:tav tm="0">
                                          <p:val>
                                            <p:strVal val="ppt_w"/>
                                          </p:val>
                                        </p:tav>
                                        <p:tav tm="100000">
                                          <p:val>
                                            <p:fltVal val="0"/>
                                          </p:val>
                                        </p:tav>
                                      </p:tavLst>
                                    </p:anim>
                                    <p:anim calcmode="lin" valueType="num">
                                      <p:cBhvr>
                                        <p:cTn id="45" dur="500"/>
                                        <p:tgtEl>
                                          <p:spTgt spid="16"/>
                                        </p:tgtEl>
                                        <p:attrNameLst>
                                          <p:attrName>ppt_h</p:attrName>
                                        </p:attrNameLst>
                                      </p:cBhvr>
                                      <p:tavLst>
                                        <p:tav tm="0">
                                          <p:val>
                                            <p:strVal val="ppt_h"/>
                                          </p:val>
                                        </p:tav>
                                        <p:tav tm="100000">
                                          <p:val>
                                            <p:fltVal val="0"/>
                                          </p:val>
                                        </p:tav>
                                      </p:tavLst>
                                    </p:anim>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53" presetClass="exit" presetSubtype="0" fill="hold" grpId="1" nodeType="withEffect">
                                  <p:stCondLst>
                                    <p:cond delay="0"/>
                                  </p:stCondLst>
                                  <p:childTnLst>
                                    <p:anim calcmode="lin" valueType="num">
                                      <p:cBhvr>
                                        <p:cTn id="49" dur="500"/>
                                        <p:tgtEl>
                                          <p:spTgt spid="17"/>
                                        </p:tgtEl>
                                        <p:attrNameLst>
                                          <p:attrName>ppt_w</p:attrName>
                                        </p:attrNameLst>
                                      </p:cBhvr>
                                      <p:tavLst>
                                        <p:tav tm="0">
                                          <p:val>
                                            <p:strVal val="ppt_w"/>
                                          </p:val>
                                        </p:tav>
                                        <p:tav tm="100000">
                                          <p:val>
                                            <p:fltVal val="0"/>
                                          </p:val>
                                        </p:tav>
                                      </p:tavLst>
                                    </p:anim>
                                    <p:anim calcmode="lin" valueType="num">
                                      <p:cBhvr>
                                        <p:cTn id="50" dur="500"/>
                                        <p:tgtEl>
                                          <p:spTgt spid="17"/>
                                        </p:tgtEl>
                                        <p:attrNameLst>
                                          <p:attrName>ppt_h</p:attrName>
                                        </p:attrNameLst>
                                      </p:cBhvr>
                                      <p:tavLst>
                                        <p:tav tm="0">
                                          <p:val>
                                            <p:strVal val="ppt_h"/>
                                          </p:val>
                                        </p:tav>
                                        <p:tav tm="100000">
                                          <p:val>
                                            <p:fltVal val="0"/>
                                          </p:val>
                                        </p:tav>
                                      </p:tavLst>
                                    </p:anim>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par>
                                <p:cTn id="53" presetID="53" presetClass="exit" presetSubtype="0" fill="hold" nodeType="withEffect">
                                  <p:stCondLst>
                                    <p:cond delay="0"/>
                                  </p:stCondLst>
                                  <p:childTnLst>
                                    <p:anim calcmode="lin" valueType="num">
                                      <p:cBhvr>
                                        <p:cTn id="54" dur="500"/>
                                        <p:tgtEl>
                                          <p:spTgt spid="7"/>
                                        </p:tgtEl>
                                        <p:attrNameLst>
                                          <p:attrName>ppt_w</p:attrName>
                                        </p:attrNameLst>
                                      </p:cBhvr>
                                      <p:tavLst>
                                        <p:tav tm="0">
                                          <p:val>
                                            <p:strVal val="ppt_w"/>
                                          </p:val>
                                        </p:tav>
                                        <p:tav tm="100000">
                                          <p:val>
                                            <p:fltVal val="0"/>
                                          </p:val>
                                        </p:tav>
                                      </p:tavLst>
                                    </p:anim>
                                    <p:anim calcmode="lin" valueType="num">
                                      <p:cBhvr>
                                        <p:cTn id="55" dur="500"/>
                                        <p:tgtEl>
                                          <p:spTgt spid="7"/>
                                        </p:tgtEl>
                                        <p:attrNameLst>
                                          <p:attrName>ppt_h</p:attrName>
                                        </p:attrNameLst>
                                      </p:cBhvr>
                                      <p:tavLst>
                                        <p:tav tm="0">
                                          <p:val>
                                            <p:strVal val="ppt_h"/>
                                          </p:val>
                                        </p:tav>
                                        <p:tav tm="100000">
                                          <p:val>
                                            <p:fltVal val="0"/>
                                          </p:val>
                                        </p:tav>
                                      </p:tavLst>
                                    </p:anim>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53" presetClass="exit" presetSubtype="0" fill="hold" nodeType="withEffect">
                                  <p:stCondLst>
                                    <p:cond delay="0"/>
                                  </p:stCondLst>
                                  <p:childTnLst>
                                    <p:anim calcmode="lin" valueType="num">
                                      <p:cBhvr>
                                        <p:cTn id="59" dur="500"/>
                                        <p:tgtEl>
                                          <p:spTgt spid="11"/>
                                        </p:tgtEl>
                                        <p:attrNameLst>
                                          <p:attrName>ppt_w</p:attrName>
                                        </p:attrNameLst>
                                      </p:cBhvr>
                                      <p:tavLst>
                                        <p:tav tm="0">
                                          <p:val>
                                            <p:strVal val="ppt_w"/>
                                          </p:val>
                                        </p:tav>
                                        <p:tav tm="100000">
                                          <p:val>
                                            <p:fltVal val="0"/>
                                          </p:val>
                                        </p:tav>
                                      </p:tavLst>
                                    </p:anim>
                                    <p:anim calcmode="lin" valueType="num">
                                      <p:cBhvr>
                                        <p:cTn id="60" dur="500"/>
                                        <p:tgtEl>
                                          <p:spTgt spid="11"/>
                                        </p:tgtEl>
                                        <p:attrNameLst>
                                          <p:attrName>ppt_h</p:attrName>
                                        </p:attrNameLst>
                                      </p:cBhvr>
                                      <p:tavLst>
                                        <p:tav tm="0">
                                          <p:val>
                                            <p:strVal val="ppt_h"/>
                                          </p:val>
                                        </p:tav>
                                        <p:tav tm="100000">
                                          <p:val>
                                            <p:fltVal val="0"/>
                                          </p:val>
                                        </p:tav>
                                      </p:tavLst>
                                    </p:anim>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par>
                                <p:cTn id="63" presetID="53" presetClass="exit" presetSubtype="0" fill="hold" nodeType="withEffect">
                                  <p:stCondLst>
                                    <p:cond delay="0"/>
                                  </p:stCondLst>
                                  <p:childTnLst>
                                    <p:anim calcmode="lin" valueType="num">
                                      <p:cBhvr>
                                        <p:cTn id="64" dur="500"/>
                                        <p:tgtEl>
                                          <p:spTgt spid="14"/>
                                        </p:tgtEl>
                                        <p:attrNameLst>
                                          <p:attrName>ppt_w</p:attrName>
                                        </p:attrNameLst>
                                      </p:cBhvr>
                                      <p:tavLst>
                                        <p:tav tm="0">
                                          <p:val>
                                            <p:strVal val="ppt_w"/>
                                          </p:val>
                                        </p:tav>
                                        <p:tav tm="100000">
                                          <p:val>
                                            <p:fltVal val="0"/>
                                          </p:val>
                                        </p:tav>
                                      </p:tavLst>
                                    </p:anim>
                                    <p:anim calcmode="lin" valueType="num">
                                      <p:cBhvr>
                                        <p:cTn id="65" dur="500"/>
                                        <p:tgtEl>
                                          <p:spTgt spid="14"/>
                                        </p:tgtEl>
                                        <p:attrNameLst>
                                          <p:attrName>ppt_h</p:attrName>
                                        </p:attrNameLst>
                                      </p:cBhvr>
                                      <p:tavLst>
                                        <p:tav tm="0">
                                          <p:val>
                                            <p:strVal val="ppt_h"/>
                                          </p:val>
                                        </p:tav>
                                        <p:tav tm="100000">
                                          <p:val>
                                            <p:fltVal val="0"/>
                                          </p:val>
                                        </p:tav>
                                      </p:tavLst>
                                    </p:anim>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53" presetClass="exit" presetSubtype="0" fill="hold" grpId="1" nodeType="withEffect">
                                  <p:stCondLst>
                                    <p:cond delay="0"/>
                                  </p:stCondLst>
                                  <p:childTnLst>
                                    <p:anim calcmode="lin" valueType="num">
                                      <p:cBhvr>
                                        <p:cTn id="69" dur="500"/>
                                        <p:tgtEl>
                                          <p:spTgt spid="5"/>
                                        </p:tgtEl>
                                        <p:attrNameLst>
                                          <p:attrName>ppt_w</p:attrName>
                                        </p:attrNameLst>
                                      </p:cBhvr>
                                      <p:tavLst>
                                        <p:tav tm="0">
                                          <p:val>
                                            <p:strVal val="ppt_w"/>
                                          </p:val>
                                        </p:tav>
                                        <p:tav tm="100000">
                                          <p:val>
                                            <p:fltVal val="0"/>
                                          </p:val>
                                        </p:tav>
                                      </p:tavLst>
                                    </p:anim>
                                    <p:anim calcmode="lin" valueType="num">
                                      <p:cBhvr>
                                        <p:cTn id="70" dur="500"/>
                                        <p:tgtEl>
                                          <p:spTgt spid="5"/>
                                        </p:tgtEl>
                                        <p:attrNameLst>
                                          <p:attrName>ppt_h</p:attrName>
                                        </p:attrNameLst>
                                      </p:cBhvr>
                                      <p:tavLst>
                                        <p:tav tm="0">
                                          <p:val>
                                            <p:strVal val="ppt_h"/>
                                          </p:val>
                                        </p:tav>
                                        <p:tav tm="100000">
                                          <p:val>
                                            <p:fltVal val="0"/>
                                          </p:val>
                                        </p:tav>
                                      </p:tavLst>
                                    </p:anim>
                                    <p:animEffect transition="out" filter="fade">
                                      <p:cBhvr>
                                        <p:cTn id="71" dur="500"/>
                                        <p:tgtEl>
                                          <p:spTgt spid="5"/>
                                        </p:tgtEl>
                                      </p:cBhvr>
                                    </p:animEffect>
                                    <p:set>
                                      <p:cBhvr>
                                        <p:cTn id="72" dur="1" fill="hold">
                                          <p:stCondLst>
                                            <p:cond delay="499"/>
                                          </p:stCondLst>
                                        </p:cTn>
                                        <p:tgtEl>
                                          <p:spTgt spid="5"/>
                                        </p:tgtEl>
                                        <p:attrNameLst>
                                          <p:attrName>style.visibility</p:attrName>
                                        </p:attrNameLst>
                                      </p:cBhvr>
                                      <p:to>
                                        <p:strVal val="hidden"/>
                                      </p:to>
                                    </p:set>
                                  </p:childTnLst>
                                </p:cTn>
                              </p:par>
                              <p:par>
                                <p:cTn id="73" presetID="53" presetClass="exit" presetSubtype="0" fill="hold" grpId="1" nodeType="withEffect">
                                  <p:stCondLst>
                                    <p:cond delay="0"/>
                                  </p:stCondLst>
                                  <p:childTnLst>
                                    <p:anim calcmode="lin" valueType="num">
                                      <p:cBhvr>
                                        <p:cTn id="74" dur="500"/>
                                        <p:tgtEl>
                                          <p:spTgt spid="10"/>
                                        </p:tgtEl>
                                        <p:attrNameLst>
                                          <p:attrName>ppt_w</p:attrName>
                                        </p:attrNameLst>
                                      </p:cBhvr>
                                      <p:tavLst>
                                        <p:tav tm="0">
                                          <p:val>
                                            <p:strVal val="ppt_w"/>
                                          </p:val>
                                        </p:tav>
                                        <p:tav tm="100000">
                                          <p:val>
                                            <p:fltVal val="0"/>
                                          </p:val>
                                        </p:tav>
                                      </p:tavLst>
                                    </p:anim>
                                    <p:anim calcmode="lin" valueType="num">
                                      <p:cBhvr>
                                        <p:cTn id="75" dur="500"/>
                                        <p:tgtEl>
                                          <p:spTgt spid="10"/>
                                        </p:tgtEl>
                                        <p:attrNameLst>
                                          <p:attrName>ppt_h</p:attrName>
                                        </p:attrNameLst>
                                      </p:cBhvr>
                                      <p:tavLst>
                                        <p:tav tm="0">
                                          <p:val>
                                            <p:strVal val="ppt_h"/>
                                          </p:val>
                                        </p:tav>
                                        <p:tav tm="100000">
                                          <p:val>
                                            <p:fltVal val="0"/>
                                          </p:val>
                                        </p:tav>
                                      </p:tavLst>
                                    </p:anim>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53" presetClass="exit" presetSubtype="0" fill="hold" grpId="1" nodeType="withEffect">
                                  <p:stCondLst>
                                    <p:cond delay="0"/>
                                  </p:stCondLst>
                                  <p:childTnLst>
                                    <p:anim calcmode="lin" valueType="num">
                                      <p:cBhvr>
                                        <p:cTn id="79" dur="500"/>
                                        <p:tgtEl>
                                          <p:spTgt spid="13"/>
                                        </p:tgtEl>
                                        <p:attrNameLst>
                                          <p:attrName>ppt_w</p:attrName>
                                        </p:attrNameLst>
                                      </p:cBhvr>
                                      <p:tavLst>
                                        <p:tav tm="0">
                                          <p:val>
                                            <p:strVal val="ppt_w"/>
                                          </p:val>
                                        </p:tav>
                                        <p:tav tm="100000">
                                          <p:val>
                                            <p:fltVal val="0"/>
                                          </p:val>
                                        </p:tav>
                                      </p:tavLst>
                                    </p:anim>
                                    <p:anim calcmode="lin" valueType="num">
                                      <p:cBhvr>
                                        <p:cTn id="80" dur="500"/>
                                        <p:tgtEl>
                                          <p:spTgt spid="13"/>
                                        </p:tgtEl>
                                        <p:attrNameLst>
                                          <p:attrName>ppt_h</p:attrName>
                                        </p:attrNameLst>
                                      </p:cBhvr>
                                      <p:tavLst>
                                        <p:tav tm="0">
                                          <p:val>
                                            <p:strVal val="ppt_h"/>
                                          </p:val>
                                        </p:tav>
                                        <p:tav tm="100000">
                                          <p:val>
                                            <p:fltVal val="0"/>
                                          </p:val>
                                        </p:tav>
                                      </p:tavLst>
                                    </p:anim>
                                    <p:animEffect transition="out" filter="fade">
                                      <p:cBhvr>
                                        <p:cTn id="81" dur="500"/>
                                        <p:tgtEl>
                                          <p:spTgt spid="13"/>
                                        </p:tgtEl>
                                      </p:cBhvr>
                                    </p:animEffect>
                                    <p:set>
                                      <p:cBhvr>
                                        <p:cTn id="82" dur="1" fill="hold">
                                          <p:stCondLst>
                                            <p:cond delay="499"/>
                                          </p:stCondLst>
                                        </p:cTn>
                                        <p:tgtEl>
                                          <p:spTgt spid="13"/>
                                        </p:tgtEl>
                                        <p:attrNameLst>
                                          <p:attrName>style.visibility</p:attrName>
                                        </p:attrNameLst>
                                      </p:cBhvr>
                                      <p:to>
                                        <p:strVal val="hidden"/>
                                      </p:to>
                                    </p:set>
                                  </p:childTnLst>
                                </p:cTn>
                              </p:par>
                            </p:childTnLst>
                          </p:cTn>
                        </p:par>
                        <p:par>
                          <p:cTn id="83" fill="hold">
                            <p:stCondLst>
                              <p:cond delay="500"/>
                            </p:stCondLst>
                            <p:childTnLst>
                              <p:par>
                                <p:cTn id="84" presetID="53" presetClass="entr" presetSubtype="0" fill="hold" nodeType="after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Effect transition="in" filter="fade">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childTnLst>
                                </p:cTn>
                              </p:par>
                            </p:childTnLst>
                          </p:cTn>
                        </p:par>
                        <p:par>
                          <p:cTn id="93" fill="hold">
                            <p:stCondLst>
                              <p:cond delay="0"/>
                            </p:stCondLst>
                            <p:childTnLst>
                              <p:par>
                                <p:cTn id="94" presetID="22" presetClass="entr" presetSubtype="1" fill="hold" nodeType="after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wipe(up)">
                                      <p:cBhvr>
                                        <p:cTn id="96" dur="500"/>
                                        <p:tgtEl>
                                          <p:spTgt spid="20"/>
                                        </p:tgtEl>
                                      </p:cBhvr>
                                    </p:animEffect>
                                  </p:childTnLst>
                                </p:cTn>
                              </p:par>
                            </p:childTnLst>
                          </p:cTn>
                        </p:par>
                        <p:par>
                          <p:cTn id="97" fill="hold">
                            <p:stCondLst>
                              <p:cond delay="500"/>
                            </p:stCondLst>
                            <p:childTnLst>
                              <p:par>
                                <p:cTn id="98" presetID="1" presetClass="entr" presetSubtype="0" fill="hold" grpId="0" nodeType="afterEffect">
                                  <p:stCondLst>
                                    <p:cond delay="0"/>
                                  </p:stCondLst>
                                  <p:childTnLst>
                                    <p:set>
                                      <p:cBhvr>
                                        <p:cTn id="9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animBg="1"/>
      <p:bldP spid="8" grpId="1" animBg="1"/>
      <p:bldP spid="10" grpId="0"/>
      <p:bldP spid="10" grpId="1"/>
      <p:bldP spid="13" grpId="0"/>
      <p:bldP spid="13" grpId="1"/>
      <p:bldP spid="16" grpId="0" animBg="1"/>
      <p:bldP spid="16" grpId="1" animBg="1"/>
      <p:bldP spid="17" grpId="0" animBg="1"/>
      <p:bldP spid="17" grpId="1" animBg="1"/>
      <p:bldP spid="15"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5847</TotalTime>
  <Words>2187</Words>
  <Application>Microsoft Macintosh PowerPoint</Application>
  <PresentationFormat>On-screen Show (4:3)</PresentationFormat>
  <Paragraphs>277</Paragraphs>
  <Slides>51</Slides>
  <Notes>31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2" baseType="lpstr">
      <vt:lpstr>Arial</vt:lpstr>
      <vt:lpstr>Avenir Black</vt:lpstr>
      <vt:lpstr>Calibri</vt:lpstr>
      <vt:lpstr>Cambria Math</vt:lpstr>
      <vt:lpstr>Century Schoolbook</vt:lpstr>
      <vt:lpstr>Comic Sans MS</vt:lpstr>
      <vt:lpstr>Mangal</vt:lpstr>
      <vt:lpstr>Times New Roman</vt:lpstr>
      <vt:lpstr>Wingdings</vt:lpstr>
      <vt:lpstr>Office Theme</vt:lpstr>
      <vt:lpstr>Equation</vt:lpstr>
      <vt:lpstr>The Condensation of Gas-Phase Elements onto Interstellar Dust Grains</vt:lpstr>
      <vt:lpstr>F. G. W. von Struve</vt:lpstr>
      <vt:lpstr>E. E. Barnard (1907)</vt:lpstr>
      <vt:lpstr>PowerPoint Presentation</vt:lpstr>
      <vt:lpstr>… and in Galaxies</vt:lpstr>
      <vt:lpstr>… and in Galaxies</vt:lpstr>
      <vt:lpstr>Absorption of Starlight</vt:lpstr>
      <vt:lpstr>Average Density of Dispersed Solids </vt:lpstr>
      <vt:lpstr>PowerPoint Presentation</vt:lpstr>
      <vt:lpstr>Inventory of Matter: Gas vs. Dust</vt:lpstr>
      <vt:lpstr>Inventory of Matter: Gas vs. Dust</vt:lpstr>
      <vt:lpstr>Inventory of Matter: Gas vs. Dust</vt:lpstr>
      <vt:lpstr>Absorption Lines vs. Energy</vt:lpstr>
      <vt:lpstr>What has been Known for some Time</vt:lpstr>
      <vt:lpstr>A Study of ISM Gas-Phase Abundance Results in the Literature</vt:lpstr>
      <vt:lpstr>A Study of ISM Gas-Phase Abundance Results in the Literature</vt:lpstr>
      <vt:lpstr>A Study of ISM Gas-Phase Abundance Results in the Literature</vt:lpstr>
      <vt:lpstr>Underlying Strategy</vt:lpstr>
      <vt:lpstr>Underlying Strategy</vt:lpstr>
      <vt:lpstr>Underlying Strategy</vt:lpstr>
      <vt:lpstr>Basic Equation</vt:lpstr>
      <vt:lpstr>PowerPoint Presentation</vt:lpstr>
      <vt:lpstr>PowerPoint Presentation</vt:lpstr>
      <vt:lpstr>Summary of Element Consumption Rates</vt:lpstr>
      <vt:lpstr>Sightlines</vt:lpstr>
      <vt:lpstr>Trends of Overall Depletion Strengths</vt:lpstr>
      <vt:lpstr>Trends of Overall Depletion Strengths</vt:lpstr>
      <vt:lpstr>SMC Sight Lines</vt:lpstr>
      <vt:lpstr>Depletion trends with F*</vt:lpstr>
      <vt:lpstr>The Buildup of Dust Grains</vt:lpstr>
      <vt:lpstr>Why do some of the SMC Depletions Differ from those of the Milky Way?</vt:lpstr>
      <vt:lpstr>Why do some of the SMC Depletions Differ from those of the Milky Way?</vt:lpstr>
      <vt:lpstr>Elements</vt:lpstr>
      <vt:lpstr>Depletion Trends against Condensation Temperatures</vt:lpstr>
      <vt:lpstr>Some Notes  about Specific Elements</vt:lpstr>
      <vt:lpstr>The Consumption of Oxygen Compared to other Elements</vt:lpstr>
      <vt:lpstr>The Consumption of Oxygen Compared to other Elements</vt:lpstr>
      <vt:lpstr>The Consumption of Oxygen Compared to other Elements</vt:lpstr>
      <vt:lpstr>PowerPoint Presentation</vt:lpstr>
      <vt:lpstr>Krypton</vt:lpstr>
      <vt:lpstr>How Trustworthy are the Transition f-values?</vt:lpstr>
      <vt:lpstr>An Example</vt:lpstr>
      <vt:lpstr>Most N(O I) Determinations Were Made Using the Weak Intersystem Absorption Line at 1355.598Å</vt:lpstr>
      <vt:lpstr>Measurements (or Calculations) of the Lifetime of the Upper State for the Intersystem Transition at 1355.598Å </vt:lpstr>
      <vt:lpstr>STIS Spectra of Two Stars</vt:lpstr>
      <vt:lpstr>Scattering and Absorption of X-rays from Low-mass Binaries</vt:lpstr>
      <vt:lpstr>Scattering and Absorption of X-rays from Low-mass Binaries</vt:lpstr>
      <vt:lpstr>PowerPoint Presentation</vt:lpstr>
      <vt:lpstr>PowerPoint Presentation</vt:lpstr>
      <vt:lpstr>PowerPoint Presentation</vt:lpstr>
      <vt:lpstr>Summary</vt:lpstr>
    </vt:vector>
  </TitlesOfParts>
  <Manager/>
  <Company>Princeton University</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Depletions of Elements from the Gas Phase: A Guide on Dust Compositions</dc:title>
  <dc:subject/>
  <dc:creator>Edward Jenkins</dc:creator>
  <cp:keywords/>
  <dc:description>Presented at CEA Saclay on May 15, 2018
59 slides: presentation time 45 min</dc:description>
  <cp:lastModifiedBy>Microsoft Office User</cp:lastModifiedBy>
  <cp:revision>172</cp:revision>
  <cp:lastPrinted>2018-05-08T01:57:59Z</cp:lastPrinted>
  <dcterms:created xsi:type="dcterms:W3CDTF">2013-11-11T21:58:13Z</dcterms:created>
  <dcterms:modified xsi:type="dcterms:W3CDTF">2018-06-15T13:48:27Z</dcterms:modified>
  <cp:category/>
</cp:coreProperties>
</file>