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6"/>
  </p:notesMasterIdLst>
  <p:sldIdLst>
    <p:sldId id="256" r:id="rId2"/>
    <p:sldId id="258" r:id="rId3"/>
    <p:sldId id="259" r:id="rId4"/>
    <p:sldId id="276" r:id="rId5"/>
    <p:sldId id="257" r:id="rId6"/>
    <p:sldId id="280" r:id="rId7"/>
    <p:sldId id="282" r:id="rId8"/>
    <p:sldId id="281" r:id="rId9"/>
    <p:sldId id="283" r:id="rId10"/>
    <p:sldId id="284" r:id="rId11"/>
    <p:sldId id="285" r:id="rId12"/>
    <p:sldId id="286" r:id="rId13"/>
    <p:sldId id="293" r:id="rId14"/>
    <p:sldId id="294" r:id="rId15"/>
    <p:sldId id="264" r:id="rId16"/>
    <p:sldId id="269" r:id="rId17"/>
    <p:sldId id="268" r:id="rId18"/>
    <p:sldId id="290" r:id="rId19"/>
    <p:sldId id="291" r:id="rId20"/>
    <p:sldId id="292" r:id="rId21"/>
    <p:sldId id="275" r:id="rId22"/>
    <p:sldId id="270" r:id="rId23"/>
    <p:sldId id="274" r:id="rId24"/>
    <p:sldId id="263" r:id="rId25"/>
    <p:sldId id="273" r:id="rId26"/>
    <p:sldId id="272" r:id="rId27"/>
    <p:sldId id="271" r:id="rId28"/>
    <p:sldId id="265" r:id="rId29"/>
    <p:sldId id="266" r:id="rId30"/>
    <p:sldId id="277" r:id="rId31"/>
    <p:sldId id="262" r:id="rId32"/>
    <p:sldId id="278" r:id="rId33"/>
    <p:sldId id="279" r:id="rId34"/>
    <p:sldId id="28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00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16"/>
    <p:restoredTop sz="71583"/>
  </p:normalViewPr>
  <p:slideViewPr>
    <p:cSldViewPr snapToGrid="0" snapToObjects="1">
      <p:cViewPr>
        <p:scale>
          <a:sx n="140" d="100"/>
          <a:sy n="140" d="100"/>
        </p:scale>
        <p:origin x="64" y="512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AFCB41-996E-BB43-9320-26972944D2C3}" type="datetimeFigureOut">
              <a:rPr lang="en-US" smtClean="0"/>
              <a:t>6/9/18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1677E8-8A2D-6446-8E25-5352AC7E0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6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My name</a:t>
            </a:r>
            <a:r>
              <a:rPr lang="en-US" baseline="0" dirty="0" smtClean="0"/>
              <a:t> is Zahed, I work at ESO, Chile as Faculty Astronomer and Instrument scientist for SPHERE.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 would like to thank the organizers for inviting me to this wonderful conference and this beautiful city.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talks have been so </a:t>
            </a:r>
            <a:r>
              <a:rPr lang="en-US" baseline="0" dirty="0" smtClean="0"/>
              <a:t>interesting </a:t>
            </a:r>
            <a:r>
              <a:rPr lang="en-US" baseline="0" dirty="0" smtClean="0"/>
              <a:t>and </a:t>
            </a:r>
            <a:r>
              <a:rPr lang="en-US" baseline="0" dirty="0" smtClean="0"/>
              <a:t>stimulating </a:t>
            </a:r>
            <a:r>
              <a:rPr lang="en-US" baseline="0" dirty="0" smtClean="0"/>
              <a:t>that I feel that the weight has been lifted off my shoulders for this talk.</a:t>
            </a:r>
          </a:p>
          <a:p>
            <a:endParaRPr lang="en-US" baseline="0" dirty="0" smtClean="0"/>
          </a:p>
          <a:p>
            <a:r>
              <a:rPr lang="en-US" baseline="0" dirty="0" smtClean="0"/>
              <a:t>Lets start, my talk is titled ” “ because it is too early to understand anything so let’s just sit around and look at the pictures together.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 am highlighting 3 stages of planet formation through real images from observations</a:t>
            </a:r>
          </a:p>
          <a:p>
            <a:r>
              <a:rPr lang="en-US" baseline="0" dirty="0" smtClean="0"/>
              <a:t> - a </a:t>
            </a:r>
            <a:r>
              <a:rPr lang="en-US" baseline="0" dirty="0" err="1" smtClean="0"/>
              <a:t>protoplantery</a:t>
            </a:r>
            <a:r>
              <a:rPr lang="en-US" baseline="0" dirty="0" smtClean="0"/>
              <a:t> stage with a massive spiral disk of dust and gas.</a:t>
            </a:r>
          </a:p>
          <a:p>
            <a:r>
              <a:rPr lang="en-US" baseline="0" dirty="0" smtClean="0"/>
              <a:t> - a transitional phase where a planet opens a gap in the disk</a:t>
            </a:r>
          </a:p>
          <a:p>
            <a:r>
              <a:rPr lang="en-US" baseline="0" dirty="0" smtClean="0"/>
              <a:t> - a debris disk phase, where planets have already formed </a:t>
            </a:r>
          </a:p>
          <a:p>
            <a:endParaRPr lang="en-US" dirty="0" smtClean="0"/>
          </a:p>
          <a:p>
            <a:r>
              <a:rPr lang="en-US" dirty="0" smtClean="0"/>
              <a:t>This striking</a:t>
            </a:r>
            <a:r>
              <a:rPr lang="en-US" baseline="0" dirty="0" smtClean="0"/>
              <a:t> image in the middle, of a planet in a disk is a new discovery from the SPHERE consortium,</a:t>
            </a:r>
          </a:p>
          <a:p>
            <a:r>
              <a:rPr lang="en-US" baseline="0" dirty="0" smtClean="0"/>
              <a:t>Where for the first time we have captured a planet in a transition disk.</a:t>
            </a:r>
          </a:p>
          <a:p>
            <a:r>
              <a:rPr lang="en-US" baseline="0" dirty="0" smtClean="0"/>
              <a:t>I will talk more about these systems later.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677E8-8A2D-6446-8E25-5352AC7E01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3804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example,</a:t>
            </a:r>
            <a:r>
              <a:rPr lang="en-US" baseline="0" dirty="0" smtClean="0"/>
              <a:t> this is </a:t>
            </a:r>
            <a:r>
              <a:rPr lang="en-US" baseline="0" dirty="0" err="1" smtClean="0"/>
              <a:t>preliminaty</a:t>
            </a:r>
            <a:r>
              <a:rPr lang="en-US" baseline="0" dirty="0" smtClean="0"/>
              <a:t> work I am doing with the SPHERE consortium.</a:t>
            </a:r>
          </a:p>
          <a:p>
            <a:endParaRPr lang="en-US" baseline="0" dirty="0"/>
          </a:p>
          <a:p>
            <a:r>
              <a:rPr lang="en-US" baseline="0" dirty="0" smtClean="0"/>
              <a:t>Where I set Bayesian constraints on the planet population,</a:t>
            </a:r>
          </a:p>
          <a:p>
            <a:endParaRPr lang="en-US" baseline="0" dirty="0" smtClean="0"/>
          </a:p>
          <a:p>
            <a:r>
              <a:rPr lang="en-US" baseline="0" dirty="0" smtClean="0"/>
              <a:t>Trying to fit the brightness vs </a:t>
            </a:r>
            <a:r>
              <a:rPr lang="en-US" baseline="0" dirty="0" err="1" smtClean="0"/>
              <a:t>sepration</a:t>
            </a:r>
            <a:r>
              <a:rPr lang="en-US" baseline="0" dirty="0" smtClean="0"/>
              <a:t> distribution of the directly imaged planets.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As you see the best model, is able to follow the shape of the observed histogram.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probability of some detected systems given our best model is only a few percent,</a:t>
            </a:r>
          </a:p>
          <a:p>
            <a:r>
              <a:rPr lang="en-US" baseline="0" dirty="0" smtClean="0"/>
              <a:t>Which means they should have a few percent incidence rate.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However, some systems have extremely low probability meaning, given the model, meaning that the typical power-law</a:t>
            </a:r>
          </a:p>
          <a:p>
            <a:r>
              <a:rPr lang="en-US" baseline="0" dirty="0" smtClean="0"/>
              <a:t>Models in mass and separation </a:t>
            </a:r>
            <a:r>
              <a:rPr lang="en-US" baseline="0" dirty="0" err="1" smtClean="0"/>
              <a:t>dist</a:t>
            </a:r>
            <a:r>
              <a:rPr lang="en-US" baseline="0" dirty="0" smtClean="0"/>
              <a:t> are not good enough.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2C1FC-3C29-C44B-9666-D40CF9FB8D6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132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After</a:t>
            </a:r>
            <a:r>
              <a:rPr lang="en-US" baseline="0" dirty="0" smtClean="0"/>
              <a:t> our discovery of yet another narrow debris disk ring system (HD 114082) in 2016 by SPHERE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decided to re-investigate how to make these very narrow rings, and whether you needed planets at 10s of Aus.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These are some of the ring systems with width/radius less than 20%.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2C1FC-3C29-C44B-9666-D40CF9FB8D6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4664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Going</a:t>
            </a:r>
            <a:r>
              <a:rPr lang="en-US" baseline="0" dirty="0" smtClean="0"/>
              <a:t> through the </a:t>
            </a:r>
            <a:r>
              <a:rPr lang="en-US" baseline="0" dirty="0" err="1" smtClean="0"/>
              <a:t>theorectical</a:t>
            </a:r>
            <a:r>
              <a:rPr lang="en-US" baseline="0" dirty="0" smtClean="0"/>
              <a:t> works,</a:t>
            </a:r>
          </a:p>
          <a:p>
            <a:endParaRPr lang="en-US" baseline="0" dirty="0" smtClean="0"/>
          </a:p>
          <a:p>
            <a:r>
              <a:rPr lang="en-US" baseline="0" dirty="0" smtClean="0"/>
              <a:t>It seems that large ring radius at young ages, for example HR 4796a, points to inner giant planets.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older stars, a Neptune mass planet to create just enough stirring of the debris disk would suffice,</a:t>
            </a:r>
          </a:p>
          <a:p>
            <a:r>
              <a:rPr lang="en-US" baseline="0" dirty="0" smtClean="0"/>
              <a:t>And it would also make a sharp inner edge by clearing out the regions with dense mean-motion resonances.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However, the key to a sharp outer edge is low-eccentricity and mainly unstirred disks.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677E8-8A2D-6446-8E25-5352AC7E01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1596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also wanted to see if the whole pop of debris disks could be explained by models without GG formation.</a:t>
            </a:r>
          </a:p>
          <a:p>
            <a:r>
              <a:rPr lang="en-US" baseline="0" dirty="0" smtClean="0"/>
              <a:t>postulating a steady growth of </a:t>
            </a:r>
            <a:r>
              <a:rPr lang="en-US" baseline="0" dirty="0" err="1" smtClean="0"/>
              <a:t>planetesimals</a:t>
            </a:r>
            <a:r>
              <a:rPr lang="en-US" baseline="0" dirty="0" smtClean="0"/>
              <a:t> growing only to </a:t>
            </a:r>
            <a:r>
              <a:rPr lang="en-US" baseline="0" dirty="0" err="1" smtClean="0"/>
              <a:t>pluto</a:t>
            </a:r>
            <a:r>
              <a:rPr lang="en-US" baseline="0" dirty="0" smtClean="0"/>
              <a:t>-sizes, gradually from inside out.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Here you see a histogram of </a:t>
            </a:r>
            <a:r>
              <a:rPr lang="en-US" baseline="0" dirty="0" err="1" smtClean="0"/>
              <a:t>spitzer</a:t>
            </a:r>
            <a:r>
              <a:rPr lang="en-US" baseline="0" dirty="0" smtClean="0"/>
              <a:t> IR excess fluxes from these the debris disk population, 100s of stars.</a:t>
            </a:r>
          </a:p>
          <a:p>
            <a:r>
              <a:rPr lang="en-US" baseline="0" dirty="0" smtClean="0"/>
              <a:t>And we are looking at residuals of the histogram after model subtraction on the right.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try to create distributions of inner radius, disk width, surface density, </a:t>
            </a:r>
            <a:r>
              <a:rPr lang="en-US" baseline="0" dirty="0" err="1" smtClean="0"/>
              <a:t>etc</a:t>
            </a:r>
            <a:r>
              <a:rPr lang="en-US" baseline="0" dirty="0" smtClean="0"/>
              <a:t> to explain the observed pop’s photometry.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677E8-8A2D-6446-8E25-5352AC7E01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5951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we saw</a:t>
            </a:r>
            <a:r>
              <a:rPr lang="en-US" baseline="0" dirty="0" smtClean="0"/>
              <a:t> that good models are not easy to find.</a:t>
            </a:r>
          </a:p>
          <a:p>
            <a:r>
              <a:rPr lang="en-US" baseline="0" dirty="0" smtClean="0"/>
              <a:t>The best models required a spread in disk widths, but needed extremely narrow rings (1-2) au.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Then we realized that this was simply b/c all rings simply get wider with age in these steady </a:t>
            </a:r>
            <a:r>
              <a:rPr lang="en-US" baseline="0" dirty="0" err="1" smtClean="0"/>
              <a:t>pluto</a:t>
            </a:r>
            <a:r>
              <a:rPr lang="en-US" baseline="0" dirty="0" smtClean="0"/>
              <a:t> making systems,</a:t>
            </a:r>
          </a:p>
          <a:p>
            <a:r>
              <a:rPr lang="en-US" dirty="0" smtClean="0"/>
              <a:t>As the inner edge fades slower</a:t>
            </a:r>
            <a:r>
              <a:rPr lang="en-US" baseline="0" dirty="0" smtClean="0"/>
              <a:t> than the outer edges as new </a:t>
            </a:r>
            <a:r>
              <a:rPr lang="en-US" baseline="0" dirty="0" err="1" smtClean="0"/>
              <a:t>plutos</a:t>
            </a:r>
            <a:r>
              <a:rPr lang="en-US" baseline="0" dirty="0" smtClean="0"/>
              <a:t> stir the disk.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summary, the steady-state </a:t>
            </a:r>
            <a:r>
              <a:rPr lang="en-US" baseline="0" dirty="0" err="1" smtClean="0"/>
              <a:t>pluto</a:t>
            </a:r>
            <a:r>
              <a:rPr lang="en-US" baseline="0" dirty="0" smtClean="0"/>
              <a:t> making models are not a good fit to the population,</a:t>
            </a:r>
          </a:p>
          <a:p>
            <a:r>
              <a:rPr lang="en-US" baseline="0" dirty="0" smtClean="0"/>
              <a:t>Giant planets or some other phenomenon is making the picture more complicated.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677E8-8A2D-6446-8E25-5352AC7E01B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9078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Disks selected based on their strong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submm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detection.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80 au in scattered light to &gt;400 au.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fluxes 0.06% - 0.89%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Masses of the disks fall with age.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7/8 show rings, none show spirals.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Accretion rates: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(AS 209)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1e-7 to (IM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Lup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1e-11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Msol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 flared disks have lowest accretion rates? </a:t>
            </a:r>
            <a:r>
              <a:rPr lang="mr-I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Zwa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677E8-8A2D-6446-8E25-5352AC7E01B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471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</a:t>
            </a:r>
            <a:r>
              <a:rPr lang="en-US" baseline="0" dirty="0" smtClean="0"/>
              <a:t> is a clearest detection ever of a planet inside a transition disk.</a:t>
            </a:r>
          </a:p>
          <a:p>
            <a:endParaRPr lang="en-US" baseline="0" dirty="0" smtClean="0"/>
          </a:p>
          <a:p>
            <a:r>
              <a:rPr lang="en-US" baseline="0" dirty="0" smtClean="0"/>
              <a:t>Mass = 0.82 (</a:t>
            </a:r>
            <a:r>
              <a:rPr lang="en-US" baseline="0" dirty="0" err="1" smtClean="0"/>
              <a:t>TTauri</a:t>
            </a:r>
            <a:r>
              <a:rPr lang="en-US" baseline="0" dirty="0" smtClean="0"/>
              <a:t>).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There is gas detected in the throughout the disk</a:t>
            </a:r>
          </a:p>
          <a:p>
            <a:endParaRPr lang="en-US" dirty="0" smtClean="0"/>
          </a:p>
          <a:p>
            <a:r>
              <a:rPr lang="en-US" dirty="0" smtClean="0"/>
              <a:t>However</a:t>
            </a:r>
            <a:r>
              <a:rPr lang="en-US" baseline="0" dirty="0" smtClean="0"/>
              <a:t> there is no obvious spiral in the disk.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Total disk mass = 4.5 </a:t>
            </a:r>
            <a:r>
              <a:rPr lang="en-US" baseline="0" dirty="0" err="1" smtClean="0"/>
              <a:t>Mj</a:t>
            </a:r>
            <a:endParaRPr lang="en-US" baseline="0" dirty="0" smtClean="0"/>
          </a:p>
          <a:p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22 au planet </a:t>
            </a:r>
            <a:r>
              <a:rPr lang="en-US" baseline="0" dirty="0" err="1" smtClean="0"/>
              <a:t>det</a:t>
            </a:r>
            <a:r>
              <a:rPr lang="en-US" baseline="0" dirty="0" smtClean="0"/>
              <a:t> separation.</a:t>
            </a:r>
            <a:endParaRPr lang="en-US" baseline="0" dirty="0" smtClean="0"/>
          </a:p>
          <a:p>
            <a:r>
              <a:rPr lang="en-US" baseline="0" dirty="0" smtClean="0"/>
              <a:t>54 au whole</a:t>
            </a:r>
          </a:p>
          <a:p>
            <a:r>
              <a:rPr lang="en-US" baseline="0" dirty="0" smtClean="0"/>
              <a:t>17 au inner disk</a:t>
            </a:r>
          </a:p>
          <a:p>
            <a:r>
              <a:rPr lang="en-US" baseline="0" dirty="0" smtClean="0"/>
              <a:t>Age = 5.4 +/-1 </a:t>
            </a:r>
            <a:r>
              <a:rPr lang="en-US" baseline="0" dirty="0" err="1" smtClean="0"/>
              <a:t>Myr</a:t>
            </a:r>
            <a:endParaRPr lang="en-US" baseline="0" dirty="0" smtClean="0"/>
          </a:p>
          <a:p>
            <a:r>
              <a:rPr lang="en-US" dirty="0" err="1" smtClean="0"/>
              <a:t>Sco</a:t>
            </a:r>
            <a:r>
              <a:rPr lang="en-US" dirty="0" smtClean="0"/>
              <a:t>-Cen</a:t>
            </a:r>
            <a:r>
              <a:rPr lang="en-US" baseline="0" dirty="0" smtClean="0"/>
              <a:t> assoc. (113 pc).</a:t>
            </a:r>
          </a:p>
          <a:p>
            <a:r>
              <a:rPr lang="en-US" baseline="0" dirty="0" err="1" smtClean="0"/>
              <a:t>Halpha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det</a:t>
            </a:r>
            <a:r>
              <a:rPr lang="en-US" baseline="0" dirty="0" smtClean="0"/>
              <a:t> onto planet (Wagner+ in prep).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total dust mass of 3e-5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Msol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3e-2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Mj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90 Me.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Gas: </a:t>
            </a:r>
          </a:p>
          <a:p>
            <a:r>
              <a:rPr lang="is-IS" dirty="0" smtClean="0"/>
              <a:t>0-210au    (gas_co) </a:t>
            </a:r>
          </a:p>
          <a:p>
            <a:r>
              <a:rPr lang="is-IS" dirty="0" smtClean="0"/>
              <a:t>33-160au  (gas_hco), </a:t>
            </a:r>
          </a:p>
          <a:p>
            <a:r>
              <a:rPr lang="is-IS" dirty="0" smtClean="0"/>
              <a:t>60-100au  (dust) ALMA.</a:t>
            </a:r>
          </a:p>
          <a:p>
            <a:r>
              <a:rPr lang="is-IS" dirty="0" smtClean="0"/>
              <a:t>54au        (sharp dust ring)  </a:t>
            </a:r>
          </a:p>
          <a:p>
            <a:r>
              <a:rPr lang="is-IS" dirty="0" smtClean="0"/>
              <a:t>22au          (planet)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Dist</a:t>
            </a:r>
            <a:r>
              <a:rPr lang="en-US" dirty="0" smtClean="0"/>
              <a:t> nee to be updated from 140 -&gt; 113pc (</a:t>
            </a:r>
            <a:r>
              <a:rPr lang="en-US" dirty="0" err="1" smtClean="0"/>
              <a:t>gaia</a:t>
            </a:r>
            <a:r>
              <a:rPr lang="en-US" dirty="0" smtClean="0"/>
              <a:t>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677E8-8A2D-6446-8E25-5352AC7E01B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2005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Apart from being </a:t>
            </a:r>
            <a:r>
              <a:rPr lang="en-US" dirty="0" err="1" smtClean="0"/>
              <a:t>Herbig</a:t>
            </a:r>
            <a:r>
              <a:rPr lang="en-US" baseline="0" dirty="0" smtClean="0"/>
              <a:t> Ae stars, these disks have little in common.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Apart from having spirals some of these have also have shadows (WMC and HD 135xxx).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Shadows cause a periodic temperature perturbation in the outer disk and can launch spirals (</a:t>
            </a:r>
            <a:r>
              <a:rPr lang="en-US" baseline="0" dirty="0" err="1" smtClean="0"/>
              <a:t>Montesinos</a:t>
            </a:r>
            <a:r>
              <a:rPr lang="en-US" baseline="0" dirty="0" smtClean="0"/>
              <a:t> +2016).</a:t>
            </a:r>
          </a:p>
          <a:p>
            <a:endParaRPr lang="en-US" baseline="0" dirty="0" smtClean="0"/>
          </a:p>
          <a:p>
            <a:r>
              <a:rPr lang="en-US" baseline="0" dirty="0" smtClean="0"/>
              <a:t>GI is ruled out for all these disks due to insufficient mass.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-----------------</a:t>
            </a:r>
          </a:p>
          <a:p>
            <a:r>
              <a:rPr lang="en-US" baseline="0" dirty="0" smtClean="0"/>
              <a:t>MWC 758:</a:t>
            </a:r>
          </a:p>
          <a:p>
            <a:endParaRPr lang="en-US" baseline="0" dirty="0" smtClean="0"/>
          </a:p>
          <a:p>
            <a:r>
              <a:rPr lang="en-US" baseline="0" dirty="0" smtClean="0"/>
              <a:t>SHADOWS: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is no detection of conspicuous shadows similar to the case of HD 142527 </a:t>
            </a:r>
            <a:endParaRPr lang="en-US" dirty="0" smtClean="0"/>
          </a:p>
          <a:p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SPIRAL: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observed spiral pattern involves either </a:t>
            </a:r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LcParenBoth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candidate companion itself if it is on an inclined and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centric orbit, possibly co-planar with the inner disk</a:t>
            </a:r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LcParenBoth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an undetected ⇠ 6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Jup planet at the outer tip of S1, made by overlapping density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waves.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LcParenBoth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presence of an undetected ⇠ 2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Jup planet at or outside the outer tip of S2</a:t>
            </a:r>
          </a:p>
          <a:p>
            <a:endParaRPr lang="en-US" baseline="0" dirty="0" smtClean="0"/>
          </a:p>
          <a:p>
            <a:r>
              <a:rPr lang="en-US" baseline="0" dirty="0" smtClean="0"/>
              <a:t>----------------------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HD 100453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SPIRALS: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two symmetric spiral arms seen in HD 100453 can be induced by the tidal interaction with the low-mass companion located at a projected distance of ⇠119 au (Dong et al. 2016). 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 open question is how a 72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misalignment between the inner and outer disk can be generated,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whether this points towards the presence of an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tional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yet undetected, massive companion inside the cavity. 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SHADOWS: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clear connection of the spirals with the shadows is puzzling, and if not coincidental,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means that the shadows may also play a role in triggering the spirals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Montesinos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 2016). 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baseline="0" dirty="0" smtClean="0"/>
              <a:t>------------------</a:t>
            </a:r>
          </a:p>
          <a:p>
            <a:r>
              <a:rPr lang="en-US" baseline="0" dirty="0" smtClean="0"/>
              <a:t>HD 135xxx: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SPIRAL: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spiral arms are best explained by two proto-planets orbiting exterior to the spiral arms.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Protoplanet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solutions inside the scattered light cavity seem unlikely because the spiral arm pitch angles would require unphysical disk temperatures. </a:t>
            </a:r>
            <a:endParaRPr lang="en-US" dirty="0" smtClean="0">
              <a:effectLst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surface brightness contrast and symmetry of the spiral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arms indicate that a single massive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protoplanet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might have excited both the primary and secondary spiral arm.</a:t>
            </a:r>
          </a:p>
          <a:p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WARP: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inner disk component that is 22◦ inclined with respect to the outer disk can explain shadow features A and B.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warp in the disk, that connects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aligned inner and outer disk, can explain shadow feature D </a:t>
            </a:r>
            <a:endParaRPr lang="en-US" dirty="0" smtClean="0">
              <a:effectLst/>
            </a:endParaRPr>
          </a:p>
          <a:p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LcParenBoth"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LcParenBoth"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LcParenBoth"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677E8-8A2D-6446-8E25-5352AC7E01B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4451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Spirals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rings show up in scattered light images.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presumably show small grains.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Horseshoe-like dust traps show up in thermal/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submm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images.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show the large grain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behavior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gas structures do not seem to follow either the small or large grain structures.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677E8-8A2D-6446-8E25-5352AC7E01B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280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Sintering is the sticking of grain due to heating, and the </a:t>
            </a:r>
            <a:r>
              <a:rPr lang="en-US" dirty="0" err="1" smtClean="0"/>
              <a:t>dumbell</a:t>
            </a:r>
            <a:r>
              <a:rPr lang="en-US" dirty="0" smtClean="0"/>
              <a:t> </a:t>
            </a:r>
          </a:p>
          <a:p>
            <a:r>
              <a:rPr lang="en-US" dirty="0" smtClean="0"/>
              <a:t>shape of these prevent further growth as they prevent energy loss </a:t>
            </a:r>
          </a:p>
          <a:p>
            <a:r>
              <a:rPr lang="en-US" dirty="0" smtClean="0"/>
              <a:t>in collisions. Thus inside these sintering/sublimation boundaries </a:t>
            </a:r>
          </a:p>
          <a:p>
            <a:r>
              <a:rPr lang="en-US" dirty="0" smtClean="0"/>
              <a:t>grain growth efficiently is very discontinuous, giving rise to bright </a:t>
            </a:r>
          </a:p>
          <a:p>
            <a:r>
              <a:rPr lang="en-US" dirty="0" smtClean="0"/>
              <a:t>edges. HL Tau is simulated well by this model. (</a:t>
            </a:r>
            <a:r>
              <a:rPr lang="en-US" dirty="0" err="1" smtClean="0"/>
              <a:t>okuzumi</a:t>
            </a:r>
            <a:r>
              <a:rPr lang="en-US" dirty="0" smtClean="0"/>
              <a:t> + 2016)</a:t>
            </a: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Spirals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external planets: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outer arms cannot explain observations as they are too tightly wound given typical disk scale height.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-Dong+2016.</a:t>
            </a:r>
            <a:endParaRPr lang="en-US" dirty="0" smtClean="0"/>
          </a:p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Disk-planet interactions can produce a variety of structures, depending on </a:t>
            </a:r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planet mass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disk scale height h, and </a:t>
            </a:r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disk viscosity as parameterized by α, </a:t>
            </a:r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ratio of the viscous stress to thermal pressure </a:t>
            </a:r>
            <a:endParaRPr lang="en-US" dirty="0" smtClean="0"/>
          </a:p>
          <a:p>
            <a:r>
              <a:rPr lang="en-US" dirty="0" smtClean="0"/>
              <a:t>-Dong+2017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677E8-8A2D-6446-8E25-5352AC7E01B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791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start off with the question,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how much dust mass there is in the 2-3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SFRs, we have  ALMA surveys of dust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Lupus and Taurus from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Ansdell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Looking at the cum. Dist. Of dust mass for Lupus and Taurus, we see that less than 10% of systems have mass greater than modified MMSN ( 55 Me)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Required by the Nice Model one of the most successful models on the SS formation.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Comparing this to the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Usco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10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we see that the median dust mass falls by a factor of 3, from 15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Mearths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5 earths.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-------------------------------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*”We find a positive correlation between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dust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M*,”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*The disk mass distribution in Lupus and Taurus (2 </a:t>
            </a:r>
            <a:r>
              <a:rPr lang="en-US" dirty="0" err="1" smtClean="0"/>
              <a:t>Myr</a:t>
            </a:r>
            <a:r>
              <a:rPr lang="en-US" dirty="0" smtClean="0"/>
              <a:t>) is very different from that of Upper </a:t>
            </a:r>
            <a:r>
              <a:rPr lang="en-US" dirty="0" err="1" smtClean="0"/>
              <a:t>Sco</a:t>
            </a:r>
            <a:r>
              <a:rPr lang="en-US" dirty="0" smtClean="0"/>
              <a:t> (10 </a:t>
            </a:r>
            <a:r>
              <a:rPr lang="en-US" dirty="0" err="1" smtClean="0"/>
              <a:t>Myrs</a:t>
            </a:r>
            <a:r>
              <a:rPr lang="en-US" dirty="0" smtClean="0"/>
              <a:t>). </a:t>
            </a:r>
          </a:p>
          <a:p>
            <a:r>
              <a:rPr lang="en-US" dirty="0" smtClean="0"/>
              <a:t>For example, the average dust disk mass in </a:t>
            </a:r>
            <a:r>
              <a:rPr lang="en-US" dirty="0" err="1" smtClean="0"/>
              <a:t>Lup</a:t>
            </a:r>
            <a:r>
              <a:rPr lang="en-US" dirty="0" smtClean="0"/>
              <a:t> and Tau is 15 earths, while that in Upper </a:t>
            </a:r>
            <a:r>
              <a:rPr lang="en-US" dirty="0" err="1" smtClean="0"/>
              <a:t>Sco</a:t>
            </a:r>
            <a:r>
              <a:rPr lang="en-US" dirty="0" smtClean="0"/>
              <a:t> is only 5 earths. </a:t>
            </a:r>
          </a:p>
          <a:p>
            <a:r>
              <a:rPr lang="en-US" dirty="0" smtClean="0"/>
              <a:t>Which means 10 earth mass is either assimilated into large bodies or dissipated in 8 </a:t>
            </a:r>
            <a:r>
              <a:rPr lang="en-US" dirty="0" err="1" smtClean="0"/>
              <a:t>Myr</a:t>
            </a:r>
            <a:r>
              <a:rPr lang="en-US" dirty="0" smtClean="0"/>
              <a:t> years. </a:t>
            </a:r>
          </a:p>
          <a:p>
            <a:endParaRPr lang="en-US" dirty="0" smtClean="0"/>
          </a:p>
          <a:p>
            <a:r>
              <a:rPr lang="en-US" dirty="0" smtClean="0"/>
              <a:t>*Also the average Gas to Dust ratio is </a:t>
            </a:r>
            <a:r>
              <a:rPr lang="en-US" dirty="0" err="1" smtClean="0"/>
              <a:t>Lup</a:t>
            </a:r>
            <a:r>
              <a:rPr lang="en-US" dirty="0" smtClean="0"/>
              <a:t> and Tau has already fallen to 10 </a:t>
            </a:r>
          </a:p>
          <a:p>
            <a:r>
              <a:rPr lang="en-US" dirty="0" smtClean="0"/>
              <a:t>(meaning average total mass is 150 </a:t>
            </a:r>
            <a:r>
              <a:rPr lang="en-US" dirty="0" err="1" smtClean="0"/>
              <a:t>eaths</a:t>
            </a:r>
            <a:r>
              <a:rPr lang="en-US" dirty="0" smtClean="0"/>
              <a:t> = 0.5 </a:t>
            </a:r>
            <a:r>
              <a:rPr lang="en-US" dirty="0" err="1" smtClean="0"/>
              <a:t>Mjup</a:t>
            </a:r>
            <a:r>
              <a:rPr lang="en-US" dirty="0" smtClean="0"/>
              <a:t>). </a:t>
            </a:r>
          </a:p>
          <a:p>
            <a:endParaRPr lang="en-US" dirty="0" smtClean="0"/>
          </a:p>
          <a:p>
            <a:r>
              <a:rPr lang="en-US" dirty="0" smtClean="0"/>
              <a:t>*Was the gas accreted onto the star or captured by gas giants? </a:t>
            </a:r>
          </a:p>
          <a:p>
            <a:endParaRPr lang="en-US" dirty="0" smtClean="0">
              <a:effectLst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effectLst/>
              </a:rPr>
              <a:t>*”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inferred gas depletion indicates that planet formation is well underway by a few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 and may explain the unexpected prevalence of super-Earths in the exoplanet population. “</a:t>
            </a:r>
            <a:endParaRPr lang="en-US" dirty="0" smtClean="0"/>
          </a:p>
          <a:p>
            <a:endParaRPr lang="en-US" dirty="0" smtClean="0">
              <a:effectLst/>
            </a:endParaRPr>
          </a:p>
          <a:p>
            <a:r>
              <a:rPr lang="en-US" dirty="0" smtClean="0">
                <a:effectLst/>
              </a:rPr>
              <a:t>*Currently,</a:t>
            </a:r>
            <a:r>
              <a:rPr lang="en-US" baseline="0" dirty="0" smtClean="0">
                <a:effectLst/>
              </a:rPr>
              <a:t> we think </a:t>
            </a:r>
            <a:r>
              <a:rPr lang="en-US" dirty="0" err="1" smtClean="0">
                <a:effectLst/>
              </a:rPr>
              <a:t>Oph</a:t>
            </a:r>
            <a:r>
              <a:rPr lang="en-US" dirty="0" smtClean="0">
                <a:effectLst/>
              </a:rPr>
              <a:t>/Tau age is 2 </a:t>
            </a:r>
            <a:r>
              <a:rPr lang="en-US" dirty="0" err="1" smtClean="0">
                <a:effectLst/>
              </a:rPr>
              <a:t>Myr</a:t>
            </a:r>
            <a:r>
              <a:rPr lang="en-US" dirty="0" smtClean="0">
                <a:effectLst/>
              </a:rPr>
              <a:t> </a:t>
            </a:r>
          </a:p>
          <a:p>
            <a:r>
              <a:rPr lang="en-US" dirty="0" err="1" smtClean="0">
                <a:effectLst/>
              </a:rPr>
              <a:t>Lup</a:t>
            </a:r>
            <a:r>
              <a:rPr lang="en-US" dirty="0" smtClean="0">
                <a:effectLst/>
              </a:rPr>
              <a:t> is 3-4 </a:t>
            </a:r>
            <a:r>
              <a:rPr lang="en-US" dirty="0" err="1" smtClean="0">
                <a:effectLst/>
              </a:rPr>
              <a:t>Myr</a:t>
            </a:r>
            <a:r>
              <a:rPr lang="en-US" dirty="0" smtClean="0">
                <a:effectLst/>
              </a:rPr>
              <a:t> (</a:t>
            </a:r>
            <a:r>
              <a:rPr lang="en-US" dirty="0" err="1" smtClean="0">
                <a:effectLst/>
              </a:rPr>
              <a:t>Tazzri</a:t>
            </a:r>
            <a:r>
              <a:rPr lang="en-US" dirty="0" smtClean="0">
                <a:effectLst/>
              </a:rPr>
              <a:t> +2017) </a:t>
            </a:r>
          </a:p>
          <a:p>
            <a:r>
              <a:rPr lang="en-US" dirty="0" err="1" smtClean="0">
                <a:effectLst/>
              </a:rPr>
              <a:t>Usco</a:t>
            </a:r>
            <a:r>
              <a:rPr lang="en-US" dirty="0" smtClean="0">
                <a:effectLst/>
              </a:rPr>
              <a:t> 10-15 </a:t>
            </a:r>
            <a:r>
              <a:rPr lang="en-US" dirty="0" err="1" smtClean="0">
                <a:effectLst/>
              </a:rPr>
              <a:t>Myr</a:t>
            </a:r>
            <a:r>
              <a:rPr lang="en-US" dirty="0" smtClean="0">
                <a:effectLst/>
              </a:rPr>
              <a:t> 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677E8-8A2D-6446-8E25-5352AC7E01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9888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Sintering is the sticking of grain due to heating, and the </a:t>
            </a:r>
            <a:r>
              <a:rPr lang="en-US" dirty="0" err="1" smtClean="0"/>
              <a:t>dumbell</a:t>
            </a:r>
            <a:r>
              <a:rPr lang="en-US" dirty="0" smtClean="0"/>
              <a:t> </a:t>
            </a:r>
          </a:p>
          <a:p>
            <a:r>
              <a:rPr lang="en-US" dirty="0" smtClean="0"/>
              <a:t>shape of these prevent further growth as they prevent energy loss </a:t>
            </a:r>
          </a:p>
          <a:p>
            <a:r>
              <a:rPr lang="en-US" dirty="0" smtClean="0"/>
              <a:t>in collisions. Thus inside these sintering/sublimation boundaries </a:t>
            </a:r>
          </a:p>
          <a:p>
            <a:r>
              <a:rPr lang="en-US" dirty="0" smtClean="0"/>
              <a:t>grain growth efficiently is very discontinuous, giving rise to bright </a:t>
            </a:r>
          </a:p>
          <a:p>
            <a:r>
              <a:rPr lang="en-US" dirty="0" smtClean="0"/>
              <a:t>edges. HL Tau is simulated well by this model. (</a:t>
            </a:r>
            <a:r>
              <a:rPr lang="en-US" dirty="0" err="1" smtClean="0"/>
              <a:t>okuzumi</a:t>
            </a:r>
            <a:r>
              <a:rPr lang="en-US" dirty="0" smtClean="0"/>
              <a:t> + 2016)</a:t>
            </a: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Spirals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external planets: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outer arms cannot explain observations as they are too tightly wound given typical disk scale height.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-Dong+2016.</a:t>
            </a:r>
            <a:endParaRPr lang="en-US" dirty="0" smtClean="0"/>
          </a:p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Disk-planet interactions can produce a variety of structures, depending on </a:t>
            </a:r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planet mass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disk scale height h, and </a:t>
            </a:r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disk viscosity as parameterized by α, </a:t>
            </a:r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ratio of the viscous stress to thermal pressure </a:t>
            </a:r>
            <a:endParaRPr lang="en-US" dirty="0" smtClean="0"/>
          </a:p>
          <a:p>
            <a:r>
              <a:rPr lang="en-US" smtClean="0"/>
              <a:t>-Dong+2017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677E8-8A2D-6446-8E25-5352AC7E01B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250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*Following the proposition of Owen &amp; Lai (2017), it is possible that some of the large transition disk cavities could be evacuated by misaligned companions.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*Indeed, Price et al. (2018) show, using state-of-the-art 3D </a:t>
            </a:r>
            <a:r>
              <a:rPr lang="en-US" dirty="0" err="1" smtClean="0"/>
              <a:t>hy</a:t>
            </a:r>
            <a:r>
              <a:rPr lang="en-US" dirty="0" smtClean="0"/>
              <a:t>- </a:t>
            </a:r>
            <a:r>
              <a:rPr lang="en-US" dirty="0" err="1" smtClean="0"/>
              <a:t>drodynamics</a:t>
            </a:r>
            <a:r>
              <a:rPr lang="en-US" dirty="0" smtClean="0"/>
              <a:t>, that the misaligned companion HD 142527B explains all key properties of that system,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   including the in- </a:t>
            </a:r>
            <a:r>
              <a:rPr lang="en-US" dirty="0" err="1" smtClean="0"/>
              <a:t>ner</a:t>
            </a:r>
            <a:r>
              <a:rPr lang="en-US" dirty="0" smtClean="0"/>
              <a:t> disk tilt.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677E8-8A2D-6446-8E25-5352AC7E01B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8466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MWC</a:t>
            </a:r>
            <a:r>
              <a:rPr lang="en-US" baseline="0" dirty="0" smtClean="0"/>
              <a:t> 758: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Considering a stellar mass of 1.5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⊙, the disk is about 50 times less massive than required to form spiral arms by self-gravity (Dong et al. 2015a). 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MWC</a:t>
            </a:r>
            <a:r>
              <a:rPr lang="en-US" baseline="0" dirty="0" smtClean="0"/>
              <a:t> 758: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 on mm-dust continuum observations and assuming a fiducial gas-to-dust ratio of 100, the disk mass was estimated to 0.008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⊙ (Andrews et al. 2011).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677E8-8A2D-6446-8E25-5352AC7E01B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54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Also most systems in Lupus have</a:t>
            </a:r>
            <a:r>
              <a:rPr lang="en-US" baseline="0" dirty="0" smtClean="0"/>
              <a:t> less than 1 </a:t>
            </a:r>
            <a:r>
              <a:rPr lang="en-US" baseline="0" dirty="0" err="1" smtClean="0"/>
              <a:t>Mj</a:t>
            </a:r>
            <a:r>
              <a:rPr lang="en-US" baseline="0" dirty="0" smtClean="0"/>
              <a:t> of gas left.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CO-estimated gas to dust ratio is only 10, instead of 100 as in the ISM.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Reason why more </a:t>
            </a:r>
            <a:r>
              <a:rPr lang="en-US" dirty="0" err="1" smtClean="0"/>
              <a:t>Neptunes</a:t>
            </a:r>
            <a:r>
              <a:rPr lang="en-US" dirty="0" smtClean="0"/>
              <a:t>/SE than Gas Giants.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 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------------------------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Theory: Disk to Star mass ratio typically grows to 0.1-1 by 10K </a:t>
            </a:r>
            <a:r>
              <a:rPr lang="en-US" dirty="0" err="1" smtClean="0"/>
              <a:t>yrs</a:t>
            </a:r>
            <a:r>
              <a:rPr lang="en-US" dirty="0" smtClean="0"/>
              <a:t> and then declines. Bate     2018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Obs</a:t>
            </a:r>
            <a:r>
              <a:rPr lang="en-US" dirty="0" smtClean="0"/>
              <a:t>: The dust mass in Lupus (1-3 </a:t>
            </a:r>
            <a:r>
              <a:rPr lang="en-US" dirty="0" err="1" smtClean="0"/>
              <a:t>Myrs</a:t>
            </a:r>
            <a:r>
              <a:rPr lang="en-US" dirty="0" smtClean="0"/>
              <a:t>) ranges from 1e-6 to 5e-4 </a:t>
            </a:r>
            <a:r>
              <a:rPr lang="en-US" dirty="0" err="1" smtClean="0"/>
              <a:t>Msol</a:t>
            </a:r>
            <a:r>
              <a:rPr lang="en-US" dirty="0" smtClean="0"/>
              <a:t> (1e-3 to 0.5 </a:t>
            </a:r>
            <a:r>
              <a:rPr lang="en-US" dirty="0" err="1" smtClean="0"/>
              <a:t>MJup</a:t>
            </a:r>
            <a:r>
              <a:rPr lang="en-US" dirty="0" smtClean="0"/>
              <a:t>). This is very close to </a:t>
            </a:r>
            <a:r>
              <a:rPr lang="en-US" dirty="0" err="1" smtClean="0"/>
              <a:t>Oph</a:t>
            </a:r>
            <a:r>
              <a:rPr lang="en-US" dirty="0" smtClean="0"/>
              <a:t> and Taurus which are only studied for high mass disks. Figure 8. Ansdell+2016.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677E8-8A2D-6446-8E25-5352AC7E01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134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 is a plot of dust mass vs stellar mass.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And we also see</a:t>
            </a:r>
            <a:r>
              <a:rPr lang="en-US" baseline="0" dirty="0" smtClean="0"/>
              <a:t> that there is a large variation of the dust mass at any stellar mass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Pointing to different initial conditions as to how much mass is </a:t>
            </a:r>
            <a:r>
              <a:rPr lang="en-US" baseline="0" dirty="0" err="1" smtClean="0"/>
              <a:t>availiable</a:t>
            </a:r>
            <a:r>
              <a:rPr lang="en-US" baseline="0" dirty="0" smtClean="0"/>
              <a:t> planet formation.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However</a:t>
            </a:r>
            <a:r>
              <a:rPr lang="en-US" baseline="0" dirty="0" smtClean="0"/>
              <a:t> generally</a:t>
            </a:r>
            <a:r>
              <a:rPr lang="en-US" dirty="0" smtClean="0"/>
              <a:t> we do see that massive stars are mode likely to have</a:t>
            </a:r>
            <a:r>
              <a:rPr lang="en-US" baseline="0" dirty="0" smtClean="0"/>
              <a:t> more massive disks.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----------------------------------------------------------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Theory: Disk to Star mass ratio typically grows to 0.1-1 by 10K </a:t>
            </a:r>
            <a:r>
              <a:rPr lang="en-US" dirty="0" err="1" smtClean="0"/>
              <a:t>yrs</a:t>
            </a:r>
            <a:r>
              <a:rPr lang="en-US" dirty="0" smtClean="0"/>
              <a:t> and then declines. Bate     2018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Obs</a:t>
            </a:r>
            <a:r>
              <a:rPr lang="en-US" dirty="0" smtClean="0"/>
              <a:t>: The dust mass in Lupus (1-3 </a:t>
            </a:r>
            <a:r>
              <a:rPr lang="en-US" dirty="0" err="1" smtClean="0"/>
              <a:t>Myrs</a:t>
            </a:r>
            <a:r>
              <a:rPr lang="en-US" dirty="0" smtClean="0"/>
              <a:t>) ranges from 1e-6 to 5e-4 </a:t>
            </a:r>
            <a:r>
              <a:rPr lang="en-US" dirty="0" err="1" smtClean="0"/>
              <a:t>Msol</a:t>
            </a:r>
            <a:r>
              <a:rPr lang="en-US" dirty="0" smtClean="0"/>
              <a:t> (1e-3 to 0.5 </a:t>
            </a:r>
            <a:r>
              <a:rPr lang="en-US" dirty="0" err="1" smtClean="0"/>
              <a:t>MJup</a:t>
            </a:r>
            <a:r>
              <a:rPr lang="en-US" dirty="0" smtClean="0"/>
              <a:t>). This is very close to </a:t>
            </a:r>
            <a:r>
              <a:rPr lang="en-US" dirty="0" err="1" smtClean="0"/>
              <a:t>Oph</a:t>
            </a:r>
            <a:r>
              <a:rPr lang="en-US" dirty="0" smtClean="0"/>
              <a:t> and Taurus which are only studied for high mass disks. Figure 8. Ansdell+2016.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677E8-8A2D-6446-8E25-5352AC7E01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948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 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How do the disk</a:t>
            </a:r>
            <a:r>
              <a:rPr lang="en-US" baseline="0" dirty="0" smtClean="0"/>
              <a:t> evolve in shape and size after 2 </a:t>
            </a:r>
            <a:r>
              <a:rPr lang="en-US" baseline="0" dirty="0" err="1" smtClean="0"/>
              <a:t>Myrs</a:t>
            </a:r>
            <a:r>
              <a:rPr lang="en-US" baseline="0" dirty="0" smtClean="0"/>
              <a:t>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Well, it seems that in roughly 1 </a:t>
            </a:r>
            <a:r>
              <a:rPr lang="en-US" baseline="0" dirty="0" err="1" smtClean="0"/>
              <a:t>Myr</a:t>
            </a:r>
            <a:r>
              <a:rPr lang="en-US" baseline="0" dirty="0" smtClean="0"/>
              <a:t> (between Lupus and Taurus age) the disks get larger and fainter,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Perhaps due too viscous spreading.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------------------------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Larger and fainter disks (than </a:t>
            </a:r>
            <a:r>
              <a:rPr lang="en-US" dirty="0" err="1" smtClean="0"/>
              <a:t>Oph</a:t>
            </a:r>
            <a:r>
              <a:rPr lang="en-US" dirty="0" smtClean="0"/>
              <a:t> and Tau) in older Lupus (by 1-2 </a:t>
            </a:r>
            <a:r>
              <a:rPr lang="en-US" dirty="0" err="1" smtClean="0"/>
              <a:t>Myrs</a:t>
            </a:r>
            <a:r>
              <a:rPr lang="en-US" dirty="0" smtClean="0"/>
              <a:t>) could be explained by viscous stirring. Tazzri+2017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677E8-8A2D-6446-8E25-5352AC7E01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781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</a:t>
            </a:r>
            <a:r>
              <a:rPr lang="en-US" baseline="0" dirty="0" smtClean="0"/>
              <a:t> is also evidence that the transition disks which have cleared or optically thin inner holes,</a:t>
            </a:r>
          </a:p>
          <a:p>
            <a:r>
              <a:rPr lang="en-US" baseline="0" dirty="0" smtClean="0"/>
              <a:t>Though more massive, actually have lower accretion rates on to the star.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have been thought to imply planet which the material instead.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677E8-8A2D-6446-8E25-5352AC7E01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2519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we compare the masses in the class</a:t>
            </a:r>
            <a:r>
              <a:rPr lang="en-US" baseline="0" dirty="0" smtClean="0"/>
              <a:t> II disk stage (2 </a:t>
            </a:r>
            <a:r>
              <a:rPr lang="en-US" baseline="0" dirty="0" err="1" smtClean="0"/>
              <a:t>Myr</a:t>
            </a:r>
            <a:r>
              <a:rPr lang="en-US" baseline="0" dirty="0" smtClean="0"/>
              <a:t>) to detected planets and debris disks,</a:t>
            </a:r>
          </a:p>
          <a:p>
            <a:r>
              <a:rPr lang="en-US" baseline="0" dirty="0" smtClean="0"/>
              <a:t>we see that there is not enough mass, and solid formation must have happened earlier in the class I stage.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this plot, we see the cumulative solid distribution in earth masses, for class II disks in the blue line.</a:t>
            </a:r>
          </a:p>
          <a:p>
            <a:r>
              <a:rPr lang="en-US" baseline="0" dirty="0" smtClean="0"/>
              <a:t>It seems there is enough mass to produce there </a:t>
            </a:r>
            <a:r>
              <a:rPr lang="en-US" baseline="0" dirty="0" err="1" smtClean="0"/>
              <a:t>kepler</a:t>
            </a:r>
            <a:r>
              <a:rPr lang="en-US" baseline="0" dirty="0" smtClean="0"/>
              <a:t> planets within 1 au (green line),</a:t>
            </a:r>
          </a:p>
          <a:p>
            <a:r>
              <a:rPr lang="en-US" baseline="0" dirty="0" smtClean="0"/>
              <a:t>And the detected debris disks beyond 20au orange line.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However microlensing detected </a:t>
            </a:r>
            <a:r>
              <a:rPr lang="en-US" baseline="0" dirty="0" err="1" smtClean="0"/>
              <a:t>Neptunes</a:t>
            </a:r>
            <a:r>
              <a:rPr lang="en-US" baseline="0" dirty="0" smtClean="0"/>
              <a:t> and GG between 1 and 10au, need 70% of systems (solid purple bar)</a:t>
            </a:r>
          </a:p>
          <a:p>
            <a:r>
              <a:rPr lang="en-US" baseline="0" dirty="0" smtClean="0"/>
              <a:t>To have mass above 28 Me, but only 30% of class II disks have this.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large pebbles must have already formed in the class I stage, which are invisible in </a:t>
            </a:r>
            <a:r>
              <a:rPr lang="en-US" baseline="0" dirty="0" err="1" smtClean="0"/>
              <a:t>submm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If we look at </a:t>
            </a:r>
            <a:r>
              <a:rPr lang="en-US" baseline="0" dirty="0" err="1" smtClean="0"/>
              <a:t>thel</a:t>
            </a:r>
            <a:r>
              <a:rPr lang="en-US" baseline="0" dirty="0" smtClean="0"/>
              <a:t> class I mass distribution, 70% of class I disks have mass &gt; 28 Me!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-----------------------------------------------------</a:t>
            </a:r>
          </a:p>
          <a:p>
            <a:r>
              <a:rPr lang="en-US" dirty="0" smtClean="0"/>
              <a:t>3</a:t>
            </a:r>
            <a:r>
              <a:rPr lang="en-US" baseline="0" dirty="0" smtClean="0"/>
              <a:t> regions in the disk, account for different solids in the </a:t>
            </a:r>
            <a:r>
              <a:rPr lang="en-US" baseline="0" dirty="0" err="1" smtClean="0"/>
              <a:t>plantary</a:t>
            </a:r>
            <a:r>
              <a:rPr lang="en-US" baseline="0" dirty="0" smtClean="0"/>
              <a:t> systems:</a:t>
            </a:r>
          </a:p>
          <a:p>
            <a:r>
              <a:rPr lang="en-US" baseline="0" dirty="0" smtClean="0"/>
              <a:t>&lt;4au for </a:t>
            </a:r>
            <a:r>
              <a:rPr lang="en-US" baseline="0" dirty="0" err="1" smtClean="0"/>
              <a:t>kepler</a:t>
            </a:r>
            <a:r>
              <a:rPr lang="en-US" baseline="0" dirty="0" smtClean="0"/>
              <a:t> and RV planets (GG and </a:t>
            </a:r>
            <a:r>
              <a:rPr lang="en-US" baseline="0" dirty="0" err="1" smtClean="0"/>
              <a:t>Neptunes</a:t>
            </a:r>
            <a:r>
              <a:rPr lang="en-US" baseline="0" dirty="0" smtClean="0"/>
              <a:t> with P &lt; 400d).</a:t>
            </a:r>
          </a:p>
          <a:p>
            <a:r>
              <a:rPr lang="en-US" baseline="0" dirty="0" smtClean="0"/>
              <a:t>4-20au for Microlensing planets (GG, Neptune and SE between 0.5-10au).</a:t>
            </a:r>
          </a:p>
          <a:p>
            <a:r>
              <a:rPr lang="en-US" baseline="0" dirty="0" smtClean="0"/>
              <a:t>&gt;20au for debris disks (which require 20% rate of &gt;10 Me disks).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677E8-8A2D-6446-8E25-5352AC7E01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52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Comparing the class I disk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mass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MMSN and the large MMSN demanded by the Nice model (again the most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succ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SS model).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see only 15-30% of class II disks surpass MMSN.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 50-85% of class I disks surpass MMSN.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----------------------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Najita+2014: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than 40percent of the class II discs (30percent of class II+III discs) have masses larger than the most minimal MMSN (25 M⊕).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minimal MMSN is therefore fairly typical.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allowing for the maximum core masses of the gas giants and the inefficiency of the Nice model,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fewer than 15 per cent of the class II discs have sufficient mass (75 M⊕) to produce the planets in the Solar system.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677E8-8A2D-6446-8E25-5352AC7E01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8655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</a:t>
            </a:r>
            <a:r>
              <a:rPr lang="en-US" baseline="0" dirty="0" smtClean="0"/>
              <a:t> what about the planets imaged directly between 10 and 100au? What can they tell us?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recent years we have quite a few of these new systems discovered by SPHERE and GPI.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example, just this year, the SPHERE consortium discovered for the 1</a:t>
            </a:r>
            <a:r>
              <a:rPr lang="en-US" baseline="30000" dirty="0" smtClean="0"/>
              <a:t>st</a:t>
            </a:r>
            <a:r>
              <a:rPr lang="en-US" baseline="0" dirty="0" smtClean="0"/>
              <a:t> time a  clearly imaged planet</a:t>
            </a:r>
          </a:p>
          <a:p>
            <a:r>
              <a:rPr lang="en-US" baseline="0" dirty="0" smtClean="0"/>
              <a:t>Inside the transition disk, PDS 70.</a:t>
            </a:r>
          </a:p>
          <a:p>
            <a:endParaRPr lang="en-US" baseline="0" dirty="0" smtClean="0"/>
          </a:p>
          <a:p>
            <a:r>
              <a:rPr lang="en-US" baseline="0" dirty="0" smtClean="0"/>
              <a:t>However, it seems these systems do not follow any power-law found for the inner planets.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 smtClean="0"/>
          </a:p>
          <a:p>
            <a:r>
              <a:rPr lang="en-US" dirty="0" smtClean="0"/>
              <a:t>-------------------------------------------</a:t>
            </a:r>
          </a:p>
          <a:p>
            <a:r>
              <a:rPr lang="en-US" dirty="0" smtClean="0"/>
              <a:t>Many</a:t>
            </a:r>
            <a:r>
              <a:rPr lang="en-US" baseline="0" dirty="0" smtClean="0"/>
              <a:t> </a:t>
            </a:r>
            <a:r>
              <a:rPr lang="en-US" baseline="0" dirty="0" smtClean="0"/>
              <a:t>systems have been directly imaged with a planet and  debris disk, showing that they frequently occur together.</a:t>
            </a:r>
          </a:p>
          <a:p>
            <a:r>
              <a:rPr lang="en-US" baseline="0" dirty="0" smtClean="0"/>
              <a:t>So the systems we are studying are perfectly capable of making planets.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2C1FC-3C29-C44B-9666-D40CF9FB8D6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19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FCA84-6EC9-CB48-92BB-838EE179DDE5}" type="datetimeFigureOut">
              <a:rPr lang="en-US" smtClean="0"/>
              <a:t>5/27/18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B64ED-857F-B048-8F41-36AB6834BC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FCA84-6EC9-CB48-92BB-838EE179DDE5}" type="datetimeFigureOut">
              <a:rPr lang="en-US" smtClean="0"/>
              <a:t>5/27/18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B64ED-857F-B048-8F41-36AB6834BC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FCA84-6EC9-CB48-92BB-838EE179DDE5}" type="datetimeFigureOut">
              <a:rPr lang="en-US" smtClean="0"/>
              <a:t>5/27/18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B64ED-857F-B048-8F41-36AB6834BC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FCA84-6EC9-CB48-92BB-838EE179DDE5}" type="datetimeFigureOut">
              <a:rPr lang="en-US" smtClean="0"/>
              <a:t>5/27/18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B64ED-857F-B048-8F41-36AB6834BC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FCA84-6EC9-CB48-92BB-838EE179DDE5}" type="datetimeFigureOut">
              <a:rPr lang="en-US" smtClean="0"/>
              <a:t>5/27/18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B64ED-857F-B048-8F41-36AB6834BC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FCA84-6EC9-CB48-92BB-838EE179DDE5}" type="datetimeFigureOut">
              <a:rPr lang="en-US" smtClean="0"/>
              <a:t>5/27/18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B64ED-857F-B048-8F41-36AB6834BC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FCA84-6EC9-CB48-92BB-838EE179DDE5}" type="datetimeFigureOut">
              <a:rPr lang="en-US" smtClean="0"/>
              <a:t>5/27/18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B64ED-857F-B048-8F41-36AB6834BC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FCA84-6EC9-CB48-92BB-838EE179DDE5}" type="datetimeFigureOut">
              <a:rPr lang="en-US" smtClean="0"/>
              <a:t>5/27/18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B64ED-857F-B048-8F41-36AB6834BC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FCA84-6EC9-CB48-92BB-838EE179DDE5}" type="datetimeFigureOut">
              <a:rPr lang="en-US" smtClean="0"/>
              <a:t>5/27/18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B64ED-857F-B048-8F41-36AB6834BC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FCA84-6EC9-CB48-92BB-838EE179DDE5}" type="datetimeFigureOut">
              <a:rPr lang="en-US" smtClean="0"/>
              <a:t>5/27/18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B64ED-857F-B048-8F41-36AB6834BC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FCA84-6EC9-CB48-92BB-838EE179DDE5}" type="datetimeFigureOut">
              <a:rPr lang="en-US" smtClean="0"/>
              <a:t>5/27/18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B64ED-857F-B048-8F41-36AB6834BC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FCA84-6EC9-CB48-92BB-838EE179DDE5}" type="datetimeFigureOut">
              <a:rPr lang="en-US" smtClean="0"/>
              <a:t>5/27/18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8B64ED-857F-B048-8F41-36AB6834B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0019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9.png"/><Relationship Id="rId12" Type="http://schemas.openxmlformats.org/officeDocument/2006/relationships/image" Target="../media/image40.png"/><Relationship Id="rId13" Type="http://schemas.openxmlformats.org/officeDocument/2006/relationships/image" Target="../media/image41.png"/><Relationship Id="rId14" Type="http://schemas.openxmlformats.org/officeDocument/2006/relationships/image" Target="../media/image42.png"/><Relationship Id="rId1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jpg"/><Relationship Id="rId8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9963"/>
            <a:ext cx="12192000" cy="983848"/>
          </a:xfrm>
        </p:spPr>
        <p:txBody>
          <a:bodyPr/>
          <a:lstStyle/>
          <a:p>
            <a:r>
              <a:rPr lang="en-US" dirty="0" smtClean="0"/>
              <a:t>Planet </a:t>
            </a:r>
            <a:r>
              <a:rPr lang="en-US" dirty="0" smtClean="0"/>
              <a:t>Formation by the Pictures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960962"/>
            <a:ext cx="12192000" cy="897038"/>
          </a:xfrm>
        </p:spPr>
        <p:txBody>
          <a:bodyPr>
            <a:normAutofit fontScale="92500" lnSpcReduction="20000"/>
          </a:bodyPr>
          <a:lstStyle/>
          <a:p>
            <a:r>
              <a:rPr lang="en-US" sz="4000" dirty="0" smtClean="0"/>
              <a:t>Zahed Wahhaj, ESO Chile, VLT</a:t>
            </a:r>
          </a:p>
          <a:p>
            <a:r>
              <a:rPr lang="en-US" sz="2300" dirty="0"/>
              <a:t>Cosmic Dust 2018, Copenhagen</a:t>
            </a:r>
          </a:p>
          <a:p>
            <a:endParaRPr lang="en-US" sz="4000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793" y="1400536"/>
            <a:ext cx="4265316" cy="43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622" y="1394699"/>
            <a:ext cx="4356000" cy="43213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203" y="1400536"/>
            <a:ext cx="4257593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48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" y="383954"/>
            <a:ext cx="12082272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 CY"/>
                <a:cs typeface="Helvetica CY"/>
              </a:rPr>
              <a:t>Planet rate between 10-100 au &lt; few %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elvetica CY"/>
              <a:cs typeface="Helvetica CY"/>
            </a:endParaRPr>
          </a:p>
        </p:txBody>
      </p:sp>
      <p:sp>
        <p:nvSpPr>
          <p:cNvPr id="8" name="Rectangle 5"/>
          <p:cNvSpPr>
            <a:spLocks/>
          </p:cNvSpPr>
          <p:nvPr/>
        </p:nvSpPr>
        <p:spPr bwMode="auto">
          <a:xfrm>
            <a:off x="4295775" y="2032000"/>
            <a:ext cx="36195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endParaRPr lang="en-US" dirty="0">
              <a:solidFill>
                <a:srgbClr val="0000FF"/>
              </a:solidFill>
              <a:ea typeface="ＭＳ Ｐゴシック" charset="0"/>
              <a:cs typeface="Gill Sans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34116" y="5857582"/>
            <a:ext cx="2942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Vigan,</a:t>
            </a:r>
            <a:r>
              <a:rPr lang="mr-IN" dirty="0" smtClean="0"/>
              <a:t>…</a:t>
            </a:r>
            <a:r>
              <a:rPr lang="en-US" dirty="0" smtClean="0"/>
              <a:t>, Wahhaj in prep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096" y="1910908"/>
            <a:ext cx="3758904" cy="360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599" y="1910908"/>
            <a:ext cx="3658929" cy="360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74" y="1910908"/>
            <a:ext cx="3736986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63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/>
          </p:cNvSpPr>
          <p:nvPr/>
        </p:nvSpPr>
        <p:spPr bwMode="auto">
          <a:xfrm>
            <a:off x="4295775" y="2032000"/>
            <a:ext cx="36195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endParaRPr lang="en-US" dirty="0">
              <a:solidFill>
                <a:srgbClr val="0000FF"/>
              </a:solidFill>
              <a:ea typeface="ＭＳ Ｐゴシック" charset="0"/>
              <a:cs typeface="Gill Sans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24000" y="1"/>
            <a:ext cx="9144000" cy="77838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 CY"/>
                <a:cs typeface="Helvetica CY"/>
              </a:rPr>
              <a:t>Planet at &gt;10au in debris disks?</a:t>
            </a:r>
            <a:endParaRPr lang="en-US" sz="4000" dirty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chemeClr val="accent6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elvetica CY"/>
              <a:cs typeface="Helvetica CY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836041" y="2349160"/>
            <a:ext cx="211147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HR </a:t>
            </a:r>
            <a:r>
              <a:rPr lang="en-US" b="1" dirty="0" smtClean="0"/>
              <a:t>4796A</a:t>
            </a:r>
            <a:endParaRPr lang="en-US" b="1" dirty="0"/>
          </a:p>
          <a:p>
            <a:pPr algn="ctr"/>
            <a:r>
              <a:rPr lang="en-US" b="1" dirty="0" err="1" smtClean="0"/>
              <a:t>Milli</a:t>
            </a:r>
            <a:r>
              <a:rPr lang="en-US" b="1" dirty="0" smtClean="0"/>
              <a:t>+ 2017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en-US" b="1" dirty="0">
              <a:solidFill>
                <a:srgbClr val="FF0000"/>
              </a:solidFill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dr</a:t>
            </a:r>
            <a:r>
              <a:rPr lang="en-US" b="1" dirty="0">
                <a:solidFill>
                  <a:srgbClr val="FF0000"/>
                </a:solidFill>
              </a:rPr>
              <a:t>/r= 0.14, ~10 </a:t>
            </a:r>
            <a:r>
              <a:rPr lang="en-US" b="1" dirty="0" err="1">
                <a:solidFill>
                  <a:srgbClr val="FF0000"/>
                </a:solidFill>
              </a:rPr>
              <a:t>Myr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184" y="979529"/>
            <a:ext cx="2222857" cy="2520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338285" y="1067938"/>
            <a:ext cx="235192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a-DK" dirty="0"/>
              <a:t>TWA 7</a:t>
            </a:r>
            <a:r>
              <a:rPr lang="en-US" b="1" dirty="0" smtClean="0"/>
              <a:t>, </a:t>
            </a:r>
          </a:p>
          <a:p>
            <a:pPr algn="ctr"/>
            <a:r>
              <a:rPr lang="en-US" b="1" dirty="0" smtClean="0"/>
              <a:t>Choquet+2017</a:t>
            </a:r>
            <a:endParaRPr lang="en-US" b="1" dirty="0">
              <a:solidFill>
                <a:srgbClr val="FF0000"/>
              </a:solidFill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dr</a:t>
            </a:r>
            <a:r>
              <a:rPr lang="en-US" b="1" dirty="0">
                <a:solidFill>
                  <a:srgbClr val="FF0000"/>
                </a:solidFill>
              </a:rPr>
              <a:t>/r = 0.25, ~4-10 </a:t>
            </a:r>
            <a:r>
              <a:rPr lang="en-US" b="1" dirty="0" err="1">
                <a:solidFill>
                  <a:srgbClr val="FF0000"/>
                </a:solidFill>
              </a:rPr>
              <a:t>Myr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469" y="3789079"/>
            <a:ext cx="3703013" cy="2520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84427" y="5934670"/>
            <a:ext cx="25490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Fomalhaut, </a:t>
            </a:r>
            <a:r>
              <a:rPr lang="en-US" b="1" dirty="0" err="1"/>
              <a:t>Boley</a:t>
            </a:r>
            <a:r>
              <a:rPr lang="en-US" b="1" dirty="0"/>
              <a:t>+ </a:t>
            </a:r>
            <a:r>
              <a:rPr lang="en-US" b="1" dirty="0" smtClean="0"/>
              <a:t>2012</a:t>
            </a:r>
            <a:endParaRPr lang="en-US" b="1" dirty="0">
              <a:solidFill>
                <a:srgbClr val="FF0000"/>
              </a:solidFill>
            </a:endParaRPr>
          </a:p>
          <a:p>
            <a:pPr algn="ctr"/>
            <a:r>
              <a:rPr lang="en-US" b="1" dirty="0" err="1">
                <a:solidFill>
                  <a:srgbClr val="FF0000"/>
                </a:solidFill>
              </a:rPr>
              <a:t>dr</a:t>
            </a:r>
            <a:r>
              <a:rPr lang="en-US" b="1" dirty="0">
                <a:solidFill>
                  <a:srgbClr val="FF0000"/>
                </a:solidFill>
              </a:rPr>
              <a:t>/r = 0.17,  ~400 </a:t>
            </a:r>
            <a:r>
              <a:rPr lang="en-US" b="1" dirty="0" err="1">
                <a:solidFill>
                  <a:srgbClr val="FF0000"/>
                </a:solidFill>
              </a:rPr>
              <a:t>Myr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8915" y="5877168"/>
            <a:ext cx="19415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dirty="0" smtClean="0"/>
              <a:t>HD 114082, </a:t>
            </a:r>
          </a:p>
          <a:p>
            <a:pPr algn="ctr"/>
            <a:r>
              <a:rPr lang="da-DK" dirty="0" smtClean="0"/>
              <a:t>Wahhaj +2016</a:t>
            </a:r>
          </a:p>
          <a:p>
            <a:pPr algn="ctr"/>
            <a:r>
              <a:rPr lang="da-DK" b="1" dirty="0" smtClean="0">
                <a:solidFill>
                  <a:srgbClr val="FF0000"/>
                </a:solidFill>
              </a:rPr>
              <a:t>dr/r=0.1</a:t>
            </a:r>
            <a:r>
              <a:rPr lang="da-DK" b="1" dirty="0">
                <a:solidFill>
                  <a:srgbClr val="FF0000"/>
                </a:solidFill>
              </a:rPr>
              <a:t>, ~16 Myr</a:t>
            </a:r>
            <a:r>
              <a:rPr lang="da-DK" dirty="0"/>
              <a:t> </a:t>
            </a:r>
            <a:endParaRPr lang="da-DK" dirty="0"/>
          </a:p>
          <a:p>
            <a:pPr algn="ctr"/>
            <a:endParaRPr lang="en-US" dirty="0"/>
          </a:p>
        </p:txBody>
      </p:sp>
      <p:pic>
        <p:nvPicPr>
          <p:cNvPr id="9" name="Picture 8" descr="hd11408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140" y="4000739"/>
            <a:ext cx="2589278" cy="2520000"/>
          </a:xfrm>
          <a:prstGeom prst="rect">
            <a:avLst/>
          </a:prstGeom>
        </p:spPr>
      </p:pic>
      <p:pic>
        <p:nvPicPr>
          <p:cNvPr id="22" name="Picture 21" descr="twa7_hs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142" y="989320"/>
            <a:ext cx="2512951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05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09728" y="1"/>
            <a:ext cx="12082272" cy="77838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elvetica CY"/>
                <a:cs typeface="Helvetica CY"/>
              </a:rPr>
              <a:t>Narrow Rings connected to GG or </a:t>
            </a:r>
            <a:r>
              <a:rPr lang="en-US" sz="4000" b="1" dirty="0" err="1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elvetica CY"/>
                <a:cs typeface="Helvetica CY"/>
              </a:rPr>
              <a:t>Neptunes</a:t>
            </a:r>
            <a:endParaRPr lang="en-US" sz="4000" dirty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chemeClr val="accent6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elvetica CY"/>
              <a:cs typeface="Helvetica CY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68133" y="1423876"/>
            <a:ext cx="836546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93CDDD"/>
                </a:solidFill>
              </a:rPr>
              <a:t>1. Large ring radius at young age -&gt;  giant planet excitation (</a:t>
            </a:r>
            <a:r>
              <a:rPr lang="en-US" sz="2400" dirty="0" err="1">
                <a:solidFill>
                  <a:srgbClr val="93CDDD"/>
                </a:solidFill>
              </a:rPr>
              <a:t>Mustill</a:t>
            </a:r>
            <a:r>
              <a:rPr lang="en-US" sz="2400" dirty="0">
                <a:solidFill>
                  <a:srgbClr val="93CDDD"/>
                </a:solidFill>
              </a:rPr>
              <a:t> &amp; Wyatt 2009, 5 AU planet -&gt; 30-100 AU disk).</a:t>
            </a:r>
          </a:p>
          <a:p>
            <a:endParaRPr lang="en-US" sz="2400" dirty="0"/>
          </a:p>
          <a:p>
            <a:r>
              <a:rPr lang="en-US" sz="2400" dirty="0"/>
              <a:t>2. Narrow ring -&gt; exclude large planet close to ring (</a:t>
            </a:r>
            <a:r>
              <a:rPr lang="en-US" sz="2400" dirty="0" err="1"/>
              <a:t>Rodigas</a:t>
            </a:r>
            <a:r>
              <a:rPr lang="en-US" sz="2400" dirty="0"/>
              <a:t>+ 2013)</a:t>
            </a:r>
            <a:endParaRPr lang="en-US" sz="2400" dirty="0">
              <a:solidFill>
                <a:srgbClr val="93CDDD"/>
              </a:solidFill>
            </a:endParaRPr>
          </a:p>
          <a:p>
            <a:endParaRPr lang="en-US" sz="2400" dirty="0">
              <a:solidFill>
                <a:srgbClr val="93CDDD"/>
              </a:solidFill>
            </a:endParaRPr>
          </a:p>
          <a:p>
            <a:r>
              <a:rPr lang="en-US" sz="2400" dirty="0">
                <a:solidFill>
                  <a:srgbClr val="93CDDD"/>
                </a:solidFill>
              </a:rPr>
              <a:t>3. Sharp outer edge  -&gt; unstirred, low eccentricity </a:t>
            </a:r>
            <a:r>
              <a:rPr lang="en-US" sz="2400" dirty="0" err="1">
                <a:solidFill>
                  <a:srgbClr val="93CDDD"/>
                </a:solidFill>
              </a:rPr>
              <a:t>planetesimals</a:t>
            </a:r>
            <a:r>
              <a:rPr lang="en-US" sz="2400" dirty="0">
                <a:solidFill>
                  <a:srgbClr val="93CDDD"/>
                </a:solidFill>
              </a:rPr>
              <a:t> (</a:t>
            </a:r>
            <a:r>
              <a:rPr lang="en-US" sz="2400" dirty="0" err="1">
                <a:solidFill>
                  <a:srgbClr val="93CDDD"/>
                </a:solidFill>
              </a:rPr>
              <a:t>Thebault</a:t>
            </a:r>
            <a:r>
              <a:rPr lang="en-US" sz="2400" dirty="0">
                <a:solidFill>
                  <a:srgbClr val="93CDDD"/>
                </a:solidFill>
              </a:rPr>
              <a:t> 2008)</a:t>
            </a:r>
            <a:endParaRPr lang="en-US" sz="2400" dirty="0"/>
          </a:p>
          <a:p>
            <a:endParaRPr lang="en-US" sz="2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04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576"/>
            <a:ext cx="12060936" cy="117763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 CY"/>
                <a:cs typeface="Helvetica CY"/>
              </a:rPr>
              <a:t>Debris disk pop </a:t>
            </a:r>
            <a:r>
              <a:rPr lang="en-US" sz="400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 CY"/>
                <a:cs typeface="Helvetica CY"/>
              </a:rPr>
              <a:t>e</a:t>
            </a:r>
            <a:r>
              <a:rPr lang="en-US" sz="4000" dirty="0" smtClean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 CY"/>
                <a:cs typeface="Helvetica CY"/>
              </a:rPr>
              <a:t>xplained by </a:t>
            </a:r>
            <a:r>
              <a:rPr lang="en-US" sz="4000" dirty="0" err="1" smtClean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 CY"/>
                <a:cs typeface="Helvetica CY"/>
              </a:rPr>
              <a:t>exo-plutos</a:t>
            </a:r>
            <a:r>
              <a:rPr lang="en-US" sz="4000" dirty="0" smtClean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 CY"/>
                <a:cs typeface="Helvetica CY"/>
              </a:rPr>
              <a:t>, no giants?</a:t>
            </a:r>
            <a:endParaRPr lang="en-US" sz="4000" dirty="0">
              <a:ln w="18000">
                <a:solidFill>
                  <a:prstClr val="white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elvetica CY"/>
              <a:cs typeface="Helvetica CY"/>
            </a:endParaRPr>
          </a:p>
          <a:p>
            <a:r>
              <a:rPr lang="en-US" sz="400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 CY"/>
                <a:cs typeface="Helvetica CY"/>
              </a:rPr>
              <a:t>Wahhaj </a:t>
            </a:r>
            <a:r>
              <a:rPr lang="en-US" sz="4000" dirty="0" smtClean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 CY"/>
                <a:cs typeface="Helvetica CY"/>
              </a:rPr>
              <a:t>&amp; Kobayashi (2018) </a:t>
            </a:r>
            <a:r>
              <a:rPr lang="en-US" sz="400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 CY"/>
                <a:cs typeface="Helvetica CY"/>
              </a:rPr>
              <a:t>in prep</a:t>
            </a:r>
          </a:p>
          <a:p>
            <a:endParaRPr lang="en-US" sz="4000" dirty="0">
              <a:ln w="18000">
                <a:solidFill>
                  <a:prstClr val="white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elvetica CY"/>
              <a:cs typeface="Helvetica CY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407" y="1452212"/>
            <a:ext cx="4299590" cy="432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425" y="1458339"/>
            <a:ext cx="4300941" cy="43077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48424" y="5784280"/>
            <a:ext cx="8567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Calibri"/>
              </a:rPr>
              <a:t>Model Parameters: </a:t>
            </a:r>
            <a:r>
              <a:rPr lang="en-US" sz="2800" dirty="0" err="1">
                <a:solidFill>
                  <a:srgbClr val="C0504D"/>
                </a:solidFill>
                <a:latin typeface="Calibri"/>
              </a:rPr>
              <a:t>R</a:t>
            </a:r>
            <a:r>
              <a:rPr lang="en-US" sz="2800" baseline="-25000" dirty="0" err="1">
                <a:solidFill>
                  <a:srgbClr val="C0504D"/>
                </a:solidFill>
                <a:latin typeface="Calibri"/>
              </a:rPr>
              <a:t>in</a:t>
            </a:r>
            <a:r>
              <a:rPr lang="en-US" sz="2800" dirty="0">
                <a:solidFill>
                  <a:srgbClr val="C0504D"/>
                </a:solidFill>
                <a:latin typeface="Calibri"/>
              </a:rPr>
              <a:t>, </a:t>
            </a:r>
            <a:r>
              <a:rPr lang="en-US" sz="2800" dirty="0">
                <a:solidFill>
                  <a:srgbClr val="F79646"/>
                </a:solidFill>
                <a:latin typeface="Calibri"/>
              </a:rPr>
              <a:t>ΔR</a:t>
            </a:r>
            <a:r>
              <a:rPr lang="en-US" sz="2800" dirty="0">
                <a:solidFill>
                  <a:srgbClr val="C0504D"/>
                </a:solidFill>
                <a:latin typeface="Calibri"/>
              </a:rPr>
              <a:t>, </a:t>
            </a:r>
            <a:r>
              <a:rPr lang="en-US" sz="2800" dirty="0" err="1">
                <a:solidFill>
                  <a:srgbClr val="9BBB59">
                    <a:lumMod val="60000"/>
                    <a:lumOff val="40000"/>
                  </a:srgbClr>
                </a:solidFill>
                <a:latin typeface="Calibri"/>
              </a:rPr>
              <a:t>Σ</a:t>
            </a:r>
            <a:r>
              <a:rPr lang="en-US" sz="2800" dirty="0">
                <a:solidFill>
                  <a:srgbClr val="C0504D"/>
                </a:solidFill>
                <a:latin typeface="Calibri"/>
              </a:rPr>
              <a:t>, 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N(</a:t>
            </a:r>
            <a:r>
              <a:rPr lang="en-US" sz="2800" dirty="0" err="1">
                <a:solidFill>
                  <a:prstClr val="white"/>
                </a:solidFill>
                <a:latin typeface="Calibri"/>
              </a:rPr>
              <a:t>Σ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) ~ Σ</a:t>
            </a:r>
            <a:r>
              <a:rPr lang="en-US" sz="2800" baseline="30000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-Q</a:t>
            </a:r>
          </a:p>
        </p:txBody>
      </p:sp>
    </p:spTree>
    <p:extLst>
      <p:ext uri="{BB962C8B-B14F-4D97-AF65-F5344CB8AC3E}">
        <p14:creationId xmlns:p14="http://schemas.microsoft.com/office/powerpoint/2010/main" val="103949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24000" y="1"/>
            <a:ext cx="9144000" cy="77838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elvetica CY"/>
                <a:cs typeface="Helvetica CY"/>
              </a:rPr>
              <a:t>Model spread in</a:t>
            </a:r>
            <a:r>
              <a:rPr lang="en-US" sz="4000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elvetica CY"/>
                <a:cs typeface="Helvetica CY"/>
              </a:rPr>
              <a:t> disk width </a:t>
            </a:r>
            <a:r>
              <a:rPr lang="en-US" sz="4000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elvetica CY"/>
                <a:cs typeface="Helvetica CY"/>
              </a:rPr>
              <a:t>is </a:t>
            </a:r>
            <a:r>
              <a:rPr lang="en-US" sz="4000" b="1" dirty="0" smtClean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elvetica CY"/>
                <a:cs typeface="Helvetica CY"/>
              </a:rPr>
              <a:t>best</a:t>
            </a:r>
            <a:endParaRPr lang="en-US" sz="4000" b="1" dirty="0">
              <a:ln w="18000">
                <a:solidFill>
                  <a:prstClr val="white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Helvetica CY"/>
              <a:cs typeface="Helvetica CY"/>
            </a:endParaRPr>
          </a:p>
          <a:p>
            <a:r>
              <a:rPr lang="en-US" sz="4000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elvetica CY"/>
                <a:cs typeface="Helvetica CY"/>
              </a:rPr>
              <a:t>70 micron</a:t>
            </a:r>
            <a:endParaRPr lang="en-US" sz="4000" dirty="0">
              <a:ln w="18000">
                <a:solidFill>
                  <a:prstClr val="white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elvetica CY"/>
              <a:cs typeface="Helvetica CY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319" y="1234874"/>
            <a:ext cx="4299590" cy="42995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48424" y="5784280"/>
            <a:ext cx="8567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Calibri"/>
              </a:rPr>
              <a:t>Model Parameters: </a:t>
            </a:r>
            <a:r>
              <a:rPr lang="en-US" sz="2800" dirty="0" err="1">
                <a:solidFill>
                  <a:srgbClr val="C0504D"/>
                </a:solidFill>
                <a:latin typeface="Calibri"/>
              </a:rPr>
              <a:t>R</a:t>
            </a:r>
            <a:r>
              <a:rPr lang="en-US" sz="2800" baseline="-25000" dirty="0" err="1">
                <a:solidFill>
                  <a:srgbClr val="C0504D"/>
                </a:solidFill>
                <a:latin typeface="Calibri"/>
              </a:rPr>
              <a:t>in</a:t>
            </a:r>
            <a:r>
              <a:rPr lang="en-US" sz="2800" dirty="0">
                <a:solidFill>
                  <a:srgbClr val="C0504D"/>
                </a:solidFill>
                <a:latin typeface="Calibri"/>
              </a:rPr>
              <a:t>, </a:t>
            </a:r>
            <a:r>
              <a:rPr lang="en-US" sz="2800" dirty="0" err="1">
                <a:solidFill>
                  <a:srgbClr val="F79646"/>
                </a:solidFill>
                <a:latin typeface="Calibri"/>
              </a:rPr>
              <a:t>ΔR</a:t>
            </a:r>
            <a:r>
              <a:rPr lang="en-US" sz="2800" baseline="-25000" dirty="0" err="1">
                <a:solidFill>
                  <a:srgbClr val="F79646"/>
                </a:solidFill>
                <a:latin typeface="Calibri"/>
              </a:rPr>
              <a:t>min</a:t>
            </a:r>
            <a:r>
              <a:rPr lang="en-US" sz="2800" dirty="0">
                <a:solidFill>
                  <a:srgbClr val="C0504D"/>
                </a:solidFill>
                <a:latin typeface="Calibri"/>
              </a:rPr>
              <a:t>, </a:t>
            </a:r>
            <a:r>
              <a:rPr lang="en-US" sz="2800" dirty="0" err="1">
                <a:solidFill>
                  <a:srgbClr val="9BBB59">
                    <a:lumMod val="60000"/>
                    <a:lumOff val="40000"/>
                  </a:srgbClr>
                </a:solidFill>
                <a:latin typeface="Calibri"/>
              </a:rPr>
              <a:t>Σ</a:t>
            </a:r>
            <a:r>
              <a:rPr lang="en-US" sz="2800" dirty="0">
                <a:solidFill>
                  <a:srgbClr val="C0504D"/>
                </a:solidFill>
                <a:latin typeface="Calibri"/>
              </a:rPr>
              <a:t>, 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N(ΔR) ~ ΔR</a:t>
            </a:r>
            <a:r>
              <a:rPr lang="en-US" sz="2800" baseline="30000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-Q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205" y="1222620"/>
            <a:ext cx="4299590" cy="432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4999" y="755297"/>
            <a:ext cx="11791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                      Data                                 Spread </a:t>
            </a:r>
            <a:r>
              <a:rPr lang="en-US" sz="2800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in </a:t>
            </a:r>
            <a:r>
              <a:rPr lang="en-US" sz="2800" dirty="0" err="1" smtClean="0">
                <a:solidFill>
                  <a:srgbClr val="9BBB59">
                    <a:lumMod val="60000"/>
                    <a:lumOff val="40000"/>
                  </a:srgbClr>
                </a:solidFill>
                <a:latin typeface="Calibri"/>
              </a:rPr>
              <a:t>Σ</a:t>
            </a:r>
            <a:r>
              <a:rPr lang="en-US" sz="28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                          </a:t>
            </a:r>
            <a:r>
              <a:rPr lang="en-US" sz="2800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Spread in </a:t>
            </a:r>
            <a:r>
              <a:rPr lang="en-US" sz="2800" dirty="0">
                <a:solidFill>
                  <a:srgbClr val="F79646"/>
                </a:solidFill>
                <a:latin typeface="Calibri"/>
              </a:rPr>
              <a:t>ΔR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00" y="1234874"/>
            <a:ext cx="4300941" cy="430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0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Rings in T </a:t>
            </a:r>
            <a:r>
              <a:rPr lang="en-US" dirty="0" err="1" smtClean="0"/>
              <a:t>Tauri</a:t>
            </a:r>
            <a:r>
              <a:rPr lang="en-US" dirty="0" smtClean="0"/>
              <a:t> Disks vs Spirals in </a:t>
            </a:r>
            <a:r>
              <a:rPr lang="en-US" dirty="0" err="1" smtClean="0"/>
              <a:t>Herbig</a:t>
            </a:r>
            <a:r>
              <a:rPr lang="en-US" dirty="0" smtClean="0"/>
              <a:t> Ae? </a:t>
            </a:r>
            <a:r>
              <a:rPr lang="en-US" dirty="0" smtClean="0"/>
              <a:t>Avenhaus+2018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86673"/>
            <a:ext cx="6437855" cy="432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76055" y="1990846"/>
            <a:ext cx="37701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These T </a:t>
            </a:r>
            <a:r>
              <a:rPr lang="en-US" dirty="0" err="1" smtClean="0"/>
              <a:t>Tauri</a:t>
            </a:r>
            <a:r>
              <a:rPr lang="en-US" dirty="0" smtClean="0"/>
              <a:t> stars show rings, </a:t>
            </a:r>
          </a:p>
          <a:p>
            <a:r>
              <a:rPr lang="en-US" dirty="0" smtClean="0"/>
              <a:t>While more massive stars show spirals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300" y="3322096"/>
            <a:ext cx="2771913" cy="180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859210" y="5275758"/>
            <a:ext cx="2126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Masses fall with age.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08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912" y="3621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PDS 70 (0.8 </a:t>
            </a:r>
            <a:r>
              <a:rPr lang="en-US" dirty="0" err="1" smtClean="0"/>
              <a:t>Msol</a:t>
            </a:r>
            <a:r>
              <a:rPr lang="en-US" dirty="0" smtClean="0"/>
              <a:t>): Inner planet but no spirals.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30" y="2141316"/>
            <a:ext cx="3536130" cy="36000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8506779" y="1060914"/>
            <a:ext cx="3071782" cy="5464714"/>
            <a:chOff x="7729539" y="850602"/>
            <a:chExt cx="3071782" cy="5464714"/>
          </a:xfrm>
        </p:grpSpPr>
        <p:sp>
          <p:nvSpPr>
            <p:cNvPr id="5" name="Oval 4"/>
            <p:cNvSpPr>
              <a:spLocks noChangeAspect="1"/>
            </p:cNvSpPr>
            <p:nvPr/>
          </p:nvSpPr>
          <p:spPr>
            <a:xfrm rot="-9060000">
              <a:off x="7729539" y="915316"/>
              <a:ext cx="2700000" cy="54000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 rot="-9060000">
              <a:off x="8368538" y="2193317"/>
              <a:ext cx="1422000" cy="2844000"/>
            </a:xfrm>
            <a:prstGeom prst="ellipse">
              <a:avLst/>
            </a:prstGeom>
            <a:solidFill>
              <a:schemeClr val="accent2">
                <a:alpha val="4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 rot="-9060000">
              <a:off x="8692537" y="2841317"/>
              <a:ext cx="774000" cy="15480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980262" y="850602"/>
              <a:ext cx="8210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210 au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931368" y="2213298"/>
              <a:ext cx="8210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110 au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143431" y="2551523"/>
              <a:ext cx="704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60 au</a:t>
              </a:r>
            </a:p>
          </p:txBody>
        </p:sp>
        <p:sp>
          <p:nvSpPr>
            <p:cNvPr id="16" name="Oval 15"/>
            <p:cNvSpPr>
              <a:spLocks noChangeAspect="1"/>
            </p:cNvSpPr>
            <p:nvPr/>
          </p:nvSpPr>
          <p:spPr>
            <a:xfrm rot="-9060000">
              <a:off x="8938835" y="3348011"/>
              <a:ext cx="282600" cy="5652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870404" y="3076138"/>
              <a:ext cx="6511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22au</a:t>
              </a:r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>
            <a:xfrm rot="-9060000">
              <a:off x="8989536" y="3450611"/>
              <a:ext cx="180000" cy="360000"/>
            </a:xfrm>
            <a:prstGeom prst="ellipse">
              <a:avLst/>
            </a:prstGeom>
            <a:solidFill>
              <a:schemeClr val="accent2">
                <a:alpha val="4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646" y="2141316"/>
            <a:ext cx="3547994" cy="360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76034" y="2213298"/>
            <a:ext cx="17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SPHERE/ K-band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722198" y="5822612"/>
            <a:ext cx="1544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Keppler</a:t>
            </a:r>
            <a:r>
              <a:rPr lang="en-US" dirty="0" smtClean="0"/>
              <a:t>+ 2018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206225" y="5792894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Mueller+ 2018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63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73604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Spirals in </a:t>
            </a:r>
            <a:r>
              <a:rPr lang="en-US" dirty="0" err="1" smtClean="0"/>
              <a:t>Herbig</a:t>
            </a:r>
            <a:r>
              <a:rPr lang="en-US" dirty="0" smtClean="0"/>
              <a:t> Ae/Be Disks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369863" y="5251332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>
                <a:solidFill>
                  <a:schemeClr val="bg1"/>
                </a:solidFill>
              </a:rPr>
              <a:t>ALMA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17463" y="3374302"/>
            <a:ext cx="902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>
                <a:solidFill>
                  <a:schemeClr val="bg1"/>
                </a:solidFill>
              </a:rPr>
              <a:t>SPHERE</a:t>
            </a: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34633" y="3239377"/>
            <a:ext cx="902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>
                <a:solidFill>
                  <a:schemeClr val="bg1"/>
                </a:solidFill>
              </a:rPr>
              <a:t>SPHERE</a:t>
            </a: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492" y="1005708"/>
            <a:ext cx="7981016" cy="288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05476" y="4030490"/>
            <a:ext cx="25316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Benisty</a:t>
            </a:r>
            <a:r>
              <a:rPr lang="en-US" dirty="0" smtClean="0"/>
              <a:t> +2015</a:t>
            </a:r>
          </a:p>
          <a:p>
            <a:endParaRPr lang="en-US" dirty="0"/>
          </a:p>
          <a:p>
            <a:r>
              <a:rPr lang="en-US" dirty="0" smtClean="0"/>
              <a:t>Age =3.5 [2] </a:t>
            </a:r>
            <a:r>
              <a:rPr lang="en-US" dirty="0" err="1" smtClean="0"/>
              <a:t>Myr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Gas = 1-10 </a:t>
            </a:r>
            <a:r>
              <a:rPr lang="en-US" dirty="0" err="1" smtClean="0"/>
              <a:t>Mj</a:t>
            </a:r>
            <a:r>
              <a:rPr lang="en-US" dirty="0" smtClean="0"/>
              <a:t> (from CO)</a:t>
            </a:r>
          </a:p>
          <a:p>
            <a:endParaRPr lang="en-US" dirty="0"/>
          </a:p>
          <a:p>
            <a:r>
              <a:rPr lang="en-US" dirty="0" smtClean="0"/>
              <a:t>Dust = 240 Me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406726" y="3987497"/>
            <a:ext cx="26797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Stolker+2016</a:t>
            </a:r>
          </a:p>
          <a:p>
            <a:endParaRPr lang="en-US" dirty="0"/>
          </a:p>
          <a:p>
            <a:r>
              <a:rPr lang="en-US" dirty="0" smtClean="0"/>
              <a:t>Age = 8 [4-16] </a:t>
            </a:r>
            <a:r>
              <a:rPr lang="en-US" dirty="0" err="1" smtClean="0"/>
              <a:t>Myr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Gas = 24 </a:t>
            </a:r>
            <a:r>
              <a:rPr lang="en-US" dirty="0" err="1" smtClean="0"/>
              <a:t>Mj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Dust = 54 Me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805412" y="4020633"/>
            <a:ext cx="246477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Benisty</a:t>
            </a:r>
            <a:r>
              <a:rPr lang="en-US" dirty="0" smtClean="0"/>
              <a:t> +2018</a:t>
            </a:r>
          </a:p>
          <a:p>
            <a:endParaRPr lang="en-US" dirty="0"/>
          </a:p>
          <a:p>
            <a:r>
              <a:rPr lang="en-US" dirty="0" smtClean="0"/>
              <a:t>Age = 10 [2] </a:t>
            </a:r>
            <a:r>
              <a:rPr lang="en-US" dirty="0" err="1" smtClean="0"/>
              <a:t>Myr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Gas &lt; </a:t>
            </a:r>
            <a:r>
              <a:rPr lang="mr-IN" dirty="0" smtClean="0"/>
              <a:t>8e-2 </a:t>
            </a:r>
            <a:r>
              <a:rPr lang="mr-IN" dirty="0" err="1" smtClean="0"/>
              <a:t>Mj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Dust =  30 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70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73604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Other structures in young disks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369863" y="5251332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>
                <a:solidFill>
                  <a:schemeClr val="bg1"/>
                </a:solidFill>
              </a:rPr>
              <a:t>ALMA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17463" y="3374302"/>
            <a:ext cx="902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>
                <a:solidFill>
                  <a:schemeClr val="bg1"/>
                </a:solidFill>
              </a:rPr>
              <a:t>SPHERE</a:t>
            </a: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34633" y="3239377"/>
            <a:ext cx="902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>
                <a:solidFill>
                  <a:schemeClr val="bg1"/>
                </a:solidFill>
              </a:rPr>
              <a:t>SPHERE</a:t>
            </a: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1" y="38100"/>
            <a:ext cx="0" cy="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367" y="1574302"/>
            <a:ext cx="1800000" cy="1800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424605" y="1214302"/>
            <a:ext cx="1226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HD 142527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991" y="3820664"/>
            <a:ext cx="1802317" cy="1800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290368" y="1203206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V1247 Ori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943" y="1554148"/>
            <a:ext cx="1780645" cy="1800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-24628" y="1590928"/>
            <a:ext cx="112601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mtClean="0"/>
              <a:t>Scattered </a:t>
            </a:r>
          </a:p>
          <a:p>
            <a:pPr algn="ctr"/>
            <a:r>
              <a:rPr lang="en-US" dirty="0" smtClean="0"/>
              <a:t>light/</a:t>
            </a:r>
          </a:p>
          <a:p>
            <a:pPr algn="ctr"/>
            <a:r>
              <a:rPr lang="en-US" dirty="0" smtClean="0"/>
              <a:t>NIR</a:t>
            </a:r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49495" y="4214137"/>
            <a:ext cx="10518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Thermal/</a:t>
            </a:r>
          </a:p>
          <a:p>
            <a:pPr algn="ctr"/>
            <a:r>
              <a:rPr lang="en-US" dirty="0" err="1" smtClean="0"/>
              <a:t>submm</a:t>
            </a:r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28" y="3820664"/>
            <a:ext cx="1898120" cy="1800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238" y="1518460"/>
            <a:ext cx="1818461" cy="18000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115580" y="1181902"/>
            <a:ext cx="1214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 </a:t>
            </a:r>
            <a:r>
              <a:rPr lang="en-US" dirty="0" err="1" smtClean="0"/>
              <a:t>Aurigae</a:t>
            </a:r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551" y="3820664"/>
            <a:ext cx="1788571" cy="1800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365" y="3822990"/>
            <a:ext cx="1796009" cy="180000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881914" y="1203206"/>
            <a:ext cx="949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DoAr</a:t>
            </a:r>
            <a:r>
              <a:rPr lang="en-US" dirty="0" smtClean="0"/>
              <a:t> 44</a:t>
            </a:r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447" y="1502095"/>
            <a:ext cx="1807843" cy="1800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813" y="3811520"/>
            <a:ext cx="1803120" cy="180000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8689378" y="5717294"/>
            <a:ext cx="1642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Andrews+ 2017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6766001" y="5726475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Casassus</a:t>
            </a:r>
            <a:r>
              <a:rPr lang="en-US" dirty="0" smtClean="0"/>
              <a:t>+ 2018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4822308" y="5726475"/>
            <a:ext cx="1773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Rodriquez</a:t>
            </a:r>
            <a:r>
              <a:rPr lang="en-US" smtClean="0"/>
              <a:t>+ 2014</a:t>
            </a:r>
            <a:endParaRPr lang="en-US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839" y="1518460"/>
            <a:ext cx="1802651" cy="180000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8819548" y="1149128"/>
            <a:ext cx="1033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TWA </a:t>
            </a:r>
            <a:r>
              <a:rPr lang="en-US" dirty="0" err="1" smtClean="0"/>
              <a:t>Hya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8407249" y="3354148"/>
            <a:ext cx="1834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n-US" dirty="0" smtClean="0"/>
              <a:t>an </a:t>
            </a:r>
            <a:r>
              <a:rPr lang="en-US" dirty="0" err="1" smtClean="0"/>
              <a:t>Boekel</a:t>
            </a:r>
            <a:r>
              <a:rPr lang="en-US" dirty="0" smtClean="0"/>
              <a:t>+ 2017</a:t>
            </a:r>
            <a:endParaRPr lang="en-US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934" y="1500325"/>
            <a:ext cx="1796571" cy="18000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431" y="3811904"/>
            <a:ext cx="1804176" cy="18000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10331815" y="5703916"/>
            <a:ext cx="1949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n-US" dirty="0" smtClean="0"/>
              <a:t>an der </a:t>
            </a:r>
            <a:r>
              <a:rPr lang="en-US" dirty="0" err="1" smtClean="0"/>
              <a:t>Plas</a:t>
            </a:r>
            <a:r>
              <a:rPr lang="en-US" dirty="0" smtClean="0"/>
              <a:t>+ 2017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10453958" y="3337182"/>
            <a:ext cx="138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Ginski</a:t>
            </a:r>
            <a:r>
              <a:rPr lang="en-US" dirty="0" smtClean="0"/>
              <a:t>+ 2016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6662688" y="3337182"/>
            <a:ext cx="1733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Avenhaus</a:t>
            </a:r>
            <a:r>
              <a:rPr lang="en-US" dirty="0" smtClean="0"/>
              <a:t>+ 2018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10583719" y="1149128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HD 97048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1271064" y="5726475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Casassus</a:t>
            </a:r>
            <a:r>
              <a:rPr lang="en-US" dirty="0" smtClean="0"/>
              <a:t>+ 2012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290368" y="5726475"/>
            <a:ext cx="1335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Kraus+ 2017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222958" y="3336594"/>
            <a:ext cx="1277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Ohta</a:t>
            </a:r>
            <a:r>
              <a:rPr lang="en-US" dirty="0" smtClean="0"/>
              <a:t>+ 2016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192791" y="3338482"/>
            <a:ext cx="1733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Avenhaus</a:t>
            </a:r>
            <a:r>
              <a:rPr lang="en-US" dirty="0" smtClean="0"/>
              <a:t>+ 2017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4767444" y="3348764"/>
            <a:ext cx="1846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Hashimoto+ 2011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73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4183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Mechanisms for making rings, spirals, gaps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54500" y="941833"/>
            <a:ext cx="1004748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Rings</a:t>
            </a:r>
            <a:r>
              <a:rPr lang="en-US" sz="2400" dirty="0" smtClean="0"/>
              <a:t>: </a:t>
            </a:r>
            <a:r>
              <a:rPr lang="en-US" sz="2400" dirty="0" smtClean="0">
                <a:solidFill>
                  <a:srgbClr val="00B0F0"/>
                </a:solidFill>
              </a:rPr>
              <a:t>Snow-lines</a:t>
            </a:r>
            <a:r>
              <a:rPr lang="en-US" sz="2400" dirty="0" smtClean="0"/>
              <a:t> of different molecules (</a:t>
            </a:r>
            <a:r>
              <a:rPr lang="en-US" sz="2400" dirty="0" err="1" smtClean="0"/>
              <a:t>Okuzumi</a:t>
            </a:r>
            <a:r>
              <a:rPr lang="en-US" sz="2400" dirty="0" smtClean="0"/>
              <a:t>+ 2015)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Rings</a:t>
            </a:r>
            <a:r>
              <a:rPr lang="en-US" sz="2400" dirty="0" smtClean="0"/>
              <a:t>: Dust sintering (</a:t>
            </a:r>
            <a:r>
              <a:rPr lang="en-US" sz="2400" dirty="0" err="1" smtClean="0"/>
              <a:t>Okuzumi</a:t>
            </a:r>
            <a:r>
              <a:rPr lang="en-US" sz="2400" dirty="0" smtClean="0"/>
              <a:t>+ 2016, e.g. HL Tau)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chemeClr val="accent6"/>
                </a:solidFill>
              </a:rPr>
              <a:t>Gaps + Horseshoes</a:t>
            </a:r>
            <a:r>
              <a:rPr lang="en-US" sz="2400" dirty="0" smtClean="0"/>
              <a:t>: </a:t>
            </a:r>
            <a:r>
              <a:rPr lang="en-US" sz="2400" dirty="0" smtClean="0">
                <a:solidFill>
                  <a:srgbClr val="00B0F0"/>
                </a:solidFill>
              </a:rPr>
              <a:t>Dead zones, MRI and RWI </a:t>
            </a:r>
            <a:r>
              <a:rPr lang="en-US" sz="2400" dirty="0" smtClean="0"/>
              <a:t>(Flock +2015)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chemeClr val="accent6"/>
                </a:solidFill>
              </a:rPr>
              <a:t>Gaps + high accretion</a:t>
            </a:r>
            <a:r>
              <a:rPr lang="en-US" sz="2400" dirty="0" smtClean="0"/>
              <a:t>:  Photo-evaporation (</a:t>
            </a:r>
            <a:r>
              <a:rPr lang="en-US" sz="2400" dirty="0" err="1" smtClean="0"/>
              <a:t>Ercolano</a:t>
            </a:r>
            <a:r>
              <a:rPr lang="en-US" sz="2400" dirty="0" smtClean="0"/>
              <a:t>+ 2018)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chemeClr val="accent6"/>
                </a:solidFill>
              </a:rPr>
              <a:t>Gaps</a:t>
            </a:r>
            <a:r>
              <a:rPr lang="en-US" sz="2400" dirty="0" smtClean="0"/>
              <a:t>: </a:t>
            </a:r>
            <a:r>
              <a:rPr lang="en-US" sz="2400" dirty="0" smtClean="0">
                <a:solidFill>
                  <a:srgbClr val="00B0F0"/>
                </a:solidFill>
              </a:rPr>
              <a:t>Multiple super-earths/</a:t>
            </a:r>
            <a:r>
              <a:rPr lang="en-US" sz="2400" dirty="0" err="1" smtClean="0">
                <a:solidFill>
                  <a:srgbClr val="00B0F0"/>
                </a:solidFill>
              </a:rPr>
              <a:t>neptunes</a:t>
            </a:r>
            <a:r>
              <a:rPr lang="en-US" sz="2400" dirty="0" smtClean="0">
                <a:solidFill>
                  <a:srgbClr val="00B0F0"/>
                </a:solidFill>
              </a:rPr>
              <a:t> </a:t>
            </a:r>
            <a:r>
              <a:rPr lang="en-US" sz="2400" dirty="0" smtClean="0"/>
              <a:t>(</a:t>
            </a:r>
            <a:r>
              <a:rPr lang="fr-FR" sz="2400" dirty="0" err="1" smtClean="0"/>
              <a:t>Dipierro</a:t>
            </a:r>
            <a:r>
              <a:rPr lang="fr-FR" sz="2400" dirty="0" smtClean="0"/>
              <a:t>+ </a:t>
            </a:r>
            <a:r>
              <a:rPr lang="fr-FR" sz="2400" dirty="0"/>
              <a:t>2015; </a:t>
            </a:r>
            <a:r>
              <a:rPr lang="fr-FR" sz="2400" dirty="0" smtClean="0"/>
              <a:t>Dong+ </a:t>
            </a:r>
            <a:r>
              <a:rPr lang="fr-FR" sz="2400" dirty="0"/>
              <a:t>2015; </a:t>
            </a:r>
            <a:r>
              <a:rPr lang="fr-FR" sz="2400" dirty="0" smtClean="0"/>
              <a:t>Pinte+ 2016) </a:t>
            </a:r>
          </a:p>
          <a:p>
            <a:pPr marL="285750" indent="-285750">
              <a:buFont typeface="Arial" charset="0"/>
              <a:buChar char="•"/>
            </a:pPr>
            <a:r>
              <a:rPr lang="fr-FR" sz="2400" dirty="0" smtClean="0">
                <a:solidFill>
                  <a:schemeClr val="accent6"/>
                </a:solidFill>
              </a:rPr>
              <a:t>Gaps + spiral</a:t>
            </a:r>
            <a:r>
              <a:rPr lang="fr-FR" sz="2400" dirty="0" smtClean="0"/>
              <a:t>: </a:t>
            </a:r>
            <a:r>
              <a:rPr lang="fr-FR" sz="2400" dirty="0" err="1" smtClean="0"/>
              <a:t>Inner</a:t>
            </a:r>
            <a:r>
              <a:rPr lang="fr-FR" sz="2400" dirty="0" smtClean="0"/>
              <a:t> GG </a:t>
            </a:r>
            <a:r>
              <a:rPr lang="fr-FR" sz="2400" dirty="0" err="1" smtClean="0"/>
              <a:t>planet</a:t>
            </a:r>
            <a:r>
              <a:rPr lang="fr-FR" sz="2400" dirty="0" smtClean="0"/>
              <a:t> + </a:t>
            </a:r>
            <a:r>
              <a:rPr lang="fr-FR" sz="2400" dirty="0" err="1" smtClean="0"/>
              <a:t>inclined</a:t>
            </a:r>
            <a:r>
              <a:rPr lang="fr-FR" sz="2400" dirty="0" smtClean="0"/>
              <a:t> </a:t>
            </a:r>
            <a:r>
              <a:rPr lang="fr-FR" sz="2400" dirty="0" err="1" smtClean="0"/>
              <a:t>orbit</a:t>
            </a:r>
            <a:r>
              <a:rPr lang="fr-FR" sz="2400" dirty="0" smtClean="0"/>
              <a:t>/</a:t>
            </a:r>
            <a:r>
              <a:rPr lang="fr-FR" sz="2400" dirty="0" err="1" smtClean="0"/>
              <a:t>warped</a:t>
            </a:r>
            <a:r>
              <a:rPr lang="fr-FR" sz="2400" dirty="0" smtClean="0"/>
              <a:t> </a:t>
            </a:r>
            <a:r>
              <a:rPr lang="fr-FR" sz="2400" dirty="0" err="1" smtClean="0"/>
              <a:t>disk</a:t>
            </a:r>
            <a:r>
              <a:rPr lang="fr-FR" sz="2400" dirty="0" smtClean="0"/>
              <a:t> (Price+ 2018, </a:t>
            </a:r>
            <a:r>
              <a:rPr lang="fr-FR" sz="2400" dirty="0" err="1" smtClean="0"/>
              <a:t>e.g</a:t>
            </a:r>
            <a:r>
              <a:rPr lang="fr-FR" sz="2400" dirty="0" smtClean="0"/>
              <a:t>. HD 142527)</a:t>
            </a:r>
            <a:endParaRPr lang="fr-FR" sz="2400" dirty="0"/>
          </a:p>
          <a:p>
            <a:pPr marL="285750" indent="-285750">
              <a:buFont typeface="Arial" charset="0"/>
              <a:buChar char="•"/>
            </a:pP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Spirals</a:t>
            </a:r>
            <a:r>
              <a:rPr lang="en-US" sz="2400" dirty="0" smtClean="0"/>
              <a:t>: </a:t>
            </a:r>
            <a:r>
              <a:rPr lang="en-US" sz="2400" dirty="0" smtClean="0">
                <a:solidFill>
                  <a:srgbClr val="00B0F0"/>
                </a:solidFill>
              </a:rPr>
              <a:t>By GG planets/BD outside spirals </a:t>
            </a:r>
            <a:r>
              <a:rPr lang="en-US" sz="2400" dirty="0" smtClean="0"/>
              <a:t>(Dong+ 2015)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Spirals + shadows: </a:t>
            </a:r>
            <a:r>
              <a:rPr lang="en-US" sz="2400" dirty="0" smtClean="0"/>
              <a:t>Inner companion + warped disk (</a:t>
            </a:r>
            <a:r>
              <a:rPr lang="en-US" sz="2400" dirty="0" err="1" smtClean="0"/>
              <a:t>Montesino</a:t>
            </a:r>
            <a:r>
              <a:rPr lang="en-US" sz="2400" dirty="0" smtClean="0"/>
              <a:t>+ 2016)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3359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dirty="0" smtClean="0"/>
              <a:t>SFRs show &lt; 20% of systems have &gt; MMSN solids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825625"/>
            <a:ext cx="481330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In </a:t>
            </a:r>
            <a:r>
              <a:rPr lang="en-US" dirty="0" smtClean="0"/>
              <a:t>Tau and Lupus, only </a:t>
            </a:r>
            <a:r>
              <a:rPr lang="en-US" dirty="0" smtClean="0"/>
              <a:t>&gt;20</a:t>
            </a:r>
            <a:r>
              <a:rPr lang="en-US" dirty="0" smtClean="0"/>
              <a:t>% of systems have detectable solid mass &gt; </a:t>
            </a:r>
            <a:r>
              <a:rPr lang="en-US" dirty="0" smtClean="0"/>
              <a:t>25</a:t>
            </a:r>
            <a:r>
              <a:rPr lang="en-US" dirty="0" smtClean="0"/>
              <a:t> </a:t>
            </a:r>
            <a:r>
              <a:rPr lang="en-US" dirty="0" smtClean="0"/>
              <a:t>earths, only 10% have &gt; </a:t>
            </a:r>
            <a:r>
              <a:rPr lang="en-US" dirty="0" smtClean="0"/>
              <a:t>55 </a:t>
            </a:r>
            <a:r>
              <a:rPr lang="en-US" dirty="0" smtClean="0"/>
              <a:t>earths.</a:t>
            </a:r>
          </a:p>
          <a:p>
            <a:r>
              <a:rPr lang="en-US" dirty="0"/>
              <a:t>Upper </a:t>
            </a:r>
            <a:r>
              <a:rPr lang="en-US" dirty="0" err="1" smtClean="0"/>
              <a:t>Sco</a:t>
            </a:r>
            <a:r>
              <a:rPr lang="en-US" dirty="0" smtClean="0"/>
              <a:t> (~ 10 </a:t>
            </a:r>
            <a:r>
              <a:rPr lang="en-US" dirty="0" err="1" smtClean="0"/>
              <a:t>Myr</a:t>
            </a:r>
            <a:r>
              <a:rPr lang="en-US" dirty="0" smtClean="0"/>
              <a:t>) has less disk mass &gt; </a:t>
            </a:r>
            <a:r>
              <a:rPr lang="en-US" dirty="0" smtClean="0"/>
              <a:t>Tau </a:t>
            </a:r>
            <a:r>
              <a:rPr lang="en-US" dirty="0" smtClean="0"/>
              <a:t>and </a:t>
            </a:r>
            <a:r>
              <a:rPr lang="en-US" dirty="0" smtClean="0"/>
              <a:t>Lupus (~ 2Myr) by x3.</a:t>
            </a:r>
            <a:endParaRPr lang="en-US" dirty="0" smtClean="0"/>
          </a:p>
          <a:p>
            <a:r>
              <a:rPr lang="en-US" dirty="0" smtClean="0"/>
              <a:t> So 10 Me of solids </a:t>
            </a:r>
            <a:r>
              <a:rPr lang="en-US" dirty="0" smtClean="0"/>
              <a:t>going into </a:t>
            </a:r>
            <a:r>
              <a:rPr lang="en-US" dirty="0" err="1" smtClean="0"/>
              <a:t>planetesimals</a:t>
            </a:r>
            <a:r>
              <a:rPr lang="en-US" dirty="0" smtClean="0"/>
              <a:t> between 2 and 10 </a:t>
            </a:r>
            <a:r>
              <a:rPr lang="en-US" dirty="0" err="1" smtClean="0"/>
              <a:t>Myr</a:t>
            </a:r>
            <a:r>
              <a:rPr lang="en-US" dirty="0"/>
              <a:t>?</a:t>
            </a: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39186"/>
            <a:ext cx="5429565" cy="504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56409" y="6272784"/>
            <a:ext cx="1508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Ansdell</a:t>
            </a:r>
            <a:r>
              <a:rPr lang="en-US" dirty="0"/>
              <a:t>+ 2016</a:t>
            </a:r>
          </a:p>
        </p:txBody>
      </p:sp>
    </p:spTree>
    <p:extLst>
      <p:ext uri="{BB962C8B-B14F-4D97-AF65-F5344CB8AC3E}">
        <p14:creationId xmlns:p14="http://schemas.microsoft.com/office/powerpoint/2010/main" val="166091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4183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25880" y="1289305"/>
            <a:ext cx="101681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Large pebbles invisible in </a:t>
            </a:r>
            <a:r>
              <a:rPr lang="en-US" sz="2400" dirty="0" err="1" smtClean="0"/>
              <a:t>submm</a:t>
            </a:r>
            <a:r>
              <a:rPr lang="en-US" sz="2400" dirty="0" smtClean="0"/>
              <a:t> solids likely form in Class I phase.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Gas masses in Class II only 10x dust mass, mostly &lt; MMSN?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Planets inside 1au and debris disks &gt; 20 au ok by solids in Class II.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Neptunes</a:t>
            </a: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+ GG between 1 to 10 au too much for Class II solids.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Directly imaged planets &gt; 20au unlikely to follow a power-law from inside.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Debris disks rings are likely to be associated with </a:t>
            </a:r>
            <a:r>
              <a:rPr lang="en-US" sz="2400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Neptunes</a:t>
            </a: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and GGs.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Transitions disks morphologies are successfully described both with and without planet interactions.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Massive stars predominantly have disks with spirals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Low mass stars predominantly have ring structures.</a:t>
            </a:r>
          </a:p>
        </p:txBody>
      </p:sp>
    </p:spTree>
    <p:extLst>
      <p:ext uri="{BB962C8B-B14F-4D97-AF65-F5344CB8AC3E}">
        <p14:creationId xmlns:p14="http://schemas.microsoft.com/office/powerpoint/2010/main" val="212017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98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Large gap + weak spiral by companion inclined </a:t>
            </a:r>
            <a:r>
              <a:rPr lang="en-US" dirty="0" smtClean="0"/>
              <a:t>orbit: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dirty="0" smtClean="0"/>
              <a:t>Price+2018.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369863" y="5251332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>
                <a:solidFill>
                  <a:schemeClr val="bg1"/>
                </a:solidFill>
              </a:rPr>
              <a:t>ALMA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17463" y="3374302"/>
            <a:ext cx="902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>
                <a:solidFill>
                  <a:schemeClr val="bg1"/>
                </a:solidFill>
              </a:rPr>
              <a:t>SPHERE</a:t>
            </a: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34633" y="3239377"/>
            <a:ext cx="902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>
                <a:solidFill>
                  <a:schemeClr val="bg1"/>
                </a:solidFill>
              </a:rPr>
              <a:t>SPHERE</a:t>
            </a: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02971" y="4275221"/>
            <a:ext cx="2468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mtClean="0"/>
              <a:t>DoAr 44, Casassus+2017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334548"/>
            <a:ext cx="10058400" cy="4900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57" y="4788243"/>
            <a:ext cx="189812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9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Planets </a:t>
            </a:r>
            <a:r>
              <a:rPr lang="en-US" dirty="0"/>
              <a:t>M</a:t>
            </a:r>
            <a:r>
              <a:rPr lang="en-US" dirty="0" smtClean="0"/>
              <a:t>aking </a:t>
            </a:r>
            <a:r>
              <a:rPr lang="en-US" dirty="0" smtClean="0"/>
              <a:t>Spirals Arms:</a:t>
            </a:r>
            <a:br>
              <a:rPr lang="en-US" dirty="0" smtClean="0"/>
            </a:br>
            <a:r>
              <a:rPr lang="en-US" dirty="0" smtClean="0"/>
              <a:t>Fung and Dong 2015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50" y="1690688"/>
            <a:ext cx="10058400" cy="369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110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Large Gap Disks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5381"/>
            <a:ext cx="3150000" cy="288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8200" y="5992632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HD 142527</a:t>
            </a: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57" y="3979753"/>
            <a:ext cx="1898120" cy="180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69863" y="5251332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>
                <a:solidFill>
                  <a:schemeClr val="bg1"/>
                </a:solidFill>
              </a:rPr>
              <a:t>ALMA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17463" y="3374302"/>
            <a:ext cx="902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>
                <a:solidFill>
                  <a:schemeClr val="bg1"/>
                </a:solidFill>
              </a:rPr>
              <a:t>SPHERE</a:t>
            </a: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34633" y="3239377"/>
            <a:ext cx="902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>
                <a:solidFill>
                  <a:schemeClr val="bg1"/>
                </a:solidFill>
              </a:rPr>
              <a:t>SPHERE</a:t>
            </a: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477" y="1395221"/>
            <a:ext cx="8011035" cy="2880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502971" y="4275221"/>
            <a:ext cx="2468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mtClean="0"/>
              <a:t>DoAr 44, Casassus+2017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34606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Resolved Young Disks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78" y="1690688"/>
            <a:ext cx="2083677" cy="1800000"/>
          </a:xfrm>
        </p:spPr>
      </p:pic>
      <p:sp>
        <p:nvSpPr>
          <p:cNvPr id="6" name="TextBox 5"/>
          <p:cNvSpPr txBox="1"/>
          <p:nvPr/>
        </p:nvSpPr>
        <p:spPr>
          <a:xfrm>
            <a:off x="944445" y="3576577"/>
            <a:ext cx="41866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 209: 0.5-1 </a:t>
            </a:r>
            <a:r>
              <a:rPr lang="en-US" dirty="0" err="1" smtClean="0"/>
              <a:t>Myr</a:t>
            </a:r>
            <a:r>
              <a:rPr lang="en-US" dirty="0" smtClean="0"/>
              <a:t>, Gaps at 62 and 103 au. </a:t>
            </a:r>
          </a:p>
          <a:p>
            <a:r>
              <a:rPr lang="en-US" dirty="0" smtClean="0"/>
              <a:t>Need ⍺ ~ 1e-4, </a:t>
            </a:r>
            <a:r>
              <a:rPr lang="en-US" dirty="0" err="1" smtClean="0"/>
              <a:t>Mp</a:t>
            </a:r>
            <a:r>
              <a:rPr lang="en-US" dirty="0" smtClean="0"/>
              <a:t> ~ 0.2 </a:t>
            </a:r>
            <a:r>
              <a:rPr lang="en-US" dirty="0" err="1" smtClean="0"/>
              <a:t>Mj</a:t>
            </a:r>
            <a:r>
              <a:rPr lang="en-US" dirty="0" smtClean="0"/>
              <a:t> for deep Gaps.</a:t>
            </a:r>
          </a:p>
          <a:p>
            <a:r>
              <a:rPr lang="en-US" dirty="0" smtClean="0"/>
              <a:t>Fedele +2018</a:t>
            </a:r>
          </a:p>
          <a:p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40" y="1690688"/>
            <a:ext cx="3600000" cy="360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31104" y="5462466"/>
            <a:ext cx="6242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MWC 758: Reggiani+2018, point source discovered within spirals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729223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902" y="21465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Planets </a:t>
            </a:r>
            <a:r>
              <a:rPr lang="en-US" dirty="0"/>
              <a:t>M</a:t>
            </a:r>
            <a:r>
              <a:rPr lang="en-US" dirty="0" smtClean="0"/>
              <a:t>aking </a:t>
            </a:r>
            <a:r>
              <a:rPr lang="en-US" dirty="0" smtClean="0"/>
              <a:t>Spirals </a:t>
            </a:r>
            <a:r>
              <a:rPr lang="en-US" smtClean="0"/>
              <a:t>Arms: </a:t>
            </a:r>
            <a:r>
              <a:rPr lang="en-US" smtClean="0"/>
              <a:t>Fung</a:t>
            </a:r>
            <a:r>
              <a:rPr lang="en-US" dirty="0" smtClean="0"/>
              <a:t>+ 2016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44" y="1266142"/>
            <a:ext cx="5847458" cy="540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702" y="1806142"/>
            <a:ext cx="5439644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5569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Planets </a:t>
            </a:r>
            <a:r>
              <a:rPr lang="en-US" dirty="0"/>
              <a:t>M</a:t>
            </a:r>
            <a:r>
              <a:rPr lang="en-US" dirty="0" smtClean="0"/>
              <a:t>aking </a:t>
            </a:r>
            <a:r>
              <a:rPr lang="en-US" dirty="0" smtClean="0"/>
              <a:t>Spirals Arms:</a:t>
            </a:r>
            <a:br>
              <a:rPr lang="en-US" dirty="0" smtClean="0"/>
            </a:br>
            <a:r>
              <a:rPr lang="en-US" dirty="0" smtClean="0"/>
              <a:t>Dong+ 2016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396" y="4456251"/>
            <a:ext cx="5535946" cy="216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597" y="1690688"/>
            <a:ext cx="7107535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6526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Gaps by Super earths and Neptune </a:t>
            </a:r>
            <a:br>
              <a:rPr lang="en-US" dirty="0" smtClean="0"/>
            </a:br>
            <a:r>
              <a:rPr lang="en-US" dirty="0" smtClean="0"/>
              <a:t>in low viscosity disks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Dong+ 2015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95" y="1690688"/>
            <a:ext cx="4088448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1358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Modeling emission in </a:t>
            </a:r>
            <a:br>
              <a:rPr lang="en-US" dirty="0" smtClean="0"/>
            </a:br>
            <a:r>
              <a:rPr lang="en-US" dirty="0" smtClean="0"/>
              <a:t>TW </a:t>
            </a:r>
            <a:r>
              <a:rPr lang="en-US" dirty="0" err="1"/>
              <a:t>Hya</a:t>
            </a:r>
            <a:r>
              <a:rPr lang="en-US" dirty="0"/>
              <a:t>, HL Tau, HD 163296, and DM Tau</a:t>
            </a:r>
            <a:r>
              <a:rPr lang="en-US" dirty="0" smtClean="0"/>
              <a:t>.</a:t>
            </a:r>
            <a:br>
              <a:rPr lang="en-US" dirty="0" smtClean="0"/>
            </a:br>
            <a:r>
              <a:rPr lang="en-US" dirty="0" smtClean="0"/>
              <a:t>Zhang+ 2016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56" y="1690688"/>
            <a:ext cx="10058400" cy="25634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2183" y="4287015"/>
            <a:ext cx="735080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For TW </a:t>
            </a:r>
            <a:r>
              <a:rPr lang="en-US" dirty="0" err="1"/>
              <a:t>Hya</a:t>
            </a:r>
            <a:r>
              <a:rPr lang="en-US" dirty="0"/>
              <a:t>, </a:t>
            </a:r>
            <a:r>
              <a:rPr lang="en-US" dirty="0" smtClean="0"/>
              <a:t>has </a:t>
            </a:r>
            <a:r>
              <a:rPr lang="en-US" dirty="0"/>
              <a:t>a turning point in the slope around 25 AU, followed by a plateau and then a gradual decay out to ∼70 AU. 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For HL Tau, its known major gaps at 13, 32, and 63 AU are well recovered. 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HD 163296 has two depressed zones centered near 55 and 100 AU 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DM Tau has a shallowly depressed emission zone around 70AU.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7629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2925" y="66606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CO location coincides with Disk Gaps</a:t>
            </a:r>
            <a:br>
              <a:rPr lang="en-US" dirty="0" smtClean="0"/>
            </a:br>
            <a:r>
              <a:rPr lang="en-US" dirty="0"/>
              <a:t>TW </a:t>
            </a:r>
            <a:r>
              <a:rPr lang="en-US" dirty="0" err="1"/>
              <a:t>Hya</a:t>
            </a:r>
            <a:r>
              <a:rPr lang="en-US" dirty="0"/>
              <a:t>, HL Tau, HD 163296, and DM Tau</a:t>
            </a:r>
            <a:r>
              <a:rPr lang="en-US" dirty="0" smtClean="0"/>
              <a:t>.</a:t>
            </a:r>
            <a:br>
              <a:rPr lang="en-US" dirty="0" smtClean="0"/>
            </a:br>
            <a:r>
              <a:rPr lang="en-US" dirty="0" smtClean="0"/>
              <a:t>Zhang+ 2016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814" y="1933757"/>
            <a:ext cx="8767085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1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en-US" dirty="0" smtClean="0"/>
              <a:t>Most systems have &lt; MMSN in gas.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165600" cy="4351338"/>
          </a:xfrm>
        </p:spPr>
        <p:txBody>
          <a:bodyPr/>
          <a:lstStyle/>
          <a:p>
            <a:r>
              <a:rPr lang="en-US" dirty="0" err="1" smtClean="0"/>
              <a:t>Ansdell</a:t>
            </a:r>
            <a:r>
              <a:rPr lang="en-US" dirty="0" smtClean="0"/>
              <a:t> +2016: Gas/Dust = 100 to 1. </a:t>
            </a:r>
            <a:r>
              <a:rPr lang="en-US" dirty="0" err="1" smtClean="0"/>
              <a:t>Avg</a:t>
            </a:r>
            <a:r>
              <a:rPr lang="en-US" dirty="0" smtClean="0"/>
              <a:t> ratio = 10, which is quite depleted from 100 (ISM ratio</a:t>
            </a:r>
            <a:r>
              <a:rPr lang="en-US" dirty="0" smtClean="0"/>
              <a:t>).</a:t>
            </a:r>
          </a:p>
          <a:p>
            <a:endParaRPr lang="en-US" dirty="0"/>
          </a:p>
          <a:p>
            <a:r>
              <a:rPr lang="en-US" dirty="0" smtClean="0"/>
              <a:t>Reason why more </a:t>
            </a:r>
            <a:r>
              <a:rPr lang="en-US" dirty="0" err="1" smtClean="0"/>
              <a:t>Neptunes</a:t>
            </a:r>
            <a:r>
              <a:rPr lang="en-US" dirty="0" smtClean="0"/>
              <a:t>/SE than Gas Giants.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476" y="1563194"/>
            <a:ext cx="5890234" cy="468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56409" y="6272784"/>
            <a:ext cx="1508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Ansdell</a:t>
            </a:r>
            <a:r>
              <a:rPr lang="en-US" dirty="0"/>
              <a:t>+ 2016</a:t>
            </a:r>
          </a:p>
        </p:txBody>
      </p:sp>
    </p:spTree>
    <p:extLst>
      <p:ext uri="{BB962C8B-B14F-4D97-AF65-F5344CB8AC3E}">
        <p14:creationId xmlns:p14="http://schemas.microsoft.com/office/powerpoint/2010/main" val="128975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2925" y="66606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EXTRA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531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CAI and </a:t>
            </a:r>
            <a:r>
              <a:rPr lang="en-US" dirty="0" err="1" smtClean="0"/>
              <a:t>Chrondule</a:t>
            </a:r>
            <a:r>
              <a:rPr lang="en-US" dirty="0" smtClean="0"/>
              <a:t> formation. Connelly+2012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026" y="1825625"/>
            <a:ext cx="4617947" cy="4351338"/>
          </a:xfrm>
        </p:spPr>
      </p:pic>
    </p:spTree>
    <p:extLst>
      <p:ext uri="{BB962C8B-B14F-4D97-AF65-F5344CB8AC3E}">
        <p14:creationId xmlns:p14="http://schemas.microsoft.com/office/powerpoint/2010/main" val="4848977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Disk temperature profiles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825625"/>
            <a:ext cx="481330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Nayakshin+2017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500" y="1825625"/>
            <a:ext cx="6487501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4150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 by Tidal downsizing </a:t>
            </a:r>
            <a:r>
              <a:rPr lang="en-US" smtClean="0"/>
              <a:t>by Nayakshin+2017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848" y="1825625"/>
            <a:ext cx="4316303" cy="4351338"/>
          </a:xfrm>
        </p:spPr>
      </p:pic>
    </p:spTree>
    <p:extLst>
      <p:ext uri="{BB962C8B-B14F-4D97-AF65-F5344CB8AC3E}">
        <p14:creationId xmlns:p14="http://schemas.microsoft.com/office/powerpoint/2010/main" val="14995647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Inner disk warp model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Stolker</a:t>
            </a:r>
            <a:r>
              <a:rPr lang="en-US" dirty="0" smtClean="0"/>
              <a:t> 2016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088" y="1939544"/>
            <a:ext cx="5203824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64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60704"/>
          </a:xfrm>
        </p:spPr>
        <p:txBody>
          <a:bodyPr/>
          <a:lstStyle/>
          <a:p>
            <a:pPr algn="ctr"/>
            <a:r>
              <a:rPr lang="en-US" dirty="0" smtClean="0"/>
              <a:t>Large variation of disk mass at any Stellar mass.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2288" y="1480041"/>
            <a:ext cx="4165600" cy="4351338"/>
          </a:xfrm>
        </p:spPr>
        <p:txBody>
          <a:bodyPr/>
          <a:lstStyle/>
          <a:p>
            <a:r>
              <a:rPr lang="en-US" dirty="0"/>
              <a:t>L</a:t>
            </a:r>
            <a:r>
              <a:rPr lang="en-US" dirty="0" smtClean="0"/>
              <a:t>arge dispersion in dust mass at any stellar mass (e.g. Lupus III)</a:t>
            </a:r>
          </a:p>
          <a:p>
            <a:endParaRPr lang="en-US" dirty="0"/>
          </a:p>
          <a:p>
            <a:r>
              <a:rPr lang="en-US" dirty="0" smtClean="0"/>
              <a:t>Thus intrinsic variation of initial conditions </a:t>
            </a:r>
            <a:r>
              <a:rPr lang="en-US" dirty="0" err="1" smtClean="0"/>
              <a:t>wrt</a:t>
            </a:r>
            <a:r>
              <a:rPr lang="en-US" dirty="0" smtClean="0"/>
              <a:t>. Planet building.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365" y="1511379"/>
            <a:ext cx="4652917" cy="432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56409" y="5912721"/>
            <a:ext cx="1508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Ansdell</a:t>
            </a:r>
            <a:r>
              <a:rPr lang="en-US" dirty="0"/>
              <a:t>+ 2016</a:t>
            </a:r>
          </a:p>
        </p:txBody>
      </p:sp>
    </p:spTree>
    <p:extLst>
      <p:ext uri="{BB962C8B-B14F-4D97-AF65-F5344CB8AC3E}">
        <p14:creationId xmlns:p14="http://schemas.microsoft.com/office/powerpoint/2010/main" val="144788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D</a:t>
            </a:r>
            <a:r>
              <a:rPr lang="en-US" dirty="0" smtClean="0"/>
              <a:t>isks quickly spread out between 2 and 3 </a:t>
            </a:r>
            <a:r>
              <a:rPr lang="en-US" dirty="0" err="1" smtClean="0"/>
              <a:t>Myr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330682" y="5769705"/>
            <a:ext cx="1395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Tazzari+2017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986016" y="1776806"/>
            <a:ext cx="47000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Lupus (~3Myr) has larger and fainter </a:t>
            </a:r>
            <a:r>
              <a:rPr lang="en-US" sz="2400" dirty="0"/>
              <a:t>d</a:t>
            </a:r>
            <a:r>
              <a:rPr lang="en-US" sz="2400" dirty="0" smtClean="0"/>
              <a:t>isks than Tau, </a:t>
            </a:r>
            <a:r>
              <a:rPr lang="en-US" sz="2400" dirty="0" err="1" smtClean="0"/>
              <a:t>Oph</a:t>
            </a:r>
            <a:r>
              <a:rPr lang="en-US" sz="2400" dirty="0" smtClean="0"/>
              <a:t> (~2Myr).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Could </a:t>
            </a:r>
            <a:r>
              <a:rPr lang="en-US" sz="2400" dirty="0"/>
              <a:t>be explained by viscous stirring. </a:t>
            </a:r>
            <a:r>
              <a:rPr lang="en-US" sz="2400" dirty="0" smtClean="0"/>
              <a:t>Tazzari+2017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445" y="1325563"/>
            <a:ext cx="5778113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9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dirty="0" smtClean="0"/>
              <a:t>Transition disks have planets slowing accretion?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14676" y="5723985"/>
            <a:ext cx="1766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Najita</a:t>
            </a:r>
            <a:r>
              <a:rPr lang="en-US" sz="2400" dirty="0" smtClean="0"/>
              <a:t> +2015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139004" y="1325563"/>
            <a:ext cx="53184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Transition disks  (X and + </a:t>
            </a:r>
            <a:r>
              <a:rPr lang="en-US" sz="2400" dirty="0" err="1" smtClean="0"/>
              <a:t>symbbols</a:t>
            </a:r>
            <a:r>
              <a:rPr lang="en-US" sz="2400" dirty="0" smtClean="0"/>
              <a:t>) have larger disk masses, but lower accretion rates.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This hints at planets in the disk cavities, sweeping up material.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70" y="1218184"/>
            <a:ext cx="579633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77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dirty="0" smtClean="0"/>
              <a:t>Class II disk solids too little for GG and </a:t>
            </a:r>
            <a:r>
              <a:rPr lang="en-US" dirty="0" err="1" smtClean="0"/>
              <a:t>Neptunes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4429" y="5943441"/>
            <a:ext cx="8568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Najita</a:t>
            </a:r>
            <a:r>
              <a:rPr lang="en-US" dirty="0" smtClean="0"/>
              <a:t> +2014, Andrews+ 2013, </a:t>
            </a:r>
            <a:r>
              <a:rPr lang="en-US" dirty="0" err="1" smtClean="0"/>
              <a:t>Cassan</a:t>
            </a:r>
            <a:r>
              <a:rPr lang="en-US" dirty="0" smtClean="0"/>
              <a:t>+ 2012, Gould+ 2010, </a:t>
            </a:r>
            <a:r>
              <a:rPr lang="en-US" dirty="0" err="1" smtClean="0"/>
              <a:t>Eiroa</a:t>
            </a:r>
            <a:r>
              <a:rPr lang="en-US" dirty="0" smtClean="0"/>
              <a:t>+ 2013, Cumming+ 2008.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14164" y="2654566"/>
            <a:ext cx="5318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Debris disk solids, Kepler planets w/ P&lt; 400d. can all be made by Class II disks.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29" y="1325563"/>
            <a:ext cx="5649231" cy="4320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flipV="1">
            <a:off x="3383280" y="2807207"/>
            <a:ext cx="1078992" cy="45719"/>
          </a:xfrm>
          <a:prstGeom prst="rect">
            <a:avLst/>
          </a:prstGeom>
          <a:solidFill>
            <a:srgbClr val="9400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01344" y="1783080"/>
            <a:ext cx="60928" cy="3273552"/>
          </a:xfrm>
          <a:prstGeom prst="rect">
            <a:avLst/>
          </a:prstGeom>
          <a:solidFill>
            <a:srgbClr val="00B0F0">
              <a:alpha val="2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688903" y="2131026"/>
            <a:ext cx="1652857" cy="1261398"/>
          </a:xfrm>
          <a:prstGeom prst="straightConnector1">
            <a:avLst/>
          </a:prstGeom>
          <a:ln w="47625">
            <a:solidFill>
              <a:srgbClr val="FF00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ight Brace 11"/>
          <p:cNvSpPr/>
          <p:nvPr/>
        </p:nvSpPr>
        <p:spPr>
          <a:xfrm>
            <a:off x="4486688" y="2852926"/>
            <a:ext cx="177798" cy="1088138"/>
          </a:xfrm>
          <a:prstGeom prst="righ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341760" y="1430407"/>
            <a:ext cx="5774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GG and </a:t>
            </a:r>
            <a:r>
              <a:rPr lang="en-US" sz="2400" dirty="0" err="1" smtClean="0">
                <a:solidFill>
                  <a:srgbClr val="FF0000"/>
                </a:solidFill>
              </a:rPr>
              <a:t>Neptunes</a:t>
            </a:r>
            <a:r>
              <a:rPr lang="en-US" sz="2400" dirty="0" smtClean="0">
                <a:solidFill>
                  <a:srgbClr val="FF0000"/>
                </a:solidFill>
              </a:rPr>
              <a:t> need &gt;28 Me disk incidence at 70%.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Class II &gt;28 Me disk only 30%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505" y="3699814"/>
            <a:ext cx="2411241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41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dirty="0" smtClean="0"/>
              <a:t>70% of Class I disk have solids &gt; GG + Neptune solids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02589" y="5760561"/>
            <a:ext cx="137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Najita</a:t>
            </a:r>
            <a:r>
              <a:rPr lang="en-US" dirty="0" smtClean="0"/>
              <a:t> +2014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139004" y="1325563"/>
            <a:ext cx="53184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15%--30</a:t>
            </a:r>
            <a:r>
              <a:rPr lang="en-US" sz="2400" dirty="0"/>
              <a:t>% of Class II disk masses surpass </a:t>
            </a:r>
            <a:r>
              <a:rPr lang="en-US" sz="2400" dirty="0" smtClean="0"/>
              <a:t>MMSN.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50%--85% of Class I disk masses surpass MMSN.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08" y="1325563"/>
            <a:ext cx="4001618" cy="4320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54480" y="2368296"/>
            <a:ext cx="1700784" cy="45719"/>
          </a:xfrm>
          <a:prstGeom prst="rect">
            <a:avLst/>
          </a:prstGeom>
          <a:solidFill>
            <a:srgbClr val="9400D3">
              <a:alpha val="2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31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932" y="2032000"/>
            <a:ext cx="1770370" cy="180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" y="383954"/>
            <a:ext cx="12082272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 CY"/>
                <a:cs typeface="Helvetica CY"/>
              </a:rPr>
              <a:t>Directly </a:t>
            </a: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 CY"/>
                <a:cs typeface="Helvetica CY"/>
              </a:rPr>
              <a:t>Imaged 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 CY"/>
                <a:cs typeface="Helvetica CY"/>
              </a:rPr>
              <a:t>Planets </a:t>
            </a: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 CY"/>
                <a:cs typeface="Helvetica CY"/>
              </a:rPr>
              <a:t> constrain 10-100 au pop.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elvetica CY"/>
              <a:cs typeface="Helvetica CY"/>
            </a:endParaRPr>
          </a:p>
        </p:txBody>
      </p:sp>
      <p:sp>
        <p:nvSpPr>
          <p:cNvPr id="8" name="Rectangle 5"/>
          <p:cNvSpPr>
            <a:spLocks/>
          </p:cNvSpPr>
          <p:nvPr/>
        </p:nvSpPr>
        <p:spPr bwMode="auto">
          <a:xfrm>
            <a:off x="4295775" y="2032000"/>
            <a:ext cx="36195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endParaRPr lang="en-US" dirty="0">
              <a:solidFill>
                <a:srgbClr val="0000FF"/>
              </a:solidFill>
              <a:ea typeface="ＭＳ Ｐゴシック" charset="0"/>
              <a:cs typeface="Gill Sans" charset="0"/>
            </a:endParaRPr>
          </a:p>
        </p:txBody>
      </p:sp>
      <p:pic>
        <p:nvPicPr>
          <p:cNvPr id="4" name="Picture 3" descr="Screen Shot 2013-10-28 at 23.28.0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560" y="2032000"/>
            <a:ext cx="2796491" cy="1800000"/>
          </a:xfrm>
          <a:prstGeom prst="rect">
            <a:avLst/>
          </a:prstGeom>
        </p:spPr>
      </p:pic>
      <p:pic>
        <p:nvPicPr>
          <p:cNvPr id="13" name="Picture 12" descr="Screen Shot 2013-10-28 at 23.21.4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276" y="4772838"/>
            <a:ext cx="2459091" cy="1800000"/>
          </a:xfrm>
          <a:prstGeom prst="rect">
            <a:avLst/>
          </a:prstGeom>
        </p:spPr>
      </p:pic>
      <p:pic>
        <p:nvPicPr>
          <p:cNvPr id="18" name="Picture 17" descr="Screen Shot 2013-10-28 at 22.47.0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051" y="5132838"/>
            <a:ext cx="2942819" cy="1440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39051" y="4092689"/>
            <a:ext cx="29428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HR 8799 </a:t>
            </a:r>
            <a:r>
              <a:rPr lang="en-US" dirty="0" err="1"/>
              <a:t>bcde</a:t>
            </a:r>
            <a:r>
              <a:rPr lang="en-US" dirty="0"/>
              <a:t>: </a:t>
            </a:r>
          </a:p>
          <a:p>
            <a:pPr algn="ctr"/>
            <a:r>
              <a:rPr lang="en-US" dirty="0"/>
              <a:t> </a:t>
            </a:r>
            <a:r>
              <a:rPr lang="en-US" sz="1200" dirty="0"/>
              <a:t>14, 27, 43, 68 AU </a:t>
            </a:r>
          </a:p>
          <a:p>
            <a:pPr algn="ctr"/>
            <a:r>
              <a:rPr lang="en-US" sz="1200" dirty="0"/>
              <a:t>  7, 10, 10,   9 MJ</a:t>
            </a:r>
          </a:p>
          <a:p>
            <a:pPr algn="ctr"/>
            <a:r>
              <a:rPr lang="en-US" dirty="0" err="1"/>
              <a:t>Marois</a:t>
            </a:r>
            <a:r>
              <a:rPr lang="en-US" dirty="0"/>
              <a:t>+ 2008, 2010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53591" y="4151388"/>
            <a:ext cx="2744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HD 95086 b: 56 AU, 4.5 M</a:t>
            </a:r>
            <a:r>
              <a:rPr lang="en-US" baseline="-25000" dirty="0"/>
              <a:t>J</a:t>
            </a:r>
          </a:p>
          <a:p>
            <a:pPr algn="ctr"/>
            <a:r>
              <a:rPr lang="en-US" dirty="0"/>
              <a:t>Rameau+ 2013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77825" y="4141383"/>
            <a:ext cx="4231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PDS 70b: 22 </a:t>
            </a:r>
            <a:r>
              <a:rPr lang="en-US" dirty="0"/>
              <a:t>AU, </a:t>
            </a:r>
            <a:r>
              <a:rPr lang="en-US" dirty="0" smtClean="0"/>
              <a:t>5-9 </a:t>
            </a:r>
            <a:r>
              <a:rPr lang="en-US" dirty="0" err="1" smtClean="0"/>
              <a:t>Mj</a:t>
            </a:r>
            <a:r>
              <a:rPr lang="en-US" dirty="0" smtClean="0"/>
              <a:t>  </a:t>
            </a:r>
          </a:p>
          <a:p>
            <a:pPr algn="ctr"/>
            <a:r>
              <a:rPr lang="en-US" dirty="0" err="1" smtClean="0"/>
              <a:t>Keppler</a:t>
            </a:r>
            <a:r>
              <a:rPr lang="en-US" dirty="0" smtClean="0"/>
              <a:t>+ 2018 (acc.), Mueller+2018(sub.)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794228" y="1470831"/>
            <a:ext cx="2744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Beta Pic b: 8.5 AU, 10 M</a:t>
            </a:r>
            <a:r>
              <a:rPr lang="en-US" baseline="-25000" dirty="0"/>
              <a:t>J</a:t>
            </a:r>
          </a:p>
          <a:p>
            <a:pPr algn="ctr"/>
            <a:r>
              <a:rPr lang="en-US" dirty="0"/>
              <a:t>Lagrange+ 2008, 2010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08769" y="1441280"/>
            <a:ext cx="2744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51 </a:t>
            </a:r>
            <a:r>
              <a:rPr lang="en-US" dirty="0" err="1"/>
              <a:t>Eri</a:t>
            </a:r>
            <a:r>
              <a:rPr lang="en-US" dirty="0"/>
              <a:t> b: 13 AU, 2 M</a:t>
            </a:r>
            <a:r>
              <a:rPr lang="en-US" baseline="-25000" dirty="0"/>
              <a:t>J</a:t>
            </a:r>
            <a:endParaRPr lang="en-US" baseline="-25000" dirty="0"/>
          </a:p>
          <a:p>
            <a:pPr algn="ctr"/>
            <a:r>
              <a:rPr lang="en-US" dirty="0"/>
              <a:t>Macintosh et al. 2015</a:t>
            </a:r>
          </a:p>
        </p:txBody>
      </p:sp>
      <p:pic>
        <p:nvPicPr>
          <p:cNvPr id="3" name="Picture 2" descr="15539-exoplanet_gpi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272" y="2032000"/>
            <a:ext cx="1988669" cy="180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806" y="4797719"/>
            <a:ext cx="1773997" cy="1800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629545" y="1428664"/>
            <a:ext cx="2744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HIP 65426: 92 AU, 6-12 </a:t>
            </a:r>
            <a:r>
              <a:rPr lang="en-US" dirty="0" err="1" smtClean="0">
                <a:solidFill>
                  <a:srgbClr val="FFFFFF"/>
                </a:solidFill>
              </a:rPr>
              <a:t>Mj</a:t>
            </a:r>
            <a:r>
              <a:rPr lang="en-US" dirty="0" smtClean="0">
                <a:solidFill>
                  <a:srgbClr val="FFFFFF"/>
                </a:solidFill>
              </a:rPr>
              <a:t> Chauvin+ 2017</a:t>
            </a:r>
            <a:endParaRPr lang="en-US" baseline="-250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05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39981</TotalTime>
  <Words>3902</Words>
  <Application>Microsoft Macintosh PowerPoint</Application>
  <PresentationFormat>Widescreen</PresentationFormat>
  <Paragraphs>528</Paragraphs>
  <Slides>34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Calibri</vt:lpstr>
      <vt:lpstr>Calibri Light</vt:lpstr>
      <vt:lpstr>Gill Sans</vt:lpstr>
      <vt:lpstr>Helvetica CY</vt:lpstr>
      <vt:lpstr>Mangal</vt:lpstr>
      <vt:lpstr>ＭＳ Ｐゴシック</vt:lpstr>
      <vt:lpstr>Arial</vt:lpstr>
      <vt:lpstr>Office Theme</vt:lpstr>
      <vt:lpstr>Planet Formation by the Pictures</vt:lpstr>
      <vt:lpstr>SFRs show &lt; 20% of systems have &gt; MMSN solids</vt:lpstr>
      <vt:lpstr>Most systems have &lt; MMSN in gas.</vt:lpstr>
      <vt:lpstr>Large variation of disk mass at any Stellar mass.</vt:lpstr>
      <vt:lpstr>Disks quickly spread out between 2 and 3 Myr.</vt:lpstr>
      <vt:lpstr>Transition disks have planets slowing accretion?</vt:lpstr>
      <vt:lpstr>Class II disk solids too little for GG and Neptunes</vt:lpstr>
      <vt:lpstr>70% of Class I disk have solids &gt; GG + Neptune solids</vt:lpstr>
      <vt:lpstr>Directly Imaged Planets  constrain 10-100 au pop.</vt:lpstr>
      <vt:lpstr>Planet rate between 10-100 au &lt; few %</vt:lpstr>
      <vt:lpstr>PowerPoint Presentation</vt:lpstr>
      <vt:lpstr>PowerPoint Presentation</vt:lpstr>
      <vt:lpstr>PowerPoint Presentation</vt:lpstr>
      <vt:lpstr>PowerPoint Presentation</vt:lpstr>
      <vt:lpstr>Rings in T Tauri Disks vs Spirals in Herbig Ae? Avenhaus+2018</vt:lpstr>
      <vt:lpstr>PDS 70 (0.8 Msol): Inner planet but no spirals.</vt:lpstr>
      <vt:lpstr>Spirals in Herbig Ae/Be Disks </vt:lpstr>
      <vt:lpstr>Other structures in young disks </vt:lpstr>
      <vt:lpstr>Mechanisms for making rings, spirals, gaps</vt:lpstr>
      <vt:lpstr>Conclusions</vt:lpstr>
      <vt:lpstr>Large gap + weak spiral by companion inclined orbit:  Price+2018.</vt:lpstr>
      <vt:lpstr>Planets Making Spirals Arms: Fung and Dong 2015</vt:lpstr>
      <vt:lpstr>Large Gap Disks </vt:lpstr>
      <vt:lpstr>Resolved Young Disks</vt:lpstr>
      <vt:lpstr>Planets Making Spirals Arms: Fung+ 2016</vt:lpstr>
      <vt:lpstr>Planets Making Spirals Arms: Dong+ 2016</vt:lpstr>
      <vt:lpstr>Gaps by Super earths and Neptune  in low viscosity disks Dong+ 2015</vt:lpstr>
      <vt:lpstr>Modeling emission in  TW Hya, HL Tau, HD 163296, and DM Tau. Zhang+ 2016  </vt:lpstr>
      <vt:lpstr>CO location coincides with Disk Gaps TW Hya, HL Tau, HD 163296, and DM Tau. Zhang+ 2016  </vt:lpstr>
      <vt:lpstr>EXTRA</vt:lpstr>
      <vt:lpstr>CAI and Chrondule formation. Connelly+2012</vt:lpstr>
      <vt:lpstr>Disk temperature profiles</vt:lpstr>
      <vt:lpstr>GI by Tidal downsizing by Nayakshin+2017</vt:lpstr>
      <vt:lpstr>Inner disk warp model – Stolker 2016 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Planet Formation</dc:title>
  <dc:creator>Zahed Wahhaj</dc:creator>
  <cp:lastModifiedBy>Zahed Wahhaj</cp:lastModifiedBy>
  <cp:revision>304</cp:revision>
  <cp:lastPrinted>2018-06-13T04:41:26Z</cp:lastPrinted>
  <dcterms:created xsi:type="dcterms:W3CDTF">2018-04-27T17:41:40Z</dcterms:created>
  <dcterms:modified xsi:type="dcterms:W3CDTF">2018-06-14T04:47:08Z</dcterms:modified>
</cp:coreProperties>
</file>