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74" r:id="rId3"/>
    <p:sldId id="260" r:id="rId4"/>
    <p:sldId id="262" r:id="rId5"/>
    <p:sldId id="276" r:id="rId6"/>
    <p:sldId id="263" r:id="rId7"/>
    <p:sldId id="258" r:id="rId8"/>
    <p:sldId id="272" r:id="rId9"/>
    <p:sldId id="264" r:id="rId10"/>
    <p:sldId id="267" r:id="rId11"/>
    <p:sldId id="279" r:id="rId12"/>
    <p:sldId id="266" r:id="rId13"/>
    <p:sldId id="268" r:id="rId14"/>
    <p:sldId id="280" r:id="rId15"/>
    <p:sldId id="269" r:id="rId16"/>
    <p:sldId id="270" r:id="rId17"/>
    <p:sldId id="271" r:id="rId18"/>
    <p:sldId id="273" r:id="rId19"/>
    <p:sldId id="278" r:id="rId20"/>
    <p:sldId id="261" r:id="rId21"/>
    <p:sldId id="275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CFF"/>
    <a:srgbClr val="00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3"/>
    <p:restoredTop sz="90976"/>
  </p:normalViewPr>
  <p:slideViewPr>
    <p:cSldViewPr snapToGrid="0" snapToObjects="1">
      <p:cViewPr varScale="1">
        <p:scale>
          <a:sx n="151" d="100"/>
          <a:sy n="151" d="100"/>
        </p:scale>
        <p:origin x="22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FCEE9-AF90-EC4C-9953-ACF1FB204432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C8BC1-DECA-3D4E-90AD-9CF78D7AE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7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and stars from </a:t>
            </a:r>
            <a:r>
              <a:rPr lang="en-US" dirty="0" err="1"/>
              <a:t>Milii</a:t>
            </a:r>
            <a:r>
              <a:rPr lang="en-US" dirty="0"/>
              <a:t> to </a:t>
            </a:r>
            <a:r>
              <a:rPr lang="en-US" dirty="0" err="1"/>
              <a:t>Mpc</a:t>
            </a:r>
            <a:r>
              <a:rPr lang="en-US" dirty="0"/>
              <a:t>. Should I submit an abstract on dust? Yes, because dust affects the RT, chemistry, thermodynamics, </a:t>
            </a:r>
            <a:r>
              <a:rPr lang="en-US" dirty="0" err="1"/>
              <a:t>dyanmics</a:t>
            </a:r>
            <a:r>
              <a:rPr lang="en-US" dirty="0"/>
              <a:t> of the ISM. Sub-grid modeling, dust-based gas masses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3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Zinc depletes, only element where D/M does not depend on metallicity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61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Zinc depletes, only element where D/M does not depend on metallicity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03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</a:t>
            </a:r>
            <a:r>
              <a:rPr lang="en-US" dirty="0" err="1"/>
              <a:t>zn</a:t>
            </a:r>
            <a:r>
              <a:rPr lang="en-US" dirty="0"/>
              <a:t> does not follow this (constant D/M, varying gas-phase abundances).</a:t>
            </a:r>
          </a:p>
          <a:p>
            <a:r>
              <a:rPr lang="en-US" dirty="0"/>
              <a:t>This will have to be explained by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32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1-2 </a:t>
            </a:r>
            <a:r>
              <a:rPr lang="en-US" dirty="0" err="1"/>
              <a:t>dex</a:t>
            </a:r>
            <a:r>
              <a:rPr lang="en-US" dirty="0"/>
              <a:t> decrease in gas phase abundances means G/D must vary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Say why we can’t get C and O in the LMC.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5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Zinc depletes, only element where D/M does not depend on metallicity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83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Say we will derive more extinction curves from the METAL data add more constraints on the dust size and composition.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91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colors images</a:t>
            </a:r>
          </a:p>
          <a:p>
            <a:r>
              <a:rPr lang="en-US" dirty="0"/>
              <a:t>Explain HST parallel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68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S250 not corrected </a:t>
            </a:r>
            <a:r>
              <a:rPr lang="en-US"/>
              <a:t>for temperature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20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conference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58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S250 not corrected </a:t>
            </a:r>
            <a:r>
              <a:rPr lang="en-US"/>
              <a:t>for temperature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6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99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Metion</a:t>
            </a:r>
            <a:r>
              <a:rPr lang="en-US" dirty="0"/>
              <a:t> the issue with zero-points.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08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Metion</a:t>
            </a:r>
            <a:r>
              <a:rPr lang="en-US" dirty="0"/>
              <a:t> the issue with zero-points.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6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Possibly other </a:t>
            </a:r>
            <a:r>
              <a:rPr lang="en-US" dirty="0" err="1"/>
              <a:t>envionrment</a:t>
            </a:r>
            <a:r>
              <a:rPr lang="en-US" dirty="0"/>
              <a:t> parameters such as presence of shocks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2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dirty="0"/>
              <a:t>don’t know much about the physical parameters that drive dust properties so study LMC, SMC for metallicity.</a:t>
            </a:r>
          </a:p>
          <a:p>
            <a:r>
              <a:rPr lang="en-US" dirty="0"/>
              <a:t>High res study gave 1 G/D for atomic and 1 for molecular gas. </a:t>
            </a:r>
          </a:p>
          <a:p>
            <a:r>
              <a:rPr lang="en-US" dirty="0"/>
              <a:t>Mention issues with zero-points/sensitivity, so need all-sky </a:t>
            </a:r>
            <a:r>
              <a:rPr lang="en-US" dirty="0" err="1"/>
              <a:t>survyes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6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Metion</a:t>
            </a:r>
            <a:r>
              <a:rPr lang="en-US" dirty="0"/>
              <a:t> the issue with zero-points.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Opacity/dust surface density degenerate so this result is ambiguous (though consistent with theoretical expectations and depletions)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49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targets, uniform on HI disk, some close to CO, some not, some near SN, some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40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UV coverage 1150 – 2400 A with COS and STIS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89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8BC1-DECA-3D4E-90AD-9CF78D7AE3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3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BDAFE-03C5-D04C-92B7-538831C9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230" y="-110082"/>
            <a:ext cx="8825658" cy="3329581"/>
          </a:xfrm>
        </p:spPr>
        <p:txBody>
          <a:bodyPr/>
          <a:lstStyle/>
          <a:p>
            <a:r>
              <a:rPr lang="en-US" sz="4200" dirty="0">
                <a:solidFill>
                  <a:srgbClr val="FFC000"/>
                </a:solidFill>
              </a:rPr>
              <a:t>Probing dust properties in the LMC from the UV to the FIR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FFB45-FEA3-AB4A-9AA1-FEAEAB40D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3498278"/>
            <a:ext cx="9803558" cy="1659509"/>
          </a:xfrm>
        </p:spPr>
        <p:txBody>
          <a:bodyPr>
            <a:normAutofit/>
          </a:bodyPr>
          <a:lstStyle/>
          <a:p>
            <a:r>
              <a:rPr lang="en-US" dirty="0"/>
              <a:t>Julia Roman-</a:t>
            </a:r>
            <a:r>
              <a:rPr lang="en-US" dirty="0" err="1"/>
              <a:t>duval</a:t>
            </a:r>
            <a:r>
              <a:rPr lang="en-US" dirty="0"/>
              <a:t> </a:t>
            </a:r>
          </a:p>
          <a:p>
            <a:r>
              <a:rPr lang="en-US" dirty="0"/>
              <a:t>Space telescope science institute, Baltimore, MD, USA</a:t>
            </a:r>
          </a:p>
          <a:p>
            <a:r>
              <a:rPr lang="en-US" dirty="0"/>
              <a:t>Cosmic Dust 2018: origin, applications, and implications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36D59-2DD1-C34A-9DDC-DF6F10A39974}"/>
              </a:ext>
            </a:extLst>
          </p:cNvPr>
          <p:cNvSpPr txBox="1"/>
          <p:nvPr/>
        </p:nvSpPr>
        <p:spPr>
          <a:xfrm>
            <a:off x="1154955" y="5157787"/>
            <a:ext cx="10500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collaboration with the METAL team: Lea Hagen (postdoc), Karl Gordon, Ed Jenkins, Kirill </a:t>
            </a:r>
            <a:r>
              <a:rPr lang="en-US" dirty="0" err="1"/>
              <a:t>Tchernyshyov</a:t>
            </a:r>
            <a:r>
              <a:rPr lang="en-US" dirty="0"/>
              <a:t>, Ben Williams, Josh Peek, Margaret </a:t>
            </a:r>
            <a:r>
              <a:rPr lang="en-US" dirty="0" err="1"/>
              <a:t>Meixner</a:t>
            </a:r>
            <a:r>
              <a:rPr lang="en-US" dirty="0"/>
              <a:t>, Jessica </a:t>
            </a:r>
            <a:r>
              <a:rPr lang="en-US" dirty="0" err="1"/>
              <a:t>Werk</a:t>
            </a:r>
            <a:r>
              <a:rPr lang="en-US" dirty="0"/>
              <a:t>, Karin Sandstrom, </a:t>
            </a:r>
            <a:r>
              <a:rPr lang="en-US" dirty="0" err="1"/>
              <a:t>Petia</a:t>
            </a:r>
            <a:r>
              <a:rPr lang="en-US" dirty="0"/>
              <a:t> </a:t>
            </a:r>
            <a:r>
              <a:rPr lang="en-US" dirty="0" err="1"/>
              <a:t>Yanchulova</a:t>
            </a:r>
            <a:r>
              <a:rPr lang="en-US" dirty="0"/>
              <a:t> </a:t>
            </a:r>
            <a:r>
              <a:rPr lang="en-US" dirty="0" err="1"/>
              <a:t>Merica</a:t>
            </a:r>
            <a:r>
              <a:rPr lang="en-US" dirty="0"/>
              <a:t>-Jones</a:t>
            </a:r>
          </a:p>
        </p:txBody>
      </p:sp>
    </p:spTree>
    <p:extLst>
      <p:ext uri="{BB962C8B-B14F-4D97-AF65-F5344CB8AC3E}">
        <p14:creationId xmlns:p14="http://schemas.microsoft.com/office/powerpoint/2010/main" val="3021423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47" y="402294"/>
            <a:ext cx="9020174" cy="142987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C000"/>
                </a:solidFill>
              </a:rPr>
              <a:t>Interstellar depletions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679A03E5-F7EC-C54B-B741-546D91BE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25" y="1284191"/>
            <a:ext cx="11270513" cy="42570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Depletions for main constituents of dust (Fe, Si, Mg, Ni) and other metals used as metallicity tracers in DLAs (Zn, S, Cr)</a:t>
            </a:r>
            <a:endParaRPr lang="en-US" baseline="-25000" dirty="0"/>
          </a:p>
          <a:p>
            <a:pPr>
              <a:lnSpc>
                <a:spcPct val="110000"/>
              </a:lnSpc>
            </a:pPr>
            <a:endParaRPr lang="en-US" baseline="-25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079AC2-6DEE-4A48-A766-9F89F1A02CEA}"/>
              </a:ext>
            </a:extLst>
          </p:cNvPr>
          <p:cNvGrpSpPr/>
          <p:nvPr/>
        </p:nvGrpSpPr>
        <p:grpSpPr>
          <a:xfrm>
            <a:off x="462547" y="2172363"/>
            <a:ext cx="11519495" cy="4504540"/>
            <a:chOff x="462547" y="2172363"/>
            <a:chExt cx="11519495" cy="45045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F69B82-BF27-C14D-8938-A764DCB38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1367" y="2172363"/>
              <a:ext cx="5630675" cy="45045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40FF95-E280-9341-A6B5-C35C797F3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547" y="2172363"/>
              <a:ext cx="5630675" cy="4504540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195934-B381-FB40-9E13-4D8AE244E708}"/>
                </a:ext>
              </a:extLst>
            </p:cNvPr>
            <p:cNvSpPr txBox="1"/>
            <p:nvPr/>
          </p:nvSpPr>
          <p:spPr>
            <a:xfrm>
              <a:off x="4225474" y="2529396"/>
              <a:ext cx="1494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Magnesium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6EC35BE-C67E-2444-A6E8-AC251FD5890A}"/>
                </a:ext>
              </a:extLst>
            </p:cNvPr>
            <p:cNvSpPr txBox="1"/>
            <p:nvPr/>
          </p:nvSpPr>
          <p:spPr>
            <a:xfrm>
              <a:off x="10988989" y="2388101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Zinc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283F028-5B3B-654F-8936-73247D85063A}"/>
                </a:ext>
              </a:extLst>
            </p:cNvPr>
            <p:cNvSpPr txBox="1"/>
            <p:nvPr/>
          </p:nvSpPr>
          <p:spPr>
            <a:xfrm>
              <a:off x="1100269" y="5230283"/>
              <a:ext cx="1357181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LMC 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SMC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MW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606AF08-AA89-7740-8B84-0B8405C07F78}"/>
                </a:ext>
              </a:extLst>
            </p:cNvPr>
            <p:cNvSpPr txBox="1"/>
            <p:nvPr/>
          </p:nvSpPr>
          <p:spPr>
            <a:xfrm>
              <a:off x="6981958" y="5230283"/>
              <a:ext cx="1319080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LMC 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SMC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MW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051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47" y="402294"/>
            <a:ext cx="9020174" cy="142987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C000"/>
                </a:solidFill>
              </a:rPr>
              <a:t>Interstellar depletions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679A03E5-F7EC-C54B-B741-546D91BE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25" y="1284191"/>
            <a:ext cx="11270513" cy="42570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Depletions for main constituents of dust (Fe, Si, Mg, Ni) and other metals used as metallicity tracers in DLAs (Zn, S, Cr)</a:t>
            </a:r>
            <a:endParaRPr lang="en-US" baseline="-25000" dirty="0"/>
          </a:p>
          <a:p>
            <a:pPr>
              <a:lnSpc>
                <a:spcPct val="110000"/>
              </a:lnSpc>
            </a:pPr>
            <a:endParaRPr lang="en-US" baseline="-25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079AC2-6DEE-4A48-A766-9F89F1A02CEA}"/>
              </a:ext>
            </a:extLst>
          </p:cNvPr>
          <p:cNvGrpSpPr/>
          <p:nvPr/>
        </p:nvGrpSpPr>
        <p:grpSpPr>
          <a:xfrm>
            <a:off x="462547" y="2172363"/>
            <a:ext cx="11519495" cy="4504540"/>
            <a:chOff x="462547" y="2172363"/>
            <a:chExt cx="11519495" cy="45045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F69B82-BF27-C14D-8938-A764DCB38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1367" y="2172363"/>
              <a:ext cx="5630675" cy="45045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40FF95-E280-9341-A6B5-C35C797F3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547" y="2172363"/>
              <a:ext cx="5630675" cy="4504540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195934-B381-FB40-9E13-4D8AE244E708}"/>
                </a:ext>
              </a:extLst>
            </p:cNvPr>
            <p:cNvSpPr txBox="1"/>
            <p:nvPr/>
          </p:nvSpPr>
          <p:spPr>
            <a:xfrm>
              <a:off x="4225474" y="2529396"/>
              <a:ext cx="1494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Magnesium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6EC35BE-C67E-2444-A6E8-AC251FD5890A}"/>
                </a:ext>
              </a:extLst>
            </p:cNvPr>
            <p:cNvSpPr txBox="1"/>
            <p:nvPr/>
          </p:nvSpPr>
          <p:spPr>
            <a:xfrm>
              <a:off x="10988989" y="2388101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Zinc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283F028-5B3B-654F-8936-73247D85063A}"/>
                </a:ext>
              </a:extLst>
            </p:cNvPr>
            <p:cNvSpPr txBox="1"/>
            <p:nvPr/>
          </p:nvSpPr>
          <p:spPr>
            <a:xfrm>
              <a:off x="1100269" y="5230283"/>
              <a:ext cx="1357181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LMC 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SMC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MW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606AF08-AA89-7740-8B84-0B8405C07F78}"/>
                </a:ext>
              </a:extLst>
            </p:cNvPr>
            <p:cNvSpPr txBox="1"/>
            <p:nvPr/>
          </p:nvSpPr>
          <p:spPr>
            <a:xfrm>
              <a:off x="6981958" y="5230283"/>
              <a:ext cx="1319080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LMC 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SMC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MW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00E235-EF36-BC43-B176-4EC7234FF211}"/>
              </a:ext>
            </a:extLst>
          </p:cNvPr>
          <p:cNvSpPr txBox="1"/>
          <p:nvPr/>
        </p:nvSpPr>
        <p:spPr>
          <a:xfrm>
            <a:off x="8301038" y="5430338"/>
            <a:ext cx="2611612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Zinc depletes!</a:t>
            </a:r>
          </a:p>
        </p:txBody>
      </p:sp>
    </p:spTree>
    <p:extLst>
      <p:ext uri="{BB962C8B-B14F-4D97-AF65-F5344CB8AC3E}">
        <p14:creationId xmlns:p14="http://schemas.microsoft.com/office/powerpoint/2010/main" val="2815129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47" y="402294"/>
            <a:ext cx="9020174" cy="142987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C000"/>
                </a:solidFill>
              </a:rPr>
              <a:t>D/M varies with metallicity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679A03E5-F7EC-C54B-B741-546D91BE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25" y="1284191"/>
            <a:ext cx="11270513" cy="4257022"/>
          </a:xfrm>
        </p:spPr>
        <p:txBody>
          <a:bodyPr/>
          <a:lstStyle/>
          <a:p>
            <a:r>
              <a:rPr lang="en-US" dirty="0"/>
              <a:t>The dust-to-metal ratio (D/M)  variations between the MW, LMC, SMC offset almost exactly the metallicity differences, leading to constant gas-phase metallicities</a:t>
            </a:r>
          </a:p>
          <a:p>
            <a:pPr>
              <a:lnSpc>
                <a:spcPct val="110000"/>
              </a:lnSpc>
            </a:pPr>
            <a:endParaRPr lang="en-US" baseline="-25000" dirty="0"/>
          </a:p>
          <a:p>
            <a:pPr>
              <a:lnSpc>
                <a:spcPct val="110000"/>
              </a:lnSpc>
            </a:pPr>
            <a:endParaRPr lang="en-US" baseline="-25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052557-6B52-CF48-87E2-026DBE27146F}"/>
              </a:ext>
            </a:extLst>
          </p:cNvPr>
          <p:cNvGrpSpPr/>
          <p:nvPr/>
        </p:nvGrpSpPr>
        <p:grpSpPr>
          <a:xfrm>
            <a:off x="462547" y="2175213"/>
            <a:ext cx="11270513" cy="4440018"/>
            <a:chOff x="462547" y="2175213"/>
            <a:chExt cx="11270513" cy="44400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0ABBF3-21D6-1740-81AD-0684EC674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038" y="2175213"/>
              <a:ext cx="5550022" cy="444001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0B46E1-4D08-434E-863D-E16B961D9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547" y="2187505"/>
              <a:ext cx="5488869" cy="4391095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195934-B381-FB40-9E13-4D8AE244E708}"/>
                </a:ext>
              </a:extLst>
            </p:cNvPr>
            <p:cNvSpPr txBox="1"/>
            <p:nvPr/>
          </p:nvSpPr>
          <p:spPr>
            <a:xfrm>
              <a:off x="4225474" y="2529396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Silicon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6EC35BE-C67E-2444-A6E8-AC251FD5890A}"/>
                </a:ext>
              </a:extLst>
            </p:cNvPr>
            <p:cNvSpPr txBox="1"/>
            <p:nvPr/>
          </p:nvSpPr>
          <p:spPr>
            <a:xfrm>
              <a:off x="10779674" y="252939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Iron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283F028-5B3B-654F-8936-73247D85063A}"/>
                </a:ext>
              </a:extLst>
            </p:cNvPr>
            <p:cNvSpPr txBox="1"/>
            <p:nvPr/>
          </p:nvSpPr>
          <p:spPr>
            <a:xfrm>
              <a:off x="1171211" y="4859577"/>
              <a:ext cx="1102090" cy="12003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LMC 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SMC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MW</a:t>
              </a:r>
            </a:p>
            <a:p>
              <a:r>
                <a:rPr lang="en-US" b="1" dirty="0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DLAs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CE94CA-ACEA-A847-A097-C197C27C68FB}"/>
                </a:ext>
              </a:extLst>
            </p:cNvPr>
            <p:cNvSpPr txBox="1"/>
            <p:nvPr/>
          </p:nvSpPr>
          <p:spPr>
            <a:xfrm>
              <a:off x="6911611" y="4941048"/>
              <a:ext cx="1102090" cy="12003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LMC 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SMC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MW</a:t>
              </a:r>
            </a:p>
            <a:p>
              <a:r>
                <a:rPr lang="en-US" b="1" dirty="0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DLAs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41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85" y="157900"/>
            <a:ext cx="9020174" cy="142987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C000"/>
                </a:solidFill>
              </a:rPr>
              <a:t>The Depletion parameter (F</a:t>
            </a:r>
            <a:r>
              <a:rPr lang="en-US" sz="3800" baseline="-25000" dirty="0">
                <a:solidFill>
                  <a:srgbClr val="FFC000"/>
                </a:solidFill>
              </a:rPr>
              <a:t>*</a:t>
            </a:r>
            <a:r>
              <a:rPr lang="en-US" sz="3800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679A03E5-F7EC-C54B-B741-546D91BE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25" y="1278763"/>
            <a:ext cx="4322618" cy="51580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Interstellar depletions for different elements correlate well with each other</a:t>
            </a:r>
          </a:p>
          <a:p>
            <a:r>
              <a:rPr lang="en-US" dirty="0"/>
              <a:t>The depletion parameter describes the collective advancement of depletions</a:t>
            </a:r>
          </a:p>
          <a:p>
            <a:r>
              <a:rPr lang="en-US" dirty="0"/>
              <a:t>Gas-phase fractions decrease by 1-2 </a:t>
            </a:r>
            <a:r>
              <a:rPr lang="en-US" dirty="0" err="1"/>
              <a:t>dex</a:t>
            </a:r>
            <a:r>
              <a:rPr lang="en-US" dirty="0"/>
              <a:t> between F</a:t>
            </a:r>
            <a:r>
              <a:rPr lang="en-US" baseline="-25000" dirty="0"/>
              <a:t>*</a:t>
            </a:r>
            <a:r>
              <a:rPr lang="en-US" dirty="0"/>
              <a:t> = 0 (low density) and F</a:t>
            </a:r>
            <a:r>
              <a:rPr lang="en-US" baseline="-25000" dirty="0"/>
              <a:t>*</a:t>
            </a:r>
            <a:r>
              <a:rPr lang="en-US" dirty="0"/>
              <a:t> = 1 (higher density)</a:t>
            </a:r>
            <a:endParaRPr lang="en-US" baseline="-25000" dirty="0"/>
          </a:p>
          <a:p>
            <a:r>
              <a:rPr lang="en-US" dirty="0"/>
              <a:t>The dust-to-gas ratio must increase by factor of a few between diffuse and dense gas</a:t>
            </a:r>
          </a:p>
          <a:p>
            <a:r>
              <a:rPr lang="en-US" dirty="0"/>
              <a:t>Need depletions for C and O, which contain the most mass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617CCF-66AD-974B-8BF8-2E8AAC62BD2D}"/>
              </a:ext>
            </a:extLst>
          </p:cNvPr>
          <p:cNvGrpSpPr/>
          <p:nvPr/>
        </p:nvGrpSpPr>
        <p:grpSpPr>
          <a:xfrm>
            <a:off x="4358678" y="1039091"/>
            <a:ext cx="7738507" cy="5739585"/>
            <a:chOff x="4358678" y="1039091"/>
            <a:chExt cx="7738507" cy="57395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FAF48F-1485-014B-9462-BD130FDF2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3408" y="1039092"/>
              <a:ext cx="7643777" cy="573958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FBD884-D182-D648-BDD1-E6796E6E6D7D}"/>
                </a:ext>
              </a:extLst>
            </p:cNvPr>
            <p:cNvSpPr/>
            <p:nvPr/>
          </p:nvSpPr>
          <p:spPr>
            <a:xfrm rot="16200000">
              <a:off x="1706383" y="3691386"/>
              <a:ext cx="5739584" cy="4349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Depletion (log fraction in gas-phase)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9CCDD3-CD94-7D4B-9DEA-485EFCAC6EA4}"/>
                </a:ext>
              </a:extLst>
            </p:cNvPr>
            <p:cNvSpPr/>
            <p:nvPr/>
          </p:nvSpPr>
          <p:spPr>
            <a:xfrm>
              <a:off x="4358678" y="6436862"/>
              <a:ext cx="7738507" cy="3418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bg1"/>
                  </a:solidFill>
                </a:rPr>
                <a:t>                           F</a:t>
              </a:r>
              <a:r>
                <a:rPr lang="en-US" b="1" baseline="-25000" dirty="0">
                  <a:solidFill>
                    <a:schemeClr val="bg1"/>
                  </a:solidFill>
                </a:rPr>
                <a:t>*                                              </a:t>
              </a:r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*                                                 </a:t>
              </a:r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*      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606DA4-9FE0-104F-AAD4-E3F6999DD1EB}"/>
                </a:ext>
              </a:extLst>
            </p:cNvPr>
            <p:cNvSpPr txBox="1"/>
            <p:nvPr/>
          </p:nvSpPr>
          <p:spPr>
            <a:xfrm>
              <a:off x="6756659" y="1403106"/>
              <a:ext cx="36099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B11DE9-EB62-E243-86A3-F6D0DC46C031}"/>
                </a:ext>
              </a:extLst>
            </p:cNvPr>
            <p:cNvSpPr txBox="1"/>
            <p:nvPr/>
          </p:nvSpPr>
          <p:spPr>
            <a:xfrm>
              <a:off x="8784865" y="1387031"/>
              <a:ext cx="50687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Fe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2AFFC-6EBC-FC48-9251-49225D0C7416}"/>
                </a:ext>
              </a:extLst>
            </p:cNvPr>
            <p:cNvSpPr txBox="1"/>
            <p:nvPr/>
          </p:nvSpPr>
          <p:spPr>
            <a:xfrm>
              <a:off x="10958945" y="1387031"/>
              <a:ext cx="54534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70E1B7-9B0E-1F48-A5F7-A29C7B2A4F91}"/>
                </a:ext>
              </a:extLst>
            </p:cNvPr>
            <p:cNvSpPr txBox="1"/>
            <p:nvPr/>
          </p:nvSpPr>
          <p:spPr>
            <a:xfrm>
              <a:off x="6826652" y="3037942"/>
              <a:ext cx="4122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E412CB-9A2C-F94E-AB51-366FCC955363}"/>
                </a:ext>
              </a:extLst>
            </p:cNvPr>
            <p:cNvSpPr txBox="1"/>
            <p:nvPr/>
          </p:nvSpPr>
          <p:spPr>
            <a:xfrm>
              <a:off x="8924906" y="3037942"/>
              <a:ext cx="50206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Cu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AA868-B426-F34E-8498-6CDF912F59B1}"/>
                </a:ext>
              </a:extLst>
            </p:cNvPr>
            <p:cNvSpPr txBox="1"/>
            <p:nvPr/>
          </p:nvSpPr>
          <p:spPr>
            <a:xfrm>
              <a:off x="11143291" y="2988976"/>
              <a:ext cx="3048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F3295B-0180-6544-AA7B-E22FE0962735}"/>
                </a:ext>
              </a:extLst>
            </p:cNvPr>
            <p:cNvSpPr txBox="1"/>
            <p:nvPr/>
          </p:nvSpPr>
          <p:spPr>
            <a:xfrm>
              <a:off x="6756659" y="4633587"/>
              <a:ext cx="43794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Zn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104C6E-D9E8-934B-819F-12EC23C3B2E7}"/>
                </a:ext>
              </a:extLst>
            </p:cNvPr>
            <p:cNvSpPr txBox="1"/>
            <p:nvPr/>
          </p:nvSpPr>
          <p:spPr>
            <a:xfrm>
              <a:off x="8977088" y="4645068"/>
              <a:ext cx="33695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Ti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B1D4D2-F90C-2A41-A391-E869434309BC}"/>
                </a:ext>
              </a:extLst>
            </p:cNvPr>
            <p:cNvSpPr txBox="1"/>
            <p:nvPr/>
          </p:nvSpPr>
          <p:spPr>
            <a:xfrm>
              <a:off x="11095208" y="4645068"/>
              <a:ext cx="43794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26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47" y="402294"/>
            <a:ext cx="9020174" cy="142987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C000"/>
                </a:solidFill>
              </a:rPr>
              <a:t>Implications for DLAs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679A03E5-F7EC-C54B-B741-546D91BE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25" y="1284191"/>
            <a:ext cx="11270513" cy="42570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Si, S, Zn used as metallicity tracers</a:t>
            </a:r>
          </a:p>
          <a:p>
            <a:pPr>
              <a:lnSpc>
                <a:spcPct val="110000"/>
              </a:lnSpc>
            </a:pPr>
            <a:r>
              <a:rPr lang="en-US" dirty="0"/>
              <a:t>Si/S used as a diagnostic of depletions (e.g., Rafelski+2012)</a:t>
            </a:r>
            <a:endParaRPr lang="en-US" baseline="-25000" dirty="0"/>
          </a:p>
          <a:p>
            <a:pPr>
              <a:lnSpc>
                <a:spcPct val="110000"/>
              </a:lnSpc>
            </a:pPr>
            <a:endParaRPr lang="en-US" baseline="-25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682573-8E96-8348-B5BC-3A60C7599FCF}"/>
              </a:ext>
            </a:extLst>
          </p:cNvPr>
          <p:cNvGrpSpPr/>
          <p:nvPr/>
        </p:nvGrpSpPr>
        <p:grpSpPr>
          <a:xfrm>
            <a:off x="571443" y="2528443"/>
            <a:ext cx="10589475" cy="3894667"/>
            <a:chOff x="230925" y="2375395"/>
            <a:chExt cx="10589475" cy="38946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0AD101-7D03-8A44-901A-ECAB3F5D1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925" y="2410037"/>
              <a:ext cx="5548786" cy="38600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792EE4-F864-D44E-AB18-4516F80BE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2066" y="2375395"/>
              <a:ext cx="4868334" cy="389466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480E3A-3365-0B46-8E97-01B2E12C3DD8}"/>
                </a:ext>
              </a:extLst>
            </p:cNvPr>
            <p:cNvCxnSpPr/>
            <p:nvPr/>
          </p:nvCxnSpPr>
          <p:spPr>
            <a:xfrm>
              <a:off x="6570133" y="3361267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FEC9EE-4DF7-9C4C-95E8-A199F1D305EA}"/>
                </a:ext>
              </a:extLst>
            </p:cNvPr>
            <p:cNvCxnSpPr/>
            <p:nvPr/>
          </p:nvCxnSpPr>
          <p:spPr>
            <a:xfrm>
              <a:off x="6570133" y="5232400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294FE9-C357-6646-A07C-C77877A0FADC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5232400"/>
              <a:ext cx="46482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571667-74B0-0B49-A9CA-CE30A959B686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3623734"/>
              <a:ext cx="46482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082174B-806F-D644-B092-905E2A3197EA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4360335"/>
              <a:ext cx="46482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F4C14B-917A-8F41-BBBB-3933993C956C}"/>
                </a:ext>
              </a:extLst>
            </p:cNvPr>
            <p:cNvCxnSpPr>
              <a:cxnSpLocks/>
            </p:cNvCxnSpPr>
            <p:nvPr/>
          </p:nvCxnSpPr>
          <p:spPr>
            <a:xfrm>
              <a:off x="6570133" y="4428068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62D4D8D-532A-2A49-935C-4DF452C2CAA2}"/>
              </a:ext>
            </a:extLst>
          </p:cNvPr>
          <p:cNvSpPr txBox="1"/>
          <p:nvPr/>
        </p:nvSpPr>
        <p:spPr>
          <a:xfrm>
            <a:off x="2434445" y="2985268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Rafelski+2012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A8EAE7-AB55-934E-BD7C-F2A15871530D}"/>
              </a:ext>
            </a:extLst>
          </p:cNvPr>
          <p:cNvSpPr txBox="1"/>
          <p:nvPr/>
        </p:nvSpPr>
        <p:spPr>
          <a:xfrm>
            <a:off x="7983231" y="2885786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Roman-Duval+, in prep</a:t>
            </a:r>
          </a:p>
        </p:txBody>
      </p:sp>
    </p:spTree>
    <p:extLst>
      <p:ext uri="{BB962C8B-B14F-4D97-AF65-F5344CB8AC3E}">
        <p14:creationId xmlns:p14="http://schemas.microsoft.com/office/powerpoint/2010/main" val="143064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46" y="260900"/>
            <a:ext cx="9020174" cy="142987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C000"/>
                </a:solidFill>
              </a:rPr>
              <a:t>Depletions vs Extinction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679A03E5-F7EC-C54B-B741-546D91BE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06" y="1097299"/>
            <a:ext cx="9389053" cy="5158098"/>
          </a:xfrm>
        </p:spPr>
        <p:txBody>
          <a:bodyPr>
            <a:normAutofit/>
          </a:bodyPr>
          <a:lstStyle/>
          <a:p>
            <a:r>
              <a:rPr lang="en-US" dirty="0"/>
              <a:t>Extinction curve parameter (including R</a:t>
            </a:r>
            <a:r>
              <a:rPr lang="en-US" baseline="-25000" dirty="0"/>
              <a:t>V</a:t>
            </a:r>
            <a:r>
              <a:rPr lang="en-US" dirty="0"/>
              <a:t>) from Gordon+2003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96000-256D-F545-8FD5-C96B1EF7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41" y="1947561"/>
            <a:ext cx="6308013" cy="471729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4273E99-D92F-284D-950C-218F90C68F06}"/>
              </a:ext>
            </a:extLst>
          </p:cNvPr>
          <p:cNvGrpSpPr/>
          <p:nvPr/>
        </p:nvGrpSpPr>
        <p:grpSpPr>
          <a:xfrm>
            <a:off x="442046" y="3007258"/>
            <a:ext cx="4572000" cy="3657600"/>
            <a:chOff x="442046" y="3007258"/>
            <a:chExt cx="4572000" cy="36576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AC4412-5F7A-3C48-AA7E-329416520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046" y="3007258"/>
              <a:ext cx="4572000" cy="36576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F41E96-E55F-1747-A215-C53C9609773D}"/>
                </a:ext>
              </a:extLst>
            </p:cNvPr>
            <p:cNvSpPr txBox="1"/>
            <p:nvPr/>
          </p:nvSpPr>
          <p:spPr>
            <a:xfrm>
              <a:off x="2952817" y="5729288"/>
              <a:ext cx="1709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Gordon+2003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8BBFFE8-74AE-0946-A7B5-53CFF8D8D895}"/>
              </a:ext>
            </a:extLst>
          </p:cNvPr>
          <p:cNvSpPr txBox="1">
            <a:spLocks/>
          </p:cNvSpPr>
          <p:nvPr/>
        </p:nvSpPr>
        <p:spPr>
          <a:xfrm>
            <a:off x="257606" y="1506760"/>
            <a:ext cx="5448435" cy="515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Depletion parameter from METAL</a:t>
            </a:r>
          </a:p>
          <a:p>
            <a:r>
              <a:rPr lang="en-US" dirty="0"/>
              <a:t>The size of dust grains (from extinction curves) correlates with the depletion parameter</a:t>
            </a:r>
          </a:p>
        </p:txBody>
      </p:sp>
    </p:spTree>
    <p:extLst>
      <p:ext uri="{BB962C8B-B14F-4D97-AF65-F5344CB8AC3E}">
        <p14:creationId xmlns:p14="http://schemas.microsoft.com/office/powerpoint/2010/main" val="1202992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20779" y="191422"/>
            <a:ext cx="9394734" cy="1429871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Parallel imaging with METAL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1C5F55-98BE-F941-A685-AF814B446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06" y="1097299"/>
            <a:ext cx="6943294" cy="5158098"/>
          </a:xfrm>
        </p:spPr>
        <p:txBody>
          <a:bodyPr>
            <a:normAutofit/>
          </a:bodyPr>
          <a:lstStyle/>
          <a:p>
            <a:r>
              <a:rPr lang="en-US" dirty="0"/>
              <a:t>Parallel imaging in 7 filters in NUV-NIR (F225W, F275W, F336W, F475W, F814W, F110W, F160W)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CF6D5-7222-5244-8AFB-5E36FE4EEE1F}"/>
              </a:ext>
            </a:extLst>
          </p:cNvPr>
          <p:cNvGrpSpPr/>
          <p:nvPr/>
        </p:nvGrpSpPr>
        <p:grpSpPr>
          <a:xfrm>
            <a:off x="6929438" y="1255087"/>
            <a:ext cx="5157486" cy="5509362"/>
            <a:chOff x="6929438" y="1255087"/>
            <a:chExt cx="5157486" cy="55093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8C0118-6D0B-7947-A7F2-1586F96EC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9438" y="1255087"/>
              <a:ext cx="5157486" cy="550936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8033A2-0CC9-AA40-A352-10083DAF893D}"/>
                </a:ext>
              </a:extLst>
            </p:cNvPr>
            <p:cNvSpPr/>
            <p:nvPr/>
          </p:nvSpPr>
          <p:spPr>
            <a:xfrm>
              <a:off x="7962900" y="5793732"/>
              <a:ext cx="18526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WFC3 F814W</a:t>
              </a:r>
            </a:p>
            <a:p>
              <a:r>
                <a:rPr lang="en-US" b="1" dirty="0">
                  <a:solidFill>
                    <a:srgbClr val="008000"/>
                  </a:solidFill>
                </a:rPr>
                <a:t>WFC3 F475W</a:t>
              </a:r>
            </a:p>
            <a:p>
              <a:r>
                <a:rPr lang="en-US" b="1" dirty="0">
                  <a:solidFill>
                    <a:srgbClr val="0000FF"/>
                  </a:solidFill>
                </a:rPr>
                <a:t>WFC3F336W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A0FBC6-53DE-174F-ABC4-A7A4ED7B05D1}"/>
              </a:ext>
            </a:extLst>
          </p:cNvPr>
          <p:cNvGrpSpPr/>
          <p:nvPr/>
        </p:nvGrpSpPr>
        <p:grpSpPr>
          <a:xfrm>
            <a:off x="420779" y="2103660"/>
            <a:ext cx="6105501" cy="4648200"/>
            <a:chOff x="420779" y="2103660"/>
            <a:chExt cx="6105501" cy="46482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638507-2839-654C-B1B4-F658D93EA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79" y="2103660"/>
              <a:ext cx="6096000" cy="4648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3A1F03-2EEF-1A4A-B895-71FC4748322D}"/>
                </a:ext>
              </a:extLst>
            </p:cNvPr>
            <p:cNvSpPr txBox="1"/>
            <p:nvPr/>
          </p:nvSpPr>
          <p:spPr>
            <a:xfrm>
              <a:off x="4072153" y="2800351"/>
              <a:ext cx="1407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Red clump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1376B04-ED15-5B4D-B08A-66AE96125F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9253" y="3169683"/>
              <a:ext cx="799885" cy="112769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C8BAA5E-87C7-9A48-B578-A2E8E8868A9C}"/>
                </a:ext>
              </a:extLst>
            </p:cNvPr>
            <p:cNvCxnSpPr>
              <a:cxnSpLocks/>
            </p:cNvCxnSpPr>
            <p:nvPr/>
          </p:nvCxnSpPr>
          <p:spPr>
            <a:xfrm>
              <a:off x="3857623" y="4313456"/>
              <a:ext cx="614363" cy="65859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4F4DC1-8CEA-2D43-877B-890BB573098C}"/>
                </a:ext>
              </a:extLst>
            </p:cNvPr>
            <p:cNvSpPr txBox="1"/>
            <p:nvPr/>
          </p:nvSpPr>
          <p:spPr>
            <a:xfrm>
              <a:off x="4180766" y="4313456"/>
              <a:ext cx="2345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Reddening (A</a:t>
              </a:r>
              <a:r>
                <a:rPr lang="en-US" b="1" baseline="-25000" dirty="0">
                  <a:solidFill>
                    <a:srgbClr val="FF0000"/>
                  </a:solidFill>
                </a:rPr>
                <a:t>B</a:t>
              </a:r>
              <a:r>
                <a:rPr lang="en-US" b="1" dirty="0">
                  <a:solidFill>
                    <a:srgbClr val="FF0000"/>
                  </a:solidFill>
                </a:rPr>
                <a:t> ~ 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76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20779" y="191422"/>
            <a:ext cx="9394734" cy="1429871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Extinction mapping with METAL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9F38B77-BFE3-6244-8F23-CEF6157DF958}"/>
              </a:ext>
            </a:extLst>
          </p:cNvPr>
          <p:cNvSpPr txBox="1">
            <a:spLocks/>
          </p:cNvSpPr>
          <p:nvPr/>
        </p:nvSpPr>
        <p:spPr>
          <a:xfrm>
            <a:off x="213287" y="1007160"/>
            <a:ext cx="11808824" cy="515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7 UV-IR filters resolve reddening/stellar mass degeneracy</a:t>
            </a:r>
          </a:p>
          <a:p>
            <a:r>
              <a:rPr lang="en-US" dirty="0"/>
              <a:t>SED fitting with the BEAST (Gordon+2016) yields A</a:t>
            </a:r>
            <a:r>
              <a:rPr lang="en-US" baseline="-25000" dirty="0"/>
              <a:t>V</a:t>
            </a:r>
            <a:r>
              <a:rPr lang="en-US" dirty="0"/>
              <a:t>, R</a:t>
            </a:r>
            <a:r>
              <a:rPr lang="en-US" baseline="-25000" dirty="0"/>
              <a:t>V</a:t>
            </a:r>
            <a:r>
              <a:rPr lang="en-US" dirty="0"/>
              <a:t>, stellar parameters (mass and age)</a:t>
            </a:r>
          </a:p>
          <a:p>
            <a:r>
              <a:rPr lang="en-US" dirty="0"/>
              <a:t>Combine the individual star measurements with a geometric model of dust and stellar disks and completeness  → extinction maps at 1 pc resolution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69D367-89A7-144D-A1E2-8DF97F5E41F7}"/>
              </a:ext>
            </a:extLst>
          </p:cNvPr>
          <p:cNvGrpSpPr/>
          <p:nvPr/>
        </p:nvGrpSpPr>
        <p:grpSpPr>
          <a:xfrm>
            <a:off x="213287" y="2646892"/>
            <a:ext cx="9349923" cy="4211108"/>
            <a:chOff x="159462" y="3392743"/>
            <a:chExt cx="8201445" cy="3338024"/>
          </a:xfrm>
          <a:effectLst>
            <a:outerShdw blurRad="50800" dist="254000" dir="10800000" sx="99000" sy="99000" algn="r" rotWithShape="0">
              <a:prstClr val="black">
                <a:alpha val="46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B97EBC-3415-E742-B0E9-31434DDB7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2060" y="3392743"/>
              <a:ext cx="2998847" cy="33375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BF331A-1032-4442-901D-2EB32AC8F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5051" y="3393207"/>
              <a:ext cx="2963021" cy="33375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066D12-19DE-9640-BA59-5F090454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462" y="3393207"/>
              <a:ext cx="3286583" cy="333663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E5230D-B08A-FF4F-BF24-D0681D10F7CF}"/>
              </a:ext>
            </a:extLst>
          </p:cNvPr>
          <p:cNvSpPr txBox="1"/>
          <p:nvPr/>
        </p:nvSpPr>
        <p:spPr>
          <a:xfrm>
            <a:off x="9630943" y="4454387"/>
            <a:ext cx="2561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Hagen et al., in prep</a:t>
            </a:r>
          </a:p>
          <a:p>
            <a:r>
              <a:rPr lang="en-US" dirty="0"/>
              <a:t>See Lea Hagen’s Poster</a:t>
            </a:r>
          </a:p>
        </p:txBody>
      </p:sp>
    </p:spTree>
    <p:extLst>
      <p:ext uri="{BB962C8B-B14F-4D97-AF65-F5344CB8AC3E}">
        <p14:creationId xmlns:p14="http://schemas.microsoft.com/office/powerpoint/2010/main" val="4138193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50" y="254969"/>
            <a:ext cx="9589749" cy="14298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Summary and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50" y="1256214"/>
            <a:ext cx="11108755" cy="52588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METAL derived depletions for Fe, Si, Mg, Ni, Zn, S, Cr for 32 sight-lines in the LMC with HST STIS and COS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D/G increases with density between diffuse neutral and molecular ISM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D/M decreases with decreasing metallicity, offsetting the metallicity variations and leading to constant gas-phase metallicities in the MW, LMC, SMC.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Correlation between depletions (composition and abundance of dust) and extinction curves (size of grains)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Dust-based gas masses, derived assuming a constant G/D and opacity probably suffer from significant systematic error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Chemical evolution model must reproduce depletion patterns</a:t>
            </a:r>
          </a:p>
          <a:p>
            <a:pPr>
              <a:buClr>
                <a:srgbClr val="FF0000"/>
              </a:buClr>
            </a:pPr>
            <a:endParaRPr lang="en-US" dirty="0"/>
          </a:p>
          <a:p>
            <a:r>
              <a:rPr lang="en-US" dirty="0"/>
              <a:t>METAL parallel photometry allows us to derive extinction maps at 5” resolution in 32 fields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Comparison of the FIR emission and extinction maps will allow us to determine how the dust opacity changes with environment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61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20779" y="191422"/>
            <a:ext cx="9394734" cy="1429871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Extinction mapping with METAL</a:t>
            </a:r>
          </a:p>
        </p:txBody>
      </p:sp>
      <p:pic>
        <p:nvPicPr>
          <p:cNvPr id="11" name="Picture 10" descr="Screenshot 2017-04-21 14.2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3" y="1187782"/>
            <a:ext cx="3339157" cy="2522072"/>
          </a:xfrm>
          <a:prstGeom prst="rect">
            <a:avLst/>
          </a:prstGeom>
        </p:spPr>
      </p:pic>
      <p:pic>
        <p:nvPicPr>
          <p:cNvPr id="15" name="Picture 14" descr="Screenshot 2017-04-21 14.26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" y="3932878"/>
            <a:ext cx="3371406" cy="2824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BF8EF-0767-9E43-84C9-EE690AE88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281" y="1949911"/>
            <a:ext cx="8608719" cy="396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90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50" y="254969"/>
            <a:ext cx="9589749" cy="14298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Dust Growth in the 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6245" y="2661371"/>
            <a:ext cx="5865243" cy="4257022"/>
          </a:xfrm>
        </p:spPr>
        <p:txBody>
          <a:bodyPr/>
          <a:lstStyle/>
          <a:p>
            <a:r>
              <a:rPr lang="en-US" sz="2600" dirty="0"/>
              <a:t>Dust growth in the ISM is required to explain dust masses across cosmic times (</a:t>
            </a:r>
            <a:r>
              <a:rPr lang="en-US" sz="2600" dirty="0" err="1"/>
              <a:t>Draine</a:t>
            </a:r>
            <a:r>
              <a:rPr lang="en-US" sz="2600" dirty="0"/>
              <a:t> 2009, Boyer+2012, Rowlands+2014, Zhukovska+2016)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71465" y="1221608"/>
            <a:ext cx="5443537" cy="5530209"/>
            <a:chOff x="257297" y="2809494"/>
            <a:chExt cx="3678889" cy="3580521"/>
          </a:xfrm>
        </p:grpSpPr>
        <p:grpSp>
          <p:nvGrpSpPr>
            <p:cNvPr id="7" name="Group 6"/>
            <p:cNvGrpSpPr/>
            <p:nvPr/>
          </p:nvGrpSpPr>
          <p:grpSpPr>
            <a:xfrm>
              <a:off x="257487" y="3053044"/>
              <a:ext cx="3678699" cy="3336969"/>
              <a:chOff x="273626" y="3208644"/>
              <a:chExt cx="4411282" cy="3656619"/>
            </a:xfrm>
          </p:grpSpPr>
          <p:pic>
            <p:nvPicPr>
              <p:cNvPr id="5" name="Picture 4" descr="Screenshot 2017-04-20 13.58.57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626" y="3208644"/>
                <a:ext cx="4411282" cy="3656619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042125" y="3372552"/>
                <a:ext cx="2688084" cy="45855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Zhukovska</a:t>
                </a:r>
                <a:r>
                  <a:rPr lang="en-US" dirty="0">
                    <a:solidFill>
                      <a:schemeClr val="bg1"/>
                    </a:solidFill>
                  </a:rPr>
                  <a:t> &amp; Henning (2013)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57297" y="2809494"/>
              <a:ext cx="3675154" cy="25905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AGB Dust Production in the LMC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66691" y="3070806"/>
              <a:ext cx="3472913" cy="3319209"/>
              <a:chOff x="266691" y="3070806"/>
              <a:chExt cx="3472913" cy="3319209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6734" y="3482615"/>
                <a:ext cx="2392870" cy="2018294"/>
                <a:chOff x="1346734" y="3482615"/>
                <a:chExt cx="2392870" cy="2018294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2062277" y="3482615"/>
                  <a:ext cx="1677327" cy="25905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F0000"/>
                      </a:solidFill>
                    </a:rPr>
                    <a:t>LMC dust mass</a:t>
                  </a: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3456839" y="3518194"/>
                  <a:ext cx="194608" cy="1843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737800" y="3779766"/>
                  <a:ext cx="797053" cy="300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Carbon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 rot="18601325">
                  <a:off x="2464514" y="4240094"/>
                  <a:ext cx="677125" cy="2864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FF"/>
                      </a:solidFill>
                    </a:rPr>
                    <a:t>Si x 50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 rot="20097681">
                  <a:off x="1346734" y="4968153"/>
                  <a:ext cx="782132" cy="300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008000"/>
                      </a:solidFill>
                    </a:rPr>
                    <a:t>SiC</a:t>
                  </a:r>
                  <a:r>
                    <a:rPr lang="en-US" sz="1400" dirty="0">
                      <a:solidFill>
                        <a:srgbClr val="008000"/>
                      </a:solidFill>
                    </a:rPr>
                    <a:t> x 50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 rot="18601325">
                  <a:off x="2760562" y="4923762"/>
                  <a:ext cx="867821" cy="2864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2FE9"/>
                      </a:solidFill>
                    </a:rPr>
                    <a:t>Iron x 10</a:t>
                  </a: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 rot="16200000">
                <a:off x="-1255335" y="4592832"/>
                <a:ext cx="3319209" cy="27515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                Log Dust Mass [M</a:t>
                </a:r>
                <a:r>
                  <a:rPr lang="en-US" sz="1400" b="1" baseline="-25000" dirty="0">
                    <a:solidFill>
                      <a:schemeClr val="bg1"/>
                    </a:solidFill>
                  </a:rPr>
                  <a:t>o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997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4D829-A04C-7543-A2E6-3125077BE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25" y="1843210"/>
            <a:ext cx="5700113" cy="46720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Resolve the cold neutral phase, molecular clouds where high densities are conducive to dust growth</a:t>
            </a:r>
          </a:p>
          <a:p>
            <a:pPr>
              <a:lnSpc>
                <a:spcPct val="110000"/>
              </a:lnSpc>
            </a:pPr>
            <a:r>
              <a:rPr lang="en-US" dirty="0"/>
              <a:t>Avoid line-of-sight confusion (depletions)</a:t>
            </a:r>
          </a:p>
          <a:p>
            <a:pPr>
              <a:lnSpc>
                <a:spcPct val="110000"/>
              </a:lnSpc>
            </a:pPr>
            <a:r>
              <a:rPr lang="en-US" dirty="0"/>
              <a:t>Global view of galaxy (~face-on) to understand variations with environment (e.g., density)</a:t>
            </a:r>
          </a:p>
          <a:p>
            <a:pPr>
              <a:lnSpc>
                <a:spcPct val="110000"/>
              </a:lnSpc>
            </a:pPr>
            <a:r>
              <a:rPr lang="en-US" dirty="0"/>
              <a:t>LMC and SMC are good laboratories to study dust: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Close-by, LMC at 50 kpc, SMC at 62 kpc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LMC is nearly face-on (inclination 35</a:t>
            </a:r>
            <a:r>
              <a:rPr lang="en-US" baseline="30000" dirty="0"/>
              <a:t>o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Different metallicities: LMC at 0.5 Z</a:t>
            </a:r>
            <a:r>
              <a:rPr lang="en-US" baseline="-25000" dirty="0"/>
              <a:t>o</a:t>
            </a:r>
            <a:r>
              <a:rPr lang="en-US" dirty="0"/>
              <a:t>, SMC at 0.2 Z</a:t>
            </a:r>
            <a:r>
              <a:rPr lang="en-US" baseline="-25000" dirty="0"/>
              <a:t>o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0EE782-BAFF-274E-B095-3D278C901D7A}"/>
              </a:ext>
            </a:extLst>
          </p:cNvPr>
          <p:cNvSpPr txBox="1">
            <a:spLocks/>
          </p:cNvSpPr>
          <p:nvPr/>
        </p:nvSpPr>
        <p:spPr>
          <a:xfrm>
            <a:off x="329212" y="175056"/>
            <a:ext cx="9589749" cy="1429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solidFill>
                  <a:srgbClr val="FFFE97"/>
                </a:solidFill>
              </a:rPr>
              <a:t>Requirements  for constraining dust evolution in the ISM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F7B0F-D8EA-4A45-AC20-DDCBCA72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738" y="1871803"/>
            <a:ext cx="6153149" cy="4614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76EF9C-A236-0246-BA29-5D6AF43295B0}"/>
              </a:ext>
            </a:extLst>
          </p:cNvPr>
          <p:cNvSpPr txBox="1"/>
          <p:nvPr/>
        </p:nvSpPr>
        <p:spPr>
          <a:xfrm>
            <a:off x="10155865" y="2014538"/>
            <a:ext cx="2036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250 microns </a:t>
            </a:r>
          </a:p>
          <a:p>
            <a:r>
              <a:rPr lang="en-US" b="1" dirty="0">
                <a:solidFill>
                  <a:srgbClr val="00B050"/>
                </a:solidFill>
              </a:rPr>
              <a:t>100,160 microns </a:t>
            </a:r>
          </a:p>
          <a:p>
            <a:r>
              <a:rPr lang="en-US" b="1" dirty="0">
                <a:solidFill>
                  <a:srgbClr val="0070C0"/>
                </a:solidFill>
              </a:rPr>
              <a:t>24,70 microns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3278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582E4-F2D2-8E4F-8776-B709EFEFB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50" y="979884"/>
            <a:ext cx="11512550" cy="4195481"/>
          </a:xfrm>
        </p:spPr>
        <p:txBody>
          <a:bodyPr/>
          <a:lstStyle/>
          <a:p>
            <a:r>
              <a:rPr lang="en-US" dirty="0"/>
              <a:t>High-resolution study of gas-to-dust ratio with Herschel (Roman-Duval+2014) </a:t>
            </a:r>
          </a:p>
          <a:p>
            <a:r>
              <a:rPr lang="en-US" dirty="0"/>
              <a:t>Use all-sky surveys (Planck 350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m, 550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m, 850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m; IRAS 100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 to probe large-scale variations of dust abundance in the LMC and SMC (Roman-Duval+2017)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BF4FF-0242-6240-B5D8-57E765F38CA8}"/>
              </a:ext>
            </a:extLst>
          </p:cNvPr>
          <p:cNvSpPr txBox="1">
            <a:spLocks/>
          </p:cNvSpPr>
          <p:nvPr/>
        </p:nvSpPr>
        <p:spPr>
          <a:xfrm>
            <a:off x="286350" y="289357"/>
            <a:ext cx="10200676" cy="1429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FFFE97"/>
                </a:solidFill>
              </a:rPr>
              <a:t>Probing dust in the LMC and SMC in the FIR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D7341E3-8EC3-A945-9971-AF2DC8AEE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88" y="2195793"/>
            <a:ext cx="96012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9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DBF4FF-0242-6240-B5D8-57E765F38CA8}"/>
              </a:ext>
            </a:extLst>
          </p:cNvPr>
          <p:cNvSpPr txBox="1">
            <a:spLocks/>
          </p:cNvSpPr>
          <p:nvPr/>
        </p:nvSpPr>
        <p:spPr>
          <a:xfrm>
            <a:off x="286350" y="289357"/>
            <a:ext cx="10200676" cy="1429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FFFE97"/>
                </a:solidFill>
              </a:rPr>
              <a:t>RESIDUALS FROM SED FITTING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4F4A6D-D5D9-A841-94B6-C5E71477D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50" y="1614063"/>
            <a:ext cx="5747809" cy="4649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F4A1F-5DB9-264F-86AE-C48AE3D4C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3" y="1614063"/>
            <a:ext cx="5600701" cy="46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2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12" y="175056"/>
            <a:ext cx="9589749" cy="142987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C000"/>
                </a:solidFill>
              </a:rPr>
              <a:t>Coagulation and gas-phase accretion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23" y="901054"/>
            <a:ext cx="11782107" cy="4257022"/>
          </a:xfrm>
        </p:spPr>
        <p:txBody>
          <a:bodyPr/>
          <a:lstStyle/>
          <a:p>
            <a:r>
              <a:rPr lang="en-US" dirty="0"/>
              <a:t>Dust grows in the ISM via: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Accretion of gas-phase metals onto grains (changes the dust abundance, composition, and size)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Coagulation (changes the size of grains)</a:t>
            </a:r>
          </a:p>
          <a:p>
            <a:r>
              <a:rPr lang="en-US" dirty="0"/>
              <a:t>Dust properties/abundance change with mainly with density and metallicity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0A1085-1BA0-9042-8FAB-852BAD9C5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011" y="2589793"/>
            <a:ext cx="4023355" cy="4168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A1AFA4-1BB9-734A-8653-2F61421E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22" y="2637256"/>
            <a:ext cx="5444177" cy="4135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A85A0-B7D1-3A40-B0D4-CE39BC30DC1E}"/>
              </a:ext>
            </a:extLst>
          </p:cNvPr>
          <p:cNvSpPr txBox="1"/>
          <p:nvPr/>
        </p:nvSpPr>
        <p:spPr>
          <a:xfrm>
            <a:off x="5664149" y="4511745"/>
            <a:ext cx="232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Cardelli</a:t>
            </a:r>
            <a:r>
              <a:rPr lang="en-US" dirty="0"/>
              <a:t>, Clayton, and Mathis (1988)</a:t>
            </a:r>
          </a:p>
        </p:txBody>
      </p:sp>
    </p:spTree>
    <p:extLst>
      <p:ext uri="{BB962C8B-B14F-4D97-AF65-F5344CB8AC3E}">
        <p14:creationId xmlns:p14="http://schemas.microsoft.com/office/powerpoint/2010/main" val="423176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582E4-F2D2-8E4F-8776-B709EFEFB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25" y="1075732"/>
            <a:ext cx="12058050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2CFF"/>
                </a:solidFill>
              </a:rPr>
              <a:t> </a:t>
            </a:r>
            <a:r>
              <a:rPr lang="en-US" b="1" dirty="0">
                <a:solidFill>
                  <a:srgbClr val="FF2CFF"/>
                </a:solidFill>
              </a:rPr>
              <a:t>---</a:t>
            </a:r>
            <a:r>
              <a:rPr lang="en-US" dirty="0">
                <a:solidFill>
                  <a:srgbClr val="FF2CFF"/>
                </a:solidFill>
              </a:rPr>
              <a:t> </a:t>
            </a:r>
            <a:r>
              <a:rPr lang="en-US" dirty="0"/>
              <a:t>Herschel high-resolution study of dust and gas (Gordon+2014, Roman-Duval+2014)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---</a:t>
            </a:r>
            <a:r>
              <a:rPr lang="en-US" dirty="0"/>
              <a:t> Use all-sky surveys (IRAS 100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; Planck 350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m, 550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m, 850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 to probe large-scale variations of dust abundance in the LMC and SMC out to edge of HI disk (Roman-Duval+2017)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BF4FF-0242-6240-B5D8-57E765F38CA8}"/>
              </a:ext>
            </a:extLst>
          </p:cNvPr>
          <p:cNvSpPr txBox="1">
            <a:spLocks/>
          </p:cNvSpPr>
          <p:nvPr/>
        </p:nvSpPr>
        <p:spPr>
          <a:xfrm>
            <a:off x="286350" y="289357"/>
            <a:ext cx="10200676" cy="1429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FFC000"/>
                </a:solidFill>
              </a:rPr>
              <a:t>Probing dust in the LMC and SMC in the FIR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4CBE9-6A3B-7949-BA7F-B03359BD9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7" y="2213695"/>
            <a:ext cx="4273293" cy="4566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C5A87-9A36-A845-AD04-A09527529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580" y="2246021"/>
            <a:ext cx="4071016" cy="4562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1D7797-6B31-2E4E-B470-166335C755E3}"/>
              </a:ext>
            </a:extLst>
          </p:cNvPr>
          <p:cNvSpPr txBox="1"/>
          <p:nvPr/>
        </p:nvSpPr>
        <p:spPr>
          <a:xfrm>
            <a:off x="9405640" y="3942890"/>
            <a:ext cx="2162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Planck 350</a:t>
            </a:r>
            <a:r>
              <a:rPr lang="en-US" sz="2200" b="1" dirty="0">
                <a:solidFill>
                  <a:srgbClr val="00B050"/>
                </a:solidFill>
                <a:latin typeface="Symbol" pitchFamily="2" charset="2"/>
              </a:rPr>
              <a:t> m</a:t>
            </a:r>
            <a:r>
              <a:rPr lang="en-US" sz="2200" b="1" dirty="0">
                <a:solidFill>
                  <a:srgbClr val="00B050"/>
                </a:solidFill>
              </a:rPr>
              <a:t>m</a:t>
            </a:r>
          </a:p>
          <a:p>
            <a:r>
              <a:rPr lang="en-US" sz="2200" b="1" dirty="0">
                <a:solidFill>
                  <a:srgbClr val="00B0F0"/>
                </a:solidFill>
              </a:rPr>
              <a:t>IRAS 100 </a:t>
            </a:r>
            <a:r>
              <a:rPr lang="en-US" sz="2200" b="1" dirty="0">
                <a:solidFill>
                  <a:srgbClr val="00B0F0"/>
                </a:solidFill>
                <a:latin typeface="Symbol" pitchFamily="2" charset="2"/>
              </a:rPr>
              <a:t>m</a:t>
            </a:r>
            <a:r>
              <a:rPr lang="en-US" sz="2200" b="1" dirty="0">
                <a:solidFill>
                  <a:srgbClr val="00B0F0"/>
                </a:solidFill>
              </a:rPr>
              <a:t>m </a:t>
            </a:r>
          </a:p>
        </p:txBody>
      </p:sp>
    </p:spTree>
    <p:extLst>
      <p:ext uri="{BB962C8B-B14F-4D97-AF65-F5344CB8AC3E}">
        <p14:creationId xmlns:p14="http://schemas.microsoft.com/office/powerpoint/2010/main" val="419507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DBF4FF-0242-6240-B5D8-57E765F38CA8}"/>
              </a:ext>
            </a:extLst>
          </p:cNvPr>
          <p:cNvSpPr txBox="1">
            <a:spLocks/>
          </p:cNvSpPr>
          <p:nvPr/>
        </p:nvSpPr>
        <p:spPr>
          <a:xfrm>
            <a:off x="286350" y="289357"/>
            <a:ext cx="10200676" cy="1429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FFC000"/>
                </a:solidFill>
              </a:rPr>
              <a:t>Probing dust in the LMC and SMC in the FIR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B0FA62-4AB4-9242-9C48-692DA02C7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324255"/>
            <a:ext cx="11263313" cy="4195481"/>
          </a:xfrm>
        </p:spPr>
        <p:txBody>
          <a:bodyPr/>
          <a:lstStyle/>
          <a:p>
            <a:r>
              <a:rPr lang="en-US" dirty="0"/>
              <a:t>Stack the dust SEDs at 100, 350, 550, 850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 in intervals of HI surface density (0.05 </a:t>
            </a:r>
            <a:r>
              <a:rPr lang="en-US" dirty="0" err="1"/>
              <a:t>dex</a:t>
            </a:r>
            <a:r>
              <a:rPr lang="en-US" dirty="0"/>
              <a:t>)</a:t>
            </a:r>
          </a:p>
          <a:p>
            <a:r>
              <a:rPr lang="en-US" dirty="0"/>
              <a:t>Model the stacked SEDs with modified black bodies (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baseline="-25000" dirty="0"/>
              <a:t>d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, T</a:t>
            </a:r>
            <a:r>
              <a:rPr lang="en-US" baseline="-25000" dirty="0"/>
              <a:t>d</a:t>
            </a:r>
            <a:r>
              <a:rPr lang="en-US" dirty="0"/>
              <a:t> free)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E43B82-4E80-D64F-9EF4-5F2B1114C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612" y="2377745"/>
            <a:ext cx="7048500" cy="41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DBF4FF-0242-6240-B5D8-57E765F38CA8}"/>
              </a:ext>
            </a:extLst>
          </p:cNvPr>
          <p:cNvSpPr txBox="1">
            <a:spLocks/>
          </p:cNvSpPr>
          <p:nvPr/>
        </p:nvSpPr>
        <p:spPr>
          <a:xfrm>
            <a:off x="143475" y="300229"/>
            <a:ext cx="10200676" cy="1429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FFC000"/>
                </a:solidFill>
              </a:rPr>
              <a:t>Probing dust in the LMC and SMC in the FIR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DF4464-657F-5F40-8685-7CE1A39C96F2}"/>
              </a:ext>
            </a:extLst>
          </p:cNvPr>
          <p:cNvGrpSpPr/>
          <p:nvPr/>
        </p:nvGrpSpPr>
        <p:grpSpPr>
          <a:xfrm>
            <a:off x="143475" y="2181505"/>
            <a:ext cx="9601200" cy="4546600"/>
            <a:chOff x="1373188" y="2195793"/>
            <a:chExt cx="9601200" cy="45466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D7341E3-8EC3-A945-9971-AF2DC8AE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3188" y="2195793"/>
              <a:ext cx="9601200" cy="4546600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7954AB3-51CF-7A45-9E6B-440C8F3AD733}"/>
                </a:ext>
              </a:extLst>
            </p:cNvPr>
            <p:cNvCxnSpPr/>
            <p:nvPr/>
          </p:nvCxnSpPr>
          <p:spPr>
            <a:xfrm>
              <a:off x="4186238" y="4086225"/>
              <a:ext cx="0" cy="600075"/>
            </a:xfrm>
            <a:prstGeom prst="straightConnector1">
              <a:avLst/>
            </a:prstGeom>
            <a:ln w="4127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376387A-8996-7B42-B336-2BE1DB18DB83}"/>
                </a:ext>
              </a:extLst>
            </p:cNvPr>
            <p:cNvCxnSpPr/>
            <p:nvPr/>
          </p:nvCxnSpPr>
          <p:spPr>
            <a:xfrm>
              <a:off x="8624888" y="4386262"/>
              <a:ext cx="0" cy="600075"/>
            </a:xfrm>
            <a:prstGeom prst="straightConnector1">
              <a:avLst/>
            </a:prstGeom>
            <a:ln w="4127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2F899-690E-0B4E-87E6-08A22B15DFF1}"/>
                </a:ext>
              </a:extLst>
            </p:cNvPr>
            <p:cNvSpPr txBox="1"/>
            <p:nvPr/>
          </p:nvSpPr>
          <p:spPr>
            <a:xfrm>
              <a:off x="2218398" y="3938884"/>
              <a:ext cx="1967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Mis-calibrated opacity?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1219BE-97E4-1040-8DCE-8F88E24EB1E8}"/>
                </a:ext>
              </a:extLst>
            </p:cNvPr>
            <p:cNvSpPr txBox="1"/>
            <p:nvPr/>
          </p:nvSpPr>
          <p:spPr>
            <a:xfrm>
              <a:off x="6785636" y="4434520"/>
              <a:ext cx="1967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Mis-calibrated opacity?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D354F7C-59F1-F74F-8E14-606D88E62204}"/>
              </a:ext>
            </a:extLst>
          </p:cNvPr>
          <p:cNvSpPr txBox="1"/>
          <p:nvPr/>
        </p:nvSpPr>
        <p:spPr>
          <a:xfrm>
            <a:off x="9935504" y="4109262"/>
            <a:ext cx="1967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Constant G/D in HI (Roman-Duval+2014)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2A667E-3181-0A49-BC04-796400F6BF0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9086852" y="4570927"/>
            <a:ext cx="848652" cy="1010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4653D-A80A-114E-AE98-2F9264464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24" y="1015164"/>
            <a:ext cx="9943756" cy="4257022"/>
          </a:xfrm>
        </p:spPr>
        <p:txBody>
          <a:bodyPr/>
          <a:lstStyle/>
          <a:p>
            <a:r>
              <a:rPr lang="en-US" dirty="0"/>
              <a:t>Gas-to-dust ratio decreases by factors 3 and 7 in the LMC and SMC between diffuse and dense ISM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But dust surface density degenerate with opacity (could vary by factor ~3)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93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6" y="240753"/>
            <a:ext cx="9020174" cy="1429871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The METAL Large HST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25" y="1412779"/>
            <a:ext cx="6184163" cy="42570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Metal Evolution, Transport, and Abundance in the Large </a:t>
            </a:r>
            <a:r>
              <a:rPr lang="en-US" dirty="0" err="1"/>
              <a:t>Magellanic</a:t>
            </a:r>
            <a:r>
              <a:rPr lang="en-US" dirty="0"/>
              <a:t> Cloud</a:t>
            </a:r>
          </a:p>
          <a:p>
            <a:pPr>
              <a:lnSpc>
                <a:spcPct val="110000"/>
              </a:lnSpc>
            </a:pPr>
            <a:r>
              <a:rPr lang="en-US" dirty="0"/>
              <a:t>101 prime (STIS/COS) + 101 parallel (WFC3) orbits with HST to probe the variations of dust properties and abundance in the LMC</a:t>
            </a:r>
          </a:p>
          <a:p>
            <a:pPr>
              <a:lnSpc>
                <a:spcPct val="110000"/>
              </a:lnSpc>
            </a:pPr>
            <a:r>
              <a:rPr lang="en-US" dirty="0"/>
              <a:t>Medium-resolution UV spectroscopy of massive stars previously observed with FUSE (pencil beam HI and H</a:t>
            </a:r>
            <a:r>
              <a:rPr lang="en-US" baseline="-25000" dirty="0"/>
              <a:t>2</a:t>
            </a:r>
            <a:r>
              <a:rPr lang="en-US" dirty="0"/>
              <a:t> known)</a:t>
            </a:r>
          </a:p>
          <a:p>
            <a:pPr>
              <a:lnSpc>
                <a:spcPct val="110000"/>
              </a:lnSpc>
            </a:pPr>
            <a:r>
              <a:rPr lang="en-US" dirty="0"/>
              <a:t>GO- 13778 (PI Jenkins) is obtaining similar spectra in the SMC at Z = 0.2 Z</a:t>
            </a:r>
            <a:r>
              <a:rPr lang="en-US" baseline="-25000" dirty="0"/>
              <a:t>o</a:t>
            </a:r>
          </a:p>
          <a:p>
            <a:pPr>
              <a:lnSpc>
                <a:spcPct val="110000"/>
              </a:lnSpc>
            </a:pP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222991" y="6163797"/>
            <a:ext cx="4355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 charset="0"/>
              <a:buChar char="✕"/>
            </a:pPr>
            <a:r>
              <a:rPr lang="en-US" b="1" dirty="0"/>
              <a:t>Metal Targets (33)</a:t>
            </a:r>
          </a:p>
          <a:p>
            <a:r>
              <a:rPr lang="en-US" b="1" dirty="0">
                <a:solidFill>
                  <a:srgbClr val="00EAFF"/>
                </a:solidFill>
              </a:rPr>
              <a:t>O SN remnants (Temim+2015)</a:t>
            </a:r>
          </a:p>
        </p:txBody>
      </p:sp>
      <p:pic>
        <p:nvPicPr>
          <p:cNvPr id="4" name="Picture 3" descr="lmc_hi_pacs160_co_ME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8" y="1484218"/>
            <a:ext cx="5529262" cy="48624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BA7C81-71C9-3247-BEB1-843501A11EA4}"/>
              </a:ext>
            </a:extLst>
          </p:cNvPr>
          <p:cNvSpPr txBox="1"/>
          <p:nvPr/>
        </p:nvSpPr>
        <p:spPr>
          <a:xfrm>
            <a:off x="222991" y="5311156"/>
            <a:ext cx="4525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 (Kim+2003)</a:t>
            </a:r>
          </a:p>
          <a:p>
            <a:r>
              <a:rPr lang="en-US" b="1" dirty="0">
                <a:solidFill>
                  <a:srgbClr val="00B0F0"/>
                </a:solidFill>
              </a:rPr>
              <a:t>CO 1-0 (MAGMA, Wong+2011)</a:t>
            </a:r>
          </a:p>
          <a:p>
            <a:r>
              <a:rPr lang="en-US" b="1" dirty="0">
                <a:solidFill>
                  <a:srgbClr val="92D050"/>
                </a:solidFill>
              </a:rPr>
              <a:t>Herschel/PACS 160 </a:t>
            </a:r>
            <a:r>
              <a:rPr lang="en-US" b="1" dirty="0">
                <a:solidFill>
                  <a:srgbClr val="92D05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>
                <a:solidFill>
                  <a:srgbClr val="92D050"/>
                </a:solidFill>
              </a:rPr>
              <a:t>m (Meixner+2013)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3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6" y="240753"/>
            <a:ext cx="7770813" cy="1429871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The METAL Spectroscopy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B7D362-48A5-7644-BB50-BC3C35F5AA49}"/>
              </a:ext>
            </a:extLst>
          </p:cNvPr>
          <p:cNvGrpSpPr/>
          <p:nvPr/>
        </p:nvGrpSpPr>
        <p:grpSpPr>
          <a:xfrm>
            <a:off x="742951" y="1024656"/>
            <a:ext cx="10436208" cy="5833344"/>
            <a:chOff x="184374" y="1483572"/>
            <a:chExt cx="9151697" cy="53625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FDB923-524D-614D-8150-28DD9EEB48EB}"/>
                </a:ext>
              </a:extLst>
            </p:cNvPr>
            <p:cNvGrpSpPr/>
            <p:nvPr/>
          </p:nvGrpSpPr>
          <p:grpSpPr>
            <a:xfrm>
              <a:off x="184374" y="1483572"/>
              <a:ext cx="9151697" cy="5362578"/>
              <a:chOff x="184374" y="1483572"/>
              <a:chExt cx="9151697" cy="536257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8FA1F8E-DB26-8346-BA24-85B58D8EB006}"/>
                  </a:ext>
                </a:extLst>
              </p:cNvPr>
              <p:cNvGrpSpPr/>
              <p:nvPr/>
            </p:nvGrpSpPr>
            <p:grpSpPr>
              <a:xfrm>
                <a:off x="184374" y="2014799"/>
                <a:ext cx="9144000" cy="4831351"/>
                <a:chOff x="0" y="1899344"/>
                <a:chExt cx="9144000" cy="4831351"/>
              </a:xfrm>
            </p:grpSpPr>
            <p:pic>
              <p:nvPicPr>
                <p:cNvPr id="30" name="Picture 29" descr="plot_spectrum_SK-67105.eps">
                  <a:extLst>
                    <a:ext uri="{FF2B5EF4-FFF2-40B4-BE49-F238E27FC236}">
                      <a16:creationId xmlns:a16="http://schemas.microsoft.com/office/drawing/2014/main" id="{A85DA575-9293-E445-8EAC-B1820AE42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888888"/>
                    </a:clrFrom>
                    <a:clrTo>
                      <a:srgbClr val="888888">
                        <a:alpha val="0"/>
                      </a:srgbClr>
                    </a:clrTo>
                  </a:clrChange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986688"/>
                  <a:ext cx="9144000" cy="2744007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E74F0EE-6489-5348-88F6-00856A6F6F69}"/>
                    </a:ext>
                  </a:extLst>
                </p:cNvPr>
                <p:cNvSpPr txBox="1"/>
                <p:nvPr/>
              </p:nvSpPr>
              <p:spPr>
                <a:xfrm>
                  <a:off x="3718660" y="4208422"/>
                  <a:ext cx="1657604" cy="3395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rgbClr val="FFC000"/>
                      </a:solidFill>
                    </a:rPr>
                    <a:t>Sk</a:t>
                  </a:r>
                  <a:r>
                    <a:rPr lang="en-US" b="1" dirty="0">
                      <a:solidFill>
                        <a:srgbClr val="FFC000"/>
                      </a:solidFill>
                    </a:rPr>
                    <a:t> -67105 (STIS)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BC64E10-5DDB-EE42-9024-E14972A43A2B}"/>
                    </a:ext>
                  </a:extLst>
                </p:cNvPr>
                <p:cNvSpPr txBox="1"/>
                <p:nvPr/>
              </p:nvSpPr>
              <p:spPr>
                <a:xfrm>
                  <a:off x="7564060" y="4577754"/>
                  <a:ext cx="6463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E34"/>
                      </a:solidFill>
                    </a:rPr>
                    <a:t>Mg II </a:t>
                  </a: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68C044CF-4826-4545-B196-FD8113F8A9A0}"/>
                    </a:ext>
                  </a:extLst>
                </p:cNvPr>
                <p:cNvGrpSpPr/>
                <p:nvPr/>
              </p:nvGrpSpPr>
              <p:grpSpPr>
                <a:xfrm>
                  <a:off x="4808030" y="2225020"/>
                  <a:ext cx="530915" cy="515157"/>
                  <a:chOff x="4971918" y="2327440"/>
                  <a:chExt cx="530915" cy="515157"/>
                </a:xfrm>
              </p:grpSpPr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14B7B9C6-E7B9-9C49-8FEA-96309CF33FE6}"/>
                      </a:ext>
                    </a:extLst>
                  </p:cNvPr>
                  <p:cNvSpPr txBox="1"/>
                  <p:nvPr/>
                </p:nvSpPr>
                <p:spPr>
                  <a:xfrm>
                    <a:off x="4971918" y="2327440"/>
                    <a:ext cx="53091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FF0E34"/>
                        </a:solidFill>
                      </a:rPr>
                      <a:t>Si II </a:t>
                    </a:r>
                  </a:p>
                </p:txBody>
              </p: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53B5B029-AD84-804A-BEA4-11889355E017}"/>
                      </a:ext>
                    </a:extLst>
                  </p:cNvPr>
                  <p:cNvCxnSpPr/>
                  <p:nvPr/>
                </p:nvCxnSpPr>
                <p:spPr>
                  <a:xfrm>
                    <a:off x="5216890" y="2595710"/>
                    <a:ext cx="0" cy="246887"/>
                  </a:xfrm>
                  <a:prstGeom prst="line">
                    <a:avLst/>
                  </a:prstGeom>
                  <a:ln>
                    <a:solidFill>
                      <a:srgbClr val="FF0E34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B22DDF6-27C8-AC4A-AAB1-920718A44AED}"/>
                    </a:ext>
                  </a:extLst>
                </p:cNvPr>
                <p:cNvGrpSpPr/>
                <p:nvPr/>
              </p:nvGrpSpPr>
              <p:grpSpPr>
                <a:xfrm>
                  <a:off x="7492359" y="5339991"/>
                  <a:ext cx="569387" cy="511296"/>
                  <a:chOff x="7641004" y="5502731"/>
                  <a:chExt cx="569387" cy="511296"/>
                </a:xfrm>
              </p:grpSpPr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D6566413-4371-F64F-9611-2FB196715496}"/>
                      </a:ext>
                    </a:extLst>
                  </p:cNvPr>
                  <p:cNvSpPr txBox="1"/>
                  <p:nvPr/>
                </p:nvSpPr>
                <p:spPr>
                  <a:xfrm>
                    <a:off x="7641004" y="5502731"/>
                    <a:ext cx="56938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FF0E34"/>
                        </a:solidFill>
                      </a:rPr>
                      <a:t>Fe II </a:t>
                    </a:r>
                  </a:p>
                </p:txBody>
              </p: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39177BF4-C7F9-9A47-B964-9E7819A20052}"/>
                      </a:ext>
                    </a:extLst>
                  </p:cNvPr>
                  <p:cNvCxnSpPr/>
                  <p:nvPr/>
                </p:nvCxnSpPr>
                <p:spPr>
                  <a:xfrm>
                    <a:off x="7929920" y="5767140"/>
                    <a:ext cx="0" cy="246887"/>
                  </a:xfrm>
                  <a:prstGeom prst="line">
                    <a:avLst/>
                  </a:prstGeom>
                  <a:ln>
                    <a:solidFill>
                      <a:srgbClr val="FF0E34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B6278FA9-C667-E843-963B-E0A325D3B579}"/>
                      </a:ext>
                    </a:extLst>
                  </p:cNvPr>
                  <p:cNvCxnSpPr/>
                  <p:nvPr/>
                </p:nvCxnSpPr>
                <p:spPr>
                  <a:xfrm>
                    <a:off x="8010620" y="5767140"/>
                    <a:ext cx="0" cy="246887"/>
                  </a:xfrm>
                  <a:prstGeom prst="line">
                    <a:avLst/>
                  </a:prstGeom>
                  <a:ln>
                    <a:solidFill>
                      <a:srgbClr val="FF0E34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ADA1C593-2986-3C4D-9368-A3972E8FF810}"/>
                    </a:ext>
                  </a:extLst>
                </p:cNvPr>
                <p:cNvGrpSpPr/>
                <p:nvPr/>
              </p:nvGrpSpPr>
              <p:grpSpPr>
                <a:xfrm>
                  <a:off x="4460165" y="1899344"/>
                  <a:ext cx="582211" cy="771088"/>
                  <a:chOff x="5000812" y="2083000"/>
                  <a:chExt cx="582211" cy="771088"/>
                </a:xfrm>
              </p:grpSpPr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A6A81D17-8724-1944-980A-AC250936C2AF}"/>
                      </a:ext>
                    </a:extLst>
                  </p:cNvPr>
                  <p:cNvSpPr txBox="1"/>
                  <p:nvPr/>
                </p:nvSpPr>
                <p:spPr>
                  <a:xfrm>
                    <a:off x="5000812" y="2083000"/>
                    <a:ext cx="58221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FF0E34"/>
                        </a:solidFill>
                      </a:rPr>
                      <a:t>Ni II </a:t>
                    </a:r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7AB25770-2BF1-F64D-86C2-90C23D0F486C}"/>
                      </a:ext>
                    </a:extLst>
                  </p:cNvPr>
                  <p:cNvCxnSpPr>
                    <a:stCxn id="41" idx="2"/>
                  </p:cNvCxnSpPr>
                  <p:nvPr/>
                </p:nvCxnSpPr>
                <p:spPr>
                  <a:xfrm>
                    <a:off x="5291918" y="2390777"/>
                    <a:ext cx="0" cy="463311"/>
                  </a:xfrm>
                  <a:prstGeom prst="line">
                    <a:avLst/>
                  </a:prstGeom>
                  <a:ln>
                    <a:solidFill>
                      <a:srgbClr val="FF0E34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41EB6B38-C9D7-864D-BC62-8DA7826C9B89}"/>
                    </a:ext>
                  </a:extLst>
                </p:cNvPr>
                <p:cNvCxnSpPr/>
                <p:nvPr/>
              </p:nvCxnSpPr>
              <p:spPr>
                <a:xfrm>
                  <a:off x="4657848" y="2207121"/>
                  <a:ext cx="0" cy="410871"/>
                </a:xfrm>
                <a:prstGeom prst="line">
                  <a:avLst/>
                </a:prstGeom>
                <a:ln>
                  <a:solidFill>
                    <a:srgbClr val="FF0E3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6163FF23-BA2D-C84A-B493-2508FC0E6044}"/>
                    </a:ext>
                  </a:extLst>
                </p:cNvPr>
                <p:cNvGrpSpPr/>
                <p:nvPr/>
              </p:nvGrpSpPr>
              <p:grpSpPr>
                <a:xfrm>
                  <a:off x="6246185" y="5246030"/>
                  <a:ext cx="979755" cy="535641"/>
                  <a:chOff x="4818273" y="5018300"/>
                  <a:chExt cx="979755" cy="535641"/>
                </a:xfrm>
              </p:grpSpPr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670466C-6DD9-8A46-AA64-FD79DB9A6D21}"/>
                      </a:ext>
                    </a:extLst>
                  </p:cNvPr>
                  <p:cNvSpPr txBox="1"/>
                  <p:nvPr/>
                </p:nvSpPr>
                <p:spPr>
                  <a:xfrm>
                    <a:off x="4818273" y="5018300"/>
                    <a:ext cx="97975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FF0E34"/>
                        </a:solidFill>
                      </a:rPr>
                      <a:t>Cr II </a:t>
                    </a:r>
                    <a:r>
                      <a:rPr lang="en-US" sz="1400" b="1" dirty="0" err="1">
                        <a:solidFill>
                          <a:srgbClr val="FF0E34"/>
                        </a:solidFill>
                      </a:rPr>
                      <a:t>ZnII</a:t>
                    </a:r>
                    <a:r>
                      <a:rPr lang="en-US" sz="1400" b="1" dirty="0">
                        <a:solidFill>
                          <a:srgbClr val="FF0E34"/>
                        </a:solidFill>
                      </a:rPr>
                      <a:t> </a:t>
                    </a:r>
                  </a:p>
                </p:txBody>
              </p: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5C7A8B2A-4392-D04A-B93D-641F6A129DA9}"/>
                      </a:ext>
                    </a:extLst>
                  </p:cNvPr>
                  <p:cNvCxnSpPr/>
                  <p:nvPr/>
                </p:nvCxnSpPr>
                <p:spPr>
                  <a:xfrm>
                    <a:off x="5155432" y="5307054"/>
                    <a:ext cx="0" cy="246887"/>
                  </a:xfrm>
                  <a:prstGeom prst="line">
                    <a:avLst/>
                  </a:prstGeom>
                  <a:ln>
                    <a:solidFill>
                      <a:srgbClr val="FF0E34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A4336CA-C842-8A4B-A2CF-9CDB263C4549}"/>
                    </a:ext>
                  </a:extLst>
                </p:cNvPr>
                <p:cNvCxnSpPr/>
                <p:nvPr/>
              </p:nvCxnSpPr>
              <p:spPr>
                <a:xfrm>
                  <a:off x="6653800" y="5543796"/>
                  <a:ext cx="0" cy="246887"/>
                </a:xfrm>
                <a:prstGeom prst="line">
                  <a:avLst/>
                </a:prstGeom>
                <a:ln>
                  <a:solidFill>
                    <a:srgbClr val="FF0E3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Picture 19" descr="plot_spectrum_BI253.eps">
                <a:extLst>
                  <a:ext uri="{FF2B5EF4-FFF2-40B4-BE49-F238E27FC236}">
                    <a16:creationId xmlns:a16="http://schemas.microsoft.com/office/drawing/2014/main" id="{FF58F878-FC2D-254A-98B6-3D889F979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222222"/>
                  </a:clrFrom>
                  <a:clrTo>
                    <a:srgbClr val="222222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71" y="1483572"/>
                <a:ext cx="9144000" cy="274400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4494F2-94E1-BA4E-A056-4E5127626EFC}"/>
                  </a:ext>
                </a:extLst>
              </p:cNvPr>
              <p:cNvSpPr txBox="1"/>
              <p:nvPr/>
            </p:nvSpPr>
            <p:spPr>
              <a:xfrm>
                <a:off x="7723183" y="2097790"/>
                <a:ext cx="6463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E34"/>
                    </a:solidFill>
                  </a:rPr>
                  <a:t>Mg II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7006D54-7654-A145-A10A-53B0B870E52E}"/>
                  </a:ext>
                </a:extLst>
              </p:cNvPr>
              <p:cNvSpPr txBox="1"/>
              <p:nvPr/>
            </p:nvSpPr>
            <p:spPr>
              <a:xfrm>
                <a:off x="6430240" y="2689097"/>
                <a:ext cx="97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E34"/>
                    </a:solidFill>
                  </a:rPr>
                  <a:t>Cr II </a:t>
                </a:r>
                <a:r>
                  <a:rPr lang="en-US" sz="1400" b="1" dirty="0" err="1">
                    <a:solidFill>
                      <a:srgbClr val="FF0E34"/>
                    </a:solidFill>
                  </a:rPr>
                  <a:t>ZnII</a:t>
                </a:r>
                <a:r>
                  <a:rPr lang="en-US" sz="1400" b="1" dirty="0">
                    <a:solidFill>
                      <a:srgbClr val="FF0E34"/>
                    </a:solidFill>
                  </a:rPr>
                  <a:t> 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A7B0E41-6FED-1746-A8CD-9B24142ABBA6}"/>
                  </a:ext>
                </a:extLst>
              </p:cNvPr>
              <p:cNvCxnSpPr/>
              <p:nvPr/>
            </p:nvCxnSpPr>
            <p:spPr>
              <a:xfrm>
                <a:off x="6767399" y="2977851"/>
                <a:ext cx="0" cy="246887"/>
              </a:xfrm>
              <a:prstGeom prst="line">
                <a:avLst/>
              </a:prstGeom>
              <a:ln>
                <a:solidFill>
                  <a:srgbClr val="FF0E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EC4261F-26DD-0942-B661-17248AB304B7}"/>
                  </a:ext>
                </a:extLst>
              </p:cNvPr>
              <p:cNvCxnSpPr/>
              <p:nvPr/>
            </p:nvCxnSpPr>
            <p:spPr>
              <a:xfrm>
                <a:off x="6837855" y="2986863"/>
                <a:ext cx="0" cy="246887"/>
              </a:xfrm>
              <a:prstGeom prst="line">
                <a:avLst/>
              </a:prstGeom>
              <a:ln>
                <a:solidFill>
                  <a:srgbClr val="FF0E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A234311-832F-3C44-BA27-A17541299F4D}"/>
                  </a:ext>
                </a:extLst>
              </p:cNvPr>
              <p:cNvSpPr/>
              <p:nvPr/>
            </p:nvSpPr>
            <p:spPr>
              <a:xfrm>
                <a:off x="3771515" y="1624061"/>
                <a:ext cx="107758" cy="2193636"/>
              </a:xfrm>
              <a:prstGeom prst="rect">
                <a:avLst/>
              </a:prstGeom>
              <a:solidFill>
                <a:srgbClr val="FF0E34">
                  <a:alpha val="27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4A1E79-1550-0F44-ACBB-96EF91567C25}"/>
                  </a:ext>
                </a:extLst>
              </p:cNvPr>
              <p:cNvSpPr/>
              <p:nvPr/>
            </p:nvSpPr>
            <p:spPr>
              <a:xfrm>
                <a:off x="1945794" y="1628932"/>
                <a:ext cx="107758" cy="2193636"/>
              </a:xfrm>
              <a:prstGeom prst="rect">
                <a:avLst/>
              </a:prstGeom>
              <a:solidFill>
                <a:srgbClr val="FF0E34">
                  <a:alpha val="27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116E3D-E4D1-E94E-8C40-6CB8F6596ADA}"/>
                  </a:ext>
                </a:extLst>
              </p:cNvPr>
              <p:cNvSpPr txBox="1"/>
              <p:nvPr/>
            </p:nvSpPr>
            <p:spPr>
              <a:xfrm>
                <a:off x="3879273" y="1717401"/>
                <a:ext cx="1793957" cy="339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C000"/>
                    </a:solidFill>
                  </a:rPr>
                  <a:t>BI253 (COS+STIS)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0356AC-76BF-2743-89ED-B0D73530D9B1}"/>
                  </a:ext>
                </a:extLst>
              </p:cNvPr>
              <p:cNvSpPr txBox="1"/>
              <p:nvPr/>
            </p:nvSpPr>
            <p:spPr>
              <a:xfrm>
                <a:off x="4921411" y="5051178"/>
                <a:ext cx="5309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E34"/>
                    </a:solidFill>
                  </a:rPr>
                  <a:t>Si II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82B4BE-6580-1C44-85C7-9E83ED842BA5}"/>
                  </a:ext>
                </a:extLst>
              </p:cNvPr>
              <p:cNvCxnSpPr/>
              <p:nvPr/>
            </p:nvCxnSpPr>
            <p:spPr>
              <a:xfrm>
                <a:off x="5225325" y="5339932"/>
                <a:ext cx="0" cy="246887"/>
              </a:xfrm>
              <a:prstGeom prst="line">
                <a:avLst/>
              </a:prstGeom>
              <a:ln>
                <a:solidFill>
                  <a:srgbClr val="FF0E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7BBC98-078C-9B46-B847-D7DFEB6F5F4C}"/>
                </a:ext>
              </a:extLst>
            </p:cNvPr>
            <p:cNvSpPr txBox="1"/>
            <p:nvPr/>
          </p:nvSpPr>
          <p:spPr>
            <a:xfrm>
              <a:off x="1315781" y="4539320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E34"/>
                  </a:solidFill>
                </a:rPr>
                <a:t>Mg II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1069A79-8F1F-404F-B6FE-7FD2C1954AD4}"/>
                </a:ext>
              </a:extLst>
            </p:cNvPr>
            <p:cNvCxnSpPr/>
            <p:nvPr/>
          </p:nvCxnSpPr>
          <p:spPr>
            <a:xfrm>
              <a:off x="1619695" y="4877542"/>
              <a:ext cx="0" cy="246887"/>
            </a:xfrm>
            <a:prstGeom prst="line">
              <a:avLst/>
            </a:prstGeom>
            <a:ln>
              <a:solidFill>
                <a:srgbClr val="FF0E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98215B-91B2-E245-9D93-4EB55921C456}"/>
                </a:ext>
              </a:extLst>
            </p:cNvPr>
            <p:cNvSpPr txBox="1"/>
            <p:nvPr/>
          </p:nvSpPr>
          <p:spPr>
            <a:xfrm>
              <a:off x="1407221" y="2078384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E34"/>
                  </a:solidFill>
                </a:rPr>
                <a:t>Mg II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22DB5A-8423-1047-BDAA-FF9E430A6684}"/>
                </a:ext>
              </a:extLst>
            </p:cNvPr>
            <p:cNvCxnSpPr/>
            <p:nvPr/>
          </p:nvCxnSpPr>
          <p:spPr>
            <a:xfrm>
              <a:off x="1711135" y="2416606"/>
              <a:ext cx="0" cy="246887"/>
            </a:xfrm>
            <a:prstGeom prst="line">
              <a:avLst/>
            </a:prstGeom>
            <a:ln>
              <a:solidFill>
                <a:srgbClr val="FF0E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4D695E-10DC-2841-B1BC-E7CA1C1D6739}"/>
                </a:ext>
              </a:extLst>
            </p:cNvPr>
            <p:cNvSpPr txBox="1"/>
            <p:nvPr/>
          </p:nvSpPr>
          <p:spPr>
            <a:xfrm>
              <a:off x="7676733" y="2746680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E34"/>
                  </a:solidFill>
                </a:rPr>
                <a:t>Fe II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616B87E-E173-BA40-A192-0ACB3A2A7B2E}"/>
                </a:ext>
              </a:extLst>
            </p:cNvPr>
            <p:cNvCxnSpPr/>
            <p:nvPr/>
          </p:nvCxnSpPr>
          <p:spPr>
            <a:xfrm>
              <a:off x="8046348" y="3091609"/>
              <a:ext cx="0" cy="246887"/>
            </a:xfrm>
            <a:prstGeom prst="line">
              <a:avLst/>
            </a:prstGeom>
            <a:ln>
              <a:solidFill>
                <a:srgbClr val="FF0E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A0B1021-0B48-F547-B765-936F3424BB47}"/>
                </a:ext>
              </a:extLst>
            </p:cNvPr>
            <p:cNvCxnSpPr/>
            <p:nvPr/>
          </p:nvCxnSpPr>
          <p:spPr>
            <a:xfrm>
              <a:off x="7961425" y="3091608"/>
              <a:ext cx="0" cy="246887"/>
            </a:xfrm>
            <a:prstGeom prst="line">
              <a:avLst/>
            </a:prstGeom>
            <a:ln>
              <a:solidFill>
                <a:srgbClr val="FF0E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0185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47" y="402294"/>
            <a:ext cx="9020174" cy="142987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C000"/>
                </a:solidFill>
              </a:rPr>
              <a:t>Interstellar depletions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679A03E5-F7EC-C54B-B741-546D91BE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25" y="1284191"/>
            <a:ext cx="11270513" cy="42570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Depletions for main constituents of dust (Fe, Si, Mg, Ni) and other metals used as metallicity tracers in DLAs (Zn, S, Cr)</a:t>
            </a:r>
            <a:endParaRPr lang="en-US" baseline="-25000" dirty="0"/>
          </a:p>
          <a:p>
            <a:pPr>
              <a:lnSpc>
                <a:spcPct val="110000"/>
              </a:lnSpc>
            </a:pPr>
            <a:endParaRPr lang="en-US" baseline="-25000" dirty="0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BDEB9CD-B1CB-2B4E-ADDF-6EB317E684B5}"/>
              </a:ext>
            </a:extLst>
          </p:cNvPr>
          <p:cNvGrpSpPr/>
          <p:nvPr/>
        </p:nvGrpSpPr>
        <p:grpSpPr>
          <a:xfrm>
            <a:off x="364406" y="2200275"/>
            <a:ext cx="11534861" cy="4480011"/>
            <a:chOff x="230925" y="2200275"/>
            <a:chExt cx="11534861" cy="448001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EBA245-F5C9-CB4C-99CF-6DEBF5510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925" y="2200275"/>
              <a:ext cx="5600014" cy="44800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BA6F7BD-FC9E-0740-8E48-54111D67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5772" y="2200275"/>
              <a:ext cx="5600014" cy="448001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195934-B381-FB40-9E13-4D8AE244E708}"/>
                </a:ext>
              </a:extLst>
            </p:cNvPr>
            <p:cNvSpPr txBox="1"/>
            <p:nvPr/>
          </p:nvSpPr>
          <p:spPr>
            <a:xfrm>
              <a:off x="4157663" y="2563583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Silicon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6EC35BE-C67E-2444-A6E8-AC251FD5890A}"/>
                </a:ext>
              </a:extLst>
            </p:cNvPr>
            <p:cNvSpPr txBox="1"/>
            <p:nvPr/>
          </p:nvSpPr>
          <p:spPr>
            <a:xfrm>
              <a:off x="10274587" y="2471993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Iron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283F028-5B3B-654F-8936-73247D85063A}"/>
                </a:ext>
              </a:extLst>
            </p:cNvPr>
            <p:cNvSpPr txBox="1"/>
            <p:nvPr/>
          </p:nvSpPr>
          <p:spPr>
            <a:xfrm>
              <a:off x="966787" y="5230283"/>
              <a:ext cx="2752204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LMC (METAL) 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SMC (Jenkins+2017) 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MW (Jenkins 2009)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606AF08-AA89-7740-8B84-0B8405C07F78}"/>
                </a:ext>
              </a:extLst>
            </p:cNvPr>
            <p:cNvSpPr txBox="1"/>
            <p:nvPr/>
          </p:nvSpPr>
          <p:spPr>
            <a:xfrm>
              <a:off x="6878457" y="5232389"/>
              <a:ext cx="1352573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LMC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SMC 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MW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31CEE2C-4BE3-0842-BA98-14EE0382D1FD}"/>
              </a:ext>
            </a:extLst>
          </p:cNvPr>
          <p:cNvSpPr txBox="1"/>
          <p:nvPr/>
        </p:nvSpPr>
        <p:spPr>
          <a:xfrm>
            <a:off x="1041735" y="234473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Roman-Duval+2018</a:t>
            </a:r>
          </a:p>
        </p:txBody>
      </p:sp>
    </p:spTree>
    <p:extLst>
      <p:ext uri="{BB962C8B-B14F-4D97-AF65-F5344CB8AC3E}">
        <p14:creationId xmlns:p14="http://schemas.microsoft.com/office/powerpoint/2010/main" val="10008030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12962</TotalTime>
  <Words>1623</Words>
  <Application>Microsoft Macintosh PowerPoint</Application>
  <PresentationFormat>Widescreen</PresentationFormat>
  <Paragraphs>225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Symbol</vt:lpstr>
      <vt:lpstr>Wingdings 3</vt:lpstr>
      <vt:lpstr>Zapf Dingbats</vt:lpstr>
      <vt:lpstr>Ion</vt:lpstr>
      <vt:lpstr>Probing dust properties in the LMC from the UV to the FIR</vt:lpstr>
      <vt:lpstr>Dust Growth in the ISM</vt:lpstr>
      <vt:lpstr>Coagulation and gas-phase accretion</vt:lpstr>
      <vt:lpstr>PowerPoint Presentation</vt:lpstr>
      <vt:lpstr>PowerPoint Presentation</vt:lpstr>
      <vt:lpstr>PowerPoint Presentation</vt:lpstr>
      <vt:lpstr>The METAL Large HST Program</vt:lpstr>
      <vt:lpstr>The METAL Spectroscopy</vt:lpstr>
      <vt:lpstr>Interstellar depletions</vt:lpstr>
      <vt:lpstr>Interstellar depletions</vt:lpstr>
      <vt:lpstr>Interstellar depletions</vt:lpstr>
      <vt:lpstr>D/M varies with metallicity</vt:lpstr>
      <vt:lpstr>The Depletion parameter (F*)</vt:lpstr>
      <vt:lpstr>Implications for DLAs</vt:lpstr>
      <vt:lpstr>Depletions vs Extinction</vt:lpstr>
      <vt:lpstr>Parallel imaging with METAL</vt:lpstr>
      <vt:lpstr>Extinction mapping with METAL</vt:lpstr>
      <vt:lpstr>Summary and Implications</vt:lpstr>
      <vt:lpstr>Extinction mapping with METAL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dust properties in the LMC from the UV to the FIR</dc:title>
  <dc:creator>Microsoft Office User</dc:creator>
  <cp:lastModifiedBy>Microsoft Office User</cp:lastModifiedBy>
  <cp:revision>239</cp:revision>
  <dcterms:created xsi:type="dcterms:W3CDTF">2018-05-24T13:21:58Z</dcterms:created>
  <dcterms:modified xsi:type="dcterms:W3CDTF">2018-06-08T17:01:09Z</dcterms:modified>
</cp:coreProperties>
</file>