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09" r:id="rId3"/>
    <p:sldId id="268" r:id="rId4"/>
    <p:sldId id="290" r:id="rId5"/>
    <p:sldId id="307" r:id="rId6"/>
    <p:sldId id="308" r:id="rId7"/>
    <p:sldId id="299" r:id="rId8"/>
    <p:sldId id="298" r:id="rId9"/>
    <p:sldId id="274" r:id="rId10"/>
    <p:sldId id="276" r:id="rId11"/>
    <p:sldId id="294" r:id="rId12"/>
    <p:sldId id="306" r:id="rId13"/>
    <p:sldId id="304" r:id="rId14"/>
    <p:sldId id="279" r:id="rId15"/>
    <p:sldId id="310" r:id="rId16"/>
    <p:sldId id="305" r:id="rId17"/>
    <p:sldId id="30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12C"/>
    <a:srgbClr val="F4454B"/>
    <a:srgbClr val="C55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23"/>
    <p:restoredTop sz="84892"/>
  </p:normalViewPr>
  <p:slideViewPr>
    <p:cSldViewPr snapToGrid="0" snapToObjects="1">
      <p:cViewPr varScale="1">
        <p:scale>
          <a:sx n="94" d="100"/>
          <a:sy n="94" d="100"/>
        </p:scale>
        <p:origin x="208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BA88D-4063-C546-9F34-E9CC9968E9BB}" type="datetimeFigureOut">
              <a:rPr lang="en-US" smtClean="0"/>
              <a:t>6/8/18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7D0CD-9C1E-6748-84DB-A7B4E7C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03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60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56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60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53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51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52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94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29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29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6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Doughnat</a:t>
            </a:r>
            <a:r>
              <a:rPr lang="en-US" dirty="0"/>
              <a:t> shape going on</a:t>
            </a:r>
          </a:p>
          <a:p>
            <a:r>
              <a:rPr lang="en-US" dirty="0"/>
              <a:t>Higher </a:t>
            </a:r>
            <a:r>
              <a:rPr lang="en-US" dirty="0" err="1"/>
              <a:t>resoutions</a:t>
            </a:r>
            <a:r>
              <a:rPr lang="en-US" baseline="0" dirty="0"/>
              <a:t>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17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66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4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92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31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17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55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D0CD-9C1E-6748-84DB-A7B4E7CCC4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2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1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29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0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8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3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6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0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6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3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2E74E-2167-134A-8E0C-E395D2C3E2E4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D01D4-2232-D748-9023-8DA0364E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10" Type="http://schemas.openxmlformats.org/officeDocument/2006/relationships/image" Target="../media/image26.png"/><Relationship Id="rId4" Type="http://schemas.openxmlformats.org/officeDocument/2006/relationships/image" Target="../media/image15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10" Type="http://schemas.openxmlformats.org/officeDocument/2006/relationships/image" Target="../media/image35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36.tif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66"/>
                    </a14:imgEffect>
                    <a14:imgEffect>
                      <a14:saturation sat="21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7313" y="1538622"/>
            <a:ext cx="5522148" cy="707886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Dusty Winds in AGN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5011" y="4500844"/>
            <a:ext cx="4562116" cy="1107285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45178" y="3525062"/>
            <a:ext cx="266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55" y="4542727"/>
            <a:ext cx="1069638" cy="1023517"/>
          </a:xfrm>
          <a:prstGeom prst="rect">
            <a:avLst/>
          </a:prstGeom>
          <a:ln w="76200">
            <a:solidFill>
              <a:schemeClr val="bg2">
                <a:lumMod val="2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737" y="4786862"/>
            <a:ext cx="2845902" cy="617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5011" y="5772670"/>
            <a:ext cx="3961341" cy="95410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dkEdge"/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Bookman Old Style" charset="0"/>
                <a:ea typeface="Bookman Old Style" charset="0"/>
                <a:cs typeface="Bookman Old Style" charset="0"/>
              </a:rPr>
              <a:t>David Williamson &amp; </a:t>
            </a:r>
          </a:p>
          <a:p>
            <a:r>
              <a:rPr lang="en-US" sz="2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Bookman Old Style" charset="0"/>
                <a:ea typeface="Bookman Old Style" charset="0"/>
                <a:cs typeface="Bookman Old Style" charset="0"/>
              </a:rPr>
              <a:t>Sebastian </a:t>
            </a:r>
            <a:r>
              <a:rPr lang="en-US" sz="2800" b="1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Bookman Old Style" charset="0"/>
                <a:ea typeface="Bookman Old Style" charset="0"/>
                <a:cs typeface="Bookman Old Style" charset="0"/>
              </a:rPr>
              <a:t>Hönig</a:t>
            </a:r>
            <a:endParaRPr lang="en-US" sz="28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16038" y="2490641"/>
            <a:ext cx="4044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68000"/>
                    </a:prstClr>
                  </a:outerShdw>
                </a:effectLst>
                <a:latin typeface="Bookman Old Style" charset="0"/>
                <a:ea typeface="Bookman Old Style" charset="0"/>
                <a:cs typeface="Bookman Old Style" charset="0"/>
              </a:rPr>
              <a:t>Marta </a:t>
            </a:r>
            <a:r>
              <a:rPr lang="en-US" sz="4000" b="1" dirty="0" err="1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68000"/>
                    </a:prstClr>
                  </a:outerShdw>
                </a:effectLst>
                <a:latin typeface="Bookman Old Style" charset="0"/>
                <a:ea typeface="Bookman Old Style" charset="0"/>
                <a:cs typeface="Bookman Old Style" charset="0"/>
              </a:rPr>
              <a:t>Venanzi</a:t>
            </a:r>
            <a:endParaRPr lang="en-US" sz="4000" b="1" dirty="0"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68000"/>
                  </a:prstClr>
                </a:outerShdw>
              </a:effectLst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BCC28B-C990-A241-BBAF-0312EA8D2645}"/>
              </a:ext>
            </a:extLst>
          </p:cNvPr>
          <p:cNvSpPr/>
          <p:nvPr/>
        </p:nvSpPr>
        <p:spPr>
          <a:xfrm>
            <a:off x="8185047" y="5895781"/>
            <a:ext cx="43842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CPHDUST2018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A1AFA-8E9F-5E43-A385-E7BF71B303E9}"/>
              </a:ext>
            </a:extLst>
          </p:cNvPr>
          <p:cNvSpPr txBox="1"/>
          <p:nvPr/>
        </p:nvSpPr>
        <p:spPr>
          <a:xfrm>
            <a:off x="341303" y="425798"/>
            <a:ext cx="3723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Copenhagen, 15</a:t>
            </a:r>
            <a:r>
              <a:rPr lang="en-US" sz="2400" baseline="300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June 2018</a:t>
            </a:r>
          </a:p>
        </p:txBody>
      </p:sp>
    </p:spTree>
    <p:extLst>
      <p:ext uri="{BB962C8B-B14F-4D97-AF65-F5344CB8AC3E}">
        <p14:creationId xmlns:p14="http://schemas.microsoft.com/office/powerpoint/2010/main" val="1533477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The model parameters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55" y="182852"/>
            <a:ext cx="2658132" cy="5773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520734" y="3013833"/>
                <a:ext cx="3069774" cy="1511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𝑅𝑎𝑑𝑖𝑎𝑡𝑖𝑜𝑛</m:t>
                        </m:r>
                      </m:num>
                      <m:den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𝑔</m:t>
                        </m:r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𝑟𝑎𝑣𝑖𝑡𝑦</m:t>
                        </m:r>
                      </m:den>
                    </m:f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f>
                      <m:fPr>
                        <m:ctrlPr>
                          <a:rPr lang="en-GB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GB" sz="2400" b="0" i="1" dirty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𝑒𝑑𝑑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sz="2400" b="0" i="1" dirty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sub>
                        </m:sSub>
                      </m:den>
                    </m:f>
                  </m:oMath>
                </a14:m>
                <a:endParaRPr lang="en-GB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FF0000"/>
                    </a:solidFill>
                  </a:rPr>
                  <a:t>Opacity</a:t>
                </a:r>
                <a:endParaRPr lang="en-GB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34" y="3013833"/>
                <a:ext cx="3069774" cy="1511439"/>
              </a:xfrm>
              <a:prstGeom prst="rect">
                <a:avLst/>
              </a:prstGeom>
              <a:blipFill>
                <a:blip r:embed="rId5"/>
                <a:stretch>
                  <a:fillRect l="-2469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210034" y="2325993"/>
            <a:ext cx="2782390" cy="28871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861370" y="2780673"/>
            <a:ext cx="267788" cy="227209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7-Point Star 8"/>
          <p:cNvSpPr/>
          <p:nvPr/>
        </p:nvSpPr>
        <p:spPr>
          <a:xfrm>
            <a:off x="3738344" y="4429738"/>
            <a:ext cx="290541" cy="244397"/>
          </a:xfrm>
          <a:prstGeom prst="star7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935843" y="3312353"/>
            <a:ext cx="143692" cy="91440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3763884" y="3222682"/>
            <a:ext cx="143692" cy="91440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20510" y="4695217"/>
            <a:ext cx="574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AGN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1977" y="3586310"/>
            <a:ext cx="707181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Gravity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321800" y="2392370"/>
                <a:ext cx="1228085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>
                          <a:latin typeface="Cambria Math" charset="0"/>
                        </a:rPr>
                        <m:t>𝑐𝑙𝑜𝑢𝑑</m:t>
                      </m:r>
                    </m:oMath>
                  </m:oMathPara>
                </a14:m>
                <a:endParaRPr lang="en-US" sz="1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800" y="2392370"/>
                <a:ext cx="1228085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70520" y="3441713"/>
            <a:ext cx="867545" cy="55399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Radiation</a:t>
            </a:r>
          </a:p>
          <a:p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82863" y="2392370"/>
            <a:ext cx="4127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Radiation pressure driven winds are typically described by: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19794" y="2174157"/>
            <a:ext cx="8890932" cy="343986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75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22"/>
          <p:cNvSpPr/>
          <p:nvPr/>
        </p:nvSpPr>
        <p:spPr>
          <a:xfrm rot="10800000">
            <a:off x="6303044" y="1791502"/>
            <a:ext cx="191456" cy="4763281"/>
          </a:xfrm>
          <a:prstGeom prst="downArrow">
            <a:avLst/>
          </a:prstGeom>
          <a:gradFill flip="none" rotWithShape="1">
            <a:gsLst>
              <a:gs pos="11000">
                <a:schemeClr val="accent4">
                  <a:lumMod val="20000"/>
                  <a:lumOff val="80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6000000" scaled="0"/>
            <a:tileRect/>
          </a:gradFill>
          <a:ln w="158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8400000"/>
              </a:camera>
              <a:lightRig rig="threePt" dir="t"/>
            </a:scene3d>
            <a:flatTx/>
          </a:bodyPr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907550" y="3834589"/>
            <a:ext cx="1452385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Acceleration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ontent Placeholder 7"/>
              <p:cNvSpPr txBox="1">
                <a:spLocks/>
              </p:cNvSpPr>
              <p:nvPr/>
            </p:nvSpPr>
            <p:spPr>
              <a:xfrm>
                <a:off x="7533907" y="1364977"/>
                <a:ext cx="4445584" cy="448265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GB" sz="2400" dirty="0"/>
                  <a:t>Typical radiation field considering radiation pressure from the </a:t>
                </a:r>
                <a:r>
                  <a:rPr lang="en-GB" sz="2400" dirty="0">
                    <a:solidFill>
                      <a:srgbClr val="FF0000"/>
                    </a:solidFill>
                  </a:rPr>
                  <a:t>AGN and gravity only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400" dirty="0"/>
                  <a:t> </a:t>
                </a:r>
                <a:r>
                  <a:rPr lang="en-GB" sz="2400" dirty="0">
                    <a:solidFill>
                      <a:srgbClr val="FF0000"/>
                    </a:solidFill>
                  </a:rPr>
                  <a:t>Radial profile</a:t>
                </a:r>
                <a:endParaRPr lang="en-US" sz="2400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400" dirty="0">
                    <a:sym typeface="Wingdings"/>
                  </a:rPr>
                  <a:t>AGN fully dominates for moderately column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charset="0"/>
                            <a:sym typeface="Wingdings"/>
                          </a:rPr>
                          <m:t>𝑁</m:t>
                        </m:r>
                      </m:e>
                      <m:sub>
                        <m:r>
                          <a:rPr lang="en-GB" sz="2400" b="0" i="1" smtClean="0">
                            <a:latin typeface="Cambria Math" charset="0"/>
                            <a:sym typeface="Wingdings"/>
                          </a:rPr>
                          <m:t>𝐻</m:t>
                        </m:r>
                      </m:sub>
                    </m:sSub>
                    <m:r>
                      <a:rPr lang="en-GB" sz="2400" b="0" i="1" smtClean="0">
                        <a:latin typeface="Cambria Math" charset="0"/>
                        <a:sym typeface="Wingdings"/>
                      </a:rPr>
                      <m:t>=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charset="0"/>
                            <a:sym typeface="Wingdings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charset="0"/>
                            <a:sym typeface="Wingdings"/>
                          </a:rPr>
                          <m:t>22</m:t>
                        </m:r>
                      </m:sup>
                    </m:sSup>
                  </m:oMath>
                </a14:m>
                <a:endParaRPr lang="en-US" sz="2400" dirty="0">
                  <a:sym typeface="Wingdings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GB" sz="2400" dirty="0">
                    <a:sym typeface="Wingdings"/>
                  </a:rPr>
                  <a:t>No wind for high obscurations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charset="0"/>
                            <a:sym typeface="Wingdings"/>
                          </a:rPr>
                          <m:t>𝑁</m:t>
                        </m:r>
                      </m:e>
                      <m:sub>
                        <m:r>
                          <a:rPr lang="en-GB" sz="2400" i="1">
                            <a:latin typeface="Cambria Math" charset="0"/>
                            <a:sym typeface="Wingdings"/>
                          </a:rPr>
                          <m:t>𝐻</m:t>
                        </m:r>
                      </m:sub>
                    </m:sSub>
                    <m:r>
                      <a:rPr lang="en-GB" sz="2400" i="1">
                        <a:latin typeface="Cambria Math" charset="0"/>
                        <a:sym typeface="Wingdings"/>
                      </a:rPr>
                      <m:t>=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charset="0"/>
                            <a:sym typeface="Wingdings"/>
                          </a:rPr>
                          <m:t>10</m:t>
                        </m:r>
                      </m:e>
                      <m:sup>
                        <m:r>
                          <a:rPr lang="en-GB" sz="2400" i="1">
                            <a:latin typeface="Cambria Math" charset="0"/>
                            <a:sym typeface="Wingdings"/>
                          </a:rPr>
                          <m:t>2</m:t>
                        </m:r>
                        <m:r>
                          <a:rPr lang="en-GB" sz="2400" b="0" i="1" smtClean="0">
                            <a:latin typeface="Cambria Math" charset="0"/>
                            <a:sym typeface="Wingdings"/>
                          </a:rPr>
                          <m:t>4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7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907" y="1364977"/>
                <a:ext cx="4445584" cy="4482650"/>
              </a:xfrm>
              <a:prstGeom prst="rect">
                <a:avLst/>
              </a:prstGeom>
              <a:blipFill>
                <a:blip r:embed="rId3"/>
                <a:stretch>
                  <a:fillRect l="-1709" t="-8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5A731F-AFD3-D044-9997-8DF854409340}"/>
                  </a:ext>
                </a:extLst>
              </p:cNvPr>
              <p:cNvSpPr txBox="1"/>
              <p:nvPr/>
            </p:nvSpPr>
            <p:spPr>
              <a:xfrm rot="16200000">
                <a:off x="-374108" y="5529265"/>
                <a:ext cx="10559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5A731F-AFD3-D044-9997-8DF854409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74108" y="5529265"/>
                <a:ext cx="1055994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7E7523-0837-E044-97FD-9E2938947089}"/>
                  </a:ext>
                </a:extLst>
              </p:cNvPr>
              <p:cNvSpPr txBox="1"/>
              <p:nvPr/>
            </p:nvSpPr>
            <p:spPr>
              <a:xfrm rot="16200000">
                <a:off x="-556841" y="1295955"/>
                <a:ext cx="14445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𝟎𝟏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7E7523-0837-E044-97FD-9E2938947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56841" y="1295955"/>
                <a:ext cx="144456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0D4F9D-B1C3-3E44-8416-6D1F4B331977}"/>
                  </a:ext>
                </a:extLst>
              </p:cNvPr>
              <p:cNvSpPr txBox="1"/>
              <p:nvPr/>
            </p:nvSpPr>
            <p:spPr>
              <a:xfrm rot="16200000">
                <a:off x="-427808" y="3344697"/>
                <a:ext cx="11633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0D4F9D-B1C3-3E44-8416-6D1F4B331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27808" y="3344697"/>
                <a:ext cx="1163395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FC3FA3-DF16-3B4B-812F-EE20913805D1}"/>
                  </a:ext>
                </a:extLst>
              </p:cNvPr>
              <p:cNvSpPr txBox="1"/>
              <p:nvPr/>
            </p:nvSpPr>
            <p:spPr>
              <a:xfrm>
                <a:off x="1327276" y="11749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FC3FA3-DF16-3B4B-812F-EE2091380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76" y="11749"/>
                <a:ext cx="1065548" cy="3125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1956CD-2EF1-3E4A-A365-41C18AD51995}"/>
                  </a:ext>
                </a:extLst>
              </p:cNvPr>
              <p:cNvSpPr txBox="1"/>
              <p:nvPr/>
            </p:nvSpPr>
            <p:spPr>
              <a:xfrm>
                <a:off x="3382097" y="3525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1956CD-2EF1-3E4A-A365-41C18AD51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097" y="3525"/>
                <a:ext cx="1065548" cy="3125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8296A6-95FB-494D-9B24-8DA3111403B1}"/>
                  </a:ext>
                </a:extLst>
              </p:cNvPr>
              <p:cNvSpPr txBox="1"/>
              <p:nvPr/>
            </p:nvSpPr>
            <p:spPr>
              <a:xfrm>
                <a:off x="5568194" y="0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8296A6-95FB-494D-9B24-8DA311140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194" y="0"/>
                <a:ext cx="1065548" cy="3125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67182C9-062F-264A-BB17-5D9637D151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992" y="324335"/>
            <a:ext cx="6563934" cy="65639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FC6C453-AA21-A644-A148-6CD0910CC40B}"/>
              </a:ext>
            </a:extLst>
          </p:cNvPr>
          <p:cNvSpPr/>
          <p:nvPr/>
        </p:nvSpPr>
        <p:spPr>
          <a:xfrm>
            <a:off x="2819508" y="312586"/>
            <a:ext cx="4190036" cy="4243384"/>
          </a:xfrm>
          <a:prstGeom prst="rect">
            <a:avLst/>
          </a:prstGeom>
          <a:solidFill>
            <a:schemeClr val="bg2">
              <a:lumMod val="90000"/>
              <a:alpha val="24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4D62AA-6CB8-414B-A35D-4F57D4230BF0}"/>
              </a:ext>
            </a:extLst>
          </p:cNvPr>
          <p:cNvSpPr/>
          <p:nvPr/>
        </p:nvSpPr>
        <p:spPr>
          <a:xfrm>
            <a:off x="4902951" y="4485729"/>
            <a:ext cx="2106594" cy="2113328"/>
          </a:xfrm>
          <a:prstGeom prst="rect">
            <a:avLst/>
          </a:prstGeom>
          <a:solidFill>
            <a:schemeClr val="bg2">
              <a:lumMod val="90000"/>
              <a:alpha val="24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600CDD-133C-EF42-B590-C5BA3A314367}"/>
              </a:ext>
            </a:extLst>
          </p:cNvPr>
          <p:cNvCxnSpPr/>
          <p:nvPr/>
        </p:nvCxnSpPr>
        <p:spPr>
          <a:xfrm>
            <a:off x="2819508" y="324335"/>
            <a:ext cx="0" cy="4212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BF10100-BEB3-1541-9781-63FA6BFF6DC8}"/>
              </a:ext>
            </a:extLst>
          </p:cNvPr>
          <p:cNvCxnSpPr/>
          <p:nvPr/>
        </p:nvCxnSpPr>
        <p:spPr>
          <a:xfrm>
            <a:off x="7024217" y="312586"/>
            <a:ext cx="0" cy="6372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964BAA1-492A-7E4D-A55B-892634C77253}"/>
              </a:ext>
            </a:extLst>
          </p:cNvPr>
          <p:cNvCxnSpPr>
            <a:cxnSpLocks/>
          </p:cNvCxnSpPr>
          <p:nvPr/>
        </p:nvCxnSpPr>
        <p:spPr>
          <a:xfrm rot="-5400000">
            <a:off x="4914526" y="-1812607"/>
            <a:ext cx="0" cy="4284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4F5C738-A5DB-F840-867F-15901B42C8BC}"/>
              </a:ext>
            </a:extLst>
          </p:cNvPr>
          <p:cNvCxnSpPr>
            <a:cxnSpLocks/>
          </p:cNvCxnSpPr>
          <p:nvPr/>
        </p:nvCxnSpPr>
        <p:spPr>
          <a:xfrm rot="-5400000">
            <a:off x="3834526" y="3469748"/>
            <a:ext cx="0" cy="2124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17B5DF9-5F43-B749-9000-E6679B316C59}"/>
              </a:ext>
            </a:extLst>
          </p:cNvPr>
          <p:cNvCxnSpPr>
            <a:cxnSpLocks/>
          </p:cNvCxnSpPr>
          <p:nvPr/>
        </p:nvCxnSpPr>
        <p:spPr>
          <a:xfrm>
            <a:off x="4896526" y="4485729"/>
            <a:ext cx="0" cy="2196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78847C4-FD37-624D-916A-9A594AAB4B9A}"/>
              </a:ext>
            </a:extLst>
          </p:cNvPr>
          <p:cNvCxnSpPr>
            <a:cxnSpLocks/>
          </p:cNvCxnSpPr>
          <p:nvPr/>
        </p:nvCxnSpPr>
        <p:spPr>
          <a:xfrm rot="5400000">
            <a:off x="5962217" y="5556269"/>
            <a:ext cx="0" cy="2160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1EF74C7-DF89-234C-B701-A6BA88250B16}"/>
              </a:ext>
            </a:extLst>
          </p:cNvPr>
          <p:cNvSpPr txBox="1"/>
          <p:nvPr/>
        </p:nvSpPr>
        <p:spPr>
          <a:xfrm rot="19670441">
            <a:off x="4224747" y="2559582"/>
            <a:ext cx="226508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NO WIND  </a:t>
            </a:r>
          </a:p>
        </p:txBody>
      </p:sp>
    </p:spTree>
    <p:extLst>
      <p:ext uri="{BB962C8B-B14F-4D97-AF65-F5344CB8AC3E}">
        <p14:creationId xmlns:p14="http://schemas.microsoft.com/office/powerpoint/2010/main" val="132405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19" grpId="0" animBg="1"/>
      <p:bldP spid="26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The disk radiation field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55" y="182852"/>
            <a:ext cx="2658132" cy="5773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4326"/>
          <a:stretch/>
        </p:blipFill>
        <p:spPr>
          <a:xfrm>
            <a:off x="887105" y="1427747"/>
            <a:ext cx="5765856" cy="5430253"/>
          </a:xfrm>
          <a:prstGeom prst="rect">
            <a:avLst/>
          </a:prstGeom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7307733" y="1627282"/>
            <a:ext cx="4160367" cy="44433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sym typeface="Wingdings"/>
            </a:endParaRPr>
          </a:p>
          <a:p>
            <a:r>
              <a:rPr lang="en-GB" dirty="0"/>
              <a:t>Typical radiation field from the dusty disk</a:t>
            </a:r>
          </a:p>
          <a:p>
            <a:r>
              <a:rPr lang="en-GB" dirty="0"/>
              <a:t>No more radial profile</a:t>
            </a:r>
          </a:p>
          <a:p>
            <a:r>
              <a:rPr lang="en-GB" dirty="0"/>
              <a:t>Vertical component</a:t>
            </a:r>
          </a:p>
          <a:p>
            <a:r>
              <a:rPr lang="en-GB" dirty="0"/>
              <a:t>IR radiation from the dusty disk </a:t>
            </a:r>
            <a:r>
              <a:rPr lang="en-GB" dirty="0">
                <a:solidFill>
                  <a:srgbClr val="FF0000"/>
                </a:solidFill>
              </a:rPr>
              <a:t>breaks the radial symmetry</a:t>
            </a:r>
            <a:r>
              <a:rPr lang="en-GB" dirty="0"/>
              <a:t>!</a:t>
            </a:r>
            <a:endParaRPr lang="en-US" dirty="0">
              <a:sym typeface="Wingdings"/>
            </a:endParaRPr>
          </a:p>
          <a:p>
            <a:pPr algn="ctr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10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787390" y="3816068"/>
            <a:ext cx="1452385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Acceleration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ontent Placeholder 7"/>
              <p:cNvSpPr txBox="1">
                <a:spLocks/>
              </p:cNvSpPr>
              <p:nvPr/>
            </p:nvSpPr>
            <p:spPr>
              <a:xfrm>
                <a:off x="7405037" y="991128"/>
                <a:ext cx="4492567" cy="501491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400" dirty="0"/>
                  <a:t>Radiation field profile including gravity, the UV radiation pressure from AGN and the </a:t>
                </a:r>
                <a:r>
                  <a:rPr lang="en-GB" sz="2400" dirty="0">
                    <a:solidFill>
                      <a:srgbClr val="FF0000"/>
                    </a:solidFill>
                  </a:rPr>
                  <a:t>IR radiation pressure from the disk</a:t>
                </a:r>
              </a:p>
              <a:p>
                <a:r>
                  <a:rPr lang="en-US" sz="2400" dirty="0"/>
                  <a:t>The AGN radial profile profile still dominates for column densities lower than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charset="0"/>
                          </a:rPr>
                          <m:t> 10</m:t>
                        </m:r>
                      </m:e>
                      <m:sup>
                        <m:r>
                          <a:rPr lang="en-GB" sz="2400" i="1">
                            <a:latin typeface="Cambria Math" charset="0"/>
                          </a:rPr>
                          <m:t>22</m:t>
                        </m:r>
                      </m:sup>
                    </m:sSup>
                    <m:r>
                      <a:rPr lang="en-GB" sz="2400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charset="0"/>
                          </a:rPr>
                          <m:t>𝑐𝑚</m:t>
                        </m:r>
                      </m:e>
                      <m:sup>
                        <m:r>
                          <a:rPr lang="en-GB" sz="2400" i="1">
                            <a:latin typeface="Cambria Math" charset="0"/>
                          </a:rPr>
                          <m:t>−2</m:t>
                        </m:r>
                      </m:sup>
                    </m:sSup>
                  </m:oMath>
                </a14:m>
                <a:endParaRPr lang="en-GB" sz="2400" dirty="0"/>
              </a:p>
              <a:p>
                <a:r>
                  <a:rPr lang="en-US" sz="2400" dirty="0">
                    <a:sym typeface="Wingdings"/>
                  </a:rPr>
                  <a:t>We start having winds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GB" sz="2400" i="1">
                            <a:latin typeface="Cambria Math" charset="0"/>
                          </a:rPr>
                          <m:t>h</m:t>
                        </m:r>
                      </m:sub>
                    </m:sSub>
                    <m:r>
                      <a:rPr lang="en-GB" sz="2400" i="1"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charset="0"/>
                          </a:rPr>
                          <m:t> 10</m:t>
                        </m:r>
                      </m:e>
                      <m:sup>
                        <m:r>
                          <a:rPr lang="en-GB" sz="2400" i="1">
                            <a:latin typeface="Cambria Math" charset="0"/>
                          </a:rPr>
                          <m:t>24</m:t>
                        </m:r>
                      </m:sup>
                    </m:sSup>
                    <m:r>
                      <a:rPr lang="en-GB" sz="2400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charset="0"/>
                          </a:rPr>
                          <m:t>𝑐𝑚</m:t>
                        </m:r>
                      </m:e>
                      <m:sup>
                        <m:r>
                          <a:rPr lang="en-GB" sz="2400" i="1">
                            <a:latin typeface="Cambria Math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400" dirty="0">
                    <a:sym typeface="Wingding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GB" sz="2400" i="1">
                            <a:latin typeface="Cambria Math" charset="0"/>
                          </a:rPr>
                          <m:t>𝑒𝑑𝑑</m:t>
                        </m:r>
                      </m:sub>
                    </m:sSub>
                    <m:r>
                      <a:rPr lang="en-GB" sz="2400" i="1">
                        <a:latin typeface="Cambria Math" charset="0"/>
                      </a:rPr>
                      <m:t>&gt;0.05 </m:t>
                    </m:r>
                  </m:oMath>
                </a14:m>
                <a:endParaRPr lang="en-US" sz="2400" dirty="0">
                  <a:sym typeface="Wingdings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7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037" y="991128"/>
                <a:ext cx="4492567" cy="5014913"/>
              </a:xfrm>
              <a:prstGeom prst="rect">
                <a:avLst/>
              </a:prstGeom>
              <a:blipFill>
                <a:blip r:embed="rId3"/>
                <a:stretch>
                  <a:fillRect l="-1690" t="-1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5A731F-AFD3-D044-9997-8DF854409340}"/>
                  </a:ext>
                </a:extLst>
              </p:cNvPr>
              <p:cNvSpPr txBox="1"/>
              <p:nvPr/>
            </p:nvSpPr>
            <p:spPr>
              <a:xfrm rot="16200000">
                <a:off x="-374108" y="5529265"/>
                <a:ext cx="10559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5A731F-AFD3-D044-9997-8DF854409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74108" y="5529265"/>
                <a:ext cx="1055994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7E7523-0837-E044-97FD-9E2938947089}"/>
                  </a:ext>
                </a:extLst>
              </p:cNvPr>
              <p:cNvSpPr txBox="1"/>
              <p:nvPr/>
            </p:nvSpPr>
            <p:spPr>
              <a:xfrm rot="16200000">
                <a:off x="-556841" y="1295955"/>
                <a:ext cx="14445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𝟎𝟏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7E7523-0837-E044-97FD-9E2938947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56841" y="1295955"/>
                <a:ext cx="144456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0D4F9D-B1C3-3E44-8416-6D1F4B331977}"/>
                  </a:ext>
                </a:extLst>
              </p:cNvPr>
              <p:cNvSpPr txBox="1"/>
              <p:nvPr/>
            </p:nvSpPr>
            <p:spPr>
              <a:xfrm rot="16200000">
                <a:off x="-427808" y="3344697"/>
                <a:ext cx="11633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0D4F9D-B1C3-3E44-8416-6D1F4B331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27808" y="3344697"/>
                <a:ext cx="1163395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FC3FA3-DF16-3B4B-812F-EE20913805D1}"/>
                  </a:ext>
                </a:extLst>
              </p:cNvPr>
              <p:cNvSpPr txBox="1"/>
              <p:nvPr/>
            </p:nvSpPr>
            <p:spPr>
              <a:xfrm>
                <a:off x="1327276" y="11749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FC3FA3-DF16-3B4B-812F-EE2091380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76" y="11749"/>
                <a:ext cx="1065548" cy="3125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1956CD-2EF1-3E4A-A365-41C18AD51995}"/>
                  </a:ext>
                </a:extLst>
              </p:cNvPr>
              <p:cNvSpPr txBox="1"/>
              <p:nvPr/>
            </p:nvSpPr>
            <p:spPr>
              <a:xfrm>
                <a:off x="3261937" y="-14996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1956CD-2EF1-3E4A-A365-41C18AD51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937" y="-14996"/>
                <a:ext cx="1065548" cy="3125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8296A6-95FB-494D-9B24-8DA3111403B1}"/>
                  </a:ext>
                </a:extLst>
              </p:cNvPr>
              <p:cNvSpPr txBox="1"/>
              <p:nvPr/>
            </p:nvSpPr>
            <p:spPr>
              <a:xfrm>
                <a:off x="5448034" y="-18521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8296A6-95FB-494D-9B24-8DA311140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034" y="-18521"/>
                <a:ext cx="1065548" cy="3125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67182C9-062F-264A-BB17-5D9637D151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80" y="346198"/>
            <a:ext cx="6511802" cy="6511802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FC6C453-AA21-A644-A148-6CD0910CC40B}"/>
              </a:ext>
            </a:extLst>
          </p:cNvPr>
          <p:cNvSpPr/>
          <p:nvPr/>
        </p:nvSpPr>
        <p:spPr>
          <a:xfrm>
            <a:off x="2699348" y="294065"/>
            <a:ext cx="4190036" cy="2080202"/>
          </a:xfrm>
          <a:prstGeom prst="rect">
            <a:avLst/>
          </a:prstGeom>
          <a:solidFill>
            <a:schemeClr val="bg2">
              <a:lumMod val="90000"/>
              <a:alpha val="24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600CDD-133C-EF42-B590-C5BA3A314367}"/>
              </a:ext>
            </a:extLst>
          </p:cNvPr>
          <p:cNvCxnSpPr>
            <a:cxnSpLocks/>
          </p:cNvCxnSpPr>
          <p:nvPr/>
        </p:nvCxnSpPr>
        <p:spPr>
          <a:xfrm>
            <a:off x="2699348" y="2393479"/>
            <a:ext cx="0" cy="4248000"/>
          </a:xfrm>
          <a:prstGeom prst="line">
            <a:avLst/>
          </a:prstGeom>
          <a:ln w="889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BF10100-BEB3-1541-9781-63FA6BFF6DC8}"/>
              </a:ext>
            </a:extLst>
          </p:cNvPr>
          <p:cNvCxnSpPr>
            <a:cxnSpLocks/>
          </p:cNvCxnSpPr>
          <p:nvPr/>
        </p:nvCxnSpPr>
        <p:spPr>
          <a:xfrm>
            <a:off x="6899840" y="305814"/>
            <a:ext cx="0" cy="2124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964BAA1-492A-7E4D-A55B-892634C77253}"/>
              </a:ext>
            </a:extLst>
          </p:cNvPr>
          <p:cNvCxnSpPr>
            <a:cxnSpLocks/>
          </p:cNvCxnSpPr>
          <p:nvPr/>
        </p:nvCxnSpPr>
        <p:spPr>
          <a:xfrm rot="-5400000">
            <a:off x="4794366" y="-1831128"/>
            <a:ext cx="0" cy="4284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78847C4-FD37-624D-916A-9A594AAB4B9A}"/>
              </a:ext>
            </a:extLst>
          </p:cNvPr>
          <p:cNvCxnSpPr>
            <a:cxnSpLocks/>
          </p:cNvCxnSpPr>
          <p:nvPr/>
        </p:nvCxnSpPr>
        <p:spPr>
          <a:xfrm rot="5400000">
            <a:off x="4798060" y="4493748"/>
            <a:ext cx="0" cy="4248000"/>
          </a:xfrm>
          <a:prstGeom prst="line">
            <a:avLst/>
          </a:prstGeom>
          <a:ln w="889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1EF74C7-DF89-234C-B701-A6BA88250B16}"/>
              </a:ext>
            </a:extLst>
          </p:cNvPr>
          <p:cNvSpPr txBox="1"/>
          <p:nvPr/>
        </p:nvSpPr>
        <p:spPr>
          <a:xfrm rot="20402923">
            <a:off x="3572715" y="1006589"/>
            <a:ext cx="226508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NO WIND 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EF53E9-E821-A746-8C0E-2961997F07B3}"/>
              </a:ext>
            </a:extLst>
          </p:cNvPr>
          <p:cNvCxnSpPr>
            <a:cxnSpLocks/>
          </p:cNvCxnSpPr>
          <p:nvPr/>
        </p:nvCxnSpPr>
        <p:spPr>
          <a:xfrm rot="-5400000">
            <a:off x="4811840" y="233479"/>
            <a:ext cx="0" cy="4284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5930F51-CD83-BA48-AE53-5EAB2EEAB42F}"/>
              </a:ext>
            </a:extLst>
          </p:cNvPr>
          <p:cNvCxnSpPr>
            <a:cxnSpLocks/>
          </p:cNvCxnSpPr>
          <p:nvPr/>
        </p:nvCxnSpPr>
        <p:spPr>
          <a:xfrm>
            <a:off x="2699348" y="294068"/>
            <a:ext cx="0" cy="2124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D47CE2-1686-B449-B534-2BA1F6D03740}"/>
              </a:ext>
            </a:extLst>
          </p:cNvPr>
          <p:cNvCxnSpPr>
            <a:cxnSpLocks/>
          </p:cNvCxnSpPr>
          <p:nvPr/>
        </p:nvCxnSpPr>
        <p:spPr>
          <a:xfrm>
            <a:off x="6899840" y="2465479"/>
            <a:ext cx="0" cy="4176000"/>
          </a:xfrm>
          <a:prstGeom prst="line">
            <a:avLst/>
          </a:prstGeom>
          <a:ln w="889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421DE7-B787-CD4F-8826-060B02C34C97}"/>
              </a:ext>
            </a:extLst>
          </p:cNvPr>
          <p:cNvSpPr txBox="1"/>
          <p:nvPr/>
        </p:nvSpPr>
        <p:spPr>
          <a:xfrm>
            <a:off x="3348842" y="4238723"/>
            <a:ext cx="2891048" cy="52322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  <a:cs typeface="Apple Chancery" panose="03020702040506060504" pitchFamily="66" charset="-79"/>
              </a:rPr>
              <a:t>IR driven winds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FFFA54-2850-804E-89EE-949EA4E5E96C}"/>
              </a:ext>
            </a:extLst>
          </p:cNvPr>
          <p:cNvCxnSpPr>
            <a:cxnSpLocks/>
          </p:cNvCxnSpPr>
          <p:nvPr/>
        </p:nvCxnSpPr>
        <p:spPr>
          <a:xfrm rot="5400000">
            <a:off x="4793840" y="323479"/>
            <a:ext cx="0" cy="4284000"/>
          </a:xfrm>
          <a:prstGeom prst="line">
            <a:avLst/>
          </a:prstGeom>
          <a:ln w="889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72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 animBg="1"/>
      <p:bldP spid="43" grpId="0" animBg="1"/>
      <p:bldP spid="43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Summary and perspectives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77" y="143834"/>
            <a:ext cx="2807441" cy="609797"/>
          </a:xfrm>
          <a:prstGeom prst="rect">
            <a:avLst/>
          </a:prstGeom>
          <a:noFill/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749300" y="1625302"/>
            <a:ext cx="10807700" cy="491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Summary</a:t>
            </a:r>
          </a:p>
          <a:p>
            <a:r>
              <a:rPr lang="en-US" sz="2600" b="1" dirty="0"/>
              <a:t>Polar emission </a:t>
            </a:r>
            <a:r>
              <a:rPr lang="en-US" sz="2600" dirty="0"/>
              <a:t>features seen in the infrared suggest the presence of dusty winds in the parsec scales environment of AGN</a:t>
            </a:r>
          </a:p>
          <a:p>
            <a:r>
              <a:rPr lang="en-US" sz="2600" b="1" dirty="0"/>
              <a:t>Radiative Hydrodynamics </a:t>
            </a:r>
            <a:r>
              <a:rPr lang="en-US" sz="2600" dirty="0"/>
              <a:t>simulations show indications of radiation driven dusty winds but</a:t>
            </a:r>
            <a:r>
              <a:rPr lang="en-GB" sz="2600" dirty="0"/>
              <a:t> the </a:t>
            </a:r>
            <a:r>
              <a:rPr lang="en-US" sz="2600" dirty="0"/>
              <a:t>IR radiation is still missing</a:t>
            </a:r>
          </a:p>
          <a:p>
            <a:r>
              <a:rPr lang="en-US" sz="2600" dirty="0">
                <a:sym typeface="Wingdings"/>
              </a:rPr>
              <a:t>Using a semi-analytical model we see that the </a:t>
            </a:r>
            <a:r>
              <a:rPr lang="en-US" sz="2600" b="1" dirty="0">
                <a:sym typeface="Wingdings"/>
              </a:rPr>
              <a:t>IR radiation</a:t>
            </a:r>
            <a:r>
              <a:rPr lang="en-US" sz="2600" dirty="0">
                <a:sym typeface="Wingdings"/>
              </a:rPr>
              <a:t> </a:t>
            </a:r>
            <a:r>
              <a:rPr lang="en-US" sz="2600" b="1" dirty="0">
                <a:sym typeface="Wingdings"/>
              </a:rPr>
              <a:t>pressure</a:t>
            </a:r>
            <a:r>
              <a:rPr lang="en-US" sz="2600" dirty="0">
                <a:sym typeface="Wingdings"/>
              </a:rPr>
              <a:t> must be considered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Future work</a:t>
            </a:r>
          </a:p>
          <a:p>
            <a:r>
              <a:rPr lang="en-US" dirty="0"/>
              <a:t>Implement IR radiation in RHD simulations</a:t>
            </a:r>
          </a:p>
          <a:p>
            <a:r>
              <a:rPr lang="en-US" dirty="0"/>
              <a:t>Test against observations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E894F-D281-EF4E-8F7E-8940791B7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7583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Thank you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77" y="143834"/>
            <a:ext cx="2807441" cy="60979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E894F-D281-EF4E-8F7E-8940791B7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p:pic>
        <p:nvPicPr>
          <p:cNvPr id="8" name="Dusty Wind Blasts Out of Active Galaxy NGC 3783 - ESO Space Science HD Video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1E8A9503-7065-2845-A98C-07E3C2C4DB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/>
          </a:blip>
          <a:stretch>
            <a:fillRect/>
          </a:stretch>
        </p:blipFill>
        <p:spPr>
          <a:xfrm>
            <a:off x="2974455" y="1919503"/>
            <a:ext cx="7093127" cy="3989793"/>
          </a:xfrm>
        </p:spPr>
      </p:pic>
    </p:spTree>
    <p:extLst>
      <p:ext uri="{BB962C8B-B14F-4D97-AF65-F5344CB8AC3E}">
        <p14:creationId xmlns:p14="http://schemas.microsoft.com/office/powerpoint/2010/main" val="40993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398869" y="3834589"/>
            <a:ext cx="1452385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Acceleration</a:t>
            </a:r>
          </a:p>
        </p:txBody>
      </p:sp>
      <p:sp>
        <p:nvSpPr>
          <p:cNvPr id="27" name="Content Placeholder 7"/>
          <p:cNvSpPr txBox="1">
            <a:spLocks/>
          </p:cNvSpPr>
          <p:nvPr/>
        </p:nvSpPr>
        <p:spPr>
          <a:xfrm>
            <a:off x="9157648" y="2576669"/>
            <a:ext cx="2917376" cy="138215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  <a:p>
            <a:r>
              <a:rPr lang="en-GB" sz="2400" dirty="0"/>
              <a:t>Radiation and gravity forces field profile</a:t>
            </a:r>
            <a:endParaRPr lang="en-US" sz="24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5A731F-AFD3-D044-9997-8DF854409340}"/>
                  </a:ext>
                </a:extLst>
              </p:cNvPr>
              <p:cNvSpPr txBox="1"/>
              <p:nvPr/>
            </p:nvSpPr>
            <p:spPr>
              <a:xfrm rot="16200000">
                <a:off x="117211" y="5529265"/>
                <a:ext cx="10559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5A731F-AFD3-D044-9997-8DF854409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17211" y="5529265"/>
                <a:ext cx="1055994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7E7523-0837-E044-97FD-9E2938947089}"/>
                  </a:ext>
                </a:extLst>
              </p:cNvPr>
              <p:cNvSpPr txBox="1"/>
              <p:nvPr/>
            </p:nvSpPr>
            <p:spPr>
              <a:xfrm rot="16200000">
                <a:off x="-65522" y="1295955"/>
                <a:ext cx="14445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𝟎𝟏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7E7523-0837-E044-97FD-9E2938947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5522" y="1295955"/>
                <a:ext cx="144456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0D4F9D-B1C3-3E44-8416-6D1F4B331977}"/>
                  </a:ext>
                </a:extLst>
              </p:cNvPr>
              <p:cNvSpPr txBox="1"/>
              <p:nvPr/>
            </p:nvSpPr>
            <p:spPr>
              <a:xfrm rot="16200000">
                <a:off x="63511" y="3344697"/>
                <a:ext cx="11633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0D4F9D-B1C3-3E44-8416-6D1F4B331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3511" y="3344697"/>
                <a:ext cx="1163395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FC3FA3-DF16-3B4B-812F-EE20913805D1}"/>
                  </a:ext>
                </a:extLst>
              </p:cNvPr>
              <p:cNvSpPr txBox="1"/>
              <p:nvPr/>
            </p:nvSpPr>
            <p:spPr>
              <a:xfrm>
                <a:off x="1818595" y="11749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FC3FA3-DF16-3B4B-812F-EE2091380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595" y="11749"/>
                <a:ext cx="1065548" cy="3125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1956CD-2EF1-3E4A-A365-41C18AD51995}"/>
                  </a:ext>
                </a:extLst>
              </p:cNvPr>
              <p:cNvSpPr txBox="1"/>
              <p:nvPr/>
            </p:nvSpPr>
            <p:spPr>
              <a:xfrm>
                <a:off x="3873416" y="3525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1956CD-2EF1-3E4A-A365-41C18AD51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416" y="3525"/>
                <a:ext cx="1065548" cy="3125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8296A6-95FB-494D-9B24-8DA3111403B1}"/>
                  </a:ext>
                </a:extLst>
              </p:cNvPr>
              <p:cNvSpPr txBox="1"/>
              <p:nvPr/>
            </p:nvSpPr>
            <p:spPr>
              <a:xfrm>
                <a:off x="6059513" y="0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8296A6-95FB-494D-9B24-8DA311140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513" y="0"/>
                <a:ext cx="1065548" cy="3125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67182C9-062F-264A-BB17-5D9637D151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376" y="324335"/>
            <a:ext cx="7285110" cy="6563934"/>
          </a:xfrm>
          <a:prstGeom prst="rect">
            <a:avLst/>
          </a:prstGeom>
        </p:spPr>
      </p:pic>
      <p:sp>
        <p:nvSpPr>
          <p:cNvPr id="46" name="Down Arrow 45">
            <a:extLst>
              <a:ext uri="{FF2B5EF4-FFF2-40B4-BE49-F238E27FC236}">
                <a16:creationId xmlns:a16="http://schemas.microsoft.com/office/drawing/2014/main" id="{0770A1F3-B0F8-2746-A810-90A1E06DBCB4}"/>
              </a:ext>
            </a:extLst>
          </p:cNvPr>
          <p:cNvSpPr/>
          <p:nvPr/>
        </p:nvSpPr>
        <p:spPr>
          <a:xfrm rot="10800000">
            <a:off x="8228341" y="1224661"/>
            <a:ext cx="191456" cy="4763281"/>
          </a:xfrm>
          <a:prstGeom prst="downArrow">
            <a:avLst/>
          </a:prstGeom>
          <a:gradFill flip="none" rotWithShape="1">
            <a:gsLst>
              <a:gs pos="11000">
                <a:schemeClr val="accent4">
                  <a:lumMod val="20000"/>
                  <a:lumOff val="80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6000000" scaled="0"/>
            <a:tileRect/>
          </a:gradFill>
          <a:ln w="158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8400000"/>
              </a:camera>
              <a:lightRig rig="threePt" dir="t"/>
            </a:scene3d>
            <a:flatTx/>
          </a:bodyPr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BBD7CA-2F1E-364A-A406-C217B2401976}"/>
              </a:ext>
            </a:extLst>
          </p:cNvPr>
          <p:cNvSpPr txBox="1"/>
          <p:nvPr/>
        </p:nvSpPr>
        <p:spPr>
          <a:xfrm>
            <a:off x="7813179" y="3267748"/>
            <a:ext cx="1452385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Acceleration</a:t>
            </a:r>
          </a:p>
        </p:txBody>
      </p:sp>
    </p:spTree>
    <p:extLst>
      <p:ext uri="{BB962C8B-B14F-4D97-AF65-F5344CB8AC3E}">
        <p14:creationId xmlns:p14="http://schemas.microsoft.com/office/powerpoint/2010/main" val="226044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907550" y="3834589"/>
            <a:ext cx="1452385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Acceleration</a:t>
            </a:r>
          </a:p>
        </p:txBody>
      </p:sp>
      <p:sp>
        <p:nvSpPr>
          <p:cNvPr id="27" name="Content Placeholder 7"/>
          <p:cNvSpPr txBox="1">
            <a:spLocks/>
          </p:cNvSpPr>
          <p:nvPr/>
        </p:nvSpPr>
        <p:spPr>
          <a:xfrm>
            <a:off x="8284191" y="168042"/>
            <a:ext cx="3681651" cy="226509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  <a:p>
            <a:r>
              <a:rPr lang="en-GB" dirty="0"/>
              <a:t>Radiation field profile including gravity, the UV radiation pressure from AGN and the </a:t>
            </a:r>
            <a:r>
              <a:rPr lang="en-GB" dirty="0">
                <a:solidFill>
                  <a:srgbClr val="FF0000"/>
                </a:solidFill>
              </a:rPr>
              <a:t>IR radiation pressure from the disk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US" sz="2400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5A731F-AFD3-D044-9997-8DF854409340}"/>
                  </a:ext>
                </a:extLst>
              </p:cNvPr>
              <p:cNvSpPr txBox="1"/>
              <p:nvPr/>
            </p:nvSpPr>
            <p:spPr>
              <a:xfrm rot="16200000">
                <a:off x="-374108" y="5529265"/>
                <a:ext cx="10559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5A731F-AFD3-D044-9997-8DF854409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74108" y="5529265"/>
                <a:ext cx="1055994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7E7523-0837-E044-97FD-9E2938947089}"/>
                  </a:ext>
                </a:extLst>
              </p:cNvPr>
              <p:cNvSpPr txBox="1"/>
              <p:nvPr/>
            </p:nvSpPr>
            <p:spPr>
              <a:xfrm rot="16200000">
                <a:off x="-556841" y="1295955"/>
                <a:ext cx="14445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𝟎𝟏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7E7523-0837-E044-97FD-9E2938947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56841" y="1295955"/>
                <a:ext cx="144456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0D4F9D-B1C3-3E44-8416-6D1F4B331977}"/>
                  </a:ext>
                </a:extLst>
              </p:cNvPr>
              <p:cNvSpPr txBox="1"/>
              <p:nvPr/>
            </p:nvSpPr>
            <p:spPr>
              <a:xfrm rot="16200000">
                <a:off x="-427808" y="3344697"/>
                <a:ext cx="11633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𝒆𝒅𝒅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0D4F9D-B1C3-3E44-8416-6D1F4B331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27808" y="3344697"/>
                <a:ext cx="1163395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FC3FA3-DF16-3B4B-812F-EE20913805D1}"/>
                  </a:ext>
                </a:extLst>
              </p:cNvPr>
              <p:cNvSpPr txBox="1"/>
              <p:nvPr/>
            </p:nvSpPr>
            <p:spPr>
              <a:xfrm>
                <a:off x="1327276" y="11749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FC3FA3-DF16-3B4B-812F-EE2091380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76" y="11749"/>
                <a:ext cx="1065548" cy="3125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1956CD-2EF1-3E4A-A365-41C18AD51995}"/>
                  </a:ext>
                </a:extLst>
              </p:cNvPr>
              <p:cNvSpPr txBox="1"/>
              <p:nvPr/>
            </p:nvSpPr>
            <p:spPr>
              <a:xfrm>
                <a:off x="3382097" y="3525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1956CD-2EF1-3E4A-A365-41C18AD51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097" y="3525"/>
                <a:ext cx="1065548" cy="3125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8296A6-95FB-494D-9B24-8DA3111403B1}"/>
                  </a:ext>
                </a:extLst>
              </p:cNvPr>
              <p:cNvSpPr txBox="1"/>
              <p:nvPr/>
            </p:nvSpPr>
            <p:spPr>
              <a:xfrm>
                <a:off x="5568194" y="0"/>
                <a:ext cx="1065548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8296A6-95FB-494D-9B24-8DA311140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194" y="0"/>
                <a:ext cx="1065548" cy="3125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67182C9-062F-264A-BB17-5D9637D151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392" y="324335"/>
            <a:ext cx="7284440" cy="6563934"/>
          </a:xfrm>
          <a:prstGeom prst="rect">
            <a:avLst/>
          </a:prstGeom>
          <a:ln>
            <a:noFill/>
          </a:ln>
        </p:spPr>
      </p:pic>
      <p:sp>
        <p:nvSpPr>
          <p:cNvPr id="46" name="Down Arrow 45">
            <a:extLst>
              <a:ext uri="{FF2B5EF4-FFF2-40B4-BE49-F238E27FC236}">
                <a16:creationId xmlns:a16="http://schemas.microsoft.com/office/drawing/2014/main" id="{0770A1F3-B0F8-2746-A810-90A1E06DBCB4}"/>
              </a:ext>
            </a:extLst>
          </p:cNvPr>
          <p:cNvSpPr/>
          <p:nvPr/>
        </p:nvSpPr>
        <p:spPr>
          <a:xfrm rot="10800000">
            <a:off x="7725288" y="1116944"/>
            <a:ext cx="191456" cy="4763281"/>
          </a:xfrm>
          <a:prstGeom prst="downArrow">
            <a:avLst/>
          </a:prstGeom>
          <a:gradFill flip="none" rotWithShape="1">
            <a:gsLst>
              <a:gs pos="11000">
                <a:schemeClr val="accent4">
                  <a:lumMod val="20000"/>
                  <a:lumOff val="80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6000000" scaled="0"/>
            <a:tileRect/>
          </a:gradFill>
          <a:ln w="158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8400000"/>
              </a:camera>
              <a:lightRig rig="threePt" dir="t"/>
            </a:scene3d>
            <a:flatTx/>
          </a:bodyPr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BBD7CA-2F1E-364A-A406-C217B2401976}"/>
              </a:ext>
            </a:extLst>
          </p:cNvPr>
          <p:cNvSpPr txBox="1"/>
          <p:nvPr/>
        </p:nvSpPr>
        <p:spPr>
          <a:xfrm>
            <a:off x="7321860" y="3267748"/>
            <a:ext cx="1452385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Acceleration</a:t>
            </a:r>
          </a:p>
        </p:txBody>
      </p:sp>
    </p:spTree>
    <p:extLst>
      <p:ext uri="{BB962C8B-B14F-4D97-AF65-F5344CB8AC3E}">
        <p14:creationId xmlns:p14="http://schemas.microsoft.com/office/powerpoint/2010/main" val="194672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The disk radiation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55" y="182852"/>
            <a:ext cx="2658132" cy="5773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97" y="1919503"/>
            <a:ext cx="5377471" cy="42490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439588" y="2648364"/>
                <a:ext cx="3267741" cy="942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" lvl="0">
                  <a:lnSpc>
                    <a:spcPct val="115000"/>
                  </a:lnSpc>
                  <a:buClr>
                    <a:srgbClr val="434343"/>
                  </a:buClr>
                  <a:buSzPct val="10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  <a:sym typeface="Droid Serif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000" i="1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</m:ctrlPr>
                          </m:accPr>
                          <m:e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GB" sz="2000" b="0" i="1" smtClean="0">
                            <a:solidFill>
                              <a:srgbClr val="434343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  <a:sym typeface="Droid Serif"/>
                          </a:rPr>
                          <m:t>𝑖𝑟</m:t>
                        </m:r>
                      </m:sub>
                    </m:sSub>
                    <m:r>
                      <a:rPr lang="en-GB" sz="2000" i="1">
                        <a:solidFill>
                          <a:srgbClr val="434343"/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Droid Serif"/>
                      </a:rPr>
                      <m:t>= </m:t>
                    </m:r>
                    <m:f>
                      <m:fPr>
                        <m:ctrlPr>
                          <a:rPr lang="bg-BG" sz="2000" i="1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  <a:sym typeface="Droid Serif"/>
                          </a:rPr>
                        </m:ctrlPr>
                      </m:fPr>
                      <m:num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bg-BG" sz="2000" i="1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434343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  <a:sym typeface="Droid Serif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solidFill>
                                      <a:srgbClr val="434343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  <a:sym typeface="Droid Serif"/>
                                  </a:rPr>
                                  <m:t> </m:t>
                                </m:r>
                                <m:r>
                                  <a:rPr lang="en-GB" sz="2000" b="0" i="1" smtClean="0">
                                    <a:solidFill>
                                      <a:srgbClr val="434343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  <a:sym typeface="Droid Serif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sz="2000" i="1">
                                    <a:solidFill>
                                      <a:srgbClr val="434343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  <a:sym typeface="Droid Serif"/>
                                  </a:rPr>
                                  <m:t>𝜈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434343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  <a:sym typeface="Droid Serif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434343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  <a:sym typeface="Droid Serif"/>
                                  </a:rPr>
                                  <m:t>𝜋</m:t>
                                </m:r>
                                <m:r>
                                  <a:rPr lang="en-GB" sz="2000" i="1">
                                    <a:solidFill>
                                      <a:srgbClr val="434343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  <a:sym typeface="Droid Serif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GB" sz="2000" i="1">
                                    <a:solidFill>
                                      <a:srgbClr val="434343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  <a:sym typeface="Droid Serif"/>
                                  </a:rPr>
                                  <m:t>𝜈</m:t>
                                </m:r>
                              </m:sub>
                            </m:sSub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(</m:t>
                            </m:r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𝑇</m:t>
                            </m:r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)</m:t>
                            </m:r>
                            <m:r>
                              <a:rPr lang="is-IS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𝜋</m:t>
                            </m:r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𝑟</m:t>
                            </m:r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 </m:t>
                            </m:r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𝑑𝑟</m:t>
                            </m:r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 </m:t>
                            </m:r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𝑑</m:t>
                            </m:r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𝜈</m:t>
                            </m:r>
                          </m:e>
                        </m:nary>
                      </m:num>
                      <m:den>
                        <m:r>
                          <a:rPr lang="en-GB" sz="2000" i="1">
                            <a:solidFill>
                              <a:srgbClr val="434343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  <a:sym typeface="Droid Serif"/>
                          </a:rPr>
                          <m:t>4</m:t>
                        </m:r>
                        <m:r>
                          <a:rPr lang="en-GB" sz="2000" i="1">
                            <a:solidFill>
                              <a:srgbClr val="434343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  <a:sym typeface="Droid Serif"/>
                          </a:rPr>
                          <m:t>𝜋</m:t>
                        </m:r>
                        <m:r>
                          <a:rPr lang="en-GB" sz="2000" i="1">
                            <a:solidFill>
                              <a:srgbClr val="434343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  <a:sym typeface="Droid Serif"/>
                          </a:rPr>
                          <m:t>𝑐</m:t>
                        </m:r>
                        <m:sSup>
                          <m:sSupPr>
                            <m:ctrlP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𝑑</m:t>
                            </m:r>
                          </m:e>
                          <m:sup>
                            <m:r>
                              <a:rPr lang="en-GB" sz="2000" i="1">
                                <a:solidFill>
                                  <a:srgbClr val="434343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Droid Serif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2400" dirty="0">
                    <a:solidFill>
                      <a:srgbClr val="434343"/>
                    </a:solidFill>
                    <a:latin typeface="Cambria Math" charset="0"/>
                    <a:ea typeface="Cambria Math" charset="0"/>
                    <a:cs typeface="Cambria Math" charset="0"/>
                    <a:sym typeface="Droid Serif"/>
                  </a:rPr>
                  <a:t> 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588" y="2648364"/>
                <a:ext cx="3267741" cy="94256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685935" y="2104417"/>
            <a:ext cx="6041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>
                <a:ea typeface="Arial Rounded MT Bold" charset="0"/>
                <a:cs typeface="Arial Rounded MT Bold" charset="0"/>
              </a:rPr>
              <a:t>Net </a:t>
            </a:r>
            <a:r>
              <a:rPr lang="en-GB" sz="2000" dirty="0">
                <a:solidFill>
                  <a:srgbClr val="FF0000"/>
                </a:solidFill>
                <a:ea typeface="Arial Rounded MT Bold" charset="0"/>
                <a:cs typeface="Arial Rounded MT Bold" charset="0"/>
              </a:rPr>
              <a:t>total acceleration </a:t>
            </a:r>
            <a:r>
              <a:rPr lang="en-GB" sz="2000" dirty="0">
                <a:ea typeface="Arial Rounded MT Bold" charset="0"/>
                <a:cs typeface="Arial Rounded MT Bold" charset="0"/>
              </a:rPr>
              <a:t>from the disk </a:t>
            </a:r>
            <a:endParaRPr lang="en-US" sz="2000" dirty="0">
              <a:ea typeface="Arial Rounded MT Bold" charset="0"/>
              <a:cs typeface="Arial Rounded MT 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5935" y="4915894"/>
            <a:ext cx="510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/>
              <a:t>The </a:t>
            </a:r>
            <a:r>
              <a:rPr lang="en-GB" sz="2000" dirty="0">
                <a:solidFill>
                  <a:srgbClr val="FF0000"/>
                </a:solidFill>
              </a:rPr>
              <a:t>temperature profile </a:t>
            </a:r>
            <a:r>
              <a:rPr lang="en-GB" sz="2000" dirty="0"/>
              <a:t>in the disk based on local thermal equilibrium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685935" y="3899469"/>
            <a:ext cx="510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/>
              <a:t>Frequency dependent </a:t>
            </a:r>
            <a:r>
              <a:rPr lang="en-GB" sz="2000" dirty="0">
                <a:solidFill>
                  <a:srgbClr val="FF0000"/>
                </a:solidFill>
              </a:rPr>
              <a:t>opacities from CLOUDY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What we thought we know….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55" y="182852"/>
            <a:ext cx="2658132" cy="5773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951091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2F0C5-6BA8-B143-9CA3-B143A516D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676" y="1711308"/>
            <a:ext cx="6956373" cy="4630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BC3363-6740-724E-BD33-073DAA5AB569}"/>
              </a:ext>
            </a:extLst>
          </p:cNvPr>
          <p:cNvSpPr txBox="1"/>
          <p:nvPr/>
        </p:nvSpPr>
        <p:spPr>
          <a:xfrm>
            <a:off x="3287344" y="4695606"/>
            <a:ext cx="16145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Al Bayan Plain" pitchFamily="2" charset="-78"/>
              </a:rPr>
              <a:t>Dusty Torus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8BBD4D-6B95-B240-A2CB-8438182FF19E}"/>
              </a:ext>
            </a:extLst>
          </p:cNvPr>
          <p:cNvCxnSpPr>
            <a:cxnSpLocks/>
          </p:cNvCxnSpPr>
          <p:nvPr/>
        </p:nvCxnSpPr>
        <p:spPr>
          <a:xfrm>
            <a:off x="4901939" y="3403076"/>
            <a:ext cx="433632" cy="292889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60559C-D9A4-D841-8053-77828C98E51A}"/>
              </a:ext>
            </a:extLst>
          </p:cNvPr>
          <p:cNvSpPr txBox="1"/>
          <p:nvPr/>
        </p:nvSpPr>
        <p:spPr>
          <a:xfrm>
            <a:off x="3041166" y="2959293"/>
            <a:ext cx="209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BH + Accretion disk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320C5B-ACE0-7342-B3A1-9D71EBFEE9DF}"/>
              </a:ext>
            </a:extLst>
          </p:cNvPr>
          <p:cNvCxnSpPr>
            <a:cxnSpLocks/>
          </p:cNvCxnSpPr>
          <p:nvPr/>
        </p:nvCxnSpPr>
        <p:spPr>
          <a:xfrm flipH="1">
            <a:off x="7956223" y="3209718"/>
            <a:ext cx="711722" cy="410175"/>
          </a:xfrm>
          <a:prstGeom prst="straightConnector1">
            <a:avLst/>
          </a:prstGeom>
          <a:ln w="25400">
            <a:solidFill>
              <a:schemeClr val="accent4">
                <a:lumMod val="20000"/>
                <a:lumOff val="80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028C92A-BEDD-BA42-9EB2-DA0652DCB932}"/>
              </a:ext>
            </a:extLst>
          </p:cNvPr>
          <p:cNvSpPr txBox="1"/>
          <p:nvPr/>
        </p:nvSpPr>
        <p:spPr>
          <a:xfrm>
            <a:off x="8144759" y="2732830"/>
            <a:ext cx="142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Type 2 AGN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FF51BC-7081-394B-869C-C6B290F792EF}"/>
              </a:ext>
            </a:extLst>
          </p:cNvPr>
          <p:cNvSpPr txBox="1"/>
          <p:nvPr/>
        </p:nvSpPr>
        <p:spPr>
          <a:xfrm>
            <a:off x="6880473" y="5203272"/>
            <a:ext cx="142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Type 1 AGN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7BAFE17-79A2-7941-B235-68B15DC146D9}"/>
              </a:ext>
            </a:extLst>
          </p:cNvPr>
          <p:cNvCxnSpPr>
            <a:cxnSpLocks/>
          </p:cNvCxnSpPr>
          <p:nvPr/>
        </p:nvCxnSpPr>
        <p:spPr>
          <a:xfrm flipH="1" flipV="1">
            <a:off x="6880473" y="4581427"/>
            <a:ext cx="500715" cy="621845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prstDash val="soli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49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A “torus” ? Not quite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55" y="182852"/>
            <a:ext cx="2658132" cy="5773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1316"/>
          <a:stretch/>
        </p:blipFill>
        <p:spPr>
          <a:xfrm>
            <a:off x="2028845" y="1427747"/>
            <a:ext cx="8176409" cy="5200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028846" y="6492917"/>
            <a:ext cx="8176409" cy="364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9432" y="6394719"/>
            <a:ext cx="292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Asmus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Hönig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&amp; Gandhi 2016</a:t>
            </a:r>
            <a:endParaRPr lang="en-US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3772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Dusty winds modelling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55" y="182852"/>
            <a:ext cx="2658132" cy="5773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677282-7D64-CF40-86A5-71AD288A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00" y="3107998"/>
            <a:ext cx="8839200" cy="11461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What is the physics behind these observed dusty winds?</a:t>
            </a:r>
          </a:p>
        </p:txBody>
      </p:sp>
    </p:spTree>
    <p:extLst>
      <p:ext uri="{BB962C8B-B14F-4D97-AF65-F5344CB8AC3E}">
        <p14:creationId xmlns:p14="http://schemas.microsoft.com/office/powerpoint/2010/main" val="4166729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Simulations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55" y="182852"/>
            <a:ext cx="2658132" cy="5773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459088" y="6521585"/>
            <a:ext cx="4341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D. Williamson, M. Venanzi, S.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Hönig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in prep.</a:t>
            </a:r>
            <a:endParaRPr lang="en-US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0918" y="1705916"/>
            <a:ext cx="5048184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Radiation hydrodynamics simulations show indication of a dusty wind scenario</a:t>
            </a:r>
          </a:p>
          <a:p>
            <a:endParaRPr lang="en-US" sz="2800" dirty="0">
              <a:sym typeface="Wingdings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800" dirty="0">
                <a:sym typeface="Wingdings"/>
              </a:rPr>
              <a:t> Simulations features</a:t>
            </a:r>
          </a:p>
          <a:p>
            <a:pPr marL="342900" indent="-342900">
              <a:buFont typeface="Wingdings" charset="2"/>
              <a:buChar char="à"/>
            </a:pPr>
            <a:endParaRPr lang="en-US" sz="2800" dirty="0"/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3D smoothed particles hydrodynamics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Radiative transfer + CLOUDY tables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Self-gravity</a:t>
            </a:r>
          </a:p>
        </p:txBody>
      </p:sp>
      <p:pic>
        <p:nvPicPr>
          <p:cNvPr id="9" name="smoothsum_nHtdustgiz_2014_q2redo">
            <a:hlinkClick r:id="" action="ppaction://media"/>
            <a:extLst>
              <a:ext uri="{FF2B5EF4-FFF2-40B4-BE49-F238E27FC236}">
                <a16:creationId xmlns:a16="http://schemas.microsoft.com/office/drawing/2014/main" id="{2DB851D2-DAC1-D642-93DB-78A01EE5C4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311" y="1450789"/>
            <a:ext cx="6338495" cy="507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Simulations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55" y="182852"/>
            <a:ext cx="2658132" cy="5773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40" y="1427747"/>
            <a:ext cx="6787815" cy="5430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2CF091-E78F-C84F-9649-30ADDB077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239" y="3891764"/>
            <a:ext cx="1732441" cy="1396743"/>
          </a:xfrm>
          <a:prstGeom prst="rect">
            <a:avLst/>
          </a:prstGeom>
        </p:spPr>
      </p:pic>
      <p:sp>
        <p:nvSpPr>
          <p:cNvPr id="14" name="Oval Callout 13">
            <a:extLst>
              <a:ext uri="{FF2B5EF4-FFF2-40B4-BE49-F238E27FC236}">
                <a16:creationId xmlns:a16="http://schemas.microsoft.com/office/drawing/2014/main" id="{9638CF48-B16A-304F-B24A-7C85FFA4930B}"/>
              </a:ext>
            </a:extLst>
          </p:cNvPr>
          <p:cNvSpPr/>
          <p:nvPr/>
        </p:nvSpPr>
        <p:spPr>
          <a:xfrm>
            <a:off x="10371495" y="2743200"/>
            <a:ext cx="1765758" cy="955342"/>
          </a:xfrm>
          <a:prstGeom prst="wedgeEllipseCallout">
            <a:avLst/>
          </a:prstGeom>
          <a:noFill/>
          <a:ln w="22225" cap="rnd">
            <a:solidFill>
              <a:schemeClr val="tx2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Poster 49</a:t>
            </a:r>
          </a:p>
        </p:txBody>
      </p:sp>
    </p:spTree>
    <p:extLst>
      <p:ext uri="{BB962C8B-B14F-4D97-AF65-F5344CB8AC3E}">
        <p14:creationId xmlns:p14="http://schemas.microsoft.com/office/powerpoint/2010/main" val="425957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Secondary radiation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55" y="182852"/>
            <a:ext cx="2658132" cy="5773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345065-8087-6F42-9E03-F3540F4EC33E}"/>
              </a:ext>
            </a:extLst>
          </p:cNvPr>
          <p:cNvSpPr txBox="1"/>
          <p:nvPr/>
        </p:nvSpPr>
        <p:spPr>
          <a:xfrm>
            <a:off x="281205" y="2246901"/>
            <a:ext cx="48121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simulations only consider radiation from the AGN  and the diffuse stellar radiation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000" dirty="0"/>
          </a:p>
          <a:p>
            <a:r>
              <a:rPr lang="en-US" sz="2000" dirty="0"/>
              <a:t>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974C8-94C4-804A-99F4-4748EE179C32}"/>
              </a:ext>
            </a:extLst>
          </p:cNvPr>
          <p:cNvSpPr txBox="1"/>
          <p:nvPr/>
        </p:nvSpPr>
        <p:spPr>
          <a:xfrm>
            <a:off x="225805" y="3859634"/>
            <a:ext cx="46810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 </a:t>
            </a:r>
            <a:r>
              <a:rPr lang="en-US" sz="2200" dirty="0">
                <a:solidFill>
                  <a:srgbClr val="FF0000"/>
                </a:solidFill>
              </a:rPr>
              <a:t>secondary IR- reradiation </a:t>
            </a:r>
            <a:r>
              <a:rPr lang="en-US" sz="2200" dirty="0"/>
              <a:t>yet</a:t>
            </a:r>
          </a:p>
          <a:p>
            <a:r>
              <a:rPr lang="en-US" sz="2200" dirty="0"/>
              <a:t>	</a:t>
            </a:r>
            <a:r>
              <a:rPr lang="en-US" sz="2200" dirty="0">
                <a:sym typeface="Wingdings" pitchFamily="2" charset="2"/>
              </a:rPr>
              <a:t> high computational cost</a:t>
            </a:r>
          </a:p>
          <a:p>
            <a:r>
              <a:rPr lang="en-US" sz="2200" dirty="0">
                <a:sym typeface="Wingdings" pitchFamily="2" charset="2"/>
              </a:rPr>
              <a:t>	 significant slowdown</a:t>
            </a:r>
          </a:p>
          <a:p>
            <a:endParaRPr lang="en-US" sz="1600" dirty="0"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35" name="image1.jpeg">
            <a:extLst>
              <a:ext uri="{FF2B5EF4-FFF2-40B4-BE49-F238E27FC236}">
                <a16:creationId xmlns:a16="http://schemas.microsoft.com/office/drawing/2014/main" id="{273F0085-8722-B949-BDFA-AA82D9C33E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95203" y="2129393"/>
            <a:ext cx="6944272" cy="3851272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B2C954DE-054A-0F41-8FC0-8F7EA64B80E2}"/>
              </a:ext>
            </a:extLst>
          </p:cNvPr>
          <p:cNvSpPr/>
          <p:nvPr/>
        </p:nvSpPr>
        <p:spPr>
          <a:xfrm>
            <a:off x="9023838" y="2732375"/>
            <a:ext cx="376023" cy="405353"/>
          </a:xfrm>
          <a:prstGeom prst="ellipse">
            <a:avLst/>
          </a:prstGeom>
          <a:gradFill flip="none" rotWithShape="1">
            <a:gsLst>
              <a:gs pos="45000">
                <a:schemeClr val="accent2">
                  <a:lumMod val="40000"/>
                  <a:lumOff val="60000"/>
                </a:schemeClr>
              </a:gs>
              <a:gs pos="4000">
                <a:schemeClr val="bg2">
                  <a:lumMod val="90000"/>
                </a:schemeClr>
              </a:gs>
              <a:gs pos="99000">
                <a:srgbClr val="FF512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rgbClr val="FF512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741A6B2-E859-EE4D-884A-4A9C05A2FAC6}"/>
              </a:ext>
            </a:extLst>
          </p:cNvPr>
          <p:cNvSpPr/>
          <p:nvPr/>
        </p:nvSpPr>
        <p:spPr>
          <a:xfrm>
            <a:off x="9274499" y="2576761"/>
            <a:ext cx="376023" cy="405353"/>
          </a:xfrm>
          <a:prstGeom prst="ellipse">
            <a:avLst/>
          </a:prstGeom>
          <a:gradFill flip="none" rotWithShape="1">
            <a:gsLst>
              <a:gs pos="45000">
                <a:schemeClr val="accent2">
                  <a:lumMod val="40000"/>
                  <a:lumOff val="60000"/>
                </a:schemeClr>
              </a:gs>
              <a:gs pos="4000">
                <a:schemeClr val="bg2">
                  <a:lumMod val="90000"/>
                </a:schemeClr>
              </a:gs>
              <a:gs pos="99000">
                <a:srgbClr val="FF512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rgbClr val="FF512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43127DD-BD6F-1848-AE42-71D30B41A9A0}"/>
              </a:ext>
            </a:extLst>
          </p:cNvPr>
          <p:cNvSpPr/>
          <p:nvPr/>
        </p:nvSpPr>
        <p:spPr>
          <a:xfrm>
            <a:off x="9280631" y="2887989"/>
            <a:ext cx="376023" cy="405353"/>
          </a:xfrm>
          <a:prstGeom prst="ellipse">
            <a:avLst/>
          </a:prstGeom>
          <a:gradFill flip="none" rotWithShape="1">
            <a:gsLst>
              <a:gs pos="45000">
                <a:schemeClr val="accent2">
                  <a:lumMod val="40000"/>
                  <a:lumOff val="60000"/>
                </a:schemeClr>
              </a:gs>
              <a:gs pos="4000">
                <a:schemeClr val="bg2">
                  <a:lumMod val="90000"/>
                </a:schemeClr>
              </a:gs>
              <a:gs pos="99000">
                <a:srgbClr val="FF512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rgbClr val="FF512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047FA6E-5B6D-4341-8CB3-89AC9D62EAB0}"/>
              </a:ext>
            </a:extLst>
          </p:cNvPr>
          <p:cNvSpPr/>
          <p:nvPr/>
        </p:nvSpPr>
        <p:spPr>
          <a:xfrm>
            <a:off x="9695996" y="2378526"/>
            <a:ext cx="376023" cy="405353"/>
          </a:xfrm>
          <a:prstGeom prst="ellipse">
            <a:avLst/>
          </a:prstGeom>
          <a:gradFill flip="none" rotWithShape="1">
            <a:gsLst>
              <a:gs pos="45000">
                <a:schemeClr val="accent2">
                  <a:lumMod val="40000"/>
                  <a:lumOff val="60000"/>
                </a:schemeClr>
              </a:gs>
              <a:gs pos="4000">
                <a:schemeClr val="bg2">
                  <a:lumMod val="90000"/>
                </a:schemeClr>
              </a:gs>
              <a:gs pos="99000">
                <a:srgbClr val="FF512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rgbClr val="FF512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B24CC7E-F7FB-814E-9D6D-BDE13BCC575D}"/>
              </a:ext>
            </a:extLst>
          </p:cNvPr>
          <p:cNvSpPr/>
          <p:nvPr/>
        </p:nvSpPr>
        <p:spPr>
          <a:xfrm>
            <a:off x="9505650" y="2797502"/>
            <a:ext cx="376023" cy="405353"/>
          </a:xfrm>
          <a:prstGeom prst="ellipse">
            <a:avLst/>
          </a:prstGeom>
          <a:gradFill flip="none" rotWithShape="1">
            <a:gsLst>
              <a:gs pos="45000">
                <a:schemeClr val="accent2">
                  <a:lumMod val="40000"/>
                  <a:lumOff val="60000"/>
                </a:schemeClr>
              </a:gs>
              <a:gs pos="4000">
                <a:schemeClr val="bg2">
                  <a:lumMod val="90000"/>
                </a:schemeClr>
              </a:gs>
              <a:gs pos="99000">
                <a:srgbClr val="FF512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rgbClr val="FF512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B9504BD-6820-3D47-BDC3-39CF6E5BE3D8}"/>
              </a:ext>
            </a:extLst>
          </p:cNvPr>
          <p:cNvSpPr/>
          <p:nvPr/>
        </p:nvSpPr>
        <p:spPr>
          <a:xfrm>
            <a:off x="9819173" y="2566901"/>
            <a:ext cx="376023" cy="405353"/>
          </a:xfrm>
          <a:prstGeom prst="ellipse">
            <a:avLst/>
          </a:prstGeom>
          <a:gradFill flip="none" rotWithShape="1">
            <a:gsLst>
              <a:gs pos="45000">
                <a:schemeClr val="accent2">
                  <a:lumMod val="40000"/>
                  <a:lumOff val="60000"/>
                </a:schemeClr>
              </a:gs>
              <a:gs pos="4000">
                <a:schemeClr val="bg2">
                  <a:lumMod val="90000"/>
                </a:schemeClr>
              </a:gs>
              <a:gs pos="99000">
                <a:srgbClr val="FF512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rgbClr val="FF512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1269F8A-4BCE-134D-820F-29D600A7E4F4}"/>
              </a:ext>
            </a:extLst>
          </p:cNvPr>
          <p:cNvSpPr/>
          <p:nvPr/>
        </p:nvSpPr>
        <p:spPr>
          <a:xfrm>
            <a:off x="9937391" y="2207334"/>
            <a:ext cx="376023" cy="405353"/>
          </a:xfrm>
          <a:prstGeom prst="ellipse">
            <a:avLst/>
          </a:prstGeom>
          <a:gradFill flip="none" rotWithShape="1">
            <a:gsLst>
              <a:gs pos="45000">
                <a:schemeClr val="accent2">
                  <a:lumMod val="40000"/>
                  <a:lumOff val="60000"/>
                </a:schemeClr>
              </a:gs>
              <a:gs pos="4000">
                <a:schemeClr val="bg2">
                  <a:lumMod val="90000"/>
                </a:schemeClr>
              </a:gs>
              <a:gs pos="99000">
                <a:srgbClr val="FF512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rgbClr val="FF512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C66CAB4-C085-5D4B-8241-A3B7CA1594F7}"/>
              </a:ext>
            </a:extLst>
          </p:cNvPr>
          <p:cNvSpPr/>
          <p:nvPr/>
        </p:nvSpPr>
        <p:spPr>
          <a:xfrm>
            <a:off x="10179955" y="2129393"/>
            <a:ext cx="376023" cy="405353"/>
          </a:xfrm>
          <a:prstGeom prst="ellipse">
            <a:avLst/>
          </a:prstGeom>
          <a:gradFill flip="none" rotWithShape="1">
            <a:gsLst>
              <a:gs pos="45000">
                <a:srgbClr val="C00000"/>
              </a:gs>
              <a:gs pos="4000">
                <a:schemeClr val="bg2">
                  <a:lumMod val="90000"/>
                </a:schemeClr>
              </a:gs>
              <a:gs pos="99000">
                <a:srgbClr val="FF512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rgbClr val="FF512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08A9E29-8D98-F943-9EF1-6EC225F4A64F}"/>
              </a:ext>
            </a:extLst>
          </p:cNvPr>
          <p:cNvSpPr/>
          <p:nvPr/>
        </p:nvSpPr>
        <p:spPr>
          <a:xfrm>
            <a:off x="10136738" y="2474595"/>
            <a:ext cx="376023" cy="405353"/>
          </a:xfrm>
          <a:prstGeom prst="ellipse">
            <a:avLst/>
          </a:prstGeom>
          <a:gradFill flip="none" rotWithShape="1">
            <a:gsLst>
              <a:gs pos="45000">
                <a:schemeClr val="accent2">
                  <a:lumMod val="40000"/>
                  <a:lumOff val="60000"/>
                </a:schemeClr>
              </a:gs>
              <a:gs pos="4000">
                <a:schemeClr val="bg2">
                  <a:lumMod val="90000"/>
                </a:schemeClr>
              </a:gs>
              <a:gs pos="99000">
                <a:srgbClr val="FF512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rgbClr val="FF512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DAE6108-8C5B-1049-ABC6-A1246F0AD510}"/>
              </a:ext>
            </a:extLst>
          </p:cNvPr>
          <p:cNvSpPr/>
          <p:nvPr/>
        </p:nvSpPr>
        <p:spPr>
          <a:xfrm>
            <a:off x="9545428" y="2501997"/>
            <a:ext cx="376023" cy="405353"/>
          </a:xfrm>
          <a:prstGeom prst="ellipse">
            <a:avLst/>
          </a:prstGeom>
          <a:gradFill flip="none" rotWithShape="1">
            <a:gsLst>
              <a:gs pos="45000">
                <a:schemeClr val="accent2">
                  <a:lumMod val="40000"/>
                  <a:lumOff val="60000"/>
                </a:schemeClr>
              </a:gs>
              <a:gs pos="4000">
                <a:schemeClr val="bg2">
                  <a:lumMod val="90000"/>
                </a:schemeClr>
              </a:gs>
              <a:gs pos="99000">
                <a:srgbClr val="FF512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rgbClr val="FF512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BB485CB-B477-C34D-A806-1575C2F63777}"/>
              </a:ext>
            </a:extLst>
          </p:cNvPr>
          <p:cNvSpPr/>
          <p:nvPr/>
        </p:nvSpPr>
        <p:spPr>
          <a:xfrm>
            <a:off x="10181451" y="2108908"/>
            <a:ext cx="376023" cy="405353"/>
          </a:xfrm>
          <a:prstGeom prst="ellipse">
            <a:avLst/>
          </a:prstGeom>
          <a:gradFill flip="none" rotWithShape="1">
            <a:gsLst>
              <a:gs pos="45000">
                <a:srgbClr val="C00000"/>
              </a:gs>
              <a:gs pos="4000">
                <a:schemeClr val="bg2">
                  <a:lumMod val="90000"/>
                </a:schemeClr>
              </a:gs>
              <a:gs pos="99000">
                <a:srgbClr val="FF512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rgbClr val="FF512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8F7F60B-C9D2-0049-BDD2-A458FF7DEAE3}"/>
              </a:ext>
            </a:extLst>
          </p:cNvPr>
          <p:cNvCxnSpPr>
            <a:cxnSpLocks/>
          </p:cNvCxnSpPr>
          <p:nvPr/>
        </p:nvCxnSpPr>
        <p:spPr>
          <a:xfrm flipV="1">
            <a:off x="8149580" y="2327343"/>
            <a:ext cx="2239118" cy="1248778"/>
          </a:xfrm>
          <a:prstGeom prst="straightConnector1">
            <a:avLst/>
          </a:prstGeom>
          <a:ln w="44450">
            <a:solidFill>
              <a:schemeClr val="accent4">
                <a:lumMod val="20000"/>
                <a:lumOff val="80000"/>
              </a:schemeClr>
            </a:solidFill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521F172-0E81-EF42-A184-6608869CC792}"/>
              </a:ext>
            </a:extLst>
          </p:cNvPr>
          <p:cNvCxnSpPr>
            <a:cxnSpLocks/>
          </p:cNvCxnSpPr>
          <p:nvPr/>
        </p:nvCxnSpPr>
        <p:spPr>
          <a:xfrm flipV="1">
            <a:off x="9055278" y="2324701"/>
            <a:ext cx="1333420" cy="745733"/>
          </a:xfrm>
          <a:prstGeom prst="straightConnector1">
            <a:avLst/>
          </a:prstGeom>
          <a:ln w="44450">
            <a:solidFill>
              <a:schemeClr val="accent4">
                <a:lumMod val="20000"/>
                <a:lumOff val="80000"/>
              </a:schemeClr>
            </a:solidFill>
            <a:prstDash val="solid"/>
            <a:tailEnd type="triangle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sunset" dir="t"/>
          </a:scene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60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Secondary radiation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55" y="182852"/>
            <a:ext cx="2658132" cy="5773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C06C9F7-1A46-DF42-A92E-43139C901103}"/>
              </a:ext>
            </a:extLst>
          </p:cNvPr>
          <p:cNvSpPr txBox="1"/>
          <p:nvPr/>
        </p:nvSpPr>
        <p:spPr>
          <a:xfrm>
            <a:off x="2158093" y="3115589"/>
            <a:ext cx="7750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Where does the IR radiation matter? </a:t>
            </a:r>
          </a:p>
        </p:txBody>
      </p:sp>
    </p:spTree>
    <p:extLst>
      <p:ext uri="{BB962C8B-B14F-4D97-AF65-F5344CB8AC3E}">
        <p14:creationId xmlns:p14="http://schemas.microsoft.com/office/powerpoint/2010/main" val="2653367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751"/>
          </a:xfrm>
          <a:gradFill>
            <a:gsLst>
              <a:gs pos="23000">
                <a:schemeClr val="tx2"/>
              </a:gs>
              <a:gs pos="41000">
                <a:schemeClr val="tx2">
                  <a:lumMod val="40000"/>
                  <a:lumOff val="60000"/>
                </a:schemeClr>
              </a:gs>
              <a:gs pos="81000">
                <a:schemeClr val="tx2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The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55" y="182852"/>
            <a:ext cx="2658132" cy="5773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959752"/>
            <a:ext cx="12192000" cy="467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Schoolbook" charset="0"/>
                <a:ea typeface="Century Schoolbook" charset="0"/>
                <a:cs typeface="Century Schoolbook" charset="0"/>
              </a:rPr>
              <a:t>Dusty winds in AGN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7" y="57209"/>
            <a:ext cx="899466" cy="75769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7A186EB-5F82-3E44-84B8-7093A962EED8}"/>
              </a:ext>
            </a:extLst>
          </p:cNvPr>
          <p:cNvSpPr/>
          <p:nvPr/>
        </p:nvSpPr>
        <p:spPr>
          <a:xfrm>
            <a:off x="1184563" y="2085757"/>
            <a:ext cx="9819409" cy="3753933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6C261F-8461-B644-8A9A-02EBD6CBF812}"/>
              </a:ext>
            </a:extLst>
          </p:cNvPr>
          <p:cNvSpPr/>
          <p:nvPr/>
        </p:nvSpPr>
        <p:spPr>
          <a:xfrm>
            <a:off x="6000490" y="3834246"/>
            <a:ext cx="130148" cy="1039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C4A7F1-441E-6349-9283-8B29D1CD4F78}"/>
              </a:ext>
            </a:extLst>
          </p:cNvPr>
          <p:cNvSpPr/>
          <p:nvPr/>
        </p:nvSpPr>
        <p:spPr>
          <a:xfrm>
            <a:off x="5165756" y="2847110"/>
            <a:ext cx="102435" cy="10391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9DB556-A276-1C40-A9B7-CCB758935BB9}"/>
              </a:ext>
            </a:extLst>
          </p:cNvPr>
          <p:cNvSpPr/>
          <p:nvPr/>
        </p:nvSpPr>
        <p:spPr>
          <a:xfrm rot="10800000">
            <a:off x="6873328" y="3806859"/>
            <a:ext cx="3893127" cy="155864"/>
          </a:xfrm>
          <a:prstGeom prst="rect">
            <a:avLst/>
          </a:prstGeom>
          <a:gradFill flip="none" rotWithShape="1">
            <a:gsLst>
              <a:gs pos="90000">
                <a:schemeClr val="accent2">
                  <a:lumMod val="40000"/>
                  <a:lumOff val="60000"/>
                </a:schemeClr>
              </a:gs>
              <a:gs pos="0">
                <a:schemeClr val="tx2">
                  <a:lumMod val="40000"/>
                  <a:lumOff val="60000"/>
                </a:schemeClr>
              </a:gs>
              <a:gs pos="98000">
                <a:srgbClr val="FF512C"/>
              </a:gs>
            </a:gsLst>
            <a:lin ang="0" scaled="0"/>
            <a:tileRect/>
          </a:gra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CC374D-3B6F-6345-A02F-D3E7832356D6}"/>
              </a:ext>
            </a:extLst>
          </p:cNvPr>
          <p:cNvSpPr/>
          <p:nvPr/>
        </p:nvSpPr>
        <p:spPr>
          <a:xfrm>
            <a:off x="1449273" y="3806859"/>
            <a:ext cx="3893127" cy="155864"/>
          </a:xfrm>
          <a:prstGeom prst="rect">
            <a:avLst/>
          </a:prstGeom>
          <a:gradFill flip="none" rotWithShape="1">
            <a:gsLst>
              <a:gs pos="90000">
                <a:schemeClr val="accent2">
                  <a:lumMod val="40000"/>
                  <a:lumOff val="60000"/>
                </a:schemeClr>
              </a:gs>
              <a:gs pos="0">
                <a:schemeClr val="tx2">
                  <a:lumMod val="40000"/>
                  <a:lumOff val="60000"/>
                </a:schemeClr>
              </a:gs>
              <a:gs pos="98000">
                <a:srgbClr val="FF512C"/>
              </a:gs>
            </a:gsLst>
            <a:lin ang="0" scaled="0"/>
            <a:tileRect/>
          </a:gra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71B176-0682-9F43-A0C4-C7F4C3E1F121}"/>
              </a:ext>
            </a:extLst>
          </p:cNvPr>
          <p:cNvSpPr txBox="1"/>
          <p:nvPr/>
        </p:nvSpPr>
        <p:spPr>
          <a:xfrm>
            <a:off x="5797998" y="4128331"/>
            <a:ext cx="789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AGN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4FF052-0FB9-3C49-80E2-5DD6200CA2DB}"/>
              </a:ext>
            </a:extLst>
          </p:cNvPr>
          <p:cNvCxnSpPr>
            <a:cxnSpLocks/>
          </p:cNvCxnSpPr>
          <p:nvPr/>
        </p:nvCxnSpPr>
        <p:spPr>
          <a:xfrm>
            <a:off x="6157117" y="3542025"/>
            <a:ext cx="609933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A926CB-5F81-8541-BAF1-5F6A03E2F33E}"/>
                  </a:ext>
                </a:extLst>
              </p:cNvPr>
              <p:cNvSpPr txBox="1"/>
              <p:nvPr/>
            </p:nvSpPr>
            <p:spPr>
              <a:xfrm>
                <a:off x="6192983" y="3157647"/>
                <a:ext cx="5740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GB" sz="1400" b="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𝑠𝑢𝑏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A926CB-5F81-8541-BAF1-5F6A03E2F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983" y="3157647"/>
                <a:ext cx="574067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67104D18-1B83-5140-B78B-B4EFEDFC6D8B}"/>
              </a:ext>
            </a:extLst>
          </p:cNvPr>
          <p:cNvSpPr txBox="1"/>
          <p:nvPr/>
        </p:nvSpPr>
        <p:spPr>
          <a:xfrm>
            <a:off x="4333010" y="2422451"/>
            <a:ext cx="1161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Dusty cloud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1E3EE1-CE13-9F40-92C8-ADF29CFB4374}"/>
              </a:ext>
            </a:extLst>
          </p:cNvPr>
          <p:cNvSpPr txBox="1"/>
          <p:nvPr/>
        </p:nvSpPr>
        <p:spPr>
          <a:xfrm>
            <a:off x="8209153" y="4115925"/>
            <a:ext cx="1031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Dusty disk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47B93A-0A91-2D4A-9BB5-9A418045E53C}"/>
              </a:ext>
            </a:extLst>
          </p:cNvPr>
          <p:cNvSpPr txBox="1"/>
          <p:nvPr/>
        </p:nvSpPr>
        <p:spPr>
          <a:xfrm>
            <a:off x="8560845" y="319165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T(r)</a:t>
            </a:r>
          </a:p>
        </p:txBody>
      </p:sp>
    </p:spTree>
    <p:extLst>
      <p:ext uri="{BB962C8B-B14F-4D97-AF65-F5344CB8AC3E}">
        <p14:creationId xmlns:p14="http://schemas.microsoft.com/office/powerpoint/2010/main" val="1991802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ing your Research" id="{FF770AFF-7727-7C4F-BEB4-BD1DE0FC7ECA}" vid="{FE0ECAEC-C92C-BE48-8BFB-9C130D069D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Presenting your Research</Template>
  <TotalTime>23008</TotalTime>
  <Words>584</Words>
  <Application>Microsoft Macintosh PowerPoint</Application>
  <PresentationFormat>Widescreen</PresentationFormat>
  <Paragraphs>149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Al Bayan Plain</vt:lpstr>
      <vt:lpstr>Apple Chancery</vt:lpstr>
      <vt:lpstr>Arial</vt:lpstr>
      <vt:lpstr>Arial Rounded MT Bold</vt:lpstr>
      <vt:lpstr>Bookman Old Style</vt:lpstr>
      <vt:lpstr>Calibri</vt:lpstr>
      <vt:lpstr>Calibri Light</vt:lpstr>
      <vt:lpstr>Cambria Math</vt:lpstr>
      <vt:lpstr>Century</vt:lpstr>
      <vt:lpstr>Century Schoolbook</vt:lpstr>
      <vt:lpstr>Chalkboard</vt:lpstr>
      <vt:lpstr>Comic Sans MS</vt:lpstr>
      <vt:lpstr>Droid Serif</vt:lpstr>
      <vt:lpstr>Wingdings</vt:lpstr>
      <vt:lpstr>Office Theme</vt:lpstr>
      <vt:lpstr>PowerPoint Presentation</vt:lpstr>
      <vt:lpstr>What we thought we know….</vt:lpstr>
      <vt:lpstr>A “torus” ? Not quite</vt:lpstr>
      <vt:lpstr>Dusty winds modelling</vt:lpstr>
      <vt:lpstr>Simulations</vt:lpstr>
      <vt:lpstr>Simulations</vt:lpstr>
      <vt:lpstr>Secondary radiation</vt:lpstr>
      <vt:lpstr>Secondary radiation</vt:lpstr>
      <vt:lpstr>The model</vt:lpstr>
      <vt:lpstr>The model parameters</vt:lpstr>
      <vt:lpstr>PowerPoint Presentation</vt:lpstr>
      <vt:lpstr>The disk radiation field </vt:lpstr>
      <vt:lpstr>PowerPoint Presentation</vt:lpstr>
      <vt:lpstr>Summary and perspectives</vt:lpstr>
      <vt:lpstr>Thank you </vt:lpstr>
      <vt:lpstr>PowerPoint Presentation</vt:lpstr>
      <vt:lpstr>PowerPoint Presentation</vt:lpstr>
      <vt:lpstr>The disk radiation field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217</cp:revision>
  <cp:lastPrinted>2018-04-15T21:21:07Z</cp:lastPrinted>
  <dcterms:created xsi:type="dcterms:W3CDTF">2018-04-10T13:28:22Z</dcterms:created>
  <dcterms:modified xsi:type="dcterms:W3CDTF">2018-06-14T14:36:10Z</dcterms:modified>
</cp:coreProperties>
</file>