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322" r:id="rId3"/>
    <p:sldId id="298" r:id="rId4"/>
    <p:sldId id="315" r:id="rId5"/>
    <p:sldId id="338" r:id="rId6"/>
    <p:sldId id="314" r:id="rId7"/>
    <p:sldId id="342" r:id="rId8"/>
    <p:sldId id="337" r:id="rId9"/>
    <p:sldId id="343" r:id="rId10"/>
    <p:sldId id="344" r:id="rId11"/>
    <p:sldId id="316" r:id="rId12"/>
    <p:sldId id="319" r:id="rId13"/>
    <p:sldId id="345" r:id="rId14"/>
    <p:sldId id="317" r:id="rId15"/>
    <p:sldId id="318" r:id="rId16"/>
    <p:sldId id="333" r:id="rId17"/>
    <p:sldId id="313" r:id="rId18"/>
    <p:sldId id="332" r:id="rId19"/>
    <p:sldId id="331" r:id="rId20"/>
    <p:sldId id="300" r:id="rId21"/>
    <p:sldId id="275" r:id="rId22"/>
    <p:sldId id="320" r:id="rId23"/>
    <p:sldId id="328" r:id="rId24"/>
    <p:sldId id="276" r:id="rId25"/>
    <p:sldId id="277" r:id="rId26"/>
    <p:sldId id="311" r:id="rId27"/>
    <p:sldId id="346" r:id="rId28"/>
    <p:sldId id="329" r:id="rId29"/>
    <p:sldId id="330" r:id="rId30"/>
    <p:sldId id="321" r:id="rId31"/>
    <p:sldId id="288" r:id="rId32"/>
    <p:sldId id="324" r:id="rId33"/>
    <p:sldId id="339" r:id="rId34"/>
    <p:sldId id="340" r:id="rId35"/>
    <p:sldId id="341" r:id="rId36"/>
    <p:sldId id="326" r:id="rId37"/>
    <p:sldId id="32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80"/>
    <p:restoredTop sz="98148" autoAdjust="0"/>
  </p:normalViewPr>
  <p:slideViewPr>
    <p:cSldViewPr snapToGrid="0" snapToObjects="1">
      <p:cViewPr>
        <p:scale>
          <a:sx n="127" d="100"/>
          <a:sy n="127" d="100"/>
        </p:scale>
        <p:origin x="17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9E88-FA63-1946-BC26-7B787C17EB85}" type="datetimeFigureOut">
              <a:rPr lang="en-US" smtClean="0"/>
              <a:t>6/10/18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29D24-7A2D-8E44-BDBB-0AE050654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E9C8-0883-614E-8223-008FC2C0BA74}" type="datetimeFigureOut">
              <a:rPr lang="en-US" smtClean="0"/>
              <a:t>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BDA3-344A-6749-9394-EC2EB294B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534" y="1633416"/>
            <a:ext cx="7960348" cy="2175586"/>
          </a:xfrm>
        </p:spPr>
        <p:txBody>
          <a:bodyPr>
            <a:noAutofit/>
          </a:bodyPr>
          <a:lstStyle/>
          <a:p>
            <a:r>
              <a:rPr lang="en-US" sz="3200" dirty="0"/>
              <a:t>Infrared light curves of dusty &amp; metal-poor AGB stars</a:t>
            </a:r>
            <a:endParaRPr lang="en-US" sz="3200" dirty="0">
              <a:latin typeface="Book Antiqua"/>
              <a:cs typeface="Book Antiq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21379"/>
            <a:ext cx="9144000" cy="718142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Steve Goldman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5002044"/>
            <a:ext cx="9144000" cy="573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Book Antiqua"/>
                <a:cs typeface="Book Antiqua"/>
              </a:rPr>
              <a:t>Space Telescope Science Institute</a:t>
            </a:r>
          </a:p>
          <a:p>
            <a:r>
              <a:rPr lang="en-US" sz="1200" dirty="0" smtClean="0">
                <a:latin typeface="Book Antiqua"/>
                <a:cs typeface="Book Antiqua"/>
              </a:rPr>
              <a:t>Baltimore MD, USA</a:t>
            </a:r>
            <a:endParaRPr lang="en-US" sz="1200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08" y="5628270"/>
            <a:ext cx="12192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08" y="55707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0370" y="632433"/>
            <a:ext cx="164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overtone =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5742" y="1373132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9941" y="2814815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1420" y="1373132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4324" y="2699766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1" y="879893"/>
            <a:ext cx="724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D</a:t>
            </a:r>
            <a:endParaRPr lang="en-US" sz="2000" dirty="0">
              <a:solidFill>
                <a:schemeClr val="bg1"/>
              </a:solidFill>
              <a:latin typeface="Didot" charset="0"/>
              <a:ea typeface="Didot" charset="0"/>
              <a:cs typeface="Didot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</p:spTree>
    <p:extLst>
      <p:ext uri="{BB962C8B-B14F-4D97-AF65-F5344CB8AC3E}">
        <p14:creationId xmlns:p14="http://schemas.microsoft.com/office/powerpoint/2010/main" val="19673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98" y="212717"/>
            <a:ext cx="3054182" cy="205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2" y="2341758"/>
            <a:ext cx="7239880" cy="367885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7558" y="-157670"/>
            <a:ext cx="4192859" cy="27956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Pulsation-Enhanced Dust-</a:t>
            </a:r>
            <a:r>
              <a:rPr lang="en-US" sz="1800" dirty="0" err="1" smtClean="0">
                <a:latin typeface="Book Antiqua" charset="0"/>
                <a:ea typeface="Book Antiqua" charset="0"/>
                <a:cs typeface="Book Antiqua" charset="0"/>
              </a:rPr>
              <a:t>DRiven</a:t>
            </a:r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 Outflow (PEDDRO) </a:t>
            </a:r>
            <a:endParaRPr lang="en-US" sz="1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97600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is-IS" sz="1000" dirty="0">
                <a:latin typeface="Book Antiqua" charset="0"/>
                <a:ea typeface="Book Antiqua" charset="0"/>
                <a:cs typeface="Book Antiqua" charset="0"/>
              </a:rPr>
              <a:t>Höfner, S. &amp; Olofsson, H. Astron Astrophys Rev (2018) 26: 1. https://</a:t>
            </a:r>
            <a:r>
              <a:rPr lang="is-IS" sz="1000" dirty="0" smtClean="0">
                <a:latin typeface="Book Antiqua" charset="0"/>
                <a:ea typeface="Book Antiqua" charset="0"/>
                <a:cs typeface="Book Antiqua" charset="0"/>
              </a:rPr>
              <a:t>doi.org/10.1007/s00159-017-0106-5;</a:t>
            </a:r>
            <a:endParaRPr lang="en-US" sz="1000" dirty="0"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n-US" sz="1000" dirty="0" err="1" smtClean="0">
                <a:latin typeface="Book Antiqua" charset="0"/>
                <a:ea typeface="Book Antiqua" charset="0"/>
                <a:cs typeface="Book Antiqua" charset="0"/>
              </a:rPr>
              <a:t>Höfner</a:t>
            </a:r>
            <a:r>
              <a:rPr lang="en-US" sz="1000" dirty="0">
                <a:latin typeface="Book Antiqua" charset="0"/>
                <a:ea typeface="Book Antiqua" charset="0"/>
                <a:cs typeface="Book Antiqua" charset="0"/>
              </a:rPr>
              <a:t>, 2016,  The 19th Cambridge Workshop on Cool Stars, Stellar Systems, and the </a:t>
            </a:r>
            <a:r>
              <a:rPr lang="en-US" sz="1000" dirty="0" smtClean="0">
                <a:latin typeface="Book Antiqua" charset="0"/>
                <a:ea typeface="Book Antiqua" charset="0"/>
                <a:cs typeface="Book Antiqua" charset="0"/>
              </a:rPr>
              <a:t>Sun, Uppsala, Sweden (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arXiv:1610.08937v1);</a:t>
            </a:r>
          </a:p>
          <a:p>
            <a:pPr algn="ctr"/>
            <a:r>
              <a:rPr lang="nb-NO" sz="1000" dirty="0" err="1">
                <a:latin typeface="Book Antiqua" charset="0"/>
                <a:ea typeface="Book Antiqua" charset="0"/>
                <a:cs typeface="Book Antiqua" charset="0"/>
              </a:rPr>
              <a:t>Freytag</a:t>
            </a:r>
            <a:r>
              <a:rPr lang="nb-NO" sz="1000" dirty="0">
                <a:latin typeface="Book Antiqua" charset="0"/>
                <a:ea typeface="Book Antiqua" charset="0"/>
                <a:cs typeface="Book Antiqua" charset="0"/>
              </a:rPr>
              <a:t> et al. 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2017, 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A&amp;A</a:t>
            </a:r>
            <a:r>
              <a:rPr lang="en-US" sz="1000" dirty="0" smtClean="0">
                <a:latin typeface="Book Antiqua" charset="0"/>
                <a:ea typeface="Book Antiqua" charset="0"/>
                <a:cs typeface="Book Antiqua" charset="0"/>
              </a:rPr>
              <a:t>,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60</a:t>
            </a:r>
            <a:r>
              <a:rPr lang="en-US" sz="10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A137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; </a:t>
            </a:r>
            <a:r>
              <a:rPr lang="nb-NO" sz="1000" dirty="0" err="1" smtClean="0">
                <a:latin typeface="Book Antiqua" charset="0"/>
                <a:ea typeface="Book Antiqua" charset="0"/>
                <a:cs typeface="Book Antiqua" charset="0"/>
              </a:rPr>
              <a:t>Nowotny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nb-NO" sz="1000" dirty="0">
                <a:latin typeface="Book Antiqua" charset="0"/>
                <a:ea typeface="Book Antiqua" charset="0"/>
                <a:cs typeface="Book Antiqua" charset="0"/>
              </a:rPr>
              <a:t>et al. 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2010, 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A&amp;A</a:t>
            </a:r>
            <a:r>
              <a:rPr lang="en-US" sz="10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514</a:t>
            </a:r>
            <a:r>
              <a:rPr lang="en-US" sz="10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uk-UA" sz="1000" dirty="0" smtClean="0">
                <a:latin typeface="Book Antiqua" charset="0"/>
                <a:ea typeface="Book Antiqua" charset="0"/>
                <a:cs typeface="Book Antiqua" charset="0"/>
              </a:rPr>
              <a:t>A35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nb-NO" sz="1000" dirty="0">
                <a:latin typeface="Book Antiqua" charset="0"/>
                <a:ea typeface="Book Antiqua" charset="0"/>
                <a:cs typeface="Book Antiqua" charset="0"/>
              </a:rPr>
              <a:t>copyright by </a:t>
            </a:r>
            <a:r>
              <a:rPr lang="nb-NO" sz="1000" dirty="0" smtClean="0">
                <a:latin typeface="Book Antiqua" charset="0"/>
                <a:ea typeface="Book Antiqua" charset="0"/>
                <a:cs typeface="Book Antiqua" charset="0"/>
              </a:rPr>
              <a:t>ESO</a:t>
            </a:r>
            <a:endParaRPr lang="en-US" sz="1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</p:spTree>
    <p:extLst>
      <p:ext uri="{BB962C8B-B14F-4D97-AF65-F5344CB8AC3E}">
        <p14:creationId xmlns:p14="http://schemas.microsoft.com/office/powerpoint/2010/main" val="11791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6355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Carbon                Oxygen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93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20 at 5.24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06" y="1576170"/>
            <a:ext cx="3294366" cy="1611445"/>
          </a:xfrm>
          <a:prstGeom prst="rect">
            <a:avLst/>
          </a:prstGeom>
        </p:spPr>
      </p:pic>
      <p:pic>
        <p:nvPicPr>
          <p:cNvPr id="6" name="Picture 5" descr="Screen Shot 2015-02-20 at 5.19.24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786" y="3411364"/>
            <a:ext cx="3861054" cy="18937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45325"/>
            <a:ext cx="9144000" cy="903249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OH masers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63054" y="6317689"/>
            <a:ext cx="880946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Masers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751" y="6043962"/>
            <a:ext cx="427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Wood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et </a:t>
            </a:r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al.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1992, </a:t>
            </a:r>
            <a:r>
              <a:rPr lang="nb-NO" sz="1400" dirty="0" err="1" smtClean="0"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nb-NO" sz="1400" dirty="0" smtClean="0">
                <a:latin typeface="Book Antiqua" charset="0"/>
                <a:ea typeface="Book Antiqua" charset="0"/>
                <a:cs typeface="Book Antiqua" charset="0"/>
              </a:rPr>
              <a:t>, 397, 552</a:t>
            </a:r>
            <a:endParaRPr lang="en-US" sz="1400" dirty="0"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Marshall et al.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2004, </a:t>
            </a:r>
            <a:r>
              <a:rPr lang="hr-HR" sz="1400" dirty="0" smtClean="0">
                <a:latin typeface="Book Antiqua" charset="0"/>
                <a:ea typeface="Book Antiqua" charset="0"/>
                <a:cs typeface="Book Antiqua" charset="0"/>
              </a:rPr>
              <a:t>MNRAS, 355, 1348</a:t>
            </a:r>
            <a:endParaRPr lang="en-US" sz="14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786" y="3411364"/>
            <a:ext cx="3861048" cy="1898702"/>
          </a:xfrm>
          <a:prstGeom prst="rect">
            <a:avLst/>
          </a:prstGeom>
        </p:spPr>
      </p:pic>
      <p:pic>
        <p:nvPicPr>
          <p:cNvPr id="6" name="Picture 5" descr="Screen Shot 2015-02-20 at 5.24.4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06" y="1576170"/>
            <a:ext cx="3294366" cy="161144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259225" y="2177620"/>
            <a:ext cx="802631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71215" y="2176650"/>
            <a:ext cx="80263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45325"/>
            <a:ext cx="9144000" cy="903249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OH masers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63054" y="6317689"/>
            <a:ext cx="880946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Masers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751" y="6043962"/>
            <a:ext cx="427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Wood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et </a:t>
            </a:r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al.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1992, </a:t>
            </a:r>
            <a:r>
              <a:rPr lang="nb-NO" sz="1400" dirty="0" err="1" smtClean="0"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nb-NO" sz="1400" dirty="0" smtClean="0">
                <a:latin typeface="Book Antiqua" charset="0"/>
                <a:ea typeface="Book Antiqua" charset="0"/>
                <a:cs typeface="Book Antiqua" charset="0"/>
              </a:rPr>
              <a:t>, 397, 552</a:t>
            </a:r>
            <a:endParaRPr lang="en-US" sz="1400" dirty="0"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sz="1400" dirty="0">
                <a:latin typeface="Book Antiqua" charset="0"/>
                <a:ea typeface="Book Antiqua" charset="0"/>
                <a:cs typeface="Book Antiqua" charset="0"/>
              </a:rPr>
              <a:t>Marshall et al. 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2004, </a:t>
            </a:r>
            <a:r>
              <a:rPr lang="hr-HR" sz="1400" dirty="0" smtClean="0">
                <a:latin typeface="Book Antiqua" charset="0"/>
                <a:ea typeface="Book Antiqua" charset="0"/>
                <a:cs typeface="Book Antiqua" charset="0"/>
              </a:rPr>
              <a:t>MNRAS, 355, 1348</a:t>
            </a:r>
            <a:endParaRPr lang="en-US" sz="14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5325"/>
            <a:ext cx="9144000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CO line emission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752" y="6043962"/>
            <a:ext cx="7272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Book Antiqua" charset="0"/>
                <a:ea typeface="Book Antiqua" charset="0"/>
                <a:cs typeface="Book Antiqua" charset="0"/>
              </a:rPr>
              <a:t>Ramstedt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 et al. 2008, </a:t>
            </a:r>
            <a:r>
              <a:rPr lang="uk-UA" sz="1400" dirty="0" smtClean="0">
                <a:latin typeface="Book Antiqua" charset="0"/>
                <a:ea typeface="Book Antiqua" charset="0"/>
                <a:cs typeface="Book Antiqua" charset="0"/>
              </a:rPr>
              <a:t>A&amp;A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uk-UA" sz="1400" dirty="0" smtClean="0">
                <a:latin typeface="Book Antiqua" charset="0"/>
                <a:ea typeface="Book Antiqua" charset="0"/>
                <a:cs typeface="Book Antiqua" charset="0"/>
              </a:rPr>
              <a:t>48</a:t>
            </a:r>
            <a:r>
              <a:rPr lang="en-US" sz="1400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uk-UA" sz="1400" dirty="0" smtClean="0">
                <a:latin typeface="Book Antiqua" charset="0"/>
                <a:ea typeface="Book Antiqua" charset="0"/>
                <a:cs typeface="Book Antiqua" charset="0"/>
              </a:rPr>
              <a:t>645</a:t>
            </a:r>
            <a:endParaRPr lang="en-US" sz="1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19" b="82816"/>
          <a:stretch/>
        </p:blipFill>
        <p:spPr>
          <a:xfrm>
            <a:off x="494845" y="2468253"/>
            <a:ext cx="8154309" cy="185632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55859" y="6317689"/>
            <a:ext cx="1488141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CO emission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err="1" smtClean="0"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err="1" smtClean="0"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935894"/>
            <a:ext cx="9144000" cy="6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latin typeface="Book Antiqua" charset="0"/>
                <a:ea typeface="Book Antiqua" charset="0"/>
                <a:cs typeface="Book Antiqua" charset="0"/>
              </a:rPr>
              <a:t>(DUST </a:t>
            </a:r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in Nearby Galaxies </a:t>
            </a:r>
            <a:r>
              <a:rPr lang="en-US" sz="1800" smtClean="0">
                <a:latin typeface="Book Antiqua" charset="0"/>
                <a:ea typeface="Book Antiqua" charset="0"/>
                <a:cs typeface="Book Antiqua" charset="0"/>
              </a:rPr>
              <a:t>with </a:t>
            </a:r>
            <a:r>
              <a:rPr lang="en-US" sz="1800" i="1" smtClean="0">
                <a:latin typeface="Book Antiqua" charset="0"/>
                <a:ea typeface="Book Antiqua" charset="0"/>
                <a:cs typeface="Book Antiqua" charset="0"/>
              </a:rPr>
              <a:t>Spitzer)</a:t>
            </a:r>
            <a:endParaRPr lang="en-US" sz="1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err="1" smtClean="0"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400" y="5514680"/>
            <a:ext cx="5749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Paper   I:		Boyer et al. 2015a, </a:t>
            </a:r>
            <a:r>
              <a:rPr lang="cs-CZ" dirty="0" err="1">
                <a:latin typeface="Book Antiqua" charset="0"/>
                <a:ea typeface="Book Antiqua" charset="0"/>
                <a:cs typeface="Book Antiqua" charset="0"/>
              </a:rPr>
              <a:t>ApJS</a:t>
            </a:r>
            <a:r>
              <a:rPr lang="cs-CZ" dirty="0">
                <a:latin typeface="Book Antiqua" charset="0"/>
                <a:ea typeface="Book Antiqua" charset="0"/>
                <a:cs typeface="Book Antiqua" charset="0"/>
              </a:rPr>
              <a:t>, 216, 10</a:t>
            </a:r>
            <a:endParaRPr lang="en-US" dirty="0" smtClean="0"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Paper 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II:	Boyer et al. 2015b</a:t>
            </a:r>
            <a:r>
              <a:rPr lang="is-IS" dirty="0" smtClean="0"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is-IS" dirty="0">
                <a:latin typeface="Book Antiqua" charset="0"/>
                <a:ea typeface="Book Antiqua" charset="0"/>
                <a:cs typeface="Book Antiqua" charset="0"/>
              </a:rPr>
              <a:t>ApJ, 800, 51</a:t>
            </a:r>
            <a:endParaRPr lang="en-US" dirty="0" smtClean="0"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Paper 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III:	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McQuinn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et al. 2017, 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, 834, 78</a:t>
            </a:r>
          </a:p>
          <a:p>
            <a:pPr lvl="0"/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Paper 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IV:	Boyer </a:t>
            </a: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et al. 2017, </a:t>
            </a:r>
            <a:r>
              <a:rPr lang="en-US" dirty="0" err="1"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, 851, 152</a:t>
            </a:r>
          </a:p>
          <a:p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935894"/>
            <a:ext cx="9144000" cy="6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latin typeface="Book Antiqua" charset="0"/>
                <a:ea typeface="Book Antiqua" charset="0"/>
                <a:cs typeface="Book Antiqua" charset="0"/>
              </a:rPr>
              <a:t>(DUST </a:t>
            </a:r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in Nearby Galaxies </a:t>
            </a:r>
            <a:r>
              <a:rPr lang="en-US" sz="1800" smtClean="0">
                <a:latin typeface="Book Antiqua" charset="0"/>
                <a:ea typeface="Book Antiqua" charset="0"/>
                <a:cs typeface="Book Antiqua" charset="0"/>
              </a:rPr>
              <a:t>with </a:t>
            </a:r>
            <a:r>
              <a:rPr lang="en-US" sz="1800" i="1" smtClean="0">
                <a:latin typeface="Book Antiqua" charset="0"/>
                <a:ea typeface="Book Antiqua" charset="0"/>
                <a:cs typeface="Book Antiqua" charset="0"/>
              </a:rPr>
              <a:t>Spitzer)</a:t>
            </a:r>
            <a:endParaRPr lang="en-US" sz="1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45" y="267625"/>
            <a:ext cx="6593655" cy="3798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20184"/>
          <a:stretch/>
        </p:blipFill>
        <p:spPr>
          <a:xfrm>
            <a:off x="3992141" y="4122036"/>
            <a:ext cx="2188923" cy="2337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7615" r="19231" b="15205"/>
          <a:stretch/>
        </p:blipFill>
        <p:spPr>
          <a:xfrm>
            <a:off x="6582507" y="4122036"/>
            <a:ext cx="2327318" cy="2439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t="2330" r="4113" b="13364"/>
          <a:stretch/>
        </p:blipFill>
        <p:spPr>
          <a:xfrm>
            <a:off x="277199" y="433614"/>
            <a:ext cx="2049045" cy="2319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14" y="2377658"/>
            <a:ext cx="2124345" cy="2124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0" y="4479263"/>
            <a:ext cx="3065218" cy="237873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4493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" y="75059"/>
            <a:ext cx="4592972" cy="350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80" y="75058"/>
            <a:ext cx="4525579" cy="3500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396"/>
            <a:ext cx="9144000" cy="322538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6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0" y="2536687"/>
            <a:ext cx="4261820" cy="2526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90" y="2536687"/>
            <a:ext cx="4261820" cy="2526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0" y="5063607"/>
            <a:ext cx="426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Book Antiqua" charset="0"/>
                <a:ea typeface="Book Antiqua" charset="0"/>
                <a:cs typeface="Book Antiqua" charset="0"/>
              </a:rPr>
              <a:t>Lightcurve</a:t>
            </a: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5090" y="5063607"/>
            <a:ext cx="426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Phase-folded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221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Typical </a:t>
            </a:r>
            <a:r>
              <a:rPr lang="en-US" sz="2800" dirty="0" err="1" smtClean="0">
                <a:latin typeface="Book Antiqua" charset="0"/>
                <a:ea typeface="Book Antiqua" charset="0"/>
                <a:cs typeface="Book Antiqua" charset="0"/>
              </a:rPr>
              <a:t>lightcurve</a:t>
            </a: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090" y="5654940"/>
            <a:ext cx="1293287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EC2"/>
                </a:solidFill>
                <a:latin typeface="Book Antiqua" charset="0"/>
                <a:ea typeface="Book Antiqua" charset="0"/>
                <a:cs typeface="Book Antiqua" charset="0"/>
              </a:rPr>
              <a:t>3.6</a:t>
            </a:r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dirty="0" err="1" smtClean="0">
                <a:solidFill>
                  <a:srgbClr val="003EC2"/>
                </a:solidFill>
                <a:latin typeface="Book Antiqua" charset="0"/>
                <a:ea typeface="Book Antiqua" charset="0"/>
                <a:cs typeface="Book Antiqua" charset="0"/>
              </a:rPr>
              <a:t>μm</a:t>
            </a:r>
            <a:endParaRPr lang="en-US" sz="2800" dirty="0" smtClean="0">
              <a:solidFill>
                <a:srgbClr val="003EC2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4.5</a:t>
            </a:r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μ</a:t>
            </a:r>
            <a:r>
              <a:rPr lang="en-US" sz="2800" dirty="0" err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m</a:t>
            </a:r>
            <a:endParaRPr lang="en-US" sz="2800" dirty="0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6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090" y="5063607"/>
            <a:ext cx="426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Book Antiqua" charset="0"/>
                <a:ea typeface="Book Antiqua" charset="0"/>
                <a:cs typeface="Book Antiqua" charset="0"/>
              </a:rPr>
              <a:t>Lightcurve</a:t>
            </a: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5090" y="5063607"/>
            <a:ext cx="426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Phase-folded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221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Supplemental data</a:t>
            </a:r>
            <a:endParaRPr lang="en-US" sz="2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090" y="5654940"/>
            <a:ext cx="1293287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EC2"/>
                </a:solidFill>
                <a:latin typeface="Book Antiqua" charset="0"/>
                <a:ea typeface="Book Antiqua" charset="0"/>
                <a:cs typeface="Book Antiqua" charset="0"/>
              </a:rPr>
              <a:t>3.6</a:t>
            </a:r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dirty="0" err="1" smtClean="0">
                <a:solidFill>
                  <a:srgbClr val="003EC2"/>
                </a:solidFill>
                <a:latin typeface="Book Antiqua" charset="0"/>
                <a:ea typeface="Book Antiqua" charset="0"/>
                <a:cs typeface="Book Antiqua" charset="0"/>
              </a:rPr>
              <a:t>μm</a:t>
            </a:r>
            <a:endParaRPr lang="en-US" sz="2800" dirty="0" smtClean="0">
              <a:solidFill>
                <a:srgbClr val="003EC2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4.5</a:t>
            </a:r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μ</a:t>
            </a:r>
            <a:r>
              <a:rPr lang="en-US" sz="2800" dirty="0" err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m</a:t>
            </a:r>
            <a:endParaRPr lang="en-US" sz="2800" dirty="0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0" y="2536687"/>
            <a:ext cx="4261820" cy="2526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90" y="2536687"/>
            <a:ext cx="4261820" cy="252692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87"/>
            <a:ext cx="9144000" cy="6071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6525012"/>
            <a:ext cx="211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Goldman et al. (in prep.)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19"/>
            <a:ext cx="9144000" cy="6635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25012"/>
            <a:ext cx="211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Goldman et al. (in prep.)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24"/>
            <a:ext cx="9144000" cy="6692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25012"/>
            <a:ext cx="211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Goldman et al. (in prep.)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8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608"/>
            <a:ext cx="9167345" cy="6652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25012"/>
            <a:ext cx="211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Goldman et al. (in prep.)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17" y="0"/>
            <a:ext cx="3192763" cy="3436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4" y="0"/>
            <a:ext cx="3327819" cy="3446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6" y="3085406"/>
            <a:ext cx="3066984" cy="3772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4" y="3061835"/>
            <a:ext cx="3165607" cy="37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" y="239840"/>
            <a:ext cx="8844197" cy="6509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6525012"/>
            <a:ext cx="268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Boyer et al. 2017, </a:t>
            </a:r>
            <a:r>
              <a:rPr lang="en-US" sz="1200" dirty="0" err="1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, 851, 152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525012"/>
            <a:ext cx="268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Boyer et al. 2017, </a:t>
            </a:r>
            <a:r>
              <a:rPr lang="en-US" sz="1200" dirty="0" err="1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ApJ</a:t>
            </a:r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, 851, 152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5" y="348730"/>
            <a:ext cx="7687973" cy="60520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39307" y="6317689"/>
            <a:ext cx="1304693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DUSTiNGS</a:t>
            </a:r>
            <a:endParaRPr lang="en-US" sz="1800" dirty="0" smtClean="0">
              <a:solidFill>
                <a:srgbClr val="00B0F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Book Antiqua" charset="0"/>
                <a:ea typeface="Book Antiqua" charset="0"/>
                <a:cs typeface="Book Antiqua" charset="0"/>
              </a:rPr>
              <a:t>Long Period Variables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1" y="3776544"/>
            <a:ext cx="8358736" cy="2557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912" y="371398"/>
            <a:ext cx="5363737" cy="30171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23277"/>
            <a:ext cx="3311912" cy="2064529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James Webb Space Telescope</a:t>
            </a:r>
            <a:b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1800" dirty="0" smtClean="0">
                <a:latin typeface="Book Antiqua" charset="0"/>
                <a:ea typeface="Book Antiqua" charset="0"/>
                <a:cs typeface="Book Antiqua" charset="0"/>
              </a:rPr>
              <a:t>(JWST)</a:t>
            </a:r>
            <a:endParaRPr lang="en-US" sz="18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62" y="80683"/>
            <a:ext cx="5022476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78866" y="1"/>
            <a:ext cx="3495555" cy="6857999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>Dusty</a:t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>
                <a:latin typeface="Book Antiqua" charset="0"/>
                <a:ea typeface="Book Antiqua" charset="0"/>
                <a:cs typeface="Book Antiqua" charset="0"/>
              </a:rPr>
            </a:br>
            <a:endParaRPr lang="en-US" sz="66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78866" y="1"/>
            <a:ext cx="3495555" cy="6857999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Dusty</a:t>
            </a: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>Evolved</a:t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endParaRPr lang="en-US" sz="66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78866" y="1"/>
            <a:ext cx="3495555" cy="6857999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Dusty</a:t>
            </a: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Evolved</a:t>
            </a: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>Star</a:t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endParaRPr lang="en-US" sz="66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78866" y="1"/>
            <a:ext cx="3495555" cy="6857999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Dusty</a:t>
            </a: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Evolved</a:t>
            </a:r>
            <a:b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solidFill>
                  <a:schemeClr val="tx1">
                    <a:lumMod val="5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Star</a:t>
            </a: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/>
            </a:r>
            <a:b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</a:br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>Kit</a:t>
            </a:r>
            <a:endParaRPr lang="en-US" sz="66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0" y="2285998"/>
            <a:ext cx="4002397" cy="312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5415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Book Antiqua" charset="0"/>
                <a:ea typeface="Book Antiqua" charset="0"/>
                <a:cs typeface="Book Antiqua" charset="0"/>
              </a:rPr>
              <a:t>Dusty Evolved </a:t>
            </a:r>
            <a:r>
              <a:rPr lang="en-US" sz="6600" smtClean="0">
                <a:latin typeface="Book Antiqua" charset="0"/>
                <a:ea typeface="Book Antiqua" charset="0"/>
                <a:cs typeface="Book Antiqua" charset="0"/>
              </a:rPr>
              <a:t>Star Kit </a:t>
            </a:r>
            <a:endParaRPr lang="en-US" sz="6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5746" y="2564782"/>
            <a:ext cx="3568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Simple SED fitter for evolved stars using DUSTY models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Just add data!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 your own dust optical constants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 smtClean="0"/>
              <a:t>github.com</a:t>
            </a:r>
            <a:r>
              <a:rPr lang="en-US" dirty="0" smtClean="0"/>
              <a:t>/s-</a:t>
            </a:r>
            <a:r>
              <a:rPr lang="en-US" dirty="0" err="1" smtClean="0"/>
              <a:t>goldman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59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1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Book Antiqua" charset="0"/>
                <a:ea typeface="Book Antiqua" charset="0"/>
                <a:cs typeface="Book Antiqua" charset="0"/>
              </a:rPr>
              <a:t>Long Period Variables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591503"/>
            <a:ext cx="9144000" cy="6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(LPVs)</a:t>
            </a:r>
            <a:endParaRPr lang="en-US" sz="2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49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Book Antiqua" charset="0"/>
                <a:ea typeface="Book Antiqua" charset="0"/>
                <a:cs typeface="Book Antiqua" charset="0"/>
              </a:rPr>
              <a:t>Long Period Variables</a:t>
            </a:r>
            <a:endParaRPr lang="en-US" sz="88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591503"/>
            <a:ext cx="9144000" cy="6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Book Antiqua" charset="0"/>
                <a:ea typeface="Book Antiqua" charset="0"/>
                <a:cs typeface="Book Antiqua" charset="0"/>
              </a:rPr>
              <a:t>(LPVs)</a:t>
            </a:r>
            <a:endParaRPr lang="en-US" sz="2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</p:spTree>
    <p:extLst>
      <p:ext uri="{BB962C8B-B14F-4D97-AF65-F5344CB8AC3E}">
        <p14:creationId xmlns:p14="http://schemas.microsoft.com/office/powerpoint/2010/main" val="9363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  <p:sp>
        <p:nvSpPr>
          <p:cNvPr id="8" name="Oval 7"/>
          <p:cNvSpPr/>
          <p:nvPr/>
        </p:nvSpPr>
        <p:spPr>
          <a:xfrm>
            <a:off x="6991110" y="489308"/>
            <a:ext cx="613458" cy="587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0370" y="632433"/>
            <a:ext cx="164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overtone =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1420" y="1373132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b="51759"/>
          <a:stretch/>
        </p:blipFill>
        <p:spPr bwMode="auto">
          <a:xfrm>
            <a:off x="34507" y="534840"/>
            <a:ext cx="8790440" cy="586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6334"/>
            <a:ext cx="37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Book Antiqua" charset="0"/>
                <a:ea typeface="Book Antiqua" charset="0"/>
                <a:cs typeface="Book Antiqua" charset="0"/>
              </a:rPr>
              <a:t>Wood 2015, MNRAS, 448, 3829</a:t>
            </a:r>
            <a:endParaRPr lang="en-US" sz="1200" dirty="0">
              <a:solidFill>
                <a:schemeClr val="bg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810" y="6317689"/>
            <a:ext cx="825190" cy="54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B0F0"/>
                </a:solidFill>
                <a:latin typeface="Book Antiqua" charset="0"/>
                <a:ea typeface="Book Antiqua" charset="0"/>
                <a:cs typeface="Book Antiqua" charset="0"/>
              </a:rPr>
              <a:t>LPVs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0370" y="632433"/>
            <a:ext cx="164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overtone =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5742" y="1373132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1420" y="1373132"/>
            <a:ext cx="5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7083</TotalTime>
  <Words>344</Words>
  <Application>Microsoft Macintosh PowerPoint</Application>
  <PresentationFormat>On-screen Show (4:3)</PresentationFormat>
  <Paragraphs>99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Book Antiqua</vt:lpstr>
      <vt:lpstr>Calibri</vt:lpstr>
      <vt:lpstr>Didot</vt:lpstr>
      <vt:lpstr>Arial</vt:lpstr>
      <vt:lpstr>Black</vt:lpstr>
      <vt:lpstr>Infrared light curves of dusty &amp; metal-poor AGB stars</vt:lpstr>
      <vt:lpstr>PowerPoint Presentation</vt:lpstr>
      <vt:lpstr>Long Period Variables</vt:lpstr>
      <vt:lpstr>Long Period Variables</vt:lpstr>
      <vt:lpstr>Long Period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Pulsation-Enhanced Dust-DRiven Outflow (PEDDRO) </vt:lpstr>
      <vt:lpstr>PowerPoint Presentation</vt:lpstr>
      <vt:lpstr>OH masers</vt:lpstr>
      <vt:lpstr>OH masers</vt:lpstr>
      <vt:lpstr>PowerPoint Presentation</vt:lpstr>
      <vt:lpstr>DUSTiNGS</vt:lpstr>
      <vt:lpstr>DUSTiNGS</vt:lpstr>
      <vt:lpstr>DUSTiNGS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James Webb Space Telescope (JWST)</vt:lpstr>
      <vt:lpstr>PowerPoint Presentation</vt:lpstr>
      <vt:lpstr>Dusty   </vt:lpstr>
      <vt:lpstr>Dusty Evolved  </vt:lpstr>
      <vt:lpstr>Dusty Evolved Star </vt:lpstr>
      <vt:lpstr>Dusty Evolved Star Kit</vt:lpstr>
      <vt:lpstr>Dusty Evolved Star Kit </vt:lpstr>
      <vt:lpstr>PowerPoint Presentation</vt:lpstr>
    </vt:vector>
  </TitlesOfParts>
  <Company>smith co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metallicity dependence of wind speed and mass loss from red supergiants and asymptotic giant branch stars</dc:title>
  <dc:creator>bob smith</dc:creator>
  <cp:lastModifiedBy>Microsoft Office User</cp:lastModifiedBy>
  <cp:revision>168</cp:revision>
  <cp:lastPrinted>2018-03-27T17:33:29Z</cp:lastPrinted>
  <dcterms:created xsi:type="dcterms:W3CDTF">2018-03-21T19:27:08Z</dcterms:created>
  <dcterms:modified xsi:type="dcterms:W3CDTF">2018-06-11T08:18:22Z</dcterms:modified>
</cp:coreProperties>
</file>