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HH666_HubblePestana_2495.jpg" descr="HH666_HubblePestana_2495.jpg"/>
          <p:cNvPicPr>
            <a:picLocks noChangeAspect="1"/>
          </p:cNvPicPr>
          <p:nvPr/>
        </p:nvPicPr>
        <p:blipFill>
          <a:blip r:embed="rId2">
            <a:extLst/>
          </a:blip>
          <a:srcRect l="0" t="45047" r="0" b="43311"/>
          <a:stretch>
            <a:fillRect/>
          </a:stretch>
        </p:blipFill>
        <p:spPr>
          <a:xfrm>
            <a:off x="-806054" y="0"/>
            <a:ext cx="14616735" cy="1264434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Systematics in dust emission modeling of nearby galaxies"/>
          <p:cNvSpPr/>
          <p:nvPr/>
        </p:nvSpPr>
        <p:spPr>
          <a:xfrm>
            <a:off x="0" y="286715"/>
            <a:ext cx="13004801" cy="691014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457200">
              <a:defRPr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pPr/>
            <a:r>
              <a:t>Systematics in dust emission modeling of nearby galaxies </a:t>
            </a:r>
          </a:p>
        </p:txBody>
      </p:sp>
      <p:sp>
        <p:nvSpPr>
          <p:cNvPr id="121" name="Jérémy Chastenet, Karl Gordon, Caroline Bot, Karl Misselt, Karin Sandstrom"/>
          <p:cNvSpPr/>
          <p:nvPr/>
        </p:nvSpPr>
        <p:spPr>
          <a:xfrm>
            <a:off x="5383795" y="1326663"/>
            <a:ext cx="7559933" cy="488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r" defTabSz="457200">
              <a:defRPr sz="1800"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Jérémy Chastenet, Karl Gordon, Caroline Bot, Karl Misselt, Karin Sandstrom</a:t>
            </a:r>
          </a:p>
        </p:txBody>
      </p:sp>
      <p:grpSp>
        <p:nvGrpSpPr>
          <p:cNvPr id="124" name="Group"/>
          <p:cNvGrpSpPr/>
          <p:nvPr/>
        </p:nvGrpSpPr>
        <p:grpSpPr>
          <a:xfrm>
            <a:off x="139705" y="1060630"/>
            <a:ext cx="990328" cy="1020938"/>
            <a:chOff x="0" y="0"/>
            <a:chExt cx="990326" cy="1020936"/>
          </a:xfrm>
        </p:grpSpPr>
        <p:sp>
          <p:nvSpPr>
            <p:cNvPr id="122" name="Circle"/>
            <p:cNvSpPr/>
            <p:nvPr/>
          </p:nvSpPr>
          <p:spPr>
            <a:xfrm>
              <a:off x="0" y="0"/>
              <a:ext cx="990327" cy="990327"/>
            </a:xfrm>
            <a:prstGeom prst="ellipse">
              <a:avLst/>
            </a:prstGeom>
            <a:solidFill>
              <a:srgbClr val="FFFFFF">
                <a:alpha val="14547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457200">
                <a:defRPr sz="1200">
                  <a:solidFill>
                    <a:srgbClr val="FFFFFF"/>
                  </a:solidFill>
                  <a:effectLst>
                    <a:outerShdw sx="100000" sy="100000" kx="0" ky="0" algn="b" rotWithShape="0" blurRad="25400" dist="23998" dir="2700000">
                      <a:srgbClr val="000000">
                        <a:alpha val="31034"/>
                      </a:srgbClr>
                    </a:outerShdw>
                  </a:effectLst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123" name="ucsd-seal.pdf" descr="ucsd-seal.pdf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0" r="0" b="0"/>
            <a:stretch>
              <a:fillRect/>
            </a:stretch>
          </p:blipFill>
          <p:spPr>
            <a:xfrm>
              <a:off x="197" y="31052"/>
              <a:ext cx="989885" cy="9898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25" name="dgrid_dust_masses_bests_notext.pdf" descr="dgrid_dust_masses_bests_notext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5535" y="2631440"/>
            <a:ext cx="9288664" cy="6966498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Dust mass are generally overestimated…"/>
          <p:cNvSpPr/>
          <p:nvPr/>
        </p:nvSpPr>
        <p:spPr>
          <a:xfrm>
            <a:off x="9491500" y="3524249"/>
            <a:ext cx="3338462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Dust mass are generally overestimated </a:t>
            </a:r>
          </a:p>
          <a:p>
            <a:pPr>
              <a:defRPr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by factors </a:t>
            </a:r>
          </a:p>
          <a:p>
            <a:pPr>
              <a:defRPr>
                <a:latin typeface="Gill Sans Light"/>
                <a:ea typeface="Gill Sans Light"/>
                <a:cs typeface="Gill Sans Light"/>
                <a:sym typeface="Gill Sans Light"/>
              </a:defRPr>
            </a:pPr>
            <a:r>
              <a:t>1.5 - 2!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