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10083800" cy="7556500"/>
  <p:notesSz cx="10083800" cy="7556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6285" y="2342515"/>
            <a:ext cx="857123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12570" y="4231640"/>
            <a:ext cx="705866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4190" y="1737995"/>
            <a:ext cx="4386453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93157" y="1737995"/>
            <a:ext cx="4386453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0079990" cy="1983739"/>
          </a:xfrm>
          <a:custGeom>
            <a:avLst/>
            <a:gdLst/>
            <a:ahLst/>
            <a:cxnLst/>
            <a:rect l="l" t="t" r="r" b="b"/>
            <a:pathLst>
              <a:path w="10079990" h="1983739">
                <a:moveTo>
                  <a:pt x="10079990" y="0"/>
                </a:moveTo>
                <a:lnTo>
                  <a:pt x="0" y="0"/>
                </a:lnTo>
                <a:lnTo>
                  <a:pt x="0" y="1983739"/>
                </a:lnTo>
                <a:lnTo>
                  <a:pt x="10079990" y="1983739"/>
                </a:lnTo>
                <a:lnTo>
                  <a:pt x="10079990" y="0"/>
                </a:lnTo>
                <a:close/>
              </a:path>
            </a:pathLst>
          </a:custGeom>
          <a:solidFill>
            <a:srgbClr val="99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0"/>
            <a:ext cx="10079990" cy="1983739"/>
          </a:xfrm>
          <a:custGeom>
            <a:avLst/>
            <a:gdLst/>
            <a:ahLst/>
            <a:cxnLst/>
            <a:rect l="l" t="t" r="r" b="b"/>
            <a:pathLst>
              <a:path w="10079990" h="1983739">
                <a:moveTo>
                  <a:pt x="5040630" y="1983739"/>
                </a:moveTo>
                <a:lnTo>
                  <a:pt x="0" y="1983739"/>
                </a:lnTo>
                <a:lnTo>
                  <a:pt x="0" y="0"/>
                </a:lnTo>
                <a:lnTo>
                  <a:pt x="10079990" y="0"/>
                </a:lnTo>
                <a:lnTo>
                  <a:pt x="10079990" y="1983739"/>
                </a:lnTo>
                <a:lnTo>
                  <a:pt x="5040630" y="1983739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2909" y="236219"/>
            <a:ext cx="9237980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4190" y="1737995"/>
            <a:ext cx="9075420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28492" y="7027545"/>
            <a:ext cx="3226816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4190" y="7027545"/>
            <a:ext cx="2319274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60336" y="7027545"/>
            <a:ext cx="2319274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2909" y="236219"/>
            <a:ext cx="919861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Using SOFIA and Spitzer </a:t>
            </a:r>
            <a:r>
              <a:rPr dirty="0"/>
              <a:t>to </a:t>
            </a:r>
            <a:r>
              <a:rPr dirty="0" spc="-5"/>
              <a:t>Probe </a:t>
            </a:r>
            <a:r>
              <a:rPr dirty="0"/>
              <a:t>the </a:t>
            </a:r>
            <a:r>
              <a:rPr dirty="0" spc="-5"/>
              <a:t>Size Distribution </a:t>
            </a:r>
            <a:r>
              <a:rPr dirty="0"/>
              <a:t>of</a:t>
            </a:r>
            <a:r>
              <a:rPr dirty="0" spc="-80"/>
              <a:t> </a:t>
            </a:r>
            <a:r>
              <a:rPr dirty="0" spc="-50"/>
              <a:t>PAHs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1490" y="2172970"/>
            <a:ext cx="107314" cy="1492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800" spc="160">
                <a:latin typeface="Trebuchet MS"/>
                <a:cs typeface="Trebuchet MS"/>
              </a:rPr>
              <a:t>●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7390" y="2096770"/>
            <a:ext cx="8345805" cy="95758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 marR="5080">
              <a:lnSpc>
                <a:spcPts val="2010"/>
              </a:lnSpc>
              <a:spcBef>
                <a:spcPts val="290"/>
              </a:spcBef>
            </a:pPr>
            <a:r>
              <a:rPr dirty="0" sz="1800" spc="-15">
                <a:latin typeface="Liberation Sans"/>
                <a:cs typeface="Liberation Sans"/>
              </a:rPr>
              <a:t>We </a:t>
            </a:r>
            <a:r>
              <a:rPr dirty="0" sz="1800" spc="-5">
                <a:latin typeface="Liberation Sans"/>
                <a:cs typeface="Liberation Sans"/>
              </a:rPr>
              <a:t>use </a:t>
            </a:r>
            <a:r>
              <a:rPr dirty="0" sz="1800" spc="-10">
                <a:latin typeface="Liberation Sans"/>
                <a:cs typeface="Liberation Sans"/>
              </a:rPr>
              <a:t>MIR observations </a:t>
            </a:r>
            <a:r>
              <a:rPr dirty="0" sz="1800">
                <a:latin typeface="Liberation Sans"/>
                <a:cs typeface="Liberation Sans"/>
              </a:rPr>
              <a:t>to </a:t>
            </a:r>
            <a:r>
              <a:rPr dirty="0" sz="1800" spc="-5">
                <a:latin typeface="Liberation Sans"/>
                <a:cs typeface="Liberation Sans"/>
              </a:rPr>
              <a:t>probe the </a:t>
            </a:r>
            <a:r>
              <a:rPr dirty="0" sz="1800" spc="-10">
                <a:latin typeface="Liberation Sans"/>
                <a:cs typeface="Liberation Sans"/>
              </a:rPr>
              <a:t>polycyclic </a:t>
            </a:r>
            <a:r>
              <a:rPr dirty="0" sz="1800" spc="-5">
                <a:latin typeface="Liberation Sans"/>
                <a:cs typeface="Liberation Sans"/>
              </a:rPr>
              <a:t>aromatic </a:t>
            </a:r>
            <a:r>
              <a:rPr dirty="0" sz="1800" spc="-10">
                <a:latin typeface="Liberation Sans"/>
                <a:cs typeface="Liberation Sans"/>
              </a:rPr>
              <a:t>hydrocarbon </a:t>
            </a:r>
            <a:r>
              <a:rPr dirty="0" sz="1800" spc="-35">
                <a:latin typeface="Liberation Sans"/>
                <a:cs typeface="Liberation Sans"/>
              </a:rPr>
              <a:t>(PAH) </a:t>
            </a:r>
            <a:r>
              <a:rPr dirty="0" sz="1800">
                <a:latin typeface="Liberation Sans"/>
                <a:cs typeface="Liberation Sans"/>
              </a:rPr>
              <a:t>size  </a:t>
            </a:r>
            <a:r>
              <a:rPr dirty="0" sz="1800" spc="-10">
                <a:latin typeface="Liberation Sans"/>
                <a:cs typeface="Liberation Sans"/>
              </a:rPr>
              <a:t>distribution and ionization balance </a:t>
            </a:r>
            <a:r>
              <a:rPr dirty="0" sz="1800" spc="-5">
                <a:latin typeface="Liberation Sans"/>
                <a:cs typeface="Liberation Sans"/>
              </a:rPr>
              <a:t>in </a:t>
            </a:r>
            <a:r>
              <a:rPr dirty="0" sz="1800" spc="-20">
                <a:latin typeface="Liberation Sans"/>
                <a:cs typeface="Liberation Sans"/>
              </a:rPr>
              <a:t>two </a:t>
            </a:r>
            <a:r>
              <a:rPr dirty="0" sz="1800" spc="-10">
                <a:latin typeface="Liberation Sans"/>
                <a:cs typeface="Liberation Sans"/>
              </a:rPr>
              <a:t>prominent </a:t>
            </a:r>
            <a:r>
              <a:rPr dirty="0" sz="1800" spc="-5">
                <a:latin typeface="Liberation Sans"/>
                <a:cs typeface="Liberation Sans"/>
              </a:rPr>
              <a:t>reflection</a:t>
            </a:r>
            <a:r>
              <a:rPr dirty="0" sz="1800" spc="90">
                <a:latin typeface="Liberation Sans"/>
                <a:cs typeface="Liberation Sans"/>
              </a:rPr>
              <a:t> </a:t>
            </a:r>
            <a:r>
              <a:rPr dirty="0" sz="1800" spc="-10">
                <a:latin typeface="Liberation Sans"/>
                <a:cs typeface="Liberation Sans"/>
              </a:rPr>
              <a:t>nebulae.</a:t>
            </a:r>
            <a:endParaRPr sz="1800">
              <a:latin typeface="Liberation Sans"/>
              <a:cs typeface="Liberation Sans"/>
            </a:endParaRPr>
          </a:p>
          <a:p>
            <a:pPr marL="1668145">
              <a:lnSpc>
                <a:spcPct val="100000"/>
              </a:lnSpc>
              <a:spcBef>
                <a:spcPts val="970"/>
              </a:spcBef>
              <a:tabLst>
                <a:tab pos="4685665" algn="l"/>
              </a:tabLst>
            </a:pPr>
            <a:r>
              <a:rPr dirty="0" sz="1800" spc="-5" b="1">
                <a:latin typeface="Arial"/>
                <a:cs typeface="Arial"/>
              </a:rPr>
              <a:t>NGC</a:t>
            </a:r>
            <a:r>
              <a:rPr dirty="0" sz="1800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2023	</a:t>
            </a:r>
            <a:r>
              <a:rPr dirty="0" sz="1800" spc="-5" b="1">
                <a:latin typeface="Arial"/>
                <a:cs typeface="Arial"/>
              </a:rPr>
              <a:t>NGC </a:t>
            </a:r>
            <a:r>
              <a:rPr dirty="0" sz="1800" spc="-10" b="1">
                <a:latin typeface="Arial"/>
                <a:cs typeface="Arial"/>
              </a:rPr>
              <a:t>7023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92147" y="3110229"/>
            <a:ext cx="2514092" cy="15532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689100" y="4556759"/>
            <a:ext cx="2514600" cy="15544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365759" y="3589020"/>
            <a:ext cx="953769" cy="6388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51435">
              <a:lnSpc>
                <a:spcPct val="100000"/>
              </a:lnSpc>
              <a:spcBef>
                <a:spcPts val="100"/>
              </a:spcBef>
            </a:pPr>
            <a:r>
              <a:rPr dirty="0" sz="1400" spc="-40">
                <a:latin typeface="Arial"/>
                <a:cs typeface="Arial"/>
              </a:rPr>
              <a:t>PAH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Size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400" spc="-15">
                <a:latin typeface="Arial"/>
                <a:cs typeface="Arial"/>
              </a:rPr>
              <a:t>11.2/3.3</a:t>
            </a:r>
            <a:r>
              <a:rPr dirty="0" sz="1400" spc="-55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um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2130" y="5052059"/>
            <a:ext cx="821690" cy="6388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720">
              <a:lnSpc>
                <a:spcPct val="100000"/>
              </a:lnSpc>
              <a:spcBef>
                <a:spcPts val="100"/>
              </a:spcBef>
            </a:pPr>
            <a:r>
              <a:rPr dirty="0" sz="1400" spc="-5">
                <a:latin typeface="Arial"/>
                <a:cs typeface="Arial"/>
              </a:rPr>
              <a:t>Ionization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-20">
                <a:latin typeface="Arial"/>
                <a:cs typeface="Arial"/>
              </a:rPr>
              <a:t>8/11.2</a:t>
            </a:r>
            <a:r>
              <a:rPr dirty="0" sz="1400" spc="-80">
                <a:latin typeface="Arial"/>
                <a:cs typeface="Arial"/>
              </a:rPr>
              <a:t> </a:t>
            </a:r>
            <a:r>
              <a:rPr dirty="0" sz="1400" spc="-5">
                <a:latin typeface="Arial"/>
                <a:cs typeface="Arial"/>
              </a:rPr>
              <a:t>um</a:t>
            </a:r>
            <a:endParaRPr sz="1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001259" y="3210560"/>
            <a:ext cx="1938019" cy="16446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979670" y="4663440"/>
            <a:ext cx="1959609" cy="164973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351790" y="6214109"/>
            <a:ext cx="107314" cy="1492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800" spc="160">
                <a:latin typeface="Trebuchet MS"/>
                <a:cs typeface="Trebuchet MS"/>
              </a:rPr>
              <a:t>●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67690" y="6137909"/>
            <a:ext cx="847788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Arial"/>
                <a:cs typeface="Arial"/>
              </a:rPr>
              <a:t>Find the average </a:t>
            </a:r>
            <a:r>
              <a:rPr dirty="0" sz="1800" spc="-50">
                <a:latin typeface="Arial"/>
                <a:cs typeface="Arial"/>
              </a:rPr>
              <a:t>PAH </a:t>
            </a:r>
            <a:r>
              <a:rPr dirty="0" sz="1800" spc="-10">
                <a:latin typeface="Arial"/>
                <a:cs typeface="Arial"/>
              </a:rPr>
              <a:t>size and ionization </a:t>
            </a:r>
            <a:r>
              <a:rPr dirty="0" sz="1800" spc="-5">
                <a:latin typeface="Arial"/>
                <a:cs typeface="Arial"/>
              </a:rPr>
              <a:t>increases </a:t>
            </a:r>
            <a:r>
              <a:rPr dirty="0" sz="1800" spc="-10">
                <a:latin typeface="Arial"/>
                <a:cs typeface="Arial"/>
              </a:rPr>
              <a:t>towards </a:t>
            </a:r>
            <a:r>
              <a:rPr dirty="0" sz="1800" spc="-5">
                <a:latin typeface="Arial"/>
                <a:cs typeface="Arial"/>
              </a:rPr>
              <a:t>the </a:t>
            </a:r>
            <a:r>
              <a:rPr dirty="0" sz="1800" spc="-10">
                <a:latin typeface="Arial"/>
                <a:cs typeface="Arial"/>
              </a:rPr>
              <a:t>illuminating</a:t>
            </a:r>
            <a:r>
              <a:rPr dirty="0" sz="1800" spc="1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source.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1790" y="6725919"/>
            <a:ext cx="107314" cy="1492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800" spc="160">
                <a:latin typeface="Trebuchet MS"/>
                <a:cs typeface="Trebuchet MS"/>
              </a:rPr>
              <a:t>●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67690" y="6649719"/>
            <a:ext cx="72961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Implies </a:t>
            </a:r>
            <a:r>
              <a:rPr dirty="0" sz="1800">
                <a:latin typeface="Arial"/>
                <a:cs typeface="Arial"/>
              </a:rPr>
              <a:t>a </a:t>
            </a:r>
            <a:r>
              <a:rPr dirty="0" sz="1800" spc="-10">
                <a:latin typeface="Arial"/>
                <a:cs typeface="Arial"/>
              </a:rPr>
              <a:t>photochemical evolution </a:t>
            </a:r>
            <a:r>
              <a:rPr dirty="0" sz="1800" spc="-5">
                <a:latin typeface="Arial"/>
                <a:cs typeface="Arial"/>
              </a:rPr>
              <a:t>of these species </a:t>
            </a:r>
            <a:r>
              <a:rPr dirty="0" sz="1800" spc="-15">
                <a:latin typeface="Arial"/>
                <a:cs typeface="Arial"/>
              </a:rPr>
              <a:t>within </a:t>
            </a:r>
            <a:r>
              <a:rPr dirty="0" sz="1800" spc="-5">
                <a:latin typeface="Arial"/>
                <a:cs typeface="Arial"/>
              </a:rPr>
              <a:t>these</a:t>
            </a:r>
            <a:r>
              <a:rPr dirty="0" sz="1800" spc="114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regions.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474720" y="3017520"/>
            <a:ext cx="274320" cy="274320"/>
          </a:xfrm>
          <a:custGeom>
            <a:avLst/>
            <a:gdLst/>
            <a:ahLst/>
            <a:cxnLst/>
            <a:rect l="l" t="t" r="r" b="b"/>
            <a:pathLst>
              <a:path w="274320" h="274320">
                <a:moveTo>
                  <a:pt x="274319" y="104139"/>
                </a:moveTo>
                <a:lnTo>
                  <a:pt x="0" y="104139"/>
                </a:lnTo>
                <a:lnTo>
                  <a:pt x="85089" y="170179"/>
                </a:lnTo>
                <a:lnTo>
                  <a:pt x="53339" y="274319"/>
                </a:lnTo>
                <a:lnTo>
                  <a:pt x="137159" y="210819"/>
                </a:lnTo>
                <a:lnTo>
                  <a:pt x="201620" y="210819"/>
                </a:lnTo>
                <a:lnTo>
                  <a:pt x="189229" y="170179"/>
                </a:lnTo>
                <a:lnTo>
                  <a:pt x="274319" y="104139"/>
                </a:lnTo>
                <a:close/>
              </a:path>
              <a:path w="274320" h="274320">
                <a:moveTo>
                  <a:pt x="201620" y="210819"/>
                </a:moveTo>
                <a:lnTo>
                  <a:pt x="137159" y="210819"/>
                </a:lnTo>
                <a:lnTo>
                  <a:pt x="220979" y="274319"/>
                </a:lnTo>
                <a:lnTo>
                  <a:pt x="201620" y="210819"/>
                </a:lnTo>
                <a:close/>
              </a:path>
              <a:path w="274320" h="274320">
                <a:moveTo>
                  <a:pt x="137159" y="0"/>
                </a:moveTo>
                <a:lnTo>
                  <a:pt x="105409" y="104139"/>
                </a:lnTo>
                <a:lnTo>
                  <a:pt x="168909" y="104139"/>
                </a:lnTo>
                <a:lnTo>
                  <a:pt x="137159" y="0"/>
                </a:lnTo>
                <a:close/>
              </a:path>
            </a:pathLst>
          </a:custGeom>
          <a:solidFill>
            <a:srgbClr val="CC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474720" y="3017520"/>
            <a:ext cx="274320" cy="274320"/>
          </a:xfrm>
          <a:custGeom>
            <a:avLst/>
            <a:gdLst/>
            <a:ahLst/>
            <a:cxnLst/>
            <a:rect l="l" t="t" r="r" b="b"/>
            <a:pathLst>
              <a:path w="274320" h="274320">
                <a:moveTo>
                  <a:pt x="137159" y="0"/>
                </a:moveTo>
                <a:lnTo>
                  <a:pt x="105409" y="104139"/>
                </a:lnTo>
                <a:lnTo>
                  <a:pt x="0" y="104139"/>
                </a:lnTo>
                <a:lnTo>
                  <a:pt x="85089" y="170179"/>
                </a:lnTo>
                <a:lnTo>
                  <a:pt x="53339" y="274319"/>
                </a:lnTo>
                <a:lnTo>
                  <a:pt x="137159" y="210819"/>
                </a:lnTo>
                <a:lnTo>
                  <a:pt x="220979" y="274319"/>
                </a:lnTo>
                <a:lnTo>
                  <a:pt x="189229" y="170179"/>
                </a:lnTo>
                <a:lnTo>
                  <a:pt x="274319" y="104139"/>
                </a:lnTo>
                <a:lnTo>
                  <a:pt x="168909" y="104139"/>
                </a:lnTo>
                <a:lnTo>
                  <a:pt x="137159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6126479" y="4297679"/>
            <a:ext cx="274320" cy="274320"/>
          </a:xfrm>
          <a:custGeom>
            <a:avLst/>
            <a:gdLst/>
            <a:ahLst/>
            <a:cxnLst/>
            <a:rect l="l" t="t" r="r" b="b"/>
            <a:pathLst>
              <a:path w="274320" h="274320">
                <a:moveTo>
                  <a:pt x="274320" y="104140"/>
                </a:moveTo>
                <a:lnTo>
                  <a:pt x="0" y="104140"/>
                </a:lnTo>
                <a:lnTo>
                  <a:pt x="85090" y="170180"/>
                </a:lnTo>
                <a:lnTo>
                  <a:pt x="53340" y="274320"/>
                </a:lnTo>
                <a:lnTo>
                  <a:pt x="137160" y="210820"/>
                </a:lnTo>
                <a:lnTo>
                  <a:pt x="201620" y="210820"/>
                </a:lnTo>
                <a:lnTo>
                  <a:pt x="189230" y="170180"/>
                </a:lnTo>
                <a:lnTo>
                  <a:pt x="274320" y="104140"/>
                </a:lnTo>
                <a:close/>
              </a:path>
              <a:path w="274320" h="274320">
                <a:moveTo>
                  <a:pt x="201620" y="210820"/>
                </a:moveTo>
                <a:lnTo>
                  <a:pt x="137160" y="210820"/>
                </a:lnTo>
                <a:lnTo>
                  <a:pt x="220980" y="274320"/>
                </a:lnTo>
                <a:lnTo>
                  <a:pt x="201620" y="210820"/>
                </a:lnTo>
                <a:close/>
              </a:path>
              <a:path w="274320" h="274320">
                <a:moveTo>
                  <a:pt x="137160" y="0"/>
                </a:moveTo>
                <a:lnTo>
                  <a:pt x="105410" y="104140"/>
                </a:lnTo>
                <a:lnTo>
                  <a:pt x="168910" y="104140"/>
                </a:lnTo>
                <a:lnTo>
                  <a:pt x="137160" y="0"/>
                </a:lnTo>
                <a:close/>
              </a:path>
            </a:pathLst>
          </a:custGeom>
          <a:solidFill>
            <a:srgbClr val="CC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6126479" y="4297679"/>
            <a:ext cx="274320" cy="274320"/>
          </a:xfrm>
          <a:custGeom>
            <a:avLst/>
            <a:gdLst/>
            <a:ahLst/>
            <a:cxnLst/>
            <a:rect l="l" t="t" r="r" b="b"/>
            <a:pathLst>
              <a:path w="274320" h="274320">
                <a:moveTo>
                  <a:pt x="137160" y="0"/>
                </a:moveTo>
                <a:lnTo>
                  <a:pt x="105410" y="104140"/>
                </a:lnTo>
                <a:lnTo>
                  <a:pt x="0" y="104140"/>
                </a:lnTo>
                <a:lnTo>
                  <a:pt x="85090" y="170180"/>
                </a:lnTo>
                <a:lnTo>
                  <a:pt x="53340" y="274320"/>
                </a:lnTo>
                <a:lnTo>
                  <a:pt x="137160" y="210820"/>
                </a:lnTo>
                <a:lnTo>
                  <a:pt x="220980" y="274320"/>
                </a:lnTo>
                <a:lnTo>
                  <a:pt x="189230" y="170180"/>
                </a:lnTo>
                <a:lnTo>
                  <a:pt x="274320" y="104140"/>
                </a:lnTo>
                <a:lnTo>
                  <a:pt x="168910" y="104140"/>
                </a:lnTo>
                <a:lnTo>
                  <a:pt x="137160" y="0"/>
                </a:lnTo>
                <a:close/>
              </a:path>
            </a:pathLst>
          </a:custGeom>
          <a:ln w="3175">
            <a:solidFill>
              <a:srgbClr val="3364A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808990" y="834390"/>
            <a:ext cx="8236584" cy="1115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73735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C. </a:t>
            </a:r>
            <a:r>
              <a:rPr dirty="0" sz="1800" spc="-10">
                <a:solidFill>
                  <a:srgbClr val="FFFFFF"/>
                </a:solidFill>
                <a:latin typeface="Arial"/>
                <a:cs typeface="Arial"/>
              </a:rPr>
              <a:t>Knight</a:t>
            </a:r>
            <a:r>
              <a:rPr dirty="0" baseline="31746" sz="1575" spc="-15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dirty="0" sz="1800" spc="-1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E. Peeters</a:t>
            </a:r>
            <a:r>
              <a:rPr dirty="0" baseline="31746" sz="1575" spc="-7">
                <a:solidFill>
                  <a:srgbClr val="FFFFFF"/>
                </a:solidFill>
                <a:latin typeface="Arial"/>
                <a:cs typeface="Arial"/>
              </a:rPr>
              <a:t>1,2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dirty="0" sz="1800" spc="-15">
                <a:solidFill>
                  <a:srgbClr val="FFFFFF"/>
                </a:solidFill>
                <a:latin typeface="Arial"/>
                <a:cs typeface="Arial"/>
              </a:rPr>
              <a:t>A.G.G.M. Tielens</a:t>
            </a:r>
            <a:r>
              <a:rPr dirty="0" baseline="31746" sz="1575" spc="-22">
                <a:solidFill>
                  <a:srgbClr val="FFFFFF"/>
                </a:solidFill>
                <a:latin typeface="Arial"/>
                <a:cs typeface="Arial"/>
              </a:rPr>
              <a:t>3</a:t>
            </a:r>
            <a:r>
              <a:rPr dirty="0" sz="1800" spc="-15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O. Berné</a:t>
            </a:r>
            <a:r>
              <a:rPr dirty="0" baseline="31746" sz="1575" spc="-7">
                <a:solidFill>
                  <a:srgbClr val="FFFFFF"/>
                </a:solidFill>
                <a:latin typeface="Arial"/>
                <a:cs typeface="Arial"/>
              </a:rPr>
              <a:t>4,5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, D.J.</a:t>
            </a:r>
            <a:r>
              <a:rPr dirty="0" sz="1800" spc="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-5">
                <a:solidFill>
                  <a:srgbClr val="FFFFFF"/>
                </a:solidFill>
                <a:latin typeface="Arial"/>
                <a:cs typeface="Arial"/>
              </a:rPr>
              <a:t>Stock</a:t>
            </a:r>
            <a:r>
              <a:rPr dirty="0" baseline="31746" sz="1575" spc="-7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baseline="31746" sz="1575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80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(1) </a:t>
            </a:r>
            <a:r>
              <a:rPr dirty="0" sz="1200" spc="-5">
                <a:solidFill>
                  <a:srgbClr val="FFFFFF"/>
                </a:solidFill>
                <a:latin typeface="Arial"/>
                <a:cs typeface="Arial"/>
              </a:rPr>
              <a:t>University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of Western Ontario, (2) SETI Institute, (3) Leiden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Observatory,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(4) </a:t>
            </a:r>
            <a:r>
              <a:rPr dirty="0" sz="1200" spc="-5">
                <a:solidFill>
                  <a:srgbClr val="FFFFFF"/>
                </a:solidFill>
                <a:latin typeface="Arial"/>
                <a:cs typeface="Arial"/>
              </a:rPr>
              <a:t>Université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Toulouse,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(5) </a:t>
            </a:r>
            <a:r>
              <a:rPr dirty="0" sz="1200" spc="-5">
                <a:solidFill>
                  <a:srgbClr val="FFFFFF"/>
                </a:solidFill>
                <a:latin typeface="Arial"/>
                <a:cs typeface="Arial"/>
              </a:rPr>
              <a:t>CNRS,</a:t>
            </a:r>
            <a:r>
              <a:rPr dirty="0" sz="120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IRAP</a:t>
            </a:r>
            <a:endParaRPr sz="1200">
              <a:latin typeface="Arial"/>
              <a:cs typeface="Arial"/>
            </a:endParaRPr>
          </a:p>
          <a:p>
            <a:pPr algn="ctr" marR="336550">
              <a:lnSpc>
                <a:spcPct val="100000"/>
              </a:lnSpc>
              <a:spcBef>
                <a:spcPts val="820"/>
              </a:spcBef>
            </a:pPr>
            <a:r>
              <a:rPr dirty="0" sz="2400" spc="-5" b="1">
                <a:solidFill>
                  <a:srgbClr val="FFFFFF"/>
                </a:solidFill>
                <a:latin typeface="Arial"/>
                <a:cs typeface="Arial"/>
              </a:rPr>
              <a:t>Board 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#108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2018-06-08T15:26:50Z</dcterms:created>
  <dcterms:modified xsi:type="dcterms:W3CDTF">2018-06-08T15:26:50Z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2018-06-08T00:00:00Z</vt:filetime>
  </property>
  <property fmtid="{D5CDD505-2E9C-101B-9397-08002B2CF9AE}" pid="3" name="Creator">
    <vt:lpwstr>Impress</vt:lpwstr>
  </property>
  <property fmtid="{D5CDD505-2E9C-101B-9397-08002B2CF9AE}" pid="4" name="LastSaved">
    <vt:filetime>2018-06-08T00:00:00Z</vt:filetime>
  </property>
</Properties>
</file>