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F7BDA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4647"/>
  </p:normalViewPr>
  <p:slideViewPr>
    <p:cSldViewPr snapToGrid="0" snapToObjects="1">
      <p:cViewPr varScale="1">
        <p:scale>
          <a:sx n="155" d="100"/>
          <a:sy n="155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05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8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4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23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1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5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9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77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97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24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13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61A7-BA31-E643-8A4E-B9343284DA5C}" type="datetimeFigureOut">
              <a:rPr kumimoji="1" lang="ja-JP" altLang="en-US" smtClean="0"/>
              <a:t>2018/6/11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7B0C-733E-7544-8447-8FF934BB3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8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33F3E50-6C45-AC49-842D-CF4FA2ED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87" y="588467"/>
            <a:ext cx="8803978" cy="292812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DA65E9A-BAF0-DE4D-BACE-9D2A61F8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41" y="3048944"/>
            <a:ext cx="2414785" cy="381396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45C788-C942-7649-9C4B-863B65E4359B}"/>
              </a:ext>
            </a:extLst>
          </p:cNvPr>
          <p:cNvSpPr txBox="1"/>
          <p:nvPr/>
        </p:nvSpPr>
        <p:spPr>
          <a:xfrm rot="20590698">
            <a:off x="2087904" y="3140618"/>
            <a:ext cx="12011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Galactic latitude</a:t>
            </a:r>
            <a:endParaRPr kumimoji="1" lang="ja-JP" altLang="en-US" sz="12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E1753D8-9FD2-1A42-9166-619A882E5B03}"/>
              </a:ext>
            </a:extLst>
          </p:cNvPr>
          <p:cNvSpPr txBox="1"/>
          <p:nvPr/>
        </p:nvSpPr>
        <p:spPr>
          <a:xfrm>
            <a:off x="5146763" y="3283212"/>
            <a:ext cx="12990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Galactic longitude</a:t>
            </a:r>
            <a:endParaRPr kumimoji="1" lang="ja-JP" altLang="en-US" sz="120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10B95FB-9983-8D4B-B6A5-45ABCED01B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12" y="876669"/>
            <a:ext cx="7375544" cy="275023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F294B6-A01B-0B4B-84AD-C6374F1E9228}"/>
              </a:ext>
            </a:extLst>
          </p:cNvPr>
          <p:cNvSpPr txBox="1"/>
          <p:nvPr/>
        </p:nvSpPr>
        <p:spPr>
          <a:xfrm>
            <a:off x="1861751" y="1660995"/>
            <a:ext cx="741288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charset="0"/>
                <a:ea typeface="Times New Roman" charset="0"/>
                <a:cs typeface="Times New Roman" charset="0"/>
              </a:rPr>
              <a:t>LMC</a:t>
            </a:r>
            <a:endParaRPr kumimoji="1" lang="ja-JP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24B09C-91DF-6F49-9767-C3B36CE29067}"/>
              </a:ext>
            </a:extLst>
          </p:cNvPr>
          <p:cNvSpPr txBox="1"/>
          <p:nvPr/>
        </p:nvSpPr>
        <p:spPr>
          <a:xfrm>
            <a:off x="4449805" y="2528017"/>
            <a:ext cx="725923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MC</a:t>
            </a:r>
            <a:endParaRPr kumimoji="1" lang="ja-JP" altLang="en-US" sz="2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B6B54E-8EC8-3642-8633-42E50FC03ECA}"/>
              </a:ext>
            </a:extLst>
          </p:cNvPr>
          <p:cNvSpPr txBox="1"/>
          <p:nvPr/>
        </p:nvSpPr>
        <p:spPr>
          <a:xfrm>
            <a:off x="5565218" y="1677120"/>
            <a:ext cx="2271092" cy="4001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err="1">
                <a:solidFill>
                  <a:srgbClr val="92D050"/>
                </a:solidFill>
                <a:latin typeface="Times New Roman" charset="0"/>
                <a:ea typeface="Times New Roman" charset="0"/>
                <a:cs typeface="Times New Roman" charset="0"/>
              </a:rPr>
              <a:t>Magellanic</a:t>
            </a:r>
            <a:r>
              <a:rPr kumimoji="1" lang="en-US" altLang="ja-JP" sz="2000" b="1" dirty="0">
                <a:solidFill>
                  <a:srgbClr val="92D050"/>
                </a:solidFill>
                <a:latin typeface="Times New Roman" charset="0"/>
                <a:ea typeface="Times New Roman" charset="0"/>
                <a:cs typeface="Times New Roman" charset="0"/>
              </a:rPr>
              <a:t> stream</a:t>
            </a:r>
            <a:endParaRPr kumimoji="1" lang="ja-JP" altLang="en-US" sz="2000" b="1" dirty="0">
              <a:solidFill>
                <a:srgbClr val="92D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C160432-3721-0048-A4BC-1842A7C67420}"/>
              </a:ext>
            </a:extLst>
          </p:cNvPr>
          <p:cNvCxnSpPr>
            <a:cxnSpLocks/>
          </p:cNvCxnSpPr>
          <p:nvPr/>
        </p:nvCxnSpPr>
        <p:spPr>
          <a:xfrm>
            <a:off x="4282057" y="2331097"/>
            <a:ext cx="167748" cy="196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9F6654B-43C3-A14A-AAD4-DBCC58C81BCE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603039" y="1861050"/>
            <a:ext cx="771088" cy="16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FA6881-D5C4-F845-AF35-5252748443FE}"/>
              </a:ext>
            </a:extLst>
          </p:cNvPr>
          <p:cNvSpPr txBox="1"/>
          <p:nvPr/>
        </p:nvSpPr>
        <p:spPr>
          <a:xfrm>
            <a:off x="1386348" y="2426763"/>
            <a:ext cx="2211028" cy="40011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Magellanic</a:t>
            </a:r>
            <a:r>
              <a:rPr kumimoji="1" lang="en-US" altLang="ja-JP" sz="20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bridge</a:t>
            </a:r>
            <a:endParaRPr kumimoji="1" lang="ja-JP" altLang="en-US" sz="2000" b="1" dirty="0">
              <a:solidFill>
                <a:srgbClr val="FFC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469A13B-53C4-CD45-9617-DE9C6C5D937D}"/>
              </a:ext>
            </a:extLst>
          </p:cNvPr>
          <p:cNvCxnSpPr>
            <a:cxnSpLocks/>
          </p:cNvCxnSpPr>
          <p:nvPr/>
        </p:nvCxnSpPr>
        <p:spPr>
          <a:xfrm flipH="1">
            <a:off x="3597376" y="2116072"/>
            <a:ext cx="229831" cy="3106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BB00320D-4E0C-C445-BEEB-0E54267FD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24036"/>
          </a:xfrm>
          <a:prstGeom prst="rect">
            <a:avLst/>
          </a:prstGeom>
        </p:spPr>
      </p:pic>
      <p:sp>
        <p:nvSpPr>
          <p:cNvPr id="45" name="円/楕円 44">
            <a:extLst>
              <a:ext uri="{FF2B5EF4-FFF2-40B4-BE49-F238E27FC236}">
                <a16:creationId xmlns:a16="http://schemas.microsoft.com/office/drawing/2014/main" id="{0D1B9CAA-0ED8-0443-8639-18086DA268FD}"/>
              </a:ext>
            </a:extLst>
          </p:cNvPr>
          <p:cNvSpPr/>
          <p:nvPr/>
        </p:nvSpPr>
        <p:spPr>
          <a:xfrm rot="19069295">
            <a:off x="4001300" y="5558661"/>
            <a:ext cx="975533" cy="239866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142871C-ABC3-7A4B-9C5F-EA08F4489D8E}"/>
              </a:ext>
            </a:extLst>
          </p:cNvPr>
          <p:cNvSpPr/>
          <p:nvPr/>
        </p:nvSpPr>
        <p:spPr>
          <a:xfrm>
            <a:off x="0" y="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Distributions of metallicity and gas-to-dust ratio in the </a:t>
            </a:r>
            <a:r>
              <a:rPr lang="en-US" altLang="ja-JP" sz="2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Magellanic</a:t>
            </a:r>
            <a:r>
              <a:rPr lang="en-US" altLang="ja-JP" sz="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system</a:t>
            </a:r>
            <a:endParaRPr lang="ja-JP" altLang="en-US" sz="23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F56450-145F-B642-8A7F-A1B1F2E78CD1}"/>
              </a:ext>
            </a:extLst>
          </p:cNvPr>
          <p:cNvSpPr/>
          <p:nvPr/>
        </p:nvSpPr>
        <p:spPr>
          <a:xfrm>
            <a:off x="170011" y="398014"/>
            <a:ext cx="8803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000000"/>
                </a:solidFill>
                <a:effectLst/>
                <a:latin typeface="Times" pitchFamily="2" charset="0"/>
              </a:rPr>
              <a:t>Kengo</a:t>
            </a:r>
            <a:r>
              <a:rPr lang="en-US" altLang="ja-JP" sz="140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effectLst/>
                <a:latin typeface="Times" pitchFamily="2" charset="0"/>
              </a:rPr>
              <a:t>Tachihara</a:t>
            </a:r>
            <a:r>
              <a:rPr lang="en-US" altLang="ja-JP" sz="1400" dirty="0">
                <a:solidFill>
                  <a:srgbClr val="000000"/>
                </a:solidFill>
                <a:effectLst/>
                <a:latin typeface="Times" pitchFamily="2" charset="0"/>
              </a:rPr>
              <a:t>, Hiroaki Yamamoto, </a:t>
            </a:r>
            <a:r>
              <a:rPr lang="en-US" altLang="ja-JP" sz="1400" dirty="0" err="1">
                <a:solidFill>
                  <a:srgbClr val="000000"/>
                </a:solidFill>
                <a:effectLst/>
                <a:latin typeface="Times" pitchFamily="2" charset="0"/>
              </a:rPr>
              <a:t>Kisetsu</a:t>
            </a:r>
            <a:r>
              <a:rPr lang="en-US" altLang="ja-JP" sz="1400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effectLst/>
                <a:latin typeface="Times" pitchFamily="2" charset="0"/>
              </a:rPr>
              <a:t>Tsuge</a:t>
            </a:r>
            <a:r>
              <a:rPr lang="en-US" altLang="ja-JP" sz="1400" dirty="0">
                <a:solidFill>
                  <a:srgbClr val="000000"/>
                </a:solidFill>
                <a:effectLst/>
                <a:latin typeface="Times" pitchFamily="2" charset="0"/>
              </a:rPr>
              <a:t>, Hidetoshi Sano, and Yasuo Fukui (Nagoya University)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3B55B891-BC45-CB4E-90BF-EB3C4C10B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036" y="4249505"/>
            <a:ext cx="5295890" cy="2232881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195B70-47C3-5B43-BF52-17437B746574}"/>
              </a:ext>
            </a:extLst>
          </p:cNvPr>
          <p:cNvSpPr txBox="1"/>
          <p:nvPr/>
        </p:nvSpPr>
        <p:spPr>
          <a:xfrm rot="16200000">
            <a:off x="2651365" y="4929896"/>
            <a:ext cx="16726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i="1" dirty="0"/>
              <a:t>W</a:t>
            </a:r>
            <a:r>
              <a:rPr kumimoji="1" lang="en-US" altLang="ja-JP" sz="2200" baseline="-25000" dirty="0"/>
              <a:t>HI</a:t>
            </a:r>
            <a:r>
              <a:rPr kumimoji="1" lang="en-US" altLang="ja-JP" sz="2200" dirty="0"/>
              <a:t> (K km/s)</a:t>
            </a:r>
            <a:endParaRPr kumimoji="1" lang="ja-JP" altLang="en-US" sz="2200" baseline="-2500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243A947-AC41-4D4E-AD62-0E9E49BEFECE}"/>
              </a:ext>
            </a:extLst>
          </p:cNvPr>
          <p:cNvSpPr txBox="1"/>
          <p:nvPr/>
        </p:nvSpPr>
        <p:spPr>
          <a:xfrm>
            <a:off x="4381766" y="6385865"/>
            <a:ext cx="31098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Planck dust opacity 𝜏</a:t>
            </a:r>
            <a:r>
              <a:rPr kumimoji="1" lang="en-US" altLang="ja-JP" sz="2400" baseline="-25000" dirty="0"/>
              <a:t>353</a:t>
            </a:r>
            <a:endParaRPr kumimoji="1" lang="ja-JP" altLang="en-US" sz="2400" baseline="-2500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6564A19-3BDD-D24D-A0B0-F4FB3D678157}"/>
              </a:ext>
            </a:extLst>
          </p:cNvPr>
          <p:cNvSpPr txBox="1"/>
          <p:nvPr/>
        </p:nvSpPr>
        <p:spPr>
          <a:xfrm>
            <a:off x="287718" y="3044245"/>
            <a:ext cx="8620516" cy="110799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ja-JP" sz="2200" dirty="0">
                <a:solidFill>
                  <a:srgbClr val="FF0000"/>
                </a:solidFill>
              </a:rPr>
              <a:t>Slope of the </a:t>
            </a:r>
            <a:r>
              <a:rPr kumimoji="1" lang="en-US" altLang="ja-JP" sz="2200" i="1" dirty="0">
                <a:solidFill>
                  <a:srgbClr val="FF0000"/>
                </a:solidFill>
              </a:rPr>
              <a:t>W</a:t>
            </a:r>
            <a:r>
              <a:rPr kumimoji="1" lang="en-US" altLang="ja-JP" sz="2200" baseline="-25000" dirty="0">
                <a:solidFill>
                  <a:srgbClr val="FF0000"/>
                </a:solidFill>
              </a:rPr>
              <a:t>HI</a:t>
            </a:r>
            <a:r>
              <a:rPr kumimoji="1" lang="en-US" altLang="ja-JP" sz="2200" dirty="0">
                <a:solidFill>
                  <a:srgbClr val="FF0000"/>
                </a:solidFill>
              </a:rPr>
              <a:t>-𝜏</a:t>
            </a:r>
            <a:r>
              <a:rPr kumimoji="1" lang="en-US" altLang="ja-JP" sz="2200" baseline="-25000" dirty="0">
                <a:solidFill>
                  <a:srgbClr val="FF0000"/>
                </a:solidFill>
              </a:rPr>
              <a:t>353</a:t>
            </a:r>
            <a:r>
              <a:rPr kumimoji="1" lang="en-US" altLang="ja-JP" sz="2200" dirty="0">
                <a:solidFill>
                  <a:srgbClr val="FF0000"/>
                </a:solidFill>
              </a:rPr>
              <a:t> correlation is a good indicator of metallicity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200" dirty="0">
                <a:solidFill>
                  <a:srgbClr val="FF0000"/>
                </a:solidFill>
              </a:rPr>
              <a:t>The ISM is the </a:t>
            </a:r>
            <a:r>
              <a:rPr lang="en-US" altLang="ja-JP" sz="2200" dirty="0" err="1">
                <a:solidFill>
                  <a:srgbClr val="FF0000"/>
                </a:solidFill>
              </a:rPr>
              <a:t>Magellanic</a:t>
            </a:r>
            <a:r>
              <a:rPr lang="en-US" altLang="ja-JP" sz="2200" dirty="0">
                <a:solidFill>
                  <a:srgbClr val="FF0000"/>
                </a:solidFill>
              </a:rPr>
              <a:t> system is a mixed gas from LMC and SMC by the dynamical interaction, which triggered active star formation</a:t>
            </a:r>
            <a:endParaRPr kumimoji="1" lang="ja-JP" altLang="en-US" sz="2200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777AF53-497A-6643-9FE1-1153AAD7B879}"/>
              </a:ext>
            </a:extLst>
          </p:cNvPr>
          <p:cNvSpPr txBox="1"/>
          <p:nvPr/>
        </p:nvSpPr>
        <p:spPr>
          <a:xfrm rot="19459214">
            <a:off x="4207607" y="5037834"/>
            <a:ext cx="115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432FF"/>
                </a:solidFill>
              </a:rPr>
              <a:t>L-component</a:t>
            </a:r>
            <a:endParaRPr kumimoji="1" lang="ja-JP" altLang="en-US" sz="1400">
              <a:solidFill>
                <a:srgbClr val="0432FF"/>
              </a:solidFill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3A9155CE-BF13-934B-A955-0FB851D59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96" y="4268359"/>
            <a:ext cx="2811000" cy="2474322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FE39231-D168-9449-AB1F-BC97ED3DD431}"/>
              </a:ext>
            </a:extLst>
          </p:cNvPr>
          <p:cNvSpPr txBox="1"/>
          <p:nvPr/>
        </p:nvSpPr>
        <p:spPr>
          <a:xfrm>
            <a:off x="4139409" y="4567025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SMC</a:t>
            </a:r>
            <a:endParaRPr kumimoji="1" lang="ja-JP" altLang="en-US" sz="1400">
              <a:solidFill>
                <a:srgbClr val="FF0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E8302CF-BE02-2A46-A6E1-09C4A805C1E1}"/>
              </a:ext>
            </a:extLst>
          </p:cNvPr>
          <p:cNvSpPr txBox="1"/>
          <p:nvPr/>
        </p:nvSpPr>
        <p:spPr>
          <a:xfrm>
            <a:off x="4821233" y="5616464"/>
            <a:ext cx="1553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LMC D-component</a:t>
            </a:r>
            <a:endParaRPr kumimoji="1" lang="ja-JP" altLang="en-US" sz="140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96C6432-13EE-B145-A9EB-8610EA9AD059}"/>
              </a:ext>
            </a:extLst>
          </p:cNvPr>
          <p:cNvSpPr txBox="1"/>
          <p:nvPr/>
        </p:nvSpPr>
        <p:spPr>
          <a:xfrm>
            <a:off x="5095961" y="5926964"/>
            <a:ext cx="15285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rgbClr val="00B050"/>
                </a:solidFill>
              </a:rPr>
              <a:t>Magellanic</a:t>
            </a:r>
            <a:r>
              <a:rPr kumimoji="1" lang="en-US" altLang="ja-JP" sz="1400" dirty="0">
                <a:solidFill>
                  <a:srgbClr val="00B050"/>
                </a:solidFill>
              </a:rPr>
              <a:t> stream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4D112ED-88E5-9742-BC9F-437D2F7D7D62}"/>
              </a:ext>
            </a:extLst>
          </p:cNvPr>
          <p:cNvSpPr txBox="1"/>
          <p:nvPr/>
        </p:nvSpPr>
        <p:spPr>
          <a:xfrm>
            <a:off x="7236200" y="4769723"/>
            <a:ext cx="15113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>
                <a:ln w="6350">
                  <a:noFill/>
                  <a:prstDash val="solid"/>
                </a:ln>
                <a:solidFill>
                  <a:srgbClr val="FFC000"/>
                </a:solidFill>
              </a:rPr>
              <a:t>Magellanic</a:t>
            </a:r>
            <a:r>
              <a:rPr kumimoji="1" lang="en-US" altLang="ja-JP" sz="1400" b="1" dirty="0">
                <a:ln w="6350">
                  <a:noFill/>
                  <a:prstDash val="solid"/>
                </a:ln>
                <a:solidFill>
                  <a:srgbClr val="FFC000"/>
                </a:solidFill>
              </a:rPr>
              <a:t> bridge</a:t>
            </a:r>
          </a:p>
        </p:txBody>
      </p:sp>
    </p:spTree>
    <p:extLst>
      <p:ext uri="{BB962C8B-B14F-4D97-AF65-F5344CB8AC3E}">
        <p14:creationId xmlns:p14="http://schemas.microsoft.com/office/powerpoint/2010/main" val="8287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96</Words>
  <Application>Microsoft Macintosh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游ゴシック</vt:lpstr>
      <vt:lpstr>游ゴシック Light</vt:lpstr>
      <vt:lpstr>Arial</vt:lpstr>
      <vt:lpstr>Calibri</vt:lpstr>
      <vt:lpstr>Calibri Light</vt:lpstr>
      <vt:lpstr>Times</vt:lpstr>
      <vt:lpstr>Times New Roman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Kengo Tachihara</dc:creator>
  <cp:lastModifiedBy>Kengo Tachihara</cp:lastModifiedBy>
  <cp:revision>25</cp:revision>
  <dcterms:created xsi:type="dcterms:W3CDTF">2018-06-10T08:29:08Z</dcterms:created>
  <dcterms:modified xsi:type="dcterms:W3CDTF">2018-06-11T02:17:58Z</dcterms:modified>
</cp:coreProperties>
</file>