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32918400" cy="438912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58"/>
    <p:restoredTop sz="94661"/>
  </p:normalViewPr>
  <p:slideViewPr>
    <p:cSldViewPr snapToGrid="0" snapToObjects="1">
      <p:cViewPr>
        <p:scale>
          <a:sx n="27" d="100"/>
          <a:sy n="27" d="100"/>
        </p:scale>
        <p:origin x="2152" y="-21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7013A-0EDA-814F-9F86-E7951892793C}" type="datetimeFigureOut">
              <a:rPr lang="en-US" smtClean="0"/>
              <a:t>5/29/18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13BE8-9D11-B84D-B85F-80EDAABA8445}" type="slidenum">
              <a:rPr lang="en-US" smtClean="0"/>
              <a:t>‹#›</a:t>
            </a:fld>
            <a:endParaRPr lang="en-US"/>
          </a:p>
        </p:txBody>
      </p:sp>
    </p:spTree>
    <p:extLst>
      <p:ext uri="{BB962C8B-B14F-4D97-AF65-F5344CB8AC3E}">
        <p14:creationId xmlns:p14="http://schemas.microsoft.com/office/powerpoint/2010/main" val="104550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13BE8-9D11-B84D-B85F-80EDAABA8445}" type="slidenum">
              <a:rPr lang="en-US" smtClean="0"/>
              <a:t>1</a:t>
            </a:fld>
            <a:endParaRPr lang="en-US"/>
          </a:p>
        </p:txBody>
      </p:sp>
    </p:spTree>
    <p:extLst>
      <p:ext uri="{BB962C8B-B14F-4D97-AF65-F5344CB8AC3E}">
        <p14:creationId xmlns:p14="http://schemas.microsoft.com/office/powerpoint/2010/main" val="105244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smtClean="0"/>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8DCA8F-03CF-4F4C-BE8D-EF1D7BF3B549}" type="datetimeFigureOut">
              <a:rPr lang="en-US" smtClean="0"/>
              <a:t>5/29/18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F5903-CD4C-964F-9CA8-815FA84EFDB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8DCA8F-03CF-4F4C-BE8D-EF1D7BF3B549}" type="datetimeFigureOut">
              <a:rPr lang="en-US" smtClean="0"/>
              <a:t>5/29/18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F5903-CD4C-964F-9CA8-815FA84EFD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8DCA8F-03CF-4F4C-BE8D-EF1D7BF3B549}" type="datetimeFigureOut">
              <a:rPr lang="en-US" smtClean="0"/>
              <a:t>5/29/18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F5903-CD4C-964F-9CA8-815FA84EFD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8DCA8F-03CF-4F4C-BE8D-EF1D7BF3B549}" type="datetimeFigureOut">
              <a:rPr lang="en-US" smtClean="0"/>
              <a:t>5/29/18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F5903-CD4C-964F-9CA8-815FA84EFDB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smtClean="0"/>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8DCA8F-03CF-4F4C-BE8D-EF1D7BF3B549}" type="datetimeFigureOut">
              <a:rPr lang="en-US" smtClean="0"/>
              <a:t>5/29/18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F5903-CD4C-964F-9CA8-815FA84EFDB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8DCA8F-03CF-4F4C-BE8D-EF1D7BF3B549}" type="datetimeFigureOut">
              <a:rPr lang="en-US" smtClean="0"/>
              <a:t>5/29/18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F5903-CD4C-964F-9CA8-815FA84EFDB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8DCA8F-03CF-4F4C-BE8D-EF1D7BF3B549}" type="datetimeFigureOut">
              <a:rPr lang="en-US" smtClean="0"/>
              <a:t>5/29/18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F5903-CD4C-964F-9CA8-815FA84EFDB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8DCA8F-03CF-4F4C-BE8D-EF1D7BF3B549}" type="datetimeFigureOut">
              <a:rPr lang="en-US" smtClean="0"/>
              <a:t>5/29/18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F5903-CD4C-964F-9CA8-815FA84EFDB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DCA8F-03CF-4F4C-BE8D-EF1D7BF3B549}" type="datetimeFigureOut">
              <a:rPr lang="en-US" smtClean="0"/>
              <a:t>5/29/18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F5903-CD4C-964F-9CA8-815FA84EFD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smtClean="0"/>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DCA8F-03CF-4F4C-BE8D-EF1D7BF3B549}" type="datetimeFigureOut">
              <a:rPr lang="en-US" smtClean="0"/>
              <a:t>5/29/18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F5903-CD4C-964F-9CA8-815FA84EFDB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DCA8F-03CF-4F4C-BE8D-EF1D7BF3B549}" type="datetimeFigureOut">
              <a:rPr lang="en-US" smtClean="0"/>
              <a:t>5/29/18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F5903-CD4C-964F-9CA8-815FA84EFDB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AC8DCA8F-03CF-4F4C-BE8D-EF1D7BF3B549}" type="datetimeFigureOut">
              <a:rPr lang="en-US" smtClean="0"/>
              <a:t>5/29/18</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0F2F5903-CD4C-964F-9CA8-815FA84EFDB1}" type="slidenum">
              <a:rPr lang="en-US" smtClean="0"/>
              <a:t>‹#›</a:t>
            </a:fld>
            <a:endParaRPr lang="en-US"/>
          </a:p>
        </p:txBody>
      </p:sp>
    </p:spTree>
    <p:extLst>
      <p:ext uri="{BB962C8B-B14F-4D97-AF65-F5344CB8AC3E}">
        <p14:creationId xmlns:p14="http://schemas.microsoft.com/office/powerpoint/2010/main" val="882528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18204193"/>
            <a:ext cx="13719713" cy="21525217"/>
          </a:xfrm>
          <a:prstGeom prst="rect">
            <a:avLst/>
          </a:prstGeom>
        </p:spPr>
      </p:pic>
      <p:sp>
        <p:nvSpPr>
          <p:cNvPr id="5" name="TextBox 4"/>
          <p:cNvSpPr txBox="1"/>
          <p:nvPr/>
        </p:nvSpPr>
        <p:spPr>
          <a:xfrm>
            <a:off x="0" y="-2"/>
            <a:ext cx="32918400" cy="6820329"/>
          </a:xfrm>
          <a:prstGeom prst="rect">
            <a:avLst/>
          </a:prstGeom>
          <a:noFill/>
        </p:spPr>
        <p:txBody>
          <a:bodyPr wrap="square" rtlCol="0">
            <a:spAutoFit/>
          </a:bodyPr>
          <a:lstStyle/>
          <a:p>
            <a:pPr algn="ctr"/>
            <a:endParaRPr lang="en-US" b="1" dirty="0" smtClean="0">
              <a:latin typeface="Book Antiqua" charset="0"/>
              <a:ea typeface="Book Antiqua" charset="0"/>
              <a:cs typeface="Book Antiqua" charset="0"/>
            </a:endParaRPr>
          </a:p>
          <a:p>
            <a:pPr algn="ctr"/>
            <a:r>
              <a:rPr lang="en-US" b="1" dirty="0" smtClean="0">
                <a:latin typeface="Book Antiqua" charset="0"/>
                <a:ea typeface="Book Antiqua" charset="0"/>
                <a:cs typeface="Book Antiqua" charset="0"/>
              </a:rPr>
              <a:t>Mid-IR </a:t>
            </a:r>
            <a:r>
              <a:rPr lang="en-US" b="1" dirty="0">
                <a:latin typeface="Book Antiqua" charset="0"/>
                <a:ea typeface="Book Antiqua" charset="0"/>
                <a:cs typeface="Book Antiqua" charset="0"/>
              </a:rPr>
              <a:t>spectroscopic observations of </a:t>
            </a:r>
            <a:endParaRPr lang="en-US" b="1" dirty="0" smtClean="0">
              <a:latin typeface="Book Antiqua" charset="0"/>
              <a:ea typeface="Book Antiqua" charset="0"/>
              <a:cs typeface="Book Antiqua" charset="0"/>
            </a:endParaRPr>
          </a:p>
          <a:p>
            <a:pPr algn="ctr"/>
            <a:r>
              <a:rPr lang="en-US" b="1" dirty="0" smtClean="0">
                <a:latin typeface="Book Antiqua" charset="0"/>
                <a:ea typeface="Book Antiqua" charset="0"/>
                <a:cs typeface="Book Antiqua" charset="0"/>
              </a:rPr>
              <a:t>the </a:t>
            </a:r>
            <a:r>
              <a:rPr lang="en-US" b="1" dirty="0">
                <a:latin typeface="Book Antiqua" charset="0"/>
                <a:ea typeface="Book Antiqua" charset="0"/>
                <a:cs typeface="Book Antiqua" charset="0"/>
              </a:rPr>
              <a:t>dustiest AGB stars in the </a:t>
            </a:r>
            <a:r>
              <a:rPr lang="en-US" b="1" dirty="0" smtClean="0">
                <a:latin typeface="Book Antiqua" charset="0"/>
                <a:ea typeface="Book Antiqua" charset="0"/>
                <a:cs typeface="Book Antiqua" charset="0"/>
              </a:rPr>
              <a:t>Galaxy</a:t>
            </a:r>
          </a:p>
          <a:p>
            <a:pPr algn="ctr"/>
            <a:endParaRPr lang="en-US" sz="2000" dirty="0" smtClean="0">
              <a:latin typeface="Book Antiqua" charset="0"/>
              <a:ea typeface="Book Antiqua" charset="0"/>
              <a:cs typeface="Book Antiqua" charset="0"/>
            </a:endParaRPr>
          </a:p>
          <a:p>
            <a:pPr algn="ctr"/>
            <a:r>
              <a:rPr lang="en-US" sz="5400" dirty="0" smtClean="0">
                <a:latin typeface="Book Antiqua" charset="0"/>
                <a:ea typeface="Book Antiqua" charset="0"/>
                <a:cs typeface="Book Antiqua" charset="0"/>
              </a:rPr>
              <a:t>Steve Goldman</a:t>
            </a:r>
            <a:r>
              <a:rPr lang="en-US" sz="5400" baseline="30000" dirty="0" smtClean="0">
                <a:latin typeface="Book Antiqua" charset="0"/>
                <a:ea typeface="Book Antiqua" charset="0"/>
                <a:cs typeface="Book Antiqua" charset="0"/>
              </a:rPr>
              <a:t>1</a:t>
            </a:r>
            <a:r>
              <a:rPr lang="en-US" sz="5400" dirty="0" smtClean="0">
                <a:latin typeface="Book Antiqua" charset="0"/>
                <a:ea typeface="Book Antiqua" charset="0"/>
                <a:cs typeface="Book Antiqua" charset="0"/>
              </a:rPr>
              <a:t>, </a:t>
            </a:r>
            <a:r>
              <a:rPr lang="en-US" sz="5400" dirty="0" err="1" smtClean="0">
                <a:latin typeface="Book Antiqua" charset="0"/>
                <a:ea typeface="Book Antiqua" charset="0"/>
                <a:cs typeface="Book Antiqua" charset="0"/>
              </a:rPr>
              <a:t>Jacco</a:t>
            </a:r>
            <a:r>
              <a:rPr lang="en-US" sz="5400" dirty="0" smtClean="0">
                <a:latin typeface="Book Antiqua" charset="0"/>
                <a:ea typeface="Book Antiqua" charset="0"/>
                <a:cs typeface="Book Antiqua" charset="0"/>
              </a:rPr>
              <a:t> van Loon</a:t>
            </a:r>
            <a:r>
              <a:rPr lang="en-US" sz="5400" baseline="30000" dirty="0" smtClean="0">
                <a:latin typeface="Book Antiqua" charset="0"/>
                <a:ea typeface="Book Antiqua" charset="0"/>
                <a:cs typeface="Book Antiqua" charset="0"/>
              </a:rPr>
              <a:t>2</a:t>
            </a:r>
            <a:r>
              <a:rPr lang="en-US" sz="5400" dirty="0" smtClean="0">
                <a:latin typeface="Book Antiqua" charset="0"/>
                <a:ea typeface="Book Antiqua" charset="0"/>
                <a:cs typeface="Book Antiqua" charset="0"/>
              </a:rPr>
              <a:t>, Martha Boyer</a:t>
            </a:r>
            <a:r>
              <a:rPr lang="en-US" sz="5400" baseline="30000" dirty="0" smtClean="0">
                <a:latin typeface="Book Antiqua" charset="0"/>
                <a:ea typeface="Book Antiqua" charset="0"/>
                <a:cs typeface="Book Antiqua" charset="0"/>
              </a:rPr>
              <a:t>1</a:t>
            </a:r>
          </a:p>
          <a:p>
            <a:pPr algn="ctr"/>
            <a:endParaRPr lang="en-US" sz="2000" dirty="0" smtClean="0">
              <a:latin typeface="Book Antiqua" charset="0"/>
              <a:ea typeface="Book Antiqua" charset="0"/>
              <a:cs typeface="Book Antiqua" charset="0"/>
            </a:endParaRPr>
          </a:p>
          <a:p>
            <a:pPr algn="ctr"/>
            <a:r>
              <a:rPr lang="en-US" sz="2800" baseline="30000" dirty="0" smtClean="0">
                <a:latin typeface="Book Antiqua" charset="0"/>
                <a:ea typeface="Book Antiqua" charset="0"/>
                <a:cs typeface="Book Antiqua" charset="0"/>
              </a:rPr>
              <a:t>1 </a:t>
            </a:r>
            <a:r>
              <a:rPr lang="en-US" sz="2800" dirty="0" smtClean="0">
                <a:latin typeface="Book Antiqua" charset="0"/>
                <a:ea typeface="Book Antiqua" charset="0"/>
                <a:cs typeface="Book Antiqua" charset="0"/>
              </a:rPr>
              <a:t>Space Telescope Science Institute, </a:t>
            </a:r>
            <a:r>
              <a:rPr lang="en-US" sz="2800" dirty="0">
                <a:latin typeface="Book Antiqua" charset="0"/>
                <a:ea typeface="Book Antiqua" charset="0"/>
                <a:cs typeface="Book Antiqua" charset="0"/>
              </a:rPr>
              <a:t>3700 San Martin Drive, Baltimore, MD 21218 USA</a:t>
            </a:r>
          </a:p>
          <a:p>
            <a:pPr algn="ctr"/>
            <a:r>
              <a:rPr lang="en-US" sz="2800" baseline="30000" dirty="0" smtClean="0">
                <a:latin typeface="Book Antiqua" charset="0"/>
                <a:ea typeface="Book Antiqua" charset="0"/>
                <a:cs typeface="Book Antiqua" charset="0"/>
              </a:rPr>
              <a:t>2 </a:t>
            </a:r>
            <a:r>
              <a:rPr lang="en-US" sz="2800" dirty="0">
                <a:latin typeface="Book Antiqua" charset="0"/>
                <a:ea typeface="Book Antiqua" charset="0"/>
                <a:cs typeface="Book Antiqua" charset="0"/>
              </a:rPr>
              <a:t>Lennard-Jones Laboratories, </a:t>
            </a:r>
            <a:r>
              <a:rPr lang="en-US" sz="2800" dirty="0" err="1">
                <a:latin typeface="Book Antiqua" charset="0"/>
                <a:ea typeface="Book Antiqua" charset="0"/>
                <a:cs typeface="Book Antiqua" charset="0"/>
              </a:rPr>
              <a:t>Keele</a:t>
            </a:r>
            <a:r>
              <a:rPr lang="en-US" sz="2800" dirty="0">
                <a:latin typeface="Book Antiqua" charset="0"/>
                <a:ea typeface="Book Antiqua" charset="0"/>
                <a:cs typeface="Book Antiqua" charset="0"/>
              </a:rPr>
              <a:t> University, ST5 5BG, UK</a:t>
            </a:r>
          </a:p>
          <a:p>
            <a:pPr algn="ctr"/>
            <a:endParaRPr lang="en-US" sz="2800" dirty="0">
              <a:latin typeface="Book Antiqua" charset="0"/>
              <a:ea typeface="Book Antiqua" charset="0"/>
              <a:cs typeface="Book Antiqua"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34" y="9143839"/>
            <a:ext cx="13690573" cy="6876262"/>
          </a:xfrm>
          <a:prstGeom prst="rect">
            <a:avLst/>
          </a:prstGeom>
        </p:spPr>
      </p:pic>
      <p:sp>
        <p:nvSpPr>
          <p:cNvPr id="9" name="TextBox 8"/>
          <p:cNvSpPr txBox="1"/>
          <p:nvPr/>
        </p:nvSpPr>
        <p:spPr>
          <a:xfrm>
            <a:off x="15793828" y="33819888"/>
            <a:ext cx="16360888" cy="7571303"/>
          </a:xfrm>
          <a:prstGeom prst="rect">
            <a:avLst/>
          </a:prstGeom>
          <a:noFill/>
          <a:ln>
            <a:noFill/>
          </a:ln>
        </p:spPr>
        <p:txBody>
          <a:bodyPr wrap="square" rtlCol="0">
            <a:spAutoFit/>
          </a:bodyPr>
          <a:lstStyle/>
          <a:p>
            <a:pPr marL="1143000" indent="-1143000">
              <a:buBlip>
                <a:blip r:embed="rId5"/>
              </a:buBlip>
            </a:pPr>
            <a:r>
              <a:rPr lang="en-US" sz="5400" dirty="0" smtClean="0">
                <a:latin typeface="Book Antiqua" charset="0"/>
                <a:ea typeface="Book Antiqua" charset="0"/>
                <a:cs typeface="Book Antiqua" charset="0"/>
              </a:rPr>
              <a:t>Median mass-loss rate  </a:t>
            </a:r>
            <a:r>
              <a:rPr lang="en-US" sz="5400" dirty="0" smtClean="0">
                <a:latin typeface="Book Antiqua" charset="0"/>
                <a:ea typeface="Book Antiqua" charset="0"/>
                <a:cs typeface="Book Antiqua" charset="0"/>
              </a:rPr>
              <a:t>~ 10</a:t>
            </a:r>
            <a:r>
              <a:rPr lang="en-US" sz="5400" baseline="30000" dirty="0" smtClean="0">
                <a:latin typeface="Book Antiqua" charset="0"/>
                <a:ea typeface="Book Antiqua" charset="0"/>
                <a:cs typeface="Book Antiqua" charset="0"/>
              </a:rPr>
              <a:t> -</a:t>
            </a:r>
            <a:r>
              <a:rPr lang="en-US" sz="2000" baseline="30000" dirty="0" smtClean="0">
                <a:latin typeface="Book Antiqua" charset="0"/>
                <a:ea typeface="Book Antiqua" charset="0"/>
                <a:cs typeface="Book Antiqua" charset="0"/>
              </a:rPr>
              <a:t> </a:t>
            </a:r>
            <a:r>
              <a:rPr lang="en-US" sz="5400" baseline="30000" dirty="0" smtClean="0">
                <a:latin typeface="Book Antiqua" charset="0"/>
                <a:ea typeface="Book Antiqua" charset="0"/>
                <a:cs typeface="Book Antiqua" charset="0"/>
              </a:rPr>
              <a:t>4</a:t>
            </a:r>
            <a:r>
              <a:rPr lang="en-US" sz="5400" dirty="0" smtClean="0">
                <a:latin typeface="Book Antiqua" charset="0"/>
                <a:ea typeface="Book Antiqua" charset="0"/>
                <a:cs typeface="Book Antiqua" charset="0"/>
              </a:rPr>
              <a:t> </a:t>
            </a:r>
            <a:r>
              <a:rPr lang="en-US" sz="5400" dirty="0" smtClean="0">
                <a:latin typeface="Book Antiqua" charset="0"/>
                <a:ea typeface="Book Antiqua" charset="0"/>
                <a:cs typeface="Book Antiqua" charset="0"/>
              </a:rPr>
              <a:t>M</a:t>
            </a:r>
            <a:r>
              <a:rPr lang="en-US" sz="5400" baseline="-25000" dirty="0" smtClean="0">
                <a:latin typeface="Book Antiqua" charset="0"/>
                <a:ea typeface="Book Antiqua" charset="0"/>
                <a:cs typeface="Book Antiqua" charset="0"/>
              </a:rPr>
              <a:t>⦿</a:t>
            </a:r>
            <a:r>
              <a:rPr lang="en-US" sz="5400" dirty="0" smtClean="0">
                <a:latin typeface="Book Antiqua" charset="0"/>
                <a:ea typeface="Book Antiqua" charset="0"/>
                <a:cs typeface="Book Antiqua" charset="0"/>
              </a:rPr>
              <a:t> </a:t>
            </a:r>
            <a:r>
              <a:rPr lang="en-US" sz="5400" dirty="0" err="1" smtClean="0">
                <a:latin typeface="Book Antiqua" charset="0"/>
                <a:ea typeface="Book Antiqua" charset="0"/>
                <a:cs typeface="Book Antiqua" charset="0"/>
              </a:rPr>
              <a:t>yr</a:t>
            </a:r>
            <a:r>
              <a:rPr lang="en-US" sz="2800" dirty="0" smtClean="0">
                <a:latin typeface="Book Antiqua" charset="0"/>
                <a:ea typeface="Book Antiqua" charset="0"/>
                <a:cs typeface="Book Antiqua" charset="0"/>
              </a:rPr>
              <a:t> </a:t>
            </a:r>
            <a:r>
              <a:rPr lang="en-US" sz="5400" baseline="30000" dirty="0" smtClean="0">
                <a:latin typeface="Book Antiqua" charset="0"/>
                <a:ea typeface="Book Antiqua" charset="0"/>
                <a:cs typeface="Book Antiqua" charset="0"/>
              </a:rPr>
              <a:t>-</a:t>
            </a:r>
            <a:r>
              <a:rPr lang="en-US" sz="5400" baseline="30000" dirty="0" smtClean="0">
                <a:latin typeface="Book Antiqua" charset="0"/>
                <a:ea typeface="Book Antiqua" charset="0"/>
                <a:cs typeface="Book Antiqua" charset="0"/>
              </a:rPr>
              <a:t>1</a:t>
            </a:r>
            <a:endParaRPr lang="en-US" sz="5400" baseline="-25000" dirty="0" smtClean="0">
              <a:latin typeface="Book Antiqua" charset="0"/>
              <a:ea typeface="Book Antiqua" charset="0"/>
              <a:cs typeface="Book Antiqua" charset="0"/>
            </a:endParaRPr>
          </a:p>
          <a:p>
            <a:pPr marL="1143000" indent="-1143000">
              <a:buBlip>
                <a:blip r:embed="rId5"/>
              </a:buBlip>
            </a:pPr>
            <a:endParaRPr lang="en-US" sz="5400" dirty="0" smtClean="0">
              <a:latin typeface="Book Antiqua" charset="0"/>
              <a:ea typeface="Book Antiqua" charset="0"/>
              <a:cs typeface="Book Antiqua" charset="0"/>
            </a:endParaRPr>
          </a:p>
          <a:p>
            <a:pPr marL="1143000" indent="-1143000">
              <a:buBlip>
                <a:blip r:embed="rId5"/>
              </a:buBlip>
            </a:pPr>
            <a:r>
              <a:rPr lang="en-US" sz="5400" dirty="0" smtClean="0">
                <a:latin typeface="Book Antiqua" charset="0"/>
                <a:ea typeface="Book Antiqua" charset="0"/>
                <a:cs typeface="Book Antiqua" charset="0"/>
              </a:rPr>
              <a:t>Median derived gas-to-dust </a:t>
            </a:r>
            <a:r>
              <a:rPr lang="en-US" sz="5400" dirty="0">
                <a:latin typeface="Book Antiqua" charset="0"/>
                <a:ea typeface="Book Antiqua" charset="0"/>
                <a:cs typeface="Book Antiqua" charset="0"/>
              </a:rPr>
              <a:t>ratio </a:t>
            </a:r>
            <a:r>
              <a:rPr lang="en-US" sz="5400" dirty="0" smtClean="0">
                <a:latin typeface="Book Antiqua" charset="0"/>
                <a:ea typeface="Book Antiqua" charset="0"/>
                <a:cs typeface="Book Antiqua" charset="0"/>
              </a:rPr>
              <a:t>~ 97</a:t>
            </a:r>
            <a:endParaRPr lang="en-US" sz="5400" dirty="0" smtClean="0">
              <a:latin typeface="Book Antiqua" charset="0"/>
              <a:ea typeface="Book Antiqua" charset="0"/>
              <a:cs typeface="Book Antiqua" charset="0"/>
            </a:endParaRPr>
          </a:p>
          <a:p>
            <a:pPr marL="1143000" indent="-1143000">
              <a:buBlip>
                <a:blip r:embed="rId5"/>
              </a:buBlip>
            </a:pPr>
            <a:endParaRPr lang="en-US" sz="5400" dirty="0" smtClean="0">
              <a:latin typeface="Book Antiqua" charset="0"/>
              <a:ea typeface="Book Antiqua" charset="0"/>
              <a:cs typeface="Book Antiqua" charset="0"/>
            </a:endParaRPr>
          </a:p>
          <a:p>
            <a:pPr marL="1143000" indent="-1143000">
              <a:buBlip>
                <a:blip r:embed="rId5"/>
              </a:buBlip>
            </a:pPr>
            <a:r>
              <a:rPr lang="en-US" sz="5400" dirty="0" smtClean="0">
                <a:latin typeface="Book Antiqua" charset="0"/>
                <a:ea typeface="Book Antiqua" charset="0"/>
                <a:cs typeface="Book Antiqua" charset="0"/>
              </a:rPr>
              <a:t>For </a:t>
            </a:r>
            <a:r>
              <a:rPr lang="en-US" sz="5400" dirty="0">
                <a:latin typeface="Book Antiqua" charset="0"/>
                <a:ea typeface="Book Antiqua" charset="0"/>
                <a:cs typeface="Book Antiqua" charset="0"/>
              </a:rPr>
              <a:t>a given </a:t>
            </a:r>
            <a:r>
              <a:rPr lang="en-US" sz="5400" dirty="0" smtClean="0">
                <a:latin typeface="Book Antiqua" charset="0"/>
                <a:ea typeface="Book Antiqua" charset="0"/>
                <a:cs typeface="Book Antiqua" charset="0"/>
              </a:rPr>
              <a:t>luminosity, </a:t>
            </a:r>
            <a:r>
              <a:rPr lang="en-US" sz="5400" dirty="0" smtClean="0">
                <a:latin typeface="Book Antiqua" charset="0"/>
                <a:ea typeface="Book Antiqua" charset="0"/>
                <a:cs typeface="Book Antiqua" charset="0"/>
              </a:rPr>
              <a:t>the Galactic </a:t>
            </a:r>
            <a:r>
              <a:rPr lang="en-US" sz="5400" dirty="0">
                <a:latin typeface="Book Antiqua" charset="0"/>
                <a:ea typeface="Book Antiqua" charset="0"/>
                <a:cs typeface="Book Antiqua" charset="0"/>
              </a:rPr>
              <a:t>Bulge sample shows higher </a:t>
            </a:r>
            <a:r>
              <a:rPr lang="en-US" sz="5400" dirty="0" smtClean="0">
                <a:latin typeface="Book Antiqua" charset="0"/>
                <a:ea typeface="Book Antiqua" charset="0"/>
                <a:cs typeface="Book Antiqua" charset="0"/>
              </a:rPr>
              <a:t>mass-loss rate </a:t>
            </a:r>
            <a:r>
              <a:rPr lang="en-US" sz="5400" dirty="0">
                <a:latin typeface="Book Antiqua" charset="0"/>
                <a:ea typeface="Book Antiqua" charset="0"/>
                <a:cs typeface="Book Antiqua" charset="0"/>
              </a:rPr>
              <a:t>than </a:t>
            </a:r>
            <a:r>
              <a:rPr lang="en-US" sz="5400" dirty="0" smtClean="0">
                <a:latin typeface="Book Antiqua" charset="0"/>
                <a:ea typeface="Book Antiqua" charset="0"/>
                <a:cs typeface="Book Antiqua" charset="0"/>
              </a:rPr>
              <a:t> samples </a:t>
            </a:r>
            <a:r>
              <a:rPr lang="en-US" sz="5400" dirty="0">
                <a:latin typeface="Book Antiqua" charset="0"/>
                <a:ea typeface="Book Antiqua" charset="0"/>
                <a:cs typeface="Book Antiqua" charset="0"/>
              </a:rPr>
              <a:t>in </a:t>
            </a:r>
            <a:r>
              <a:rPr lang="en-US" sz="5400" dirty="0" smtClean="0">
                <a:latin typeface="Book Antiqua" charset="0"/>
                <a:ea typeface="Book Antiqua" charset="0"/>
                <a:cs typeface="Book Antiqua" charset="0"/>
              </a:rPr>
              <a:t>either the </a:t>
            </a:r>
            <a:r>
              <a:rPr lang="en-US" sz="5400" dirty="0">
                <a:latin typeface="Book Antiqua" charset="0"/>
                <a:ea typeface="Book Antiqua" charset="0"/>
                <a:cs typeface="Book Antiqua" charset="0"/>
              </a:rPr>
              <a:t>LMC </a:t>
            </a:r>
            <a:r>
              <a:rPr lang="en-US" sz="5400" dirty="0" smtClean="0">
                <a:latin typeface="Book Antiqua" charset="0"/>
                <a:ea typeface="Book Antiqua" charset="0"/>
                <a:cs typeface="Book Antiqua" charset="0"/>
              </a:rPr>
              <a:t>or Galactic Center</a:t>
            </a:r>
          </a:p>
          <a:p>
            <a:pPr marL="1143000" indent="-1143000">
              <a:buBlip>
                <a:blip r:embed="rId5"/>
              </a:buBlip>
            </a:pPr>
            <a:endParaRPr lang="en-US" sz="5400" dirty="0" smtClean="0">
              <a:latin typeface="Book Antiqua" charset="0"/>
              <a:ea typeface="Book Antiqua" charset="0"/>
              <a:cs typeface="Book Antiqua" charset="0"/>
            </a:endParaRPr>
          </a:p>
          <a:p>
            <a:pPr marL="1143000" indent="-1143000">
              <a:buBlip>
                <a:blip r:embed="rId5"/>
              </a:buBlip>
            </a:pPr>
            <a:r>
              <a:rPr lang="en-US" sz="5400" dirty="0" smtClean="0">
                <a:latin typeface="Book Antiqua" charset="0"/>
                <a:ea typeface="Book Antiqua" charset="0"/>
                <a:cs typeface="Book Antiqua" charset="0"/>
              </a:rPr>
              <a:t>Future work: dust grain and geometry analysis</a:t>
            </a:r>
            <a:endParaRPr lang="en-US" sz="5400" dirty="0">
              <a:latin typeface="Book Antiqua" charset="0"/>
              <a:ea typeface="Book Antiqua" charset="0"/>
              <a:cs typeface="Book Antiqua"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095" y="1467534"/>
            <a:ext cx="5019317" cy="3436302"/>
          </a:xfrm>
          <a:prstGeom prst="rect">
            <a:avLst/>
          </a:prstGeom>
        </p:spPr>
      </p:pic>
      <p:sp>
        <p:nvSpPr>
          <p:cNvPr id="12" name="TextBox 11"/>
          <p:cNvSpPr txBox="1"/>
          <p:nvPr/>
        </p:nvSpPr>
        <p:spPr>
          <a:xfrm>
            <a:off x="1084333" y="39704225"/>
            <a:ext cx="13629293" cy="3539430"/>
          </a:xfrm>
          <a:prstGeom prst="rect">
            <a:avLst/>
          </a:prstGeom>
          <a:noFill/>
          <a:ln w="6350">
            <a:solidFill>
              <a:schemeClr val="tx1"/>
            </a:solidFill>
          </a:ln>
        </p:spPr>
        <p:txBody>
          <a:bodyPr wrap="square" rtlCol="0">
            <a:spAutoFit/>
          </a:bodyPr>
          <a:lstStyle/>
          <a:p>
            <a:r>
              <a:rPr lang="en-US" sz="3200" b="1" dirty="0" smtClean="0">
                <a:latin typeface="Book Antiqua" charset="0"/>
                <a:ea typeface="Book Antiqua" charset="0"/>
                <a:cs typeface="Book Antiqua" charset="0"/>
              </a:rPr>
              <a:t>Figure 2</a:t>
            </a:r>
            <a:r>
              <a:rPr lang="en-US" sz="3200" dirty="0" smtClean="0">
                <a:latin typeface="Book Antiqua" charset="0"/>
                <a:ea typeface="Book Antiqua" charset="0"/>
                <a:cs typeface="Book Antiqua" charset="0"/>
              </a:rPr>
              <a:t>: </a:t>
            </a:r>
            <a:r>
              <a:rPr lang="en-US" sz="3200" dirty="0">
                <a:latin typeface="Book Antiqua" charset="0"/>
                <a:ea typeface="Book Antiqua" charset="0"/>
                <a:cs typeface="Book Antiqua" charset="0"/>
              </a:rPr>
              <a:t>The observed wind speeds and mass loss rates as a function of luminosity for the Galactic Bulge sample as well as the Galactic Centre and LMC OH/IR samples from </a:t>
            </a:r>
            <a:r>
              <a:rPr lang="en-US" sz="3200" dirty="0" smtClean="0">
                <a:latin typeface="Book Antiqua" charset="0"/>
                <a:ea typeface="Book Antiqua" charset="0"/>
                <a:cs typeface="Book Antiqua" charset="0"/>
              </a:rPr>
              <a:t>Goldman et al. (2017). Wind speeds are from 1612 MHz OH maser emission and luminosities and mass loss rates are from SED fitting. The </a:t>
            </a:r>
            <a:r>
              <a:rPr lang="en-US" sz="3200" dirty="0">
                <a:latin typeface="Book Antiqua" charset="0"/>
                <a:ea typeface="Book Antiqua" charset="0"/>
                <a:cs typeface="Book Antiqua" charset="0"/>
              </a:rPr>
              <a:t>dotted </a:t>
            </a:r>
            <a:r>
              <a:rPr lang="en-US" sz="3200" dirty="0" smtClean="0">
                <a:latin typeface="Book Antiqua" charset="0"/>
                <a:ea typeface="Book Antiqua" charset="0"/>
                <a:cs typeface="Book Antiqua" charset="0"/>
              </a:rPr>
              <a:t>lines show </a:t>
            </a:r>
            <a:r>
              <a:rPr lang="en-US" sz="3200" dirty="0">
                <a:latin typeface="Book Antiqua" charset="0"/>
                <a:ea typeface="Book Antiqua" charset="0"/>
                <a:cs typeface="Book Antiqua" charset="0"/>
              </a:rPr>
              <a:t>how the mass-loss rate and luminosity of a typical source scale if the assumed distance is changed to 6 and 10 </a:t>
            </a:r>
            <a:r>
              <a:rPr lang="en-US" sz="3200" dirty="0" err="1">
                <a:latin typeface="Book Antiqua" charset="0"/>
                <a:ea typeface="Book Antiqua" charset="0"/>
                <a:cs typeface="Book Antiqua" charset="0"/>
              </a:rPr>
              <a:t>kpc</a:t>
            </a:r>
            <a:r>
              <a:rPr lang="en-US" sz="3200" dirty="0" smtClean="0">
                <a:latin typeface="Book Antiqua" charset="0"/>
                <a:ea typeface="Book Antiqua" charset="0"/>
                <a:cs typeface="Book Antiqua" charset="0"/>
              </a:rPr>
              <a:t>. </a:t>
            </a:r>
            <a:endParaRPr lang="en-US" sz="3200" dirty="0">
              <a:latin typeface="Book Antiqua" charset="0"/>
              <a:ea typeface="Book Antiqua" charset="0"/>
              <a:cs typeface="Book Antiqua" charset="0"/>
            </a:endParaRPr>
          </a:p>
        </p:txBody>
      </p:sp>
      <p:sp>
        <p:nvSpPr>
          <p:cNvPr id="13" name="TextBox 12"/>
          <p:cNvSpPr txBox="1"/>
          <p:nvPr/>
        </p:nvSpPr>
        <p:spPr>
          <a:xfrm>
            <a:off x="1084334" y="16287702"/>
            <a:ext cx="13629293" cy="1569660"/>
          </a:xfrm>
          <a:prstGeom prst="rect">
            <a:avLst/>
          </a:prstGeom>
          <a:noFill/>
          <a:ln w="6350">
            <a:solidFill>
              <a:schemeClr val="tx1"/>
            </a:solidFill>
          </a:ln>
        </p:spPr>
        <p:txBody>
          <a:bodyPr wrap="square" rtlCol="0" anchor="ctr">
            <a:spAutoFit/>
          </a:bodyPr>
          <a:lstStyle/>
          <a:p>
            <a:r>
              <a:rPr lang="en-US" sz="3200" b="1" dirty="0" smtClean="0">
                <a:latin typeface="Book Antiqua" charset="0"/>
                <a:ea typeface="Book Antiqua" charset="0"/>
                <a:cs typeface="Book Antiqua" charset="0"/>
              </a:rPr>
              <a:t>Figure 1</a:t>
            </a:r>
            <a:r>
              <a:rPr lang="en-US" sz="3200" dirty="0" smtClean="0">
                <a:latin typeface="Book Antiqua" charset="0"/>
                <a:ea typeface="Book Antiqua" charset="0"/>
                <a:cs typeface="Book Antiqua" charset="0"/>
              </a:rPr>
              <a:t>:  The spatial distribution of a sample of massive oxygen-rich AGB stars in the Galactic </a:t>
            </a:r>
            <a:r>
              <a:rPr lang="en-US" sz="3200" dirty="0">
                <a:latin typeface="Book Antiqua" charset="0"/>
                <a:ea typeface="Book Antiqua" charset="0"/>
                <a:cs typeface="Book Antiqua" charset="0"/>
              </a:rPr>
              <a:t>Bulge overlaid on a </a:t>
            </a:r>
            <a:r>
              <a:rPr lang="en-US" sz="3200" dirty="0" smtClean="0">
                <a:latin typeface="Book Antiqua" charset="0"/>
                <a:ea typeface="Book Antiqua" charset="0"/>
                <a:cs typeface="Book Antiqua" charset="0"/>
              </a:rPr>
              <a:t>1.58 </a:t>
            </a:r>
            <a:r>
              <a:rPr lang="en-US" sz="3200" dirty="0" err="1" smtClean="0">
                <a:latin typeface="Book Antiqua" charset="0"/>
                <a:ea typeface="Book Antiqua" charset="0"/>
                <a:cs typeface="Book Antiqua" charset="0"/>
              </a:rPr>
              <a:t>μm</a:t>
            </a:r>
            <a:r>
              <a:rPr lang="en-US" sz="3200" dirty="0" smtClean="0">
                <a:latin typeface="Book Antiqua" charset="0"/>
                <a:ea typeface="Book Antiqua" charset="0"/>
                <a:cs typeface="Book Antiqua" charset="0"/>
              </a:rPr>
              <a:t> projected </a:t>
            </a:r>
            <a:r>
              <a:rPr lang="en-US" sz="3200" dirty="0">
                <a:latin typeface="Book Antiqua" charset="0"/>
                <a:ea typeface="Book Antiqua" charset="0"/>
                <a:cs typeface="Book Antiqua" charset="0"/>
              </a:rPr>
              <a:t>image from the 2MASS </a:t>
            </a:r>
            <a:r>
              <a:rPr lang="en-US" sz="3200" dirty="0" err="1">
                <a:latin typeface="Book Antiqua" charset="0"/>
                <a:ea typeface="Book Antiqua" charset="0"/>
                <a:cs typeface="Book Antiqua" charset="0"/>
              </a:rPr>
              <a:t>allsky</a:t>
            </a:r>
            <a:r>
              <a:rPr lang="en-US" sz="3200" dirty="0">
                <a:latin typeface="Book Antiqua" charset="0"/>
                <a:ea typeface="Book Antiqua" charset="0"/>
                <a:cs typeface="Book Antiqua" charset="0"/>
              </a:rPr>
              <a:t> </a:t>
            </a:r>
            <a:r>
              <a:rPr lang="en-US" sz="3200" dirty="0" smtClean="0">
                <a:latin typeface="Book Antiqua" charset="0"/>
                <a:ea typeface="Book Antiqua" charset="0"/>
                <a:cs typeface="Book Antiqua" charset="0"/>
              </a:rPr>
              <a:t>survey.</a:t>
            </a:r>
          </a:p>
        </p:txBody>
      </p:sp>
      <p:sp>
        <p:nvSpPr>
          <p:cNvPr id="14" name="TextBox 13"/>
          <p:cNvSpPr txBox="1"/>
          <p:nvPr/>
        </p:nvSpPr>
        <p:spPr>
          <a:xfrm>
            <a:off x="15793827" y="30490098"/>
            <a:ext cx="16360888" cy="2554545"/>
          </a:xfrm>
          <a:prstGeom prst="rect">
            <a:avLst/>
          </a:prstGeom>
          <a:noFill/>
          <a:ln w="6350">
            <a:solidFill>
              <a:schemeClr val="tx1"/>
            </a:solidFill>
          </a:ln>
        </p:spPr>
        <p:txBody>
          <a:bodyPr wrap="square" rtlCol="0">
            <a:spAutoFit/>
          </a:bodyPr>
          <a:lstStyle/>
          <a:p>
            <a:r>
              <a:rPr lang="en-US" sz="3200" b="1" dirty="0" smtClean="0">
                <a:latin typeface="Book Antiqua" charset="0"/>
                <a:ea typeface="Book Antiqua" charset="0"/>
                <a:cs typeface="Book Antiqua" charset="0"/>
              </a:rPr>
              <a:t>Figure 3</a:t>
            </a:r>
            <a:r>
              <a:rPr lang="en-US" sz="3200" dirty="0" smtClean="0">
                <a:latin typeface="Book Antiqua" charset="0"/>
                <a:ea typeface="Book Antiqua" charset="0"/>
                <a:cs typeface="Book Antiqua" charset="0"/>
              </a:rPr>
              <a:t>: SED </a:t>
            </a:r>
            <a:r>
              <a:rPr lang="en-US" sz="3200" dirty="0">
                <a:latin typeface="Book Antiqua" charset="0"/>
                <a:ea typeface="Book Antiqua" charset="0"/>
                <a:cs typeface="Book Antiqua" charset="0"/>
              </a:rPr>
              <a:t>fitting results of fitting VISIR@VLT low resolution </a:t>
            </a:r>
            <a:r>
              <a:rPr lang="en-US" sz="3200" dirty="0" smtClean="0">
                <a:latin typeface="Book Antiqua" charset="0"/>
                <a:ea typeface="Book Antiqua" charset="0"/>
                <a:cs typeface="Book Antiqua" charset="0"/>
              </a:rPr>
              <a:t>spectra (blue) with </a:t>
            </a:r>
            <a:r>
              <a:rPr lang="en-US" sz="3200" dirty="0">
                <a:latin typeface="Book Antiqua" charset="0"/>
                <a:ea typeface="Book Antiqua" charset="0"/>
                <a:cs typeface="Book Antiqua" charset="0"/>
              </a:rPr>
              <a:t>1-D radiative transfer models from the DUSTY code (</a:t>
            </a:r>
            <a:r>
              <a:rPr lang="en-US" sz="3200" dirty="0" err="1">
                <a:latin typeface="Book Antiqua" charset="0"/>
                <a:ea typeface="Book Antiqua" charset="0"/>
                <a:cs typeface="Book Antiqua" charset="0"/>
              </a:rPr>
              <a:t>Elitzur</a:t>
            </a:r>
            <a:r>
              <a:rPr lang="en-US" sz="3200" dirty="0">
                <a:latin typeface="Book Antiqua" charset="0"/>
                <a:ea typeface="Book Antiqua" charset="0"/>
                <a:cs typeface="Book Antiqua" charset="0"/>
              </a:rPr>
              <a:t> &amp; </a:t>
            </a:r>
            <a:r>
              <a:rPr lang="en-US" sz="3200" dirty="0" err="1" smtClean="0">
                <a:latin typeface="Book Antiqua" charset="0"/>
                <a:ea typeface="Book Antiqua" charset="0"/>
                <a:cs typeface="Book Antiqua" charset="0"/>
              </a:rPr>
              <a:t>Ivezi</a:t>
            </a:r>
            <a:r>
              <a:rPr lang="en-US" sz="3200" dirty="0" err="1" smtClean="0">
                <a:latin typeface="Book Antiqua" charset="0"/>
                <a:ea typeface="Book Antiqua" charset="0"/>
                <a:cs typeface="Book Antiqua" charset="0"/>
              </a:rPr>
              <a:t>c</a:t>
            </a:r>
            <a:r>
              <a:rPr lang="en-US" sz="3200" dirty="0" smtClean="0">
                <a:latin typeface="Book Antiqua" charset="0"/>
                <a:ea typeface="Book Antiqua" charset="0"/>
                <a:cs typeface="Book Antiqua" charset="0"/>
              </a:rPr>
              <a:t>́</a:t>
            </a:r>
            <a:r>
              <a:rPr lang="en-US" sz="3200" dirty="0" smtClean="0">
                <a:latin typeface="Book Antiqua" charset="0"/>
                <a:ea typeface="Book Antiqua" charset="0"/>
                <a:cs typeface="Book Antiqua" charset="0"/>
              </a:rPr>
              <a:t> </a:t>
            </a:r>
            <a:r>
              <a:rPr lang="en-US" sz="3200" dirty="0">
                <a:latin typeface="Book Antiqua" charset="0"/>
                <a:ea typeface="Book Antiqua" charset="0"/>
                <a:cs typeface="Book Antiqua" charset="0"/>
              </a:rPr>
              <a:t>2001). </a:t>
            </a:r>
            <a:r>
              <a:rPr lang="en-US" sz="3200" dirty="0" smtClean="0">
                <a:latin typeface="Book Antiqua" charset="0"/>
                <a:ea typeface="Book Antiqua" charset="0"/>
                <a:cs typeface="Book Antiqua" charset="0"/>
              </a:rPr>
              <a:t>The best fit model is shown in the dotted line while available </a:t>
            </a:r>
            <a:r>
              <a:rPr lang="en-US" sz="3200" i="1" dirty="0" smtClean="0">
                <a:latin typeface="Book Antiqua" charset="0"/>
                <a:ea typeface="Book Antiqua" charset="0"/>
                <a:cs typeface="Book Antiqua" charset="0"/>
              </a:rPr>
              <a:t>Spitzer </a:t>
            </a:r>
            <a:r>
              <a:rPr lang="en-US" sz="3200" dirty="0" smtClean="0">
                <a:latin typeface="Book Antiqua" charset="0"/>
                <a:ea typeface="Book Antiqua" charset="0"/>
                <a:cs typeface="Book Antiqua" charset="0"/>
              </a:rPr>
              <a:t>IRS spectra are shown in solid black. The available photometry are also shown to scatter around the best fit model; this is expected from multi-epoch observations of these highly variable sources. </a:t>
            </a:r>
            <a:endParaRPr lang="en-US" sz="3200" i="1" dirty="0">
              <a:latin typeface="Book Antiqua" charset="0"/>
              <a:ea typeface="Book Antiqua" charset="0"/>
              <a:cs typeface="Book Antiqua"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74907" y="9075094"/>
            <a:ext cx="17507236" cy="21232124"/>
          </a:xfrm>
          <a:prstGeom prst="rect">
            <a:avLst/>
          </a:prstGeom>
        </p:spPr>
      </p:pic>
      <p:sp>
        <p:nvSpPr>
          <p:cNvPr id="16" name="TextBox 15"/>
          <p:cNvSpPr txBox="1"/>
          <p:nvPr/>
        </p:nvSpPr>
        <p:spPr>
          <a:xfrm>
            <a:off x="15935412" y="42166437"/>
            <a:ext cx="16360888" cy="1077218"/>
          </a:xfrm>
          <a:prstGeom prst="rect">
            <a:avLst/>
          </a:prstGeom>
          <a:noFill/>
          <a:ln w="6350">
            <a:solidFill>
              <a:schemeClr val="tx1"/>
            </a:solidFill>
          </a:ln>
        </p:spPr>
        <p:txBody>
          <a:bodyPr wrap="square" rtlCol="0">
            <a:spAutoFit/>
          </a:bodyPr>
          <a:lstStyle/>
          <a:p>
            <a:r>
              <a:rPr lang="en-US" sz="3200" b="1" dirty="0" smtClean="0">
                <a:latin typeface="Book Antiqua" charset="0"/>
                <a:ea typeface="Book Antiqua" charset="0"/>
                <a:cs typeface="Book Antiqua" charset="0"/>
              </a:rPr>
              <a:t>References: </a:t>
            </a:r>
            <a:r>
              <a:rPr lang="en-US" sz="3200" dirty="0" err="1" smtClean="0">
                <a:latin typeface="Book Antiqua" charset="0"/>
                <a:ea typeface="Book Antiqua" charset="0"/>
                <a:cs typeface="Book Antiqua" charset="0"/>
              </a:rPr>
              <a:t>Elitzur</a:t>
            </a:r>
            <a:r>
              <a:rPr lang="en-US" sz="3200" dirty="0" smtClean="0">
                <a:latin typeface="Book Antiqua" charset="0"/>
                <a:ea typeface="Book Antiqua" charset="0"/>
                <a:cs typeface="Book Antiqua" charset="0"/>
              </a:rPr>
              <a:t> M., </a:t>
            </a:r>
            <a:r>
              <a:rPr lang="en-US" sz="3200" dirty="0" err="1" smtClean="0">
                <a:latin typeface="Book Antiqua" charset="0"/>
                <a:ea typeface="Book Antiqua" charset="0"/>
                <a:cs typeface="Book Antiqua" charset="0"/>
              </a:rPr>
              <a:t>Ivezić</a:t>
            </a:r>
            <a:r>
              <a:rPr lang="en-US" sz="3200" dirty="0" smtClean="0">
                <a:latin typeface="Book Antiqua" charset="0"/>
                <a:ea typeface="Book Antiqua" charset="0"/>
                <a:cs typeface="Book Antiqua" charset="0"/>
              </a:rPr>
              <a:t> </a:t>
            </a:r>
            <a:r>
              <a:rPr lang="en-US" sz="3200" dirty="0" err="1" smtClean="0">
                <a:latin typeface="Book Antiqua" charset="0"/>
                <a:ea typeface="Book Antiqua" charset="0"/>
                <a:cs typeface="Book Antiqua" charset="0"/>
              </a:rPr>
              <a:t>Ž</a:t>
            </a:r>
            <a:r>
              <a:rPr lang="en-US" sz="3200" dirty="0" smtClean="0">
                <a:latin typeface="Book Antiqua" charset="0"/>
                <a:ea typeface="Book Antiqua" charset="0"/>
                <a:cs typeface="Book Antiqua" charset="0"/>
              </a:rPr>
              <a:t>., 2001, MNRAS 327, 403; Goldman et al. 2017, MNRAS, 465, 403 </a:t>
            </a:r>
            <a:endParaRPr lang="en-US" sz="3200" dirty="0">
              <a:latin typeface="Book Antiqua" charset="0"/>
              <a:ea typeface="Book Antiqua" charset="0"/>
              <a:cs typeface="Book Antiqua" charset="0"/>
            </a:endParaRPr>
          </a:p>
        </p:txBody>
      </p:sp>
      <p:sp>
        <p:nvSpPr>
          <p:cNvPr id="15" name="TextBox 14"/>
          <p:cNvSpPr txBox="1"/>
          <p:nvPr/>
        </p:nvSpPr>
        <p:spPr>
          <a:xfrm>
            <a:off x="1023054" y="6597087"/>
            <a:ext cx="31131662" cy="2062103"/>
          </a:xfrm>
          <a:prstGeom prst="rect">
            <a:avLst/>
          </a:prstGeom>
          <a:noFill/>
          <a:ln w="6350">
            <a:noFill/>
          </a:ln>
        </p:spPr>
        <p:txBody>
          <a:bodyPr wrap="square" rtlCol="0" anchor="ctr">
            <a:spAutoFit/>
          </a:bodyPr>
          <a:lstStyle/>
          <a:p>
            <a:r>
              <a:rPr lang="en-US" sz="3200" b="1" dirty="0" smtClean="0">
                <a:latin typeface="Book Antiqua" charset="0"/>
                <a:ea typeface="Book Antiqua" charset="0"/>
                <a:cs typeface="Book Antiqua" charset="0"/>
              </a:rPr>
              <a:t>Intro</a:t>
            </a:r>
            <a:r>
              <a:rPr lang="en-US" sz="3200" dirty="0" smtClean="0">
                <a:latin typeface="Book Antiqua" charset="0"/>
                <a:ea typeface="Book Antiqua" charset="0"/>
                <a:cs typeface="Book Antiqua" charset="0"/>
              </a:rPr>
              <a:t>: We have obtained low resolution  mid-IR spectra for a sample of </a:t>
            </a:r>
            <a:r>
              <a:rPr lang="en-US" sz="3200" dirty="0">
                <a:latin typeface="Book Antiqua" charset="0"/>
                <a:ea typeface="Book Antiqua" charset="0"/>
                <a:cs typeface="Book Antiqua" charset="0"/>
              </a:rPr>
              <a:t>massive oxygen-rich </a:t>
            </a:r>
            <a:r>
              <a:rPr lang="en-US" sz="3200" dirty="0" smtClean="0">
                <a:latin typeface="Book Antiqua" charset="0"/>
                <a:ea typeface="Book Antiqua" charset="0"/>
                <a:cs typeface="Book Antiqua" charset="0"/>
              </a:rPr>
              <a:t>AGB </a:t>
            </a:r>
            <a:r>
              <a:rPr lang="en-US" sz="3200" dirty="0">
                <a:latin typeface="Book Antiqua" charset="0"/>
                <a:ea typeface="Book Antiqua" charset="0"/>
                <a:cs typeface="Book Antiqua" charset="0"/>
              </a:rPr>
              <a:t>stars in the Galactic Bulge </a:t>
            </a:r>
            <a:r>
              <a:rPr lang="en-US" sz="3200" dirty="0" smtClean="0">
                <a:latin typeface="Book Antiqua" charset="0"/>
                <a:ea typeface="Book Antiqua" charset="0"/>
                <a:cs typeface="Book Antiqua" charset="0"/>
              </a:rPr>
              <a:t>using the VISIR spectrograph on the VLT. The data allow us to more accurately model the 10 </a:t>
            </a:r>
            <a:r>
              <a:rPr lang="en-US" sz="3200" dirty="0" err="1" smtClean="0">
                <a:latin typeface="Book Antiqua" charset="0"/>
                <a:ea typeface="Book Antiqua" charset="0"/>
                <a:cs typeface="Book Antiqua" charset="0"/>
              </a:rPr>
              <a:t>μm</a:t>
            </a:r>
            <a:r>
              <a:rPr lang="en-US" sz="3200" dirty="0" smtClean="0">
                <a:latin typeface="Book Antiqua" charset="0"/>
                <a:ea typeface="Book Antiqua" charset="0"/>
                <a:cs typeface="Book Antiqua" charset="0"/>
              </a:rPr>
              <a:t> silicate feature, sensitive to optical depth, and obtain accurate values for the luminosity and mass loss rates. This will allow us to better understand the effects of luminosity and metallicity on the wind-driving and mass-loss mechanisms in evolved stars and allow us to study the geometry and dusty composition of these sources. It will also give us insight into the environment in which these evolved stars formed and to which they contribute.</a:t>
            </a:r>
            <a:endParaRPr lang="en-US" sz="3200" dirty="0">
              <a:latin typeface="Book Antiqua" charset="0"/>
              <a:ea typeface="Book Antiqua" charset="0"/>
              <a:cs typeface="Book Antiqua"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36673" y="1468621"/>
            <a:ext cx="2634558" cy="3435216"/>
          </a:xfrm>
          <a:prstGeom prst="rect">
            <a:avLst/>
          </a:prstGeom>
        </p:spPr>
      </p:pic>
    </p:spTree>
    <p:extLst>
      <p:ext uri="{BB962C8B-B14F-4D97-AF65-F5344CB8AC3E}">
        <p14:creationId xmlns:p14="http://schemas.microsoft.com/office/powerpoint/2010/main" val="1962195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TotalTime>
  <Words>433</Words>
  <Application>Microsoft Macintosh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Book Antiqua</vt:lpstr>
      <vt:lpstr>Calibri</vt:lpstr>
      <vt:lpstr>Calibri Light</vt:lpstr>
      <vt:lpstr>Arial</vt:lpstr>
      <vt:lpstr>Office Theme</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45</cp:revision>
  <cp:lastPrinted>2018-05-29T17:14:16Z</cp:lastPrinted>
  <dcterms:created xsi:type="dcterms:W3CDTF">2018-05-08T20:23:17Z</dcterms:created>
  <dcterms:modified xsi:type="dcterms:W3CDTF">2018-05-29T17:15:51Z</dcterms:modified>
</cp:coreProperties>
</file>