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4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7228" autoAdjust="0"/>
    <p:restoredTop sz="94660"/>
  </p:normalViewPr>
  <p:slideViewPr>
    <p:cSldViewPr snapToGrid="0" snapToObjects="1">
      <p:cViewPr>
        <p:scale>
          <a:sx n="150" d="100"/>
          <a:sy n="150" d="100"/>
        </p:scale>
        <p:origin x="-400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B57B-D607-E749-A199-BB2CB3F29815}" type="datetimeFigureOut">
              <a:rPr lang="ja-JP" altLang="en-US" smtClean="0"/>
              <a:pPr/>
              <a:t>18.6.8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0E11-B60A-1342-AE09-68D20ABBC81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B57B-D607-E749-A199-BB2CB3F29815}" type="datetimeFigureOut">
              <a:rPr lang="ja-JP" altLang="en-US" smtClean="0"/>
              <a:pPr/>
              <a:t>18.6.8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0E11-B60A-1342-AE09-68D20ABBC81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B57B-D607-E749-A199-BB2CB3F29815}" type="datetimeFigureOut">
              <a:rPr lang="ja-JP" altLang="en-US" smtClean="0"/>
              <a:pPr/>
              <a:t>18.6.8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0E11-B60A-1342-AE09-68D20ABBC81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B57B-D607-E749-A199-BB2CB3F29815}" type="datetimeFigureOut">
              <a:rPr lang="ja-JP" altLang="en-US" smtClean="0"/>
              <a:pPr/>
              <a:t>18.6.8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0E11-B60A-1342-AE09-68D20ABBC81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B57B-D607-E749-A199-BB2CB3F29815}" type="datetimeFigureOut">
              <a:rPr lang="ja-JP" altLang="en-US" smtClean="0"/>
              <a:pPr/>
              <a:t>18.6.8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0E11-B60A-1342-AE09-68D20ABBC81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B57B-D607-E749-A199-BB2CB3F29815}" type="datetimeFigureOut">
              <a:rPr lang="ja-JP" altLang="en-US" smtClean="0"/>
              <a:pPr/>
              <a:t>18.6.8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0E11-B60A-1342-AE09-68D20ABBC81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B57B-D607-E749-A199-BB2CB3F29815}" type="datetimeFigureOut">
              <a:rPr lang="ja-JP" altLang="en-US" smtClean="0"/>
              <a:pPr/>
              <a:t>18.6.8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0E11-B60A-1342-AE09-68D20ABBC81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B57B-D607-E749-A199-BB2CB3F29815}" type="datetimeFigureOut">
              <a:rPr lang="ja-JP" altLang="en-US" smtClean="0"/>
              <a:pPr/>
              <a:t>18.6.8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0E11-B60A-1342-AE09-68D20ABBC81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B57B-D607-E749-A199-BB2CB3F29815}" type="datetimeFigureOut">
              <a:rPr lang="ja-JP" altLang="en-US" smtClean="0"/>
              <a:pPr/>
              <a:t>18.6.8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0E11-B60A-1342-AE09-68D20ABBC81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B57B-D607-E749-A199-BB2CB3F29815}" type="datetimeFigureOut">
              <a:rPr lang="ja-JP" altLang="en-US" smtClean="0"/>
              <a:pPr/>
              <a:t>18.6.8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0E11-B60A-1342-AE09-68D20ABBC81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B57B-D607-E749-A199-BB2CB3F29815}" type="datetimeFigureOut">
              <a:rPr lang="ja-JP" altLang="en-US" smtClean="0"/>
              <a:pPr/>
              <a:t>18.6.8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0E11-B60A-1342-AE09-68D20ABBC81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EB57B-D607-E749-A199-BB2CB3F29815}" type="datetimeFigureOut">
              <a:rPr lang="ja-JP" altLang="en-US" smtClean="0"/>
              <a:pPr/>
              <a:t>18.6.8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A0E11-B60A-1342-AE09-68D20ABBC81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円/楕円 24"/>
          <p:cNvSpPr/>
          <p:nvPr/>
        </p:nvSpPr>
        <p:spPr>
          <a:xfrm rot="20692710">
            <a:off x="6993527" y="1742898"/>
            <a:ext cx="1042619" cy="923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8" name="図 27" descr="Fe_C_All.eps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132067" y="1336897"/>
            <a:ext cx="4609400" cy="3226579"/>
          </a:xfrm>
          <a:prstGeom prst="rect">
            <a:avLst/>
          </a:prstGeom>
        </p:spPr>
      </p:pic>
      <p:sp>
        <p:nvSpPr>
          <p:cNvPr id="156" name="正方形/長方形 155"/>
          <p:cNvSpPr/>
          <p:nvPr/>
        </p:nvSpPr>
        <p:spPr>
          <a:xfrm>
            <a:off x="4683500" y="1597686"/>
            <a:ext cx="1742692" cy="682889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1" name="正方形/長方形 150"/>
          <p:cNvSpPr/>
          <p:nvPr/>
        </p:nvSpPr>
        <p:spPr>
          <a:xfrm>
            <a:off x="4531100" y="5463471"/>
            <a:ext cx="3876296" cy="3922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39053" y="0"/>
            <a:ext cx="5665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/>
              <a:t>Constraint on properties of dust grains created by Population III supernovae</a:t>
            </a:r>
            <a:endParaRPr lang="en-US" altLang="ja-JP" sz="24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95596" y="804920"/>
            <a:ext cx="6152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小塚明朝 Pro M"/>
                <a:ea typeface="小塚明朝 Pro M"/>
                <a:cs typeface="小塚明朝 Pro M"/>
              </a:rPr>
              <a:t>◯</a:t>
            </a:r>
            <a:r>
              <a:rPr lang="en-US" altLang="en-US" sz="1400" u="sng" dirty="0" smtClean="0">
                <a:latin typeface="小塚明朝 Pro M"/>
                <a:ea typeface="小塚明朝 Pro M"/>
                <a:cs typeface="小塚明朝 Pro M"/>
              </a:rPr>
              <a:t>Gen Chiaki,</a:t>
            </a:r>
            <a:r>
              <a:rPr lang="en-US" altLang="en-US" sz="1400" dirty="0" smtClean="0">
                <a:latin typeface="小塚明朝 Pro M"/>
                <a:ea typeface="小塚明朝 Pro M"/>
                <a:cs typeface="小塚明朝 Pro M"/>
              </a:rPr>
              <a:t> </a:t>
            </a:r>
            <a:r>
              <a:rPr lang="en-US" altLang="en-US" sz="1400" dirty="0" err="1" smtClean="0">
                <a:latin typeface="小塚明朝 Pro M"/>
                <a:ea typeface="小塚明朝 Pro M"/>
                <a:cs typeface="小塚明朝 Pro M"/>
              </a:rPr>
              <a:t>Nozomu</a:t>
            </a:r>
            <a:r>
              <a:rPr lang="en-US" altLang="en-US" sz="1400" dirty="0" smtClean="0">
                <a:latin typeface="小塚明朝 Pro M"/>
                <a:ea typeface="小塚明朝 Pro M"/>
                <a:cs typeface="小塚明朝 Pro M"/>
              </a:rPr>
              <a:t> </a:t>
            </a:r>
            <a:r>
              <a:rPr lang="en-US" altLang="en-US" sz="1400" dirty="0" err="1" smtClean="0">
                <a:latin typeface="小塚明朝 Pro M"/>
                <a:ea typeface="小塚明朝 Pro M"/>
                <a:cs typeface="小塚明朝 Pro M"/>
              </a:rPr>
              <a:t>Tominaga</a:t>
            </a:r>
            <a:r>
              <a:rPr lang="en-US" altLang="en-US" sz="1400" dirty="0" smtClean="0">
                <a:latin typeface="小塚明朝 Pro M"/>
                <a:ea typeface="小塚明朝 Pro M"/>
                <a:cs typeface="小塚明朝 Pro M"/>
              </a:rPr>
              <a:t> (Konan Univ.), &amp; Takaya </a:t>
            </a:r>
            <a:r>
              <a:rPr lang="en-US" altLang="en-US" sz="1400" dirty="0" err="1" smtClean="0">
                <a:latin typeface="小塚明朝 Pro M"/>
                <a:ea typeface="小塚明朝 Pro M"/>
                <a:cs typeface="小塚明朝 Pro M"/>
              </a:rPr>
              <a:t>Nozawa</a:t>
            </a:r>
            <a:r>
              <a:rPr lang="en-US" altLang="en-US" sz="1400" dirty="0" smtClean="0">
                <a:latin typeface="小塚明朝 Pro M"/>
                <a:ea typeface="小塚明朝 Pro M"/>
                <a:cs typeface="小塚明朝 Pro M"/>
              </a:rPr>
              <a:t> (NAOJ)</a:t>
            </a:r>
            <a:endParaRPr kumimoji="1" lang="ja-JP" altLang="en-US" sz="1400" dirty="0">
              <a:latin typeface="小塚明朝 Pro M"/>
              <a:ea typeface="小塚明朝 Pro M"/>
              <a:cs typeface="小塚明朝 Pro M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1134654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図 20" descr="Konan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7763" y="141163"/>
            <a:ext cx="659103" cy="620987"/>
          </a:xfrm>
          <a:prstGeom prst="rect">
            <a:avLst/>
          </a:prstGeom>
        </p:spPr>
      </p:pic>
      <p:pic>
        <p:nvPicPr>
          <p:cNvPr id="22" name="図 21" descr="bf5b2eeb09733ff54cfe7fd10d508055--team-logo-georgi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6867" y="141163"/>
            <a:ext cx="604600" cy="620987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0" y="0"/>
            <a:ext cx="609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小塚明朝 Pro M"/>
                <a:ea typeface="小塚明朝 Pro M"/>
                <a:cs typeface="小塚明朝 Pro M"/>
              </a:rPr>
              <a:t>101</a:t>
            </a:r>
            <a:endParaRPr kumimoji="1" lang="ja-JP" altLang="en-US" dirty="0">
              <a:latin typeface="小塚明朝 Pro M"/>
              <a:ea typeface="小塚明朝 Pro M"/>
              <a:cs typeface="小塚明朝 Pro M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986442" y="1915580"/>
            <a:ext cx="1457702" cy="419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en-US" altLang="ja-JP" sz="1200" dirty="0" smtClean="0">
                <a:solidFill>
                  <a:schemeClr val="accent1"/>
                </a:solidFill>
              </a:rPr>
              <a:t>●</a:t>
            </a:r>
            <a:r>
              <a:rPr lang="ja-JP" altLang="en-US" sz="1200" dirty="0" smtClean="0">
                <a:solidFill>
                  <a:schemeClr val="accent1"/>
                </a:solidFill>
              </a:rPr>
              <a:t>　</a:t>
            </a:r>
            <a:r>
              <a:rPr kumimoji="1" lang="en-US" altLang="ja-JP" sz="1200" b="1" dirty="0" smtClean="0">
                <a:solidFill>
                  <a:schemeClr val="accent1"/>
                </a:solidFill>
              </a:rPr>
              <a:t>C-enhanced EMP</a:t>
            </a:r>
          </a:p>
          <a:p>
            <a:r>
              <a:rPr lang="en-US" altLang="ja-JP" sz="1200" b="1" dirty="0" smtClean="0">
                <a:solidFill>
                  <a:schemeClr val="accent1"/>
                </a:solidFill>
              </a:rPr>
              <a:t>     </a:t>
            </a:r>
            <a:r>
              <a:rPr kumimoji="1" lang="en-US" altLang="ja-JP" sz="1200" b="1" dirty="0" smtClean="0">
                <a:solidFill>
                  <a:schemeClr val="accent1"/>
                </a:solidFill>
              </a:rPr>
              <a:t> (CE-EMP) </a:t>
            </a:r>
            <a:r>
              <a:rPr lang="en-US" altLang="en-US" sz="1200" b="1" dirty="0" smtClean="0">
                <a:solidFill>
                  <a:schemeClr val="accent1"/>
                </a:solidFill>
              </a:rPr>
              <a:t>stars</a:t>
            </a:r>
            <a:endParaRPr kumimoji="1" lang="en-US" altLang="ja-JP" sz="1200" b="1" dirty="0" smtClean="0">
              <a:solidFill>
                <a:schemeClr val="accent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135006" y="3642711"/>
            <a:ext cx="1272390" cy="4387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●</a:t>
            </a:r>
            <a:r>
              <a:rPr kumimoji="1" lang="ja-JP" altLang="en-US" sz="1200" b="1" dirty="0" smtClean="0">
                <a:solidFill>
                  <a:schemeClr val="accent3">
                    <a:lumMod val="75000"/>
                  </a:schemeClr>
                </a:solidFill>
              </a:rPr>
              <a:t>　</a:t>
            </a:r>
            <a:r>
              <a:rPr kumimoji="1"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C-normal EMP</a:t>
            </a:r>
          </a:p>
          <a:p>
            <a:r>
              <a:rPr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      </a:t>
            </a:r>
            <a:r>
              <a:rPr kumimoji="1"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(CN-EMP) stars</a:t>
            </a:r>
            <a:endParaRPr kumimoji="1" lang="ja-JP" altLang="en-US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 rot="18885668">
            <a:off x="7822236" y="1634760"/>
            <a:ext cx="7862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[C/Fe] = 0.7</a:t>
            </a:r>
            <a:endParaRPr kumimoji="1" lang="ja-JP" altLang="en-US" sz="1000" dirty="0"/>
          </a:p>
        </p:txBody>
      </p:sp>
      <p:cxnSp>
        <p:nvCxnSpPr>
          <p:cNvPr id="37" name="直線コネクタ 36"/>
          <p:cNvCxnSpPr/>
          <p:nvPr/>
        </p:nvCxnSpPr>
        <p:spPr>
          <a:xfrm rot="5400000" flipH="1" flipV="1">
            <a:off x="5894968" y="3705375"/>
            <a:ext cx="851032" cy="1"/>
          </a:xfrm>
          <a:prstGeom prst="line">
            <a:avLst/>
          </a:prstGeom>
          <a:ln w="381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535927" y="3319545"/>
            <a:ext cx="17760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No low-mass stars have been found</a:t>
            </a:r>
            <a:endParaRPr kumimoji="1" lang="ja-JP" altLang="en-US" sz="1600" dirty="0"/>
          </a:p>
        </p:txBody>
      </p:sp>
      <p:cxnSp>
        <p:nvCxnSpPr>
          <p:cNvPr id="46" name="直線コネクタ 45"/>
          <p:cNvCxnSpPr/>
          <p:nvPr/>
        </p:nvCxnSpPr>
        <p:spPr>
          <a:xfrm rot="10800000">
            <a:off x="4614326" y="3233534"/>
            <a:ext cx="1697690" cy="1588"/>
          </a:xfrm>
          <a:prstGeom prst="line">
            <a:avLst/>
          </a:prstGeom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697332" y="1559361"/>
            <a:ext cx="2487472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C and Fe abundances of EMP stars</a:t>
            </a:r>
            <a:endParaRPr kumimoji="1" lang="ja-JP" altLang="en-US" sz="1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12538" y="1700699"/>
            <a:ext cx="117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Metal-free</a:t>
            </a:r>
            <a:endParaRPr kumimoji="1" lang="ja-JP" altLang="en-US" dirty="0"/>
          </a:p>
        </p:txBody>
      </p:sp>
      <p:sp>
        <p:nvSpPr>
          <p:cNvPr id="88" name="雲 87"/>
          <p:cNvSpPr/>
          <p:nvPr/>
        </p:nvSpPr>
        <p:spPr>
          <a:xfrm>
            <a:off x="384009" y="2078341"/>
            <a:ext cx="1115119" cy="1019781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9" name="雲 88"/>
          <p:cNvSpPr/>
          <p:nvPr/>
        </p:nvSpPr>
        <p:spPr>
          <a:xfrm>
            <a:off x="2065825" y="2334915"/>
            <a:ext cx="508733" cy="465238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010725" y="3124131"/>
            <a:ext cx="1544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single </a:t>
            </a:r>
            <a:r>
              <a:rPr kumimoji="1" lang="en-US" altLang="ja-JP" sz="1400" b="1" dirty="0" smtClean="0"/>
              <a:t>massive</a:t>
            </a:r>
            <a:r>
              <a:rPr kumimoji="1" lang="en-US" altLang="ja-JP" sz="1400" dirty="0" smtClean="0"/>
              <a:t> star</a:t>
            </a:r>
          </a:p>
        </p:txBody>
      </p:sp>
      <p:sp>
        <p:nvSpPr>
          <p:cNvPr id="91" name="下矢印 90"/>
          <p:cNvSpPr/>
          <p:nvPr/>
        </p:nvSpPr>
        <p:spPr>
          <a:xfrm rot="16200000">
            <a:off x="2811286" y="2305157"/>
            <a:ext cx="220600" cy="407448"/>
          </a:xfrm>
          <a:prstGeom prst="downArrow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062294" y="226235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★</a:t>
            </a:r>
            <a:endParaRPr kumimoji="1" lang="ja-JP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212537" y="1714113"/>
            <a:ext cx="3342199" cy="1717795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662532" y="2908823"/>
            <a:ext cx="1556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stable to fragment</a:t>
            </a:r>
            <a:endParaRPr kumimoji="1" lang="ja-JP" altLang="en-US" sz="1400" b="1" dirty="0"/>
          </a:p>
        </p:txBody>
      </p:sp>
      <p:cxnSp>
        <p:nvCxnSpPr>
          <p:cNvPr id="99" name="直線矢印コネクタ 98"/>
          <p:cNvCxnSpPr/>
          <p:nvPr/>
        </p:nvCxnSpPr>
        <p:spPr>
          <a:xfrm>
            <a:off x="1504979" y="2104208"/>
            <a:ext cx="532845" cy="28187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 flipV="1">
            <a:off x="1504350" y="2773017"/>
            <a:ext cx="519140" cy="27161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テキスト ボックス 103"/>
          <p:cNvSpPr txBox="1"/>
          <p:nvPr/>
        </p:nvSpPr>
        <p:spPr>
          <a:xfrm>
            <a:off x="220128" y="3511140"/>
            <a:ext cx="2310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Metal-</a:t>
            </a:r>
            <a:r>
              <a:rPr lang="en-US" altLang="ja-JP" dirty="0" smtClean="0"/>
              <a:t>poor/Metal-rich</a:t>
            </a:r>
            <a:endParaRPr kumimoji="1" lang="ja-JP" altLang="en-US" dirty="0"/>
          </a:p>
        </p:txBody>
      </p:sp>
      <p:sp>
        <p:nvSpPr>
          <p:cNvPr id="105" name="雲 104"/>
          <p:cNvSpPr/>
          <p:nvPr/>
        </p:nvSpPr>
        <p:spPr>
          <a:xfrm>
            <a:off x="391599" y="3897437"/>
            <a:ext cx="1115119" cy="1019781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6" name="雲 105"/>
          <p:cNvSpPr/>
          <p:nvPr/>
        </p:nvSpPr>
        <p:spPr>
          <a:xfrm>
            <a:off x="2073416" y="4154011"/>
            <a:ext cx="310842" cy="284266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310612" y="4917218"/>
            <a:ext cx="1271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low-mass </a:t>
            </a:r>
            <a:r>
              <a:rPr kumimoji="1" lang="en-US" altLang="ja-JP" sz="1400" dirty="0" smtClean="0"/>
              <a:t>stars</a:t>
            </a:r>
          </a:p>
        </p:txBody>
      </p:sp>
      <p:sp>
        <p:nvSpPr>
          <p:cNvPr id="108" name="下矢印 107"/>
          <p:cNvSpPr/>
          <p:nvPr/>
        </p:nvSpPr>
        <p:spPr>
          <a:xfrm rot="16200000">
            <a:off x="2818876" y="4124253"/>
            <a:ext cx="220600" cy="407448"/>
          </a:xfrm>
          <a:prstGeom prst="downArrow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069884" y="408145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>
                    <a:lumMod val="75000"/>
                  </a:schemeClr>
                </a:solidFill>
              </a:rPr>
              <a:t>★</a:t>
            </a:r>
            <a:endParaRPr kumimoji="1" lang="ja-JP" alt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220127" y="3513670"/>
            <a:ext cx="3342199" cy="1711325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39449" y="491721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/>
              <a:t>D</a:t>
            </a:r>
            <a:r>
              <a:rPr kumimoji="1" lang="en-US" altLang="ja-JP" sz="1400" b="1" dirty="0" smtClean="0"/>
              <a:t>ust cooling</a:t>
            </a:r>
            <a:endParaRPr kumimoji="1" lang="ja-JP" altLang="en-US" sz="1400" b="1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1670122" y="4727919"/>
            <a:ext cx="1749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unstable to fragment</a:t>
            </a:r>
            <a:endParaRPr kumimoji="1" lang="ja-JP" altLang="en-US" sz="1400" b="1" dirty="0"/>
          </a:p>
        </p:txBody>
      </p:sp>
      <p:cxnSp>
        <p:nvCxnSpPr>
          <p:cNvPr id="113" name="直線矢印コネクタ 112"/>
          <p:cNvCxnSpPr/>
          <p:nvPr/>
        </p:nvCxnSpPr>
        <p:spPr>
          <a:xfrm>
            <a:off x="1504102" y="3923304"/>
            <a:ext cx="532845" cy="28187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/>
          <p:nvPr/>
        </p:nvCxnSpPr>
        <p:spPr>
          <a:xfrm flipV="1">
            <a:off x="1503473" y="4592113"/>
            <a:ext cx="519140" cy="27161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テキスト ボックス 114"/>
          <p:cNvSpPr txBox="1"/>
          <p:nvPr/>
        </p:nvSpPr>
        <p:spPr>
          <a:xfrm>
            <a:off x="3222284" y="423385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>
                    <a:lumMod val="75000"/>
                  </a:schemeClr>
                </a:solidFill>
              </a:rPr>
              <a:t>★</a:t>
            </a:r>
            <a:endParaRPr kumimoji="1" lang="ja-JP" alt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069884" y="435845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>
                    <a:lumMod val="75000"/>
                  </a:schemeClr>
                </a:solidFill>
              </a:rPr>
              <a:t>★</a:t>
            </a:r>
            <a:endParaRPr kumimoji="1" lang="ja-JP" alt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7" name="雲 116"/>
          <p:cNvSpPr/>
          <p:nvPr/>
        </p:nvSpPr>
        <p:spPr>
          <a:xfrm>
            <a:off x="2384258" y="4296143"/>
            <a:ext cx="310843" cy="284267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8" name="雲 117"/>
          <p:cNvSpPr/>
          <p:nvPr/>
        </p:nvSpPr>
        <p:spPr>
          <a:xfrm>
            <a:off x="2065825" y="4449979"/>
            <a:ext cx="310843" cy="284267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83545" y="1171155"/>
            <a:ext cx="39473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Introduction</a:t>
            </a:r>
          </a:p>
          <a:p>
            <a:r>
              <a:rPr kumimoji="1" lang="en-US" altLang="ja-JP" sz="1400" dirty="0" smtClean="0"/>
              <a:t>Dust cooling is important to determine stellar mass.</a:t>
            </a:r>
            <a:endParaRPr kumimoji="1" lang="ja-JP" altLang="en-US" sz="1400" dirty="0"/>
          </a:p>
        </p:txBody>
      </p:sp>
      <p:sp>
        <p:nvSpPr>
          <p:cNvPr id="120" name="正方形/長方形 119"/>
          <p:cNvSpPr/>
          <p:nvPr/>
        </p:nvSpPr>
        <p:spPr>
          <a:xfrm>
            <a:off x="84367" y="5224995"/>
            <a:ext cx="39780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ja-JP" sz="1400" dirty="0" smtClean="0"/>
              <a:t>However, it is hard to measure the dust properties</a:t>
            </a:r>
          </a:p>
          <a:p>
            <a:pPr marL="270000" lvl="1">
              <a:buFont typeface="Wingdings" charset="2"/>
              <a:buChar char="ü"/>
            </a:pPr>
            <a:r>
              <a:rPr lang="en-US" altLang="ja-JP" sz="1400" b="1" dirty="0" smtClean="0"/>
              <a:t>condensation rate of metal,</a:t>
            </a:r>
          </a:p>
          <a:p>
            <a:pPr marL="270000" lvl="1">
              <a:buFont typeface="Wingdings" charset="2"/>
              <a:buChar char="ü"/>
            </a:pPr>
            <a:r>
              <a:rPr lang="en-US" altLang="ja-JP" sz="1400" b="1" dirty="0" smtClean="0"/>
              <a:t>size distribution.</a:t>
            </a:r>
          </a:p>
        </p:txBody>
      </p:sp>
      <p:sp>
        <p:nvSpPr>
          <p:cNvPr id="121" name="正方形/長方形 120"/>
          <p:cNvSpPr/>
          <p:nvPr/>
        </p:nvSpPr>
        <p:spPr>
          <a:xfrm>
            <a:off x="84367" y="5963659"/>
            <a:ext cx="39780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ja-JP" sz="1400" dirty="0" smtClean="0"/>
              <a:t>We here focus on </a:t>
            </a:r>
            <a:r>
              <a:rPr lang="en-US" altLang="ja-JP" sz="1400" b="1" dirty="0" smtClean="0"/>
              <a:t>extremely metal-poor (EMP) stars</a:t>
            </a:r>
          </a:p>
          <a:p>
            <a:pPr marL="270000" lvl="1">
              <a:buFont typeface="Wingdings" charset="2"/>
              <a:buChar char="ü"/>
            </a:pPr>
            <a:r>
              <a:rPr lang="en-US" altLang="ja-JP" sz="1400" dirty="0" smtClean="0"/>
              <a:t>metallicities [Fe/H] &lt; −3</a:t>
            </a:r>
          </a:p>
          <a:p>
            <a:pPr marL="270000" lvl="1">
              <a:buFont typeface="Wingdings" charset="2"/>
              <a:buChar char="ü"/>
            </a:pPr>
            <a:r>
              <a:rPr lang="en-US" altLang="ja-JP" sz="1400" dirty="0" smtClean="0"/>
              <a:t>long-lived (~ 10 </a:t>
            </a:r>
            <a:r>
              <a:rPr lang="en-US" altLang="ja-JP" sz="1400" dirty="0" err="1" smtClean="0"/>
              <a:t>Gyr</a:t>
            </a:r>
            <a:r>
              <a:rPr lang="en-US" altLang="ja-JP" sz="1400" dirty="0" smtClean="0"/>
              <a:t>), i.e., </a:t>
            </a:r>
            <a:r>
              <a:rPr lang="en-US" altLang="ja-JP" sz="1400" b="1" dirty="0" smtClean="0"/>
              <a:t>low-mass</a:t>
            </a:r>
            <a:r>
              <a:rPr lang="en-US" altLang="ja-JP" sz="1400" dirty="0" smtClean="0"/>
              <a:t> (&lt; 0.8 M</a:t>
            </a:r>
            <a:r>
              <a:rPr lang="en-US" altLang="ja-JP" sz="1400" baseline="-25000" dirty="0" smtClean="0"/>
              <a:t>☉</a:t>
            </a:r>
            <a:r>
              <a:rPr lang="en-US" altLang="ja-JP" sz="1400" dirty="0" smtClean="0"/>
              <a:t>)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7127502" y="4401391"/>
            <a:ext cx="1900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i="1" dirty="0" err="1" smtClean="0">
                <a:solidFill>
                  <a:schemeClr val="accent2"/>
                </a:solidFill>
                <a:latin typeface="Times New Roman"/>
                <a:cs typeface="Times New Roman"/>
              </a:rPr>
              <a:t>A</a:t>
            </a:r>
            <a:r>
              <a:rPr lang="en-US" altLang="ja-JP" sz="1200" baseline="-25000" dirty="0" err="1" smtClean="0">
                <a:solidFill>
                  <a:schemeClr val="accent2"/>
                </a:solidFill>
                <a:latin typeface="Times New Roman"/>
                <a:cs typeface="Times New Roman"/>
              </a:rPr>
              <a:t>cr</a:t>
            </a:r>
            <a:r>
              <a:rPr lang="en-US" altLang="ja-JP" sz="1200" dirty="0" err="1" smtClean="0">
                <a:solidFill>
                  <a:schemeClr val="accent2"/>
                </a:solidFill>
                <a:latin typeface="Times New Roman"/>
                <a:cs typeface="Times New Roman"/>
              </a:rPr>
              <a:t>(C</a:t>
            </a:r>
            <a:r>
              <a:rPr lang="en-US" altLang="ja-JP" sz="1200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) ~ 6       for CE-EMP</a:t>
            </a:r>
          </a:p>
          <a:p>
            <a:r>
              <a:rPr lang="en-US" altLang="ja-JP" sz="12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[Fe/</a:t>
            </a:r>
            <a:r>
              <a:rPr lang="en-US" altLang="ja-JP" sz="1200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H]</a:t>
            </a:r>
            <a:r>
              <a:rPr lang="en-US" altLang="ja-JP" sz="1200" baseline="-25000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cr</a:t>
            </a:r>
            <a:r>
              <a:rPr lang="en-US" altLang="ja-JP" sz="12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~ −5  for CN-EMP</a:t>
            </a:r>
            <a:endParaRPr lang="ja-JP" altLang="en-US" sz="1200" dirty="0">
              <a:latin typeface="Times New Roman"/>
              <a:cs typeface="Times New Roman"/>
            </a:endParaRPr>
          </a:p>
        </p:txBody>
      </p:sp>
      <p:sp>
        <p:nvSpPr>
          <p:cNvPr id="123" name="左中かっこ 122"/>
          <p:cNvSpPr/>
          <p:nvPr/>
        </p:nvSpPr>
        <p:spPr>
          <a:xfrm>
            <a:off x="7101821" y="4488748"/>
            <a:ext cx="98396" cy="335324"/>
          </a:xfrm>
          <a:prstGeom prst="leftBrace">
            <a:avLst>
              <a:gd name="adj1" fmla="val 57133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4" name="正方形/長方形 123"/>
          <p:cNvSpPr/>
          <p:nvPr/>
        </p:nvSpPr>
        <p:spPr>
          <a:xfrm>
            <a:off x="4377269" y="4488748"/>
            <a:ext cx="464819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400" dirty="0" smtClean="0"/>
              <a:t>No stars have been observed below</a:t>
            </a:r>
          </a:p>
          <a:p>
            <a:pPr>
              <a:spcBef>
                <a:spcPts val="600"/>
              </a:spcBef>
            </a:pPr>
            <a:r>
              <a:rPr lang="en-US" altLang="ja-JP" sz="1400" dirty="0" smtClean="0"/>
              <a:t>Below them, only massive stars are formed (no dust cooling).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4216396" y="5117066"/>
            <a:ext cx="45191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At </a:t>
            </a:r>
            <a:r>
              <a:rPr lang="en-US" altLang="ja-JP" sz="1400" i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1400" baseline="-25000" dirty="0" err="1" smtClean="0">
                <a:solidFill>
                  <a:schemeClr val="accent2"/>
                </a:solidFill>
              </a:rPr>
              <a:t>cr</a:t>
            </a:r>
            <a:r>
              <a:rPr lang="en-US" altLang="ja-JP" sz="1400" dirty="0" err="1" smtClean="0">
                <a:solidFill>
                  <a:schemeClr val="accent2"/>
                </a:solidFill>
              </a:rPr>
              <a:t>(C</a:t>
            </a:r>
            <a:r>
              <a:rPr lang="en-US" altLang="ja-JP" sz="1400" dirty="0" smtClean="0">
                <a:solidFill>
                  <a:schemeClr val="accent2"/>
                </a:solidFill>
              </a:rPr>
              <a:t>) ~ 6</a:t>
            </a:r>
            <a:r>
              <a:rPr lang="en-US" altLang="ja-JP" sz="1400" dirty="0" smtClean="0"/>
              <a:t> and </a:t>
            </a:r>
            <a:r>
              <a:rPr lang="en-US" altLang="ja-JP" sz="1400" dirty="0" smtClean="0">
                <a:solidFill>
                  <a:schemeClr val="accent1"/>
                </a:solidFill>
              </a:rPr>
              <a:t>[Fe/</a:t>
            </a:r>
            <a:r>
              <a:rPr lang="en-US" altLang="ja-JP" sz="1400" dirty="0" err="1" smtClean="0">
                <a:solidFill>
                  <a:schemeClr val="accent1"/>
                </a:solidFill>
              </a:rPr>
              <a:t>H]</a:t>
            </a:r>
            <a:r>
              <a:rPr lang="en-US" altLang="ja-JP" sz="1400" baseline="-25000" dirty="0" err="1" smtClean="0">
                <a:solidFill>
                  <a:schemeClr val="accent1"/>
                </a:solidFill>
              </a:rPr>
              <a:t>cr</a:t>
            </a:r>
            <a:r>
              <a:rPr lang="en-US" altLang="ja-JP" sz="1400" dirty="0" smtClean="0">
                <a:solidFill>
                  <a:schemeClr val="accent1"/>
                </a:solidFill>
              </a:rPr>
              <a:t> ~ −5</a:t>
            </a:r>
            <a:r>
              <a:rPr lang="en-US" altLang="ja-JP" sz="1400" dirty="0" smtClean="0">
                <a:solidFill>
                  <a:srgbClr val="000000"/>
                </a:solidFill>
              </a:rPr>
              <a:t>, energy balance is established </a:t>
            </a:r>
            <a:r>
              <a:rPr lang="en-US" altLang="ja-JP" sz="1400" dirty="0" smtClean="0">
                <a:solidFill>
                  <a:schemeClr val="accent1"/>
                </a:solidFill>
              </a:rPr>
              <a:t> </a:t>
            </a:r>
            <a:endParaRPr lang="ja-JP" altLang="en-US" sz="1400" dirty="0"/>
          </a:p>
        </p:txBody>
      </p:sp>
      <p:sp>
        <p:nvSpPr>
          <p:cNvPr id="126" name="正方形/長方形 125"/>
          <p:cNvSpPr/>
          <p:nvPr/>
        </p:nvSpPr>
        <p:spPr>
          <a:xfrm>
            <a:off x="4488620" y="5547992"/>
            <a:ext cx="26961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i="1" dirty="0" err="1" smtClean="0">
                <a:latin typeface="Times New Roman"/>
                <a:cs typeface="Times New Roman"/>
              </a:rPr>
              <a:t>Λ</a:t>
            </a:r>
            <a:r>
              <a:rPr lang="en-US" altLang="ja-JP" sz="1400" baseline="-25000" dirty="0" err="1" smtClean="0">
                <a:latin typeface="Times New Roman"/>
                <a:cs typeface="Times New Roman"/>
              </a:rPr>
              <a:t>dust</a:t>
            </a:r>
            <a:r>
              <a:rPr lang="en-US" altLang="ja-JP" sz="1400" dirty="0" smtClean="0">
                <a:latin typeface="Times New Roman"/>
                <a:cs typeface="Times New Roman"/>
              </a:rPr>
              <a:t> (</a:t>
            </a:r>
            <a:r>
              <a:rPr lang="en-US" altLang="ja-JP" sz="1400" i="1" dirty="0" err="1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r</a:t>
            </a:r>
            <a:r>
              <a:rPr lang="en-US" altLang="ja-JP" sz="1400" baseline="-25000" dirty="0" err="1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dust</a:t>
            </a:r>
            <a:r>
              <a:rPr lang="en-US" altLang="ja-JP" sz="140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 / </a:t>
            </a:r>
            <a:r>
              <a:rPr lang="en-US" altLang="ja-JP" sz="1400" i="1" dirty="0" err="1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f</a:t>
            </a:r>
            <a:r>
              <a:rPr lang="en-US" altLang="ja-JP" sz="1400" baseline="-25000" dirty="0" err="1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dust←metal</a:t>
            </a:r>
            <a:r>
              <a:rPr lang="en-US" altLang="ja-JP" sz="1400" dirty="0" smtClean="0">
                <a:latin typeface="Times New Roman"/>
                <a:cs typeface="Times New Roman"/>
              </a:rPr>
              <a:t>, </a:t>
            </a:r>
            <a:r>
              <a:rPr lang="en-US" altLang="ja-JP" sz="1400" i="1" dirty="0" err="1" smtClean="0">
                <a:solidFill>
                  <a:schemeClr val="accent6"/>
                </a:solidFill>
                <a:latin typeface="Times New Roman"/>
                <a:cs typeface="Times New Roman"/>
              </a:rPr>
              <a:t>y</a:t>
            </a:r>
            <a:r>
              <a:rPr lang="en-US" altLang="ja-JP" sz="1400" baseline="-25000" dirty="0" err="1" smtClean="0">
                <a:solidFill>
                  <a:schemeClr val="accent6"/>
                </a:solidFill>
                <a:latin typeface="Times New Roman"/>
                <a:cs typeface="Times New Roman"/>
              </a:rPr>
              <a:t>metal</a:t>
            </a:r>
            <a:r>
              <a:rPr lang="en-US" altLang="ja-JP" sz="1400" dirty="0" smtClean="0">
                <a:latin typeface="Times New Roman"/>
                <a:cs typeface="Times New Roman"/>
              </a:rPr>
              <a:t>) = </a:t>
            </a:r>
            <a:r>
              <a:rPr lang="en-US" altLang="ja-JP" sz="1400" i="1" dirty="0" err="1" smtClean="0">
                <a:latin typeface="Times New Roman"/>
                <a:cs typeface="Times New Roman"/>
              </a:rPr>
              <a:t>Γ</a:t>
            </a:r>
            <a:r>
              <a:rPr lang="en-US" altLang="ja-JP" sz="1400" baseline="-25000" dirty="0" err="1" smtClean="0">
                <a:latin typeface="Times New Roman"/>
                <a:cs typeface="Times New Roman"/>
              </a:rPr>
              <a:t>comp</a:t>
            </a:r>
            <a:endParaRPr lang="ja-JP" altLang="en-US" sz="1400" dirty="0" smtClean="0"/>
          </a:p>
        </p:txBody>
      </p:sp>
      <p:cxnSp>
        <p:nvCxnSpPr>
          <p:cNvPr id="131" name="直線矢印コネクタ 130"/>
          <p:cNvCxnSpPr/>
          <p:nvPr/>
        </p:nvCxnSpPr>
        <p:spPr>
          <a:xfrm rot="16200000" flipH="1">
            <a:off x="6145893" y="5532060"/>
            <a:ext cx="272740" cy="1"/>
          </a:xfrm>
          <a:prstGeom prst="straightConnector1">
            <a:avLst/>
          </a:prstGeom>
          <a:ln w="38100" cmpd="sng">
            <a:solidFill>
              <a:schemeClr val="accent6">
                <a:lumMod val="7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直線矢印コネクタ 133"/>
          <p:cNvCxnSpPr/>
          <p:nvPr/>
        </p:nvCxnSpPr>
        <p:spPr>
          <a:xfrm>
            <a:off x="4466461" y="5394103"/>
            <a:ext cx="2040468" cy="1588"/>
          </a:xfrm>
          <a:prstGeom prst="straightConnector1">
            <a:avLst/>
          </a:prstGeom>
          <a:ln w="25400" cmpd="sng">
            <a:solidFill>
              <a:schemeClr val="accent6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テキスト ボックス 136"/>
          <p:cNvSpPr txBox="1"/>
          <p:nvPr/>
        </p:nvSpPr>
        <p:spPr>
          <a:xfrm>
            <a:off x="4466461" y="5391432"/>
            <a:ext cx="4019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dust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/>
              <a:t>cooling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/>
              <a:t>rate         vs.           </a:t>
            </a:r>
            <a:r>
              <a:rPr lang="en-US" altLang="ja-JP" sz="1200" dirty="0" smtClean="0"/>
              <a:t>gas compressional heating rate</a:t>
            </a:r>
            <a:endParaRPr lang="ja-JP" altLang="en-US" sz="1200" dirty="0" smtClean="0"/>
          </a:p>
        </p:txBody>
      </p:sp>
      <p:cxnSp>
        <p:nvCxnSpPr>
          <p:cNvPr id="139" name="直線矢印コネクタ 138"/>
          <p:cNvCxnSpPr/>
          <p:nvPr/>
        </p:nvCxnSpPr>
        <p:spPr>
          <a:xfrm rot="5400000">
            <a:off x="5226969" y="5976769"/>
            <a:ext cx="243588" cy="1588"/>
          </a:xfrm>
          <a:prstGeom prst="straightConnector1">
            <a:avLst/>
          </a:prstGeom>
          <a:ln w="38100" cmpd="sng">
            <a:solidFill>
              <a:schemeClr val="accent3">
                <a:lumMod val="7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正方形/長方形 140"/>
          <p:cNvSpPr/>
          <p:nvPr/>
        </p:nvSpPr>
        <p:spPr>
          <a:xfrm>
            <a:off x="4986442" y="5600757"/>
            <a:ext cx="390735" cy="235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aseline="3000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cool</a:t>
            </a:r>
            <a:endParaRPr lang="ja-JP" altLang="en-US" sz="1400" baseline="30000" dirty="0"/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7035228" y="5936416"/>
            <a:ext cx="1990234" cy="77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0" rIns="36000" bIns="36000" rtlCol="0">
            <a:spAutoFit/>
          </a:bodyPr>
          <a:lstStyle/>
          <a:p>
            <a:r>
              <a:rPr lang="en-US" altLang="ja-JP" sz="1200" i="1" dirty="0" err="1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r</a:t>
            </a:r>
            <a:r>
              <a:rPr lang="en-US" altLang="ja-JP" sz="1200" baseline="-25000" dirty="0" err="1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dust</a:t>
            </a:r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         </a:t>
            </a:r>
            <a:r>
              <a:rPr kumimoji="1" lang="en-US" altLang="ja-JP" sz="1200" dirty="0" smtClean="0">
                <a:solidFill>
                  <a:srgbClr val="77933C"/>
                </a:solidFill>
              </a:rPr>
              <a:t>dust</a:t>
            </a:r>
            <a:r>
              <a:rPr kumimoji="1" lang="en-US" altLang="ja-JP" sz="1200" dirty="0" smtClean="0">
                <a:solidFill>
                  <a:srgbClr val="77933C"/>
                </a:solidFill>
              </a:rPr>
              <a:t> </a:t>
            </a:r>
            <a:r>
              <a:rPr lang="en-US" altLang="ja-JP" sz="1200" dirty="0" smtClean="0">
                <a:solidFill>
                  <a:srgbClr val="77933C"/>
                </a:solidFill>
              </a:rPr>
              <a:t>radius</a:t>
            </a:r>
            <a:endParaRPr kumimoji="1" lang="en-US" altLang="ja-JP" sz="1200" dirty="0" smtClean="0">
              <a:solidFill>
                <a:srgbClr val="77933C"/>
              </a:solidFill>
            </a:endParaRPr>
          </a:p>
          <a:p>
            <a:r>
              <a:rPr lang="en-US" altLang="ja-JP" sz="1200" i="1" dirty="0" err="1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f</a:t>
            </a:r>
            <a:r>
              <a:rPr lang="en-US" altLang="ja-JP" sz="1200" baseline="-25000" dirty="0" err="1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dust←metal</a:t>
            </a:r>
            <a:r>
              <a:rPr lang="en-US" altLang="ja-JP" sz="1200" dirty="0" smtClean="0">
                <a:solidFill>
                  <a:srgbClr val="77933C"/>
                </a:solidFill>
              </a:rPr>
              <a:t> condensation rate of </a:t>
            </a:r>
          </a:p>
          <a:p>
            <a:r>
              <a:rPr lang="en-US" altLang="ja-JP" sz="1200" dirty="0" smtClean="0">
                <a:solidFill>
                  <a:srgbClr val="77933C"/>
                </a:solidFill>
              </a:rPr>
              <a:t>                 metal to dust</a:t>
            </a:r>
          </a:p>
          <a:p>
            <a:r>
              <a:rPr lang="en-US" altLang="ja-JP" sz="1200" i="1" dirty="0" err="1" smtClean="0">
                <a:solidFill>
                  <a:schemeClr val="accent6"/>
                </a:solidFill>
                <a:latin typeface="Times New Roman"/>
                <a:cs typeface="Times New Roman"/>
              </a:rPr>
              <a:t>y</a:t>
            </a:r>
            <a:r>
              <a:rPr lang="en-US" altLang="ja-JP" sz="1200" baseline="-25000" dirty="0" err="1" smtClean="0">
                <a:solidFill>
                  <a:schemeClr val="accent6"/>
                </a:solidFill>
                <a:latin typeface="Times New Roman"/>
                <a:cs typeface="Times New Roman"/>
              </a:rPr>
              <a:t>metal</a:t>
            </a:r>
            <a:r>
              <a:rPr lang="en-US" altLang="ja-JP" sz="1200" baseline="-25000" dirty="0" smtClean="0">
                <a:solidFill>
                  <a:schemeClr val="accent6"/>
                </a:solidFill>
                <a:latin typeface="Times New Roman"/>
                <a:cs typeface="Times New Roman"/>
              </a:rPr>
              <a:t>           </a:t>
            </a:r>
            <a:r>
              <a:rPr lang="en-US" altLang="ja-JP" sz="1200" dirty="0" smtClean="0">
                <a:solidFill>
                  <a:schemeClr val="accent6">
                    <a:lumMod val="75000"/>
                  </a:schemeClr>
                </a:solidFill>
              </a:rPr>
              <a:t>metal abundance</a:t>
            </a:r>
            <a:endParaRPr lang="ja-JP" altLang="en-US" sz="1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4397712" y="6018928"/>
            <a:ext cx="26369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i="1" dirty="0" err="1" smtClean="0">
                <a:solidFill>
                  <a:srgbClr val="C0504D"/>
                </a:solidFill>
                <a:latin typeface="Times New Roman"/>
                <a:cs typeface="Times New Roman"/>
              </a:rPr>
              <a:t>r</a:t>
            </a:r>
            <a:r>
              <a:rPr lang="en-US" altLang="ja-JP" baseline="-25000" dirty="0" err="1" smtClean="0">
                <a:solidFill>
                  <a:srgbClr val="C0504D"/>
                </a:solidFill>
                <a:latin typeface="Times New Roman"/>
                <a:cs typeface="Times New Roman"/>
              </a:rPr>
              <a:t>carbon</a:t>
            </a:r>
            <a:r>
              <a:rPr lang="en-US" altLang="ja-JP" baseline="-25000" dirty="0" smtClean="0">
                <a:solidFill>
                  <a:srgbClr val="C0504D"/>
                </a:solidFill>
                <a:latin typeface="Times New Roman"/>
                <a:cs typeface="Times New Roman"/>
              </a:rPr>
              <a:t> </a:t>
            </a:r>
            <a:r>
              <a:rPr lang="en-US" altLang="ja-JP" dirty="0" smtClean="0">
                <a:solidFill>
                  <a:srgbClr val="C0504D"/>
                </a:solidFill>
                <a:latin typeface="Times New Roman"/>
                <a:cs typeface="Times New Roman"/>
              </a:rPr>
              <a:t>/</a:t>
            </a:r>
            <a:r>
              <a:rPr lang="en-US" altLang="ja-JP" baseline="-25000" dirty="0" smtClean="0">
                <a:solidFill>
                  <a:srgbClr val="C0504D"/>
                </a:solidFill>
                <a:latin typeface="Times New Roman"/>
                <a:cs typeface="Times New Roman"/>
              </a:rPr>
              <a:t> </a:t>
            </a:r>
            <a:r>
              <a:rPr lang="en-US" altLang="ja-JP" i="1" dirty="0" err="1" smtClean="0">
                <a:solidFill>
                  <a:schemeClr val="accent2"/>
                </a:solidFill>
                <a:latin typeface="Times New Roman"/>
                <a:cs typeface="Times New Roman"/>
              </a:rPr>
              <a:t>f</a:t>
            </a:r>
            <a:r>
              <a:rPr lang="en-US" altLang="ja-JP" baseline="-25000" dirty="0" err="1" smtClean="0">
                <a:solidFill>
                  <a:schemeClr val="accent2"/>
                </a:solidFill>
                <a:latin typeface="Times New Roman"/>
                <a:cs typeface="Times New Roman"/>
              </a:rPr>
              <a:t>carbon←C</a:t>
            </a:r>
            <a:r>
              <a:rPr lang="en-US" altLang="ja-JP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 ~ 10 </a:t>
            </a:r>
            <a:r>
              <a:rPr lang="en-US" altLang="ja-JP" dirty="0" err="1" smtClean="0">
                <a:solidFill>
                  <a:schemeClr val="accent2"/>
                </a:solidFill>
                <a:latin typeface="Times New Roman"/>
                <a:cs typeface="Times New Roman"/>
              </a:rPr>
              <a:t>μm</a:t>
            </a:r>
            <a:endParaRPr lang="en-US" altLang="ja-JP" dirty="0" smtClean="0">
              <a:solidFill>
                <a:schemeClr val="accent2"/>
              </a:solidFill>
              <a:latin typeface="Times New Roman"/>
              <a:cs typeface="Times New Roman"/>
            </a:endParaRPr>
          </a:p>
          <a:p>
            <a:r>
              <a:rPr lang="en-US" altLang="ja-JP" i="1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r</a:t>
            </a:r>
            <a:r>
              <a:rPr lang="en-US" altLang="ja-JP" baseline="-25000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silicate</a:t>
            </a:r>
            <a:r>
              <a:rPr lang="en-US" altLang="ja-JP" baseline="-25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</a:t>
            </a:r>
            <a:r>
              <a:rPr lang="en-US" altLang="ja-JP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/</a:t>
            </a:r>
            <a:r>
              <a:rPr lang="en-US" altLang="ja-JP" baseline="-25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</a:t>
            </a:r>
            <a:r>
              <a:rPr lang="en-US" altLang="ja-JP" i="1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f</a:t>
            </a:r>
            <a:r>
              <a:rPr lang="en-US" altLang="ja-JP" baseline="-25000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silicate←Mg</a:t>
            </a:r>
            <a:r>
              <a:rPr lang="en-US" altLang="ja-JP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~ 0.1 </a:t>
            </a:r>
            <a:r>
              <a:rPr lang="en-US" altLang="ja-JP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μm</a:t>
            </a:r>
            <a:endParaRPr lang="ja-JP" altLang="en-US" dirty="0">
              <a:latin typeface="Times New Roman"/>
              <a:cs typeface="Times New Roman"/>
            </a:endParaRPr>
          </a:p>
        </p:txBody>
      </p:sp>
      <p:sp>
        <p:nvSpPr>
          <p:cNvPr id="145" name="左中かっこ 144"/>
          <p:cNvSpPr/>
          <p:nvPr/>
        </p:nvSpPr>
        <p:spPr>
          <a:xfrm>
            <a:off x="4322351" y="6145597"/>
            <a:ext cx="104569" cy="502728"/>
          </a:xfrm>
          <a:prstGeom prst="leftBrace">
            <a:avLst>
              <a:gd name="adj1" fmla="val 57133"/>
              <a:gd name="adj2" fmla="val 50000"/>
            </a:avLst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/>
          <p:cNvSpPr/>
          <p:nvPr/>
        </p:nvSpPr>
        <p:spPr>
          <a:xfrm>
            <a:off x="4521676" y="6083300"/>
            <a:ext cx="4496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aseline="30000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cool</a:t>
            </a:r>
            <a:endParaRPr lang="ja-JP" altLang="en-US" dirty="0">
              <a:solidFill>
                <a:schemeClr val="accent2"/>
              </a:solidFill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4531100" y="6371326"/>
            <a:ext cx="4496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aseline="30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cool</a:t>
            </a:r>
            <a:endParaRPr lang="ja-JP" altLang="en-US" dirty="0">
              <a:solidFill>
                <a:schemeClr val="accent1"/>
              </a:solidFill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4216396" y="6083300"/>
            <a:ext cx="2717228" cy="628131"/>
          </a:xfrm>
          <a:prstGeom prst="rect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2" name="正方形/長方形 151"/>
          <p:cNvSpPr/>
          <p:nvPr/>
        </p:nvSpPr>
        <p:spPr>
          <a:xfrm>
            <a:off x="7104307" y="5936416"/>
            <a:ext cx="36420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aseline="3000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cool</a:t>
            </a:r>
            <a:endParaRPr lang="ja-JP" altLang="en-US" sz="1200" baseline="30000" dirty="0"/>
          </a:p>
        </p:txBody>
      </p:sp>
      <p:cxnSp>
        <p:nvCxnSpPr>
          <p:cNvPr id="153" name="直線コネクタ 152"/>
          <p:cNvCxnSpPr/>
          <p:nvPr/>
        </p:nvCxnSpPr>
        <p:spPr>
          <a:xfrm rot="5400000">
            <a:off x="1169261" y="3997121"/>
            <a:ext cx="572175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正方形/長方形 156"/>
          <p:cNvSpPr/>
          <p:nvPr/>
        </p:nvSpPr>
        <p:spPr>
          <a:xfrm>
            <a:off x="4060473" y="1165995"/>
            <a:ext cx="1716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dirty="0" smtClean="0"/>
              <a:t>Method &amp;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302</Words>
  <Application>Microsoft Macintosh PowerPoint</Application>
  <PresentationFormat>画面に合わせる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東京大学大学院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初代星超新星による金属汚染と 金属欠乏星形成 Metal pollution by Pop III supernovae and formation process of Pop II stars</dc:title>
  <dc:creator>千秋 元</dc:creator>
  <cp:lastModifiedBy>千秋 元</cp:lastModifiedBy>
  <cp:revision>78</cp:revision>
  <dcterms:created xsi:type="dcterms:W3CDTF">2018-06-09T03:18:11Z</dcterms:created>
  <dcterms:modified xsi:type="dcterms:W3CDTF">2018-06-09T03:18:48Z</dcterms:modified>
</cp:coreProperties>
</file>