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06"/>
    <p:restoredTop sz="94631"/>
  </p:normalViewPr>
  <p:slideViewPr>
    <p:cSldViewPr snapToGrid="0" snapToObjects="1">
      <p:cViewPr varScale="1">
        <p:scale>
          <a:sx n="81" d="100"/>
          <a:sy n="81" d="100"/>
        </p:scale>
        <p:origin x="200" y="7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8223D-777A-434E-B6D0-FA2F8F2C45FB}" type="datetimeFigureOut">
              <a:rPr lang="en-US" smtClean="0"/>
              <a:t>6/10/18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6CB7B-89EC-AA4C-B1E3-71D2C919A0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8544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8223D-777A-434E-B6D0-FA2F8F2C45FB}" type="datetimeFigureOut">
              <a:rPr lang="en-US" smtClean="0"/>
              <a:t>6/10/18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6CB7B-89EC-AA4C-B1E3-71D2C919A0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6419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8223D-777A-434E-B6D0-FA2F8F2C45FB}" type="datetimeFigureOut">
              <a:rPr lang="en-US" smtClean="0"/>
              <a:t>6/10/18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6CB7B-89EC-AA4C-B1E3-71D2C919A0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222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8223D-777A-434E-B6D0-FA2F8F2C45FB}" type="datetimeFigureOut">
              <a:rPr lang="en-US" smtClean="0"/>
              <a:t>6/10/18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6CB7B-89EC-AA4C-B1E3-71D2C919A0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1237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8223D-777A-434E-B6D0-FA2F8F2C45FB}" type="datetimeFigureOut">
              <a:rPr lang="en-US" smtClean="0"/>
              <a:t>6/10/18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6CB7B-89EC-AA4C-B1E3-71D2C919A0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4190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8223D-777A-434E-B6D0-FA2F8F2C45FB}" type="datetimeFigureOut">
              <a:rPr lang="en-US" smtClean="0"/>
              <a:t>6/10/18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6CB7B-89EC-AA4C-B1E3-71D2C919A0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375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8223D-777A-434E-B6D0-FA2F8F2C45FB}" type="datetimeFigureOut">
              <a:rPr lang="en-US" smtClean="0"/>
              <a:t>6/10/18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6CB7B-89EC-AA4C-B1E3-71D2C919A0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3513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8223D-777A-434E-B6D0-FA2F8F2C45FB}" type="datetimeFigureOut">
              <a:rPr lang="en-US" smtClean="0"/>
              <a:t>6/10/18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6CB7B-89EC-AA4C-B1E3-71D2C919A0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138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8223D-777A-434E-B6D0-FA2F8F2C45FB}" type="datetimeFigureOut">
              <a:rPr lang="en-US" smtClean="0"/>
              <a:t>6/10/18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6CB7B-89EC-AA4C-B1E3-71D2C919A0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295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8223D-777A-434E-B6D0-FA2F8F2C45FB}" type="datetimeFigureOut">
              <a:rPr lang="en-US" smtClean="0"/>
              <a:t>6/10/18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6CB7B-89EC-AA4C-B1E3-71D2C919A0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205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8223D-777A-434E-B6D0-FA2F8F2C45FB}" type="datetimeFigureOut">
              <a:rPr lang="en-US" smtClean="0"/>
              <a:t>6/10/18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6CB7B-89EC-AA4C-B1E3-71D2C919A0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0652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28223D-777A-434E-B6D0-FA2F8F2C45FB}" type="datetimeFigureOut">
              <a:rPr lang="en-US" smtClean="0"/>
              <a:t>6/10/18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06CB7B-89EC-AA4C-B1E3-71D2C919A0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422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77788" y="128619"/>
            <a:ext cx="8792791" cy="6574221"/>
            <a:chOff x="11996696" y="6061582"/>
            <a:chExt cx="17726286" cy="14506889"/>
          </a:xfrm>
        </p:grpSpPr>
        <p:grpSp>
          <p:nvGrpSpPr>
            <p:cNvPr id="5" name="Group 4"/>
            <p:cNvGrpSpPr/>
            <p:nvPr/>
          </p:nvGrpSpPr>
          <p:grpSpPr>
            <a:xfrm>
              <a:off x="11996696" y="6061582"/>
              <a:ext cx="17726286" cy="14506889"/>
              <a:chOff x="1081326" y="30585569"/>
              <a:chExt cx="13887132" cy="11906467"/>
            </a:xfrm>
          </p:grpSpPr>
          <p:grpSp>
            <p:nvGrpSpPr>
              <p:cNvPr id="10" name="Group 9"/>
              <p:cNvGrpSpPr/>
              <p:nvPr/>
            </p:nvGrpSpPr>
            <p:grpSpPr>
              <a:xfrm>
                <a:off x="1084884" y="36385521"/>
                <a:ext cx="13883574" cy="6106515"/>
                <a:chOff x="-470940" y="31646857"/>
                <a:chExt cx="17476544" cy="6425845"/>
              </a:xfrm>
            </p:grpSpPr>
            <p:pic>
              <p:nvPicPr>
                <p:cNvPr id="14" name="Picture 13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470940" y="31646857"/>
                  <a:ext cx="8734558" cy="6400799"/>
                </a:xfrm>
                <a:prstGeom prst="rect">
                  <a:avLst/>
                </a:prstGeom>
              </p:spPr>
            </p:pic>
            <p:pic>
              <p:nvPicPr>
                <p:cNvPr id="15" name="Picture 14"/>
                <p:cNvPicPr>
                  <a:picLocks noChangeAspect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5466" r="-2476"/>
                <a:stretch/>
              </p:blipFill>
              <p:spPr>
                <a:xfrm>
                  <a:off x="8048244" y="31671902"/>
                  <a:ext cx="8957360" cy="6400800"/>
                </a:xfrm>
                <a:prstGeom prst="rect">
                  <a:avLst/>
                </a:prstGeom>
              </p:spPr>
            </p:pic>
          </p:grpSp>
          <p:grpSp>
            <p:nvGrpSpPr>
              <p:cNvPr id="11" name="Group 10"/>
              <p:cNvGrpSpPr/>
              <p:nvPr/>
            </p:nvGrpSpPr>
            <p:grpSpPr>
              <a:xfrm>
                <a:off x="1081326" y="30585569"/>
                <a:ext cx="13585408" cy="6099650"/>
                <a:chOff x="1712039" y="12171205"/>
                <a:chExt cx="13578706" cy="6130585"/>
              </a:xfrm>
            </p:grpSpPr>
            <p:pic>
              <p:nvPicPr>
                <p:cNvPr id="12" name="Picture 11"/>
                <p:cNvPicPr>
                  <a:picLocks noChangeAspect="1"/>
                </p:cNvPicPr>
                <p:nvPr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6088" r="6705" b="2585"/>
                <a:stretch/>
              </p:blipFill>
              <p:spPr>
                <a:xfrm>
                  <a:off x="8479997" y="12171205"/>
                  <a:ext cx="6810748" cy="6130585"/>
                </a:xfrm>
                <a:prstGeom prst="rect">
                  <a:avLst/>
                </a:prstGeom>
              </p:spPr>
            </p:pic>
            <p:pic>
              <p:nvPicPr>
                <p:cNvPr id="13" name="Picture 12"/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712039" y="12501123"/>
                  <a:ext cx="6938970" cy="5753267"/>
                </a:xfrm>
                <a:prstGeom prst="rect">
                  <a:avLst/>
                </a:prstGeom>
              </p:spPr>
            </p:pic>
          </p:grpSp>
        </p:grpSp>
        <p:sp>
          <p:nvSpPr>
            <p:cNvPr id="6" name="TextBox 5"/>
            <p:cNvSpPr txBox="1"/>
            <p:nvPr/>
          </p:nvSpPr>
          <p:spPr>
            <a:xfrm>
              <a:off x="17751200" y="7177529"/>
              <a:ext cx="1589932" cy="10841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C55A11"/>
                  </a:solidFill>
                  <a:latin typeface="Avenir Light" charset="0"/>
                  <a:ea typeface="Avenir Light" charset="0"/>
                  <a:cs typeface="Avenir Light" charset="0"/>
                </a:rPr>
                <a:t>(a)</a:t>
              </a:r>
              <a:endParaRPr lang="en-US" sz="2400" b="1" dirty="0">
                <a:solidFill>
                  <a:srgbClr val="C55A11"/>
                </a:solidFill>
                <a:latin typeface="Avenir Light" charset="0"/>
                <a:ea typeface="Avenir Light" charset="0"/>
                <a:cs typeface="Avenir Light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7305998" y="7177530"/>
              <a:ext cx="1378570" cy="12269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C55A11"/>
                  </a:solidFill>
                  <a:latin typeface="Avenir Light" charset="0"/>
                  <a:ea typeface="Avenir Light" charset="0"/>
                  <a:cs typeface="Avenir Light" charset="0"/>
                </a:rPr>
                <a:t>(b)</a:t>
              </a:r>
              <a:endParaRPr lang="en-US" sz="2400" b="1" dirty="0">
                <a:solidFill>
                  <a:srgbClr val="C55A11"/>
                </a:solidFill>
                <a:latin typeface="Avenir Light" charset="0"/>
                <a:ea typeface="Avenir Light" charset="0"/>
                <a:cs typeface="Avenir Light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7751199" y="18183734"/>
              <a:ext cx="1589933" cy="10841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C55A11"/>
                  </a:solidFill>
                  <a:latin typeface="Avenir Light" charset="0"/>
                  <a:ea typeface="Avenir Light" charset="0"/>
                  <a:cs typeface="Avenir Light" charset="0"/>
                </a:rPr>
                <a:t>(c)</a:t>
              </a:r>
              <a:endParaRPr lang="en-US" sz="2400" b="1" dirty="0">
                <a:solidFill>
                  <a:srgbClr val="C55A11"/>
                </a:solidFill>
                <a:latin typeface="Avenir Light" charset="0"/>
                <a:ea typeface="Avenir Light" charset="0"/>
                <a:cs typeface="Avenir Light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7309870" y="18112333"/>
              <a:ext cx="1763704" cy="12269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C55A11"/>
                  </a:solidFill>
                  <a:latin typeface="Avenir Light" charset="0"/>
                  <a:ea typeface="Avenir Light" charset="0"/>
                  <a:cs typeface="Avenir Light" charset="0"/>
                </a:rPr>
                <a:t>(d)</a:t>
              </a:r>
              <a:endParaRPr lang="en-US" sz="2400" b="1" dirty="0">
                <a:solidFill>
                  <a:srgbClr val="C55A11"/>
                </a:solidFill>
                <a:latin typeface="Avenir Light" charset="0"/>
                <a:ea typeface="Avenir Light" charset="0"/>
                <a:cs typeface="Avenir Light" charset="0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9115376" y="661130"/>
            <a:ext cx="2894087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C55A11"/>
                </a:solidFill>
                <a:latin typeface="Avenir Light" charset="0"/>
                <a:ea typeface="Avenir Light" charset="0"/>
                <a:cs typeface="Avenir Light" charset="0"/>
              </a:rPr>
              <a:t>FIGURE 1</a:t>
            </a:r>
          </a:p>
          <a:p>
            <a:pPr algn="ctr"/>
            <a:r>
              <a:rPr lang="en-US" sz="1600" b="1" dirty="0" smtClean="0">
                <a:solidFill>
                  <a:srgbClr val="C55A11"/>
                </a:solidFill>
                <a:latin typeface="Avenir Light" charset="0"/>
                <a:ea typeface="Avenir Light" charset="0"/>
                <a:cs typeface="Avenir Light" charset="0"/>
              </a:rPr>
              <a:t>(Taken from Beeston et al., 2018)</a:t>
            </a:r>
          </a:p>
          <a:p>
            <a:pPr algn="just"/>
            <a:r>
              <a:rPr lang="en-US" sz="1600" b="1" dirty="0" smtClean="0">
                <a:solidFill>
                  <a:srgbClr val="C55A11"/>
                </a:solidFill>
                <a:latin typeface="Avenir Light" charset="0"/>
                <a:ea typeface="Avenir Light" charset="0"/>
                <a:cs typeface="Avenir Light" charset="0"/>
              </a:rPr>
              <a:t>(a) Comparison of the observed DMF data and best-fitting SFs with the best-fitting SFs from the literature of observations of the DMF</a:t>
            </a:r>
          </a:p>
          <a:p>
            <a:pPr algn="just"/>
            <a:r>
              <a:rPr lang="en-US" sz="1600" b="1" dirty="0" smtClean="0">
                <a:solidFill>
                  <a:srgbClr val="C55A11"/>
                </a:solidFill>
                <a:latin typeface="Avenir Light" charset="0"/>
                <a:ea typeface="Avenir Light" charset="0"/>
                <a:cs typeface="Avenir Light" charset="0"/>
              </a:rPr>
              <a:t>(b) Comparison of the cosmic dust density from this work to values the literature of observed DMFs</a:t>
            </a:r>
          </a:p>
          <a:p>
            <a:pPr algn="just"/>
            <a:r>
              <a:rPr lang="en-US" sz="1600" b="1" dirty="0" smtClean="0">
                <a:solidFill>
                  <a:srgbClr val="C55A11"/>
                </a:solidFill>
                <a:latin typeface="Avenir Light" charset="0"/>
                <a:ea typeface="Avenir Light" charset="0"/>
                <a:cs typeface="Avenir Light" charset="0"/>
              </a:rPr>
              <a:t>(c) Comparison of the best-fitting SFs from this work to DMFs arising from semi-analytic models from P17 and cosmological hydrodynamic simulations from McK17</a:t>
            </a:r>
          </a:p>
          <a:p>
            <a:pPr algn="just"/>
            <a:r>
              <a:rPr lang="en-US" sz="1600" b="1" dirty="0" smtClean="0">
                <a:solidFill>
                  <a:srgbClr val="C55A11"/>
                </a:solidFill>
                <a:latin typeface="Avenir Light" charset="0"/>
                <a:ea typeface="Avenir Light" charset="0"/>
                <a:cs typeface="Avenir Light" charset="0"/>
              </a:rPr>
              <a:t>(d) Dust/stellar mass plane for observations from this work and literature with the binned values from P17</a:t>
            </a:r>
          </a:p>
        </p:txBody>
      </p:sp>
    </p:spTree>
    <p:extLst>
      <p:ext uri="{BB962C8B-B14F-4D97-AF65-F5344CB8AC3E}">
        <p14:creationId xmlns:p14="http://schemas.microsoft.com/office/powerpoint/2010/main" val="13325232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110</Words>
  <Application>Microsoft Macintosh PowerPoint</Application>
  <PresentationFormat>Widescreen</PresentationFormat>
  <Paragraphs>10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Avenir Light</vt:lpstr>
      <vt:lpstr>Calibri</vt:lpstr>
      <vt:lpstr>Calibri Light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1</cp:revision>
  <cp:lastPrinted>2018-06-10T03:01:06Z</cp:lastPrinted>
  <dcterms:created xsi:type="dcterms:W3CDTF">2018-06-10T02:55:03Z</dcterms:created>
  <dcterms:modified xsi:type="dcterms:W3CDTF">2018-06-10T03:02:44Z</dcterms:modified>
</cp:coreProperties>
</file>