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5757FF"/>
    <a:srgbClr val="F000FF"/>
    <a:srgbClr val="007E00"/>
    <a:srgbClr val="FF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-96" y="-7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5" d="100"/>
        <a:sy n="6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FF384-F2F5-41DC-8987-3DBEC36CE934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06.06.2018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027FD-84B1-4CA1-9859-279A1FE85D31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7483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FF384-F2F5-41DC-8987-3DBEC36CE934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06.06.2018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027FD-84B1-4CA1-9859-279A1FE85D31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079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FF384-F2F5-41DC-8987-3DBEC36CE934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06.06.2018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027FD-84B1-4CA1-9859-279A1FE85D31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85176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FF384-F2F5-41DC-8987-3DBEC36CE934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06.06.2018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027FD-84B1-4CA1-9859-279A1FE85D31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5512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FF384-F2F5-41DC-8987-3DBEC36CE934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06.06.2018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027FD-84B1-4CA1-9859-279A1FE85D31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19534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FF384-F2F5-41DC-8987-3DBEC36CE934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06.06.2018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027FD-84B1-4CA1-9859-279A1FE85D31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7359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FF384-F2F5-41DC-8987-3DBEC36CE934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06.06.2018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027FD-84B1-4CA1-9859-279A1FE85D31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034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FF384-F2F5-41DC-8987-3DBEC36CE934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06.06.2018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027FD-84B1-4CA1-9859-279A1FE85D31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6745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FF384-F2F5-41DC-8987-3DBEC36CE934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06.06.2018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027FD-84B1-4CA1-9859-279A1FE85D31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0589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FF384-F2F5-41DC-8987-3DBEC36CE934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06.06.2018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027FD-84B1-4CA1-9859-279A1FE85D31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5422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FF384-F2F5-41DC-8987-3DBEC36CE934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06.06.2018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027FD-84B1-4CA1-9859-279A1FE85D31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7962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FF384-F2F5-41DC-8987-3DBEC36CE934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06.06.2018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027FD-84B1-4CA1-9859-279A1FE85D31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4623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/>
          <p:cNvSpPr txBox="1"/>
          <p:nvPr/>
        </p:nvSpPr>
        <p:spPr>
          <a:xfrm>
            <a:off x="690640" y="1387663"/>
            <a:ext cx="78611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u="sng" dirty="0" smtClean="0">
                <a:solidFill>
                  <a:prstClr val="black"/>
                </a:solidFill>
                <a:cs typeface="Arial" panose="020B0604020202020204" pitchFamily="34" charset="0"/>
              </a:rPr>
              <a:t>Harald Mutschke</a:t>
            </a:r>
            <a:r>
              <a:rPr lang="de-DE" sz="1600" u="sng" baseline="30000" dirty="0" smtClean="0">
                <a:solidFill>
                  <a:prstClr val="black"/>
                </a:solidFill>
                <a:cs typeface="Arial" panose="020B0604020202020204" pitchFamily="34" charset="0"/>
              </a:rPr>
              <a:t>1</a:t>
            </a:r>
            <a:r>
              <a:rPr lang="de-DE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, Pierre </a:t>
            </a:r>
            <a:r>
              <a:rPr lang="de-DE" sz="1600" dirty="0">
                <a:solidFill>
                  <a:prstClr val="black"/>
                </a:solidFill>
                <a:cs typeface="Arial" panose="020B0604020202020204" pitchFamily="34" charset="0"/>
              </a:rPr>
              <a:t>Mohr</a:t>
            </a:r>
            <a:r>
              <a:rPr lang="de-DE" sz="1600" baseline="30000" dirty="0">
                <a:solidFill>
                  <a:prstClr val="black"/>
                </a:solidFill>
                <a:cs typeface="Arial" panose="020B0604020202020204" pitchFamily="34" charset="0"/>
              </a:rPr>
              <a:t>1</a:t>
            </a:r>
            <a:r>
              <a:rPr lang="de-DE" sz="1600" dirty="0">
                <a:solidFill>
                  <a:prstClr val="black"/>
                </a:solidFill>
                <a:cs typeface="Arial" panose="020B0604020202020204" pitchFamily="34" charset="0"/>
              </a:rPr>
              <a:t>, </a:t>
            </a:r>
            <a:r>
              <a:rPr lang="de-DE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Denny Häßner</a:t>
            </a:r>
            <a:r>
              <a:rPr lang="de-DE" sz="1600" baseline="30000" dirty="0" smtClean="0">
                <a:solidFill>
                  <a:prstClr val="black"/>
                </a:solidFill>
                <a:cs typeface="Arial" panose="020B0604020202020204" pitchFamily="34" charset="0"/>
              </a:rPr>
              <a:t>1</a:t>
            </a:r>
            <a:r>
              <a:rPr lang="de-DE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, Frank </a:t>
            </a:r>
            <a:r>
              <a:rPr lang="de-DE" sz="1600" dirty="0">
                <a:solidFill>
                  <a:prstClr val="black"/>
                </a:solidFill>
                <a:cs typeface="Arial" panose="020B0604020202020204" pitchFamily="34" charset="0"/>
              </a:rPr>
              <a:t>Lewen</a:t>
            </a:r>
            <a:r>
              <a:rPr lang="de-DE" sz="1600" baseline="30000" dirty="0">
                <a:solidFill>
                  <a:prstClr val="black"/>
                </a:solidFill>
                <a:cs typeface="Arial" panose="020B0604020202020204" pitchFamily="34" charset="0"/>
              </a:rPr>
              <a:t>2</a:t>
            </a:r>
            <a:r>
              <a:rPr lang="de-DE" sz="1600" dirty="0">
                <a:solidFill>
                  <a:prstClr val="black"/>
                </a:solidFill>
                <a:cs typeface="Arial" panose="020B0604020202020204" pitchFamily="34" charset="0"/>
              </a:rPr>
              <a:t>, </a:t>
            </a:r>
            <a:r>
              <a:rPr lang="de-DE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Jürgen Blum</a:t>
            </a:r>
            <a:r>
              <a:rPr lang="de-DE" sz="1600" baseline="30000" dirty="0" smtClean="0">
                <a:solidFill>
                  <a:prstClr val="black"/>
                </a:solidFill>
                <a:cs typeface="Arial" panose="020B0604020202020204" pitchFamily="34" charset="0"/>
              </a:rPr>
              <a:t>3</a:t>
            </a:r>
            <a:r>
              <a:rPr lang="de-DE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, </a:t>
            </a:r>
            <a:r>
              <a:rPr lang="de-DE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Tim </a:t>
            </a:r>
            <a:r>
              <a:rPr lang="de-DE" sz="1600" dirty="0">
                <a:solidFill>
                  <a:prstClr val="black"/>
                </a:solidFill>
                <a:cs typeface="Arial" panose="020B0604020202020204" pitchFamily="34" charset="0"/>
              </a:rPr>
              <a:t>Dressler</a:t>
            </a:r>
            <a:r>
              <a:rPr lang="de-DE" sz="1600" baseline="30000" dirty="0">
                <a:solidFill>
                  <a:prstClr val="black"/>
                </a:solidFill>
                <a:cs typeface="Arial" panose="020B0604020202020204" pitchFamily="34" charset="0"/>
              </a:rPr>
              <a:t>2</a:t>
            </a:r>
            <a:r>
              <a:rPr lang="de-DE" sz="1600" dirty="0">
                <a:solidFill>
                  <a:prstClr val="black"/>
                </a:solidFill>
                <a:cs typeface="Arial" panose="020B0604020202020204" pitchFamily="34" charset="0"/>
              </a:rPr>
              <a:t>, </a:t>
            </a:r>
            <a:r>
              <a:rPr lang="de-DE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Alexey Potapov</a:t>
            </a:r>
            <a:r>
              <a:rPr lang="de-DE" sz="1600" baseline="30000" dirty="0" smtClean="0">
                <a:solidFill>
                  <a:prstClr val="black"/>
                </a:solidFill>
                <a:cs typeface="Arial" panose="020B0604020202020204" pitchFamily="34" charset="0"/>
              </a:rPr>
              <a:t>2</a:t>
            </a:r>
            <a:r>
              <a:rPr lang="de-DE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, </a:t>
            </a:r>
            <a:r>
              <a:rPr lang="de-DE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Bastian </a:t>
            </a:r>
            <a:r>
              <a:rPr lang="de-DE" sz="1600" dirty="0">
                <a:solidFill>
                  <a:prstClr val="black"/>
                </a:solidFill>
                <a:cs typeface="Arial" panose="020B0604020202020204" pitchFamily="34" charset="0"/>
              </a:rPr>
              <a:t>Gundlach</a:t>
            </a:r>
            <a:r>
              <a:rPr lang="de-DE" sz="1600" baseline="30000" dirty="0">
                <a:solidFill>
                  <a:prstClr val="black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13509" y="771174"/>
            <a:ext cx="8525691" cy="595248"/>
          </a:xfrm>
        </p:spPr>
        <p:txBody>
          <a:bodyPr>
            <a:noAutofit/>
          </a:bodyPr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(Sub-)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millimeter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optical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constants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silicates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water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ice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4" y="96404"/>
            <a:ext cx="675060" cy="618288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3377" y="93464"/>
            <a:ext cx="873431" cy="617459"/>
          </a:xfrm>
          <a:prstGeom prst="rect">
            <a:avLst/>
          </a:prstGeom>
        </p:spPr>
      </p:pic>
      <p:pic>
        <p:nvPicPr>
          <p:cNvPr id="7" name="image3.gif" descr="C:\Users\Rod Speck\Desktop\ism_spp_lowres.gif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7366462" y="62292"/>
            <a:ext cx="874605" cy="66470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feld 4">
            <a:extLst>
              <a:ext uri="{FF2B5EF4-FFF2-40B4-BE49-F238E27FC236}">
                <a16:creationId xmlns="" xmlns:a16="http://schemas.microsoft.com/office/drawing/2014/main" id="{4B9E200B-26B1-49D3-9F72-FDBC7F84EFFB}"/>
              </a:ext>
            </a:extLst>
          </p:cNvPr>
          <p:cNvSpPr txBox="1"/>
          <p:nvPr/>
        </p:nvSpPr>
        <p:spPr>
          <a:xfrm>
            <a:off x="2726885" y="87928"/>
            <a:ext cx="47911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baseline="30000" dirty="0">
                <a:solidFill>
                  <a:prstClr val="black"/>
                </a:solidFill>
                <a:cs typeface="Arial" panose="020B0604020202020204" pitchFamily="34" charset="0"/>
              </a:rPr>
              <a:t>1</a:t>
            </a:r>
            <a:r>
              <a:rPr lang="de-DE" sz="1200" dirty="0">
                <a:solidFill>
                  <a:prstClr val="black"/>
                </a:solidFill>
                <a:cs typeface="Arial" panose="020B0604020202020204" pitchFamily="34" charset="0"/>
              </a:rPr>
              <a:t>Astrophysical Institute and University Observatory, FSU Jena</a:t>
            </a:r>
          </a:p>
          <a:p>
            <a:pPr algn="ctr"/>
            <a:r>
              <a:rPr lang="de-DE" sz="1200" baseline="30000" dirty="0">
                <a:solidFill>
                  <a:prstClr val="black"/>
                </a:solidFill>
                <a:cs typeface="Arial" panose="020B0604020202020204" pitchFamily="34" charset="0"/>
              </a:rPr>
              <a:t>2</a:t>
            </a:r>
            <a:r>
              <a:rPr lang="de-DE" sz="1200" dirty="0">
                <a:solidFill>
                  <a:prstClr val="black"/>
                </a:solidFill>
                <a:cs typeface="Arial" panose="020B0604020202020204" pitchFamily="34" charset="0"/>
              </a:rPr>
              <a:t>Institute </a:t>
            </a:r>
            <a:r>
              <a:rPr lang="de-DE" sz="1200" dirty="0" err="1">
                <a:solidFill>
                  <a:prstClr val="black"/>
                </a:solidFill>
                <a:cs typeface="Arial" panose="020B0604020202020204" pitchFamily="34" charset="0"/>
              </a:rPr>
              <a:t>of</a:t>
            </a:r>
            <a:r>
              <a:rPr lang="de-DE" sz="1200" dirty="0">
                <a:solidFill>
                  <a:prstClr val="black"/>
                </a:solidFill>
                <a:cs typeface="Arial" panose="020B0604020202020204" pitchFamily="34" charset="0"/>
              </a:rPr>
              <a:t> Physics I, University </a:t>
            </a:r>
            <a:r>
              <a:rPr lang="de-DE" sz="1200" dirty="0" err="1">
                <a:solidFill>
                  <a:prstClr val="black"/>
                </a:solidFill>
                <a:cs typeface="Arial" panose="020B0604020202020204" pitchFamily="34" charset="0"/>
              </a:rPr>
              <a:t>of</a:t>
            </a:r>
            <a:r>
              <a:rPr lang="de-DE" sz="1200" dirty="0">
                <a:solidFill>
                  <a:prstClr val="black"/>
                </a:solidFill>
                <a:cs typeface="Arial" panose="020B0604020202020204" pitchFamily="34" charset="0"/>
              </a:rPr>
              <a:t> Cologne</a:t>
            </a:r>
          </a:p>
          <a:p>
            <a:pPr algn="ctr"/>
            <a:r>
              <a:rPr lang="de-DE" sz="1200" baseline="30000" dirty="0">
                <a:solidFill>
                  <a:prstClr val="black"/>
                </a:solidFill>
                <a:cs typeface="Arial" panose="020B0604020202020204" pitchFamily="34" charset="0"/>
              </a:rPr>
              <a:t>3</a:t>
            </a:r>
            <a:r>
              <a:rPr lang="de-DE" sz="1200" dirty="0">
                <a:solidFill>
                  <a:prstClr val="black"/>
                </a:solidFill>
                <a:cs typeface="Arial" panose="020B0604020202020204" pitchFamily="34" charset="0"/>
              </a:rPr>
              <a:t>Institut für Geophysik und </a:t>
            </a:r>
            <a:r>
              <a:rPr lang="de-DE" sz="1200" dirty="0" err="1">
                <a:solidFill>
                  <a:prstClr val="black"/>
                </a:solidFill>
                <a:cs typeface="Arial" panose="020B0604020202020204" pitchFamily="34" charset="0"/>
              </a:rPr>
              <a:t>Extraterr</a:t>
            </a:r>
            <a:r>
              <a:rPr lang="de-DE" sz="1200" dirty="0">
                <a:solidFill>
                  <a:prstClr val="black"/>
                </a:solidFill>
                <a:cs typeface="Arial" panose="020B0604020202020204" pitchFamily="34" charset="0"/>
              </a:rPr>
              <a:t>. Physik, Univ. Braunschweig</a:t>
            </a:r>
          </a:p>
          <a:p>
            <a:pPr algn="ctr"/>
            <a:endParaRPr lang="de-DE" sz="12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="" xmlns:a16="http://schemas.microsoft.com/office/drawing/2014/main" id="{7D147A7D-A9E6-430C-B717-69D2FD437C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893" r="3486" b="5137"/>
          <a:stretch/>
        </p:blipFill>
        <p:spPr>
          <a:xfrm>
            <a:off x="137467" y="2173024"/>
            <a:ext cx="6321679" cy="4553697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="" xmlns:a16="http://schemas.microsoft.com/office/drawing/2014/main" id="{925CB694-7515-4492-9B3F-AE738770FB31}"/>
              </a:ext>
            </a:extLst>
          </p:cNvPr>
          <p:cNvSpPr txBox="1"/>
          <p:nvPr/>
        </p:nvSpPr>
        <p:spPr>
          <a:xfrm>
            <a:off x="6570306" y="2722259"/>
            <a:ext cx="2481449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dirty="0"/>
              <a:t>Laboratory </a:t>
            </a:r>
            <a:r>
              <a:rPr lang="de-DE" sz="1600" b="1" dirty="0" err="1"/>
              <a:t>data</a:t>
            </a:r>
            <a:r>
              <a:rPr lang="de-DE" sz="1600" b="1" dirty="0"/>
              <a:t> </a:t>
            </a:r>
            <a:r>
              <a:rPr lang="de-DE" sz="1600" dirty="0"/>
              <a:t>on </a:t>
            </a:r>
            <a:r>
              <a:rPr lang="de-DE" sz="1600" dirty="0" err="1"/>
              <a:t>the</a:t>
            </a:r>
            <a:r>
              <a:rPr lang="de-DE" sz="1600" dirty="0"/>
              <a:t> </a:t>
            </a:r>
          </a:p>
          <a:p>
            <a:r>
              <a:rPr lang="de-DE" sz="1600" dirty="0" err="1"/>
              <a:t>far-infrared</a:t>
            </a:r>
            <a:r>
              <a:rPr lang="de-DE" sz="1600" dirty="0"/>
              <a:t> and mm-</a:t>
            </a:r>
            <a:r>
              <a:rPr lang="de-DE" sz="1600" dirty="0" err="1"/>
              <a:t>wave</a:t>
            </a:r>
            <a:r>
              <a:rPr lang="de-DE" sz="1600" dirty="0"/>
              <a:t> </a:t>
            </a:r>
          </a:p>
          <a:p>
            <a:r>
              <a:rPr lang="de-DE" sz="1600" dirty="0" err="1"/>
              <a:t>absorptivity</a:t>
            </a:r>
            <a:r>
              <a:rPr lang="de-DE" sz="1600" dirty="0"/>
              <a:t>/</a:t>
            </a:r>
            <a:r>
              <a:rPr lang="de-DE" sz="1600" dirty="0" err="1"/>
              <a:t>emissivity</a:t>
            </a:r>
            <a:r>
              <a:rPr lang="de-DE" sz="1600" dirty="0"/>
              <a:t> </a:t>
            </a:r>
          </a:p>
          <a:p>
            <a:r>
              <a:rPr lang="de-DE" sz="1600" dirty="0"/>
              <a:t>(T-</a:t>
            </a:r>
            <a:r>
              <a:rPr lang="de-DE" sz="1600" dirty="0" err="1"/>
              <a:t>dependent</a:t>
            </a:r>
            <a:r>
              <a:rPr lang="de-DE" sz="1600" dirty="0"/>
              <a:t>)</a:t>
            </a:r>
          </a:p>
          <a:p>
            <a:endParaRPr lang="de-DE" sz="1600" dirty="0"/>
          </a:p>
          <a:p>
            <a:r>
              <a:rPr lang="de-DE" sz="1600" dirty="0" err="1"/>
              <a:t>of</a:t>
            </a:r>
            <a:r>
              <a:rPr lang="de-DE" sz="1600" dirty="0"/>
              <a:t> </a:t>
            </a:r>
          </a:p>
          <a:p>
            <a:endParaRPr lang="de-DE" sz="1600" dirty="0"/>
          </a:p>
          <a:p>
            <a:r>
              <a:rPr lang="de-DE" sz="1600" b="1" dirty="0" err="1"/>
              <a:t>Dust</a:t>
            </a:r>
            <a:r>
              <a:rPr lang="de-DE" sz="1600" b="1" dirty="0"/>
              <a:t> analog </a:t>
            </a:r>
            <a:r>
              <a:rPr lang="de-DE" sz="1600" b="1" dirty="0" err="1"/>
              <a:t>materials</a:t>
            </a:r>
            <a:r>
              <a:rPr lang="de-DE" sz="1600" b="1" dirty="0"/>
              <a:t>:</a:t>
            </a:r>
          </a:p>
          <a:p>
            <a:pPr marL="285750" indent="-285750">
              <a:buFontTx/>
              <a:buChar char="-"/>
            </a:pPr>
            <a:r>
              <a:rPr lang="de-DE" sz="1600" dirty="0"/>
              <a:t>am. Mg-</a:t>
            </a:r>
            <a:r>
              <a:rPr lang="de-DE" sz="1600" dirty="0" err="1"/>
              <a:t>Fe</a:t>
            </a:r>
            <a:r>
              <a:rPr lang="de-DE" sz="1600" dirty="0"/>
              <a:t> </a:t>
            </a:r>
            <a:r>
              <a:rPr lang="de-DE" sz="1600" dirty="0" err="1" smtClean="0"/>
              <a:t>silicates</a:t>
            </a:r>
            <a:endParaRPr lang="de-DE" sz="1600" dirty="0" smtClean="0"/>
          </a:p>
          <a:p>
            <a:pPr marL="285750" indent="-285750">
              <a:buFontTx/>
              <a:buChar char="-"/>
            </a:pPr>
            <a:r>
              <a:rPr lang="de-DE" sz="1600" dirty="0" err="1" smtClean="0"/>
              <a:t>cryst</a:t>
            </a:r>
            <a:r>
              <a:rPr lang="de-DE" sz="1600" dirty="0" smtClean="0"/>
              <a:t>. </a:t>
            </a:r>
            <a:r>
              <a:rPr lang="de-DE" sz="1600" dirty="0" err="1" smtClean="0"/>
              <a:t>silicate</a:t>
            </a:r>
            <a:r>
              <a:rPr lang="de-DE" sz="1600" dirty="0" smtClean="0"/>
              <a:t> (</a:t>
            </a:r>
            <a:r>
              <a:rPr lang="de-DE" sz="1600" dirty="0" err="1" smtClean="0"/>
              <a:t>enstatite</a:t>
            </a:r>
            <a:r>
              <a:rPr lang="de-DE" sz="1600" dirty="0" smtClean="0"/>
              <a:t>)</a:t>
            </a:r>
            <a:endParaRPr lang="de-DE" sz="1600" dirty="0"/>
          </a:p>
          <a:p>
            <a:pPr marL="285750" indent="-285750">
              <a:buFontTx/>
              <a:buChar char="-"/>
            </a:pPr>
            <a:r>
              <a:rPr lang="de-DE" sz="1600" dirty="0" err="1"/>
              <a:t>c</a:t>
            </a:r>
            <a:r>
              <a:rPr lang="de-DE" sz="1600" dirty="0" err="1" smtClean="0"/>
              <a:t>ryst</a:t>
            </a:r>
            <a:r>
              <a:rPr lang="de-DE" sz="1600" dirty="0"/>
              <a:t>. and am. H</a:t>
            </a:r>
            <a:r>
              <a:rPr lang="de-DE" sz="1600" baseline="-25000" dirty="0"/>
              <a:t>2</a:t>
            </a:r>
            <a:r>
              <a:rPr lang="de-DE" sz="1600" dirty="0"/>
              <a:t>O </a:t>
            </a:r>
            <a:r>
              <a:rPr lang="de-DE" sz="1600" dirty="0" err="1" smtClean="0"/>
              <a:t>ice</a:t>
            </a:r>
            <a:endParaRPr lang="de-DE" sz="1600" dirty="0"/>
          </a:p>
        </p:txBody>
      </p:sp>
      <p:sp>
        <p:nvSpPr>
          <p:cNvPr id="12" name="Textfeld 11">
            <a:extLst>
              <a:ext uri="{FF2B5EF4-FFF2-40B4-BE49-F238E27FC236}">
                <a16:creationId xmlns="" xmlns:a16="http://schemas.microsoft.com/office/drawing/2014/main" id="{8362842A-CDDB-46EC-A719-573B473CE14D}"/>
              </a:ext>
            </a:extLst>
          </p:cNvPr>
          <p:cNvSpPr txBox="1"/>
          <p:nvPr/>
        </p:nvSpPr>
        <p:spPr>
          <a:xfrm>
            <a:off x="6805914" y="5972537"/>
            <a:ext cx="1735732" cy="523220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lang="de-DE" sz="2800" dirty="0"/>
              <a:t>Poster </a:t>
            </a:r>
            <a:r>
              <a:rPr lang="de-DE" sz="2800" dirty="0" smtClean="0"/>
              <a:t>#</a:t>
            </a:r>
            <a:r>
              <a:rPr lang="de-DE" sz="2800" dirty="0" smtClean="0"/>
              <a:t>39</a:t>
            </a:r>
            <a:endParaRPr lang="de-DE" sz="2800" dirty="0"/>
          </a:p>
        </p:txBody>
      </p:sp>
      <p:sp>
        <p:nvSpPr>
          <p:cNvPr id="14" name="Textfeld 13">
            <a:extLst>
              <a:ext uri="{FF2B5EF4-FFF2-40B4-BE49-F238E27FC236}">
                <a16:creationId xmlns="" xmlns:a16="http://schemas.microsoft.com/office/drawing/2014/main" id="{6F6C02C5-68AC-414B-A21A-B990FDAE1E83}"/>
              </a:ext>
            </a:extLst>
          </p:cNvPr>
          <p:cNvSpPr txBox="1"/>
          <p:nvPr/>
        </p:nvSpPr>
        <p:spPr>
          <a:xfrm>
            <a:off x="8335630" y="37823"/>
            <a:ext cx="704039" cy="707886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4600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 wrap="none" rtlCol="0">
            <a:spAutoFit/>
          </a:bodyPr>
          <a:lstStyle/>
          <a:p>
            <a:r>
              <a:rPr lang="de-DE" sz="2000" dirty="0"/>
              <a:t>FOR </a:t>
            </a:r>
          </a:p>
          <a:p>
            <a:r>
              <a:rPr lang="de-DE" sz="2000" dirty="0"/>
              <a:t>2285</a:t>
            </a:r>
          </a:p>
        </p:txBody>
      </p:sp>
      <p:pic>
        <p:nvPicPr>
          <p:cNvPr id="15" name="Picture 2" descr="http://www.igep.tu-bs.de/layout/menue-bilder/IGEP-Logo.72dpi_b245px.jpg">
            <a:extLst>
              <a:ext uri="{FF2B5EF4-FFF2-40B4-BE49-F238E27FC236}">
                <a16:creationId xmlns="" xmlns:a16="http://schemas.microsoft.com/office/drawing/2014/main" id="{1F98F0CC-D07F-4441-86D0-64AA45C301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7599"/>
          <a:stretch/>
        </p:blipFill>
        <p:spPr bwMode="auto">
          <a:xfrm>
            <a:off x="1755071" y="88398"/>
            <a:ext cx="1239903" cy="6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31804489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99</Words>
  <Application>Microsoft Office PowerPoint</Application>
  <PresentationFormat>Bildschirmpräsentation (4:3)</PresentationFormat>
  <Paragraphs>19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1_Office Theme</vt:lpstr>
      <vt:lpstr>(Sub-)millimeter optical constants of silicates and water ice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Far-infrared spectroscopy of dust analogs at low temperatures</dc:title>
  <dc:creator>Mohr</dc:creator>
  <cp:lastModifiedBy>Mutschke</cp:lastModifiedBy>
  <cp:revision>177</cp:revision>
  <dcterms:created xsi:type="dcterms:W3CDTF">2016-09-05T07:32:16Z</dcterms:created>
  <dcterms:modified xsi:type="dcterms:W3CDTF">2018-06-06T08:41:57Z</dcterms:modified>
</cp:coreProperties>
</file>