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mov" ContentType="video/unknown"/>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22"/>
  </p:notesMasterIdLst>
  <p:handoutMasterIdLst>
    <p:handoutMasterId r:id="rId23"/>
  </p:handoutMasterIdLst>
  <p:sldIdLst>
    <p:sldId id="256" r:id="rId2"/>
    <p:sldId id="257" r:id="rId3"/>
    <p:sldId id="275" r:id="rId4"/>
    <p:sldId id="273" r:id="rId5"/>
    <p:sldId id="276" r:id="rId6"/>
    <p:sldId id="330" r:id="rId7"/>
    <p:sldId id="281" r:id="rId8"/>
    <p:sldId id="336" r:id="rId9"/>
    <p:sldId id="341" r:id="rId10"/>
    <p:sldId id="342" r:id="rId11"/>
    <p:sldId id="360" r:id="rId12"/>
    <p:sldId id="344" r:id="rId13"/>
    <p:sldId id="343" r:id="rId14"/>
    <p:sldId id="345" r:id="rId15"/>
    <p:sldId id="346" r:id="rId16"/>
    <p:sldId id="347" r:id="rId17"/>
    <p:sldId id="348" r:id="rId18"/>
    <p:sldId id="355" r:id="rId19"/>
    <p:sldId id="366" r:id="rId20"/>
    <p:sldId id="351" r:id="rId2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945A6"/>
    <a:srgbClr val="1A0466"/>
    <a:srgbClr val="320190"/>
    <a:srgbClr val="550ECA"/>
    <a:srgbClr val="5D22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9939" autoAdjust="0"/>
  </p:normalViewPr>
  <p:slideViewPr>
    <p:cSldViewPr snapToGrid="0" snapToObjects="1">
      <p:cViewPr>
        <p:scale>
          <a:sx n="90" d="100"/>
          <a:sy n="90" d="100"/>
        </p:scale>
        <p:origin x="-528" y="5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notesMaster" Target="notesMasters/notesMaster1.xml"/><Relationship Id="rId23" Type="http://schemas.openxmlformats.org/officeDocument/2006/relationships/handoutMaster" Target="handoutMasters/handoutMaster1.xml"/><Relationship Id="rId24" Type="http://schemas.openxmlformats.org/officeDocument/2006/relationships/printerSettings" Target="printerSettings/printerSettings1.bin"/><Relationship Id="rId25" Type="http://schemas.openxmlformats.org/officeDocument/2006/relationships/presProps" Target="presProps.xml"/><Relationship Id="rId26" Type="http://schemas.openxmlformats.org/officeDocument/2006/relationships/viewProps" Target="viewProps.xml"/><Relationship Id="rId27" Type="http://schemas.openxmlformats.org/officeDocument/2006/relationships/theme" Target="theme/theme1.xml"/><Relationship Id="rId28"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98ACF09B-7E8C-A648-8BF1-B648FB93C7E8}" type="datetimeFigureOut">
              <a:rPr lang="en-US" smtClean="0"/>
              <a:t>6/11/18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8478489-1DB5-FE4D-B476-1568AD3E8215}" type="slidenum">
              <a:rPr lang="en-US" smtClean="0"/>
              <a:t>‹#›</a:t>
            </a:fld>
            <a:endParaRPr lang="en-US"/>
          </a:p>
        </p:txBody>
      </p:sp>
    </p:spTree>
    <p:extLst>
      <p:ext uri="{BB962C8B-B14F-4D97-AF65-F5344CB8AC3E}">
        <p14:creationId xmlns:p14="http://schemas.microsoft.com/office/powerpoint/2010/main" val="49494678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09468B0-88CF-7B49-A58D-F6BA94E8A81B}" type="datetimeFigureOut">
              <a:rPr lang="en-US" smtClean="0"/>
              <a:t>6/11/18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9976FEE-09C3-8545-B811-DDB31ED30CCD}" type="slidenum">
              <a:rPr lang="en-US" smtClean="0"/>
              <a:t>‹#›</a:t>
            </a:fld>
            <a:endParaRPr lang="en-US"/>
          </a:p>
        </p:txBody>
      </p:sp>
    </p:spTree>
    <p:extLst>
      <p:ext uri="{BB962C8B-B14F-4D97-AF65-F5344CB8AC3E}">
        <p14:creationId xmlns:p14="http://schemas.microsoft.com/office/powerpoint/2010/main" val="556994675"/>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976FEE-09C3-8545-B811-DDB31ED30CCD}" type="slidenum">
              <a:rPr lang="en-US" smtClean="0"/>
              <a:t>1</a:t>
            </a:fld>
            <a:endParaRPr lang="en-US"/>
          </a:p>
        </p:txBody>
      </p:sp>
    </p:spTree>
    <p:extLst>
      <p:ext uri="{BB962C8B-B14F-4D97-AF65-F5344CB8AC3E}">
        <p14:creationId xmlns:p14="http://schemas.microsoft.com/office/powerpoint/2010/main" val="4301993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Lines are solid over the fitting region</a:t>
            </a:r>
            <a:r>
              <a:rPr lang="en-US" baseline="0" dirty="0" smtClean="0"/>
              <a:t> - </a:t>
            </a:r>
            <a:r>
              <a:rPr lang="en-US" dirty="0" smtClean="0"/>
              <a:t> fainter dotted lines over the region where extrapolated</a:t>
            </a:r>
            <a:endParaRPr lang="en-US" dirty="0"/>
          </a:p>
        </p:txBody>
      </p:sp>
      <p:sp>
        <p:nvSpPr>
          <p:cNvPr id="4" name="Slide Number Placeholder 3"/>
          <p:cNvSpPr>
            <a:spLocks noGrp="1"/>
          </p:cNvSpPr>
          <p:nvPr>
            <p:ph type="sldNum" sz="quarter" idx="10"/>
          </p:nvPr>
        </p:nvSpPr>
        <p:spPr/>
        <p:txBody>
          <a:bodyPr/>
          <a:lstStyle/>
          <a:p>
            <a:fld id="{89976FEE-09C3-8545-B811-DDB31ED30CCD}" type="slidenum">
              <a:rPr lang="en-US" smtClean="0"/>
              <a:t>11</a:t>
            </a:fld>
            <a:endParaRPr lang="en-US"/>
          </a:p>
        </p:txBody>
      </p:sp>
    </p:spTree>
    <p:extLst>
      <p:ext uri="{BB962C8B-B14F-4D97-AF65-F5344CB8AC3E}">
        <p14:creationId xmlns:p14="http://schemas.microsoft.com/office/powerpoint/2010/main" val="13734986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i="1" dirty="0" smtClean="0">
                <a:solidFill>
                  <a:srgbClr val="000000"/>
                </a:solidFill>
              </a:rPr>
              <a:t>Laboratory amorphous olivine profile (</a:t>
            </a:r>
            <a:r>
              <a:rPr lang="en-US" sz="1200" i="1" dirty="0" err="1" smtClean="0">
                <a:solidFill>
                  <a:srgbClr val="000000"/>
                </a:solidFill>
              </a:rPr>
              <a:t>Chiar</a:t>
            </a:r>
            <a:r>
              <a:rPr lang="en-US" sz="1200" i="1" dirty="0" smtClean="0">
                <a:solidFill>
                  <a:srgbClr val="000000"/>
                </a:solidFill>
              </a:rPr>
              <a:t> &amp; </a:t>
            </a:r>
            <a:r>
              <a:rPr lang="en-US" sz="1200" i="1" dirty="0" err="1" smtClean="0">
                <a:solidFill>
                  <a:srgbClr val="000000"/>
                </a:solidFill>
              </a:rPr>
              <a:t>Tielens</a:t>
            </a:r>
            <a:r>
              <a:rPr lang="en-US" sz="1200" i="1" dirty="0" smtClean="0">
                <a:solidFill>
                  <a:srgbClr val="000000"/>
                </a:solidFill>
              </a:rPr>
              <a:t> 2006) fit over 10 &amp; 18 </a:t>
            </a:r>
            <a:r>
              <a:rPr lang="en-US" sz="1200" i="1" dirty="0" err="1" smtClean="0">
                <a:solidFill>
                  <a:srgbClr val="000000"/>
                </a:solidFill>
              </a:rPr>
              <a:t>μm</a:t>
            </a:r>
            <a:r>
              <a:rPr lang="en-US" sz="1200" i="1" dirty="0" smtClean="0">
                <a:solidFill>
                  <a:srgbClr val="000000"/>
                </a:solidFill>
              </a:rPr>
              <a:t> features</a:t>
            </a:r>
            <a:r>
              <a:rPr lang="en-US" sz="1200" i="1" baseline="0" dirty="0" smtClean="0">
                <a:solidFill>
                  <a:srgbClr val="000000"/>
                </a:solidFill>
              </a:rPr>
              <a:t> </a:t>
            </a:r>
            <a:r>
              <a:rPr lang="en-US" dirty="0" smtClean="0">
                <a:solidFill>
                  <a:srgbClr val="000000"/>
                </a:solidFill>
              </a:rPr>
              <a:t>The system is rich in molecules (e.g., CO, CN, OH, HCO</a:t>
            </a:r>
            <a:r>
              <a:rPr lang="en-US" baseline="30000" dirty="0" smtClean="0">
                <a:solidFill>
                  <a:srgbClr val="000000"/>
                </a:solidFill>
              </a:rPr>
              <a:t>+</a:t>
            </a:r>
            <a:r>
              <a:rPr lang="en-US" dirty="0" smtClean="0">
                <a:solidFill>
                  <a:srgbClr val="000000"/>
                </a:solidFill>
              </a:rPr>
              <a:t>, HCN, HNC; </a:t>
            </a:r>
            <a:r>
              <a:rPr lang="en-US" dirty="0" err="1" smtClean="0">
                <a:solidFill>
                  <a:srgbClr val="000000"/>
                </a:solidFill>
              </a:rPr>
              <a:t>Wiklind</a:t>
            </a:r>
            <a:r>
              <a:rPr lang="en-US" dirty="0" smtClean="0">
                <a:solidFill>
                  <a:srgbClr val="000000"/>
                </a:solidFill>
              </a:rPr>
              <a:t> &amp; </a:t>
            </a:r>
            <a:r>
              <a:rPr lang="en-US" dirty="0" err="1" smtClean="0">
                <a:solidFill>
                  <a:srgbClr val="000000"/>
                </a:solidFill>
              </a:rPr>
              <a:t>Combes</a:t>
            </a:r>
            <a:r>
              <a:rPr lang="en-US" dirty="0" smtClean="0">
                <a:solidFill>
                  <a:srgbClr val="000000"/>
                </a:solidFill>
              </a:rPr>
              <a:t> 1997, </a:t>
            </a:r>
            <a:r>
              <a:rPr lang="en-US" dirty="0" err="1" smtClean="0">
                <a:solidFill>
                  <a:srgbClr val="000000"/>
                </a:solidFill>
              </a:rPr>
              <a:t>Kanekar</a:t>
            </a:r>
            <a:r>
              <a:rPr lang="en-US" dirty="0" smtClean="0">
                <a:solidFill>
                  <a:srgbClr val="000000"/>
                </a:solidFill>
              </a:rPr>
              <a:t> &amp; </a:t>
            </a:r>
            <a:r>
              <a:rPr lang="en-US" dirty="0" err="1" smtClean="0">
                <a:solidFill>
                  <a:srgbClr val="000000"/>
                </a:solidFill>
              </a:rPr>
              <a:t>Chengalur</a:t>
            </a:r>
            <a:r>
              <a:rPr lang="en-US" dirty="0" smtClean="0">
                <a:solidFill>
                  <a:srgbClr val="000000"/>
                </a:solidFill>
              </a:rPr>
              <a:t> 2002) and exhibits 21-cm absorption (</a:t>
            </a:r>
            <a:r>
              <a:rPr lang="en-US" dirty="0" err="1" smtClean="0">
                <a:solidFill>
                  <a:srgbClr val="000000"/>
                </a:solidFill>
              </a:rPr>
              <a:t>Kanekar</a:t>
            </a:r>
            <a:r>
              <a:rPr lang="en-US" dirty="0" smtClean="0">
                <a:solidFill>
                  <a:srgbClr val="000000"/>
                </a:solidFill>
              </a:rPr>
              <a:t> &amp; </a:t>
            </a:r>
            <a:r>
              <a:rPr lang="en-US" dirty="0" err="1" smtClean="0">
                <a:solidFill>
                  <a:srgbClr val="000000"/>
                </a:solidFill>
              </a:rPr>
              <a:t>Chengalur</a:t>
            </a:r>
            <a:r>
              <a:rPr lang="en-US" dirty="0" smtClean="0">
                <a:solidFill>
                  <a:srgbClr val="000000"/>
                </a:solidFill>
              </a:rPr>
              <a:t> 2003). </a:t>
            </a:r>
            <a:endParaRPr lang="en-US" dirty="0"/>
          </a:p>
        </p:txBody>
      </p:sp>
      <p:sp>
        <p:nvSpPr>
          <p:cNvPr id="4" name="Slide Number Placeholder 3"/>
          <p:cNvSpPr>
            <a:spLocks noGrp="1"/>
          </p:cNvSpPr>
          <p:nvPr>
            <p:ph type="sldNum" sz="quarter" idx="10"/>
          </p:nvPr>
        </p:nvSpPr>
        <p:spPr/>
        <p:txBody>
          <a:bodyPr/>
          <a:lstStyle/>
          <a:p>
            <a:fld id="{89976FEE-09C3-8545-B811-DDB31ED30CCD}" type="slidenum">
              <a:rPr lang="en-US" smtClean="0"/>
              <a:t>12</a:t>
            </a:fld>
            <a:endParaRPr lang="en-US"/>
          </a:p>
        </p:txBody>
      </p:sp>
    </p:spTree>
    <p:extLst>
      <p:ext uri="{BB962C8B-B14F-4D97-AF65-F5344CB8AC3E}">
        <p14:creationId xmlns:p14="http://schemas.microsoft.com/office/powerpoint/2010/main" val="14493626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First and third template profiles are from from</a:t>
            </a:r>
            <a:r>
              <a:rPr lang="en-US" baseline="0" dirty="0" smtClean="0"/>
              <a:t> </a:t>
            </a:r>
            <a:r>
              <a:rPr lang="en-US" baseline="0" dirty="0" err="1" smtClean="0"/>
              <a:t>Chiar</a:t>
            </a:r>
            <a:r>
              <a:rPr lang="en-US" baseline="0" dirty="0" smtClean="0"/>
              <a:t> &amp; </a:t>
            </a:r>
            <a:r>
              <a:rPr lang="en-US" baseline="0" dirty="0" err="1" smtClean="0"/>
              <a:t>Tielens</a:t>
            </a:r>
            <a:r>
              <a:rPr lang="en-US" baseline="0" dirty="0" smtClean="0"/>
              <a:t> 2006, and the central profile is from Spoon et al. 2006 (obtained from Fabian et al. 2001).</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i="1" dirty="0" smtClean="0"/>
              <a:t>The fits are only performed over the 10 </a:t>
            </a:r>
            <a:r>
              <a:rPr lang="en-US" sz="1200" i="1" dirty="0" err="1" smtClean="0"/>
              <a:t>μm</a:t>
            </a:r>
            <a:r>
              <a:rPr lang="en-US" sz="1200" i="1" dirty="0" smtClean="0"/>
              <a:t> feature, and beyond 13.5 </a:t>
            </a:r>
            <a:r>
              <a:rPr lang="en-US" sz="1200" i="1" dirty="0" err="1" smtClean="0"/>
              <a:t>μm</a:t>
            </a:r>
            <a:r>
              <a:rPr lang="en-US" sz="1200" i="1" dirty="0" smtClean="0"/>
              <a:t> the predicted shape of the profile over the 18 </a:t>
            </a:r>
            <a:r>
              <a:rPr lang="en-US" sz="1200" i="1" dirty="0" err="1" smtClean="0"/>
              <a:t>μm</a:t>
            </a:r>
            <a:r>
              <a:rPr lang="en-US" sz="1200" i="1" dirty="0" smtClean="0"/>
              <a:t> feature is shown. </a:t>
            </a:r>
            <a:endParaRPr lang="en-US" dirty="0"/>
          </a:p>
        </p:txBody>
      </p:sp>
      <p:sp>
        <p:nvSpPr>
          <p:cNvPr id="4" name="Slide Number Placeholder 3"/>
          <p:cNvSpPr>
            <a:spLocks noGrp="1"/>
          </p:cNvSpPr>
          <p:nvPr>
            <p:ph type="sldNum" sz="quarter" idx="10"/>
          </p:nvPr>
        </p:nvSpPr>
        <p:spPr/>
        <p:txBody>
          <a:bodyPr/>
          <a:lstStyle/>
          <a:p>
            <a:fld id="{89976FEE-09C3-8545-B811-DDB31ED30CCD}" type="slidenum">
              <a:rPr lang="en-US" smtClean="0"/>
              <a:t>13</a:t>
            </a:fld>
            <a:endParaRPr lang="en-US"/>
          </a:p>
        </p:txBody>
      </p:sp>
    </p:spTree>
    <p:extLst>
      <p:ext uri="{BB962C8B-B14F-4D97-AF65-F5344CB8AC3E}">
        <p14:creationId xmlns:p14="http://schemas.microsoft.com/office/powerpoint/2010/main" val="2230423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 that the breadth of the 10 micron feature is hard to match with amorphous</a:t>
            </a:r>
            <a:r>
              <a:rPr lang="en-US" baseline="0" dirty="0" smtClean="0"/>
              <a:t> olivine, which could be due to </a:t>
            </a:r>
            <a:r>
              <a:rPr lang="en-US" baseline="0" dirty="0" err="1" smtClean="0"/>
              <a:t>crystallinity</a:t>
            </a:r>
            <a:r>
              <a:rPr lang="en-US" baseline="0" dirty="0" smtClean="0"/>
              <a:t> or due to a contribution from the z=0.09 absorber along the sightline (although then the 18 micron feature would be missing for that absorber). The crystalline silicate profiles are from Jaeger et al. 1998 (</a:t>
            </a:r>
            <a:r>
              <a:rPr lang="en-US" baseline="0" dirty="0" err="1" smtClean="0"/>
              <a:t>Fayalite</a:t>
            </a:r>
            <a:r>
              <a:rPr lang="en-US" baseline="0" dirty="0" smtClean="0"/>
              <a:t> Fe</a:t>
            </a:r>
            <a:r>
              <a:rPr lang="en-US" baseline="-25000" dirty="0" smtClean="0"/>
              <a:t>2</a:t>
            </a:r>
            <a:r>
              <a:rPr lang="en-US" baseline="0" dirty="0" smtClean="0"/>
              <a:t>SiO</a:t>
            </a:r>
            <a:r>
              <a:rPr lang="en-US" baseline="-25000" dirty="0" smtClean="0"/>
              <a:t>4 </a:t>
            </a:r>
            <a:r>
              <a:rPr lang="en-US" baseline="0" dirty="0" smtClean="0"/>
              <a:t>&amp; </a:t>
            </a:r>
            <a:r>
              <a:rPr lang="en-US" baseline="0" dirty="0" smtClean="0"/>
              <a:t>hypersthene Mg</a:t>
            </a:r>
            <a:r>
              <a:rPr lang="en-US" baseline="-25000" dirty="0" smtClean="0"/>
              <a:t>0.65</a:t>
            </a:r>
            <a:r>
              <a:rPr lang="en-US" baseline="0" dirty="0" smtClean="0"/>
              <a:t>Fe</a:t>
            </a:r>
            <a:r>
              <a:rPr lang="en-US" baseline="-25000" dirty="0" smtClean="0"/>
              <a:t>0.35</a:t>
            </a:r>
            <a:r>
              <a:rPr lang="en-US" baseline="0" dirty="0" smtClean="0"/>
              <a:t>SiO</a:t>
            </a:r>
            <a:r>
              <a:rPr lang="en-US" baseline="-25000" dirty="0" smtClean="0"/>
              <a:t>3</a:t>
            </a:r>
            <a:r>
              <a:rPr lang="en-US" baseline="0" dirty="0" smtClean="0"/>
              <a:t>). The orange (O-rich AGB star) and cyan profiles are from </a:t>
            </a:r>
            <a:r>
              <a:rPr lang="en-US" baseline="0" dirty="0" err="1" smtClean="0"/>
              <a:t>Chiar</a:t>
            </a:r>
            <a:r>
              <a:rPr lang="en-US" baseline="0" dirty="0" smtClean="0"/>
              <a:t> &amp; </a:t>
            </a:r>
            <a:r>
              <a:rPr lang="en-US" baseline="0" dirty="0" err="1" smtClean="0"/>
              <a:t>Tielens</a:t>
            </a:r>
            <a:r>
              <a:rPr lang="en-US" baseline="0" dirty="0" smtClean="0"/>
              <a:t> 2006, and the magenta template profile is from </a:t>
            </a:r>
            <a:r>
              <a:rPr lang="en-US" baseline="0" dirty="0" err="1" smtClean="0"/>
              <a:t>Dorschner</a:t>
            </a:r>
            <a:r>
              <a:rPr lang="en-US" baseline="0" dirty="0" smtClean="0"/>
              <a:t> et al. 1995. </a:t>
            </a:r>
            <a:r>
              <a:rPr lang="en-US" dirty="0" smtClean="0"/>
              <a:t>This galaxy appears disk-dominated, with a bulge/disk ratio of 0.34 (Chun et al. 2006) and a SFR &lt;0.3M</a:t>
            </a:r>
            <a:r>
              <a:rPr lang="en-US" baseline="-25000" dirty="0" smtClean="0">
                <a:latin typeface="Wingdings"/>
                <a:ea typeface="Wingdings"/>
                <a:cs typeface="Wingdings"/>
                <a:sym typeface="Wingdings"/>
              </a:rPr>
              <a:t></a:t>
            </a:r>
            <a:r>
              <a:rPr lang="en-US" dirty="0" smtClean="0"/>
              <a:t>/</a:t>
            </a:r>
            <a:r>
              <a:rPr lang="en-US" dirty="0" err="1" smtClean="0"/>
              <a:t>yr</a:t>
            </a:r>
            <a:r>
              <a:rPr lang="en-US" dirty="0" smtClean="0"/>
              <a:t> (</a:t>
            </a:r>
            <a:r>
              <a:rPr lang="en-US" dirty="0" err="1" smtClean="0"/>
              <a:t>Turnshek</a:t>
            </a:r>
            <a:r>
              <a:rPr lang="en-US" dirty="0" smtClean="0"/>
              <a:t> et al. 2001).</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89976FEE-09C3-8545-B811-DDB31ED30CCD}" type="slidenum">
              <a:rPr lang="en-US" smtClean="0"/>
              <a:t>14</a:t>
            </a:fld>
            <a:endParaRPr lang="en-US"/>
          </a:p>
        </p:txBody>
      </p:sp>
    </p:spTree>
    <p:extLst>
      <p:ext uri="{BB962C8B-B14F-4D97-AF65-F5344CB8AC3E}">
        <p14:creationId xmlns:p14="http://schemas.microsoft.com/office/powerpoint/2010/main" val="13743777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0" dirty="0" smtClean="0"/>
              <a:t>The crystalline silicate profiles</a:t>
            </a:r>
            <a:r>
              <a:rPr lang="en-US" sz="1200" i="0" baseline="0" dirty="0" smtClean="0"/>
              <a:t> are from Jaeger et al. 1998 (hypersthene Mg</a:t>
            </a:r>
            <a:r>
              <a:rPr lang="en-US" sz="1200" i="0" baseline="-25000" dirty="0" smtClean="0"/>
              <a:t>0.65</a:t>
            </a:r>
            <a:r>
              <a:rPr lang="en-US" sz="1200" i="0" baseline="0" dirty="0" smtClean="0"/>
              <a:t>Fe</a:t>
            </a:r>
            <a:r>
              <a:rPr lang="en-US" sz="1200" i="0" baseline="-25000" dirty="0" smtClean="0"/>
              <a:t>0.35</a:t>
            </a:r>
            <a:r>
              <a:rPr lang="en-US" sz="1200" i="0" baseline="0" dirty="0" smtClean="0"/>
              <a:t>SiO</a:t>
            </a:r>
            <a:r>
              <a:rPr lang="en-US" sz="1200" i="0" baseline="-25000" dirty="0" smtClean="0"/>
              <a:t>3</a:t>
            </a:r>
            <a:r>
              <a:rPr lang="en-US" sz="1200" i="0" baseline="0" dirty="0" smtClean="0"/>
              <a:t>; </a:t>
            </a:r>
            <a:r>
              <a:rPr lang="en-US" sz="1200" i="0" baseline="0" dirty="0" err="1" smtClean="0"/>
              <a:t>enstatite</a:t>
            </a:r>
            <a:r>
              <a:rPr lang="en-US" sz="1200" i="0" baseline="0" dirty="0" smtClean="0"/>
              <a:t> Mg</a:t>
            </a:r>
            <a:r>
              <a:rPr lang="en-US" sz="1200" i="0" baseline="-25000" dirty="0" smtClean="0"/>
              <a:t>0.96</a:t>
            </a:r>
            <a:r>
              <a:rPr lang="en-US" sz="1200" i="0" baseline="0" dirty="0" smtClean="0"/>
              <a:t>Fe</a:t>
            </a:r>
            <a:r>
              <a:rPr lang="en-US" sz="1200" i="0" baseline="-25000" dirty="0" smtClean="0"/>
              <a:t>0.04</a:t>
            </a:r>
            <a:r>
              <a:rPr lang="en-US" sz="1200" i="0" baseline="0" dirty="0" smtClean="0"/>
              <a:t>SiO</a:t>
            </a:r>
            <a:r>
              <a:rPr lang="en-US" sz="1200" i="0" baseline="-25000" dirty="0" smtClean="0"/>
              <a:t>3</a:t>
            </a:r>
            <a:r>
              <a:rPr lang="en-US" sz="1200" i="0" baseline="0" dirty="0" smtClean="0"/>
              <a:t>; </a:t>
            </a:r>
            <a:r>
              <a:rPr lang="en-US" sz="1200" i="0" baseline="0" dirty="0" err="1" smtClean="0"/>
              <a:t>bronzite</a:t>
            </a:r>
            <a:r>
              <a:rPr lang="en-US" sz="1200" i="0" baseline="0" dirty="0" smtClean="0"/>
              <a:t> Mg</a:t>
            </a:r>
            <a:r>
              <a:rPr lang="en-US" sz="1200" i="0" baseline="-25000" dirty="0" smtClean="0"/>
              <a:t>0.88</a:t>
            </a:r>
            <a:r>
              <a:rPr lang="en-US" sz="1200" i="0" baseline="0" dirty="0" smtClean="0"/>
              <a:t>Fe</a:t>
            </a:r>
            <a:r>
              <a:rPr lang="en-US" sz="1200" i="0" baseline="-25000" dirty="0" smtClean="0"/>
              <a:t>0.12</a:t>
            </a:r>
            <a:r>
              <a:rPr lang="en-US" sz="1200" i="0" baseline="0" dirty="0" smtClean="0"/>
              <a:t>SiO</a:t>
            </a:r>
            <a:r>
              <a:rPr lang="en-US" sz="1200" i="0" baseline="-25000" dirty="0" smtClean="0"/>
              <a:t>3</a:t>
            </a:r>
            <a:r>
              <a:rPr lang="en-US" sz="1200" i="0" baseline="0" dirty="0" smtClean="0"/>
              <a:t>), the red profile is from Spoon et al. 2006, the blue and green (O-rich AGB star) profiles are from </a:t>
            </a:r>
            <a:r>
              <a:rPr lang="en-US" sz="1200" i="0" baseline="0" dirty="0" err="1" smtClean="0"/>
              <a:t>Chiar</a:t>
            </a:r>
            <a:r>
              <a:rPr lang="en-US" sz="1200" i="0" baseline="0" dirty="0" smtClean="0"/>
              <a:t> &amp; </a:t>
            </a:r>
            <a:r>
              <a:rPr lang="en-US" sz="1200" i="0" baseline="0" dirty="0" err="1" smtClean="0"/>
              <a:t>Tielens</a:t>
            </a:r>
            <a:r>
              <a:rPr lang="en-US" sz="1200" i="0" baseline="0" dirty="0" smtClean="0"/>
              <a:t> 2006. </a:t>
            </a:r>
            <a:r>
              <a:rPr lang="en-US" dirty="0" smtClean="0"/>
              <a:t>The QAS exhibits a strong 2175 </a:t>
            </a:r>
            <a:r>
              <a:rPr lang="en-US" dirty="0" err="1" smtClean="0"/>
              <a:t>Å</a:t>
            </a:r>
            <a:r>
              <a:rPr lang="en-US" dirty="0" smtClean="0"/>
              <a:t> bump, as well as several diffuse interstellar bands </a:t>
            </a:r>
            <a:r>
              <a:rPr lang="en-US" dirty="0" smtClean="0"/>
              <a:t>(e.g., 4428, 4482 </a:t>
            </a:r>
            <a:r>
              <a:rPr lang="en-US" dirty="0" err="1" smtClean="0"/>
              <a:t>Junkkarinen</a:t>
            </a:r>
            <a:r>
              <a:rPr lang="en-US" dirty="0" smtClean="0"/>
              <a:t> </a:t>
            </a:r>
            <a:r>
              <a:rPr lang="en-US" dirty="0" smtClean="0"/>
              <a:t>et al. 2004). </a:t>
            </a:r>
            <a:endParaRPr lang="en-US" dirty="0"/>
          </a:p>
        </p:txBody>
      </p:sp>
      <p:sp>
        <p:nvSpPr>
          <p:cNvPr id="4" name="Slide Number Placeholder 3"/>
          <p:cNvSpPr>
            <a:spLocks noGrp="1"/>
          </p:cNvSpPr>
          <p:nvPr>
            <p:ph type="sldNum" sz="quarter" idx="10"/>
          </p:nvPr>
        </p:nvSpPr>
        <p:spPr/>
        <p:txBody>
          <a:bodyPr/>
          <a:lstStyle/>
          <a:p>
            <a:fld id="{89976FEE-09C3-8545-B811-DDB31ED30CCD}" type="slidenum">
              <a:rPr lang="en-US" smtClean="0"/>
              <a:t>15</a:t>
            </a:fld>
            <a:endParaRPr lang="en-US"/>
          </a:p>
        </p:txBody>
      </p:sp>
    </p:spTree>
    <p:extLst>
      <p:ext uri="{BB962C8B-B14F-4D97-AF65-F5344CB8AC3E}">
        <p14:creationId xmlns:p14="http://schemas.microsoft.com/office/powerpoint/2010/main" val="40161563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i="0" dirty="0" smtClean="0">
                <a:solidFill>
                  <a:srgbClr val="000000"/>
                </a:solidFill>
              </a:rPr>
              <a:t>Laboratory amorphous olivine profile (from Spoon et al. 2006), fit over 10 &amp; 18 </a:t>
            </a:r>
            <a:r>
              <a:rPr lang="en-US" sz="1200" i="0" dirty="0" err="1" smtClean="0">
                <a:solidFill>
                  <a:srgbClr val="000000"/>
                </a:solidFill>
              </a:rPr>
              <a:t>μm</a:t>
            </a:r>
            <a:r>
              <a:rPr lang="en-US" sz="1200" i="0" dirty="0" smtClean="0">
                <a:solidFill>
                  <a:srgbClr val="000000"/>
                </a:solidFill>
              </a:rPr>
              <a:t> features. The quasar</a:t>
            </a:r>
            <a:r>
              <a:rPr lang="en-US" sz="1200" i="0" baseline="0" dirty="0" smtClean="0">
                <a:solidFill>
                  <a:srgbClr val="000000"/>
                </a:solidFill>
              </a:rPr>
              <a:t> continuum normalization is better defined because the data extends past 30 microns.</a:t>
            </a:r>
            <a:endParaRPr lang="en-US" sz="1200" i="0" dirty="0" smtClean="0">
              <a:solidFill>
                <a:srgbClr val="000000"/>
              </a:solidFill>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i="1" dirty="0" smtClean="0">
              <a:solidFill>
                <a:srgbClr val="FF0000"/>
              </a:solidFill>
            </a:endParaRPr>
          </a:p>
          <a:p>
            <a:endParaRPr lang="en-US" dirty="0"/>
          </a:p>
        </p:txBody>
      </p:sp>
      <p:sp>
        <p:nvSpPr>
          <p:cNvPr id="4" name="Slide Number Placeholder 3"/>
          <p:cNvSpPr>
            <a:spLocks noGrp="1"/>
          </p:cNvSpPr>
          <p:nvPr>
            <p:ph type="sldNum" sz="quarter" idx="10"/>
          </p:nvPr>
        </p:nvSpPr>
        <p:spPr/>
        <p:txBody>
          <a:bodyPr/>
          <a:lstStyle/>
          <a:p>
            <a:fld id="{89976FEE-09C3-8545-B811-DDB31ED30CCD}" type="slidenum">
              <a:rPr lang="en-US" smtClean="0"/>
              <a:t>16</a:t>
            </a:fld>
            <a:endParaRPr lang="en-US"/>
          </a:p>
        </p:txBody>
      </p:sp>
    </p:spTree>
    <p:extLst>
      <p:ext uri="{BB962C8B-B14F-4D97-AF65-F5344CB8AC3E}">
        <p14:creationId xmlns:p14="http://schemas.microsoft.com/office/powerpoint/2010/main" val="36044330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976FEE-09C3-8545-B811-DDB31ED30CCD}" type="slidenum">
              <a:rPr lang="en-US" smtClean="0"/>
              <a:t>17</a:t>
            </a:fld>
            <a:endParaRPr lang="en-US"/>
          </a:p>
        </p:txBody>
      </p:sp>
    </p:spTree>
    <p:extLst>
      <p:ext uri="{BB962C8B-B14F-4D97-AF65-F5344CB8AC3E}">
        <p14:creationId xmlns:p14="http://schemas.microsoft.com/office/powerpoint/2010/main" val="6329544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976FEE-09C3-8545-B811-DDB31ED30CCD}" type="slidenum">
              <a:rPr lang="en-US" smtClean="0"/>
              <a:t>18</a:t>
            </a:fld>
            <a:endParaRPr lang="en-US"/>
          </a:p>
        </p:txBody>
      </p:sp>
    </p:spTree>
    <p:extLst>
      <p:ext uri="{BB962C8B-B14F-4D97-AF65-F5344CB8AC3E}">
        <p14:creationId xmlns:p14="http://schemas.microsoft.com/office/powerpoint/2010/main" val="2313201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dirty="0" smtClean="0">
                <a:solidFill>
                  <a:srgbClr val="000000"/>
                </a:solidFill>
              </a:rPr>
              <a:t>Dotted red line fit excludes the lensed QAS (which appears to be an outlier) and the two (light grey) QASs with preliminary silicate dust measurements</a:t>
            </a:r>
            <a:endParaRPr lang="en-US" dirty="0"/>
          </a:p>
        </p:txBody>
      </p:sp>
      <p:sp>
        <p:nvSpPr>
          <p:cNvPr id="4" name="Slide Number Placeholder 3"/>
          <p:cNvSpPr>
            <a:spLocks noGrp="1"/>
          </p:cNvSpPr>
          <p:nvPr>
            <p:ph type="sldNum" sz="quarter" idx="10"/>
          </p:nvPr>
        </p:nvSpPr>
        <p:spPr/>
        <p:txBody>
          <a:bodyPr/>
          <a:lstStyle/>
          <a:p>
            <a:fld id="{89976FEE-09C3-8545-B811-DDB31ED30CCD}" type="slidenum">
              <a:rPr lang="en-US" smtClean="0"/>
              <a:t>19</a:t>
            </a:fld>
            <a:endParaRPr lang="en-US"/>
          </a:p>
        </p:txBody>
      </p:sp>
    </p:spTree>
    <p:extLst>
      <p:ext uri="{BB962C8B-B14F-4D97-AF65-F5344CB8AC3E}">
        <p14:creationId xmlns:p14="http://schemas.microsoft.com/office/powerpoint/2010/main" val="39998354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976FEE-09C3-8545-B811-DDB31ED30CCD}" type="slidenum">
              <a:rPr lang="en-US" smtClean="0"/>
              <a:t>20</a:t>
            </a:fld>
            <a:endParaRPr lang="en-US"/>
          </a:p>
        </p:txBody>
      </p:sp>
    </p:spTree>
    <p:extLst>
      <p:ext uri="{BB962C8B-B14F-4D97-AF65-F5344CB8AC3E}">
        <p14:creationId xmlns:p14="http://schemas.microsoft.com/office/powerpoint/2010/main" val="22243546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 Is the dust in distant galaxies different from that observed locally (e.g. composition, grain structure, spatial distribution), and if so, how?</a:t>
            </a:r>
          </a:p>
          <a:p>
            <a:r>
              <a:rPr lang="en-US" dirty="0" smtClean="0"/>
              <a:t>2. How do the properties of the dust in distant galaxies connect to the observed gaseous properties of the galaxies (e.g. CGM, ISM)?        </a:t>
            </a:r>
          </a:p>
          <a:p>
            <a:endParaRPr lang="en-US" dirty="0"/>
          </a:p>
        </p:txBody>
      </p:sp>
      <p:sp>
        <p:nvSpPr>
          <p:cNvPr id="4" name="Slide Number Placeholder 3"/>
          <p:cNvSpPr>
            <a:spLocks noGrp="1"/>
          </p:cNvSpPr>
          <p:nvPr>
            <p:ph type="sldNum" sz="quarter" idx="10"/>
          </p:nvPr>
        </p:nvSpPr>
        <p:spPr/>
        <p:txBody>
          <a:bodyPr/>
          <a:lstStyle/>
          <a:p>
            <a:fld id="{89976FEE-09C3-8545-B811-DDB31ED30CCD}" type="slidenum">
              <a:rPr lang="en-US" smtClean="0"/>
              <a:t>2</a:t>
            </a:fld>
            <a:endParaRPr lang="en-US"/>
          </a:p>
        </p:txBody>
      </p:sp>
    </p:spTree>
    <p:extLst>
      <p:ext uri="{BB962C8B-B14F-4D97-AF65-F5344CB8AC3E}">
        <p14:creationId xmlns:p14="http://schemas.microsoft.com/office/powerpoint/2010/main" val="31882809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7DDF61-D6A9-8D42-AAD5-C7C3702EC045}" type="slidenum">
              <a:rPr lang="en-US" smtClean="0"/>
              <a:pPr/>
              <a:t>3</a:t>
            </a:fld>
            <a:endParaRPr lang="en-US"/>
          </a:p>
        </p:txBody>
      </p:sp>
    </p:spTree>
    <p:extLst>
      <p:ext uri="{BB962C8B-B14F-4D97-AF65-F5344CB8AC3E}">
        <p14:creationId xmlns:p14="http://schemas.microsoft.com/office/powerpoint/2010/main" val="1220671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QASs</a:t>
            </a:r>
            <a:r>
              <a:rPr lang="en-US" baseline="0" dirty="0" smtClean="0"/>
              <a:t> are the primary neutral gas reservoir for star formation (e.g.</a:t>
            </a:r>
            <a:r>
              <a:rPr lang="en-US" sz="1200" dirty="0" smtClean="0">
                <a:solidFill>
                  <a:srgbClr val="000000"/>
                </a:solidFill>
              </a:rPr>
              <a:t> </a:t>
            </a:r>
            <a:r>
              <a:rPr lang="en-US" sz="1200" dirty="0" err="1" smtClean="0">
                <a:solidFill>
                  <a:srgbClr val="000000"/>
                </a:solidFill>
              </a:rPr>
              <a:t>Storrie</a:t>
            </a:r>
            <a:r>
              <a:rPr lang="en-US" sz="1200" dirty="0" smtClean="0">
                <a:solidFill>
                  <a:srgbClr val="000000"/>
                </a:solidFill>
              </a:rPr>
              <a:t>-Lombardi &amp; Wolfe 2000) and sample galaxies by gas cross-section, rather than by galaxy brightness. Note that the UV/optical</a:t>
            </a:r>
            <a:r>
              <a:rPr lang="en-US" sz="1200" baseline="0" dirty="0" smtClean="0">
                <a:solidFill>
                  <a:srgbClr val="000000"/>
                </a:solidFill>
              </a:rPr>
              <a:t> spectra can also be used to detect the 2175A feature and the IR spectra can be used to study PAHs.</a:t>
            </a:r>
          </a:p>
          <a:p>
            <a:endParaRPr lang="en-US" dirty="0"/>
          </a:p>
        </p:txBody>
      </p:sp>
      <p:sp>
        <p:nvSpPr>
          <p:cNvPr id="4" name="Slide Number Placeholder 3"/>
          <p:cNvSpPr>
            <a:spLocks noGrp="1"/>
          </p:cNvSpPr>
          <p:nvPr>
            <p:ph type="sldNum" sz="quarter" idx="10"/>
          </p:nvPr>
        </p:nvSpPr>
        <p:spPr/>
        <p:txBody>
          <a:bodyPr/>
          <a:lstStyle/>
          <a:p>
            <a:fld id="{977DDF61-D6A9-8D42-AAD5-C7C3702EC045}" type="slidenum">
              <a:rPr lang="en-US" smtClean="0"/>
              <a:pPr/>
              <a:t>5</a:t>
            </a:fld>
            <a:endParaRPr lang="en-US"/>
          </a:p>
        </p:txBody>
      </p:sp>
    </p:spTree>
    <p:extLst>
      <p:ext uri="{BB962C8B-B14F-4D97-AF65-F5344CB8AC3E}">
        <p14:creationId xmlns:p14="http://schemas.microsoft.com/office/powerpoint/2010/main" val="40362824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Statistical</a:t>
            </a:r>
            <a:r>
              <a:rPr lang="en-US" baseline="0" dirty="0" smtClean="0"/>
              <a:t> studies find evidence of reddening/extinction of light from background sources (extinction curves) and show depletions. As </a:t>
            </a:r>
            <a:r>
              <a:rPr lang="en-US" baseline="0" dirty="0" err="1" smtClean="0"/>
              <a:t>metallicity</a:t>
            </a:r>
            <a:r>
              <a:rPr lang="en-US" baseline="0" dirty="0" smtClean="0"/>
              <a:t> increases there is an increasing dust-to-gas ratio. As the total number of metal atoms increases, there are more atoms of refractory elements available to condense. This leads to a stronger depletion of the elements. </a:t>
            </a:r>
          </a:p>
          <a:p>
            <a:endParaRPr lang="en-US" dirty="0"/>
          </a:p>
        </p:txBody>
      </p:sp>
      <p:sp>
        <p:nvSpPr>
          <p:cNvPr id="4" name="Slide Number Placeholder 3"/>
          <p:cNvSpPr>
            <a:spLocks noGrp="1"/>
          </p:cNvSpPr>
          <p:nvPr>
            <p:ph type="sldNum" sz="quarter" idx="10"/>
          </p:nvPr>
        </p:nvSpPr>
        <p:spPr/>
        <p:txBody>
          <a:bodyPr/>
          <a:lstStyle/>
          <a:p>
            <a:fld id="{89976FEE-09C3-8545-B811-DDB31ED30CCD}" type="slidenum">
              <a:rPr lang="en-US" smtClean="0"/>
              <a:t>6</a:t>
            </a:fld>
            <a:endParaRPr lang="en-US"/>
          </a:p>
        </p:txBody>
      </p:sp>
    </p:spTree>
    <p:extLst>
      <p:ext uri="{BB962C8B-B14F-4D97-AF65-F5344CB8AC3E}">
        <p14:creationId xmlns:p14="http://schemas.microsoft.com/office/powerpoint/2010/main" val="11414985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89976FEE-09C3-8545-B811-DDB31ED30CCD}" type="slidenum">
              <a:rPr lang="en-US" smtClean="0"/>
              <a:t>7</a:t>
            </a:fld>
            <a:endParaRPr lang="en-US"/>
          </a:p>
        </p:txBody>
      </p:sp>
    </p:spTree>
    <p:extLst>
      <p:ext uri="{BB962C8B-B14F-4D97-AF65-F5344CB8AC3E}">
        <p14:creationId xmlns:p14="http://schemas.microsoft.com/office/powerpoint/2010/main" val="27041862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0" dirty="0" smtClean="0">
                <a:solidFill>
                  <a:srgbClr val="000000"/>
                </a:solidFill>
              </a:rPr>
              <a:t>The amorphous</a:t>
            </a:r>
            <a:r>
              <a:rPr lang="en-US" sz="1200" b="0" baseline="0" dirty="0" smtClean="0">
                <a:solidFill>
                  <a:srgbClr val="000000"/>
                </a:solidFill>
              </a:rPr>
              <a:t> template profiles are from </a:t>
            </a:r>
            <a:r>
              <a:rPr lang="en-US" sz="1200" b="0" baseline="0" dirty="0" err="1" smtClean="0">
                <a:solidFill>
                  <a:srgbClr val="000000"/>
                </a:solidFill>
              </a:rPr>
              <a:t>Chiar</a:t>
            </a:r>
            <a:r>
              <a:rPr lang="en-US" sz="1200" b="0" baseline="0" dirty="0" smtClean="0">
                <a:solidFill>
                  <a:srgbClr val="000000"/>
                </a:solidFill>
              </a:rPr>
              <a:t> &amp; </a:t>
            </a:r>
            <a:r>
              <a:rPr lang="en-US" sz="1200" b="0" baseline="0" dirty="0" err="1" smtClean="0">
                <a:solidFill>
                  <a:srgbClr val="000000"/>
                </a:solidFill>
              </a:rPr>
              <a:t>Tielens</a:t>
            </a:r>
            <a:r>
              <a:rPr lang="en-US" sz="1200" b="0" baseline="0" dirty="0" smtClean="0">
                <a:solidFill>
                  <a:srgbClr val="000000"/>
                </a:solidFill>
              </a:rPr>
              <a:t> (2006), and the crystalline profile is from </a:t>
            </a:r>
            <a:r>
              <a:rPr lang="en-US" sz="1200" b="0" dirty="0" err="1" smtClean="0">
                <a:solidFill>
                  <a:srgbClr val="000000"/>
                </a:solidFill>
              </a:rPr>
              <a:t>Jäger</a:t>
            </a:r>
            <a:r>
              <a:rPr lang="en-US" sz="1200" b="0" dirty="0" smtClean="0">
                <a:solidFill>
                  <a:srgbClr val="000000"/>
                </a:solidFill>
              </a:rPr>
              <a:t> et al. 1998. Molecules</a:t>
            </a:r>
            <a:r>
              <a:rPr lang="en-US" sz="1200" b="0" baseline="0" dirty="0" smtClean="0">
                <a:solidFill>
                  <a:srgbClr val="000000"/>
                </a:solidFill>
              </a:rPr>
              <a:t> (left) are discussed in Muller et al. 2011. The broken lines on the left show predictions based on the (solid) line fits. </a:t>
            </a:r>
            <a:endParaRPr lang="en-US" sz="1200" b="0" dirty="0" smtClean="0">
              <a:solidFill>
                <a:srgbClr val="000000"/>
              </a:solidFill>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solidFill>
                <a:srgbClr val="FF0000"/>
              </a:solidFill>
            </a:endParaRPr>
          </a:p>
          <a:p>
            <a:endParaRPr lang="en-US" dirty="0"/>
          </a:p>
        </p:txBody>
      </p:sp>
      <p:sp>
        <p:nvSpPr>
          <p:cNvPr id="4" name="Slide Number Placeholder 3"/>
          <p:cNvSpPr>
            <a:spLocks noGrp="1"/>
          </p:cNvSpPr>
          <p:nvPr>
            <p:ph type="sldNum" sz="quarter" idx="10"/>
          </p:nvPr>
        </p:nvSpPr>
        <p:spPr/>
        <p:txBody>
          <a:bodyPr/>
          <a:lstStyle/>
          <a:p>
            <a:fld id="{89976FEE-09C3-8545-B811-DDB31ED30CCD}" type="slidenum">
              <a:rPr lang="en-US" smtClean="0"/>
              <a:t>8</a:t>
            </a:fld>
            <a:endParaRPr lang="en-US"/>
          </a:p>
        </p:txBody>
      </p:sp>
    </p:spTree>
    <p:extLst>
      <p:ext uri="{BB962C8B-B14F-4D97-AF65-F5344CB8AC3E}">
        <p14:creationId xmlns:p14="http://schemas.microsoft.com/office/powerpoint/2010/main" val="6260481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US" dirty="0" smtClean="0"/>
              <a:t>Our high redshift sample includes sources with Log N</a:t>
            </a:r>
            <a:r>
              <a:rPr lang="en-US" baseline="-25000" dirty="0" smtClean="0"/>
              <a:t>HI</a:t>
            </a:r>
            <a:r>
              <a:rPr lang="en-US" dirty="0" smtClean="0"/>
              <a:t>≥18.0 or </a:t>
            </a:r>
            <a:r>
              <a:rPr lang="en-US" dirty="0" err="1" smtClean="0"/>
              <a:t>EW</a:t>
            </a:r>
            <a:r>
              <a:rPr lang="en-US" baseline="-25000" dirty="0" err="1" smtClean="0"/>
              <a:t>Mg</a:t>
            </a:r>
            <a:r>
              <a:rPr lang="en-US" baseline="-25000" dirty="0" smtClean="0"/>
              <a:t> II</a:t>
            </a:r>
            <a:r>
              <a:rPr lang="en-US" dirty="0" smtClean="0"/>
              <a:t>≥0.5 </a:t>
            </a:r>
            <a:r>
              <a:rPr lang="en-US" dirty="0" err="1" smtClean="0"/>
              <a:t>Å</a:t>
            </a:r>
            <a:r>
              <a:rPr lang="en-US" dirty="0" smtClean="0"/>
              <a:t> or </a:t>
            </a:r>
            <a:r>
              <a:rPr lang="en-US" dirty="0" err="1" smtClean="0"/>
              <a:t>EW</a:t>
            </a:r>
            <a:r>
              <a:rPr lang="en-US" baseline="-25000" dirty="0" err="1" smtClean="0"/>
              <a:t>Na</a:t>
            </a:r>
            <a:r>
              <a:rPr lang="en-US" dirty="0" smtClean="0"/>
              <a:t> </a:t>
            </a:r>
            <a:r>
              <a:rPr lang="en-US" baseline="-25000" dirty="0" smtClean="0"/>
              <a:t>I</a:t>
            </a:r>
            <a:r>
              <a:rPr lang="en-US" dirty="0" smtClean="0"/>
              <a:t>≥1.0 </a:t>
            </a:r>
            <a:r>
              <a:rPr lang="en-US" dirty="0" err="1" smtClean="0"/>
              <a:t>Å</a:t>
            </a:r>
            <a:r>
              <a:rPr lang="en-US" baseline="0" dirty="0" smtClean="0"/>
              <a:t> with Spitzer IRS spectra. The depletions are normally elements such as Fe, Cr, Si.</a:t>
            </a:r>
            <a:endParaRPr lang="en-US" dirty="0" smtClean="0"/>
          </a:p>
          <a:p>
            <a:endParaRPr lang="en-US" dirty="0"/>
          </a:p>
        </p:txBody>
      </p:sp>
      <p:sp>
        <p:nvSpPr>
          <p:cNvPr id="4" name="Slide Number Placeholder 3"/>
          <p:cNvSpPr>
            <a:spLocks noGrp="1"/>
          </p:cNvSpPr>
          <p:nvPr>
            <p:ph type="sldNum" sz="quarter" idx="10"/>
          </p:nvPr>
        </p:nvSpPr>
        <p:spPr/>
        <p:txBody>
          <a:bodyPr/>
          <a:lstStyle/>
          <a:p>
            <a:fld id="{89976FEE-09C3-8545-B811-DDB31ED30CCD}" type="slidenum">
              <a:rPr lang="en-US" smtClean="0"/>
              <a:t>9</a:t>
            </a:fld>
            <a:endParaRPr lang="en-US"/>
          </a:p>
        </p:txBody>
      </p:sp>
    </p:spTree>
    <p:extLst>
      <p:ext uri="{BB962C8B-B14F-4D97-AF65-F5344CB8AC3E}">
        <p14:creationId xmlns:p14="http://schemas.microsoft.com/office/powerpoint/2010/main" val="35555624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begin</a:t>
            </a:r>
            <a:r>
              <a:rPr lang="en-US" baseline="0" dirty="0" smtClean="0"/>
              <a:t> our investigation with </a:t>
            </a:r>
            <a:r>
              <a:rPr lang="en-US" baseline="0" dirty="0" err="1" smtClean="0"/>
              <a:t>blazars</a:t>
            </a:r>
            <a:r>
              <a:rPr lang="en-US" baseline="0" dirty="0" smtClean="0"/>
              <a:t>, which can be in the form of BL </a:t>
            </a:r>
            <a:r>
              <a:rPr lang="en-US" baseline="0" dirty="0" err="1" smtClean="0"/>
              <a:t>Lacs</a:t>
            </a:r>
            <a:r>
              <a:rPr lang="en-US" baseline="0" dirty="0" smtClean="0"/>
              <a:t> or FSRQs (separated by properties such as the optical emission lines and polarization and structure in the jets).</a:t>
            </a:r>
          </a:p>
        </p:txBody>
      </p:sp>
      <p:sp>
        <p:nvSpPr>
          <p:cNvPr id="4" name="Slide Number Placeholder 3"/>
          <p:cNvSpPr>
            <a:spLocks noGrp="1"/>
          </p:cNvSpPr>
          <p:nvPr>
            <p:ph type="sldNum" sz="quarter" idx="10"/>
          </p:nvPr>
        </p:nvSpPr>
        <p:spPr/>
        <p:txBody>
          <a:bodyPr/>
          <a:lstStyle/>
          <a:p>
            <a:fld id="{89976FEE-09C3-8545-B811-DDB31ED30CCD}" type="slidenum">
              <a:rPr lang="en-US" smtClean="0"/>
              <a:t>10</a:t>
            </a:fld>
            <a:endParaRPr lang="en-US"/>
          </a:p>
        </p:txBody>
      </p:sp>
    </p:spTree>
    <p:extLst>
      <p:ext uri="{BB962C8B-B14F-4D97-AF65-F5344CB8AC3E}">
        <p14:creationId xmlns:p14="http://schemas.microsoft.com/office/powerpoint/2010/main" val="22676271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2" y="62531"/>
            <a:ext cx="9143999" cy="2615391"/>
          </a:xfrm>
          <a:prstGeom prst="rect">
            <a:avLst/>
          </a:prstGeom>
          <a:solidFill>
            <a:srgbClr val="1A0466"/>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Title 1"/>
          <p:cNvSpPr>
            <a:spLocks noGrp="1"/>
          </p:cNvSpPr>
          <p:nvPr>
            <p:ph type="ctrTitle"/>
          </p:nvPr>
        </p:nvSpPr>
        <p:spPr>
          <a:xfrm>
            <a:off x="-2" y="32994"/>
            <a:ext cx="9143999" cy="2462838"/>
          </a:xfrm>
        </p:spPr>
        <p:txBody>
          <a:bodyPr vert="horz" lIns="91440" tIns="0" rIns="45720" bIns="0" rtlCol="0" anchor="t">
            <a:normAutofit/>
            <a:scene3d>
              <a:camera prst="orthographicFront"/>
              <a:lightRig rig="threePt" dir="t">
                <a:rot lat="0" lon="0" rev="4800000"/>
              </a:lightRig>
            </a:scene3d>
            <a:sp3d prstMaterial="matte">
              <a:bevelT w="50800" h="10160"/>
            </a:sp3d>
          </a:bodyPr>
          <a:lstStyle>
            <a:lvl1pPr algn="l">
              <a:defRPr sz="4700" b="1"/>
            </a:lvl1pPr>
            <a:extLst/>
          </a:lstStyle>
          <a:p>
            <a:r>
              <a:rPr kumimoji="0" lang="en-US" dirty="0" smtClean="0"/>
              <a:t>Click to edit Master title style</a:t>
            </a:r>
            <a:endParaRPr kumimoji="0" lang="en-US" dirty="0"/>
          </a:p>
        </p:txBody>
      </p:sp>
      <p:sp>
        <p:nvSpPr>
          <p:cNvPr id="3" name="Subtitle 2"/>
          <p:cNvSpPr>
            <a:spLocks noGrp="1"/>
          </p:cNvSpPr>
          <p:nvPr>
            <p:ph type="subTitle" idx="1"/>
          </p:nvPr>
        </p:nvSpPr>
        <p:spPr>
          <a:xfrm>
            <a:off x="71117" y="2820676"/>
            <a:ext cx="9072883" cy="2392511"/>
          </a:xfrm>
        </p:spPr>
        <p:txBody>
          <a:bodyPr lIns="118872" tIns="0" rIns="45720" bIns="0" anchor="b"/>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extLst/>
          </a:lstStyle>
          <a:p>
            <a:r>
              <a:rPr kumimoji="0" lang="en-US" dirty="0" smtClean="0"/>
              <a:t>Click to edit Master subtitle style</a:t>
            </a:r>
            <a:endParaRPr kumimoji="0" lang="en-US" dirty="0"/>
          </a:p>
        </p:txBody>
      </p:sp>
      <p:sp>
        <p:nvSpPr>
          <p:cNvPr id="4" name="Date Placeholder 3"/>
          <p:cNvSpPr>
            <a:spLocks noGrp="1"/>
          </p:cNvSpPr>
          <p:nvPr>
            <p:ph type="dt" sz="half" idx="10"/>
          </p:nvPr>
        </p:nvSpPr>
        <p:spPr/>
        <p:txBody>
          <a:bodyPr/>
          <a:lstStyle/>
          <a:p>
            <a:fld id="{99A153B0-D90B-314B-B055-83EF4E1C3FEE}" type="datetime1">
              <a:rPr lang="en-US" smtClean="0"/>
              <a:t>6/11/18</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9648F39E-9C37-485F-AC97-16BB4BDF9F49}" type="slidenum">
              <a:rPr kumimoji="0" lang="en-US" smtClean="0"/>
              <a:t>‹#›</a:t>
            </a:fld>
            <a:endParaRPr kumimoji="0" lang="en-US"/>
          </a:p>
        </p:txBody>
      </p:sp>
      <p:sp>
        <p:nvSpPr>
          <p:cNvPr id="10" name="Rectangle 9"/>
          <p:cNvSpPr/>
          <p:nvPr/>
        </p:nvSpPr>
        <p:spPr bwMode="invGray">
          <a:xfrm>
            <a:off x="-2" y="2615392"/>
            <a:ext cx="9144000" cy="45719"/>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7447334-8F69-6140-B760-D32597AE6C10}" type="datetime1">
              <a:rPr lang="en-US" smtClean="0"/>
              <a:t>6/11/18</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9648F39E-9C37-485F-AC97-16BB4BDF9F49}" type="slidenum">
              <a:rPr kumimoji="0" lang="en-US" smtClean="0"/>
              <a:t>‹#›</a:t>
            </a:fld>
            <a:endParaRPr kumimoji="0"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p:cNvSpPr/>
          <p:nvPr/>
        </p:nvSpPr>
        <p:spPr bwMode="invGray">
          <a:xfrm>
            <a:off x="6598920" y="0"/>
            <a:ext cx="45720"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8" name="Rectangle 7"/>
          <p:cNvSpPr/>
          <p:nvPr/>
        </p:nvSpPr>
        <p:spPr bwMode="ltGray">
          <a:xfrm>
            <a:off x="6647687" y="0"/>
            <a:ext cx="2514601"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Vertical Title 1"/>
          <p:cNvSpPr>
            <a:spLocks noGrp="1"/>
          </p:cNvSpPr>
          <p:nvPr>
            <p:ph type="title" orient="vert"/>
          </p:nvPr>
        </p:nvSpPr>
        <p:spPr>
          <a:xfrm>
            <a:off x="6781800" y="274640"/>
            <a:ext cx="1905000" cy="5851525"/>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304800"/>
            <a:ext cx="60198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7B787330-58C5-274A-B0CA-9A4FD9F1309A}" type="datetime1">
              <a:rPr lang="en-US" smtClean="0"/>
              <a:t>6/11/18</a:t>
            </a:fld>
            <a:endParaRPr lang="en-US"/>
          </a:p>
        </p:txBody>
      </p:sp>
      <p:sp>
        <p:nvSpPr>
          <p:cNvPr id="5" name="Footer Placeholder 4"/>
          <p:cNvSpPr>
            <a:spLocks noGrp="1"/>
          </p:cNvSpPr>
          <p:nvPr>
            <p:ph type="ftr" sz="quarter" idx="11"/>
          </p:nvPr>
        </p:nvSpPr>
        <p:spPr>
          <a:xfrm>
            <a:off x="2640597" y="6377459"/>
            <a:ext cx="3836404" cy="365125"/>
          </a:xfrm>
        </p:spPr>
        <p:txBody>
          <a:bodyPr/>
          <a:lstStyle/>
          <a:p>
            <a:endParaRPr kumimoji="0" lang="en-US"/>
          </a:p>
        </p:txBody>
      </p:sp>
      <p:sp>
        <p:nvSpPr>
          <p:cNvPr id="6" name="Slide Number Placeholder 5"/>
          <p:cNvSpPr>
            <a:spLocks noGrp="1"/>
          </p:cNvSpPr>
          <p:nvPr>
            <p:ph type="sldNum" sz="quarter" idx="12"/>
          </p:nvPr>
        </p:nvSpPr>
        <p:spPr/>
        <p:txBody>
          <a:bodyPr/>
          <a:lstStyle/>
          <a:p>
            <a:fld id="{9648F39E-9C37-485F-AC97-16BB4BDF9F49}" type="slidenum">
              <a:rPr kumimoji="0" lang="en-US" smtClean="0"/>
              <a:t>‹#›</a:t>
            </a:fld>
            <a:endParaRPr kumimoji="0"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73100"/>
          </a:xfrm>
        </p:spPr>
        <p:txBody>
          <a:bodyPr/>
          <a:lstStyle>
            <a:extLst/>
          </a:lstStyle>
          <a:p>
            <a:r>
              <a:rPr kumimoji="0" lang="en-US" dirty="0" smtClean="0"/>
              <a:t>Click to edit Master title style</a:t>
            </a:r>
            <a:endParaRPr kumimoji="0" lang="en-US" dirty="0"/>
          </a:p>
        </p:txBody>
      </p:sp>
      <p:sp>
        <p:nvSpPr>
          <p:cNvPr id="3" name="Content Placeholder 2"/>
          <p:cNvSpPr>
            <a:spLocks noGrp="1"/>
          </p:cNvSpPr>
          <p:nvPr>
            <p:ph idx="1"/>
          </p:nvPr>
        </p:nvSpPr>
        <p:spPr/>
        <p:txBody>
          <a:bodyPr/>
          <a:lstStyle>
            <a:extLst/>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
        <p:nvSpPr>
          <p:cNvPr id="4" name="Date Placeholder 3"/>
          <p:cNvSpPr>
            <a:spLocks noGrp="1"/>
          </p:cNvSpPr>
          <p:nvPr>
            <p:ph type="dt" sz="half" idx="10"/>
          </p:nvPr>
        </p:nvSpPr>
        <p:spPr/>
        <p:txBody>
          <a:bodyPr/>
          <a:lstStyle/>
          <a:p>
            <a:fld id="{C4B5388F-E12F-8D43-8F38-D78034D8BD67}" type="datetime1">
              <a:rPr lang="en-US" smtClean="0"/>
              <a:t>6/11/18</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9648F39E-9C37-485F-AC97-16BB4BDF9F49}" type="slidenum">
              <a:rPr kumimoji="0" lang="en-US" smtClean="0"/>
              <a:t>‹#›</a:t>
            </a:fld>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1"/>
            <a:ext cx="9144000" cy="2602520"/>
          </a:xfrm>
          <a:prstGeom prst="rect">
            <a:avLst/>
          </a:prstGeom>
          <a:solidFill>
            <a:srgbClr val="1A0466"/>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12" name="Rectangle 11"/>
          <p:cNvSpPr/>
          <p:nvPr/>
        </p:nvSpPr>
        <p:spPr bwMode="invGray">
          <a:xfrm>
            <a:off x="0" y="2602520"/>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Title 1"/>
          <p:cNvSpPr>
            <a:spLocks noGrp="1"/>
          </p:cNvSpPr>
          <p:nvPr>
            <p:ph type="title"/>
          </p:nvPr>
        </p:nvSpPr>
        <p:spPr>
          <a:xfrm>
            <a:off x="749808" y="118872"/>
            <a:ext cx="8013192" cy="1636776"/>
          </a:xfrm>
        </p:spPr>
        <p:txBody>
          <a:bodyPr vert="horz" lIns="91440" tIns="0" rIns="91440" bIns="0" rtlCol="0" anchor="b">
            <a:normAutofit/>
            <a:scene3d>
              <a:camera prst="orthographicFront"/>
              <a:lightRig rig="threePt" dir="t">
                <a:rot lat="0" lon="0" rev="4800000"/>
              </a:lightRig>
            </a:scene3d>
            <a:sp3d prstMaterial="matte">
              <a:bevelT w="50800" h="10160"/>
            </a:sp3d>
          </a:bodyPr>
          <a:lstStyle>
            <a:lvl1pPr algn="l">
              <a:defRPr sz="4700" b="1" cap="none" baseline="0"/>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740664" y="1828800"/>
            <a:ext cx="8022336" cy="685800"/>
          </a:xfrm>
        </p:spPr>
        <p:txBody>
          <a:bodyPr lIns="146304" tIns="0" rIns="45720" bIns="0" anchor="t"/>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1DE9A56D-9285-D243-91D8-C5CE3E2ACF96}" type="datetime1">
              <a:rPr lang="en-US" smtClean="0"/>
              <a:t>6/11/18</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9648F39E-9C37-485F-AC97-16BB4BDF9F49}" type="slidenum">
              <a:rPr kumimoji="0" lang="en-US" smtClean="0"/>
              <a:t>‹#›</a:t>
            </a:fld>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773936"/>
            <a:ext cx="4038600" cy="4623816"/>
          </a:xfrm>
        </p:spPr>
        <p:txBody>
          <a:bodyPr lIns="9144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773936"/>
            <a:ext cx="4038600" cy="46238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AD74CB4C-ADDA-A24E-9B66-3AFB689898AC}" type="datetime1">
              <a:rPr lang="en-US" smtClean="0"/>
              <a:t>6/11/18</a:t>
            </a:fld>
            <a:endParaRPr lang="en-US"/>
          </a:p>
        </p:txBody>
      </p:sp>
      <p:sp>
        <p:nvSpPr>
          <p:cNvPr id="6" name="Footer Placeholder 5"/>
          <p:cNvSpPr>
            <a:spLocks noGrp="1"/>
          </p:cNvSpPr>
          <p:nvPr>
            <p:ph type="ftr" sz="quarter" idx="11"/>
          </p:nvPr>
        </p:nvSpPr>
        <p:spPr/>
        <p:txBody>
          <a:bodyPr/>
          <a:lstStyle/>
          <a:p>
            <a:endParaRPr kumimoji="0" lang="en-US"/>
          </a:p>
        </p:txBody>
      </p:sp>
      <p:sp>
        <p:nvSpPr>
          <p:cNvPr id="7" name="Slide Number Placeholder 6"/>
          <p:cNvSpPr>
            <a:spLocks noGrp="1"/>
          </p:cNvSpPr>
          <p:nvPr>
            <p:ph type="sldNum" sz="quarter" idx="12"/>
          </p:nvPr>
        </p:nvSpPr>
        <p:spPr/>
        <p:txBody>
          <a:bodyPr/>
          <a:lstStyle/>
          <a:p>
            <a:fld id="{9648F39E-9C37-485F-AC97-16BB4BDF9F49}" type="slidenum">
              <a:rPr kumimoji="0" lang="en-US" smtClean="0"/>
              <a:t>‹#›</a:t>
            </a:fld>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698987"/>
            <a:ext cx="4040188"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smtClean="0"/>
              <a:t>Click to edit Master text styles</a:t>
            </a:r>
          </a:p>
        </p:txBody>
      </p:sp>
      <p:sp>
        <p:nvSpPr>
          <p:cNvPr id="4" name="Content Placeholder 3"/>
          <p:cNvSpPr>
            <a:spLocks noGrp="1"/>
          </p:cNvSpPr>
          <p:nvPr>
            <p:ph sz="half" idx="2"/>
          </p:nvPr>
        </p:nvSpPr>
        <p:spPr>
          <a:xfrm>
            <a:off x="457200" y="24495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Text Placeholder 4"/>
          <p:cNvSpPr>
            <a:spLocks noGrp="1"/>
          </p:cNvSpPr>
          <p:nvPr>
            <p:ph type="body" sz="quarter" idx="3"/>
          </p:nvPr>
        </p:nvSpPr>
        <p:spPr>
          <a:xfrm>
            <a:off x="4645025" y="1698987"/>
            <a:ext cx="4041775"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extLst/>
          </a:lstStyle>
          <a:p>
            <a:pPr lvl="0" eaLnBrk="1" latinLnBrk="0" hangingPunct="1"/>
            <a:r>
              <a:rPr kumimoji="0" lang="en-US" smtClean="0"/>
              <a:t>Click to edit Master text styles</a:t>
            </a:r>
          </a:p>
        </p:txBody>
      </p:sp>
      <p:sp>
        <p:nvSpPr>
          <p:cNvPr id="6" name="Content Placeholder 5"/>
          <p:cNvSpPr>
            <a:spLocks noGrp="1"/>
          </p:cNvSpPr>
          <p:nvPr>
            <p:ph sz="quarter" idx="4"/>
          </p:nvPr>
        </p:nvSpPr>
        <p:spPr>
          <a:xfrm>
            <a:off x="4645025" y="24495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968DA91C-11D2-2B4F-AEB5-09CEDDAAF6E0}" type="datetime1">
              <a:rPr lang="en-US" smtClean="0"/>
              <a:t>6/11/18</a:t>
            </a:fld>
            <a:endParaRPr lang="en-US"/>
          </a:p>
        </p:txBody>
      </p:sp>
      <p:sp>
        <p:nvSpPr>
          <p:cNvPr id="8" name="Footer Placeholder 7"/>
          <p:cNvSpPr>
            <a:spLocks noGrp="1"/>
          </p:cNvSpPr>
          <p:nvPr>
            <p:ph type="ftr" sz="quarter" idx="11"/>
          </p:nvPr>
        </p:nvSpPr>
        <p:spPr/>
        <p:txBody>
          <a:bodyPr/>
          <a:lstStyle/>
          <a:p>
            <a:endParaRPr kumimoji="0" lang="en-US"/>
          </a:p>
        </p:txBody>
      </p:sp>
      <p:sp>
        <p:nvSpPr>
          <p:cNvPr id="9" name="Slide Number Placeholder 8"/>
          <p:cNvSpPr>
            <a:spLocks noGrp="1"/>
          </p:cNvSpPr>
          <p:nvPr>
            <p:ph type="sldNum" sz="quarter" idx="12"/>
          </p:nvPr>
        </p:nvSpPr>
        <p:spPr/>
        <p:txBody>
          <a:bodyPr/>
          <a:lstStyle/>
          <a:p>
            <a:fld id="{9648F39E-9C37-485F-AC97-16BB4BDF9F49}" type="slidenum">
              <a:rPr kumimoji="0" lang="en-US" smtClean="0"/>
              <a:t>‹#›</a:t>
            </a:fld>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4B2F0585-EB34-7E43-895B-66D624DDF3BA}" type="datetime1">
              <a:rPr lang="en-US" smtClean="0"/>
              <a:t>6/11/18</a:t>
            </a:fld>
            <a:endParaRPr lang="en-US"/>
          </a:p>
        </p:txBody>
      </p:sp>
      <p:sp>
        <p:nvSpPr>
          <p:cNvPr id="4" name="Footer Placeholder 3"/>
          <p:cNvSpPr>
            <a:spLocks noGrp="1"/>
          </p:cNvSpPr>
          <p:nvPr>
            <p:ph type="ftr" sz="quarter" idx="11"/>
          </p:nvPr>
        </p:nvSpPr>
        <p:spPr/>
        <p:txBody>
          <a:bodyPr/>
          <a:lstStyle/>
          <a:p>
            <a:endParaRPr kumimoji="0" lang="en-US"/>
          </a:p>
        </p:txBody>
      </p:sp>
      <p:sp>
        <p:nvSpPr>
          <p:cNvPr id="5" name="Slide Number Placeholder 4"/>
          <p:cNvSpPr>
            <a:spLocks noGrp="1"/>
          </p:cNvSpPr>
          <p:nvPr>
            <p:ph type="sldNum" sz="quarter" idx="12"/>
          </p:nvPr>
        </p:nvSpPr>
        <p:spPr/>
        <p:txBody>
          <a:bodyPr/>
          <a:lstStyle/>
          <a:p>
            <a:fld id="{9648F39E-9C37-485F-AC97-16BB4BDF9F49}" type="slidenum">
              <a:rPr kumimoji="0" lang="en-US" smtClean="0"/>
              <a:t>‹#›</a:t>
            </a:fld>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D4598D-8AFD-DD4A-AA4C-F3C93F0B1BD9}" type="datetime1">
              <a:rPr lang="en-US" smtClean="0"/>
              <a:t>6/11/18</a:t>
            </a:fld>
            <a:endParaRPr lang="en-US"/>
          </a:p>
        </p:txBody>
      </p:sp>
      <p:sp>
        <p:nvSpPr>
          <p:cNvPr id="3" name="Footer Placeholder 2"/>
          <p:cNvSpPr>
            <a:spLocks noGrp="1"/>
          </p:cNvSpPr>
          <p:nvPr>
            <p:ph type="ftr" sz="quarter" idx="11"/>
          </p:nvPr>
        </p:nvSpPr>
        <p:spPr/>
        <p:txBody>
          <a:bodyPr/>
          <a:lstStyle/>
          <a:p>
            <a:endParaRPr kumimoji="0" lang="en-US"/>
          </a:p>
        </p:txBody>
      </p:sp>
      <p:sp>
        <p:nvSpPr>
          <p:cNvPr id="4" name="Slide Number Placeholder 3"/>
          <p:cNvSpPr>
            <a:spLocks noGrp="1"/>
          </p:cNvSpPr>
          <p:nvPr>
            <p:ph type="sldNum" sz="quarter" idx="12"/>
          </p:nvPr>
        </p:nvSpPr>
        <p:spPr/>
        <p:txBody>
          <a:bodyPr/>
          <a:lstStyle/>
          <a:p>
            <a:fld id="{9648F39E-9C37-485F-AC97-16BB4BDF9F49}" type="slidenum">
              <a:rPr kumimoji="0" lang="en-US" smtClean="0"/>
              <a:t>‹#›</a:t>
            </a:fld>
            <a:endParaRPr kumimoji="0"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838" y="152400"/>
            <a:ext cx="2523744" cy="978408"/>
          </a:xfrm>
        </p:spPr>
        <p:txBody>
          <a:bodyPr vert="horz" lIns="73152" rIns="45720" bIns="0" rtlCol="0" anchor="b">
            <a:normAutofit/>
            <a:sp3d prstMaterial="matte"/>
          </a:bodyPr>
          <a:lstStyle>
            <a:lvl1pPr algn="l">
              <a:defRPr sz="2000" b="0"/>
            </a:lvl1pPr>
            <a:extLst/>
          </a:lstStyle>
          <a:p>
            <a:r>
              <a:rPr kumimoji="0" lang="en-US" smtClean="0"/>
              <a:t>Click to edit Master title style</a:t>
            </a:r>
            <a:endParaRPr kumimoji="0" lang="en-US"/>
          </a:p>
        </p:txBody>
      </p:sp>
      <p:sp>
        <p:nvSpPr>
          <p:cNvPr id="3" name="Content Placeholder 2"/>
          <p:cNvSpPr>
            <a:spLocks noGrp="1"/>
          </p:cNvSpPr>
          <p:nvPr>
            <p:ph idx="1"/>
          </p:nvPr>
        </p:nvSpPr>
        <p:spPr>
          <a:xfrm>
            <a:off x="3019377" y="1743133"/>
            <a:ext cx="5920641"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Text Placeholder 3"/>
          <p:cNvSpPr>
            <a:spLocks noGrp="1"/>
          </p:cNvSpPr>
          <p:nvPr>
            <p:ph type="body" sz="half" idx="2"/>
          </p:nvPr>
        </p:nvSpPr>
        <p:spPr>
          <a:xfrm>
            <a:off x="167838" y="1730018"/>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49831A4E-6313-384E-ABCE-2E8A91152164}" type="datetime1">
              <a:rPr lang="en-US" smtClean="0"/>
              <a:t>6/11/18</a:t>
            </a:fld>
            <a:endParaRPr lang="en-US"/>
          </a:p>
        </p:txBody>
      </p:sp>
      <p:sp>
        <p:nvSpPr>
          <p:cNvPr id="6" name="Footer Placeholder 5"/>
          <p:cNvSpPr>
            <a:spLocks noGrp="1"/>
          </p:cNvSpPr>
          <p:nvPr>
            <p:ph type="ftr" sz="quarter" idx="11"/>
          </p:nvPr>
        </p:nvSpPr>
        <p:spPr/>
        <p:txBody>
          <a:bodyPr/>
          <a:lstStyle/>
          <a:p>
            <a:endParaRPr kumimoji="0" lang="en-US"/>
          </a:p>
        </p:txBody>
      </p:sp>
      <p:sp>
        <p:nvSpPr>
          <p:cNvPr id="7" name="Slide Number Placeholder 6"/>
          <p:cNvSpPr>
            <a:spLocks noGrp="1"/>
          </p:cNvSpPr>
          <p:nvPr>
            <p:ph type="sldNum" sz="quarter" idx="12"/>
          </p:nvPr>
        </p:nvSpPr>
        <p:spPr/>
        <p:txBody>
          <a:bodyPr/>
          <a:lstStyle/>
          <a:p>
            <a:fld id="{9648F39E-9C37-485F-AC97-16BB4BDF9F49}" type="slidenum">
              <a:rPr kumimoji="0" lang="en-US" smtClean="0"/>
              <a:t>‹#›</a:t>
            </a:fld>
            <a:endParaRPr kumimoji="0" lang="en-US"/>
          </a:p>
        </p:txBody>
      </p:sp>
      <p:sp>
        <p:nvSpPr>
          <p:cNvPr id="12" name="Rectangle 11"/>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9" name="Rectangle 8"/>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4592" y="155448"/>
            <a:ext cx="2525150" cy="978408"/>
          </a:xfrm>
        </p:spPr>
        <p:txBody>
          <a:bodyPr lIns="73152" bIns="0" anchor="b">
            <a:sp3d prstMaterial="matte"/>
          </a:bodyPr>
          <a:lstStyle>
            <a:lvl1pPr algn="l">
              <a:defRPr sz="2000" b="0"/>
            </a:lvl1pPr>
            <a:extLst/>
          </a:lstStyle>
          <a:p>
            <a:r>
              <a:rPr kumimoji="0" lang="en-US" smtClean="0"/>
              <a:t>Click to edit Master title style</a:t>
            </a:r>
            <a:endParaRPr kumimoji="0" lang="en-US"/>
          </a:p>
        </p:txBody>
      </p:sp>
      <p:sp>
        <p:nvSpPr>
          <p:cNvPr id="3" name="Picture Placeholder 2"/>
          <p:cNvSpPr>
            <a:spLocks noGrp="1"/>
          </p:cNvSpPr>
          <p:nvPr>
            <p:ph type="pic" idx="1"/>
          </p:nvPr>
        </p:nvSpPr>
        <p:spPr>
          <a:xfrm>
            <a:off x="2903805" y="1484808"/>
            <a:ext cx="6247397" cy="5373192"/>
          </a:xfrm>
          <a:solidFill>
            <a:schemeClr val="bg2">
              <a:shade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extLst/>
          </a:lstStyle>
          <a:p>
            <a:r>
              <a:rPr kumimoji="0" lang="en-US" smtClean="0"/>
              <a:t>Drag picture to placeholder or click icon to add</a:t>
            </a:r>
            <a:endParaRPr kumimoji="0" lang="en-US" dirty="0"/>
          </a:p>
        </p:txBody>
      </p:sp>
      <p:sp>
        <p:nvSpPr>
          <p:cNvPr id="4" name="Text Placeholder 3"/>
          <p:cNvSpPr>
            <a:spLocks noGrp="1"/>
          </p:cNvSpPr>
          <p:nvPr>
            <p:ph type="body" sz="half" idx="2"/>
          </p:nvPr>
        </p:nvSpPr>
        <p:spPr>
          <a:xfrm>
            <a:off x="164592" y="1728216"/>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extLst/>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a:xfrm>
            <a:off x="164592" y="1170432"/>
            <a:ext cx="2523744" cy="201168"/>
          </a:xfrm>
        </p:spPr>
        <p:txBody>
          <a:bodyPr/>
          <a:lstStyle/>
          <a:p>
            <a:fld id="{534CEE97-A62D-424D-91C6-AE79ECC683DB}" type="datetime1">
              <a:rPr lang="en-US" smtClean="0"/>
              <a:t>6/11/18</a:t>
            </a:fld>
            <a:endParaRPr lang="en-US" dirty="0"/>
          </a:p>
        </p:txBody>
      </p:sp>
      <p:sp>
        <p:nvSpPr>
          <p:cNvPr id="11" name="Rectangle 10"/>
          <p:cNvSpPr/>
          <p:nvPr/>
        </p:nvSpPr>
        <p:spPr>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9" name="Rectangle 8"/>
          <p:cNvSpPr/>
          <p:nvPr/>
        </p:nvSpPr>
        <p:spPr bwMode="invGray">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6" name="Footer Placeholder 5"/>
          <p:cNvSpPr>
            <a:spLocks noGrp="1"/>
          </p:cNvSpPr>
          <p:nvPr>
            <p:ph type="ftr" sz="quarter" idx="11"/>
          </p:nvPr>
        </p:nvSpPr>
        <p:spPr>
          <a:xfrm>
            <a:off x="3035808" y="1170432"/>
            <a:ext cx="5193792" cy="201168"/>
          </a:xfrm>
        </p:spPr>
        <p:txBody>
          <a:bodyPr/>
          <a:lstStyle>
            <a:lvl1pPr>
              <a:defRPr>
                <a:solidFill>
                  <a:schemeClr val="bg1">
                    <a:shade val="50000"/>
                  </a:schemeClr>
                </a:solidFill>
              </a:defRPr>
            </a:lvl1pPr>
          </a:lstStyle>
          <a:p>
            <a:endParaRPr kumimoji="0" lang="en-US" dirty="0"/>
          </a:p>
        </p:txBody>
      </p:sp>
      <p:sp>
        <p:nvSpPr>
          <p:cNvPr id="7" name="Slide Number Placeholder 6"/>
          <p:cNvSpPr>
            <a:spLocks noGrp="1"/>
          </p:cNvSpPr>
          <p:nvPr>
            <p:ph type="sldNum" sz="quarter" idx="12"/>
          </p:nvPr>
        </p:nvSpPr>
        <p:spPr>
          <a:xfrm>
            <a:off x="8339328" y="1170432"/>
            <a:ext cx="733864" cy="201168"/>
          </a:xfrm>
        </p:spPr>
        <p:txBody>
          <a:bodyPr/>
          <a:lstStyle/>
          <a:p>
            <a:fld id="{9648F39E-9C37-485F-AC97-16BB4BDF9F49}" type="slidenum">
              <a:rPr kumimoji="0" lang="en-US" smtClean="0"/>
              <a:t>‹#›</a:t>
            </a:fld>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bwMode="invGray">
          <a:xfrm>
            <a:off x="114300" y="749301"/>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7" name="Rectangle 6"/>
          <p:cNvSpPr/>
          <p:nvPr/>
        </p:nvSpPr>
        <p:spPr bwMode="ltGray">
          <a:xfrm>
            <a:off x="0" y="1"/>
            <a:ext cx="9143999" cy="749300"/>
          </a:xfrm>
          <a:prstGeom prst="rect">
            <a:avLst/>
          </a:prstGeom>
          <a:solidFill>
            <a:srgbClr val="1A0466"/>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extLst/>
          </a:lstStyle>
          <a:p>
            <a:pPr algn="ctr" eaLnBrk="1" latinLnBrk="0" hangingPunct="1"/>
            <a:endParaRPr kumimoji="0" lang="en-US"/>
          </a:p>
        </p:txBody>
      </p:sp>
      <p:sp>
        <p:nvSpPr>
          <p:cNvPr id="2" name="Title Placeholder 1"/>
          <p:cNvSpPr>
            <a:spLocks noGrp="1"/>
          </p:cNvSpPr>
          <p:nvPr>
            <p:ph type="title"/>
          </p:nvPr>
        </p:nvSpPr>
        <p:spPr>
          <a:xfrm>
            <a:off x="-1" y="6462"/>
            <a:ext cx="9143999" cy="742838"/>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114300" y="795021"/>
            <a:ext cx="8823960" cy="5605779"/>
          </a:xfrm>
          <a:prstGeom prst="rect">
            <a:avLst/>
          </a:prstGeom>
        </p:spPr>
        <p:txBody>
          <a:bodyPr vert="horz" lIns="54864" tIns="91440" rtlCol="0">
            <a:normAutofit/>
          </a:bodyPr>
          <a:lstStyle>
            <a:extLst/>
          </a:lstStyle>
          <a:p>
            <a:pPr lvl="0" eaLnBrk="1" latinLnBrk="0" hangingPunct="1"/>
            <a:r>
              <a:rPr kumimoji="0" lang="en-US" dirty="0" smtClean="0"/>
              <a:t>Click to edit Master text styles</a:t>
            </a:r>
          </a:p>
          <a:p>
            <a:pPr lvl="1" eaLnBrk="1" latinLnBrk="0" hangingPunct="1"/>
            <a:r>
              <a:rPr kumimoji="0" lang="en-US" dirty="0" smtClean="0"/>
              <a:t>Second level</a:t>
            </a:r>
          </a:p>
          <a:p>
            <a:pPr lvl="2" eaLnBrk="1" latinLnBrk="0" hangingPunct="1"/>
            <a:r>
              <a:rPr kumimoji="0" lang="en-US" dirty="0" smtClean="0"/>
              <a:t>Third level</a:t>
            </a:r>
          </a:p>
          <a:p>
            <a:pPr lvl="3" eaLnBrk="1" latinLnBrk="0" hangingPunct="1"/>
            <a:r>
              <a:rPr kumimoji="0" lang="en-US" dirty="0" smtClean="0"/>
              <a:t>Fourth level</a:t>
            </a:r>
          </a:p>
          <a:p>
            <a:pPr lvl="4" eaLnBrk="1" latinLnBrk="0" hangingPunct="1"/>
            <a:r>
              <a:rPr kumimoji="0" lang="en-US" dirty="0" smtClean="0"/>
              <a:t>Fifth level</a:t>
            </a:r>
            <a:endParaRPr kumimoji="0" lang="en-US" dirty="0"/>
          </a:p>
        </p:txBody>
      </p:sp>
      <p:sp>
        <p:nvSpPr>
          <p:cNvPr id="4" name="Date Placeholder 3"/>
          <p:cNvSpPr>
            <a:spLocks noGrp="1"/>
          </p:cNvSpPr>
          <p:nvPr>
            <p:ph type="dt" sz="half" idx="2"/>
          </p:nvPr>
        </p:nvSpPr>
        <p:spPr>
          <a:xfrm>
            <a:off x="457200" y="6476999"/>
            <a:ext cx="2133600" cy="274320"/>
          </a:xfrm>
          <a:prstGeom prst="rect">
            <a:avLst/>
          </a:prstGeom>
        </p:spPr>
        <p:txBody>
          <a:bodyPr vert="horz" lIns="109728" rIns="45720" bIns="0" rtlCol="0" anchor="b"/>
          <a:lstStyle>
            <a:lvl1pPr algn="l" eaLnBrk="1" latinLnBrk="0" hangingPunct="1">
              <a:defRPr kumimoji="0" sz="1200">
                <a:solidFill>
                  <a:schemeClr val="tx1">
                    <a:tint val="95000"/>
                  </a:schemeClr>
                </a:solidFill>
              </a:defRPr>
            </a:lvl1pPr>
            <a:extLst/>
          </a:lstStyle>
          <a:p>
            <a:fld id="{222DDEBA-3777-F84B-9766-93596C46DF78}" type="datetime1">
              <a:rPr lang="en-US" smtClean="0"/>
              <a:t>6/11/18</a:t>
            </a:fld>
            <a:endParaRPr lang="en-US" dirty="0"/>
          </a:p>
        </p:txBody>
      </p:sp>
      <p:sp>
        <p:nvSpPr>
          <p:cNvPr id="5" name="Footer Placeholder 4"/>
          <p:cNvSpPr>
            <a:spLocks noGrp="1"/>
          </p:cNvSpPr>
          <p:nvPr>
            <p:ph type="ftr" sz="quarter" idx="3"/>
          </p:nvPr>
        </p:nvSpPr>
        <p:spPr>
          <a:xfrm>
            <a:off x="2640596" y="6476999"/>
            <a:ext cx="5507719" cy="274320"/>
          </a:xfrm>
          <a:prstGeom prst="rect">
            <a:avLst/>
          </a:prstGeom>
        </p:spPr>
        <p:txBody>
          <a:bodyPr vert="horz" lIns="45720" rIns="45720" bIns="0" rtlCol="0" anchor="b"/>
          <a:lstStyle>
            <a:lvl1pPr algn="l" eaLnBrk="1" latinLnBrk="0" hangingPunct="1">
              <a:defRPr kumimoji="0" sz="1200">
                <a:solidFill>
                  <a:schemeClr val="tx1">
                    <a:tint val="95000"/>
                  </a:schemeClr>
                </a:solidFill>
              </a:defRPr>
            </a:lvl1pPr>
            <a:extLst/>
          </a:lstStyle>
          <a:p>
            <a:endParaRPr kumimoji="0" lang="en-US" dirty="0"/>
          </a:p>
        </p:txBody>
      </p:sp>
      <p:sp>
        <p:nvSpPr>
          <p:cNvPr id="6" name="Slide Number Placeholder 5"/>
          <p:cNvSpPr>
            <a:spLocks noGrp="1"/>
          </p:cNvSpPr>
          <p:nvPr>
            <p:ph type="sldNum" sz="quarter" idx="4"/>
          </p:nvPr>
        </p:nvSpPr>
        <p:spPr>
          <a:xfrm>
            <a:off x="8691315" y="6575777"/>
            <a:ext cx="493890" cy="274320"/>
          </a:xfrm>
          <a:prstGeom prst="rect">
            <a:avLst/>
          </a:prstGeom>
        </p:spPr>
        <p:txBody>
          <a:bodyPr vert="horz" bIns="0" rtlCol="0" anchor="b"/>
          <a:lstStyle>
            <a:lvl1pPr algn="r" eaLnBrk="1" latinLnBrk="0" hangingPunct="1">
              <a:defRPr kumimoji="0" sz="1200">
                <a:solidFill>
                  <a:schemeClr val="tx1">
                    <a:tint val="95000"/>
                  </a:schemeClr>
                </a:solidFill>
              </a:defRPr>
            </a:lvl1pPr>
            <a:extLst/>
          </a:lstStyle>
          <a:p>
            <a:fld id="{9648F39E-9C37-485F-AC97-16BB4BDF9F49}" type="slidenum">
              <a:rPr kumimoji="0" lang="en-US" smtClean="0"/>
              <a:t>‹#›</a:t>
            </a:fld>
            <a:endParaRPr kumimoji="0" 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a:extLst/>
    </p:titleStyle>
    <p:body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png"/><Relationship Id="rId5" Type="http://schemas.openxmlformats.org/officeDocument/2006/relationships/image" Target="../media/image4.jpeg"/><Relationship Id="rId6" Type="http://schemas.openxmlformats.org/officeDocument/2006/relationships/image" Target="../media/image5.jpg"/><Relationship Id="rId7" Type="http://schemas.openxmlformats.org/officeDocument/2006/relationships/image" Target="../media/image6.png"/><Relationship Id="rId8"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jpg"/><Relationship Id="rId5" Type="http://schemas.openxmlformats.org/officeDocument/2006/relationships/image" Target="../media/image19.jp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0.jpg"/></Relationships>
</file>

<file path=ppt/slides/_rels/slide12.xml.rels><?xml version="1.0" encoding="UTF-8" standalone="yes"?>
<Relationships xmlns="http://schemas.openxmlformats.org/package/2006/relationships"><Relationship Id="rId3" Type="http://schemas.openxmlformats.org/officeDocument/2006/relationships/image" Target="../media/image21.jpg"/><Relationship Id="rId4" Type="http://schemas.openxmlformats.org/officeDocument/2006/relationships/image" Target="../media/image22.emf"/><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g"/><Relationship Id="rId4" Type="http://schemas.openxmlformats.org/officeDocument/2006/relationships/image" Target="../media/image24.jpg"/><Relationship Id="rId5" Type="http://schemas.openxmlformats.org/officeDocument/2006/relationships/image" Target="../media/image25.jp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image" Target="../media/image26.jpg"/><Relationship Id="rId4" Type="http://schemas.openxmlformats.org/officeDocument/2006/relationships/image" Target="../media/image27.jpg"/><Relationship Id="rId5" Type="http://schemas.openxmlformats.org/officeDocument/2006/relationships/image" Target="../media/image28.jp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image" Target="../media/image29.jpg"/><Relationship Id="rId4" Type="http://schemas.openxmlformats.org/officeDocument/2006/relationships/image" Target="../media/image30.jp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31.jpg"/></Relationships>
</file>

<file path=ppt/slides/_rels/slide17.xml.rels><?xml version="1.0" encoding="UTF-8" standalone="yes"?>
<Relationships xmlns="http://schemas.openxmlformats.org/package/2006/relationships"><Relationship Id="rId3" Type="http://schemas.openxmlformats.org/officeDocument/2006/relationships/image" Target="../media/image32.jpg"/><Relationship Id="rId4" Type="http://schemas.openxmlformats.org/officeDocument/2006/relationships/image" Target="../media/image33.jpe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34.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35.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9.png"/><Relationship Id="rId1" Type="http://schemas.microsoft.com/office/2007/relationships/media" Target="../media/media1.mov"/><Relationship Id="rId2" Type="http://schemas.openxmlformats.org/officeDocument/2006/relationships/video" Target="../media/media1.mov"/></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4" Type="http://schemas.openxmlformats.org/officeDocument/2006/relationships/image" Target="../media/image12.emf"/><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14.emf"/><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4" Type="http://schemas.openxmlformats.org/officeDocument/2006/relationships/image" Target="../media/image16.jp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bg>
      <p:bgPr shadeToTitle="1">
        <a:solidFill>
          <a:srgbClr val="000090"/>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2150"/>
            <a:ext cx="9144000" cy="2457293"/>
          </a:xfrm>
        </p:spPr>
        <p:txBody>
          <a:bodyPr>
            <a:normAutofit/>
          </a:bodyPr>
          <a:lstStyle/>
          <a:p>
            <a:pPr algn="ctr"/>
            <a:r>
              <a:rPr lang="en-US" sz="5200" dirty="0">
                <a:solidFill>
                  <a:schemeClr val="accent1"/>
                </a:solidFill>
              </a:rPr>
              <a:t>Investigating Silicate Dust in Galaxies Using Quasar Absorption Systems</a:t>
            </a:r>
          </a:p>
        </p:txBody>
      </p:sp>
      <p:sp>
        <p:nvSpPr>
          <p:cNvPr id="3" name="Subtitle 2"/>
          <p:cNvSpPr>
            <a:spLocks noGrp="1"/>
          </p:cNvSpPr>
          <p:nvPr>
            <p:ph type="subTitle" idx="1"/>
          </p:nvPr>
        </p:nvSpPr>
        <p:spPr>
          <a:xfrm>
            <a:off x="0" y="2631850"/>
            <a:ext cx="9299511" cy="3407706"/>
          </a:xfrm>
        </p:spPr>
        <p:txBody>
          <a:bodyPr anchor="t">
            <a:noAutofit/>
          </a:bodyPr>
          <a:lstStyle/>
          <a:p>
            <a:pPr algn="ctr"/>
            <a:r>
              <a:rPr lang="en-US" sz="3500" b="1" dirty="0" smtClean="0">
                <a:solidFill>
                  <a:schemeClr val="tx1"/>
                </a:solidFill>
              </a:rPr>
              <a:t>Monique C. Aller (Georgia Southern University)</a:t>
            </a:r>
          </a:p>
          <a:p>
            <a:pPr algn="ctr"/>
            <a:endParaRPr lang="en-US" sz="1700" dirty="0" smtClean="0">
              <a:solidFill>
                <a:schemeClr val="tx2">
                  <a:lumMod val="10000"/>
                </a:schemeClr>
              </a:solidFill>
            </a:endParaRPr>
          </a:p>
          <a:p>
            <a:pPr algn="ctr"/>
            <a:r>
              <a:rPr lang="en-US" sz="2800" dirty="0" err="1" smtClean="0"/>
              <a:t>Varsha</a:t>
            </a:r>
            <a:r>
              <a:rPr lang="en-US" sz="2800" dirty="0" smtClean="0"/>
              <a:t> P. </a:t>
            </a:r>
            <a:r>
              <a:rPr lang="en-US" sz="2800" dirty="0" err="1" smtClean="0"/>
              <a:t>Kulkarni</a:t>
            </a:r>
            <a:r>
              <a:rPr lang="en-US" sz="2800" dirty="0" smtClean="0"/>
              <a:t> (University of South Carolina)</a:t>
            </a:r>
          </a:p>
          <a:p>
            <a:pPr algn="ctr"/>
            <a:r>
              <a:rPr lang="en-US" sz="2800" dirty="0" smtClean="0"/>
              <a:t>Eli </a:t>
            </a:r>
            <a:r>
              <a:rPr lang="en-US" sz="2800" dirty="0" err="1" smtClean="0"/>
              <a:t>Dwek</a:t>
            </a:r>
            <a:r>
              <a:rPr lang="en-US" sz="2800" dirty="0" smtClean="0"/>
              <a:t> (NASA-GSFC)</a:t>
            </a:r>
          </a:p>
          <a:p>
            <a:pPr algn="ctr"/>
            <a:r>
              <a:rPr lang="en-US" sz="2800" dirty="0" smtClean="0"/>
              <a:t> Donald G. </a:t>
            </a:r>
            <a:r>
              <a:rPr lang="en-US" sz="2800" dirty="0"/>
              <a:t>York (University of Chicago)  </a:t>
            </a:r>
          </a:p>
          <a:p>
            <a:pPr algn="ctr"/>
            <a:r>
              <a:rPr lang="en-US" sz="2800" dirty="0" smtClean="0"/>
              <a:t>Daniel E. Welty (</a:t>
            </a:r>
            <a:r>
              <a:rPr lang="en-US" sz="2800" dirty="0" err="1" smtClean="0"/>
              <a:t>STScI</a:t>
            </a:r>
            <a:r>
              <a:rPr lang="en-US" sz="2800" dirty="0" smtClean="0"/>
              <a:t>)</a:t>
            </a:r>
          </a:p>
          <a:p>
            <a:pPr algn="ctr"/>
            <a:r>
              <a:rPr lang="en-US" sz="2800" dirty="0" smtClean="0"/>
              <a:t>Giovanni </a:t>
            </a:r>
            <a:r>
              <a:rPr lang="en-US" sz="2800" dirty="0" err="1" smtClean="0"/>
              <a:t>Vladilo</a:t>
            </a:r>
            <a:r>
              <a:rPr lang="en-US" sz="2800" dirty="0" smtClean="0"/>
              <a:t> (</a:t>
            </a:r>
            <a:r>
              <a:rPr lang="en-US" sz="2800" dirty="0" err="1" smtClean="0"/>
              <a:t>Osservatorio</a:t>
            </a:r>
            <a:r>
              <a:rPr lang="en-US" sz="2800" dirty="0" smtClean="0"/>
              <a:t> </a:t>
            </a:r>
            <a:r>
              <a:rPr lang="en-US" sz="2800" dirty="0" err="1" smtClean="0"/>
              <a:t>Astronomico</a:t>
            </a:r>
            <a:r>
              <a:rPr lang="en-US" sz="2800" dirty="0" smtClean="0"/>
              <a:t> di Trieste)</a:t>
            </a:r>
          </a:p>
          <a:p>
            <a:pPr algn="ctr"/>
            <a:r>
              <a:rPr lang="en-US" sz="2800" dirty="0" smtClean="0"/>
              <a:t>Alexander Kirby (University of South Carolina)</a:t>
            </a:r>
          </a:p>
        </p:txBody>
      </p:sp>
      <p:pic>
        <p:nvPicPr>
          <p:cNvPr id="4" name="Picture 3" descr="spitzer_logo_color.jpg"/>
          <p:cNvPicPr>
            <a:picLocks noChangeAspect="1"/>
          </p:cNvPicPr>
          <p:nvPr/>
        </p:nvPicPr>
        <p:blipFill>
          <a:blip r:embed="rId3"/>
          <a:stretch>
            <a:fillRect/>
          </a:stretch>
        </p:blipFill>
        <p:spPr>
          <a:xfrm>
            <a:off x="6918012" y="6284601"/>
            <a:ext cx="2225988" cy="566928"/>
          </a:xfrm>
          <a:prstGeom prst="rect">
            <a:avLst/>
          </a:prstGeom>
        </p:spPr>
      </p:pic>
      <p:pic>
        <p:nvPicPr>
          <p:cNvPr id="7" name="Picture 6"/>
          <p:cNvPicPr>
            <a:picLocks noChangeAspect="1"/>
          </p:cNvPicPr>
          <p:nvPr/>
        </p:nvPicPr>
        <p:blipFill>
          <a:blip r:embed="rId4"/>
          <a:stretch>
            <a:fillRect/>
          </a:stretch>
        </p:blipFill>
        <p:spPr>
          <a:xfrm>
            <a:off x="0" y="6298712"/>
            <a:ext cx="566928" cy="566928"/>
          </a:xfrm>
          <a:prstGeom prst="rect">
            <a:avLst/>
          </a:prstGeom>
        </p:spPr>
      </p:pic>
      <p:pic>
        <p:nvPicPr>
          <p:cNvPr id="9" name="Picture 8" descr="UChicago_CMYK_MAROON.jpg"/>
          <p:cNvPicPr>
            <a:picLocks noChangeAspect="1"/>
          </p:cNvPicPr>
          <p:nvPr/>
        </p:nvPicPr>
        <p:blipFill>
          <a:blip r:embed="rId5"/>
          <a:stretch>
            <a:fillRect/>
          </a:stretch>
        </p:blipFill>
        <p:spPr>
          <a:xfrm>
            <a:off x="2704099" y="6309360"/>
            <a:ext cx="1606298" cy="566928"/>
          </a:xfrm>
          <a:prstGeom prst="rect">
            <a:avLst/>
          </a:prstGeom>
        </p:spPr>
      </p:pic>
      <p:pic>
        <p:nvPicPr>
          <p:cNvPr id="10" name="Picture 9" descr="USC_Linear.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7699" y="6298712"/>
            <a:ext cx="2088178" cy="566928"/>
          </a:xfrm>
          <a:prstGeom prst="rect">
            <a:avLst/>
          </a:prstGeom>
        </p:spPr>
      </p:pic>
      <p:pic>
        <p:nvPicPr>
          <p:cNvPr id="11" name="Picture 10"/>
          <p:cNvPicPr>
            <a:picLocks noChangeAspect="1"/>
          </p:cNvPicPr>
          <p:nvPr/>
        </p:nvPicPr>
        <p:blipFill>
          <a:blip r:embed="rId7"/>
          <a:stretch>
            <a:fillRect/>
          </a:stretch>
        </p:blipFill>
        <p:spPr>
          <a:xfrm>
            <a:off x="4338619" y="6309360"/>
            <a:ext cx="1984243" cy="566928"/>
          </a:xfrm>
          <a:prstGeom prst="rect">
            <a:avLst/>
          </a:prstGeom>
          <a:solidFill>
            <a:schemeClr val="tx1"/>
          </a:solidFill>
        </p:spPr>
      </p:pic>
      <p:pic>
        <p:nvPicPr>
          <p:cNvPr id="12" name="Picture 11"/>
          <p:cNvPicPr>
            <a:picLocks noChangeAspect="1"/>
          </p:cNvPicPr>
          <p:nvPr/>
        </p:nvPicPr>
        <p:blipFill>
          <a:blip r:embed="rId8"/>
          <a:stretch>
            <a:fillRect/>
          </a:stretch>
        </p:blipFill>
        <p:spPr>
          <a:xfrm>
            <a:off x="6336973" y="6291072"/>
            <a:ext cx="566928" cy="566928"/>
          </a:xfrm>
          <a:prstGeom prst="rect">
            <a:avLst/>
          </a:prstGeom>
        </p:spPr>
      </p:pic>
    </p:spTree>
    <p:extLst>
      <p:ext uri="{BB962C8B-B14F-4D97-AF65-F5344CB8AC3E}">
        <p14:creationId xmlns:p14="http://schemas.microsoft.com/office/powerpoint/2010/main" val="3806155718"/>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t>Quasar Continuum Normalization</a:t>
            </a:r>
            <a:endParaRPr lang="en-US" dirty="0"/>
          </a:p>
        </p:txBody>
      </p:sp>
      <p:pic>
        <p:nvPicPr>
          <p:cNvPr id="9" name="Picture 8"/>
          <p:cNvPicPr>
            <a:picLocks noChangeAspect="1"/>
          </p:cNvPicPr>
          <p:nvPr/>
        </p:nvPicPr>
        <p:blipFill>
          <a:blip r:embed="rId3"/>
          <a:stretch>
            <a:fillRect/>
          </a:stretch>
        </p:blipFill>
        <p:spPr>
          <a:xfrm>
            <a:off x="4581463" y="766799"/>
            <a:ext cx="4562535" cy="4256757"/>
          </a:xfrm>
          <a:prstGeom prst="rect">
            <a:avLst/>
          </a:prstGeom>
        </p:spPr>
      </p:pic>
      <p:sp>
        <p:nvSpPr>
          <p:cNvPr id="10" name="Rectangle 9"/>
          <p:cNvSpPr/>
          <p:nvPr/>
        </p:nvSpPr>
        <p:spPr>
          <a:xfrm>
            <a:off x="4647370" y="4780002"/>
            <a:ext cx="2745404" cy="276999"/>
          </a:xfrm>
          <a:prstGeom prst="rect">
            <a:avLst/>
          </a:prstGeom>
        </p:spPr>
        <p:txBody>
          <a:bodyPr wrap="square">
            <a:spAutoFit/>
          </a:bodyPr>
          <a:lstStyle/>
          <a:p>
            <a:r>
              <a:rPr lang="en-US" sz="1200" i="1" dirty="0">
                <a:solidFill>
                  <a:schemeClr val="bg1"/>
                </a:solidFill>
              </a:rPr>
              <a:t>Credit: Pierre Auger </a:t>
            </a:r>
            <a:r>
              <a:rPr lang="en-US" sz="1200" i="1" dirty="0" smtClean="0">
                <a:solidFill>
                  <a:schemeClr val="bg1"/>
                </a:solidFill>
              </a:rPr>
              <a:t>Observatory</a:t>
            </a:r>
            <a:endParaRPr lang="en-US" sz="1200" i="1" dirty="0">
              <a:solidFill>
                <a:schemeClr val="bg1"/>
              </a:solidFill>
            </a:endParaRPr>
          </a:p>
        </p:txBody>
      </p:sp>
      <p:sp>
        <p:nvSpPr>
          <p:cNvPr id="11" name="Slide Number Placeholder 10"/>
          <p:cNvSpPr>
            <a:spLocks noGrp="1"/>
          </p:cNvSpPr>
          <p:nvPr>
            <p:ph type="sldNum" sz="quarter" idx="12"/>
          </p:nvPr>
        </p:nvSpPr>
        <p:spPr/>
        <p:txBody>
          <a:bodyPr/>
          <a:lstStyle/>
          <a:p>
            <a:fld id="{9648F39E-9C37-485F-AC97-16BB4BDF9F49}" type="slidenum">
              <a:rPr kumimoji="0" lang="en-US" smtClean="0"/>
              <a:t>10</a:t>
            </a:fld>
            <a:endParaRPr kumimoji="0" lang="en-US"/>
          </a:p>
        </p:txBody>
      </p:sp>
      <p:grpSp>
        <p:nvGrpSpPr>
          <p:cNvPr id="14" name="Group 13"/>
          <p:cNvGrpSpPr/>
          <p:nvPr/>
        </p:nvGrpSpPr>
        <p:grpSpPr>
          <a:xfrm>
            <a:off x="-1" y="766799"/>
            <a:ext cx="4647371" cy="6091200"/>
            <a:chOff x="-1" y="766799"/>
            <a:chExt cx="4647371" cy="6091200"/>
          </a:xfrm>
        </p:grpSpPr>
        <p:pic>
          <p:nvPicPr>
            <p:cNvPr id="13" name="Picture 12" descr="Q1418-comparison.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766799"/>
              <a:ext cx="4581144" cy="4397868"/>
            </a:xfrm>
            <a:prstGeom prst="rect">
              <a:avLst/>
            </a:prstGeom>
            <a:ln w="76200" cmpd="sng">
              <a:solidFill>
                <a:schemeClr val="accent2">
                  <a:lumMod val="50000"/>
                </a:schemeClr>
              </a:solidFill>
            </a:ln>
          </p:spPr>
        </p:pic>
        <p:sp>
          <p:nvSpPr>
            <p:cNvPr id="12" name="TextBox 11"/>
            <p:cNvSpPr txBox="1"/>
            <p:nvPr/>
          </p:nvSpPr>
          <p:spPr>
            <a:xfrm>
              <a:off x="1626488" y="4122639"/>
              <a:ext cx="2954655" cy="369332"/>
            </a:xfrm>
            <a:prstGeom prst="rect">
              <a:avLst/>
            </a:prstGeom>
            <a:noFill/>
          </p:spPr>
          <p:txBody>
            <a:bodyPr wrap="none" rtlCol="0">
              <a:spAutoFit/>
            </a:bodyPr>
            <a:lstStyle/>
            <a:p>
              <a:r>
                <a:rPr lang="en-US" dirty="0" smtClean="0"/>
                <a:t>LSP BL Lac without Absorber</a:t>
              </a:r>
              <a:endParaRPr lang="en-US" dirty="0"/>
            </a:p>
          </p:txBody>
        </p:sp>
        <p:pic>
          <p:nvPicPr>
            <p:cNvPr id="7" name="Picture 6" descr="Q1418-residuals.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4749721"/>
              <a:ext cx="4647371" cy="2108278"/>
            </a:xfrm>
            <a:prstGeom prst="rect">
              <a:avLst/>
            </a:prstGeom>
            <a:ln w="76200" cmpd="sng">
              <a:solidFill>
                <a:srgbClr val="215968"/>
              </a:solidFill>
            </a:ln>
          </p:spPr>
        </p:pic>
      </p:grpSp>
    </p:spTree>
    <p:extLst>
      <p:ext uri="{BB962C8B-B14F-4D97-AF65-F5344CB8AC3E}">
        <p14:creationId xmlns:p14="http://schemas.microsoft.com/office/powerpoint/2010/main" val="207870847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t>Quasar Continuum Normalization</a:t>
            </a:r>
            <a:endParaRPr lang="en-US" dirty="0"/>
          </a:p>
        </p:txBody>
      </p:sp>
      <p:pic>
        <p:nvPicPr>
          <p:cNvPr id="8" name="Picture 7" descr="cubic-compariso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6802" y="731994"/>
            <a:ext cx="8534419" cy="6126006"/>
          </a:xfrm>
          <a:prstGeom prst="rect">
            <a:avLst/>
          </a:prstGeom>
          <a:ln w="76200" cmpd="sng">
            <a:solidFill>
              <a:srgbClr val="215968"/>
            </a:solidFill>
          </a:ln>
        </p:spPr>
      </p:pic>
      <p:sp>
        <p:nvSpPr>
          <p:cNvPr id="3" name="TextBox 2"/>
          <p:cNvSpPr txBox="1"/>
          <p:nvPr/>
        </p:nvSpPr>
        <p:spPr>
          <a:xfrm>
            <a:off x="3993445" y="5826667"/>
            <a:ext cx="4534915" cy="338554"/>
          </a:xfrm>
          <a:prstGeom prst="rect">
            <a:avLst/>
          </a:prstGeom>
          <a:noFill/>
        </p:spPr>
        <p:txBody>
          <a:bodyPr wrap="none" rtlCol="0">
            <a:spAutoFit/>
          </a:bodyPr>
          <a:lstStyle/>
          <a:p>
            <a:r>
              <a:rPr lang="en-US" sz="1600" i="1" dirty="0" smtClean="0"/>
              <a:t>Spectra from CASSIS (</a:t>
            </a:r>
            <a:r>
              <a:rPr lang="fr-FR" sz="1600" i="1" dirty="0" err="1" smtClean="0"/>
              <a:t>Lebouteiller</a:t>
            </a:r>
            <a:r>
              <a:rPr lang="fr-FR" sz="1600" i="1" dirty="0" smtClean="0"/>
              <a:t> </a:t>
            </a:r>
            <a:r>
              <a:rPr lang="fr-FR" sz="1600" i="1" dirty="0"/>
              <a:t>et al. 2011; 2015) </a:t>
            </a:r>
          </a:p>
        </p:txBody>
      </p:sp>
      <p:sp>
        <p:nvSpPr>
          <p:cNvPr id="4" name="Slide Number Placeholder 3"/>
          <p:cNvSpPr>
            <a:spLocks noGrp="1"/>
          </p:cNvSpPr>
          <p:nvPr>
            <p:ph type="sldNum" sz="quarter" idx="12"/>
          </p:nvPr>
        </p:nvSpPr>
        <p:spPr/>
        <p:txBody>
          <a:bodyPr/>
          <a:lstStyle/>
          <a:p>
            <a:fld id="{9648F39E-9C37-485F-AC97-16BB4BDF9F49}" type="slidenum">
              <a:rPr kumimoji="0" lang="en-US" smtClean="0"/>
              <a:t>11</a:t>
            </a:fld>
            <a:endParaRPr kumimoji="0" lang="en-US"/>
          </a:p>
        </p:txBody>
      </p:sp>
    </p:spTree>
    <p:extLst>
      <p:ext uri="{BB962C8B-B14F-4D97-AF65-F5344CB8AC3E}">
        <p14:creationId xmlns:p14="http://schemas.microsoft.com/office/powerpoint/2010/main" val="2535025042"/>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3200" dirty="0" smtClean="0"/>
              <a:t>z=0.2 DLA (log </a:t>
            </a:r>
            <a:r>
              <a:rPr lang="en-US" sz="3200" dirty="0"/>
              <a:t>N</a:t>
            </a:r>
            <a:r>
              <a:rPr lang="en-US" sz="3200" baseline="-25000" dirty="0"/>
              <a:t>HI</a:t>
            </a:r>
            <a:r>
              <a:rPr lang="en-US" sz="3200" dirty="0"/>
              <a:t>~</a:t>
            </a:r>
            <a:r>
              <a:rPr lang="en-US" sz="3200" dirty="0" smtClean="0"/>
              <a:t>22) in a spiral host galaxy</a:t>
            </a:r>
            <a:endParaRPr lang="en-US" sz="3200" dirty="0"/>
          </a:p>
        </p:txBody>
      </p:sp>
      <p:pic>
        <p:nvPicPr>
          <p:cNvPr id="4" name="Picture 3" descr="nwEXP-CHECKFIT-AmOliv-GS-fi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732602"/>
            <a:ext cx="5257445" cy="5405731"/>
          </a:xfrm>
          <a:prstGeom prst="rect">
            <a:avLst/>
          </a:prstGeom>
          <a:ln w="38100" cmpd="sng">
            <a:solidFill>
              <a:srgbClr val="660066"/>
            </a:solidFill>
          </a:ln>
        </p:spPr>
      </p:pic>
      <p:sp>
        <p:nvSpPr>
          <p:cNvPr id="5" name="TextBox 4"/>
          <p:cNvSpPr txBox="1"/>
          <p:nvPr/>
        </p:nvSpPr>
        <p:spPr>
          <a:xfrm>
            <a:off x="4223170" y="842246"/>
            <a:ext cx="983830" cy="338554"/>
          </a:xfrm>
          <a:prstGeom prst="rect">
            <a:avLst/>
          </a:prstGeom>
          <a:noFill/>
        </p:spPr>
        <p:txBody>
          <a:bodyPr wrap="square" rtlCol="0">
            <a:spAutoFit/>
          </a:bodyPr>
          <a:lstStyle/>
          <a:p>
            <a:pPr algn="just"/>
            <a:r>
              <a:rPr lang="el-GR" sz="1600" i="1" dirty="0" smtClean="0"/>
              <a:t>τ</a:t>
            </a:r>
            <a:r>
              <a:rPr lang="el-GR" sz="1600" i="1" baseline="-25000" dirty="0" smtClean="0"/>
              <a:t>10</a:t>
            </a:r>
            <a:r>
              <a:rPr lang="en-US" sz="1600" i="1" dirty="0" smtClean="0"/>
              <a:t>=0.871</a:t>
            </a:r>
            <a:endParaRPr lang="en-US" sz="1600" i="1" dirty="0"/>
          </a:p>
        </p:txBody>
      </p:sp>
      <p:sp>
        <p:nvSpPr>
          <p:cNvPr id="6" name="TextBox 5"/>
          <p:cNvSpPr txBox="1"/>
          <p:nvPr/>
        </p:nvSpPr>
        <p:spPr>
          <a:xfrm>
            <a:off x="601066" y="5175360"/>
            <a:ext cx="3977087" cy="276999"/>
          </a:xfrm>
          <a:prstGeom prst="rect">
            <a:avLst/>
          </a:prstGeom>
          <a:noFill/>
        </p:spPr>
        <p:txBody>
          <a:bodyPr wrap="square" rtlCol="0">
            <a:spAutoFit/>
          </a:bodyPr>
          <a:lstStyle/>
          <a:p>
            <a:pPr algn="just"/>
            <a:r>
              <a:rPr lang="en-US" sz="1200" dirty="0" smtClean="0">
                <a:solidFill>
                  <a:srgbClr val="0000FF"/>
                </a:solidFill>
              </a:rPr>
              <a:t>Laboratory amorphous olivine profile </a:t>
            </a:r>
            <a:endParaRPr lang="en-US" sz="1200" dirty="0">
              <a:solidFill>
                <a:srgbClr val="0000FF"/>
              </a:solidFill>
            </a:endParaRPr>
          </a:p>
        </p:txBody>
      </p:sp>
      <p:sp>
        <p:nvSpPr>
          <p:cNvPr id="7" name="Rectangle 6"/>
          <p:cNvSpPr/>
          <p:nvPr/>
        </p:nvSpPr>
        <p:spPr>
          <a:xfrm>
            <a:off x="5342110" y="3664651"/>
            <a:ext cx="3668889" cy="2677656"/>
          </a:xfrm>
          <a:prstGeom prst="rect">
            <a:avLst/>
          </a:prstGeom>
        </p:spPr>
        <p:txBody>
          <a:bodyPr wrap="square">
            <a:spAutoFit/>
          </a:bodyPr>
          <a:lstStyle/>
          <a:p>
            <a:pPr indent="-137160" algn="just">
              <a:buFont typeface="Arial"/>
              <a:buChar char="•"/>
            </a:pPr>
            <a:r>
              <a:rPr lang="en-US" sz="2400" dirty="0" smtClean="0"/>
              <a:t>in </a:t>
            </a:r>
            <a:r>
              <a:rPr lang="en-US" sz="2400" dirty="0" err="1" smtClean="0"/>
              <a:t>blazar</a:t>
            </a:r>
            <a:r>
              <a:rPr lang="en-US" sz="2400" dirty="0" smtClean="0"/>
              <a:t> host galaxy </a:t>
            </a:r>
          </a:p>
          <a:p>
            <a:pPr indent="-137160" algn="just">
              <a:buFont typeface="Arial"/>
              <a:buChar char="•"/>
            </a:pPr>
            <a:r>
              <a:rPr lang="en-US" sz="2400" dirty="0" err="1" smtClean="0"/>
              <a:t>blazar</a:t>
            </a:r>
            <a:r>
              <a:rPr lang="en-US" sz="2400" dirty="0" smtClean="0"/>
              <a:t>: LSP </a:t>
            </a:r>
            <a:r>
              <a:rPr lang="en-US" sz="2400" dirty="0"/>
              <a:t>BL </a:t>
            </a:r>
            <a:r>
              <a:rPr lang="en-US" sz="2400" dirty="0" smtClean="0"/>
              <a:t>Lac</a:t>
            </a:r>
          </a:p>
          <a:p>
            <a:pPr indent="-137160" algn="just">
              <a:buFont typeface="Arial"/>
              <a:buChar char="•"/>
            </a:pPr>
            <a:endParaRPr lang="en-US" sz="2400" dirty="0" smtClean="0"/>
          </a:p>
          <a:p>
            <a:pPr indent="-137160" algn="just">
              <a:buFont typeface="Arial"/>
              <a:buChar char="•"/>
            </a:pPr>
            <a:r>
              <a:rPr lang="en-US" sz="2400" dirty="0" smtClean="0"/>
              <a:t>rich </a:t>
            </a:r>
            <a:r>
              <a:rPr lang="en-US" sz="2400" dirty="0"/>
              <a:t>in molecules (e.g., CO, CN, OH, HCO</a:t>
            </a:r>
            <a:r>
              <a:rPr lang="en-US" sz="2400" baseline="30000" dirty="0"/>
              <a:t>+</a:t>
            </a:r>
            <a:r>
              <a:rPr lang="en-US" sz="2400" dirty="0"/>
              <a:t>, HCN, </a:t>
            </a:r>
            <a:r>
              <a:rPr lang="en-US" sz="2400" dirty="0" smtClean="0"/>
              <a:t>HNC)</a:t>
            </a:r>
          </a:p>
          <a:p>
            <a:pPr indent="-137160" algn="just">
              <a:buFont typeface="Arial"/>
              <a:buChar char="•"/>
            </a:pPr>
            <a:endParaRPr lang="en-US" sz="2400" dirty="0" smtClean="0"/>
          </a:p>
          <a:p>
            <a:pPr indent="-137160" algn="just">
              <a:buFont typeface="Arial"/>
              <a:buChar char="•"/>
            </a:pPr>
            <a:r>
              <a:rPr lang="en-US" sz="2400" dirty="0" smtClean="0"/>
              <a:t>exhibits </a:t>
            </a:r>
            <a:r>
              <a:rPr lang="en-US" sz="2400" dirty="0"/>
              <a:t>21-cm </a:t>
            </a:r>
            <a:r>
              <a:rPr lang="en-US" sz="2400" dirty="0" smtClean="0"/>
              <a:t>absorption</a:t>
            </a:r>
            <a:endParaRPr lang="en-US" sz="2400" dirty="0"/>
          </a:p>
        </p:txBody>
      </p:sp>
      <p:pic>
        <p:nvPicPr>
          <p:cNvPr id="8" name="Picture 7"/>
          <p:cNvPicPr>
            <a:picLocks noChangeAspect="1"/>
          </p:cNvPicPr>
          <p:nvPr/>
        </p:nvPicPr>
        <p:blipFill>
          <a:blip r:embed="rId4"/>
          <a:stretch>
            <a:fillRect/>
          </a:stretch>
        </p:blipFill>
        <p:spPr>
          <a:xfrm>
            <a:off x="5884333" y="732602"/>
            <a:ext cx="2695222" cy="2813433"/>
          </a:xfrm>
          <a:prstGeom prst="rect">
            <a:avLst/>
          </a:prstGeom>
        </p:spPr>
      </p:pic>
      <p:sp>
        <p:nvSpPr>
          <p:cNvPr id="9" name="TextBox 8"/>
          <p:cNvSpPr txBox="1"/>
          <p:nvPr/>
        </p:nvSpPr>
        <p:spPr>
          <a:xfrm>
            <a:off x="6039304" y="784513"/>
            <a:ext cx="2069797" cy="369332"/>
          </a:xfrm>
          <a:prstGeom prst="rect">
            <a:avLst/>
          </a:prstGeom>
          <a:noFill/>
        </p:spPr>
        <p:txBody>
          <a:bodyPr wrap="none" rtlCol="0">
            <a:spAutoFit/>
          </a:bodyPr>
          <a:lstStyle/>
          <a:p>
            <a:r>
              <a:rPr lang="en-US" dirty="0" err="1" smtClean="0"/>
              <a:t>McHardy</a:t>
            </a:r>
            <a:r>
              <a:rPr lang="en-US" dirty="0" smtClean="0"/>
              <a:t> et al. 1991</a:t>
            </a:r>
            <a:endParaRPr lang="en-US" dirty="0"/>
          </a:p>
        </p:txBody>
      </p:sp>
      <p:sp>
        <p:nvSpPr>
          <p:cNvPr id="10" name="Slide Number Placeholder 9"/>
          <p:cNvSpPr>
            <a:spLocks noGrp="1"/>
          </p:cNvSpPr>
          <p:nvPr>
            <p:ph type="sldNum" sz="quarter" idx="12"/>
          </p:nvPr>
        </p:nvSpPr>
        <p:spPr/>
        <p:txBody>
          <a:bodyPr/>
          <a:lstStyle/>
          <a:p>
            <a:fld id="{9648F39E-9C37-485F-AC97-16BB4BDF9F49}" type="slidenum">
              <a:rPr kumimoji="0" lang="en-US" smtClean="0"/>
              <a:t>12</a:t>
            </a:fld>
            <a:endParaRPr kumimoji="0" lang="en-US"/>
          </a:p>
        </p:txBody>
      </p:sp>
    </p:spTree>
    <p:extLst>
      <p:ext uri="{BB962C8B-B14F-4D97-AF65-F5344CB8AC3E}">
        <p14:creationId xmlns:p14="http://schemas.microsoft.com/office/powerpoint/2010/main" val="628158657"/>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Variations in 10-18 micron ratio with Normalization</a:t>
            </a:r>
            <a:endParaRPr lang="en-US" sz="3200" dirty="0"/>
          </a:p>
        </p:txBody>
      </p:sp>
      <p:grpSp>
        <p:nvGrpSpPr>
          <p:cNvPr id="6" name="Group 5"/>
          <p:cNvGrpSpPr>
            <a:grpSpLocks/>
          </p:cNvGrpSpPr>
          <p:nvPr/>
        </p:nvGrpSpPr>
        <p:grpSpPr>
          <a:xfrm>
            <a:off x="-1583" y="834831"/>
            <a:ext cx="3017520" cy="3017520"/>
            <a:chOff x="19167864" y="15314971"/>
            <a:chExt cx="3148060" cy="3178988"/>
          </a:xfrm>
        </p:grpSpPr>
        <p:pic>
          <p:nvPicPr>
            <p:cNvPr id="7" name="Picture 6" descr="EXP-CHECKFIT-AmOliv-GS-fit-1.1NORM.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67864" y="15314971"/>
              <a:ext cx="3037350" cy="3178988"/>
            </a:xfrm>
            <a:prstGeom prst="rect">
              <a:avLst/>
            </a:prstGeom>
            <a:ln w="38100" cmpd="sng">
              <a:solidFill>
                <a:srgbClr val="0000FF"/>
              </a:solidFill>
            </a:ln>
          </p:spPr>
        </p:pic>
        <p:sp>
          <p:nvSpPr>
            <p:cNvPr id="8" name="TextBox 7"/>
            <p:cNvSpPr txBox="1"/>
            <p:nvPr/>
          </p:nvSpPr>
          <p:spPr>
            <a:xfrm>
              <a:off x="20681357" y="15523280"/>
              <a:ext cx="1634567" cy="338554"/>
            </a:xfrm>
            <a:prstGeom prst="rect">
              <a:avLst/>
            </a:prstGeom>
            <a:noFill/>
          </p:spPr>
          <p:txBody>
            <a:bodyPr wrap="square" rtlCol="0">
              <a:spAutoFit/>
            </a:bodyPr>
            <a:lstStyle/>
            <a:p>
              <a:pPr algn="just"/>
              <a:r>
                <a:rPr lang="el-GR" sz="1600" i="1" dirty="0" smtClean="0"/>
                <a:t>τ</a:t>
              </a:r>
              <a:r>
                <a:rPr lang="el-GR" sz="1600" i="1" baseline="-25000" dirty="0" smtClean="0"/>
                <a:t>10</a:t>
              </a:r>
              <a:r>
                <a:rPr lang="en-US" sz="1600" i="1" dirty="0" smtClean="0"/>
                <a:t>=0.94+0.01</a:t>
              </a:r>
              <a:endParaRPr lang="en-US" sz="1600" i="1" dirty="0"/>
            </a:p>
          </p:txBody>
        </p:sp>
        <p:sp>
          <p:nvSpPr>
            <p:cNvPr id="9" name="TextBox 8"/>
            <p:cNvSpPr txBox="1"/>
            <p:nvPr/>
          </p:nvSpPr>
          <p:spPr>
            <a:xfrm>
              <a:off x="19425693" y="17873719"/>
              <a:ext cx="2779521" cy="246221"/>
            </a:xfrm>
            <a:prstGeom prst="rect">
              <a:avLst/>
            </a:prstGeom>
            <a:noFill/>
          </p:spPr>
          <p:txBody>
            <a:bodyPr wrap="square" rtlCol="0">
              <a:spAutoFit/>
            </a:bodyPr>
            <a:lstStyle/>
            <a:p>
              <a:pPr algn="just"/>
              <a:r>
                <a:rPr lang="en-US" sz="1000" i="1" dirty="0" smtClean="0">
                  <a:solidFill>
                    <a:srgbClr val="0000FF"/>
                  </a:solidFill>
                </a:rPr>
                <a:t>Amorphous olivine (solid, spherical particles</a:t>
              </a:r>
              <a:r>
                <a:rPr lang="en-US" sz="800" i="1" dirty="0" smtClean="0">
                  <a:solidFill>
                    <a:srgbClr val="0000FF"/>
                  </a:solidFill>
                </a:rPr>
                <a:t>)</a:t>
              </a:r>
              <a:endParaRPr lang="en-US" sz="800" i="1" dirty="0">
                <a:solidFill>
                  <a:srgbClr val="0000FF"/>
                </a:solidFill>
              </a:endParaRPr>
            </a:p>
          </p:txBody>
        </p:sp>
      </p:grpSp>
      <p:grpSp>
        <p:nvGrpSpPr>
          <p:cNvPr id="10" name="Group 9"/>
          <p:cNvGrpSpPr>
            <a:grpSpLocks/>
          </p:cNvGrpSpPr>
          <p:nvPr/>
        </p:nvGrpSpPr>
        <p:grpSpPr>
          <a:xfrm>
            <a:off x="3003409" y="834831"/>
            <a:ext cx="3017520" cy="3017520"/>
            <a:chOff x="22283522" y="15314970"/>
            <a:chExt cx="3157883" cy="3182112"/>
          </a:xfrm>
        </p:grpSpPr>
        <p:pic>
          <p:nvPicPr>
            <p:cNvPr id="11" name="Picture 10" descr="EXP-CHECKFIT-AmOliv-fit-1.25rescale.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283522" y="15314970"/>
              <a:ext cx="3157883" cy="3182112"/>
            </a:xfrm>
            <a:prstGeom prst="rect">
              <a:avLst/>
            </a:prstGeom>
            <a:ln w="38100" cmpd="sng">
              <a:solidFill>
                <a:srgbClr val="FF0000"/>
              </a:solidFill>
            </a:ln>
          </p:spPr>
        </p:pic>
        <p:sp>
          <p:nvSpPr>
            <p:cNvPr id="12" name="TextBox 11"/>
            <p:cNvSpPr txBox="1"/>
            <p:nvPr/>
          </p:nvSpPr>
          <p:spPr>
            <a:xfrm>
              <a:off x="23954612" y="15497645"/>
              <a:ext cx="1486793" cy="357021"/>
            </a:xfrm>
            <a:prstGeom prst="rect">
              <a:avLst/>
            </a:prstGeom>
            <a:noFill/>
            <a:ln>
              <a:noFill/>
            </a:ln>
          </p:spPr>
          <p:txBody>
            <a:bodyPr wrap="square" rtlCol="0">
              <a:spAutoFit/>
            </a:bodyPr>
            <a:lstStyle/>
            <a:p>
              <a:pPr algn="just"/>
              <a:r>
                <a:rPr lang="el-GR" sz="1600" i="1" dirty="0" smtClean="0"/>
                <a:t>τ</a:t>
              </a:r>
              <a:r>
                <a:rPr lang="el-GR" sz="1600" i="1" baseline="-25000" dirty="0" smtClean="0"/>
                <a:t>10</a:t>
              </a:r>
              <a:r>
                <a:rPr lang="en-US" sz="1600" i="1" dirty="0" smtClean="0"/>
                <a:t>=0.87+0.01</a:t>
              </a:r>
              <a:endParaRPr lang="en-US" sz="1600" i="1" dirty="0"/>
            </a:p>
          </p:txBody>
        </p:sp>
        <p:sp>
          <p:nvSpPr>
            <p:cNvPr id="13" name="TextBox 12"/>
            <p:cNvSpPr txBox="1"/>
            <p:nvPr/>
          </p:nvSpPr>
          <p:spPr>
            <a:xfrm>
              <a:off x="22661884" y="17905166"/>
              <a:ext cx="2779521" cy="246221"/>
            </a:xfrm>
            <a:prstGeom prst="rect">
              <a:avLst/>
            </a:prstGeom>
            <a:noFill/>
            <a:ln>
              <a:noFill/>
            </a:ln>
          </p:spPr>
          <p:txBody>
            <a:bodyPr wrap="square" rtlCol="0">
              <a:spAutoFit/>
            </a:bodyPr>
            <a:lstStyle/>
            <a:p>
              <a:pPr algn="just"/>
              <a:r>
                <a:rPr lang="en-US" sz="1000" i="1" dirty="0" smtClean="0">
                  <a:solidFill>
                    <a:srgbClr val="FF0000"/>
                  </a:solidFill>
                </a:rPr>
                <a:t>Laboratory amorphous olivine </a:t>
              </a:r>
              <a:endParaRPr lang="en-US" sz="1000" i="1" dirty="0">
                <a:solidFill>
                  <a:srgbClr val="FF0000"/>
                </a:solidFill>
              </a:endParaRPr>
            </a:p>
          </p:txBody>
        </p:sp>
      </p:grpSp>
      <p:pic>
        <p:nvPicPr>
          <p:cNvPr id="15" name="Picture 14" descr="EXP-CHECKFIT-AmOlivGPC-fit-1.6.jpg"/>
          <p:cNvPicPr>
            <a:picLocks/>
          </p:cNvPicPr>
          <p:nvPr/>
        </p:nvPicPr>
        <p:blipFill>
          <a:blip r:embed="rId5">
            <a:extLst>
              <a:ext uri="{28A0092B-C50C-407E-A947-70E740481C1C}">
                <a14:useLocalDpi xmlns:a14="http://schemas.microsoft.com/office/drawing/2010/main" val="0"/>
              </a:ext>
            </a:extLst>
          </a:blip>
          <a:stretch>
            <a:fillRect/>
          </a:stretch>
        </p:blipFill>
        <p:spPr>
          <a:xfrm>
            <a:off x="6126480" y="834831"/>
            <a:ext cx="3017520" cy="3017520"/>
          </a:xfrm>
          <a:prstGeom prst="rect">
            <a:avLst/>
          </a:prstGeom>
          <a:ln w="38100" cmpd="sng">
            <a:solidFill>
              <a:srgbClr val="008000"/>
            </a:solidFill>
          </a:ln>
        </p:spPr>
      </p:pic>
      <p:sp>
        <p:nvSpPr>
          <p:cNvPr id="16" name="TextBox 15"/>
          <p:cNvSpPr txBox="1"/>
          <p:nvPr/>
        </p:nvSpPr>
        <p:spPr>
          <a:xfrm>
            <a:off x="7509433" y="1032672"/>
            <a:ext cx="1634567" cy="338554"/>
          </a:xfrm>
          <a:prstGeom prst="rect">
            <a:avLst/>
          </a:prstGeom>
          <a:noFill/>
        </p:spPr>
        <p:txBody>
          <a:bodyPr wrap="square" rtlCol="0">
            <a:spAutoFit/>
          </a:bodyPr>
          <a:lstStyle/>
          <a:p>
            <a:pPr algn="just"/>
            <a:r>
              <a:rPr lang="el-GR" sz="1600" i="1" dirty="0" smtClean="0"/>
              <a:t>τ</a:t>
            </a:r>
            <a:r>
              <a:rPr lang="el-GR" sz="1600" i="1" baseline="-25000" dirty="0" smtClean="0"/>
              <a:t>10</a:t>
            </a:r>
            <a:r>
              <a:rPr lang="en-US" sz="1600" i="1" dirty="0" smtClean="0"/>
              <a:t>=0.92+0.01</a:t>
            </a:r>
            <a:endParaRPr lang="en-US" sz="1600" i="1" dirty="0"/>
          </a:p>
        </p:txBody>
      </p:sp>
      <p:sp>
        <p:nvSpPr>
          <p:cNvPr id="30" name="Rectangle 29"/>
          <p:cNvSpPr/>
          <p:nvPr/>
        </p:nvSpPr>
        <p:spPr>
          <a:xfrm>
            <a:off x="6494738" y="3278315"/>
            <a:ext cx="2848179" cy="246221"/>
          </a:xfrm>
          <a:prstGeom prst="rect">
            <a:avLst/>
          </a:prstGeom>
        </p:spPr>
        <p:txBody>
          <a:bodyPr wrap="square">
            <a:spAutoFit/>
          </a:bodyPr>
          <a:lstStyle/>
          <a:p>
            <a:pPr algn="just"/>
            <a:r>
              <a:rPr lang="en-US" sz="1000" i="1" dirty="0">
                <a:solidFill>
                  <a:srgbClr val="008000"/>
                </a:solidFill>
              </a:rPr>
              <a:t>Amorphous olivine (porous, </a:t>
            </a:r>
            <a:r>
              <a:rPr lang="en-US" sz="1000" i="1" dirty="0" smtClean="0">
                <a:solidFill>
                  <a:srgbClr val="008000"/>
                </a:solidFill>
              </a:rPr>
              <a:t>ellipsoidal particles)</a:t>
            </a:r>
            <a:endParaRPr lang="en-US" sz="1000" i="1" dirty="0">
              <a:solidFill>
                <a:srgbClr val="008000"/>
              </a:solidFill>
            </a:endParaRPr>
          </a:p>
        </p:txBody>
      </p:sp>
      <p:sp>
        <p:nvSpPr>
          <p:cNvPr id="33" name="TextBox 32"/>
          <p:cNvSpPr txBox="1"/>
          <p:nvPr/>
        </p:nvSpPr>
        <p:spPr>
          <a:xfrm>
            <a:off x="189110" y="4078111"/>
            <a:ext cx="8954889" cy="1138773"/>
          </a:xfrm>
          <a:prstGeom prst="rect">
            <a:avLst/>
          </a:prstGeom>
          <a:noFill/>
        </p:spPr>
        <p:txBody>
          <a:bodyPr wrap="square" rtlCol="0">
            <a:spAutoFit/>
          </a:bodyPr>
          <a:lstStyle/>
          <a:p>
            <a:pPr algn="ctr"/>
            <a:r>
              <a:rPr lang="en-US" sz="3400" b="1" i="1" dirty="0" smtClean="0">
                <a:solidFill>
                  <a:srgbClr val="1945A6"/>
                </a:solidFill>
              </a:rPr>
              <a:t>Different quasar continuum normalizations can significantly impact the 10:18 micron ratio </a:t>
            </a:r>
            <a:endParaRPr lang="en-US" sz="3400" b="1" i="1" dirty="0">
              <a:solidFill>
                <a:srgbClr val="1945A6"/>
              </a:solidFill>
            </a:endParaRPr>
          </a:p>
        </p:txBody>
      </p:sp>
      <p:sp>
        <p:nvSpPr>
          <p:cNvPr id="34" name="Rectangle 33"/>
          <p:cNvSpPr/>
          <p:nvPr/>
        </p:nvSpPr>
        <p:spPr>
          <a:xfrm>
            <a:off x="14110" y="6211669"/>
            <a:ext cx="9129889" cy="584776"/>
          </a:xfrm>
          <a:prstGeom prst="rect">
            <a:avLst/>
          </a:prstGeom>
        </p:spPr>
        <p:txBody>
          <a:bodyPr wrap="square">
            <a:spAutoFit/>
          </a:bodyPr>
          <a:lstStyle/>
          <a:p>
            <a:pPr algn="ctr"/>
            <a:r>
              <a:rPr lang="en-US" sz="3200" i="1" dirty="0"/>
              <a:t>The background </a:t>
            </a:r>
            <a:r>
              <a:rPr lang="en-US" sz="3200" i="1" dirty="0" err="1"/>
              <a:t>blazar</a:t>
            </a:r>
            <a:r>
              <a:rPr lang="en-US" sz="3200" i="1" dirty="0"/>
              <a:t> is classified as an LSP BL Lac</a:t>
            </a:r>
            <a:endParaRPr lang="en-US" sz="3200" dirty="0"/>
          </a:p>
        </p:txBody>
      </p:sp>
      <p:sp>
        <p:nvSpPr>
          <p:cNvPr id="35" name="Slide Number Placeholder 34"/>
          <p:cNvSpPr>
            <a:spLocks noGrp="1"/>
          </p:cNvSpPr>
          <p:nvPr>
            <p:ph type="sldNum" sz="quarter" idx="12"/>
          </p:nvPr>
        </p:nvSpPr>
        <p:spPr/>
        <p:txBody>
          <a:bodyPr/>
          <a:lstStyle/>
          <a:p>
            <a:fld id="{9648F39E-9C37-485F-AC97-16BB4BDF9F49}" type="slidenum">
              <a:rPr kumimoji="0" lang="en-US" smtClean="0"/>
              <a:t>13</a:t>
            </a:fld>
            <a:endParaRPr kumimoji="0" lang="en-US"/>
          </a:p>
        </p:txBody>
      </p:sp>
    </p:spTree>
    <p:extLst>
      <p:ext uri="{BB962C8B-B14F-4D97-AF65-F5344CB8AC3E}">
        <p14:creationId xmlns:p14="http://schemas.microsoft.com/office/powerpoint/2010/main" val="1844898600"/>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oi363-version3.jpg"/>
          <p:cNvPicPr>
            <a:picLocks/>
          </p:cNvPicPr>
          <p:nvPr/>
        </p:nvPicPr>
        <p:blipFill>
          <a:blip r:embed="rId3">
            <a:extLst>
              <a:ext uri="{28A0092B-C50C-407E-A947-70E740481C1C}">
                <a14:useLocalDpi xmlns:a14="http://schemas.microsoft.com/office/drawing/2010/main" val="0"/>
              </a:ext>
            </a:extLst>
          </a:blip>
          <a:stretch>
            <a:fillRect/>
          </a:stretch>
        </p:blipFill>
        <p:spPr>
          <a:xfrm>
            <a:off x="-7564" y="834760"/>
            <a:ext cx="4636008" cy="3639312"/>
          </a:xfrm>
          <a:prstGeom prst="rect">
            <a:avLst/>
          </a:prstGeom>
          <a:ln w="38100" cmpd="sng">
            <a:solidFill>
              <a:srgbClr val="660066"/>
            </a:solidFill>
          </a:ln>
        </p:spPr>
      </p:pic>
      <p:pic>
        <p:nvPicPr>
          <p:cNvPr id="17" name="Picture 16" descr="oi363-temp2.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28444" y="834760"/>
            <a:ext cx="4515556" cy="3652574"/>
          </a:xfrm>
          <a:prstGeom prst="rect">
            <a:avLst/>
          </a:prstGeom>
          <a:ln w="28575" cmpd="sng">
            <a:solidFill>
              <a:srgbClr val="660066"/>
            </a:solidFill>
          </a:ln>
        </p:spPr>
      </p:pic>
      <p:sp>
        <p:nvSpPr>
          <p:cNvPr id="2" name="Title 1"/>
          <p:cNvSpPr>
            <a:spLocks noGrp="1"/>
          </p:cNvSpPr>
          <p:nvPr>
            <p:ph type="title"/>
          </p:nvPr>
        </p:nvSpPr>
        <p:spPr/>
        <p:txBody>
          <a:bodyPr>
            <a:normAutofit fontScale="90000"/>
          </a:bodyPr>
          <a:lstStyle/>
          <a:p>
            <a:r>
              <a:rPr lang="en-US" sz="3400" dirty="0"/>
              <a:t>z=</a:t>
            </a:r>
            <a:r>
              <a:rPr lang="en-US" sz="3400" dirty="0" smtClean="0"/>
              <a:t>0.2 </a:t>
            </a:r>
            <a:r>
              <a:rPr lang="en-US" sz="3400" dirty="0"/>
              <a:t>DLA (log N</a:t>
            </a:r>
            <a:r>
              <a:rPr lang="en-US" sz="3400" baseline="-25000" dirty="0"/>
              <a:t>HI</a:t>
            </a:r>
            <a:r>
              <a:rPr lang="en-US" sz="3400" dirty="0" smtClean="0"/>
              <a:t>~21) </a:t>
            </a:r>
            <a:r>
              <a:rPr lang="en-US" sz="3400" dirty="0"/>
              <a:t>in </a:t>
            </a:r>
            <a:r>
              <a:rPr lang="en-US" sz="3400" dirty="0" smtClean="0"/>
              <a:t>early-type dwarf galaxy</a:t>
            </a:r>
            <a:endParaRPr lang="en-US" sz="3400" dirty="0"/>
          </a:p>
        </p:txBody>
      </p:sp>
      <p:sp>
        <p:nvSpPr>
          <p:cNvPr id="6" name="TextBox 5"/>
          <p:cNvSpPr txBox="1"/>
          <p:nvPr/>
        </p:nvSpPr>
        <p:spPr>
          <a:xfrm>
            <a:off x="8286109" y="848237"/>
            <a:ext cx="857891" cy="461665"/>
          </a:xfrm>
          <a:prstGeom prst="rect">
            <a:avLst/>
          </a:prstGeom>
          <a:noFill/>
        </p:spPr>
        <p:txBody>
          <a:bodyPr wrap="square" rtlCol="0">
            <a:spAutoFit/>
          </a:bodyPr>
          <a:lstStyle/>
          <a:p>
            <a:pPr algn="just"/>
            <a:r>
              <a:rPr lang="el-GR" sz="1200" i="1" dirty="0" smtClean="0">
                <a:solidFill>
                  <a:srgbClr val="FF0000"/>
                </a:solidFill>
              </a:rPr>
              <a:t>τ</a:t>
            </a:r>
            <a:r>
              <a:rPr lang="el-GR" sz="1200" i="1" baseline="-25000" dirty="0" smtClean="0">
                <a:solidFill>
                  <a:srgbClr val="FF0000"/>
                </a:solidFill>
              </a:rPr>
              <a:t>10</a:t>
            </a:r>
            <a:r>
              <a:rPr lang="en-US" sz="1200" i="1" dirty="0" smtClean="0">
                <a:solidFill>
                  <a:srgbClr val="FF0000"/>
                </a:solidFill>
              </a:rPr>
              <a:t>=0.472</a:t>
            </a:r>
          </a:p>
          <a:p>
            <a:pPr algn="just"/>
            <a:r>
              <a:rPr lang="el-GR" sz="1200" i="1" dirty="0" smtClean="0">
                <a:solidFill>
                  <a:srgbClr val="008000"/>
                </a:solidFill>
              </a:rPr>
              <a:t>τ</a:t>
            </a:r>
            <a:r>
              <a:rPr lang="el-GR" sz="1200" i="1" baseline="-25000" dirty="0" smtClean="0">
                <a:solidFill>
                  <a:srgbClr val="008000"/>
                </a:solidFill>
              </a:rPr>
              <a:t>10</a:t>
            </a:r>
            <a:r>
              <a:rPr lang="en-US" sz="1200" i="1" dirty="0">
                <a:solidFill>
                  <a:srgbClr val="008000"/>
                </a:solidFill>
              </a:rPr>
              <a:t>=</a:t>
            </a:r>
            <a:r>
              <a:rPr lang="en-US" sz="1200" i="1" dirty="0" smtClean="0">
                <a:solidFill>
                  <a:srgbClr val="008000"/>
                </a:solidFill>
              </a:rPr>
              <a:t>0.335</a:t>
            </a:r>
          </a:p>
        </p:txBody>
      </p:sp>
      <p:sp>
        <p:nvSpPr>
          <p:cNvPr id="10" name="Rectangle 9"/>
          <p:cNvSpPr/>
          <p:nvPr/>
        </p:nvSpPr>
        <p:spPr>
          <a:xfrm>
            <a:off x="1" y="4611231"/>
            <a:ext cx="5489222" cy="2246769"/>
          </a:xfrm>
          <a:prstGeom prst="rect">
            <a:avLst/>
          </a:prstGeom>
        </p:spPr>
        <p:txBody>
          <a:bodyPr wrap="square">
            <a:spAutoFit/>
          </a:bodyPr>
          <a:lstStyle/>
          <a:p>
            <a:pPr marL="285750" indent="-285750">
              <a:buFont typeface="Arial"/>
              <a:buChar char="•"/>
            </a:pPr>
            <a:r>
              <a:rPr lang="en-US" sz="2000" dirty="0" smtClean="0"/>
              <a:t>impact </a:t>
            </a:r>
            <a:r>
              <a:rPr lang="en-US" sz="2000" dirty="0"/>
              <a:t>parameter </a:t>
            </a:r>
            <a:r>
              <a:rPr lang="en-US" sz="2000" dirty="0" smtClean="0"/>
              <a:t>20 </a:t>
            </a:r>
            <a:r>
              <a:rPr lang="en-US" sz="2000" dirty="0" err="1" smtClean="0"/>
              <a:t>kpc</a:t>
            </a:r>
            <a:endParaRPr lang="en-US" sz="2000" dirty="0" smtClean="0"/>
          </a:p>
          <a:p>
            <a:pPr marL="285750" indent="-285750">
              <a:buFont typeface="Arial"/>
              <a:buChar char="•"/>
            </a:pPr>
            <a:r>
              <a:rPr lang="en-US" sz="2000" dirty="0" smtClean="0"/>
              <a:t>LSP </a:t>
            </a:r>
            <a:r>
              <a:rPr lang="en-US" sz="2000" dirty="0"/>
              <a:t>FSRQ </a:t>
            </a:r>
            <a:r>
              <a:rPr lang="en-US" sz="2000" dirty="0" err="1" smtClean="0"/>
              <a:t>blazar</a:t>
            </a:r>
            <a:endParaRPr lang="en-US" sz="2000" dirty="0" smtClean="0"/>
          </a:p>
          <a:p>
            <a:pPr marL="285750" indent="-285750">
              <a:buFont typeface="Arial"/>
              <a:buChar char="•"/>
            </a:pPr>
            <a:endParaRPr lang="en-US" sz="2000" dirty="0" smtClean="0"/>
          </a:p>
          <a:p>
            <a:pPr marL="285750" indent="-285750">
              <a:buFont typeface="Arial"/>
              <a:buChar char="•"/>
            </a:pPr>
            <a:r>
              <a:rPr lang="en-US" sz="2000" dirty="0" smtClean="0"/>
              <a:t>disk</a:t>
            </a:r>
            <a:r>
              <a:rPr lang="en-US" sz="2000" dirty="0"/>
              <a:t>-</a:t>
            </a:r>
            <a:r>
              <a:rPr lang="en-US" sz="2000" dirty="0" smtClean="0"/>
              <a:t>dominated galaxy, </a:t>
            </a:r>
            <a:r>
              <a:rPr lang="en-US" sz="2000" dirty="0"/>
              <a:t>with a </a:t>
            </a:r>
            <a:r>
              <a:rPr lang="en-US" sz="2000" dirty="0" smtClean="0"/>
              <a:t>B/D ratio </a:t>
            </a:r>
            <a:r>
              <a:rPr lang="en-US" sz="2000" dirty="0"/>
              <a:t>of </a:t>
            </a:r>
            <a:r>
              <a:rPr lang="en-US" sz="2000" dirty="0" smtClean="0"/>
              <a:t>0.34 </a:t>
            </a:r>
          </a:p>
          <a:p>
            <a:pPr marL="285750" indent="-285750">
              <a:buFont typeface="Arial"/>
              <a:buChar char="•"/>
            </a:pPr>
            <a:r>
              <a:rPr lang="en-US" sz="2000" dirty="0" smtClean="0"/>
              <a:t>SFR </a:t>
            </a:r>
            <a:r>
              <a:rPr lang="en-US" sz="2000" dirty="0"/>
              <a:t>&lt;0.3M</a:t>
            </a:r>
            <a:r>
              <a:rPr lang="en-US" sz="2000" baseline="-25000" dirty="0">
                <a:latin typeface="Wingdings"/>
                <a:ea typeface="Wingdings"/>
                <a:cs typeface="Wingdings"/>
                <a:sym typeface="Wingdings"/>
              </a:rPr>
              <a:t></a:t>
            </a:r>
            <a:r>
              <a:rPr lang="en-US" sz="2000" dirty="0"/>
              <a:t>/</a:t>
            </a:r>
            <a:r>
              <a:rPr lang="en-US" sz="2000" dirty="0" err="1"/>
              <a:t>yr</a:t>
            </a:r>
            <a:r>
              <a:rPr lang="en-US" sz="2000" dirty="0"/>
              <a:t> </a:t>
            </a:r>
            <a:endParaRPr lang="en-US" sz="2000" dirty="0" smtClean="0"/>
          </a:p>
          <a:p>
            <a:pPr marL="285750" indent="-285750">
              <a:buFont typeface="Arial"/>
              <a:buChar char="•"/>
            </a:pPr>
            <a:endParaRPr lang="en-US" sz="2000" dirty="0" smtClean="0"/>
          </a:p>
          <a:p>
            <a:pPr marL="285750" indent="-285750">
              <a:buFont typeface="Arial"/>
              <a:buChar char="•"/>
            </a:pPr>
            <a:r>
              <a:rPr lang="en-US" sz="2000" dirty="0" smtClean="0"/>
              <a:t>&lt; </a:t>
            </a:r>
            <a:r>
              <a:rPr lang="en-US" sz="2000" dirty="0" smtClean="0"/>
              <a:t>20% </a:t>
            </a:r>
            <a:r>
              <a:rPr lang="en-US" sz="2000" dirty="0" smtClean="0"/>
              <a:t>solar </a:t>
            </a:r>
            <a:r>
              <a:rPr lang="en-US" sz="2000" dirty="0" err="1" smtClean="0"/>
              <a:t>metallicity</a:t>
            </a:r>
            <a:endParaRPr lang="en-US" sz="2000" dirty="0"/>
          </a:p>
        </p:txBody>
      </p:sp>
      <p:grpSp>
        <p:nvGrpSpPr>
          <p:cNvPr id="12" name="Group 11"/>
          <p:cNvGrpSpPr/>
          <p:nvPr/>
        </p:nvGrpSpPr>
        <p:grpSpPr>
          <a:xfrm>
            <a:off x="5771444" y="4531225"/>
            <a:ext cx="2819270" cy="2326775"/>
            <a:chOff x="18920259" y="24036423"/>
            <a:chExt cx="4414299" cy="3906905"/>
          </a:xfrm>
        </p:grpSpPr>
        <p:pic>
          <p:nvPicPr>
            <p:cNvPr id="13" name="Picture 12" descr="Kulkarni_2005.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920259" y="24036423"/>
              <a:ext cx="4414299" cy="3906905"/>
            </a:xfrm>
            <a:prstGeom prst="rect">
              <a:avLst/>
            </a:prstGeom>
            <a:ln w="76200" cmpd="sng">
              <a:solidFill>
                <a:srgbClr val="267C9C"/>
              </a:solidFill>
            </a:ln>
          </p:spPr>
        </p:pic>
        <p:sp>
          <p:nvSpPr>
            <p:cNvPr id="14" name="TextBox 13"/>
            <p:cNvSpPr txBox="1"/>
            <p:nvPr/>
          </p:nvSpPr>
          <p:spPr>
            <a:xfrm>
              <a:off x="19383320" y="27093851"/>
              <a:ext cx="1743411" cy="307776"/>
            </a:xfrm>
            <a:prstGeom prst="rect">
              <a:avLst/>
            </a:prstGeom>
            <a:noFill/>
          </p:spPr>
          <p:txBody>
            <a:bodyPr wrap="none" rtlCol="0">
              <a:spAutoFit/>
            </a:bodyPr>
            <a:lstStyle/>
            <a:p>
              <a:r>
                <a:rPr lang="en-US" sz="1400" i="1" dirty="0" err="1" smtClean="0"/>
                <a:t>Kulkarni</a:t>
              </a:r>
              <a:r>
                <a:rPr lang="en-US" sz="1400" i="1" dirty="0" smtClean="0"/>
                <a:t> et al. (2005)</a:t>
              </a:r>
              <a:endParaRPr lang="en-US" sz="1400" i="1" dirty="0"/>
            </a:p>
          </p:txBody>
        </p:sp>
      </p:grpSp>
      <p:sp>
        <p:nvSpPr>
          <p:cNvPr id="19" name="TextBox 18"/>
          <p:cNvSpPr txBox="1"/>
          <p:nvPr/>
        </p:nvSpPr>
        <p:spPr>
          <a:xfrm>
            <a:off x="3589898" y="848237"/>
            <a:ext cx="857891" cy="646331"/>
          </a:xfrm>
          <a:prstGeom prst="rect">
            <a:avLst/>
          </a:prstGeom>
          <a:noFill/>
        </p:spPr>
        <p:txBody>
          <a:bodyPr wrap="square" rtlCol="0">
            <a:spAutoFit/>
          </a:bodyPr>
          <a:lstStyle/>
          <a:p>
            <a:pPr algn="just"/>
            <a:r>
              <a:rPr lang="el-GR" sz="1200" i="1" dirty="0" smtClean="0">
                <a:solidFill>
                  <a:srgbClr val="FF6600"/>
                </a:solidFill>
              </a:rPr>
              <a:t>τ</a:t>
            </a:r>
            <a:r>
              <a:rPr lang="el-GR" sz="1200" i="1" baseline="-25000" dirty="0" smtClean="0">
                <a:solidFill>
                  <a:srgbClr val="FF6600"/>
                </a:solidFill>
              </a:rPr>
              <a:t>10</a:t>
            </a:r>
            <a:r>
              <a:rPr lang="en-US" sz="1200" i="1" dirty="0" smtClean="0">
                <a:solidFill>
                  <a:srgbClr val="FF6600"/>
                </a:solidFill>
              </a:rPr>
              <a:t>=0.344</a:t>
            </a:r>
          </a:p>
          <a:p>
            <a:pPr algn="just"/>
            <a:r>
              <a:rPr lang="el-GR" sz="1200" i="1" dirty="0">
                <a:solidFill>
                  <a:srgbClr val="00FFFF"/>
                </a:solidFill>
              </a:rPr>
              <a:t>τ</a:t>
            </a:r>
            <a:r>
              <a:rPr lang="el-GR" sz="1200" i="1" baseline="-25000" dirty="0">
                <a:solidFill>
                  <a:srgbClr val="00FFFF"/>
                </a:solidFill>
              </a:rPr>
              <a:t>10</a:t>
            </a:r>
            <a:r>
              <a:rPr lang="en-US" sz="1200" i="1" dirty="0">
                <a:solidFill>
                  <a:srgbClr val="00FFFF"/>
                </a:solidFill>
              </a:rPr>
              <a:t>=</a:t>
            </a:r>
            <a:r>
              <a:rPr lang="en-US" sz="1200" i="1" dirty="0" smtClean="0">
                <a:solidFill>
                  <a:srgbClr val="00FFFF"/>
                </a:solidFill>
              </a:rPr>
              <a:t>0.418</a:t>
            </a:r>
            <a:endParaRPr lang="en-US" sz="1200" i="1" dirty="0">
              <a:solidFill>
                <a:srgbClr val="00FFFF"/>
              </a:solidFill>
            </a:endParaRPr>
          </a:p>
          <a:p>
            <a:pPr algn="just"/>
            <a:r>
              <a:rPr lang="el-GR" sz="1200" i="1" dirty="0">
                <a:solidFill>
                  <a:srgbClr val="C451FF"/>
                </a:solidFill>
              </a:rPr>
              <a:t>τ</a:t>
            </a:r>
            <a:r>
              <a:rPr lang="el-GR" sz="1200" i="1" baseline="-25000" dirty="0">
                <a:solidFill>
                  <a:srgbClr val="C451FF"/>
                </a:solidFill>
              </a:rPr>
              <a:t>10</a:t>
            </a:r>
            <a:r>
              <a:rPr lang="en-US" sz="1200" i="1" dirty="0">
                <a:solidFill>
                  <a:srgbClr val="C451FF"/>
                </a:solidFill>
              </a:rPr>
              <a:t>=</a:t>
            </a:r>
            <a:r>
              <a:rPr lang="en-US" sz="1200" i="1" dirty="0" smtClean="0">
                <a:solidFill>
                  <a:srgbClr val="C451FF"/>
                </a:solidFill>
              </a:rPr>
              <a:t>0.334</a:t>
            </a:r>
            <a:endParaRPr lang="en-US" sz="1200" i="1" dirty="0">
              <a:solidFill>
                <a:srgbClr val="C451FF"/>
              </a:solidFill>
            </a:endParaRPr>
          </a:p>
        </p:txBody>
      </p:sp>
      <p:sp>
        <p:nvSpPr>
          <p:cNvPr id="21" name="Slide Number Placeholder 20"/>
          <p:cNvSpPr>
            <a:spLocks noGrp="1"/>
          </p:cNvSpPr>
          <p:nvPr>
            <p:ph type="sldNum" sz="quarter" idx="12"/>
          </p:nvPr>
        </p:nvSpPr>
        <p:spPr/>
        <p:txBody>
          <a:bodyPr/>
          <a:lstStyle/>
          <a:p>
            <a:fld id="{9648F39E-9C37-485F-AC97-16BB4BDF9F49}" type="slidenum">
              <a:rPr kumimoji="0" lang="en-US" smtClean="0"/>
              <a:t>14</a:t>
            </a:fld>
            <a:endParaRPr kumimoji="0" lang="en-US"/>
          </a:p>
        </p:txBody>
      </p:sp>
    </p:spTree>
    <p:extLst>
      <p:ext uri="{BB962C8B-B14F-4D97-AF65-F5344CB8AC3E}">
        <p14:creationId xmlns:p14="http://schemas.microsoft.com/office/powerpoint/2010/main" val="636011634"/>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igure0235-lastredone.jpg"/>
          <p:cNvPicPr>
            <a:picLocks/>
          </p:cNvPicPr>
          <p:nvPr/>
        </p:nvPicPr>
        <p:blipFill>
          <a:blip r:embed="rId3">
            <a:extLst>
              <a:ext uri="{28A0092B-C50C-407E-A947-70E740481C1C}">
                <a14:useLocalDpi xmlns:a14="http://schemas.microsoft.com/office/drawing/2010/main" val="0"/>
              </a:ext>
            </a:extLst>
          </a:blip>
          <a:stretch>
            <a:fillRect/>
          </a:stretch>
        </p:blipFill>
        <p:spPr>
          <a:xfrm>
            <a:off x="30139" y="811390"/>
            <a:ext cx="4581144" cy="3840479"/>
          </a:xfrm>
          <a:prstGeom prst="rect">
            <a:avLst/>
          </a:prstGeom>
          <a:ln w="38100" cmpd="sng">
            <a:solidFill>
              <a:srgbClr val="660066"/>
            </a:solidFill>
          </a:ln>
        </p:spPr>
      </p:pic>
      <p:pic>
        <p:nvPicPr>
          <p:cNvPr id="12" name="Picture 11" descr="0235-temp2.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53616" y="819378"/>
            <a:ext cx="4490384" cy="3832491"/>
          </a:xfrm>
          <a:prstGeom prst="rect">
            <a:avLst/>
          </a:prstGeom>
          <a:ln w="28575" cmpd="sng">
            <a:solidFill>
              <a:srgbClr val="660066"/>
            </a:solidFill>
          </a:ln>
        </p:spPr>
      </p:pic>
      <p:sp>
        <p:nvSpPr>
          <p:cNvPr id="2" name="Title 1"/>
          <p:cNvSpPr>
            <a:spLocks noGrp="1"/>
          </p:cNvSpPr>
          <p:nvPr>
            <p:ph type="title"/>
          </p:nvPr>
        </p:nvSpPr>
        <p:spPr/>
        <p:txBody>
          <a:bodyPr>
            <a:normAutofit fontScale="90000"/>
          </a:bodyPr>
          <a:lstStyle/>
          <a:p>
            <a:r>
              <a:rPr lang="en-US" dirty="0" smtClean="0"/>
              <a:t>z=0.5 DLA (</a:t>
            </a:r>
            <a:r>
              <a:rPr lang="en-US" dirty="0"/>
              <a:t>log N</a:t>
            </a:r>
            <a:r>
              <a:rPr lang="en-US" baseline="-25000" dirty="0"/>
              <a:t>HI</a:t>
            </a:r>
            <a:r>
              <a:rPr lang="en-US" dirty="0"/>
              <a:t>=</a:t>
            </a:r>
            <a:r>
              <a:rPr lang="en-US" dirty="0" smtClean="0"/>
              <a:t>22) to LSP </a:t>
            </a:r>
            <a:r>
              <a:rPr lang="en-US" dirty="0" err="1" smtClean="0"/>
              <a:t>blazar</a:t>
            </a:r>
            <a:r>
              <a:rPr lang="en-US" dirty="0" smtClean="0"/>
              <a:t> </a:t>
            </a:r>
            <a:endParaRPr lang="en-US" dirty="0"/>
          </a:p>
        </p:txBody>
      </p:sp>
      <p:sp>
        <p:nvSpPr>
          <p:cNvPr id="5" name="TextBox 4"/>
          <p:cNvSpPr txBox="1"/>
          <p:nvPr/>
        </p:nvSpPr>
        <p:spPr>
          <a:xfrm>
            <a:off x="3759063" y="853299"/>
            <a:ext cx="894553" cy="646331"/>
          </a:xfrm>
          <a:prstGeom prst="rect">
            <a:avLst/>
          </a:prstGeom>
          <a:noFill/>
        </p:spPr>
        <p:txBody>
          <a:bodyPr wrap="square" rtlCol="0">
            <a:spAutoFit/>
          </a:bodyPr>
          <a:lstStyle/>
          <a:p>
            <a:pPr algn="just"/>
            <a:r>
              <a:rPr lang="el-GR" sz="1200" i="1" dirty="0" smtClean="0">
                <a:solidFill>
                  <a:srgbClr val="FF0000"/>
                </a:solidFill>
              </a:rPr>
              <a:t>τ</a:t>
            </a:r>
            <a:r>
              <a:rPr lang="el-GR" sz="1200" i="1" baseline="-25000" dirty="0" smtClean="0">
                <a:solidFill>
                  <a:srgbClr val="FF0000"/>
                </a:solidFill>
              </a:rPr>
              <a:t>10</a:t>
            </a:r>
            <a:r>
              <a:rPr lang="en-US" sz="1200" i="1" dirty="0" smtClean="0">
                <a:solidFill>
                  <a:srgbClr val="FF0000"/>
                </a:solidFill>
              </a:rPr>
              <a:t>=0.129</a:t>
            </a:r>
          </a:p>
          <a:p>
            <a:pPr algn="just"/>
            <a:r>
              <a:rPr lang="el-GR" sz="1200" i="1" dirty="0" smtClean="0">
                <a:solidFill>
                  <a:srgbClr val="0000FF"/>
                </a:solidFill>
              </a:rPr>
              <a:t>τ</a:t>
            </a:r>
            <a:r>
              <a:rPr lang="el-GR" sz="1200" i="1" baseline="-25000" dirty="0" smtClean="0">
                <a:solidFill>
                  <a:srgbClr val="0000FF"/>
                </a:solidFill>
              </a:rPr>
              <a:t>10</a:t>
            </a:r>
            <a:r>
              <a:rPr lang="en-US" sz="1200" i="1" dirty="0" smtClean="0">
                <a:solidFill>
                  <a:srgbClr val="0000FF"/>
                </a:solidFill>
              </a:rPr>
              <a:t>=0.115</a:t>
            </a:r>
            <a:endParaRPr lang="en-US" sz="1200" i="1" dirty="0">
              <a:solidFill>
                <a:srgbClr val="0000FF"/>
              </a:solidFill>
            </a:endParaRPr>
          </a:p>
          <a:p>
            <a:pPr algn="just"/>
            <a:r>
              <a:rPr lang="el-GR" sz="1200" i="1" dirty="0">
                <a:solidFill>
                  <a:srgbClr val="008000"/>
                </a:solidFill>
              </a:rPr>
              <a:t>τ</a:t>
            </a:r>
            <a:r>
              <a:rPr lang="el-GR" sz="1200" i="1" baseline="-25000" dirty="0">
                <a:solidFill>
                  <a:srgbClr val="008000"/>
                </a:solidFill>
              </a:rPr>
              <a:t>10</a:t>
            </a:r>
            <a:r>
              <a:rPr lang="en-US" sz="1200" i="1" dirty="0" smtClean="0">
                <a:solidFill>
                  <a:srgbClr val="008000"/>
                </a:solidFill>
              </a:rPr>
              <a:t>=0.119</a:t>
            </a:r>
            <a:endParaRPr lang="en-US" sz="1200" i="1" dirty="0">
              <a:solidFill>
                <a:srgbClr val="008000"/>
              </a:solidFill>
            </a:endParaRPr>
          </a:p>
        </p:txBody>
      </p:sp>
      <p:sp>
        <p:nvSpPr>
          <p:cNvPr id="6" name="TextBox 5"/>
          <p:cNvSpPr txBox="1"/>
          <p:nvPr/>
        </p:nvSpPr>
        <p:spPr>
          <a:xfrm>
            <a:off x="8286109" y="842128"/>
            <a:ext cx="857891" cy="646331"/>
          </a:xfrm>
          <a:prstGeom prst="rect">
            <a:avLst/>
          </a:prstGeom>
          <a:noFill/>
        </p:spPr>
        <p:txBody>
          <a:bodyPr wrap="square" rtlCol="0">
            <a:spAutoFit/>
          </a:bodyPr>
          <a:lstStyle/>
          <a:p>
            <a:pPr algn="just"/>
            <a:r>
              <a:rPr lang="el-GR" sz="1200" i="1" dirty="0" smtClean="0">
                <a:solidFill>
                  <a:srgbClr val="FF0000"/>
                </a:solidFill>
              </a:rPr>
              <a:t>τ</a:t>
            </a:r>
            <a:r>
              <a:rPr lang="el-GR" sz="1200" i="1" baseline="-25000" dirty="0" smtClean="0">
                <a:solidFill>
                  <a:srgbClr val="FF0000"/>
                </a:solidFill>
              </a:rPr>
              <a:t>10</a:t>
            </a:r>
            <a:r>
              <a:rPr lang="en-US" sz="1200" i="1" dirty="0" smtClean="0">
                <a:solidFill>
                  <a:srgbClr val="FF0000"/>
                </a:solidFill>
              </a:rPr>
              <a:t>=0.110</a:t>
            </a:r>
          </a:p>
          <a:p>
            <a:pPr algn="just"/>
            <a:r>
              <a:rPr lang="el-GR" sz="1200" i="1" dirty="0" smtClean="0">
                <a:solidFill>
                  <a:srgbClr val="008000"/>
                </a:solidFill>
              </a:rPr>
              <a:t>τ</a:t>
            </a:r>
            <a:r>
              <a:rPr lang="el-GR" sz="1200" i="1" baseline="-25000" dirty="0" smtClean="0">
                <a:solidFill>
                  <a:srgbClr val="008000"/>
                </a:solidFill>
              </a:rPr>
              <a:t>10</a:t>
            </a:r>
            <a:r>
              <a:rPr lang="en-US" sz="1200" i="1" dirty="0">
                <a:solidFill>
                  <a:srgbClr val="008000"/>
                </a:solidFill>
              </a:rPr>
              <a:t>=</a:t>
            </a:r>
            <a:r>
              <a:rPr lang="en-US" sz="1200" i="1" dirty="0" smtClean="0">
                <a:solidFill>
                  <a:srgbClr val="008000"/>
                </a:solidFill>
              </a:rPr>
              <a:t>0.131</a:t>
            </a:r>
          </a:p>
          <a:p>
            <a:pPr algn="just"/>
            <a:r>
              <a:rPr lang="el-GR" sz="1200" i="1" dirty="0">
                <a:solidFill>
                  <a:srgbClr val="C451FF"/>
                </a:solidFill>
              </a:rPr>
              <a:t>τ</a:t>
            </a:r>
            <a:r>
              <a:rPr lang="el-GR" sz="1200" i="1" baseline="-25000" dirty="0">
                <a:solidFill>
                  <a:srgbClr val="C451FF"/>
                </a:solidFill>
              </a:rPr>
              <a:t>10</a:t>
            </a:r>
            <a:r>
              <a:rPr lang="en-US" sz="1200" i="1" dirty="0" smtClean="0">
                <a:solidFill>
                  <a:srgbClr val="C451FF"/>
                </a:solidFill>
              </a:rPr>
              <a:t>=0.176</a:t>
            </a:r>
            <a:endParaRPr lang="en-US" sz="1200" i="1" dirty="0">
              <a:solidFill>
                <a:srgbClr val="C451FF"/>
              </a:solidFill>
            </a:endParaRPr>
          </a:p>
        </p:txBody>
      </p:sp>
      <p:sp>
        <p:nvSpPr>
          <p:cNvPr id="8" name="TextBox 7"/>
          <p:cNvSpPr txBox="1"/>
          <p:nvPr/>
        </p:nvSpPr>
        <p:spPr>
          <a:xfrm>
            <a:off x="4918810" y="4855351"/>
            <a:ext cx="3192145" cy="215444"/>
          </a:xfrm>
          <a:prstGeom prst="rect">
            <a:avLst/>
          </a:prstGeom>
          <a:noFill/>
        </p:spPr>
        <p:txBody>
          <a:bodyPr wrap="square" rtlCol="0">
            <a:spAutoFit/>
          </a:bodyPr>
          <a:lstStyle/>
          <a:p>
            <a:pPr algn="just"/>
            <a:r>
              <a:rPr lang="en-US" sz="800" i="1" dirty="0" smtClean="0"/>
              <a:t>.</a:t>
            </a:r>
            <a:endParaRPr lang="en-US" sz="800" i="1" dirty="0"/>
          </a:p>
        </p:txBody>
      </p:sp>
      <p:sp>
        <p:nvSpPr>
          <p:cNvPr id="10" name="Rectangle 9"/>
          <p:cNvSpPr/>
          <p:nvPr/>
        </p:nvSpPr>
        <p:spPr>
          <a:xfrm>
            <a:off x="2111063" y="4837679"/>
            <a:ext cx="5131003" cy="1938992"/>
          </a:xfrm>
          <a:prstGeom prst="rect">
            <a:avLst/>
          </a:prstGeom>
        </p:spPr>
        <p:txBody>
          <a:bodyPr wrap="square">
            <a:spAutoFit/>
          </a:bodyPr>
          <a:lstStyle/>
          <a:p>
            <a:r>
              <a:rPr lang="en-US" sz="2400" b="1" u="sng" dirty="0" smtClean="0"/>
              <a:t>Absorber Properties:</a:t>
            </a:r>
          </a:p>
          <a:p>
            <a:pPr indent="-228600" algn="just">
              <a:buFont typeface="Arial"/>
              <a:buChar char="•"/>
            </a:pPr>
            <a:r>
              <a:rPr lang="en-US" sz="2400" dirty="0" smtClean="0"/>
              <a:t>21</a:t>
            </a:r>
            <a:r>
              <a:rPr lang="en-US" sz="2400" dirty="0"/>
              <a:t>-cm and X-ray </a:t>
            </a:r>
            <a:r>
              <a:rPr lang="en-US" sz="2400" dirty="0" smtClean="0"/>
              <a:t>absorption</a:t>
            </a:r>
          </a:p>
          <a:p>
            <a:pPr indent="-228600" algn="just">
              <a:buFont typeface="Arial"/>
              <a:buChar char="•"/>
            </a:pPr>
            <a:r>
              <a:rPr lang="en-US" sz="2400" dirty="0" err="1" smtClean="0"/>
              <a:t>metallicity</a:t>
            </a:r>
            <a:r>
              <a:rPr lang="en-US" sz="2400" dirty="0" smtClean="0"/>
              <a:t> </a:t>
            </a:r>
            <a:r>
              <a:rPr lang="en-US" sz="2400" dirty="0"/>
              <a:t>of 0.7 </a:t>
            </a:r>
            <a:r>
              <a:rPr lang="en-US" sz="2400" dirty="0" smtClean="0"/>
              <a:t>solar</a:t>
            </a:r>
          </a:p>
          <a:p>
            <a:pPr indent="-228600" algn="just">
              <a:buFont typeface="Arial"/>
              <a:buChar char="•"/>
            </a:pPr>
            <a:r>
              <a:rPr lang="en-US" sz="2400" dirty="0" smtClean="0"/>
              <a:t>strong </a:t>
            </a:r>
            <a:r>
              <a:rPr lang="en-US" sz="2400" dirty="0"/>
              <a:t>2175 </a:t>
            </a:r>
            <a:r>
              <a:rPr lang="en-US" sz="2400" dirty="0" err="1"/>
              <a:t>Å</a:t>
            </a:r>
            <a:r>
              <a:rPr lang="en-US" sz="2400" dirty="0"/>
              <a:t> </a:t>
            </a:r>
            <a:r>
              <a:rPr lang="en-US" sz="2400" dirty="0" smtClean="0"/>
              <a:t>bump</a:t>
            </a:r>
          </a:p>
          <a:p>
            <a:pPr indent="-228600" algn="just">
              <a:buFont typeface="Arial"/>
              <a:buChar char="•"/>
            </a:pPr>
            <a:r>
              <a:rPr lang="en-US" sz="2400" dirty="0" smtClean="0"/>
              <a:t>several </a:t>
            </a:r>
            <a:r>
              <a:rPr lang="en-US" sz="2400" dirty="0"/>
              <a:t>diffuse </a:t>
            </a:r>
            <a:r>
              <a:rPr lang="en-US" sz="2400" dirty="0" smtClean="0"/>
              <a:t>interstellar bands</a:t>
            </a:r>
            <a:endParaRPr lang="en-US" sz="2400" dirty="0"/>
          </a:p>
        </p:txBody>
      </p:sp>
      <p:sp>
        <p:nvSpPr>
          <p:cNvPr id="13" name="Slide Number Placeholder 12"/>
          <p:cNvSpPr>
            <a:spLocks noGrp="1"/>
          </p:cNvSpPr>
          <p:nvPr>
            <p:ph type="sldNum" sz="quarter" idx="12"/>
          </p:nvPr>
        </p:nvSpPr>
        <p:spPr/>
        <p:txBody>
          <a:bodyPr/>
          <a:lstStyle/>
          <a:p>
            <a:fld id="{9648F39E-9C37-485F-AC97-16BB4BDF9F49}" type="slidenum">
              <a:rPr kumimoji="0" lang="en-US" smtClean="0"/>
              <a:t>15</a:t>
            </a:fld>
            <a:endParaRPr kumimoji="0" lang="en-US"/>
          </a:p>
        </p:txBody>
      </p:sp>
    </p:spTree>
    <p:extLst>
      <p:ext uri="{BB962C8B-B14F-4D97-AF65-F5344CB8AC3E}">
        <p14:creationId xmlns:p14="http://schemas.microsoft.com/office/powerpoint/2010/main" val="374639884"/>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Local Universe: Milky Way Sightline</a:t>
            </a:r>
            <a:endParaRPr lang="en-US" dirty="0"/>
          </a:p>
        </p:txBody>
      </p:sp>
      <p:pic>
        <p:nvPicPr>
          <p:cNvPr id="4" name="Picture 3" descr="BLLacnwEXP-CHECKFIT-AmOliv-fi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772232"/>
            <a:ext cx="5249333" cy="5329679"/>
          </a:xfrm>
          <a:prstGeom prst="rect">
            <a:avLst/>
          </a:prstGeom>
          <a:ln w="38100" cmpd="sng">
            <a:solidFill>
              <a:srgbClr val="660066"/>
            </a:solidFill>
          </a:ln>
        </p:spPr>
      </p:pic>
      <p:sp>
        <p:nvSpPr>
          <p:cNvPr id="5" name="TextBox 4"/>
          <p:cNvSpPr txBox="1"/>
          <p:nvPr/>
        </p:nvSpPr>
        <p:spPr>
          <a:xfrm>
            <a:off x="3357330" y="915904"/>
            <a:ext cx="1232958" cy="338554"/>
          </a:xfrm>
          <a:prstGeom prst="rect">
            <a:avLst/>
          </a:prstGeom>
          <a:noFill/>
        </p:spPr>
        <p:txBody>
          <a:bodyPr wrap="square" rtlCol="0">
            <a:spAutoFit/>
          </a:bodyPr>
          <a:lstStyle/>
          <a:p>
            <a:pPr algn="just"/>
            <a:r>
              <a:rPr lang="el-GR" sz="1600" i="1" dirty="0" smtClean="0"/>
              <a:t>τ</a:t>
            </a:r>
            <a:r>
              <a:rPr lang="el-GR" sz="1600" i="1" baseline="-25000" dirty="0" smtClean="0"/>
              <a:t>10</a:t>
            </a:r>
            <a:r>
              <a:rPr lang="en-US" sz="1600" i="1" dirty="0" smtClean="0"/>
              <a:t>=0.045</a:t>
            </a:r>
            <a:endParaRPr lang="en-US" sz="1600" i="1" dirty="0"/>
          </a:p>
        </p:txBody>
      </p:sp>
      <p:sp>
        <p:nvSpPr>
          <p:cNvPr id="6" name="TextBox 5"/>
          <p:cNvSpPr txBox="1"/>
          <p:nvPr/>
        </p:nvSpPr>
        <p:spPr>
          <a:xfrm>
            <a:off x="613199" y="5008654"/>
            <a:ext cx="3977089" cy="338554"/>
          </a:xfrm>
          <a:prstGeom prst="rect">
            <a:avLst/>
          </a:prstGeom>
          <a:noFill/>
        </p:spPr>
        <p:txBody>
          <a:bodyPr wrap="square" rtlCol="0">
            <a:spAutoFit/>
          </a:bodyPr>
          <a:lstStyle/>
          <a:p>
            <a:pPr algn="just"/>
            <a:r>
              <a:rPr lang="en-US" sz="1600" i="1" dirty="0" smtClean="0">
                <a:solidFill>
                  <a:srgbClr val="FF0000"/>
                </a:solidFill>
              </a:rPr>
              <a:t>Laboratory amorphous olivine</a:t>
            </a:r>
            <a:endParaRPr lang="en-US" sz="1600" i="1" dirty="0">
              <a:solidFill>
                <a:srgbClr val="FF0000"/>
              </a:solidFill>
            </a:endParaRPr>
          </a:p>
        </p:txBody>
      </p:sp>
      <p:sp>
        <p:nvSpPr>
          <p:cNvPr id="7" name="Rectangle 6"/>
          <p:cNvSpPr/>
          <p:nvPr/>
        </p:nvSpPr>
        <p:spPr>
          <a:xfrm>
            <a:off x="5531556" y="915904"/>
            <a:ext cx="3612444" cy="3416320"/>
          </a:xfrm>
          <a:prstGeom prst="rect">
            <a:avLst/>
          </a:prstGeom>
        </p:spPr>
        <p:txBody>
          <a:bodyPr wrap="square">
            <a:spAutoFit/>
          </a:bodyPr>
          <a:lstStyle/>
          <a:p>
            <a:pPr indent="-1143000" algn="ctr"/>
            <a:r>
              <a:rPr lang="en-US" sz="2400" dirty="0"/>
              <a:t>As part of our investigation into the relationship between silicate and carbonaceous dust in the Milky Way galaxy and Local Group galaxies, we are examining all AGN sightlines passing close to the Galactic plane. </a:t>
            </a:r>
          </a:p>
        </p:txBody>
      </p:sp>
      <p:sp>
        <p:nvSpPr>
          <p:cNvPr id="8" name="Rectangle 7"/>
          <p:cNvSpPr/>
          <p:nvPr/>
        </p:nvSpPr>
        <p:spPr>
          <a:xfrm>
            <a:off x="-1" y="6101911"/>
            <a:ext cx="9144000" cy="461665"/>
          </a:xfrm>
          <a:prstGeom prst="rect">
            <a:avLst/>
          </a:prstGeom>
        </p:spPr>
        <p:txBody>
          <a:bodyPr wrap="square">
            <a:spAutoFit/>
          </a:bodyPr>
          <a:lstStyle/>
          <a:p>
            <a:pPr indent="-1143000" algn="ctr"/>
            <a:r>
              <a:rPr lang="en-US" sz="2400" dirty="0"/>
              <a:t>This sightline to an LSP BL Lac </a:t>
            </a:r>
            <a:r>
              <a:rPr lang="en-US" sz="2400" dirty="0" err="1"/>
              <a:t>blazar</a:t>
            </a:r>
            <a:r>
              <a:rPr lang="en-US" sz="2400" dirty="0"/>
              <a:t> at a Galactic latitude of -10°.</a:t>
            </a:r>
          </a:p>
        </p:txBody>
      </p:sp>
      <p:sp>
        <p:nvSpPr>
          <p:cNvPr id="9" name="Slide Number Placeholder 8"/>
          <p:cNvSpPr>
            <a:spLocks noGrp="1"/>
          </p:cNvSpPr>
          <p:nvPr>
            <p:ph type="sldNum" sz="quarter" idx="12"/>
          </p:nvPr>
        </p:nvSpPr>
        <p:spPr/>
        <p:txBody>
          <a:bodyPr/>
          <a:lstStyle/>
          <a:p>
            <a:fld id="{9648F39E-9C37-485F-AC97-16BB4BDF9F49}" type="slidenum">
              <a:rPr kumimoji="0" lang="en-US" smtClean="0"/>
              <a:t>16</a:t>
            </a:fld>
            <a:endParaRPr kumimoji="0" lang="en-US"/>
          </a:p>
        </p:txBody>
      </p:sp>
    </p:spTree>
    <p:extLst>
      <p:ext uri="{BB962C8B-B14F-4D97-AF65-F5344CB8AC3E}">
        <p14:creationId xmlns:p14="http://schemas.microsoft.com/office/powerpoint/2010/main" val="1400421055"/>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t>Extinction Curves &amp; 2175 </a:t>
            </a:r>
            <a:r>
              <a:rPr lang="en-US" dirty="0" err="1" smtClean="0"/>
              <a:t>Å</a:t>
            </a:r>
            <a:r>
              <a:rPr lang="en-US" dirty="0" smtClean="0"/>
              <a:t> Bump</a:t>
            </a:r>
            <a:endParaRPr lang="en-US" dirty="0"/>
          </a:p>
        </p:txBody>
      </p:sp>
      <p:sp>
        <p:nvSpPr>
          <p:cNvPr id="4" name="TextBox 3"/>
          <p:cNvSpPr txBox="1"/>
          <p:nvPr/>
        </p:nvSpPr>
        <p:spPr>
          <a:xfrm>
            <a:off x="-11637866" y="9883271"/>
            <a:ext cx="6888760" cy="2554545"/>
          </a:xfrm>
          <a:prstGeom prst="rect">
            <a:avLst/>
          </a:prstGeom>
          <a:solidFill>
            <a:schemeClr val="bg1"/>
          </a:solidFill>
          <a:ln w="76200" cmpd="sng">
            <a:solidFill>
              <a:srgbClr val="660066"/>
            </a:solidFill>
          </a:ln>
        </p:spPr>
        <p:txBody>
          <a:bodyPr wrap="square" rtlCol="0" anchor="ctr">
            <a:spAutoFit/>
          </a:bodyPr>
          <a:lstStyle/>
          <a:p>
            <a:pPr indent="-1143000" algn="just"/>
            <a:r>
              <a:rPr lang="en-US" sz="2000" dirty="0" smtClean="0"/>
              <a:t>As part of our investigation into the relationship between silicate and carbonaceous dust in the Milky Way galaxy and Local Group galaxies, we are examining all AGN sightlines passing close to the Galactic plane. This sightline to an LSP BL Lac </a:t>
            </a:r>
            <a:r>
              <a:rPr lang="en-US" sz="2000" dirty="0" err="1" smtClean="0"/>
              <a:t>blazar</a:t>
            </a:r>
            <a:r>
              <a:rPr lang="en-US" sz="2000" dirty="0"/>
              <a:t> </a:t>
            </a:r>
            <a:r>
              <a:rPr lang="en-US" sz="2000" dirty="0" smtClean="0"/>
              <a:t>at a Galactic latitude of -10° has weak absorption features consistent with silicate dust absorption in the Milky Way. The shape of these features are consistent with laboratory amorphous olivine over the 10 and 18 </a:t>
            </a:r>
            <a:r>
              <a:rPr lang="en-US" sz="2000" dirty="0" err="1" smtClean="0"/>
              <a:t>μm</a:t>
            </a:r>
            <a:r>
              <a:rPr lang="en-US" sz="2000" dirty="0" smtClean="0"/>
              <a:t> features.</a:t>
            </a:r>
          </a:p>
        </p:txBody>
      </p:sp>
      <p:pic>
        <p:nvPicPr>
          <p:cNvPr id="5" name="Picture 4" descr="Kulkarni_201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40293"/>
            <a:ext cx="4448106" cy="3330707"/>
          </a:xfrm>
          <a:prstGeom prst="rect">
            <a:avLst/>
          </a:prstGeom>
          <a:ln w="38100" cmpd="sng">
            <a:solidFill>
              <a:srgbClr val="008000"/>
            </a:solidFill>
          </a:ln>
        </p:spPr>
      </p:pic>
      <p:sp>
        <p:nvSpPr>
          <p:cNvPr id="6" name="TextBox 5"/>
          <p:cNvSpPr txBox="1"/>
          <p:nvPr/>
        </p:nvSpPr>
        <p:spPr>
          <a:xfrm>
            <a:off x="4572000" y="1000625"/>
            <a:ext cx="4430889" cy="1938992"/>
          </a:xfrm>
          <a:prstGeom prst="rect">
            <a:avLst/>
          </a:prstGeom>
          <a:solidFill>
            <a:schemeClr val="bg1"/>
          </a:solidFill>
          <a:ln w="76200" cmpd="sng">
            <a:noFill/>
          </a:ln>
        </p:spPr>
        <p:txBody>
          <a:bodyPr wrap="square" rtlCol="0" anchor="ctr">
            <a:spAutoFit/>
          </a:bodyPr>
          <a:lstStyle/>
          <a:p>
            <a:pPr algn="ctr"/>
            <a:r>
              <a:rPr lang="en-US" sz="2400" dirty="0" smtClean="0"/>
              <a:t>Fitting extinction curves</a:t>
            </a:r>
            <a:r>
              <a:rPr lang="en-US" sz="2400" dirty="0"/>
              <a:t> </a:t>
            </a:r>
            <a:r>
              <a:rPr lang="en-US" sz="2400" dirty="0" smtClean="0"/>
              <a:t>to SEDs constructed for sightlines to 72 AGN with known z&gt;0.1 absorption systems &amp; measuring 2175 </a:t>
            </a:r>
            <a:r>
              <a:rPr lang="en-US" sz="2400" dirty="0" err="1" smtClean="0"/>
              <a:t>Å</a:t>
            </a:r>
            <a:r>
              <a:rPr lang="en-US" sz="2400" dirty="0" smtClean="0"/>
              <a:t> strength</a:t>
            </a:r>
          </a:p>
        </p:txBody>
      </p:sp>
      <p:pic>
        <p:nvPicPr>
          <p:cNvPr id="8" name="Picture 7" descr="fluxDEC.jpg"/>
          <p:cNvPicPr>
            <a:picLocks noChangeAspect="1"/>
          </p:cNvPicPr>
          <p:nvPr/>
        </p:nvPicPr>
        <p:blipFill>
          <a:blip r:embed="rId4"/>
          <a:stretch>
            <a:fillRect/>
          </a:stretch>
        </p:blipFill>
        <p:spPr>
          <a:xfrm>
            <a:off x="4448107" y="3570111"/>
            <a:ext cx="4695893" cy="3090332"/>
          </a:xfrm>
          <a:prstGeom prst="rect">
            <a:avLst/>
          </a:prstGeom>
          <a:ln w="38100" cmpd="sng">
            <a:solidFill>
              <a:srgbClr val="008000"/>
            </a:solidFill>
          </a:ln>
        </p:spPr>
      </p:pic>
      <p:sp>
        <p:nvSpPr>
          <p:cNvPr id="9" name="TextBox 8"/>
          <p:cNvSpPr txBox="1"/>
          <p:nvPr/>
        </p:nvSpPr>
        <p:spPr>
          <a:xfrm>
            <a:off x="7753876" y="6156783"/>
            <a:ext cx="1390124" cy="276999"/>
          </a:xfrm>
          <a:prstGeom prst="rect">
            <a:avLst/>
          </a:prstGeom>
          <a:noFill/>
        </p:spPr>
        <p:txBody>
          <a:bodyPr wrap="none" rtlCol="0">
            <a:spAutoFit/>
          </a:bodyPr>
          <a:lstStyle/>
          <a:p>
            <a:r>
              <a:rPr lang="en-US" sz="1200" dirty="0" err="1" smtClean="0">
                <a:solidFill>
                  <a:srgbClr val="000000"/>
                </a:solidFill>
              </a:rPr>
              <a:t>Kulkarni</a:t>
            </a:r>
            <a:r>
              <a:rPr lang="en-US" sz="1200" dirty="0" smtClean="0">
                <a:solidFill>
                  <a:srgbClr val="000000"/>
                </a:solidFill>
              </a:rPr>
              <a:t> et al. 2011</a:t>
            </a:r>
            <a:endParaRPr lang="en-US" sz="1200" dirty="0">
              <a:solidFill>
                <a:srgbClr val="000000"/>
              </a:solidFill>
            </a:endParaRPr>
          </a:p>
        </p:txBody>
      </p:sp>
      <p:sp>
        <p:nvSpPr>
          <p:cNvPr id="10" name="Slide Number Placeholder 9"/>
          <p:cNvSpPr>
            <a:spLocks noGrp="1"/>
          </p:cNvSpPr>
          <p:nvPr>
            <p:ph type="sldNum" sz="quarter" idx="12"/>
          </p:nvPr>
        </p:nvSpPr>
        <p:spPr/>
        <p:txBody>
          <a:bodyPr/>
          <a:lstStyle/>
          <a:p>
            <a:fld id="{9648F39E-9C37-485F-AC97-16BB4BDF9F49}" type="slidenum">
              <a:rPr kumimoji="0" lang="en-US" smtClean="0"/>
              <a:t>17</a:t>
            </a:fld>
            <a:endParaRPr kumimoji="0" lang="en-US"/>
          </a:p>
        </p:txBody>
      </p:sp>
    </p:spTree>
    <p:extLst>
      <p:ext uri="{BB962C8B-B14F-4D97-AF65-F5344CB8AC3E}">
        <p14:creationId xmlns:p14="http://schemas.microsoft.com/office/powerpoint/2010/main" val="2030694529"/>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CPH-poster-TAU-EBV.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4190" y="861106"/>
            <a:ext cx="6450460" cy="5833872"/>
          </a:xfrm>
          <a:prstGeom prst="rect">
            <a:avLst/>
          </a:prstGeom>
          <a:ln w="38100" cmpd="sng">
            <a:solidFill>
              <a:srgbClr val="008000"/>
            </a:solidFill>
          </a:ln>
        </p:spPr>
      </p:pic>
      <p:sp>
        <p:nvSpPr>
          <p:cNvPr id="2" name="Title 1"/>
          <p:cNvSpPr>
            <a:spLocks noGrp="1"/>
          </p:cNvSpPr>
          <p:nvPr>
            <p:ph type="title"/>
          </p:nvPr>
        </p:nvSpPr>
        <p:spPr/>
        <p:txBody>
          <a:bodyPr>
            <a:normAutofit fontScale="90000"/>
          </a:bodyPr>
          <a:lstStyle/>
          <a:p>
            <a:r>
              <a:rPr lang="en-US" sz="4300" dirty="0" smtClean="0"/>
              <a:t>Silicate Dust vs. Reddening in </a:t>
            </a:r>
            <a:r>
              <a:rPr lang="en-US" sz="4300" dirty="0" err="1" smtClean="0"/>
              <a:t>QASs</a:t>
            </a:r>
            <a:endParaRPr lang="en-US" sz="4300" dirty="0"/>
          </a:p>
        </p:txBody>
      </p:sp>
      <p:sp>
        <p:nvSpPr>
          <p:cNvPr id="5" name="TextBox 4"/>
          <p:cNvSpPr txBox="1"/>
          <p:nvPr/>
        </p:nvSpPr>
        <p:spPr>
          <a:xfrm rot="21000000">
            <a:off x="4685341" y="4947171"/>
            <a:ext cx="4460475" cy="369332"/>
          </a:xfrm>
          <a:prstGeom prst="rect">
            <a:avLst/>
          </a:prstGeom>
          <a:noFill/>
        </p:spPr>
        <p:txBody>
          <a:bodyPr wrap="square" rtlCol="0">
            <a:spAutoFit/>
          </a:bodyPr>
          <a:lstStyle/>
          <a:p>
            <a:r>
              <a:rPr lang="en-US" b="1" dirty="0" smtClean="0">
                <a:solidFill>
                  <a:srgbClr val="3366FF"/>
                </a:solidFill>
              </a:rPr>
              <a:t>Milky Way diffuse clouds extrapolation</a:t>
            </a:r>
            <a:endParaRPr lang="en-US" b="1" dirty="0">
              <a:solidFill>
                <a:srgbClr val="3366FF"/>
              </a:solidFill>
            </a:endParaRPr>
          </a:p>
        </p:txBody>
      </p:sp>
      <p:sp>
        <p:nvSpPr>
          <p:cNvPr id="9" name="TextBox 8"/>
          <p:cNvSpPr txBox="1"/>
          <p:nvPr/>
        </p:nvSpPr>
        <p:spPr>
          <a:xfrm>
            <a:off x="0" y="1054047"/>
            <a:ext cx="2624667" cy="5478423"/>
          </a:xfrm>
          <a:prstGeom prst="rect">
            <a:avLst/>
          </a:prstGeom>
          <a:noFill/>
        </p:spPr>
        <p:txBody>
          <a:bodyPr wrap="square" rtlCol="0">
            <a:spAutoFit/>
          </a:bodyPr>
          <a:lstStyle/>
          <a:p>
            <a:pPr>
              <a:buFont typeface="Arial"/>
              <a:buChar char="•"/>
            </a:pPr>
            <a:r>
              <a:rPr lang="en-US" sz="2500" b="1" i="1" dirty="0" smtClean="0">
                <a:solidFill>
                  <a:srgbClr val="FF0000"/>
                </a:solidFill>
                <a:sym typeface="Wingdings"/>
              </a:rPr>
              <a:t>Grain differences? </a:t>
            </a:r>
          </a:p>
          <a:p>
            <a:r>
              <a:rPr lang="en-US" sz="2500" dirty="0" smtClean="0">
                <a:solidFill>
                  <a:srgbClr val="000000"/>
                </a:solidFill>
                <a:sym typeface="Wingdings"/>
              </a:rPr>
              <a:t>e.g. larger grains-low UV extinction</a:t>
            </a:r>
          </a:p>
          <a:p>
            <a:endParaRPr lang="en-US" sz="2500" dirty="0" smtClean="0">
              <a:solidFill>
                <a:srgbClr val="000000"/>
              </a:solidFill>
              <a:sym typeface="Wingdings"/>
            </a:endParaRPr>
          </a:p>
          <a:p>
            <a:pPr>
              <a:buFont typeface="Arial"/>
              <a:buChar char="•"/>
            </a:pPr>
            <a:r>
              <a:rPr lang="en-US" sz="2500" b="1" i="1" dirty="0" smtClean="0">
                <a:solidFill>
                  <a:srgbClr val="000000"/>
                </a:solidFill>
                <a:sym typeface="Wingdings"/>
              </a:rPr>
              <a:t>Sampling </a:t>
            </a:r>
            <a:r>
              <a:rPr lang="en-US" sz="2500" b="1" i="1" dirty="0" smtClean="0">
                <a:solidFill>
                  <a:srgbClr val="FF0000"/>
                </a:solidFill>
                <a:sym typeface="Wingdings"/>
              </a:rPr>
              <a:t>different dust grain population?</a:t>
            </a:r>
          </a:p>
          <a:p>
            <a:r>
              <a:rPr lang="en-US" sz="2500" dirty="0" smtClean="0">
                <a:solidFill>
                  <a:srgbClr val="000000"/>
                </a:solidFill>
                <a:sym typeface="Wingdings"/>
              </a:rPr>
              <a:t>e.g. face-on vs. through MW disk</a:t>
            </a:r>
          </a:p>
          <a:p>
            <a:endParaRPr lang="en-US" sz="2500" dirty="0" smtClean="0">
              <a:solidFill>
                <a:srgbClr val="000000"/>
              </a:solidFill>
              <a:sym typeface="Wingdings"/>
            </a:endParaRPr>
          </a:p>
          <a:p>
            <a:pPr>
              <a:buFont typeface="Arial"/>
              <a:buChar char="•"/>
            </a:pPr>
            <a:r>
              <a:rPr lang="en-US" sz="2500" b="1" i="1" dirty="0" smtClean="0">
                <a:solidFill>
                  <a:srgbClr val="FF0000"/>
                </a:solidFill>
                <a:sym typeface="Wingdings"/>
              </a:rPr>
              <a:t>Different stellar populations?</a:t>
            </a:r>
            <a:r>
              <a:rPr lang="en-US" sz="2500" i="1" dirty="0" smtClean="0">
                <a:solidFill>
                  <a:srgbClr val="000000"/>
                </a:solidFill>
                <a:sym typeface="Wingdings"/>
              </a:rPr>
              <a:t> </a:t>
            </a:r>
          </a:p>
          <a:p>
            <a:r>
              <a:rPr lang="en-US" sz="2500" i="1" dirty="0" smtClean="0">
                <a:solidFill>
                  <a:srgbClr val="000000"/>
                </a:solidFill>
                <a:sym typeface="Wingdings"/>
              </a:rPr>
              <a:t>e.g. more O-rich</a:t>
            </a:r>
            <a:endParaRPr lang="en-US" sz="2500" i="1" dirty="0">
              <a:solidFill>
                <a:srgbClr val="000000"/>
              </a:solidFill>
            </a:endParaRPr>
          </a:p>
        </p:txBody>
      </p:sp>
      <p:sp>
        <p:nvSpPr>
          <p:cNvPr id="11" name="Rectangle 10"/>
          <p:cNvSpPr/>
          <p:nvPr/>
        </p:nvSpPr>
        <p:spPr>
          <a:xfrm>
            <a:off x="3388269" y="1837382"/>
            <a:ext cx="3206588" cy="1154162"/>
          </a:xfrm>
          <a:prstGeom prst="rect">
            <a:avLst/>
          </a:prstGeom>
        </p:spPr>
        <p:txBody>
          <a:bodyPr wrap="square">
            <a:spAutoFit/>
          </a:bodyPr>
          <a:lstStyle/>
          <a:p>
            <a:pPr algn="ctr"/>
            <a:r>
              <a:rPr lang="en-US" sz="2300" b="1" i="1" dirty="0" smtClean="0">
                <a:solidFill>
                  <a:srgbClr val="FF0000"/>
                </a:solidFill>
              </a:rPr>
              <a:t>Slope of relation is 3-6x higher for </a:t>
            </a:r>
            <a:r>
              <a:rPr lang="en-US" sz="2300" b="1" i="1" dirty="0" err="1" smtClean="0">
                <a:solidFill>
                  <a:srgbClr val="FF0000"/>
                </a:solidFill>
              </a:rPr>
              <a:t>QASs</a:t>
            </a:r>
            <a:r>
              <a:rPr lang="en-US" sz="2300" b="1" i="1" dirty="0" smtClean="0">
                <a:solidFill>
                  <a:srgbClr val="FF0000"/>
                </a:solidFill>
              </a:rPr>
              <a:t> than for Milky Way diffuse clouds</a:t>
            </a:r>
          </a:p>
        </p:txBody>
      </p:sp>
      <p:sp>
        <p:nvSpPr>
          <p:cNvPr id="13" name="TextBox 12"/>
          <p:cNvSpPr txBox="1"/>
          <p:nvPr/>
        </p:nvSpPr>
        <p:spPr>
          <a:xfrm>
            <a:off x="7017119" y="6421888"/>
            <a:ext cx="2126881" cy="307777"/>
          </a:xfrm>
          <a:prstGeom prst="rect">
            <a:avLst/>
          </a:prstGeom>
          <a:noFill/>
        </p:spPr>
        <p:txBody>
          <a:bodyPr wrap="none" rtlCol="0">
            <a:spAutoFit/>
          </a:bodyPr>
          <a:lstStyle/>
          <a:p>
            <a:r>
              <a:rPr lang="en-US" sz="1400" i="1" dirty="0" err="1" smtClean="0">
                <a:solidFill>
                  <a:srgbClr val="000000"/>
                </a:solidFill>
              </a:rPr>
              <a:t>f</a:t>
            </a:r>
            <a:r>
              <a:rPr lang="en-US" sz="1400" i="1" baseline="-25000" dirty="0" err="1" smtClean="0">
                <a:solidFill>
                  <a:srgbClr val="000000"/>
                </a:solidFill>
              </a:rPr>
              <a:t>cov</a:t>
            </a:r>
            <a:r>
              <a:rPr lang="en-US" sz="1400" i="1" dirty="0" smtClean="0">
                <a:solidFill>
                  <a:srgbClr val="000000"/>
                </a:solidFill>
              </a:rPr>
              <a:t>=1 assumed in all </a:t>
            </a:r>
            <a:r>
              <a:rPr lang="en-US" sz="1400" i="1" dirty="0" err="1" smtClean="0">
                <a:solidFill>
                  <a:srgbClr val="000000"/>
                </a:solidFill>
              </a:rPr>
              <a:t>QASs</a:t>
            </a:r>
            <a:endParaRPr lang="en-US" sz="1400" i="1" dirty="0">
              <a:solidFill>
                <a:srgbClr val="000000"/>
              </a:solidFill>
            </a:endParaRPr>
          </a:p>
        </p:txBody>
      </p:sp>
      <p:sp>
        <p:nvSpPr>
          <p:cNvPr id="4" name="Slide Number Placeholder 3"/>
          <p:cNvSpPr>
            <a:spLocks noGrp="1"/>
          </p:cNvSpPr>
          <p:nvPr>
            <p:ph type="sldNum" sz="quarter" idx="12"/>
          </p:nvPr>
        </p:nvSpPr>
        <p:spPr/>
        <p:txBody>
          <a:bodyPr/>
          <a:lstStyle/>
          <a:p>
            <a:fld id="{9648F39E-9C37-485F-AC97-16BB4BDF9F49}" type="slidenum">
              <a:rPr kumimoji="0" lang="en-US" smtClean="0"/>
              <a:t>18</a:t>
            </a:fld>
            <a:endParaRPr kumimoji="0" lang="en-US"/>
          </a:p>
        </p:txBody>
      </p:sp>
    </p:spTree>
    <p:extLst>
      <p:ext uri="{BB962C8B-B14F-4D97-AF65-F5344CB8AC3E}">
        <p14:creationId xmlns:p14="http://schemas.microsoft.com/office/powerpoint/2010/main" val="1963535982"/>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sz="4500" dirty="0" smtClean="0"/>
              <a:t>Silicate Dust </a:t>
            </a:r>
            <a:r>
              <a:rPr lang="en-US" sz="4500" dirty="0" err="1" smtClean="0"/>
              <a:t>vs</a:t>
            </a:r>
            <a:r>
              <a:rPr lang="en-US" sz="4500" dirty="0" smtClean="0"/>
              <a:t> Mg II EW in </a:t>
            </a:r>
            <a:r>
              <a:rPr lang="en-US" sz="4500" dirty="0" err="1" smtClean="0"/>
              <a:t>QASs</a:t>
            </a:r>
            <a:endParaRPr lang="en-US" sz="4500" dirty="0"/>
          </a:p>
        </p:txBody>
      </p:sp>
      <p:sp>
        <p:nvSpPr>
          <p:cNvPr id="6" name="TextBox 5"/>
          <p:cNvSpPr txBox="1"/>
          <p:nvPr/>
        </p:nvSpPr>
        <p:spPr>
          <a:xfrm>
            <a:off x="5742433" y="835334"/>
            <a:ext cx="3401567" cy="4185762"/>
          </a:xfrm>
          <a:prstGeom prst="rect">
            <a:avLst/>
          </a:prstGeom>
          <a:noFill/>
        </p:spPr>
        <p:txBody>
          <a:bodyPr wrap="square" rtlCol="0">
            <a:spAutoFit/>
          </a:bodyPr>
          <a:lstStyle/>
          <a:p>
            <a:pPr algn="ctr"/>
            <a:r>
              <a:rPr lang="en-US" sz="2800" b="1" i="1" dirty="0" smtClean="0">
                <a:solidFill>
                  <a:srgbClr val="000000"/>
                </a:solidFill>
              </a:rPr>
              <a:t>Suggestion of trend between Mg II EW and silicate 10 </a:t>
            </a:r>
            <a:r>
              <a:rPr lang="en-US" sz="2800" b="1" i="1" dirty="0" err="1" smtClean="0">
                <a:solidFill>
                  <a:srgbClr val="000000"/>
                </a:solidFill>
                <a:latin typeface="Times New Roman"/>
                <a:cs typeface="Times New Roman"/>
              </a:rPr>
              <a:t>μm</a:t>
            </a:r>
            <a:r>
              <a:rPr lang="en-US" sz="2800" b="1" i="1" dirty="0" smtClean="0">
                <a:solidFill>
                  <a:srgbClr val="000000"/>
                </a:solidFill>
              </a:rPr>
              <a:t> peak optical depth:</a:t>
            </a:r>
          </a:p>
          <a:p>
            <a:endParaRPr lang="en-US" sz="2300" dirty="0" smtClean="0">
              <a:solidFill>
                <a:srgbClr val="000000"/>
              </a:solidFill>
            </a:endParaRPr>
          </a:p>
          <a:p>
            <a:pPr algn="ctr"/>
            <a:r>
              <a:rPr lang="en-US" sz="3600" b="1" i="1" dirty="0" smtClean="0">
                <a:solidFill>
                  <a:srgbClr val="FF0000"/>
                </a:solidFill>
              </a:rPr>
              <a:t>Are silicate-rich </a:t>
            </a:r>
            <a:r>
              <a:rPr lang="en-US" sz="3600" b="1" i="1" dirty="0" err="1" smtClean="0">
                <a:solidFill>
                  <a:srgbClr val="FF0000"/>
                </a:solidFill>
              </a:rPr>
              <a:t>QASs</a:t>
            </a:r>
            <a:r>
              <a:rPr lang="en-US" sz="3600" b="1" i="1" dirty="0" smtClean="0">
                <a:solidFill>
                  <a:srgbClr val="FF0000"/>
                </a:solidFill>
              </a:rPr>
              <a:t> more massive?</a:t>
            </a:r>
          </a:p>
          <a:p>
            <a:pPr>
              <a:buFont typeface="Arial"/>
              <a:buChar char="•"/>
            </a:pPr>
            <a:endParaRPr lang="en-US" sz="2300" dirty="0">
              <a:solidFill>
                <a:srgbClr val="000000"/>
              </a:solidFill>
            </a:endParaRPr>
          </a:p>
        </p:txBody>
      </p:sp>
      <p:sp>
        <p:nvSpPr>
          <p:cNvPr id="3" name="Rectangle 2"/>
          <p:cNvSpPr/>
          <p:nvPr/>
        </p:nvSpPr>
        <p:spPr>
          <a:xfrm>
            <a:off x="5915066" y="5913230"/>
            <a:ext cx="3228934" cy="923330"/>
          </a:xfrm>
          <a:prstGeom prst="rect">
            <a:avLst/>
          </a:prstGeom>
        </p:spPr>
        <p:txBody>
          <a:bodyPr wrap="square">
            <a:spAutoFit/>
          </a:bodyPr>
          <a:lstStyle/>
          <a:p>
            <a:pPr algn="ctr"/>
            <a:r>
              <a:rPr lang="en-US" dirty="0">
                <a:solidFill>
                  <a:srgbClr val="000000"/>
                </a:solidFill>
              </a:rPr>
              <a:t>Mg II saturated in most systems, and is proxy for velocity spread (QAS mass; outflows)</a:t>
            </a:r>
          </a:p>
        </p:txBody>
      </p:sp>
      <p:sp>
        <p:nvSpPr>
          <p:cNvPr id="8" name="Rectangle 7"/>
          <p:cNvSpPr/>
          <p:nvPr/>
        </p:nvSpPr>
        <p:spPr>
          <a:xfrm>
            <a:off x="1646605" y="4826000"/>
            <a:ext cx="607645" cy="317500"/>
          </a:xfrm>
          <a:prstGeom prst="rect">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Slide Number Placeholder 9"/>
          <p:cNvSpPr>
            <a:spLocks noGrp="1"/>
          </p:cNvSpPr>
          <p:nvPr>
            <p:ph type="sldNum" sz="quarter" idx="12"/>
          </p:nvPr>
        </p:nvSpPr>
        <p:spPr/>
        <p:txBody>
          <a:bodyPr/>
          <a:lstStyle/>
          <a:p>
            <a:fld id="{9648F39E-9C37-485F-AC97-16BB4BDF9F49}" type="slidenum">
              <a:rPr kumimoji="0" lang="en-US" smtClean="0"/>
              <a:t>19</a:t>
            </a:fld>
            <a:endParaRPr kumimoji="0" lang="en-US"/>
          </a:p>
        </p:txBody>
      </p:sp>
      <p:pic>
        <p:nvPicPr>
          <p:cNvPr id="11" name="Picture 10" descr="CPHposter-TAU-Mg-co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35334"/>
            <a:ext cx="5917600" cy="5387666"/>
          </a:xfrm>
          <a:prstGeom prst="rect">
            <a:avLst/>
          </a:prstGeom>
          <a:ln w="38100" cmpd="sng">
            <a:solidFill>
              <a:srgbClr val="008000"/>
            </a:solidFill>
          </a:ln>
        </p:spPr>
      </p:pic>
    </p:spTree>
    <p:extLst>
      <p:ext uri="{BB962C8B-B14F-4D97-AF65-F5344CB8AC3E}">
        <p14:creationId xmlns:p14="http://schemas.microsoft.com/office/powerpoint/2010/main" val="1981373531"/>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t>Outline</a:t>
            </a:r>
            <a:endParaRPr lang="en-US" dirty="0"/>
          </a:p>
        </p:txBody>
      </p:sp>
      <p:sp>
        <p:nvSpPr>
          <p:cNvPr id="3" name="Content Placeholder 2"/>
          <p:cNvSpPr>
            <a:spLocks noGrp="1"/>
          </p:cNvSpPr>
          <p:nvPr>
            <p:ph idx="1"/>
          </p:nvPr>
        </p:nvSpPr>
        <p:spPr>
          <a:xfrm>
            <a:off x="0" y="795021"/>
            <a:ext cx="9144000" cy="5836166"/>
          </a:xfrm>
        </p:spPr>
        <p:txBody>
          <a:bodyPr>
            <a:normAutofit fontScale="92500"/>
          </a:bodyPr>
          <a:lstStyle/>
          <a:p>
            <a:r>
              <a:rPr lang="en-US" u="sng" dirty="0" smtClean="0"/>
              <a:t>Introduction – Quasar Absorption Systems (QASs)</a:t>
            </a:r>
          </a:p>
          <a:p>
            <a:pPr lvl="1"/>
            <a:r>
              <a:rPr lang="en-US" dirty="0" smtClean="0"/>
              <a:t>Using QASs to study distant galaxies</a:t>
            </a:r>
          </a:p>
          <a:p>
            <a:pPr lvl="1"/>
            <a:r>
              <a:rPr lang="en-US" dirty="0" smtClean="0"/>
              <a:t>Evidence for dust in QASs</a:t>
            </a:r>
          </a:p>
          <a:p>
            <a:pPr lvl="1"/>
            <a:r>
              <a:rPr lang="en-US" dirty="0" smtClean="0"/>
              <a:t>Evidence of variations in silicate dust in QASs</a:t>
            </a:r>
          </a:p>
          <a:p>
            <a:pPr lvl="1"/>
            <a:endParaRPr lang="en-US" dirty="0" smtClean="0"/>
          </a:p>
          <a:p>
            <a:r>
              <a:rPr lang="en-US" dirty="0"/>
              <a:t> </a:t>
            </a:r>
            <a:r>
              <a:rPr lang="en-US" u="sng" dirty="0" smtClean="0"/>
              <a:t>Multi-wavelength archival study of dust &amp; gas in QASs</a:t>
            </a:r>
            <a:endParaRPr lang="en-US" dirty="0" smtClean="0"/>
          </a:p>
          <a:p>
            <a:pPr lvl="1"/>
            <a:r>
              <a:rPr lang="en-US" dirty="0" smtClean="0"/>
              <a:t>  Silicate dust in QASs</a:t>
            </a:r>
          </a:p>
          <a:p>
            <a:pPr lvl="2"/>
            <a:r>
              <a:rPr lang="en-US" dirty="0" smtClean="0"/>
              <a:t>Importance of quasar continuum normalizations</a:t>
            </a:r>
          </a:p>
          <a:p>
            <a:pPr lvl="2"/>
            <a:r>
              <a:rPr lang="en-US" dirty="0" smtClean="0"/>
              <a:t>Silicate dust detections in local and higher redshift galaxies</a:t>
            </a:r>
          </a:p>
          <a:p>
            <a:pPr lvl="1"/>
            <a:r>
              <a:rPr lang="en-US" dirty="0" smtClean="0"/>
              <a:t>Investigation into trends and correlations of dust and gas</a:t>
            </a:r>
          </a:p>
          <a:p>
            <a:pPr lvl="1"/>
            <a:endParaRPr lang="en-US" dirty="0" smtClean="0">
              <a:sym typeface="Wingdings"/>
            </a:endParaRPr>
          </a:p>
          <a:p>
            <a:r>
              <a:rPr lang="en-US" dirty="0" smtClean="0"/>
              <a:t>  Summary &amp; Future Work</a:t>
            </a:r>
          </a:p>
          <a:p>
            <a:endParaRPr lang="en-US" dirty="0"/>
          </a:p>
        </p:txBody>
      </p:sp>
      <p:sp>
        <p:nvSpPr>
          <p:cNvPr id="4" name="Slide Number Placeholder 3"/>
          <p:cNvSpPr>
            <a:spLocks noGrp="1"/>
          </p:cNvSpPr>
          <p:nvPr>
            <p:ph type="sldNum" sz="quarter" idx="12"/>
          </p:nvPr>
        </p:nvSpPr>
        <p:spPr/>
        <p:txBody>
          <a:bodyPr/>
          <a:lstStyle/>
          <a:p>
            <a:fld id="{9648F39E-9C37-485F-AC97-16BB4BDF9F49}" type="slidenum">
              <a:rPr kumimoji="0" lang="en-US" smtClean="0"/>
              <a:t>2</a:t>
            </a:fld>
            <a:endParaRPr kumimoji="0" lang="en-US" dirty="0"/>
          </a:p>
        </p:txBody>
      </p:sp>
    </p:spTree>
    <p:extLst>
      <p:ext uri="{BB962C8B-B14F-4D97-AF65-F5344CB8AC3E}">
        <p14:creationId xmlns:p14="http://schemas.microsoft.com/office/powerpoint/2010/main" val="421258593"/>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t>Summary &amp; Future Work</a:t>
            </a:r>
            <a:endParaRPr lang="en-US" dirty="0"/>
          </a:p>
        </p:txBody>
      </p:sp>
      <p:sp>
        <p:nvSpPr>
          <p:cNvPr id="3" name="Content Placeholder 2"/>
          <p:cNvSpPr>
            <a:spLocks noGrp="1"/>
          </p:cNvSpPr>
          <p:nvPr>
            <p:ph idx="1"/>
          </p:nvPr>
        </p:nvSpPr>
        <p:spPr>
          <a:xfrm>
            <a:off x="0" y="795021"/>
            <a:ext cx="9144000" cy="6062979"/>
          </a:xfrm>
        </p:spPr>
        <p:txBody>
          <a:bodyPr>
            <a:normAutofit fontScale="55000" lnSpcReduction="20000"/>
          </a:bodyPr>
          <a:lstStyle/>
          <a:p>
            <a:r>
              <a:rPr lang="en-US" b="1" dirty="0"/>
              <a:t>Silicate dust in absorption in QASs </a:t>
            </a:r>
          </a:p>
          <a:p>
            <a:pPr lvl="1"/>
            <a:r>
              <a:rPr lang="en-US" sz="3100" dirty="0" smtClean="0"/>
              <a:t>10 </a:t>
            </a:r>
            <a:r>
              <a:rPr lang="en-US" sz="3100" dirty="0" err="1">
                <a:latin typeface="Times New Roman"/>
                <a:cs typeface="Times New Roman"/>
              </a:rPr>
              <a:t>μm</a:t>
            </a:r>
            <a:r>
              <a:rPr lang="en-US" sz="3100" dirty="0"/>
              <a:t> (and 18 </a:t>
            </a:r>
            <a:r>
              <a:rPr lang="en-US" sz="3100" dirty="0" err="1">
                <a:latin typeface="Times New Roman"/>
                <a:cs typeface="Times New Roman"/>
              </a:rPr>
              <a:t>μm</a:t>
            </a:r>
            <a:r>
              <a:rPr lang="en-US" sz="3100" dirty="0"/>
              <a:t>) </a:t>
            </a:r>
            <a:r>
              <a:rPr lang="en-US" sz="3100" dirty="0" smtClean="0"/>
              <a:t>silicate absorption in gas-rich QASs </a:t>
            </a:r>
            <a:r>
              <a:rPr lang="en-US" sz="3100" dirty="0"/>
              <a:t>at z&lt;1.4 </a:t>
            </a:r>
            <a:endParaRPr lang="en-US" sz="3100" dirty="0" smtClean="0"/>
          </a:p>
          <a:p>
            <a:pPr lvl="1"/>
            <a:r>
              <a:rPr lang="en-US" sz="3100" dirty="0" smtClean="0"/>
              <a:t>Variation </a:t>
            </a:r>
            <a:r>
              <a:rPr lang="en-US" sz="3100" dirty="0"/>
              <a:t>in shape, breadth of absorption feature </a:t>
            </a:r>
            <a:endParaRPr lang="en-US" sz="3100" dirty="0" smtClean="0"/>
          </a:p>
          <a:p>
            <a:pPr lvl="1"/>
            <a:r>
              <a:rPr lang="en-US" sz="3100" dirty="0" smtClean="0"/>
              <a:t>Ratio of 10:18 </a:t>
            </a:r>
            <a:r>
              <a:rPr lang="en-US" sz="3100" dirty="0" err="1" smtClean="0"/>
              <a:t>μm</a:t>
            </a:r>
            <a:r>
              <a:rPr lang="en-US" sz="3100" dirty="0" smtClean="0"/>
              <a:t> feature &amp; derived grain properties dependent on continuum normalization</a:t>
            </a:r>
          </a:p>
          <a:p>
            <a:pPr marL="457200" lvl="1" indent="0">
              <a:buNone/>
            </a:pPr>
            <a:r>
              <a:rPr lang="en-US" sz="3100" dirty="0" smtClean="0">
                <a:sym typeface="Wingdings"/>
              </a:rPr>
              <a:t>Exploring more systems with non-</a:t>
            </a:r>
            <a:r>
              <a:rPr lang="en-US" sz="3100" dirty="0" err="1" smtClean="0">
                <a:sym typeface="Wingdings"/>
              </a:rPr>
              <a:t>blazar</a:t>
            </a:r>
            <a:r>
              <a:rPr lang="en-US" sz="3100" dirty="0" smtClean="0">
                <a:sym typeface="Wingdings"/>
              </a:rPr>
              <a:t> AGN (more structured)</a:t>
            </a:r>
            <a:endParaRPr lang="en-US" sz="3100" dirty="0"/>
          </a:p>
          <a:p>
            <a:pPr lvl="1">
              <a:buNone/>
            </a:pPr>
            <a:endParaRPr lang="en-US" dirty="0"/>
          </a:p>
          <a:p>
            <a:r>
              <a:rPr lang="en-US" b="1" dirty="0"/>
              <a:t>Trends of </a:t>
            </a:r>
            <a:r>
              <a:rPr lang="en-US" b="1" dirty="0">
                <a:latin typeface="Times New Roman"/>
                <a:cs typeface="Times New Roman"/>
              </a:rPr>
              <a:t>τ</a:t>
            </a:r>
            <a:r>
              <a:rPr lang="en-US" b="1" baseline="-25000" dirty="0">
                <a:latin typeface="Times New Roman"/>
                <a:cs typeface="Times New Roman"/>
              </a:rPr>
              <a:t>10</a:t>
            </a:r>
            <a:r>
              <a:rPr lang="en-US" b="1" dirty="0">
                <a:latin typeface="Times New Roman"/>
                <a:cs typeface="Times New Roman"/>
              </a:rPr>
              <a:t> </a:t>
            </a:r>
            <a:r>
              <a:rPr lang="en-US" b="1" dirty="0"/>
              <a:t>with other dust and gas properties of QAS</a:t>
            </a:r>
          </a:p>
          <a:p>
            <a:pPr lvl="1"/>
            <a:r>
              <a:rPr lang="en-US" sz="3100" dirty="0"/>
              <a:t>Correlation with E(B-V) – but steeper slope than in MW clouds</a:t>
            </a:r>
          </a:p>
          <a:p>
            <a:pPr lvl="1"/>
            <a:r>
              <a:rPr lang="en-US" sz="3100" dirty="0" smtClean="0"/>
              <a:t>Possible Trend </a:t>
            </a:r>
            <a:r>
              <a:rPr lang="en-US" sz="3100" dirty="0"/>
              <a:t>with Mg II EW – silicate rich are more massive?</a:t>
            </a:r>
          </a:p>
          <a:p>
            <a:pPr lvl="1"/>
            <a:r>
              <a:rPr lang="en-US" sz="3100" dirty="0"/>
              <a:t>Suggestion of anti-correlation with carbonaceous dust abs. </a:t>
            </a:r>
            <a:r>
              <a:rPr lang="en-US" sz="3100" dirty="0" smtClean="0"/>
              <a:t>strength</a:t>
            </a:r>
          </a:p>
          <a:p>
            <a:pPr marL="457200" lvl="1" indent="0">
              <a:buNone/>
            </a:pPr>
            <a:r>
              <a:rPr lang="en-US" sz="3100" dirty="0" smtClean="0">
                <a:sym typeface="Wingdings"/>
              </a:rPr>
              <a:t>Investigating with larger/more diverse sample</a:t>
            </a:r>
            <a:endParaRPr lang="en-US" sz="3100" dirty="0" smtClean="0"/>
          </a:p>
          <a:p>
            <a:pPr lvl="1"/>
            <a:endParaRPr lang="en-US" dirty="0"/>
          </a:p>
          <a:p>
            <a:pPr marL="118872" indent="0" algn="ctr">
              <a:buNone/>
            </a:pPr>
            <a:r>
              <a:rPr lang="en-US" b="1" u="sng" dirty="0" smtClean="0"/>
              <a:t>Big Picture Questions Working to Address:</a:t>
            </a:r>
          </a:p>
          <a:p>
            <a:pPr marL="365760" indent="-365760">
              <a:spcAft>
                <a:spcPts val="1200"/>
              </a:spcAft>
              <a:buFont typeface="+mj-lt"/>
              <a:buAutoNum type="arabicPeriod"/>
            </a:pPr>
            <a:r>
              <a:rPr lang="en-US" b="1" dirty="0"/>
              <a:t>ISM </a:t>
            </a:r>
            <a:r>
              <a:rPr lang="en-US" b="1" dirty="0" err="1"/>
              <a:t>metallicity</a:t>
            </a:r>
            <a:r>
              <a:rPr lang="en-US" b="1" dirty="0"/>
              <a:t> vs. depletion? </a:t>
            </a:r>
            <a:r>
              <a:rPr lang="en-US" i="1" dirty="0">
                <a:sym typeface="Wingdings"/>
              </a:rPr>
              <a:t> </a:t>
            </a:r>
            <a:r>
              <a:rPr lang="en-US" sz="3100" i="1" dirty="0">
                <a:sym typeface="Wingdings"/>
              </a:rPr>
              <a:t>enrichment of gas versus solid phase following peak era of SF</a:t>
            </a:r>
            <a:endParaRPr lang="en-US" sz="3100" i="1" dirty="0"/>
          </a:p>
          <a:p>
            <a:pPr marL="365760" indent="-365760">
              <a:buFont typeface="+mj-lt"/>
              <a:buAutoNum type="arabicPeriod"/>
            </a:pPr>
            <a:r>
              <a:rPr lang="en-US" b="1" dirty="0"/>
              <a:t>Dust composition </a:t>
            </a:r>
            <a:r>
              <a:rPr lang="en-US" b="1" dirty="0" smtClean="0"/>
              <a:t>–distant galaxies dominated </a:t>
            </a:r>
            <a:r>
              <a:rPr lang="en-US" b="1" dirty="0"/>
              <a:t>by  silicate </a:t>
            </a:r>
            <a:r>
              <a:rPr lang="en-US" b="1" dirty="0" smtClean="0"/>
              <a:t>or </a:t>
            </a:r>
            <a:r>
              <a:rPr lang="en-US" b="1" dirty="0"/>
              <a:t>carbonaceous </a:t>
            </a:r>
            <a:r>
              <a:rPr lang="en-US" b="1" dirty="0" smtClean="0"/>
              <a:t>dust</a:t>
            </a:r>
            <a:r>
              <a:rPr lang="en-US" b="1" dirty="0"/>
              <a:t>? </a:t>
            </a:r>
            <a:r>
              <a:rPr lang="en-US" sz="3100" i="1" dirty="0" smtClean="0">
                <a:sym typeface="Wingdings"/>
              </a:rPr>
              <a:t> </a:t>
            </a:r>
            <a:r>
              <a:rPr lang="en-US" sz="3100" i="1" dirty="0">
                <a:sym typeface="Wingdings"/>
              </a:rPr>
              <a:t>SFH; extinction corrections for distant </a:t>
            </a:r>
            <a:r>
              <a:rPr lang="en-US" sz="3100" i="1" dirty="0" smtClean="0">
                <a:sym typeface="Wingdings"/>
              </a:rPr>
              <a:t>galaxies</a:t>
            </a:r>
          </a:p>
          <a:p>
            <a:pPr marL="365760" indent="-365760">
              <a:buFont typeface="+mj-lt"/>
              <a:buAutoNum type="arabicPeriod"/>
            </a:pPr>
            <a:endParaRPr lang="en-US" sz="3100" i="1" dirty="0">
              <a:sym typeface="Wingdings"/>
            </a:endParaRPr>
          </a:p>
          <a:p>
            <a:pPr marL="365760" indent="-365760">
              <a:spcAft>
                <a:spcPts val="1200"/>
              </a:spcAft>
              <a:buFont typeface="+mj-lt"/>
              <a:buAutoNum type="arabicPeriod"/>
            </a:pPr>
            <a:r>
              <a:rPr lang="en-US" b="1" dirty="0">
                <a:sym typeface="Wingdings"/>
              </a:rPr>
              <a:t>Silicate grain structure </a:t>
            </a:r>
            <a:r>
              <a:rPr lang="en-US" i="1" dirty="0">
                <a:sym typeface="Wingdings"/>
              </a:rPr>
              <a:t> </a:t>
            </a:r>
            <a:r>
              <a:rPr lang="en-US" i="1" dirty="0" err="1">
                <a:sym typeface="Wingdings"/>
              </a:rPr>
              <a:t>Crystallinity</a:t>
            </a:r>
            <a:r>
              <a:rPr lang="en-US" i="1" dirty="0">
                <a:sym typeface="Wingdings"/>
              </a:rPr>
              <a:t> implies recent SF or weaker ISM processing; grain structures crucial in dust models</a:t>
            </a:r>
          </a:p>
          <a:p>
            <a:pPr marL="365760" indent="-365760">
              <a:spcAft>
                <a:spcPts val="1200"/>
              </a:spcAft>
              <a:buFont typeface="+mj-lt"/>
              <a:buAutoNum type="arabicPeriod"/>
            </a:pPr>
            <a:r>
              <a:rPr lang="en-US" b="1" dirty="0">
                <a:sym typeface="Wingdings"/>
              </a:rPr>
              <a:t>Gas-Dust Interrelations: trends between </a:t>
            </a:r>
            <a:r>
              <a:rPr lang="en-US" b="1" dirty="0" err="1">
                <a:sym typeface="Wingdings"/>
              </a:rPr>
              <a:t>metallicity</a:t>
            </a:r>
            <a:r>
              <a:rPr lang="en-US" b="1" dirty="0">
                <a:sym typeface="Wingdings"/>
              </a:rPr>
              <a:t>-silicate dust-galaxy mass-dust abundance </a:t>
            </a:r>
            <a:r>
              <a:rPr lang="en-US" b="1" i="1" dirty="0">
                <a:sym typeface="Wingdings"/>
              </a:rPr>
              <a:t> </a:t>
            </a:r>
            <a:r>
              <a:rPr lang="en-US" i="1" dirty="0">
                <a:sym typeface="Wingdings"/>
              </a:rPr>
              <a:t>is dust processing more efficient in high mass or higher SFR galaxies?   </a:t>
            </a:r>
            <a:endParaRPr lang="en-US" i="1" dirty="0"/>
          </a:p>
        </p:txBody>
      </p:sp>
      <p:sp>
        <p:nvSpPr>
          <p:cNvPr id="4" name="Slide Number Placeholder 3"/>
          <p:cNvSpPr>
            <a:spLocks noGrp="1"/>
          </p:cNvSpPr>
          <p:nvPr>
            <p:ph type="sldNum" sz="quarter" idx="12"/>
          </p:nvPr>
        </p:nvSpPr>
        <p:spPr/>
        <p:txBody>
          <a:bodyPr/>
          <a:lstStyle/>
          <a:p>
            <a:fld id="{9648F39E-9C37-485F-AC97-16BB4BDF9F49}" type="slidenum">
              <a:rPr kumimoji="0" lang="en-US" smtClean="0"/>
              <a:t>20</a:t>
            </a:fld>
            <a:endParaRPr kumimoji="0" lang="en-US"/>
          </a:p>
        </p:txBody>
      </p:sp>
    </p:spTree>
    <p:extLst>
      <p:ext uri="{BB962C8B-B14F-4D97-AF65-F5344CB8AC3E}">
        <p14:creationId xmlns:p14="http://schemas.microsoft.com/office/powerpoint/2010/main" val="1044973779"/>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582" y="37184"/>
            <a:ext cx="9125418" cy="605183"/>
          </a:xfrm>
        </p:spPr>
        <p:txBody>
          <a:bodyPr>
            <a:noAutofit/>
          </a:bodyPr>
          <a:lstStyle/>
          <a:p>
            <a:pPr algn="ctr"/>
            <a:r>
              <a:rPr lang="en-US" sz="3000" dirty="0" smtClean="0"/>
              <a:t>Absorption Features along Line of Sight to Luminous Background Source</a:t>
            </a:r>
            <a:endParaRPr lang="en-US" sz="3000" dirty="0"/>
          </a:p>
        </p:txBody>
      </p:sp>
      <p:pic>
        <p:nvPicPr>
          <p:cNvPr id="4" name="Picture 3"/>
          <p:cNvPicPr>
            <a:picLocks noChangeAspect="1"/>
          </p:cNvPicPr>
          <p:nvPr/>
        </p:nvPicPr>
        <p:blipFill>
          <a:blip r:embed="rId3"/>
          <a:stretch>
            <a:fillRect/>
          </a:stretch>
        </p:blipFill>
        <p:spPr>
          <a:xfrm>
            <a:off x="18582" y="777284"/>
            <a:ext cx="9125418" cy="6040442"/>
          </a:xfrm>
          <a:prstGeom prst="rect">
            <a:avLst/>
          </a:prstGeom>
        </p:spPr>
      </p:pic>
      <p:sp>
        <p:nvSpPr>
          <p:cNvPr id="5" name="TextBox 4"/>
          <p:cNvSpPr txBox="1"/>
          <p:nvPr/>
        </p:nvSpPr>
        <p:spPr>
          <a:xfrm>
            <a:off x="457200" y="6479205"/>
            <a:ext cx="1412541" cy="369332"/>
          </a:xfrm>
          <a:prstGeom prst="rect">
            <a:avLst/>
          </a:prstGeom>
          <a:noFill/>
        </p:spPr>
        <p:txBody>
          <a:bodyPr wrap="none" rtlCol="0">
            <a:spAutoFit/>
          </a:bodyPr>
          <a:lstStyle/>
          <a:p>
            <a:r>
              <a:rPr lang="en-US" dirty="0" err="1" smtClean="0">
                <a:solidFill>
                  <a:schemeClr val="bg1"/>
                </a:solidFill>
              </a:rPr>
              <a:t>Peeples</a:t>
            </a:r>
            <a:r>
              <a:rPr lang="en-US" dirty="0" smtClean="0">
                <a:solidFill>
                  <a:schemeClr val="bg1"/>
                </a:solidFill>
              </a:rPr>
              <a:t> 2015 </a:t>
            </a:r>
            <a:endParaRPr lang="en-US" dirty="0">
              <a:solidFill>
                <a:schemeClr val="bg1"/>
              </a:solidFill>
            </a:endParaRPr>
          </a:p>
        </p:txBody>
      </p:sp>
      <p:cxnSp>
        <p:nvCxnSpPr>
          <p:cNvPr id="6" name="Straight Connector 5"/>
          <p:cNvCxnSpPr/>
          <p:nvPr/>
        </p:nvCxnSpPr>
        <p:spPr>
          <a:xfrm flipV="1">
            <a:off x="5328374" y="3255634"/>
            <a:ext cx="1664204" cy="510974"/>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rot="20579888">
            <a:off x="5343975" y="3076252"/>
            <a:ext cx="1903085" cy="369332"/>
          </a:xfrm>
          <a:prstGeom prst="rect">
            <a:avLst/>
          </a:prstGeom>
          <a:noFill/>
        </p:spPr>
        <p:txBody>
          <a:bodyPr wrap="none" rtlCol="0">
            <a:spAutoFit/>
          </a:bodyPr>
          <a:lstStyle/>
          <a:p>
            <a:r>
              <a:rPr lang="en-US" dirty="0" smtClean="0">
                <a:solidFill>
                  <a:srgbClr val="FFFFFF"/>
                </a:solidFill>
              </a:rPr>
              <a:t>Impact parameter</a:t>
            </a:r>
            <a:endParaRPr lang="en-US" dirty="0">
              <a:solidFill>
                <a:srgbClr val="FFFFFF"/>
              </a:solidFill>
            </a:endParaRPr>
          </a:p>
        </p:txBody>
      </p:sp>
      <p:sp>
        <p:nvSpPr>
          <p:cNvPr id="3" name="Slide Number Placeholder 2"/>
          <p:cNvSpPr>
            <a:spLocks noGrp="1"/>
          </p:cNvSpPr>
          <p:nvPr>
            <p:ph type="sldNum" sz="quarter" idx="12"/>
          </p:nvPr>
        </p:nvSpPr>
        <p:spPr/>
        <p:txBody>
          <a:bodyPr/>
          <a:lstStyle/>
          <a:p>
            <a:fld id="{9648F39E-9C37-485F-AC97-16BB4BDF9F49}" type="slidenum">
              <a:rPr kumimoji="0" lang="en-US" smtClean="0"/>
              <a:t>3</a:t>
            </a:fld>
            <a:endParaRPr kumimoji="0" lang="en-US"/>
          </a:p>
        </p:txBody>
      </p:sp>
    </p:spTree>
    <p:extLst>
      <p:ext uri="{BB962C8B-B14F-4D97-AF65-F5344CB8AC3E}">
        <p14:creationId xmlns:p14="http://schemas.microsoft.com/office/powerpoint/2010/main" val="4242066850"/>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ontzen.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6858000"/>
          </a:xfrm>
          <a:prstGeom prst="rect">
            <a:avLst/>
          </a:prstGeom>
        </p:spPr>
      </p:pic>
      <p:sp>
        <p:nvSpPr>
          <p:cNvPr id="6" name="TextBox 5"/>
          <p:cNvSpPr txBox="1"/>
          <p:nvPr/>
        </p:nvSpPr>
        <p:spPr>
          <a:xfrm>
            <a:off x="6655215" y="6488668"/>
            <a:ext cx="1922784" cy="369332"/>
          </a:xfrm>
          <a:prstGeom prst="rect">
            <a:avLst/>
          </a:prstGeom>
          <a:noFill/>
        </p:spPr>
        <p:txBody>
          <a:bodyPr wrap="none" rtlCol="0">
            <a:spAutoFit/>
          </a:bodyPr>
          <a:lstStyle/>
          <a:p>
            <a:r>
              <a:rPr lang="en-US" b="1" dirty="0" smtClean="0">
                <a:solidFill>
                  <a:schemeClr val="bg1"/>
                </a:solidFill>
              </a:rPr>
              <a:t>Credit: A </a:t>
            </a:r>
            <a:r>
              <a:rPr lang="en-US" b="1" dirty="0" err="1" smtClean="0">
                <a:solidFill>
                  <a:schemeClr val="bg1"/>
                </a:solidFill>
              </a:rPr>
              <a:t>Pontzen</a:t>
            </a:r>
            <a:endParaRPr lang="en-US" b="1" dirty="0">
              <a:solidFill>
                <a:schemeClr val="bg1"/>
              </a:solidFill>
            </a:endParaRPr>
          </a:p>
        </p:txBody>
      </p:sp>
      <p:sp>
        <p:nvSpPr>
          <p:cNvPr id="2" name="Slide Number Placeholder 1"/>
          <p:cNvSpPr>
            <a:spLocks noGrp="1"/>
          </p:cNvSpPr>
          <p:nvPr>
            <p:ph type="sldNum" sz="quarter" idx="12"/>
          </p:nvPr>
        </p:nvSpPr>
        <p:spPr/>
        <p:txBody>
          <a:bodyPr/>
          <a:lstStyle/>
          <a:p>
            <a:fld id="{9648F39E-9C37-485F-AC97-16BB4BDF9F49}" type="slidenum">
              <a:rPr kumimoji="0" lang="en-US" smtClean="0"/>
              <a:t>4</a:t>
            </a:fld>
            <a:endParaRPr kumimoji="0" lang="en-US"/>
          </a:p>
        </p:txBody>
      </p:sp>
    </p:spTree>
    <p:extLst>
      <p:ext uri="{BB962C8B-B14F-4D97-AF65-F5344CB8AC3E}">
        <p14:creationId xmlns:p14="http://schemas.microsoft.com/office/powerpoint/2010/main" val="103822644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5448"/>
            <a:ext cx="8229600" cy="594457"/>
          </a:xfrm>
        </p:spPr>
        <p:txBody>
          <a:bodyPr>
            <a:normAutofit fontScale="90000"/>
          </a:bodyPr>
          <a:lstStyle/>
          <a:p>
            <a:r>
              <a:rPr lang="en-US" dirty="0" smtClean="0"/>
              <a:t>Quasar Absorption Systems </a:t>
            </a:r>
            <a:r>
              <a:rPr lang="en-US" sz="3300" dirty="0" smtClean="0"/>
              <a:t>(</a:t>
            </a:r>
            <a:r>
              <a:rPr lang="en-US" sz="3300" dirty="0" err="1" smtClean="0"/>
              <a:t>QASs</a:t>
            </a:r>
            <a:r>
              <a:rPr lang="en-US" sz="3300" dirty="0" smtClean="0"/>
              <a:t>)</a:t>
            </a:r>
            <a:endParaRPr lang="en-US" sz="3300" dirty="0"/>
          </a:p>
        </p:txBody>
      </p:sp>
      <p:sp>
        <p:nvSpPr>
          <p:cNvPr id="7" name="TextBox 6"/>
          <p:cNvSpPr txBox="1"/>
          <p:nvPr/>
        </p:nvSpPr>
        <p:spPr>
          <a:xfrm>
            <a:off x="0" y="5703838"/>
            <a:ext cx="4574430" cy="1061829"/>
          </a:xfrm>
          <a:prstGeom prst="rect">
            <a:avLst/>
          </a:prstGeom>
          <a:noFill/>
        </p:spPr>
        <p:txBody>
          <a:bodyPr wrap="square" rtlCol="0">
            <a:spAutoFit/>
          </a:bodyPr>
          <a:lstStyle/>
          <a:p>
            <a:pPr marL="0" lvl="1"/>
            <a:r>
              <a:rPr lang="en-US" sz="2100" b="1" u="sng" dirty="0" smtClean="0">
                <a:solidFill>
                  <a:srgbClr val="0000FF"/>
                </a:solidFill>
                <a:sym typeface="Wingdings"/>
              </a:rPr>
              <a:t>UV/Optical Spectra (gas properties):</a:t>
            </a:r>
          </a:p>
          <a:p>
            <a:pPr marL="0" lvl="1"/>
            <a:r>
              <a:rPr lang="en-US" sz="2100" dirty="0" smtClean="0">
                <a:solidFill>
                  <a:srgbClr val="000000"/>
                </a:solidFill>
                <a:sym typeface="Wingdings"/>
              </a:rPr>
              <a:t>abundances; kinematics; temperature; density; ionization parameter</a:t>
            </a:r>
            <a:endParaRPr lang="en-US" sz="2100" dirty="0">
              <a:solidFill>
                <a:srgbClr val="000000"/>
              </a:solidFill>
            </a:endParaRPr>
          </a:p>
        </p:txBody>
      </p:sp>
      <p:grpSp>
        <p:nvGrpSpPr>
          <p:cNvPr id="3" name="Group 11"/>
          <p:cNvGrpSpPr/>
          <p:nvPr/>
        </p:nvGrpSpPr>
        <p:grpSpPr>
          <a:xfrm>
            <a:off x="26277" y="749905"/>
            <a:ext cx="9117723" cy="5056644"/>
            <a:chOff x="2004093" y="1387229"/>
            <a:chExt cx="7290507" cy="4384224"/>
          </a:xfrm>
        </p:grpSpPr>
        <p:grpSp>
          <p:nvGrpSpPr>
            <p:cNvPr id="4" name="Group 7"/>
            <p:cNvGrpSpPr/>
            <p:nvPr/>
          </p:nvGrpSpPr>
          <p:grpSpPr>
            <a:xfrm>
              <a:off x="2004093" y="1387229"/>
              <a:ext cx="7290507" cy="4384224"/>
              <a:chOff x="89353" y="2473776"/>
              <a:chExt cx="7290507" cy="4384224"/>
            </a:xfrm>
          </p:grpSpPr>
          <p:grpSp>
            <p:nvGrpSpPr>
              <p:cNvPr id="5" name="Group 2"/>
              <p:cNvGrpSpPr/>
              <p:nvPr/>
            </p:nvGrpSpPr>
            <p:grpSpPr>
              <a:xfrm>
                <a:off x="89353" y="2473776"/>
                <a:ext cx="7290507" cy="4384224"/>
                <a:chOff x="89353" y="2473776"/>
                <a:chExt cx="7290507" cy="4384224"/>
              </a:xfrm>
            </p:grpSpPr>
            <p:pic>
              <p:nvPicPr>
                <p:cNvPr id="14" name="Picture 4"/>
                <p:cNvPicPr>
                  <a:picLocks noChangeAspect="1"/>
                </p:cNvPicPr>
                <p:nvPr/>
              </p:nvPicPr>
              <p:blipFill>
                <a:blip r:embed="rId3"/>
                <a:stretch>
                  <a:fillRect/>
                </a:stretch>
              </p:blipFill>
              <p:spPr>
                <a:xfrm>
                  <a:off x="89353" y="2473776"/>
                  <a:ext cx="7290507" cy="4384224"/>
                </a:xfrm>
                <a:prstGeom prst="rect">
                  <a:avLst/>
                </a:prstGeom>
              </p:spPr>
            </p:pic>
            <p:sp>
              <p:nvSpPr>
                <p:cNvPr id="15" name="TextBox 14"/>
                <p:cNvSpPr txBox="1"/>
                <p:nvPr/>
              </p:nvSpPr>
              <p:spPr>
                <a:xfrm>
                  <a:off x="111706" y="6550223"/>
                  <a:ext cx="2106266" cy="307777"/>
                </a:xfrm>
                <a:prstGeom prst="rect">
                  <a:avLst/>
                </a:prstGeom>
                <a:noFill/>
              </p:spPr>
              <p:txBody>
                <a:bodyPr wrap="none" rtlCol="0">
                  <a:spAutoFit/>
                </a:bodyPr>
                <a:lstStyle/>
                <a:p>
                  <a:r>
                    <a:rPr lang="en-US" sz="1400" dirty="0" smtClean="0"/>
                    <a:t>From Webb; Pettini 2003</a:t>
                  </a:r>
                  <a:endParaRPr lang="en-US" sz="1400" dirty="0"/>
                </a:p>
              </p:txBody>
            </p:sp>
            <p:sp>
              <p:nvSpPr>
                <p:cNvPr id="17" name="TextBox 16"/>
                <p:cNvSpPr txBox="1"/>
                <p:nvPr/>
              </p:nvSpPr>
              <p:spPr>
                <a:xfrm>
                  <a:off x="4889492" y="5431057"/>
                  <a:ext cx="792344" cy="461665"/>
                </a:xfrm>
                <a:prstGeom prst="rect">
                  <a:avLst/>
                </a:prstGeom>
                <a:noFill/>
              </p:spPr>
              <p:txBody>
                <a:bodyPr wrap="square" rtlCol="0">
                  <a:spAutoFit/>
                </a:bodyPr>
                <a:lstStyle/>
                <a:p>
                  <a:r>
                    <a:rPr lang="en-US" sz="1200" dirty="0" smtClean="0"/>
                    <a:t>Si IV</a:t>
                  </a:r>
                </a:p>
                <a:p>
                  <a:r>
                    <a:rPr lang="en-US" sz="1200" dirty="0" smtClean="0"/>
                    <a:t> (1393 Å)</a:t>
                  </a:r>
                  <a:endParaRPr lang="en-US" sz="1200" dirty="0"/>
                </a:p>
              </p:txBody>
            </p:sp>
            <p:sp>
              <p:nvSpPr>
                <p:cNvPr id="18" name="TextBox 17"/>
                <p:cNvSpPr txBox="1"/>
                <p:nvPr/>
              </p:nvSpPr>
              <p:spPr>
                <a:xfrm>
                  <a:off x="6175623" y="5431058"/>
                  <a:ext cx="917684" cy="461665"/>
                </a:xfrm>
                <a:prstGeom prst="rect">
                  <a:avLst/>
                </a:prstGeom>
                <a:noFill/>
              </p:spPr>
              <p:txBody>
                <a:bodyPr wrap="square" rtlCol="0">
                  <a:spAutoFit/>
                </a:bodyPr>
                <a:lstStyle/>
                <a:p>
                  <a:r>
                    <a:rPr lang="en-US" sz="1200" dirty="0" smtClean="0"/>
                    <a:t>C IV </a:t>
                  </a:r>
                </a:p>
                <a:p>
                  <a:r>
                    <a:rPr lang="en-US" sz="1200" dirty="0" smtClean="0"/>
                    <a:t>(1548 Å)</a:t>
                  </a:r>
                  <a:endParaRPr lang="en-US" sz="1200" dirty="0"/>
                </a:p>
              </p:txBody>
            </p:sp>
          </p:grpSp>
          <p:cxnSp>
            <p:nvCxnSpPr>
              <p:cNvPr id="12" name="Straight Arrow Connector 11"/>
              <p:cNvCxnSpPr/>
              <p:nvPr/>
            </p:nvCxnSpPr>
            <p:spPr>
              <a:xfrm>
                <a:off x="1791663" y="3356706"/>
                <a:ext cx="0" cy="107732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a:off x="3384197" y="3356706"/>
                <a:ext cx="0" cy="107732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sp>
          <p:nvSpPr>
            <p:cNvPr id="10" name="TextBox 9"/>
            <p:cNvSpPr txBox="1"/>
            <p:nvPr/>
          </p:nvSpPr>
          <p:spPr>
            <a:xfrm>
              <a:off x="2107808" y="3991123"/>
              <a:ext cx="691339" cy="461665"/>
            </a:xfrm>
            <a:prstGeom prst="rect">
              <a:avLst/>
            </a:prstGeom>
            <a:noFill/>
          </p:spPr>
          <p:txBody>
            <a:bodyPr wrap="square" rtlCol="0">
              <a:spAutoFit/>
            </a:bodyPr>
            <a:lstStyle/>
            <a:p>
              <a:r>
                <a:rPr lang="en-US" sz="1200" dirty="0" smtClean="0"/>
                <a:t>Lyman limit</a:t>
              </a:r>
              <a:endParaRPr lang="en-US" sz="1200" dirty="0"/>
            </a:p>
          </p:txBody>
        </p:sp>
      </p:grpSp>
      <p:sp>
        <p:nvSpPr>
          <p:cNvPr id="19" name="TextBox 18"/>
          <p:cNvSpPr txBox="1"/>
          <p:nvPr/>
        </p:nvSpPr>
        <p:spPr>
          <a:xfrm>
            <a:off x="4574430" y="5703838"/>
            <a:ext cx="4569570" cy="1061829"/>
          </a:xfrm>
          <a:prstGeom prst="rect">
            <a:avLst/>
          </a:prstGeom>
          <a:noFill/>
        </p:spPr>
        <p:txBody>
          <a:bodyPr wrap="square" rtlCol="0">
            <a:spAutoFit/>
          </a:bodyPr>
          <a:lstStyle/>
          <a:p>
            <a:pPr marL="0" lvl="1"/>
            <a:r>
              <a:rPr lang="en-US" sz="2100" b="1" u="sng" dirty="0" smtClean="0">
                <a:solidFill>
                  <a:srgbClr val="FF0000"/>
                </a:solidFill>
                <a:sym typeface="Wingdings"/>
              </a:rPr>
              <a:t>Infrared Spectra (silicate dust):</a:t>
            </a:r>
          </a:p>
          <a:p>
            <a:r>
              <a:rPr lang="en-US" sz="2100" dirty="0" smtClean="0">
                <a:solidFill>
                  <a:srgbClr val="000000"/>
                </a:solidFill>
              </a:rPr>
              <a:t>grain property constraints from 10 and 18 </a:t>
            </a:r>
            <a:r>
              <a:rPr lang="en-US" sz="2100" dirty="0" err="1" smtClean="0">
                <a:solidFill>
                  <a:srgbClr val="000000"/>
                </a:solidFill>
              </a:rPr>
              <a:t>μm</a:t>
            </a:r>
            <a:r>
              <a:rPr lang="en-US" sz="2100" dirty="0" smtClean="0">
                <a:solidFill>
                  <a:srgbClr val="000000"/>
                </a:solidFill>
              </a:rPr>
              <a:t> absorption features</a:t>
            </a:r>
            <a:endParaRPr lang="en-US" sz="2100" dirty="0">
              <a:solidFill>
                <a:srgbClr val="000000"/>
              </a:solidFill>
            </a:endParaRPr>
          </a:p>
        </p:txBody>
      </p:sp>
      <p:sp>
        <p:nvSpPr>
          <p:cNvPr id="8" name="Rectangle 7"/>
          <p:cNvSpPr/>
          <p:nvPr/>
        </p:nvSpPr>
        <p:spPr>
          <a:xfrm>
            <a:off x="6137030" y="960236"/>
            <a:ext cx="3001831" cy="995144"/>
          </a:xfrm>
          <a:prstGeom prst="rect">
            <a:avLst/>
          </a:prstGeom>
        </p:spPr>
        <p:txBody>
          <a:bodyPr wrap="square">
            <a:spAutoFit/>
          </a:bodyPr>
          <a:lstStyle/>
          <a:p>
            <a:pPr marL="0" lvl="1">
              <a:buFont typeface="Arial"/>
              <a:buChar char="•"/>
            </a:pPr>
            <a:r>
              <a:rPr lang="en-US" sz="1600" dirty="0">
                <a:solidFill>
                  <a:srgbClr val="FFFF00"/>
                </a:solidFill>
              </a:rPr>
              <a:t>Damped Lyman-α absorbers (DLAs): N</a:t>
            </a:r>
            <a:r>
              <a:rPr lang="en-US" sz="1600" baseline="-25000" dirty="0">
                <a:solidFill>
                  <a:srgbClr val="FFFF00"/>
                </a:solidFill>
              </a:rPr>
              <a:t>HI</a:t>
            </a:r>
            <a:r>
              <a:rPr lang="en-US" sz="1600" dirty="0">
                <a:solidFill>
                  <a:srgbClr val="FFFF00"/>
                </a:solidFill>
              </a:rPr>
              <a:t> ≥ 2×10</a:t>
            </a:r>
            <a:r>
              <a:rPr lang="en-US" sz="1600" baseline="30000" dirty="0">
                <a:solidFill>
                  <a:srgbClr val="FFFF00"/>
                </a:solidFill>
              </a:rPr>
              <a:t>20</a:t>
            </a:r>
            <a:r>
              <a:rPr lang="en-US" sz="1600" dirty="0">
                <a:solidFill>
                  <a:srgbClr val="FFFF00"/>
                </a:solidFill>
              </a:rPr>
              <a:t>cm</a:t>
            </a:r>
            <a:r>
              <a:rPr lang="en-US" sz="1600" baseline="30000" dirty="0">
                <a:solidFill>
                  <a:srgbClr val="FFFF00"/>
                </a:solidFill>
              </a:rPr>
              <a:t>-</a:t>
            </a:r>
            <a:r>
              <a:rPr lang="en-US" sz="1600" baseline="30000" dirty="0" smtClean="0">
                <a:solidFill>
                  <a:srgbClr val="FFFF00"/>
                </a:solidFill>
              </a:rPr>
              <a:t>2</a:t>
            </a:r>
          </a:p>
          <a:p>
            <a:pPr marL="0" lvl="1">
              <a:buFont typeface="Arial"/>
              <a:buChar char="•"/>
            </a:pPr>
            <a:endParaRPr lang="en-US" sz="1600" baseline="30000" dirty="0">
              <a:solidFill>
                <a:srgbClr val="FFFF00"/>
              </a:solidFill>
            </a:endParaRPr>
          </a:p>
          <a:p>
            <a:pPr marL="0" lvl="1">
              <a:buFont typeface="Arial"/>
              <a:buChar char="•"/>
            </a:pPr>
            <a:r>
              <a:rPr lang="en-US" sz="1600" dirty="0">
                <a:solidFill>
                  <a:srgbClr val="FFFF00"/>
                </a:solidFill>
              </a:rPr>
              <a:t>sub-DLAs: 10</a:t>
            </a:r>
            <a:r>
              <a:rPr lang="en-US" sz="1600" baseline="30000" dirty="0">
                <a:solidFill>
                  <a:srgbClr val="FFFF00"/>
                </a:solidFill>
              </a:rPr>
              <a:t>19</a:t>
            </a:r>
            <a:r>
              <a:rPr lang="en-US" sz="1600" dirty="0">
                <a:solidFill>
                  <a:srgbClr val="FFFF00"/>
                </a:solidFill>
              </a:rPr>
              <a:t>≤N</a:t>
            </a:r>
            <a:r>
              <a:rPr lang="en-US" sz="1600" baseline="-25000" dirty="0">
                <a:solidFill>
                  <a:srgbClr val="FFFF00"/>
                </a:solidFill>
              </a:rPr>
              <a:t>HI</a:t>
            </a:r>
            <a:r>
              <a:rPr lang="en-US" sz="1600" dirty="0">
                <a:solidFill>
                  <a:srgbClr val="FFFF00"/>
                </a:solidFill>
              </a:rPr>
              <a:t>&lt;2×10</a:t>
            </a:r>
            <a:r>
              <a:rPr lang="en-US" sz="1600" baseline="30000" dirty="0">
                <a:solidFill>
                  <a:srgbClr val="FFFF00"/>
                </a:solidFill>
              </a:rPr>
              <a:t>20</a:t>
            </a:r>
            <a:r>
              <a:rPr lang="en-US" sz="1600" dirty="0">
                <a:solidFill>
                  <a:srgbClr val="FFFF00"/>
                </a:solidFill>
              </a:rPr>
              <a:t>cm</a:t>
            </a:r>
            <a:r>
              <a:rPr lang="en-US" sz="1600" baseline="30000" dirty="0">
                <a:solidFill>
                  <a:srgbClr val="FFFF00"/>
                </a:solidFill>
              </a:rPr>
              <a:t>-2</a:t>
            </a:r>
            <a:endParaRPr lang="en-US" sz="1600" dirty="0">
              <a:solidFill>
                <a:srgbClr val="FFFF00"/>
              </a:solidFill>
            </a:endParaRPr>
          </a:p>
        </p:txBody>
      </p:sp>
      <p:sp>
        <p:nvSpPr>
          <p:cNvPr id="9" name="Slide Number Placeholder 8"/>
          <p:cNvSpPr>
            <a:spLocks noGrp="1"/>
          </p:cNvSpPr>
          <p:nvPr>
            <p:ph type="sldNum" sz="quarter" idx="12"/>
          </p:nvPr>
        </p:nvSpPr>
        <p:spPr/>
        <p:txBody>
          <a:bodyPr/>
          <a:lstStyle/>
          <a:p>
            <a:fld id="{9648F39E-9C37-485F-AC97-16BB4BDF9F49}" type="slidenum">
              <a:rPr kumimoji="0" lang="en-US" smtClean="0"/>
              <a:t>5</a:t>
            </a:fld>
            <a:endParaRPr kumimoji="0" lang="en-US"/>
          </a:p>
        </p:txBody>
      </p:sp>
    </p:spTree>
    <p:extLst>
      <p:ext uri="{BB962C8B-B14F-4D97-AF65-F5344CB8AC3E}">
        <p14:creationId xmlns:p14="http://schemas.microsoft.com/office/powerpoint/2010/main" val="1049647196"/>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0947"/>
            <a:ext cx="9144000" cy="693616"/>
          </a:xfrm>
        </p:spPr>
        <p:txBody>
          <a:bodyPr>
            <a:noAutofit/>
          </a:bodyPr>
          <a:lstStyle/>
          <a:p>
            <a:r>
              <a:rPr lang="en-US" sz="3500" dirty="0" smtClean="0"/>
              <a:t>Evidence for Dust in QASs: </a:t>
            </a:r>
            <a:r>
              <a:rPr lang="en-US" sz="3000" dirty="0" smtClean="0"/>
              <a:t>reddening &amp; depletions</a:t>
            </a:r>
            <a:endParaRPr lang="en-US" sz="3000" dirty="0"/>
          </a:p>
        </p:txBody>
      </p:sp>
      <p:sp>
        <p:nvSpPr>
          <p:cNvPr id="14" name="TextBox 13"/>
          <p:cNvSpPr txBox="1"/>
          <p:nvPr/>
        </p:nvSpPr>
        <p:spPr>
          <a:xfrm>
            <a:off x="2612714" y="6119336"/>
            <a:ext cx="1692733" cy="369332"/>
          </a:xfrm>
          <a:prstGeom prst="rect">
            <a:avLst/>
          </a:prstGeom>
          <a:noFill/>
        </p:spPr>
        <p:txBody>
          <a:bodyPr wrap="square" rtlCol="0">
            <a:spAutoFit/>
          </a:bodyPr>
          <a:lstStyle/>
          <a:p>
            <a:r>
              <a:rPr lang="en-US" dirty="0" smtClean="0">
                <a:solidFill>
                  <a:srgbClr val="000000"/>
                </a:solidFill>
              </a:rPr>
              <a:t>York et al. 2006</a:t>
            </a:r>
            <a:endParaRPr lang="en-US" dirty="0">
              <a:solidFill>
                <a:srgbClr val="000000"/>
              </a:solidFill>
            </a:endParaRPr>
          </a:p>
        </p:txBody>
      </p:sp>
      <p:grpSp>
        <p:nvGrpSpPr>
          <p:cNvPr id="4" name="Group 3"/>
          <p:cNvGrpSpPr/>
          <p:nvPr/>
        </p:nvGrpSpPr>
        <p:grpSpPr>
          <a:xfrm>
            <a:off x="0" y="1278736"/>
            <a:ext cx="4305447" cy="5579264"/>
            <a:chOff x="0" y="1278736"/>
            <a:chExt cx="4305447" cy="5579264"/>
          </a:xfrm>
        </p:grpSpPr>
        <p:pic>
          <p:nvPicPr>
            <p:cNvPr id="13" name="Picture 12" descr="York2006FIG9.jpg"/>
            <p:cNvPicPr>
              <a:picLocks noChangeAspect="1"/>
            </p:cNvPicPr>
            <p:nvPr/>
          </p:nvPicPr>
          <p:blipFill>
            <a:blip r:embed="rId3"/>
            <a:stretch>
              <a:fillRect/>
            </a:stretch>
          </p:blipFill>
          <p:spPr>
            <a:xfrm>
              <a:off x="0" y="1278736"/>
              <a:ext cx="4305447" cy="5579264"/>
            </a:xfrm>
            <a:prstGeom prst="rect">
              <a:avLst/>
            </a:prstGeom>
          </p:spPr>
        </p:pic>
        <p:sp>
          <p:nvSpPr>
            <p:cNvPr id="20" name="TextBox 19"/>
            <p:cNvSpPr txBox="1"/>
            <p:nvPr/>
          </p:nvSpPr>
          <p:spPr>
            <a:xfrm>
              <a:off x="1592219" y="1278736"/>
              <a:ext cx="2713228" cy="369332"/>
            </a:xfrm>
            <a:prstGeom prst="rect">
              <a:avLst/>
            </a:prstGeom>
            <a:noFill/>
          </p:spPr>
          <p:txBody>
            <a:bodyPr wrap="none" rtlCol="0">
              <a:spAutoFit/>
            </a:bodyPr>
            <a:lstStyle/>
            <a:p>
              <a:r>
                <a:rPr lang="en-US" dirty="0" smtClean="0"/>
                <a:t>809 SDSS absorbers 1&lt;</a:t>
              </a:r>
              <a:r>
                <a:rPr lang="en-US" dirty="0" err="1" smtClean="0"/>
                <a:t>z</a:t>
              </a:r>
              <a:r>
                <a:rPr lang="en-US" dirty="0" smtClean="0"/>
                <a:t>&lt;2 </a:t>
              </a:r>
              <a:endParaRPr lang="en-US" dirty="0"/>
            </a:p>
          </p:txBody>
        </p:sp>
      </p:grpSp>
      <p:sp>
        <p:nvSpPr>
          <p:cNvPr id="17" name="TextBox 16"/>
          <p:cNvSpPr txBox="1"/>
          <p:nvPr/>
        </p:nvSpPr>
        <p:spPr>
          <a:xfrm>
            <a:off x="0" y="823364"/>
            <a:ext cx="4556900" cy="461665"/>
          </a:xfrm>
          <a:prstGeom prst="rect">
            <a:avLst/>
          </a:prstGeom>
          <a:noFill/>
        </p:spPr>
        <p:txBody>
          <a:bodyPr wrap="none" rtlCol="0">
            <a:spAutoFit/>
          </a:bodyPr>
          <a:lstStyle/>
          <a:p>
            <a:r>
              <a:rPr lang="en-US" sz="2400" b="1" i="1" dirty="0" smtClean="0">
                <a:solidFill>
                  <a:srgbClr val="FF0000"/>
                </a:solidFill>
              </a:rPr>
              <a:t>SMC-like reddening for absorbers</a:t>
            </a:r>
            <a:endParaRPr lang="en-US" sz="2400" b="1" i="1" dirty="0">
              <a:solidFill>
                <a:srgbClr val="FF0000"/>
              </a:solidFill>
            </a:endParaRPr>
          </a:p>
        </p:txBody>
      </p:sp>
      <p:grpSp>
        <p:nvGrpSpPr>
          <p:cNvPr id="3" name="Group 2"/>
          <p:cNvGrpSpPr/>
          <p:nvPr/>
        </p:nvGrpSpPr>
        <p:grpSpPr>
          <a:xfrm>
            <a:off x="4305447" y="2300067"/>
            <a:ext cx="4838553" cy="3652293"/>
            <a:chOff x="4305447" y="2300067"/>
            <a:chExt cx="4838553" cy="3652293"/>
          </a:xfrm>
        </p:grpSpPr>
        <p:pic>
          <p:nvPicPr>
            <p:cNvPr id="8" name="Picture 7"/>
            <p:cNvPicPr>
              <a:picLocks noChangeAspect="1"/>
            </p:cNvPicPr>
            <p:nvPr/>
          </p:nvPicPr>
          <p:blipFill>
            <a:blip r:embed="rId4"/>
            <a:stretch>
              <a:fillRect/>
            </a:stretch>
          </p:blipFill>
          <p:spPr>
            <a:xfrm>
              <a:off x="4305447" y="2300067"/>
              <a:ext cx="4697442" cy="3282056"/>
            </a:xfrm>
            <a:prstGeom prst="rect">
              <a:avLst/>
            </a:prstGeom>
          </p:spPr>
        </p:pic>
        <p:sp>
          <p:nvSpPr>
            <p:cNvPr id="9" name="TextBox 8"/>
            <p:cNvSpPr txBox="1"/>
            <p:nvPr/>
          </p:nvSpPr>
          <p:spPr>
            <a:xfrm>
              <a:off x="6176426" y="5583028"/>
              <a:ext cx="2967574" cy="369332"/>
            </a:xfrm>
            <a:prstGeom prst="rect">
              <a:avLst/>
            </a:prstGeom>
            <a:noFill/>
          </p:spPr>
          <p:txBody>
            <a:bodyPr wrap="square" rtlCol="0">
              <a:spAutoFit/>
            </a:bodyPr>
            <a:lstStyle/>
            <a:p>
              <a:r>
                <a:rPr lang="en-US" i="1" dirty="0" smtClean="0"/>
                <a:t>X = Zn or S (if Zn unavailable)</a:t>
              </a:r>
              <a:endParaRPr lang="en-US" i="1" dirty="0"/>
            </a:p>
          </p:txBody>
        </p:sp>
        <p:sp>
          <p:nvSpPr>
            <p:cNvPr id="10" name="TextBox 9"/>
            <p:cNvSpPr txBox="1"/>
            <p:nvPr/>
          </p:nvSpPr>
          <p:spPr>
            <a:xfrm>
              <a:off x="6787444" y="4940747"/>
              <a:ext cx="2074334" cy="369332"/>
            </a:xfrm>
            <a:prstGeom prst="rect">
              <a:avLst/>
            </a:prstGeom>
            <a:noFill/>
          </p:spPr>
          <p:txBody>
            <a:bodyPr wrap="square" rtlCol="0">
              <a:spAutoFit/>
            </a:bodyPr>
            <a:lstStyle/>
            <a:p>
              <a:r>
                <a:rPr lang="en-US" dirty="0" err="1" smtClean="0"/>
                <a:t>Kulkarni</a:t>
              </a:r>
              <a:r>
                <a:rPr lang="en-US" dirty="0" smtClean="0"/>
                <a:t> et al. 2015</a:t>
              </a:r>
              <a:endParaRPr lang="en-US" dirty="0"/>
            </a:p>
          </p:txBody>
        </p:sp>
      </p:grpSp>
      <p:sp>
        <p:nvSpPr>
          <p:cNvPr id="11" name="TextBox 10"/>
          <p:cNvSpPr txBox="1"/>
          <p:nvPr/>
        </p:nvSpPr>
        <p:spPr>
          <a:xfrm>
            <a:off x="4305447" y="1253627"/>
            <a:ext cx="4697442" cy="1046440"/>
          </a:xfrm>
          <a:prstGeom prst="rect">
            <a:avLst/>
          </a:prstGeom>
          <a:noFill/>
        </p:spPr>
        <p:txBody>
          <a:bodyPr wrap="square" rtlCol="0">
            <a:spAutoFit/>
          </a:bodyPr>
          <a:lstStyle/>
          <a:p>
            <a:pPr algn="ctr"/>
            <a:r>
              <a:rPr lang="en-US" sz="2400" b="1" i="1" dirty="0" smtClean="0">
                <a:solidFill>
                  <a:srgbClr val="FF0000"/>
                </a:solidFill>
              </a:rPr>
              <a:t>More severe depletions with increasing </a:t>
            </a:r>
            <a:r>
              <a:rPr lang="en-US" sz="2400" b="1" i="1" dirty="0" err="1" smtClean="0">
                <a:solidFill>
                  <a:srgbClr val="FF0000"/>
                </a:solidFill>
              </a:rPr>
              <a:t>metallicity</a:t>
            </a:r>
            <a:endParaRPr lang="en-US" sz="1400" b="1" i="1" dirty="0" smtClean="0">
              <a:solidFill>
                <a:srgbClr val="FF0000"/>
              </a:solidFill>
            </a:endParaRPr>
          </a:p>
          <a:p>
            <a:pPr algn="ctr"/>
            <a:r>
              <a:rPr lang="en-US" sz="1400" b="1" i="1" dirty="0" smtClean="0">
                <a:solidFill>
                  <a:srgbClr val="FF0000"/>
                </a:solidFill>
              </a:rPr>
              <a:t> (e.g., </a:t>
            </a:r>
            <a:r>
              <a:rPr lang="en-US" sz="1400" b="1" i="1" dirty="0" err="1" smtClean="0">
                <a:solidFill>
                  <a:srgbClr val="FF0000"/>
                </a:solidFill>
              </a:rPr>
              <a:t>Ledoux</a:t>
            </a:r>
            <a:r>
              <a:rPr lang="en-US" sz="1400" b="1" i="1" dirty="0" smtClean="0">
                <a:solidFill>
                  <a:srgbClr val="FF0000"/>
                </a:solidFill>
              </a:rPr>
              <a:t> et al. 2003; </a:t>
            </a:r>
            <a:r>
              <a:rPr lang="en-US" sz="1400" b="1" i="1" dirty="0" err="1" smtClean="0">
                <a:solidFill>
                  <a:srgbClr val="FF0000"/>
                </a:solidFill>
              </a:rPr>
              <a:t>Meiring</a:t>
            </a:r>
            <a:r>
              <a:rPr lang="en-US" sz="1400" b="1" i="1" dirty="0" smtClean="0">
                <a:solidFill>
                  <a:srgbClr val="FF0000"/>
                </a:solidFill>
              </a:rPr>
              <a:t> et al. 2006, 2009) </a:t>
            </a:r>
            <a:endParaRPr lang="en-US" sz="1400" b="1" i="1" dirty="0">
              <a:solidFill>
                <a:srgbClr val="FF0000"/>
              </a:solidFill>
            </a:endParaRPr>
          </a:p>
        </p:txBody>
      </p:sp>
      <p:sp>
        <p:nvSpPr>
          <p:cNvPr id="5" name="Slide Number Placeholder 4"/>
          <p:cNvSpPr>
            <a:spLocks noGrp="1"/>
          </p:cNvSpPr>
          <p:nvPr>
            <p:ph type="sldNum" sz="quarter" idx="12"/>
          </p:nvPr>
        </p:nvSpPr>
        <p:spPr/>
        <p:txBody>
          <a:bodyPr/>
          <a:lstStyle/>
          <a:p>
            <a:fld id="{9648F39E-9C37-485F-AC97-16BB4BDF9F49}" type="slidenum">
              <a:rPr kumimoji="0" lang="en-US" smtClean="0"/>
              <a:t>6</a:t>
            </a:fld>
            <a:endParaRPr kumimoji="0" lang="en-US"/>
          </a:p>
        </p:txBody>
      </p:sp>
      <p:sp>
        <p:nvSpPr>
          <p:cNvPr id="15" name="TextBox 14"/>
          <p:cNvSpPr txBox="1"/>
          <p:nvPr/>
        </p:nvSpPr>
        <p:spPr>
          <a:xfrm>
            <a:off x="2765114" y="6182183"/>
            <a:ext cx="1692733" cy="369332"/>
          </a:xfrm>
          <a:prstGeom prst="rect">
            <a:avLst/>
          </a:prstGeom>
          <a:noFill/>
        </p:spPr>
        <p:txBody>
          <a:bodyPr wrap="square" rtlCol="0">
            <a:spAutoFit/>
          </a:bodyPr>
          <a:lstStyle/>
          <a:p>
            <a:r>
              <a:rPr lang="en-US" dirty="0" smtClean="0">
                <a:solidFill>
                  <a:srgbClr val="000000"/>
                </a:solidFill>
              </a:rPr>
              <a:t>York et al. 2006</a:t>
            </a:r>
            <a:endParaRPr lang="en-US" dirty="0">
              <a:solidFill>
                <a:srgbClr val="000000"/>
              </a:solidFill>
            </a:endParaRPr>
          </a:p>
        </p:txBody>
      </p:sp>
    </p:spTree>
    <p:extLst>
      <p:ext uri="{BB962C8B-B14F-4D97-AF65-F5344CB8AC3E}">
        <p14:creationId xmlns:p14="http://schemas.microsoft.com/office/powerpoint/2010/main" val="4176249923"/>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90222"/>
          </a:xfrm>
        </p:spPr>
        <p:txBody>
          <a:bodyPr>
            <a:noAutofit/>
          </a:bodyPr>
          <a:lstStyle/>
          <a:p>
            <a:pPr algn="ctr"/>
            <a:r>
              <a:rPr lang="en-US" sz="2900" dirty="0" smtClean="0"/>
              <a:t>Evidence of Carbonaceous and Silicate Dust in Limited Number of Individual QASs</a:t>
            </a:r>
            <a:endParaRPr lang="en-US" sz="2900" dirty="0"/>
          </a:p>
        </p:txBody>
      </p:sp>
      <p:pic>
        <p:nvPicPr>
          <p:cNvPr id="5" name="Picture 4" descr="Kulkarni2007FIG.jpg"/>
          <p:cNvPicPr>
            <a:picLocks noChangeAspect="1"/>
          </p:cNvPicPr>
          <p:nvPr/>
        </p:nvPicPr>
        <p:blipFill>
          <a:blip r:embed="rId3"/>
          <a:stretch>
            <a:fillRect/>
          </a:stretch>
        </p:blipFill>
        <p:spPr>
          <a:xfrm>
            <a:off x="-1" y="1793501"/>
            <a:ext cx="4948869" cy="4166072"/>
          </a:xfrm>
          <a:prstGeom prst="rect">
            <a:avLst/>
          </a:prstGeom>
        </p:spPr>
      </p:pic>
      <p:sp>
        <p:nvSpPr>
          <p:cNvPr id="8" name="TextBox 7"/>
          <p:cNvSpPr txBox="1"/>
          <p:nvPr/>
        </p:nvSpPr>
        <p:spPr>
          <a:xfrm>
            <a:off x="430044" y="4714060"/>
            <a:ext cx="4358462" cy="784830"/>
          </a:xfrm>
          <a:prstGeom prst="rect">
            <a:avLst/>
          </a:prstGeom>
          <a:noFill/>
        </p:spPr>
        <p:txBody>
          <a:bodyPr wrap="square" rtlCol="0">
            <a:spAutoFit/>
          </a:bodyPr>
          <a:lstStyle/>
          <a:p>
            <a:pPr algn="ctr"/>
            <a:r>
              <a:rPr lang="en-US" sz="1500" i="1" dirty="0" smtClean="0">
                <a:solidFill>
                  <a:srgbClr val="1A0466"/>
                </a:solidFill>
              </a:rPr>
              <a:t>Feature best-matched by profiles for diffuse Galactic interstellar clouds or laboratory amorphous olivine – with a shallow peak optical depth (~0.08)</a:t>
            </a:r>
            <a:endParaRPr lang="en-US" sz="1500" i="1" dirty="0">
              <a:solidFill>
                <a:srgbClr val="1A0466"/>
              </a:solidFill>
            </a:endParaRPr>
          </a:p>
        </p:txBody>
      </p:sp>
      <p:sp>
        <p:nvSpPr>
          <p:cNvPr id="10" name="TextBox 9"/>
          <p:cNvSpPr txBox="1"/>
          <p:nvPr/>
        </p:nvSpPr>
        <p:spPr>
          <a:xfrm>
            <a:off x="430044" y="1825189"/>
            <a:ext cx="2120367" cy="369332"/>
          </a:xfrm>
          <a:prstGeom prst="rect">
            <a:avLst/>
          </a:prstGeom>
          <a:noFill/>
        </p:spPr>
        <p:txBody>
          <a:bodyPr wrap="none" rtlCol="0">
            <a:spAutoFit/>
          </a:bodyPr>
          <a:lstStyle/>
          <a:p>
            <a:r>
              <a:rPr lang="en-US" dirty="0" err="1" smtClean="0">
                <a:solidFill>
                  <a:srgbClr val="000000"/>
                </a:solidFill>
              </a:rPr>
              <a:t>Kulkarni</a:t>
            </a:r>
            <a:r>
              <a:rPr lang="en-US" dirty="0" smtClean="0">
                <a:solidFill>
                  <a:srgbClr val="000000"/>
                </a:solidFill>
              </a:rPr>
              <a:t> et al. 2007</a:t>
            </a:r>
            <a:endParaRPr lang="en-US" dirty="0">
              <a:solidFill>
                <a:srgbClr val="000000"/>
              </a:solidFill>
            </a:endParaRPr>
          </a:p>
        </p:txBody>
      </p:sp>
      <p:sp>
        <p:nvSpPr>
          <p:cNvPr id="3" name="Rectangle 2"/>
          <p:cNvSpPr/>
          <p:nvPr/>
        </p:nvSpPr>
        <p:spPr>
          <a:xfrm>
            <a:off x="-1" y="786663"/>
            <a:ext cx="4948869" cy="1015663"/>
          </a:xfrm>
          <a:prstGeom prst="rect">
            <a:avLst/>
          </a:prstGeom>
        </p:spPr>
        <p:txBody>
          <a:bodyPr wrap="square">
            <a:spAutoFit/>
          </a:bodyPr>
          <a:lstStyle/>
          <a:p>
            <a:pPr algn="ctr"/>
            <a:r>
              <a:rPr lang="en-US" sz="3000" b="1" dirty="0">
                <a:solidFill>
                  <a:srgbClr val="1A0466"/>
                </a:solidFill>
              </a:rPr>
              <a:t>Silicate Dust in </a:t>
            </a:r>
            <a:r>
              <a:rPr lang="en-US" sz="3000" b="1" dirty="0" smtClean="0">
                <a:solidFill>
                  <a:srgbClr val="1A0466"/>
                </a:solidFill>
              </a:rPr>
              <a:t>z=0.524 QAS </a:t>
            </a:r>
            <a:r>
              <a:rPr lang="en-US" sz="3000" b="1" dirty="0">
                <a:solidFill>
                  <a:srgbClr val="1A0466"/>
                </a:solidFill>
              </a:rPr>
              <a:t>toward </a:t>
            </a:r>
            <a:r>
              <a:rPr lang="en-US" sz="3000" b="1" dirty="0" err="1">
                <a:solidFill>
                  <a:srgbClr val="1A0466"/>
                </a:solidFill>
              </a:rPr>
              <a:t>blazar</a:t>
            </a:r>
            <a:r>
              <a:rPr lang="en-US" sz="3000" b="1" dirty="0">
                <a:solidFill>
                  <a:srgbClr val="1A0466"/>
                </a:solidFill>
              </a:rPr>
              <a:t> AO 0235+164</a:t>
            </a:r>
          </a:p>
        </p:txBody>
      </p:sp>
      <p:sp>
        <p:nvSpPr>
          <p:cNvPr id="9" name="TextBox 8"/>
          <p:cNvSpPr txBox="1"/>
          <p:nvPr/>
        </p:nvSpPr>
        <p:spPr>
          <a:xfrm>
            <a:off x="5542699" y="929594"/>
            <a:ext cx="3433476" cy="1938992"/>
          </a:xfrm>
          <a:prstGeom prst="rect">
            <a:avLst/>
          </a:prstGeom>
          <a:noFill/>
        </p:spPr>
        <p:txBody>
          <a:bodyPr wrap="square" rtlCol="0">
            <a:spAutoFit/>
          </a:bodyPr>
          <a:lstStyle/>
          <a:p>
            <a:pPr algn="ctr"/>
            <a:r>
              <a:rPr lang="en-US" sz="3000" b="1" dirty="0" smtClean="0">
                <a:solidFill>
                  <a:srgbClr val="1A0466"/>
                </a:solidFill>
              </a:rPr>
              <a:t>Dust extinction is present based on 2175 </a:t>
            </a:r>
            <a:r>
              <a:rPr lang="en-US" sz="3000" b="1" dirty="0" err="1" smtClean="0">
                <a:solidFill>
                  <a:srgbClr val="1A0466"/>
                </a:solidFill>
              </a:rPr>
              <a:t>Å</a:t>
            </a:r>
            <a:r>
              <a:rPr lang="en-US" sz="3000" b="1" dirty="0" smtClean="0">
                <a:solidFill>
                  <a:srgbClr val="1A0466"/>
                </a:solidFill>
              </a:rPr>
              <a:t> bump (carbonaceous)</a:t>
            </a:r>
            <a:endParaRPr lang="en-US" sz="3000" b="1" dirty="0">
              <a:solidFill>
                <a:srgbClr val="1A0466"/>
              </a:solidFill>
            </a:endParaRPr>
          </a:p>
        </p:txBody>
      </p:sp>
      <p:pic>
        <p:nvPicPr>
          <p:cNvPr id="11" name="Picture 10"/>
          <p:cNvPicPr>
            <a:picLocks noChangeAspect="1"/>
          </p:cNvPicPr>
          <p:nvPr/>
        </p:nvPicPr>
        <p:blipFill>
          <a:blip r:embed="rId4"/>
          <a:stretch>
            <a:fillRect/>
          </a:stretch>
        </p:blipFill>
        <p:spPr>
          <a:xfrm>
            <a:off x="4948868" y="3235502"/>
            <a:ext cx="4123917" cy="3340275"/>
          </a:xfrm>
          <a:prstGeom prst="rect">
            <a:avLst/>
          </a:prstGeom>
        </p:spPr>
      </p:pic>
      <p:sp>
        <p:nvSpPr>
          <p:cNvPr id="13" name="TextBox 12"/>
          <p:cNvSpPr txBox="1"/>
          <p:nvPr/>
        </p:nvSpPr>
        <p:spPr>
          <a:xfrm>
            <a:off x="5407719" y="3364250"/>
            <a:ext cx="1884563" cy="307777"/>
          </a:xfrm>
          <a:prstGeom prst="rect">
            <a:avLst/>
          </a:prstGeom>
          <a:noFill/>
        </p:spPr>
        <p:txBody>
          <a:bodyPr wrap="none" rtlCol="0">
            <a:spAutoFit/>
          </a:bodyPr>
          <a:lstStyle/>
          <a:p>
            <a:r>
              <a:rPr lang="en-US" sz="1400" dirty="0" err="1" smtClean="0"/>
              <a:t>Junkkarinen</a:t>
            </a:r>
            <a:r>
              <a:rPr lang="en-US" sz="1400" dirty="0" smtClean="0"/>
              <a:t> et al. 2004</a:t>
            </a:r>
            <a:endParaRPr lang="en-US" sz="1400" dirty="0"/>
          </a:p>
        </p:txBody>
      </p:sp>
      <p:sp>
        <p:nvSpPr>
          <p:cNvPr id="4" name="TextBox 3"/>
          <p:cNvSpPr txBox="1"/>
          <p:nvPr/>
        </p:nvSpPr>
        <p:spPr>
          <a:xfrm>
            <a:off x="6350001" y="6391111"/>
            <a:ext cx="2462446" cy="369332"/>
          </a:xfrm>
          <a:prstGeom prst="rect">
            <a:avLst/>
          </a:prstGeom>
          <a:solidFill>
            <a:schemeClr val="bg1"/>
          </a:solidFill>
        </p:spPr>
        <p:txBody>
          <a:bodyPr wrap="none" rtlCol="0">
            <a:spAutoFit/>
          </a:bodyPr>
          <a:lstStyle/>
          <a:p>
            <a:r>
              <a:rPr lang="en-US" dirty="0" smtClean="0"/>
              <a:t>Wavelength (</a:t>
            </a:r>
            <a:r>
              <a:rPr lang="en-US" dirty="0" err="1" smtClean="0"/>
              <a:t>Å</a:t>
            </a:r>
            <a:r>
              <a:rPr lang="en-US" dirty="0" smtClean="0"/>
              <a:t> vacuum)</a:t>
            </a:r>
            <a:endParaRPr lang="en-US" dirty="0"/>
          </a:p>
        </p:txBody>
      </p:sp>
      <p:sp>
        <p:nvSpPr>
          <p:cNvPr id="6" name="TextBox 5"/>
          <p:cNvSpPr txBox="1"/>
          <p:nvPr/>
        </p:nvSpPr>
        <p:spPr>
          <a:xfrm>
            <a:off x="0" y="5883279"/>
            <a:ext cx="4948868" cy="1015663"/>
          </a:xfrm>
          <a:prstGeom prst="rect">
            <a:avLst/>
          </a:prstGeom>
          <a:noFill/>
        </p:spPr>
        <p:txBody>
          <a:bodyPr wrap="square" rtlCol="0">
            <a:spAutoFit/>
          </a:bodyPr>
          <a:lstStyle/>
          <a:p>
            <a:pPr algn="ctr"/>
            <a:r>
              <a:rPr lang="en-US" sz="2000" b="1" dirty="0" smtClean="0">
                <a:solidFill>
                  <a:srgbClr val="0000FF"/>
                </a:solidFill>
              </a:rPr>
              <a:t>Led to dedicated Spitzer IRS mini-survey of 12 dusty gas-rich </a:t>
            </a:r>
            <a:r>
              <a:rPr lang="en-US" sz="2000" b="1" dirty="0" smtClean="0">
                <a:solidFill>
                  <a:srgbClr val="0000FF"/>
                </a:solidFill>
                <a:latin typeface="Times New Roman"/>
                <a:cs typeface="Times New Roman"/>
                <a:sym typeface="Wingdings"/>
              </a:rPr>
              <a:t>0.2≤</a:t>
            </a:r>
            <a:r>
              <a:rPr lang="en-US" sz="2000" b="1" dirty="0">
                <a:solidFill>
                  <a:srgbClr val="0000FF"/>
                </a:solidFill>
                <a:latin typeface="Times New Roman"/>
                <a:cs typeface="Times New Roman"/>
                <a:sym typeface="Wingdings"/>
              </a:rPr>
              <a:t>z</a:t>
            </a:r>
            <a:r>
              <a:rPr lang="en-US" sz="2000" b="1" baseline="-25000" dirty="0">
                <a:solidFill>
                  <a:srgbClr val="0000FF"/>
                </a:solidFill>
                <a:latin typeface="Times New Roman"/>
                <a:cs typeface="Times New Roman"/>
                <a:sym typeface="Wingdings"/>
              </a:rPr>
              <a:t>abs</a:t>
            </a:r>
            <a:r>
              <a:rPr lang="en-US" sz="2000" b="1" dirty="0">
                <a:solidFill>
                  <a:srgbClr val="0000FF"/>
                </a:solidFill>
                <a:latin typeface="Times New Roman"/>
                <a:cs typeface="Times New Roman"/>
                <a:sym typeface="Wingdings"/>
              </a:rPr>
              <a:t>≤</a:t>
            </a:r>
            <a:r>
              <a:rPr lang="en-US" sz="2000" b="1" dirty="0" smtClean="0">
                <a:solidFill>
                  <a:srgbClr val="0000FF"/>
                </a:solidFill>
                <a:latin typeface="Times New Roman"/>
                <a:cs typeface="Times New Roman"/>
                <a:sym typeface="Wingdings"/>
              </a:rPr>
              <a:t>1.4 </a:t>
            </a:r>
            <a:r>
              <a:rPr lang="en-US" sz="2000" b="1" dirty="0" smtClean="0">
                <a:solidFill>
                  <a:srgbClr val="0000FF"/>
                </a:solidFill>
              </a:rPr>
              <a:t>QASs to investigate silicate dust  </a:t>
            </a:r>
            <a:endParaRPr lang="en-US" sz="2000" b="1" dirty="0">
              <a:solidFill>
                <a:srgbClr val="0000FF"/>
              </a:solidFill>
            </a:endParaRPr>
          </a:p>
        </p:txBody>
      </p:sp>
      <p:sp>
        <p:nvSpPr>
          <p:cNvPr id="14" name="Slide Number Placeholder 13"/>
          <p:cNvSpPr>
            <a:spLocks noGrp="1"/>
          </p:cNvSpPr>
          <p:nvPr>
            <p:ph type="sldNum" sz="quarter" idx="12"/>
          </p:nvPr>
        </p:nvSpPr>
        <p:spPr/>
        <p:txBody>
          <a:bodyPr/>
          <a:lstStyle/>
          <a:p>
            <a:fld id="{9648F39E-9C37-485F-AC97-16BB4BDF9F49}" type="slidenum">
              <a:rPr kumimoji="0" lang="en-US" smtClean="0"/>
              <a:t>7</a:t>
            </a:fld>
            <a:endParaRPr kumimoji="0" lang="en-US"/>
          </a:p>
        </p:txBody>
      </p:sp>
    </p:spTree>
    <p:extLst>
      <p:ext uri="{BB962C8B-B14F-4D97-AF65-F5344CB8AC3E}">
        <p14:creationId xmlns:p14="http://schemas.microsoft.com/office/powerpoint/2010/main" val="116921800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smtClean="0"/>
              <a:t>Variations in Silicate Dust in QASs</a:t>
            </a:r>
            <a:endParaRPr lang="en-US" dirty="0"/>
          </a:p>
        </p:txBody>
      </p:sp>
      <p:pic>
        <p:nvPicPr>
          <p:cNvPr id="7" name="Picture 6" descr="PKS18-revise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884" y="2026774"/>
            <a:ext cx="4407672" cy="3828522"/>
          </a:xfrm>
          <a:prstGeom prst="rect">
            <a:avLst/>
          </a:prstGeom>
          <a:ln w="76200" cmpd="sng">
            <a:solidFill>
              <a:srgbClr val="0000FF"/>
            </a:solidFill>
          </a:ln>
        </p:spPr>
      </p:pic>
      <p:sp>
        <p:nvSpPr>
          <p:cNvPr id="9" name="TextBox 8"/>
          <p:cNvSpPr txBox="1"/>
          <p:nvPr/>
        </p:nvSpPr>
        <p:spPr>
          <a:xfrm>
            <a:off x="319524" y="2041457"/>
            <a:ext cx="4219249" cy="584776"/>
          </a:xfrm>
          <a:prstGeom prst="rect">
            <a:avLst/>
          </a:prstGeom>
          <a:noFill/>
        </p:spPr>
        <p:txBody>
          <a:bodyPr wrap="square" rtlCol="0">
            <a:spAutoFit/>
          </a:bodyPr>
          <a:lstStyle/>
          <a:p>
            <a:r>
              <a:rPr lang="en-US" sz="1600" dirty="0" err="1" smtClean="0">
                <a:solidFill>
                  <a:srgbClr val="0000FF"/>
                </a:solidFill>
              </a:rPr>
              <a:t>Hortonolite</a:t>
            </a:r>
            <a:r>
              <a:rPr lang="en-US" sz="1600" dirty="0" smtClean="0">
                <a:solidFill>
                  <a:srgbClr val="0000FF"/>
                </a:solidFill>
              </a:rPr>
              <a:t> Crystalline Olivine Mg</a:t>
            </a:r>
            <a:r>
              <a:rPr lang="en-US" sz="1600" baseline="-25000" dirty="0" smtClean="0">
                <a:solidFill>
                  <a:srgbClr val="0000FF"/>
                </a:solidFill>
              </a:rPr>
              <a:t>1.1</a:t>
            </a:r>
            <a:r>
              <a:rPr lang="en-US" sz="1600" dirty="0" smtClean="0">
                <a:solidFill>
                  <a:srgbClr val="0000FF"/>
                </a:solidFill>
              </a:rPr>
              <a:t>Fe</a:t>
            </a:r>
            <a:r>
              <a:rPr lang="en-US" sz="1600" baseline="-25000" dirty="0" smtClean="0">
                <a:solidFill>
                  <a:srgbClr val="0000FF"/>
                </a:solidFill>
              </a:rPr>
              <a:t>0.9</a:t>
            </a:r>
            <a:r>
              <a:rPr lang="en-US" sz="1600" dirty="0" smtClean="0">
                <a:solidFill>
                  <a:srgbClr val="0000FF"/>
                </a:solidFill>
              </a:rPr>
              <a:t>SiO</a:t>
            </a:r>
            <a:r>
              <a:rPr lang="en-US" sz="1600" baseline="-25000" dirty="0" smtClean="0">
                <a:solidFill>
                  <a:srgbClr val="0000FF"/>
                </a:solidFill>
              </a:rPr>
              <a:t>4</a:t>
            </a:r>
            <a:r>
              <a:rPr lang="en-US" sz="1600" dirty="0" smtClean="0">
                <a:solidFill>
                  <a:srgbClr val="0000FF"/>
                </a:solidFill>
              </a:rPr>
              <a:t> </a:t>
            </a:r>
            <a:r>
              <a:rPr lang="en-US" sz="1600" dirty="0" smtClean="0">
                <a:solidFill>
                  <a:srgbClr val="FF0000"/>
                </a:solidFill>
              </a:rPr>
              <a:t>Laboratory Amorphous Olivine</a:t>
            </a:r>
            <a:endParaRPr lang="en-US" sz="1600" dirty="0">
              <a:solidFill>
                <a:srgbClr val="FF0000"/>
              </a:solidFill>
            </a:endParaRPr>
          </a:p>
        </p:txBody>
      </p:sp>
      <p:sp>
        <p:nvSpPr>
          <p:cNvPr id="10" name="TextBox 9"/>
          <p:cNvSpPr txBox="1"/>
          <p:nvPr/>
        </p:nvSpPr>
        <p:spPr>
          <a:xfrm>
            <a:off x="2596444" y="5314188"/>
            <a:ext cx="1811228" cy="307777"/>
          </a:xfrm>
          <a:prstGeom prst="rect">
            <a:avLst/>
          </a:prstGeom>
          <a:noFill/>
        </p:spPr>
        <p:txBody>
          <a:bodyPr wrap="square" rtlCol="0">
            <a:spAutoFit/>
          </a:bodyPr>
          <a:lstStyle/>
          <a:p>
            <a:r>
              <a:rPr lang="en-US" sz="1400" dirty="0" smtClean="0"/>
              <a:t>Aller et al. 2012; 2013</a:t>
            </a:r>
            <a:endParaRPr lang="en-US" sz="1400" dirty="0"/>
          </a:p>
        </p:txBody>
      </p:sp>
      <p:pic>
        <p:nvPicPr>
          <p:cNvPr id="11" name="Picture 10" descr="TXS18-revised.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65795" y="2036624"/>
            <a:ext cx="4339401" cy="3818672"/>
          </a:xfrm>
          <a:prstGeom prst="rect">
            <a:avLst/>
          </a:prstGeom>
          <a:ln w="76200" cmpd="sng">
            <a:solidFill>
              <a:srgbClr val="A81821"/>
            </a:solidFill>
          </a:ln>
        </p:spPr>
      </p:pic>
      <p:sp>
        <p:nvSpPr>
          <p:cNvPr id="12" name="TextBox 11"/>
          <p:cNvSpPr txBox="1"/>
          <p:nvPr/>
        </p:nvSpPr>
        <p:spPr>
          <a:xfrm>
            <a:off x="5055498" y="2041457"/>
            <a:ext cx="4048476" cy="338554"/>
          </a:xfrm>
          <a:prstGeom prst="rect">
            <a:avLst/>
          </a:prstGeom>
          <a:noFill/>
        </p:spPr>
        <p:txBody>
          <a:bodyPr wrap="square" rtlCol="0">
            <a:spAutoFit/>
          </a:bodyPr>
          <a:lstStyle/>
          <a:p>
            <a:r>
              <a:rPr lang="en-US" sz="1600" dirty="0" smtClean="0">
                <a:solidFill>
                  <a:srgbClr val="FF0000"/>
                </a:solidFill>
              </a:rPr>
              <a:t>Laboratory Amorphous Olivine</a:t>
            </a:r>
            <a:endParaRPr lang="en-US" sz="1600" dirty="0">
              <a:solidFill>
                <a:srgbClr val="FF0000"/>
              </a:solidFill>
            </a:endParaRPr>
          </a:p>
        </p:txBody>
      </p:sp>
      <p:sp>
        <p:nvSpPr>
          <p:cNvPr id="13" name="TextBox 12"/>
          <p:cNvSpPr txBox="1"/>
          <p:nvPr/>
        </p:nvSpPr>
        <p:spPr>
          <a:xfrm>
            <a:off x="7773361" y="5314188"/>
            <a:ext cx="1330613" cy="307777"/>
          </a:xfrm>
          <a:prstGeom prst="rect">
            <a:avLst/>
          </a:prstGeom>
          <a:noFill/>
        </p:spPr>
        <p:txBody>
          <a:bodyPr wrap="none" rtlCol="0">
            <a:spAutoFit/>
          </a:bodyPr>
          <a:lstStyle/>
          <a:p>
            <a:r>
              <a:rPr lang="en-US" sz="1400" dirty="0" smtClean="0"/>
              <a:t>Aller et al. 2014</a:t>
            </a:r>
            <a:endParaRPr lang="en-US" sz="1400" dirty="0"/>
          </a:p>
        </p:txBody>
      </p:sp>
      <p:sp>
        <p:nvSpPr>
          <p:cNvPr id="14" name="TextBox 13"/>
          <p:cNvSpPr txBox="1"/>
          <p:nvPr/>
        </p:nvSpPr>
        <p:spPr>
          <a:xfrm>
            <a:off x="319524" y="5917146"/>
            <a:ext cx="3802243" cy="584776"/>
          </a:xfrm>
          <a:prstGeom prst="rect">
            <a:avLst/>
          </a:prstGeom>
          <a:noFill/>
        </p:spPr>
        <p:txBody>
          <a:bodyPr wrap="none" rtlCol="0">
            <a:spAutoFit/>
          </a:bodyPr>
          <a:lstStyle/>
          <a:p>
            <a:pPr algn="ctr"/>
            <a:r>
              <a:rPr lang="en-US" sz="3200" b="1" dirty="0" smtClean="0">
                <a:solidFill>
                  <a:srgbClr val="0000FF"/>
                </a:solidFill>
              </a:rPr>
              <a:t>Crystalline Silicates? </a:t>
            </a:r>
            <a:endParaRPr lang="en-US" sz="3200" b="1" dirty="0">
              <a:solidFill>
                <a:srgbClr val="0000FF"/>
              </a:solidFill>
            </a:endParaRPr>
          </a:p>
        </p:txBody>
      </p:sp>
      <p:sp>
        <p:nvSpPr>
          <p:cNvPr id="16" name="TextBox 15"/>
          <p:cNvSpPr txBox="1"/>
          <p:nvPr/>
        </p:nvSpPr>
        <p:spPr>
          <a:xfrm>
            <a:off x="4865284" y="5874406"/>
            <a:ext cx="3990195" cy="584776"/>
          </a:xfrm>
          <a:prstGeom prst="rect">
            <a:avLst/>
          </a:prstGeom>
          <a:noFill/>
        </p:spPr>
        <p:txBody>
          <a:bodyPr wrap="none" rtlCol="0">
            <a:spAutoFit/>
          </a:bodyPr>
          <a:lstStyle/>
          <a:p>
            <a:pPr algn="ctr"/>
            <a:r>
              <a:rPr lang="en-US" sz="3200" b="1" dirty="0" smtClean="0">
                <a:solidFill>
                  <a:srgbClr val="FF0000"/>
                </a:solidFill>
              </a:rPr>
              <a:t>Amorphous Silicates? </a:t>
            </a:r>
            <a:endParaRPr lang="en-US" sz="3200" b="1" dirty="0">
              <a:solidFill>
                <a:srgbClr val="FF0000"/>
              </a:solidFill>
            </a:endParaRPr>
          </a:p>
        </p:txBody>
      </p:sp>
      <p:sp>
        <p:nvSpPr>
          <p:cNvPr id="17" name="Rectangle 16"/>
          <p:cNvSpPr/>
          <p:nvPr/>
        </p:nvSpPr>
        <p:spPr>
          <a:xfrm>
            <a:off x="0" y="814687"/>
            <a:ext cx="4121767" cy="1077218"/>
          </a:xfrm>
          <a:prstGeom prst="rect">
            <a:avLst/>
          </a:prstGeom>
        </p:spPr>
        <p:txBody>
          <a:bodyPr wrap="square">
            <a:spAutoFit/>
          </a:bodyPr>
          <a:lstStyle/>
          <a:p>
            <a:pPr marL="285750" indent="-285750">
              <a:buFont typeface="Arial"/>
              <a:buChar char="•"/>
            </a:pPr>
            <a:r>
              <a:rPr lang="en-US" sz="1600" dirty="0" smtClean="0">
                <a:solidFill>
                  <a:srgbClr val="0000FF"/>
                </a:solidFill>
              </a:rPr>
              <a:t>z=0.9 QAS (log N</a:t>
            </a:r>
            <a:r>
              <a:rPr lang="en-US" sz="1600" baseline="-25000" dirty="0" smtClean="0">
                <a:solidFill>
                  <a:srgbClr val="0000FF"/>
                </a:solidFill>
              </a:rPr>
              <a:t>HI</a:t>
            </a:r>
            <a:r>
              <a:rPr lang="en-US" sz="1600" dirty="0" smtClean="0">
                <a:solidFill>
                  <a:srgbClr val="0000FF"/>
                </a:solidFill>
              </a:rPr>
              <a:t>~21.3-21.5) </a:t>
            </a:r>
          </a:p>
          <a:p>
            <a:pPr marL="285750" indent="-285750">
              <a:buFont typeface="Arial"/>
              <a:buChar char="•"/>
            </a:pPr>
            <a:r>
              <a:rPr lang="en-US" sz="1600" dirty="0" smtClean="0">
                <a:solidFill>
                  <a:srgbClr val="0000FF"/>
                </a:solidFill>
              </a:rPr>
              <a:t>molecules (e.g., CO, HCO</a:t>
            </a:r>
            <a:r>
              <a:rPr lang="en-US" sz="1600" baseline="30000" dirty="0" smtClean="0">
                <a:solidFill>
                  <a:srgbClr val="0000FF"/>
                </a:solidFill>
              </a:rPr>
              <a:t>+</a:t>
            </a:r>
            <a:r>
              <a:rPr lang="en-US" sz="1600" dirty="0" smtClean="0">
                <a:solidFill>
                  <a:srgbClr val="0000FF"/>
                </a:solidFill>
              </a:rPr>
              <a:t>, HCN, H</a:t>
            </a:r>
            <a:r>
              <a:rPr lang="en-US" sz="1600" baseline="-25000" dirty="0" smtClean="0">
                <a:solidFill>
                  <a:srgbClr val="0000FF"/>
                </a:solidFill>
              </a:rPr>
              <a:t>2</a:t>
            </a:r>
            <a:r>
              <a:rPr lang="en-US" sz="1600" dirty="0" smtClean="0">
                <a:solidFill>
                  <a:srgbClr val="0000FF"/>
                </a:solidFill>
              </a:rPr>
              <a:t>O, NH</a:t>
            </a:r>
            <a:r>
              <a:rPr lang="en-US" sz="1600" baseline="-25000" dirty="0" smtClean="0">
                <a:solidFill>
                  <a:srgbClr val="0000FF"/>
                </a:solidFill>
              </a:rPr>
              <a:t>3</a:t>
            </a:r>
            <a:r>
              <a:rPr lang="en-US" sz="1600" dirty="0" smtClean="0">
                <a:solidFill>
                  <a:srgbClr val="0000FF"/>
                </a:solidFill>
              </a:rPr>
              <a:t>)</a:t>
            </a:r>
          </a:p>
          <a:p>
            <a:pPr marL="285750" indent="-285750">
              <a:buFont typeface="Arial"/>
              <a:buChar char="•"/>
            </a:pPr>
            <a:r>
              <a:rPr lang="en-US" sz="1600" dirty="0" smtClean="0">
                <a:solidFill>
                  <a:srgbClr val="0000FF"/>
                </a:solidFill>
              </a:rPr>
              <a:t>host galaxy: late-type spiral galaxy </a:t>
            </a:r>
          </a:p>
          <a:p>
            <a:pPr marL="285750" indent="-285750">
              <a:buFont typeface="Arial"/>
              <a:buChar char="•"/>
            </a:pPr>
            <a:r>
              <a:rPr lang="en-US" sz="1600" dirty="0" smtClean="0">
                <a:solidFill>
                  <a:srgbClr val="0000FF"/>
                </a:solidFill>
              </a:rPr>
              <a:t>background QSO: lensed </a:t>
            </a:r>
            <a:r>
              <a:rPr lang="en-US" sz="1600" dirty="0" err="1" smtClean="0">
                <a:solidFill>
                  <a:srgbClr val="0000FF"/>
                </a:solidFill>
              </a:rPr>
              <a:t>blazar</a:t>
            </a:r>
            <a:endParaRPr lang="en-US" sz="1600" dirty="0">
              <a:solidFill>
                <a:srgbClr val="0000FF"/>
              </a:solidFill>
            </a:endParaRPr>
          </a:p>
        </p:txBody>
      </p:sp>
      <p:sp>
        <p:nvSpPr>
          <p:cNvPr id="18" name="Rectangle 17"/>
          <p:cNvSpPr/>
          <p:nvPr/>
        </p:nvSpPr>
        <p:spPr>
          <a:xfrm>
            <a:off x="4865284" y="791351"/>
            <a:ext cx="4572000" cy="1077218"/>
          </a:xfrm>
          <a:prstGeom prst="rect">
            <a:avLst/>
          </a:prstGeom>
        </p:spPr>
        <p:txBody>
          <a:bodyPr>
            <a:spAutoFit/>
          </a:bodyPr>
          <a:lstStyle/>
          <a:p>
            <a:pPr marL="285750" indent="-285750">
              <a:buFont typeface="Arial"/>
              <a:buChar char="•"/>
            </a:pPr>
            <a:r>
              <a:rPr lang="en-US" sz="1600" dirty="0" smtClean="0">
                <a:solidFill>
                  <a:srgbClr val="FF0000"/>
                </a:solidFill>
              </a:rPr>
              <a:t>z</a:t>
            </a:r>
            <a:r>
              <a:rPr lang="en-US" sz="1600" dirty="0">
                <a:solidFill>
                  <a:srgbClr val="FF0000"/>
                </a:solidFill>
              </a:rPr>
              <a:t>=0.7 QAS (log N</a:t>
            </a:r>
            <a:r>
              <a:rPr lang="en-US" sz="1600" baseline="-25000" dirty="0">
                <a:solidFill>
                  <a:srgbClr val="FF0000"/>
                </a:solidFill>
              </a:rPr>
              <a:t>HI</a:t>
            </a:r>
            <a:r>
              <a:rPr lang="en-US" sz="1600" dirty="0">
                <a:solidFill>
                  <a:srgbClr val="FF0000"/>
                </a:solidFill>
              </a:rPr>
              <a:t>~21.1) </a:t>
            </a:r>
            <a:endParaRPr lang="en-US" sz="1600" dirty="0" smtClean="0">
              <a:solidFill>
                <a:srgbClr val="FF0000"/>
              </a:solidFill>
            </a:endParaRPr>
          </a:p>
          <a:p>
            <a:pPr marL="285750" indent="-285750">
              <a:buFont typeface="Arial"/>
              <a:buChar char="•"/>
            </a:pPr>
            <a:r>
              <a:rPr lang="en-US" sz="1600" dirty="0">
                <a:solidFill>
                  <a:srgbClr val="FF0000"/>
                </a:solidFill>
              </a:rPr>
              <a:t>molecules (e.g., CO, HCO</a:t>
            </a:r>
            <a:r>
              <a:rPr lang="en-US" sz="1600" baseline="30000" dirty="0">
                <a:solidFill>
                  <a:srgbClr val="FF0000"/>
                </a:solidFill>
              </a:rPr>
              <a:t>+</a:t>
            </a:r>
            <a:r>
              <a:rPr lang="en-US" sz="1600" dirty="0">
                <a:solidFill>
                  <a:srgbClr val="FF0000"/>
                </a:solidFill>
              </a:rPr>
              <a:t>, H</a:t>
            </a:r>
            <a:r>
              <a:rPr lang="en-US" sz="1600" baseline="-25000" dirty="0">
                <a:solidFill>
                  <a:srgbClr val="FF0000"/>
                </a:solidFill>
              </a:rPr>
              <a:t>2</a:t>
            </a:r>
            <a:r>
              <a:rPr lang="en-US" sz="1600" dirty="0">
                <a:solidFill>
                  <a:srgbClr val="FF0000"/>
                </a:solidFill>
              </a:rPr>
              <a:t>O, NH</a:t>
            </a:r>
            <a:r>
              <a:rPr lang="en-US" sz="1600" baseline="-25000" dirty="0">
                <a:solidFill>
                  <a:srgbClr val="FF0000"/>
                </a:solidFill>
              </a:rPr>
              <a:t>3,</a:t>
            </a:r>
            <a:r>
              <a:rPr lang="en-US" sz="1600" dirty="0">
                <a:solidFill>
                  <a:srgbClr val="FF0000"/>
                </a:solidFill>
              </a:rPr>
              <a:t> </a:t>
            </a:r>
            <a:r>
              <a:rPr lang="en-US" sz="1600" dirty="0" err="1">
                <a:solidFill>
                  <a:srgbClr val="FF0000"/>
                </a:solidFill>
              </a:rPr>
              <a:t>LiH</a:t>
            </a:r>
            <a:r>
              <a:rPr lang="en-US" sz="1600" dirty="0">
                <a:solidFill>
                  <a:srgbClr val="FF0000"/>
                </a:solidFill>
              </a:rPr>
              <a:t>) </a:t>
            </a:r>
            <a:endParaRPr lang="en-US" sz="1600" dirty="0" smtClean="0">
              <a:solidFill>
                <a:srgbClr val="FF0000"/>
              </a:solidFill>
            </a:endParaRPr>
          </a:p>
          <a:p>
            <a:pPr marL="285750" indent="-285750">
              <a:buFont typeface="Arial"/>
              <a:buChar char="•"/>
            </a:pPr>
            <a:r>
              <a:rPr lang="en-US" sz="1600" dirty="0" smtClean="0">
                <a:solidFill>
                  <a:srgbClr val="FF0000"/>
                </a:solidFill>
              </a:rPr>
              <a:t>host galaxy: face</a:t>
            </a:r>
            <a:r>
              <a:rPr lang="en-US" sz="1600" dirty="0">
                <a:solidFill>
                  <a:srgbClr val="FF0000"/>
                </a:solidFill>
              </a:rPr>
              <a:t>-on spiral </a:t>
            </a:r>
            <a:r>
              <a:rPr lang="en-US" sz="1600" dirty="0" smtClean="0">
                <a:solidFill>
                  <a:srgbClr val="FF0000"/>
                </a:solidFill>
              </a:rPr>
              <a:t>galaxy</a:t>
            </a:r>
          </a:p>
          <a:p>
            <a:pPr marL="285750" indent="-285750">
              <a:buFont typeface="Arial"/>
              <a:buChar char="•"/>
            </a:pPr>
            <a:r>
              <a:rPr lang="en-US" sz="1600" dirty="0" smtClean="0">
                <a:solidFill>
                  <a:srgbClr val="FF0000"/>
                </a:solidFill>
              </a:rPr>
              <a:t>background QSO: lensed </a:t>
            </a:r>
            <a:r>
              <a:rPr lang="en-US" sz="1600" dirty="0" err="1" smtClean="0">
                <a:solidFill>
                  <a:srgbClr val="FF0000"/>
                </a:solidFill>
              </a:rPr>
              <a:t>blazar</a:t>
            </a:r>
            <a:endParaRPr lang="en-US" sz="1600" dirty="0">
              <a:solidFill>
                <a:srgbClr val="FF0000"/>
              </a:solidFill>
            </a:endParaRPr>
          </a:p>
        </p:txBody>
      </p:sp>
      <p:sp>
        <p:nvSpPr>
          <p:cNvPr id="19" name="Slide Number Placeholder 18"/>
          <p:cNvSpPr>
            <a:spLocks noGrp="1"/>
          </p:cNvSpPr>
          <p:nvPr>
            <p:ph type="sldNum" sz="quarter" idx="12"/>
          </p:nvPr>
        </p:nvSpPr>
        <p:spPr/>
        <p:txBody>
          <a:bodyPr/>
          <a:lstStyle/>
          <a:p>
            <a:fld id="{9648F39E-9C37-485F-AC97-16BB4BDF9F49}" type="slidenum">
              <a:rPr kumimoji="0" lang="en-US" smtClean="0"/>
              <a:t>8</a:t>
            </a:fld>
            <a:endParaRPr kumimoji="0" lang="en-US"/>
          </a:p>
        </p:txBody>
      </p:sp>
    </p:spTree>
    <p:extLst>
      <p:ext uri="{BB962C8B-B14F-4D97-AF65-F5344CB8AC3E}">
        <p14:creationId xmlns:p14="http://schemas.microsoft.com/office/powerpoint/2010/main" val="445642087"/>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marL="0" algn="ctr"/>
            <a:r>
              <a:rPr lang="en-US" sz="2400" i="1" dirty="0" smtClean="0">
                <a:solidFill>
                  <a:schemeClr val="accent1"/>
                </a:solidFill>
              </a:rPr>
              <a:t>NASA</a:t>
            </a:r>
            <a:r>
              <a:rPr lang="en-US" sz="2400" i="1" dirty="0">
                <a:solidFill>
                  <a:schemeClr val="accent1"/>
                </a:solidFill>
              </a:rPr>
              <a:t>-ADAP </a:t>
            </a:r>
            <a:r>
              <a:rPr lang="en-US" sz="2400" i="1" dirty="0" smtClean="0">
                <a:solidFill>
                  <a:schemeClr val="accent1"/>
                </a:solidFill>
              </a:rPr>
              <a:t>programs </a:t>
            </a:r>
            <a:r>
              <a:rPr lang="en-US" sz="2400" i="1" dirty="0">
                <a:solidFill>
                  <a:schemeClr val="accent1"/>
                </a:solidFill>
              </a:rPr>
              <a:t>to explore connections between gas and dust properties in QASs using archival space- and ground-based data:</a:t>
            </a:r>
          </a:p>
        </p:txBody>
      </p:sp>
      <p:sp>
        <p:nvSpPr>
          <p:cNvPr id="3" name="Content Placeholder 2"/>
          <p:cNvSpPr>
            <a:spLocks noGrp="1"/>
          </p:cNvSpPr>
          <p:nvPr>
            <p:ph idx="1"/>
          </p:nvPr>
        </p:nvSpPr>
        <p:spPr>
          <a:xfrm>
            <a:off x="-1" y="802034"/>
            <a:ext cx="4967112" cy="5378634"/>
          </a:xfrm>
          <a:ln w="38100" cmpd="sng">
            <a:solidFill>
              <a:srgbClr val="FF0000"/>
            </a:solidFill>
          </a:ln>
        </p:spPr>
        <p:txBody>
          <a:bodyPr>
            <a:normAutofit fontScale="85000" lnSpcReduction="20000"/>
          </a:bodyPr>
          <a:lstStyle/>
          <a:p>
            <a:pPr marL="0" algn="ctr">
              <a:spcBef>
                <a:spcPts val="200"/>
              </a:spcBef>
              <a:buNone/>
            </a:pPr>
            <a:r>
              <a:rPr lang="en-US" b="1" u="sng" cap="small" dirty="0" smtClean="0">
                <a:solidFill>
                  <a:srgbClr val="FF0000"/>
                </a:solidFill>
              </a:rPr>
              <a:t>DISTANT GALAXIES:</a:t>
            </a:r>
          </a:p>
          <a:p>
            <a:pPr marL="0" algn="ctr">
              <a:spcBef>
                <a:spcPts val="200"/>
              </a:spcBef>
              <a:buNone/>
            </a:pPr>
            <a:r>
              <a:rPr lang="en-US" sz="2400" dirty="0" smtClean="0">
                <a:solidFill>
                  <a:srgbClr val="FF0000"/>
                </a:solidFill>
              </a:rPr>
              <a:t>Moderately gas-rich QASs (0.1 &lt;</a:t>
            </a:r>
            <a:r>
              <a:rPr lang="en-US" sz="2400" dirty="0" err="1" smtClean="0">
                <a:solidFill>
                  <a:srgbClr val="FF0000"/>
                </a:solidFill>
              </a:rPr>
              <a:t>z</a:t>
            </a:r>
            <a:r>
              <a:rPr lang="en-US" sz="2400" baseline="-25000" dirty="0" err="1" smtClean="0">
                <a:solidFill>
                  <a:srgbClr val="FF0000"/>
                </a:solidFill>
              </a:rPr>
              <a:t>abs</a:t>
            </a:r>
            <a:r>
              <a:rPr lang="en-US" sz="2400" dirty="0" smtClean="0">
                <a:solidFill>
                  <a:srgbClr val="FF0000"/>
                </a:solidFill>
              </a:rPr>
              <a:t>&lt; 2.8)</a:t>
            </a:r>
          </a:p>
          <a:p>
            <a:pPr marL="0" algn="ctr">
              <a:spcBef>
                <a:spcPts val="200"/>
              </a:spcBef>
              <a:buNone/>
            </a:pPr>
            <a:endParaRPr lang="en-US" b="1" u="sng" cap="small" dirty="0" smtClean="0">
              <a:solidFill>
                <a:srgbClr val="FF0000"/>
              </a:solidFill>
            </a:endParaRPr>
          </a:p>
          <a:p>
            <a:pPr marL="0" algn="ctr">
              <a:spcBef>
                <a:spcPts val="200"/>
              </a:spcBef>
              <a:buNone/>
            </a:pPr>
            <a:r>
              <a:rPr lang="en-US" b="1" u="sng" cap="small" dirty="0" smtClean="0">
                <a:solidFill>
                  <a:schemeClr val="accent6"/>
                </a:solidFill>
              </a:rPr>
              <a:t>Dust Measurements in QASs:</a:t>
            </a:r>
          </a:p>
          <a:p>
            <a:pPr marL="22860" indent="-342900">
              <a:spcBef>
                <a:spcPts val="200"/>
              </a:spcBef>
              <a:buClr>
                <a:schemeClr val="accent6"/>
              </a:buClr>
              <a:buFont typeface="Wingdings" charset="2"/>
              <a:buChar char="§"/>
            </a:pPr>
            <a:r>
              <a:rPr lang="en-US" sz="2000" dirty="0" smtClean="0"/>
              <a:t>Silicate dust 10/18 </a:t>
            </a:r>
            <a:r>
              <a:rPr lang="en-US" sz="2000" dirty="0" err="1" smtClean="0">
                <a:latin typeface="Times New Roman"/>
                <a:cs typeface="Times New Roman"/>
              </a:rPr>
              <a:t>μm</a:t>
            </a:r>
            <a:r>
              <a:rPr lang="en-US" sz="2000" dirty="0" smtClean="0"/>
              <a:t> feature in QASs  </a:t>
            </a:r>
            <a:r>
              <a:rPr lang="en-US" sz="1800" dirty="0" smtClean="0"/>
              <a:t>(Spitzer IRS)</a:t>
            </a:r>
          </a:p>
          <a:p>
            <a:pPr marL="22860" indent="-342900">
              <a:spcBef>
                <a:spcPts val="200"/>
              </a:spcBef>
              <a:buClr>
                <a:schemeClr val="accent6"/>
              </a:buClr>
              <a:buFont typeface="Wingdings" charset="2"/>
              <a:buChar char="§"/>
            </a:pPr>
            <a:r>
              <a:rPr lang="en-US" sz="2000" dirty="0" smtClean="0"/>
              <a:t>Signatures of silicate </a:t>
            </a:r>
            <a:r>
              <a:rPr lang="en-US" sz="2000" dirty="0" err="1" smtClean="0"/>
              <a:t>crystallinity</a:t>
            </a:r>
            <a:r>
              <a:rPr lang="en-US" sz="2000" dirty="0" smtClean="0"/>
              <a:t>?</a:t>
            </a:r>
          </a:p>
          <a:p>
            <a:pPr marL="22860" indent="-342900">
              <a:spcBef>
                <a:spcPts val="200"/>
              </a:spcBef>
              <a:buClr>
                <a:schemeClr val="accent6"/>
              </a:buClr>
              <a:buFont typeface="Wingdings" charset="2"/>
              <a:buChar char="§"/>
            </a:pPr>
            <a:r>
              <a:rPr lang="en-US" sz="2000" dirty="0" smtClean="0"/>
              <a:t>Shapes of extinction curves for QASs</a:t>
            </a:r>
          </a:p>
          <a:p>
            <a:pPr marL="22860" indent="-342900">
              <a:spcBef>
                <a:spcPts val="200"/>
              </a:spcBef>
              <a:buClr>
                <a:schemeClr val="accent6"/>
              </a:buClr>
              <a:buFont typeface="Wingdings" charset="2"/>
              <a:buChar char="§"/>
            </a:pPr>
            <a:r>
              <a:rPr lang="en-US" sz="2000" dirty="0" smtClean="0"/>
              <a:t>Relative abundance of </a:t>
            </a:r>
            <a:r>
              <a:rPr lang="en-US" sz="2000" dirty="0" err="1" smtClean="0"/>
              <a:t>carbon:silicate</a:t>
            </a:r>
            <a:r>
              <a:rPr lang="en-US" sz="2000" dirty="0" smtClean="0"/>
              <a:t> dust</a:t>
            </a:r>
          </a:p>
          <a:p>
            <a:pPr marL="0">
              <a:spcBef>
                <a:spcPts val="200"/>
              </a:spcBef>
            </a:pPr>
            <a:endParaRPr lang="en-US" sz="1900" dirty="0" smtClean="0"/>
          </a:p>
          <a:p>
            <a:pPr marL="0" algn="ctr">
              <a:spcBef>
                <a:spcPts val="200"/>
              </a:spcBef>
              <a:buNone/>
            </a:pPr>
            <a:r>
              <a:rPr lang="en-US" b="1" u="sng" cap="small" dirty="0" smtClean="0">
                <a:solidFill>
                  <a:srgbClr val="C64847"/>
                </a:solidFill>
              </a:rPr>
              <a:t>Gas Measurements in </a:t>
            </a:r>
            <a:r>
              <a:rPr lang="en-US" b="1" u="sng" cap="small" dirty="0" err="1" smtClean="0">
                <a:solidFill>
                  <a:srgbClr val="C64847"/>
                </a:solidFill>
              </a:rPr>
              <a:t>QASs</a:t>
            </a:r>
            <a:r>
              <a:rPr lang="en-US" b="1" u="sng" cap="small" dirty="0" smtClean="0">
                <a:solidFill>
                  <a:srgbClr val="C64847"/>
                </a:solidFill>
              </a:rPr>
              <a:t> with Dust Information:</a:t>
            </a:r>
            <a:endParaRPr lang="en-US" dirty="0" smtClean="0">
              <a:solidFill>
                <a:srgbClr val="C64847"/>
              </a:solidFill>
            </a:endParaRPr>
          </a:p>
          <a:p>
            <a:pPr marL="22860" indent="-342900">
              <a:spcBef>
                <a:spcPts val="200"/>
              </a:spcBef>
              <a:buClr>
                <a:schemeClr val="accent6"/>
              </a:buClr>
              <a:buFont typeface="Wingdings" charset="2"/>
              <a:buChar char="§"/>
            </a:pPr>
            <a:r>
              <a:rPr lang="en-US" sz="2000" dirty="0" smtClean="0"/>
              <a:t>Ascertain gas </a:t>
            </a:r>
            <a:r>
              <a:rPr lang="en-US" sz="2000" dirty="0" err="1" smtClean="0"/>
              <a:t>metallicity</a:t>
            </a:r>
            <a:r>
              <a:rPr lang="en-US" sz="2000" dirty="0" smtClean="0"/>
              <a:t> and depletions</a:t>
            </a:r>
          </a:p>
          <a:p>
            <a:pPr marL="22860" indent="-342900">
              <a:spcBef>
                <a:spcPts val="200"/>
              </a:spcBef>
              <a:buClr>
                <a:schemeClr val="accent6"/>
              </a:buClr>
              <a:buFont typeface="Wingdings" charset="2"/>
              <a:buChar char="§"/>
            </a:pPr>
            <a:r>
              <a:rPr lang="en-US" sz="2000" dirty="0" smtClean="0"/>
              <a:t>Estimate gas kinematics  (e.g. velocity structure)</a:t>
            </a:r>
          </a:p>
          <a:p>
            <a:pPr marL="0">
              <a:spcBef>
                <a:spcPts val="200"/>
              </a:spcBef>
            </a:pPr>
            <a:endParaRPr lang="en-US" sz="2000" dirty="0" smtClean="0"/>
          </a:p>
          <a:p>
            <a:pPr marL="0" algn="ctr">
              <a:spcBef>
                <a:spcPts val="200"/>
              </a:spcBef>
              <a:buNone/>
            </a:pPr>
            <a:r>
              <a:rPr lang="en-US" b="1" u="sng" cap="small" dirty="0" smtClean="0">
                <a:solidFill>
                  <a:srgbClr val="C64847"/>
                </a:solidFill>
              </a:rPr>
              <a:t>Connections Between Dust/Gas and Models:</a:t>
            </a:r>
            <a:endParaRPr lang="en-US" dirty="0" smtClean="0">
              <a:solidFill>
                <a:srgbClr val="C64847"/>
              </a:solidFill>
            </a:endParaRPr>
          </a:p>
          <a:p>
            <a:pPr marL="0" indent="0" algn="ctr">
              <a:spcBef>
                <a:spcPts val="200"/>
              </a:spcBef>
              <a:buNone/>
            </a:pPr>
            <a:r>
              <a:rPr lang="en-US" sz="2000" dirty="0" smtClean="0"/>
              <a:t>Interrelation between gas and dust properties in connection to dust/ chemical evolution models</a:t>
            </a:r>
          </a:p>
          <a:p>
            <a:pPr marL="0">
              <a:spcBef>
                <a:spcPts val="200"/>
              </a:spcBef>
              <a:buNone/>
            </a:pPr>
            <a:endParaRPr lang="en-US" sz="2000" dirty="0" smtClean="0"/>
          </a:p>
        </p:txBody>
      </p:sp>
      <p:sp>
        <p:nvSpPr>
          <p:cNvPr id="4" name="Rectangle 3"/>
          <p:cNvSpPr/>
          <p:nvPr/>
        </p:nvSpPr>
        <p:spPr>
          <a:xfrm>
            <a:off x="1" y="6219228"/>
            <a:ext cx="4699000" cy="523220"/>
          </a:xfrm>
          <a:prstGeom prst="rect">
            <a:avLst/>
          </a:prstGeom>
        </p:spPr>
        <p:txBody>
          <a:bodyPr wrap="square">
            <a:spAutoFit/>
          </a:bodyPr>
          <a:lstStyle/>
          <a:p>
            <a:pPr algn="ctr">
              <a:spcBef>
                <a:spcPts val="200"/>
              </a:spcBef>
            </a:pPr>
            <a:r>
              <a:rPr lang="en-US" sz="1400" dirty="0"/>
              <a:t>V. P. </a:t>
            </a:r>
            <a:r>
              <a:rPr lang="en-US" sz="1400" dirty="0" err="1"/>
              <a:t>Kulkarni</a:t>
            </a:r>
            <a:r>
              <a:rPr lang="en-US" sz="1400" dirty="0"/>
              <a:t> (PI, </a:t>
            </a:r>
            <a:r>
              <a:rPr lang="en-US" sz="1400" i="1" dirty="0"/>
              <a:t>U. South Carolina</a:t>
            </a:r>
            <a:r>
              <a:rPr lang="en-US" sz="1400" dirty="0"/>
              <a:t>); M.C. Aller (co-I/Science-PI; </a:t>
            </a:r>
            <a:r>
              <a:rPr lang="en-US" sz="1400" i="1" dirty="0"/>
              <a:t>Ga. Southern U.</a:t>
            </a:r>
            <a:r>
              <a:rPr lang="en-US" sz="1400" dirty="0"/>
              <a:t>); E. </a:t>
            </a:r>
            <a:r>
              <a:rPr lang="en-US" sz="1400" dirty="0" err="1"/>
              <a:t>Dwek</a:t>
            </a:r>
            <a:r>
              <a:rPr lang="en-US" sz="1400" dirty="0"/>
              <a:t> (co-I; </a:t>
            </a:r>
            <a:r>
              <a:rPr lang="en-US" sz="1400" i="1" dirty="0"/>
              <a:t>NASA-GSFC</a:t>
            </a:r>
            <a:r>
              <a:rPr lang="en-US" sz="1400" dirty="0"/>
              <a:t>)</a:t>
            </a:r>
          </a:p>
        </p:txBody>
      </p:sp>
      <p:sp>
        <p:nvSpPr>
          <p:cNvPr id="6" name="TextBox 5"/>
          <p:cNvSpPr txBox="1"/>
          <p:nvPr/>
        </p:nvSpPr>
        <p:spPr>
          <a:xfrm>
            <a:off x="4967111" y="802034"/>
            <a:ext cx="4176888" cy="5356649"/>
          </a:xfrm>
          <a:prstGeom prst="rect">
            <a:avLst/>
          </a:prstGeom>
          <a:noFill/>
          <a:ln w="38100" cmpd="sng">
            <a:solidFill>
              <a:srgbClr val="5D22FF"/>
            </a:solidFill>
          </a:ln>
        </p:spPr>
        <p:txBody>
          <a:bodyPr wrap="square" rtlCol="0">
            <a:spAutoFit/>
          </a:bodyPr>
          <a:lstStyle/>
          <a:p>
            <a:pPr algn="ctr">
              <a:spcBef>
                <a:spcPts val="200"/>
              </a:spcBef>
            </a:pPr>
            <a:r>
              <a:rPr lang="en-US" sz="2800" b="1" u="sng" cap="small" dirty="0">
                <a:solidFill>
                  <a:srgbClr val="000090"/>
                </a:solidFill>
              </a:rPr>
              <a:t>LOCAL GALAXIES:</a:t>
            </a:r>
            <a:endParaRPr lang="en-US" sz="1400" b="1" u="sng" cap="small" dirty="0">
              <a:solidFill>
                <a:srgbClr val="000090"/>
              </a:solidFill>
            </a:endParaRPr>
          </a:p>
          <a:p>
            <a:pPr algn="ctr">
              <a:spcBef>
                <a:spcPts val="200"/>
              </a:spcBef>
            </a:pPr>
            <a:r>
              <a:rPr lang="en-US" dirty="0">
                <a:solidFill>
                  <a:srgbClr val="000090"/>
                </a:solidFill>
              </a:rPr>
              <a:t>Sightlines to background AGN close to Galactic plane or through local galaxies</a:t>
            </a:r>
          </a:p>
          <a:p>
            <a:endParaRPr lang="en-US" sz="500" dirty="0"/>
          </a:p>
          <a:p>
            <a:pPr algn="ctr">
              <a:spcBef>
                <a:spcPts val="200"/>
              </a:spcBef>
            </a:pPr>
            <a:r>
              <a:rPr lang="en-US" sz="2700" b="1" u="sng" cap="small" dirty="0">
                <a:solidFill>
                  <a:srgbClr val="1945A6"/>
                </a:solidFill>
              </a:rPr>
              <a:t>Dust Measurements:</a:t>
            </a:r>
          </a:p>
          <a:p>
            <a:pPr marL="285750" indent="-285750">
              <a:spcBef>
                <a:spcPts val="200"/>
              </a:spcBef>
              <a:buClr>
                <a:srgbClr val="0000FF"/>
              </a:buClr>
              <a:buFont typeface="Wingdings" charset="2"/>
              <a:buChar char="§"/>
            </a:pPr>
            <a:r>
              <a:rPr lang="en-US" sz="1700" dirty="0"/>
              <a:t>Silicate dust 10/18 </a:t>
            </a:r>
            <a:r>
              <a:rPr lang="en-US" sz="1700" dirty="0" err="1">
                <a:latin typeface="Times New Roman"/>
                <a:cs typeface="Times New Roman"/>
              </a:rPr>
              <a:t>μm</a:t>
            </a:r>
            <a:r>
              <a:rPr lang="en-US" sz="1700" dirty="0"/>
              <a:t> feature </a:t>
            </a:r>
            <a:endParaRPr lang="en-US" sz="1700" dirty="0" smtClean="0"/>
          </a:p>
          <a:p>
            <a:pPr marL="285750" indent="-285750">
              <a:spcBef>
                <a:spcPts val="200"/>
              </a:spcBef>
              <a:buClr>
                <a:srgbClr val="0000FF"/>
              </a:buClr>
              <a:buFont typeface="Wingdings" charset="2"/>
              <a:buChar char="§"/>
            </a:pPr>
            <a:r>
              <a:rPr lang="en-US" sz="1700" dirty="0" smtClean="0"/>
              <a:t>Extinction </a:t>
            </a:r>
            <a:r>
              <a:rPr lang="en-US" sz="1700" dirty="0"/>
              <a:t>curves along </a:t>
            </a:r>
            <a:r>
              <a:rPr lang="en-US" sz="1700" dirty="0" smtClean="0"/>
              <a:t>sightlines</a:t>
            </a:r>
          </a:p>
          <a:p>
            <a:pPr marL="285750" indent="-285750">
              <a:spcBef>
                <a:spcPts val="200"/>
              </a:spcBef>
              <a:buClr>
                <a:srgbClr val="0000FF"/>
              </a:buClr>
              <a:buFont typeface="Wingdings" charset="2"/>
              <a:buChar char="§"/>
            </a:pPr>
            <a:r>
              <a:rPr lang="en-US" sz="1700" dirty="0" smtClean="0"/>
              <a:t>2175 </a:t>
            </a:r>
            <a:r>
              <a:rPr lang="en-US" sz="1700" dirty="0" err="1"/>
              <a:t>Å</a:t>
            </a:r>
            <a:r>
              <a:rPr lang="en-US" sz="1700" dirty="0"/>
              <a:t> </a:t>
            </a:r>
            <a:r>
              <a:rPr lang="en-US" sz="1700" dirty="0" smtClean="0"/>
              <a:t>features </a:t>
            </a:r>
            <a:r>
              <a:rPr lang="en-US" sz="1700" dirty="0"/>
              <a:t>along </a:t>
            </a:r>
            <a:r>
              <a:rPr lang="en-US" sz="1700" i="1" dirty="0"/>
              <a:t>same sightline </a:t>
            </a:r>
            <a:r>
              <a:rPr lang="en-US" sz="1700" dirty="0"/>
              <a:t>to look at </a:t>
            </a:r>
            <a:r>
              <a:rPr lang="en-US" sz="1700" dirty="0" err="1"/>
              <a:t>carbon:silicate</a:t>
            </a:r>
            <a:r>
              <a:rPr lang="en-US" sz="1700" dirty="0"/>
              <a:t> ratio</a:t>
            </a:r>
          </a:p>
          <a:p>
            <a:pPr>
              <a:spcBef>
                <a:spcPts val="200"/>
              </a:spcBef>
            </a:pPr>
            <a:endParaRPr lang="en-US" sz="500" dirty="0">
              <a:solidFill>
                <a:srgbClr val="1945A6"/>
              </a:solidFill>
            </a:endParaRPr>
          </a:p>
          <a:p>
            <a:pPr algn="ctr">
              <a:spcBef>
                <a:spcPts val="200"/>
              </a:spcBef>
            </a:pPr>
            <a:r>
              <a:rPr lang="en-US" sz="2700" b="1" u="sng" cap="small" dirty="0">
                <a:solidFill>
                  <a:srgbClr val="1945A6"/>
                </a:solidFill>
              </a:rPr>
              <a:t>Gas Measurements:</a:t>
            </a:r>
            <a:endParaRPr lang="en-US" sz="2700" dirty="0">
              <a:solidFill>
                <a:srgbClr val="1945A6"/>
              </a:solidFill>
            </a:endParaRPr>
          </a:p>
          <a:p>
            <a:pPr marL="285750" indent="-285750">
              <a:spcBef>
                <a:spcPts val="200"/>
              </a:spcBef>
              <a:buClr>
                <a:srgbClr val="0000FF"/>
              </a:buClr>
              <a:buFont typeface="Wingdings" charset="2"/>
              <a:buChar char="§"/>
            </a:pPr>
            <a:r>
              <a:rPr lang="en-US" sz="1700" dirty="0"/>
              <a:t>Gas phase element depletions</a:t>
            </a:r>
          </a:p>
          <a:p>
            <a:pPr>
              <a:spcBef>
                <a:spcPts val="200"/>
              </a:spcBef>
            </a:pPr>
            <a:endParaRPr lang="en-US" sz="500" dirty="0"/>
          </a:p>
          <a:p>
            <a:pPr algn="ctr">
              <a:spcBef>
                <a:spcPts val="200"/>
              </a:spcBef>
            </a:pPr>
            <a:r>
              <a:rPr lang="en-US" sz="2500" b="1" u="sng" cap="small" dirty="0">
                <a:solidFill>
                  <a:srgbClr val="1945A6"/>
                </a:solidFill>
              </a:rPr>
              <a:t>Connections Between Local and Higher Redshift Dust</a:t>
            </a:r>
            <a:r>
              <a:rPr lang="en-US" sz="2500" b="1" u="sng" cap="small" dirty="0">
                <a:solidFill>
                  <a:srgbClr val="0000FF"/>
                </a:solidFill>
              </a:rPr>
              <a:t>:</a:t>
            </a:r>
            <a:endParaRPr lang="en-US" sz="2500" dirty="0">
              <a:solidFill>
                <a:srgbClr val="0000FF"/>
              </a:solidFill>
            </a:endParaRPr>
          </a:p>
          <a:p>
            <a:pPr algn="ctr">
              <a:spcBef>
                <a:spcPts val="200"/>
              </a:spcBef>
            </a:pPr>
            <a:r>
              <a:rPr lang="en-US" sz="1700" dirty="0"/>
              <a:t>Examine dust properties and correlations at low redshift (&lt;0.1) relative to those in higher redshift </a:t>
            </a:r>
            <a:r>
              <a:rPr lang="en-US" sz="1700" dirty="0" smtClean="0"/>
              <a:t>study</a:t>
            </a:r>
            <a:endParaRPr lang="en-US" dirty="0"/>
          </a:p>
        </p:txBody>
      </p:sp>
      <p:sp>
        <p:nvSpPr>
          <p:cNvPr id="7" name="Rectangle 6"/>
          <p:cNvSpPr/>
          <p:nvPr/>
        </p:nvSpPr>
        <p:spPr>
          <a:xfrm>
            <a:off x="4967112" y="6180668"/>
            <a:ext cx="4176888" cy="523220"/>
          </a:xfrm>
          <a:prstGeom prst="rect">
            <a:avLst/>
          </a:prstGeom>
        </p:spPr>
        <p:txBody>
          <a:bodyPr wrap="square">
            <a:spAutoFit/>
          </a:bodyPr>
          <a:lstStyle/>
          <a:p>
            <a:pPr algn="ctr">
              <a:spcBef>
                <a:spcPts val="200"/>
              </a:spcBef>
            </a:pPr>
            <a:r>
              <a:rPr lang="en-US" sz="1400" dirty="0"/>
              <a:t>V. P. </a:t>
            </a:r>
            <a:r>
              <a:rPr lang="en-US" sz="1400" dirty="0" err="1"/>
              <a:t>Kulkarni</a:t>
            </a:r>
            <a:r>
              <a:rPr lang="en-US" sz="1400" dirty="0"/>
              <a:t> (PI, </a:t>
            </a:r>
            <a:r>
              <a:rPr lang="en-US" sz="1400" i="1" dirty="0"/>
              <a:t>U. South Carolina</a:t>
            </a:r>
            <a:r>
              <a:rPr lang="en-US" sz="1400" dirty="0"/>
              <a:t>); M.C. Aller (co-</a:t>
            </a:r>
            <a:r>
              <a:rPr lang="en-US" sz="1400" dirty="0" smtClean="0"/>
              <a:t>I; </a:t>
            </a:r>
            <a:r>
              <a:rPr lang="en-US" sz="1400" i="1" dirty="0"/>
              <a:t>Ga. Southern U.</a:t>
            </a:r>
            <a:r>
              <a:rPr lang="en-US" sz="1400" dirty="0"/>
              <a:t>); E. </a:t>
            </a:r>
            <a:r>
              <a:rPr lang="en-US" sz="1400" dirty="0" err="1"/>
              <a:t>Dwek</a:t>
            </a:r>
            <a:r>
              <a:rPr lang="en-US" sz="1400" dirty="0"/>
              <a:t> (co-I; </a:t>
            </a:r>
            <a:r>
              <a:rPr lang="en-US" sz="1400" i="1" dirty="0"/>
              <a:t>NASA-GSFC</a:t>
            </a:r>
            <a:r>
              <a:rPr lang="en-US" sz="1400" dirty="0"/>
              <a:t>)</a:t>
            </a:r>
          </a:p>
        </p:txBody>
      </p:sp>
      <p:sp>
        <p:nvSpPr>
          <p:cNvPr id="8" name="Slide Number Placeholder 7"/>
          <p:cNvSpPr>
            <a:spLocks noGrp="1"/>
          </p:cNvSpPr>
          <p:nvPr>
            <p:ph type="sldNum" sz="quarter" idx="12"/>
          </p:nvPr>
        </p:nvSpPr>
        <p:spPr/>
        <p:txBody>
          <a:bodyPr/>
          <a:lstStyle/>
          <a:p>
            <a:fld id="{9648F39E-9C37-485F-AC97-16BB4BDF9F49}" type="slidenum">
              <a:rPr kumimoji="0" lang="en-US" smtClean="0"/>
              <a:t>9</a:t>
            </a:fld>
            <a:endParaRPr kumimoji="0" lang="en-US"/>
          </a:p>
        </p:txBody>
      </p:sp>
    </p:spTree>
    <p:extLst>
      <p:ext uri="{BB962C8B-B14F-4D97-AF65-F5344CB8AC3E}">
        <p14:creationId xmlns:p14="http://schemas.microsoft.com/office/powerpoint/2010/main" val="4177532190"/>
      </p:ext>
    </p:extLst>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odule">
  <a:themeElements>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Module">
      <a:majorFont>
        <a:latin typeface="Corbel"/>
        <a:ea typeface=""/>
        <a:cs typeface=""/>
        <a:font script="Jpan" typeface="ＭＳ ゴシック"/>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ＭＳ ゴシック"/>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Pixel.thmx</Template>
  <TotalTime>3024</TotalTime>
  <Words>2407</Words>
  <Application>Microsoft Macintosh PowerPoint</Application>
  <PresentationFormat>On-screen Show (4:3)</PresentationFormat>
  <Paragraphs>252</Paragraphs>
  <Slides>20</Slides>
  <Notes>19</Notes>
  <HiddenSlides>0</HiddenSlides>
  <MMClips>1</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Module</vt:lpstr>
      <vt:lpstr>Investigating Silicate Dust in Galaxies Using Quasar Absorption Systems</vt:lpstr>
      <vt:lpstr>Outline</vt:lpstr>
      <vt:lpstr>Absorption Features along Line of Sight to Luminous Background Source</vt:lpstr>
      <vt:lpstr>PowerPoint Presentation</vt:lpstr>
      <vt:lpstr>Quasar Absorption Systems (QASs)</vt:lpstr>
      <vt:lpstr>Evidence for Dust in QASs: reddening &amp; depletions</vt:lpstr>
      <vt:lpstr>Evidence of Carbonaceous and Silicate Dust in Limited Number of Individual QASs</vt:lpstr>
      <vt:lpstr>Variations in Silicate Dust in QASs</vt:lpstr>
      <vt:lpstr>NASA-ADAP programs to explore connections between gas and dust properties in QASs using archival space- and ground-based data:</vt:lpstr>
      <vt:lpstr>Quasar Continuum Normalization</vt:lpstr>
      <vt:lpstr>Quasar Continuum Normalization</vt:lpstr>
      <vt:lpstr>z=0.2 DLA (log NHI~22) in a spiral host galaxy</vt:lpstr>
      <vt:lpstr>Variations in 10-18 micron ratio with Normalization</vt:lpstr>
      <vt:lpstr>z=0.2 DLA (log NHI~21) in early-type dwarf galaxy</vt:lpstr>
      <vt:lpstr>z=0.5 DLA (log NHI=22) to LSP blazar </vt:lpstr>
      <vt:lpstr>Local Universe: Milky Way Sightline</vt:lpstr>
      <vt:lpstr>Extinction Curves &amp; 2175 Å Bump</vt:lpstr>
      <vt:lpstr>Silicate Dust vs. Reddening in QASs</vt:lpstr>
      <vt:lpstr>Silicate Dust vs Mg II EW in QASs</vt:lpstr>
      <vt:lpstr>Summary &amp; Future Work</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Monique Aller</dc:creator>
  <cp:lastModifiedBy>Monique Aller</cp:lastModifiedBy>
  <cp:revision>361</cp:revision>
  <dcterms:created xsi:type="dcterms:W3CDTF">2016-09-07T17:06:14Z</dcterms:created>
  <dcterms:modified xsi:type="dcterms:W3CDTF">2018-06-11T19:24:47Z</dcterms:modified>
</cp:coreProperties>
</file>