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>
        <p:scale>
          <a:sx n="99" d="100"/>
          <a:sy n="99" d="100"/>
        </p:scale>
        <p:origin x="-840" y="856"/>
      </p:cViewPr>
      <p:guideLst>
        <p:guide orient="horz" pos="4193"/>
        <p:guide pos="38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9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728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02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34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426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25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972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684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338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8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299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FC51F-1BD0-B844-A52F-D7A035A15B51}" type="datetimeFigureOut">
              <a:rPr lang="en-US" smtClean="0"/>
              <a:t>6/10/18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4865D-CFB3-A243-9576-DD7A243AB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589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836" y="51209"/>
            <a:ext cx="8989442" cy="575165"/>
          </a:xfrm>
          <a:prstGeom prst="rect">
            <a:avLst/>
          </a:prstGeom>
          <a:noFill/>
        </p:spPr>
        <p:txBody>
          <a:bodyPr wrap="square" lIns="20960" tIns="10481" rIns="20960" bIns="10481" rtlCol="0">
            <a:spAutoFit/>
          </a:bodyPr>
          <a:lstStyle/>
          <a:p>
            <a:pPr algn="ctr"/>
            <a:r>
              <a:rPr lang="en-US" sz="3600" dirty="0">
                <a:solidFill>
                  <a:srgbClr val="8D2EBB"/>
                </a:solidFill>
              </a:rPr>
              <a:t>PAH</a:t>
            </a:r>
            <a:r>
              <a:rPr lang="en-US" sz="3600" baseline="30000" dirty="0">
                <a:solidFill>
                  <a:srgbClr val="8D2EBB"/>
                </a:solidFill>
              </a:rPr>
              <a:t>+</a:t>
            </a:r>
            <a:r>
              <a:rPr lang="en-US" sz="3600" dirty="0">
                <a:solidFill>
                  <a:srgbClr val="8D2EBB"/>
                </a:solidFill>
              </a:rPr>
              <a:t> dehydrogenation and the formation of H</a:t>
            </a:r>
            <a:r>
              <a:rPr lang="en-US" sz="3600" baseline="-25000" dirty="0">
                <a:solidFill>
                  <a:srgbClr val="8D2EBB"/>
                </a:solidFill>
              </a:rPr>
              <a:t>2</a:t>
            </a:r>
            <a:endParaRPr lang="en-US" sz="3600" b="1" baseline="-25000" dirty="0">
              <a:solidFill>
                <a:srgbClr val="8D2EBB"/>
              </a:solidFill>
              <a:latin typeface="Trebuchet MS"/>
              <a:cs typeface="Trebuchet MS"/>
            </a:endParaRPr>
          </a:p>
        </p:txBody>
      </p:sp>
      <p:sp>
        <p:nvSpPr>
          <p:cNvPr id="7" name="Oval 6"/>
          <p:cNvSpPr/>
          <p:nvPr/>
        </p:nvSpPr>
        <p:spPr>
          <a:xfrm>
            <a:off x="1203167" y="1310447"/>
            <a:ext cx="168049" cy="18383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084244">
            <a:off x="5617306" y="1357908"/>
            <a:ext cx="2171020" cy="1653877"/>
          </a:xfrm>
          <a:prstGeom prst="rect">
            <a:avLst/>
          </a:prstGeom>
        </p:spPr>
      </p:pic>
      <p:cxnSp>
        <p:nvCxnSpPr>
          <p:cNvPr id="9" name="Straight Arrow Connector 8"/>
          <p:cNvCxnSpPr>
            <a:stCxn id="8" idx="0"/>
          </p:cNvCxnSpPr>
          <p:nvPr/>
        </p:nvCxnSpPr>
        <p:spPr>
          <a:xfrm flipV="1">
            <a:off x="7526269" y="1789512"/>
            <a:ext cx="528279" cy="319487"/>
          </a:xfrm>
          <a:prstGeom prst="straightConnector1">
            <a:avLst/>
          </a:prstGeom>
          <a:ln>
            <a:solidFill>
              <a:srgbClr val="A057BB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7609371" y="2383855"/>
            <a:ext cx="584350" cy="213042"/>
          </a:xfrm>
          <a:prstGeom prst="straightConnector1">
            <a:avLst/>
          </a:prstGeom>
          <a:ln>
            <a:solidFill>
              <a:srgbClr val="A057BB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7140311" y="2110358"/>
            <a:ext cx="374947" cy="316589"/>
          </a:xfrm>
          <a:prstGeom prst="ellipse">
            <a:avLst/>
          </a:prstGeom>
          <a:noFill/>
          <a:ln w="38100" cmpd="sng">
            <a:solidFill>
              <a:srgbClr val="A057B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11" tIns="45705" rIns="91411" bIns="45705"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793860" y="1148482"/>
            <a:ext cx="1263001" cy="492412"/>
          </a:xfrm>
          <a:prstGeom prst="rect">
            <a:avLst/>
          </a:prstGeom>
          <a:noFill/>
        </p:spPr>
        <p:txBody>
          <a:bodyPr wrap="square" lIns="91411" tIns="45705" rIns="91411" bIns="45705" rtlCol="0">
            <a:spAutoFit/>
          </a:bodyPr>
          <a:lstStyle/>
          <a:p>
            <a:r>
              <a:rPr lang="en-US" sz="2600" dirty="0"/>
              <a:t>2H-loss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897984" y="2512656"/>
            <a:ext cx="1970746" cy="492412"/>
          </a:xfrm>
          <a:prstGeom prst="rect">
            <a:avLst/>
          </a:prstGeom>
          <a:noFill/>
        </p:spPr>
        <p:txBody>
          <a:bodyPr wrap="square" lIns="91411" tIns="45705" rIns="91411" bIns="45705" rtlCol="0">
            <a:spAutoFit/>
          </a:bodyPr>
          <a:lstStyle/>
          <a:p>
            <a:r>
              <a:rPr lang="en-US" sz="2600" dirty="0"/>
              <a:t>H</a:t>
            </a:r>
            <a:r>
              <a:rPr lang="en-US" sz="2600" baseline="-25000" dirty="0"/>
              <a:t>2</a:t>
            </a:r>
            <a:r>
              <a:rPr lang="en-US" sz="2600" dirty="0"/>
              <a:t>-loss</a:t>
            </a:r>
          </a:p>
        </p:txBody>
      </p:sp>
      <p:pic>
        <p:nvPicPr>
          <p:cNvPr id="37" name="Picture 36" descr="2018-06-07 01.28.11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26" y="1124980"/>
            <a:ext cx="4935585" cy="3658718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3701877" y="1553977"/>
            <a:ext cx="91402" cy="1008130"/>
            <a:chOff x="18786978" y="16647607"/>
            <a:chExt cx="212245" cy="2291769"/>
          </a:xfrm>
        </p:grpSpPr>
        <p:sp>
          <p:nvSpPr>
            <p:cNvPr id="39" name="Oval 38"/>
            <p:cNvSpPr/>
            <p:nvPr/>
          </p:nvSpPr>
          <p:spPr>
            <a:xfrm>
              <a:off x="18786978" y="16647607"/>
              <a:ext cx="207190" cy="197588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18786978" y="17714701"/>
              <a:ext cx="207190" cy="19758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18786978" y="18236813"/>
              <a:ext cx="207190" cy="197588"/>
            </a:xfrm>
            <a:prstGeom prst="ellipse">
              <a:avLst/>
            </a:prstGeom>
            <a:solidFill>
              <a:srgbClr val="0080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18792033" y="18741788"/>
              <a:ext cx="207190" cy="197588"/>
            </a:xfrm>
            <a:prstGeom prst="ellipse">
              <a:avLst/>
            </a:prstGeom>
            <a:solidFill>
              <a:srgbClr val="C4B340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18786978" y="17183043"/>
              <a:ext cx="207190" cy="197588"/>
            </a:xfrm>
            <a:prstGeom prst="ellipse">
              <a:avLst/>
            </a:prstGeom>
            <a:solidFill>
              <a:srgbClr val="0000FF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Rectangle 44"/>
          <p:cNvSpPr/>
          <p:nvPr/>
        </p:nvSpPr>
        <p:spPr>
          <a:xfrm>
            <a:off x="4137126" y="1356813"/>
            <a:ext cx="608875" cy="4331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852418" y="608827"/>
            <a:ext cx="8299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P. </a:t>
            </a:r>
            <a:r>
              <a:rPr lang="en-US" dirty="0" err="1" smtClean="0"/>
              <a:t>Castellanos</a:t>
            </a:r>
            <a:r>
              <a:rPr lang="en-US" dirty="0" smtClean="0"/>
              <a:t>, A. Candian, H. Andrews, J. Zhen, H. </a:t>
            </a:r>
            <a:r>
              <a:rPr lang="en-US" dirty="0" err="1" smtClean="0"/>
              <a:t>Linnartz</a:t>
            </a:r>
            <a:r>
              <a:rPr lang="en-US" dirty="0" smtClean="0"/>
              <a:t>, A.G.G.M. </a:t>
            </a:r>
            <a:r>
              <a:rPr lang="en-US" dirty="0" err="1" smtClean="0"/>
              <a:t>Tielens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86532" y="1333117"/>
            <a:ext cx="2033255" cy="307777"/>
          </a:xfrm>
          <a:prstGeom prst="rect">
            <a:avLst/>
          </a:prstGeom>
          <a:solidFill>
            <a:srgbClr val="FFFFFF"/>
          </a:solidFill>
        </p:spPr>
        <p:txBody>
          <a:bodyPr vert="horz" wrap="square" rtlCol="0">
            <a:spAutoFit/>
          </a:bodyPr>
          <a:lstStyle/>
          <a:p>
            <a:r>
              <a:rPr lang="en-US" sz="1400" b="1" dirty="0" smtClean="0"/>
              <a:t>Odd –to-even peak ratio</a:t>
            </a:r>
            <a:endParaRPr lang="en-US" sz="14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3815802" y="1402743"/>
            <a:ext cx="15426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latin typeface="Calibri"/>
                <a:cs typeface="Calibri"/>
              </a:rPr>
              <a:t>Parent</a:t>
            </a:r>
          </a:p>
          <a:p>
            <a:pPr algn="just"/>
            <a:r>
              <a:rPr lang="en-US" sz="1600" dirty="0">
                <a:latin typeface="Calibri"/>
                <a:cs typeface="Calibri"/>
              </a:rPr>
              <a:t>1</a:t>
            </a:r>
            <a:r>
              <a:rPr lang="en-US" sz="1600" baseline="30000" dirty="0">
                <a:latin typeface="Calibri"/>
                <a:cs typeface="Calibri"/>
              </a:rPr>
              <a:t>st</a:t>
            </a:r>
            <a:r>
              <a:rPr lang="en-US" sz="1600" dirty="0">
                <a:latin typeface="Calibri"/>
                <a:cs typeface="Calibri"/>
              </a:rPr>
              <a:t> H loss</a:t>
            </a:r>
          </a:p>
          <a:p>
            <a:pPr algn="just"/>
            <a:r>
              <a:rPr lang="en-US" sz="1600" dirty="0">
                <a:latin typeface="Calibri"/>
                <a:cs typeface="Calibri"/>
              </a:rPr>
              <a:t>2</a:t>
            </a:r>
            <a:r>
              <a:rPr lang="en-US" sz="1600" baseline="30000" dirty="0">
                <a:latin typeface="Calibri"/>
                <a:cs typeface="Calibri"/>
              </a:rPr>
              <a:t>nd</a:t>
            </a:r>
            <a:r>
              <a:rPr lang="en-US" sz="1600" dirty="0">
                <a:latin typeface="Calibri"/>
                <a:cs typeface="Calibri"/>
              </a:rPr>
              <a:t> H loss</a:t>
            </a:r>
          </a:p>
          <a:p>
            <a:pPr algn="just"/>
            <a:r>
              <a:rPr lang="en-US" sz="1600" dirty="0">
                <a:latin typeface="Calibri"/>
                <a:cs typeface="Calibri"/>
              </a:rPr>
              <a:t>3</a:t>
            </a:r>
            <a:r>
              <a:rPr lang="en-US" sz="1600" baseline="30000" dirty="0">
                <a:latin typeface="Calibri"/>
                <a:cs typeface="Calibri"/>
              </a:rPr>
              <a:t>rd</a:t>
            </a:r>
            <a:r>
              <a:rPr lang="en-US" sz="1600" dirty="0">
                <a:latin typeface="Calibri"/>
                <a:cs typeface="Calibri"/>
              </a:rPr>
              <a:t> H loss</a:t>
            </a:r>
          </a:p>
          <a:p>
            <a:pPr algn="just"/>
            <a:r>
              <a:rPr lang="en-US" sz="1600" dirty="0">
                <a:latin typeface="Calibri"/>
                <a:cs typeface="Calibri"/>
              </a:rPr>
              <a:t>4</a:t>
            </a:r>
            <a:r>
              <a:rPr lang="en-US" sz="1600" baseline="30000" dirty="0">
                <a:latin typeface="Calibri"/>
                <a:cs typeface="Calibri"/>
              </a:rPr>
              <a:t>th</a:t>
            </a:r>
            <a:r>
              <a:rPr lang="en-US" sz="1600" dirty="0">
                <a:latin typeface="Calibri"/>
                <a:cs typeface="Calibri"/>
              </a:rPr>
              <a:t> H </a:t>
            </a:r>
            <a:r>
              <a:rPr lang="en-US" sz="1600" dirty="0" smtClean="0">
                <a:latin typeface="Calibri"/>
                <a:cs typeface="Calibri"/>
              </a:rPr>
              <a:t>loss</a:t>
            </a:r>
            <a:endParaRPr lang="en-US" sz="1600" dirty="0">
              <a:latin typeface="Calibri"/>
              <a:cs typeface="Calibri"/>
            </a:endParaRPr>
          </a:p>
        </p:txBody>
      </p:sp>
      <p:pic>
        <p:nvPicPr>
          <p:cNvPr id="56" name="Picture 55" descr="2018-06-07 04.14.11 pm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971" r="52963"/>
          <a:stretch/>
        </p:blipFill>
        <p:spPr>
          <a:xfrm>
            <a:off x="4863792" y="3392941"/>
            <a:ext cx="4190400" cy="3237754"/>
          </a:xfrm>
          <a:prstGeom prst="rect">
            <a:avLst/>
          </a:prstGeom>
        </p:spPr>
      </p:pic>
      <p:sp>
        <p:nvSpPr>
          <p:cNvPr id="58" name="TextBox 57"/>
          <p:cNvSpPr txBox="1"/>
          <p:nvPr/>
        </p:nvSpPr>
        <p:spPr>
          <a:xfrm>
            <a:off x="6984650" y="6461543"/>
            <a:ext cx="1312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</a:t>
            </a:r>
            <a:r>
              <a:rPr lang="en-US" baseline="-25000" dirty="0" smtClean="0"/>
              <a:t>0</a:t>
            </a:r>
            <a:r>
              <a:rPr lang="en-US" dirty="0" smtClean="0"/>
              <a:t>/n(H)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5089177" y="4194644"/>
            <a:ext cx="461665" cy="142925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b="1" dirty="0" smtClean="0"/>
              <a:t>H</a:t>
            </a:r>
            <a:r>
              <a:rPr lang="en-US" b="1" baseline="-25000" dirty="0" smtClean="0"/>
              <a:t>2 </a:t>
            </a:r>
            <a:r>
              <a:rPr lang="en-US" b="1" dirty="0" smtClean="0"/>
              <a:t>efficiency</a:t>
            </a:r>
            <a:endParaRPr lang="en-US" b="1" baseline="-25000" dirty="0"/>
          </a:p>
        </p:txBody>
      </p:sp>
      <p:sp>
        <p:nvSpPr>
          <p:cNvPr id="60" name="TextBox 59"/>
          <p:cNvSpPr txBox="1"/>
          <p:nvPr/>
        </p:nvSpPr>
        <p:spPr>
          <a:xfrm>
            <a:off x="5388254" y="3264661"/>
            <a:ext cx="3550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258416" y="4007149"/>
            <a:ext cx="758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0.1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5003375" y="5506446"/>
            <a:ext cx="1183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0.001</a:t>
            </a:r>
            <a:endParaRPr lang="en-US" dirty="0"/>
          </a:p>
        </p:txBody>
      </p:sp>
      <p:pic>
        <p:nvPicPr>
          <p:cNvPr id="64" name="Picture 6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3288" y="5946519"/>
            <a:ext cx="854956" cy="851156"/>
          </a:xfrm>
          <a:prstGeom prst="rect">
            <a:avLst/>
          </a:prstGeom>
        </p:spPr>
      </p:pic>
      <p:sp>
        <p:nvSpPr>
          <p:cNvPr id="65" name="Rectangle 64"/>
          <p:cNvSpPr/>
          <p:nvPr/>
        </p:nvSpPr>
        <p:spPr>
          <a:xfrm>
            <a:off x="1371216" y="5956387"/>
            <a:ext cx="36819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b="1" dirty="0">
                <a:cs typeface="Calibri"/>
              </a:rPr>
              <a:t>E-MAIL: </a:t>
            </a:r>
            <a:r>
              <a:rPr lang="en-US" b="1" dirty="0" err="1">
                <a:solidFill>
                  <a:srgbClr val="A057BB"/>
                </a:solidFill>
                <a:cs typeface="Calibri"/>
              </a:rPr>
              <a:t>candian@strw.leidenuniv.nl</a:t>
            </a:r>
            <a:endParaRPr lang="en-US" b="1" dirty="0">
              <a:solidFill>
                <a:srgbClr val="A057BB"/>
              </a:solidFill>
              <a:cs typeface="Calibri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23288" y="4983550"/>
            <a:ext cx="4374797" cy="7848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1500" b="1" dirty="0" smtClean="0">
                <a:cs typeface="Calibri"/>
              </a:rPr>
              <a:t>PAPERS:</a:t>
            </a:r>
          </a:p>
          <a:p>
            <a:pPr algn="just"/>
            <a:r>
              <a:rPr lang="en-US" sz="1500" dirty="0" err="1" smtClean="0">
                <a:cs typeface="Calibri"/>
              </a:rPr>
              <a:t>Castellanos</a:t>
            </a:r>
            <a:r>
              <a:rPr lang="en-US" sz="1500" dirty="0" smtClean="0">
                <a:cs typeface="Calibri"/>
              </a:rPr>
              <a:t>, </a:t>
            </a:r>
            <a:r>
              <a:rPr lang="en-US" sz="1500" dirty="0">
                <a:cs typeface="Calibri"/>
              </a:rPr>
              <a:t>C</a:t>
            </a:r>
            <a:r>
              <a:rPr lang="en-US" sz="1500" dirty="0" smtClean="0">
                <a:cs typeface="Calibri"/>
              </a:rPr>
              <a:t>andian et al, (2018a), arXiv:</a:t>
            </a:r>
            <a:r>
              <a:rPr lang="en-US" sz="1500" dirty="0" smtClean="0"/>
              <a:t>1806.02703</a:t>
            </a:r>
          </a:p>
          <a:p>
            <a:pPr algn="just"/>
            <a:r>
              <a:rPr lang="en-US" sz="1500" dirty="0" err="1" smtClean="0">
                <a:cs typeface="Calibri"/>
              </a:rPr>
              <a:t>Castellanos</a:t>
            </a:r>
            <a:r>
              <a:rPr lang="en-US" sz="1500" dirty="0" smtClean="0">
                <a:cs typeface="Calibri"/>
              </a:rPr>
              <a:t>, Candian et al, (2018b), arXiv:1806.02708</a:t>
            </a:r>
            <a:endParaRPr lang="en-US" sz="1500" dirty="0">
              <a:solidFill>
                <a:srgbClr val="A057BB"/>
              </a:solidFill>
              <a:cs typeface="Calibri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886471" y="6333263"/>
            <a:ext cx="2308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POSTER ID: 141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0205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107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Leiden Observatory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Alessandra Candian</dc:creator>
  <cp:lastModifiedBy>Alessandra Candian</cp:lastModifiedBy>
  <cp:revision>4</cp:revision>
  <dcterms:created xsi:type="dcterms:W3CDTF">2018-06-10T20:11:04Z</dcterms:created>
  <dcterms:modified xsi:type="dcterms:W3CDTF">2018-06-10T20:50:07Z</dcterms:modified>
</cp:coreProperties>
</file>