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59" r:id="rId2"/>
    <p:sldId id="302" r:id="rId3"/>
    <p:sldId id="303" r:id="rId4"/>
    <p:sldId id="279" r:id="rId5"/>
    <p:sldId id="268" r:id="rId6"/>
    <p:sldId id="260" r:id="rId7"/>
    <p:sldId id="304" r:id="rId8"/>
    <p:sldId id="305" r:id="rId9"/>
    <p:sldId id="306" r:id="rId10"/>
    <p:sldId id="307" r:id="rId11"/>
    <p:sldId id="308" r:id="rId12"/>
    <p:sldId id="309" r:id="rId13"/>
    <p:sldId id="311" r:id="rId14"/>
    <p:sldId id="310" r:id="rId15"/>
    <p:sldId id="312" r:id="rId16"/>
    <p:sldId id="313" r:id="rId17"/>
    <p:sldId id="314" r:id="rId18"/>
    <p:sldId id="315" r:id="rId19"/>
    <p:sldId id="316" r:id="rId20"/>
    <p:sldId id="317" r:id="rId21"/>
    <p:sldId id="267" r:id="rId22"/>
    <p:sldId id="318" r:id="rId23"/>
    <p:sldId id="319" r:id="rId24"/>
    <p:sldId id="320" r:id="rId25"/>
    <p:sldId id="321" r:id="rId26"/>
    <p:sldId id="322" r:id="rId27"/>
    <p:sldId id="323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algn="l" rtl="0" fontAlgn="base">
      <a:spcBef>
        <a:spcPct val="20000"/>
      </a:spcBef>
      <a:spcAft>
        <a:spcPct val="0"/>
      </a:spcAft>
      <a:defRPr sz="2800" kern="1200">
        <a:solidFill>
          <a:schemeClr val="accent2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20000"/>
      </a:spcBef>
      <a:spcAft>
        <a:spcPct val="0"/>
      </a:spcAft>
      <a:defRPr sz="2800" kern="1200">
        <a:solidFill>
          <a:schemeClr val="accent2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20000"/>
      </a:spcBef>
      <a:spcAft>
        <a:spcPct val="0"/>
      </a:spcAft>
      <a:defRPr sz="2800" kern="1200">
        <a:solidFill>
          <a:schemeClr val="accent2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20000"/>
      </a:spcBef>
      <a:spcAft>
        <a:spcPct val="0"/>
      </a:spcAft>
      <a:defRPr sz="2800" kern="1200">
        <a:solidFill>
          <a:schemeClr val="accent2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20000"/>
      </a:spcBef>
      <a:spcAft>
        <a:spcPct val="0"/>
      </a:spcAft>
      <a:defRPr sz="2800" kern="1200">
        <a:solidFill>
          <a:schemeClr val="accent2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800" kern="1200">
        <a:solidFill>
          <a:schemeClr val="accent2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800" kern="1200">
        <a:solidFill>
          <a:schemeClr val="accent2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800" kern="1200">
        <a:solidFill>
          <a:schemeClr val="accent2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800" kern="1200">
        <a:solidFill>
          <a:schemeClr val="accent2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660066"/>
    <a:srgbClr val="6420CF"/>
    <a:srgbClr val="0033CC"/>
    <a:srgbClr val="CC3300"/>
    <a:srgbClr val="663300"/>
    <a:srgbClr val="FF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86" autoAdjust="0"/>
    <p:restoredTop sz="50000" autoAdjust="0"/>
  </p:normalViewPr>
  <p:slideViewPr>
    <p:cSldViewPr snapToGrid="0">
      <p:cViewPr varScale="1">
        <p:scale>
          <a:sx n="107" d="100"/>
          <a:sy n="107" d="100"/>
        </p:scale>
        <p:origin x="2192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-117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fld id="{2E5443B3-981E-4144-84E0-9F1DBA07F8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1743075" y="4313238"/>
            <a:ext cx="4629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endParaRPr lang="en-US" sz="24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800" u="sng">
          <a:solidFill>
            <a:srgbClr val="6600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u="sng">
          <a:solidFill>
            <a:srgbClr val="660066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2800" u="sng">
          <a:solidFill>
            <a:srgbClr val="660066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2800" u="sng">
          <a:solidFill>
            <a:srgbClr val="660066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2800" u="sng">
          <a:solidFill>
            <a:srgbClr val="660066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u="sng">
          <a:solidFill>
            <a:srgbClr val="660066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u="sng">
          <a:solidFill>
            <a:srgbClr val="660066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u="sng">
          <a:solidFill>
            <a:srgbClr val="660066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u="sng">
          <a:solidFill>
            <a:srgbClr val="660066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ü"/>
        <a:defRPr sz="2400">
          <a:solidFill>
            <a:schemeClr val="accent2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40.emf"/><Relationship Id="rId7" Type="http://schemas.openxmlformats.org/officeDocument/2006/relationships/image" Target="../media/image45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2.emf"/><Relationship Id="rId4" Type="http://schemas.openxmlformats.org/officeDocument/2006/relationships/image" Target="../media/image41.emf"/><Relationship Id="rId9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emf"/><Relationship Id="rId4" Type="http://schemas.openxmlformats.org/officeDocument/2006/relationships/image" Target="../media/image6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emf"/><Relationship Id="rId5" Type="http://schemas.openxmlformats.org/officeDocument/2006/relationships/image" Target="../media/image45.tiff"/><Relationship Id="rId4" Type="http://schemas.openxmlformats.org/officeDocument/2006/relationships/image" Target="../media/image6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tags" Target="../tags/tag13.xml"/><Relationship Id="rId21" Type="http://schemas.openxmlformats.org/officeDocument/2006/relationships/image" Target="../media/image80.png"/><Relationship Id="rId7" Type="http://schemas.openxmlformats.org/officeDocument/2006/relationships/tags" Target="../tags/tag17.xml"/><Relationship Id="rId12" Type="http://schemas.openxmlformats.org/officeDocument/2006/relationships/slideLayout" Target="../slideLayouts/slideLayout6.xml"/><Relationship Id="rId17" Type="http://schemas.openxmlformats.org/officeDocument/2006/relationships/image" Target="../media/image76.png"/><Relationship Id="rId2" Type="http://schemas.openxmlformats.org/officeDocument/2006/relationships/tags" Target="../tags/tag12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5" Type="http://schemas.openxmlformats.org/officeDocument/2006/relationships/tags" Target="../tags/tag15.xml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10" Type="http://schemas.openxmlformats.org/officeDocument/2006/relationships/tags" Target="../tags/tag20.xml"/><Relationship Id="rId19" Type="http://schemas.openxmlformats.org/officeDocument/2006/relationships/image" Target="../media/image78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73.png"/><Relationship Id="rId22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emf"/><Relationship Id="rId5" Type="http://schemas.openxmlformats.org/officeDocument/2006/relationships/image" Target="../media/image89.png"/><Relationship Id="rId4" Type="http://schemas.openxmlformats.org/officeDocument/2006/relationships/image" Target="../media/image8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4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jpeg"/><Relationship Id="rId7" Type="http://schemas.openxmlformats.org/officeDocument/2006/relationships/image" Target="../media/image16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5.xml"/><Relationship Id="rId7" Type="http://schemas.openxmlformats.org/officeDocument/2006/relationships/image" Target="../media/image21.jp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8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8.jpg"/><Relationship Id="rId5" Type="http://schemas.openxmlformats.org/officeDocument/2006/relationships/tags" Target="../tags/tag10.xml"/><Relationship Id="rId10" Type="http://schemas.openxmlformats.org/officeDocument/2006/relationships/image" Target="../media/image27.png"/><Relationship Id="rId4" Type="http://schemas.openxmlformats.org/officeDocument/2006/relationships/tags" Target="../tags/tag9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31.emf"/><Relationship Id="rId7" Type="http://schemas.openxmlformats.org/officeDocument/2006/relationships/image" Target="../media/image13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2.emf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462" y="984973"/>
            <a:ext cx="7772400" cy="1395413"/>
          </a:xfrm>
        </p:spPr>
        <p:txBody>
          <a:bodyPr/>
          <a:lstStyle/>
          <a:p>
            <a:r>
              <a:rPr lang="en-US" sz="3600" dirty="0"/>
              <a:t>Quantum Corrections</a:t>
            </a:r>
            <a:br>
              <a:rPr lang="en-US" sz="3600" dirty="0"/>
            </a:br>
            <a:r>
              <a:rPr lang="en-US" sz="3600" dirty="0"/>
              <a:t>to Holographic Wilson Loops</a:t>
            </a:r>
            <a:endParaRPr lang="en-GB" sz="3600" u="none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273383" y="2930789"/>
            <a:ext cx="6400800" cy="1368425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rgbClr val="006600"/>
                </a:solidFill>
              </a:rPr>
              <a:t>Konstantin Zarembo</a:t>
            </a:r>
          </a:p>
          <a:p>
            <a:r>
              <a:rPr lang="en-GB" dirty="0">
                <a:solidFill>
                  <a:srgbClr val="006600"/>
                </a:solidFill>
              </a:rPr>
              <a:t>(</a:t>
            </a:r>
            <a:r>
              <a:rPr lang="en-GB" dirty="0" err="1">
                <a:solidFill>
                  <a:srgbClr val="006600"/>
                </a:solidFill>
              </a:rPr>
              <a:t>Nordita</a:t>
            </a:r>
            <a:r>
              <a:rPr lang="en-GB" dirty="0">
                <a:solidFill>
                  <a:srgbClr val="006600"/>
                </a:solidFill>
              </a:rPr>
              <a:t>)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305784" y="6263454"/>
            <a:ext cx="3755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dirty="0"/>
              <a:t>IGST 2018,</a:t>
            </a:r>
            <a:r>
              <a:rPr lang="en-GB" sz="2000" dirty="0"/>
              <a:t> Copenhagen, 21.8.18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82703" y="4344626"/>
            <a:ext cx="55707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CC00"/>
                </a:solidFill>
              </a:rPr>
              <a:t>A. </a:t>
            </a:r>
            <a:r>
              <a:rPr lang="en-US" sz="2000" dirty="0" err="1">
                <a:solidFill>
                  <a:srgbClr val="00CC00"/>
                </a:solidFill>
              </a:rPr>
              <a:t>Cagnazzo</a:t>
            </a:r>
            <a:r>
              <a:rPr lang="en-US" sz="2000" dirty="0">
                <a:solidFill>
                  <a:srgbClr val="00CC00"/>
                </a:solidFill>
              </a:rPr>
              <a:t>, D. Medina-Rincon, K.Z., 1712.07730</a:t>
            </a:r>
          </a:p>
          <a:p>
            <a:r>
              <a:rPr lang="en-US" sz="2000" dirty="0">
                <a:solidFill>
                  <a:srgbClr val="00CC00"/>
                </a:solidFill>
              </a:rPr>
              <a:t>D. Medina-Rincon, A. </a:t>
            </a:r>
            <a:r>
              <a:rPr lang="en-US" sz="2000" dirty="0" err="1">
                <a:solidFill>
                  <a:srgbClr val="00CC00"/>
                </a:solidFill>
              </a:rPr>
              <a:t>Tseytlin</a:t>
            </a:r>
            <a:r>
              <a:rPr lang="en-US" sz="2000" dirty="0">
                <a:solidFill>
                  <a:srgbClr val="00CC00"/>
                </a:solidFill>
              </a:rPr>
              <a:t>, K.Z., 1804.08925</a:t>
            </a:r>
          </a:p>
        </p:txBody>
      </p:sp>
    </p:spTree>
    <p:extLst>
      <p:ext uri="{BB962C8B-B14F-4D97-AF65-F5344CB8AC3E}">
        <p14:creationId xmlns:p14="http://schemas.microsoft.com/office/powerpoint/2010/main" val="3977513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5DFD1-7E20-9E46-9775-1FE6F3FD1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Classical</a:t>
            </a:r>
            <a:r>
              <a:rPr lang="sv-SE" dirty="0"/>
              <a:t> 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835972-BC12-B141-8E76-8EFE66A22048}"/>
              </a:ext>
            </a:extLst>
          </p:cNvPr>
          <p:cNvSpPr txBox="1"/>
          <p:nvPr/>
        </p:nvSpPr>
        <p:spPr>
          <a:xfrm>
            <a:off x="546264" y="1282536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u="sng" dirty="0"/>
              <a:t>AdS</a:t>
            </a:r>
            <a:r>
              <a:rPr lang="sv-SE" baseline="-25000" dirty="0"/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56560-2359-1E4F-B943-32C04C221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14" y="1232112"/>
            <a:ext cx="2197925" cy="732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73AFC5-4A17-5F44-84AD-64061E9CE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62" y="1964754"/>
            <a:ext cx="1660134" cy="655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59496-77EE-D641-8E9E-B7F78A023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587" y="1872652"/>
            <a:ext cx="1595088" cy="839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E46DFB-9698-3148-9F58-B5DD63126ABD}"/>
              </a:ext>
            </a:extLst>
          </p:cNvPr>
          <p:cNvSpPr txBox="1"/>
          <p:nvPr/>
        </p:nvSpPr>
        <p:spPr>
          <a:xfrm>
            <a:off x="765874" y="341811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u="sng" dirty="0"/>
              <a:t>S</a:t>
            </a:r>
            <a:r>
              <a:rPr lang="sv-SE" baseline="30000" dirty="0"/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39D42F-4F52-E846-8266-ECEE5812B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536" y="3398235"/>
            <a:ext cx="2924385" cy="6409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DD13C1-71A7-114E-BCDD-CA1CEF544A99}"/>
                  </a:ext>
                </a:extLst>
              </p:cNvPr>
              <p:cNvSpPr txBox="1"/>
              <p:nvPr/>
            </p:nvSpPr>
            <p:spPr>
              <a:xfrm rot="5400000">
                <a:off x="3112288" y="3807951"/>
                <a:ext cx="4090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DD13C1-71A7-114E-BCDD-CA1CEF544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3112288" y="3807951"/>
                <a:ext cx="409086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58328C-BFC8-1D45-9535-74414A3A4202}"/>
                  </a:ext>
                </a:extLst>
              </p:cNvPr>
              <p:cNvSpPr txBox="1"/>
              <p:nvPr/>
            </p:nvSpPr>
            <p:spPr>
              <a:xfrm rot="5400000">
                <a:off x="2278083" y="3807951"/>
                <a:ext cx="4090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58328C-BFC8-1D45-9535-74414A3A4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2278083" y="3807951"/>
                <a:ext cx="409086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295BCF7-65DB-1046-8181-38C602931D94}"/>
              </a:ext>
            </a:extLst>
          </p:cNvPr>
          <p:cNvSpPr txBox="1"/>
          <p:nvPr/>
        </p:nvSpPr>
        <p:spPr>
          <a:xfrm>
            <a:off x="2287975" y="4056381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/>
              <a:t>S</a:t>
            </a:r>
            <a:r>
              <a:rPr lang="sv-SE" sz="2000" baseline="30000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0A6547-F9BB-D646-AB0E-D6BC8BD289B9}"/>
              </a:ext>
            </a:extLst>
          </p:cNvPr>
          <p:cNvSpPr txBox="1"/>
          <p:nvPr/>
        </p:nvSpPr>
        <p:spPr>
          <a:xfrm>
            <a:off x="3116776" y="4053551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/>
              <a:t>S</a:t>
            </a:r>
            <a:r>
              <a:rPr lang="sv-SE" sz="2000" baseline="30000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825771-F6D5-1C43-B3EB-3F57850429AD}"/>
              </a:ext>
            </a:extLst>
          </p:cNvPr>
          <p:cNvSpPr txBox="1"/>
          <p:nvPr/>
        </p:nvSpPr>
        <p:spPr>
          <a:xfrm>
            <a:off x="1636852" y="4586528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>
                <a:solidFill>
                  <a:srgbClr val="6420CF"/>
                </a:solidFill>
              </a:rPr>
              <a:t>C: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841DB1-EF4E-BB49-B5FB-2930049C65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1166" y="4625752"/>
            <a:ext cx="2720834" cy="3832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0D3DA2-2EAE-DC4E-BF29-AF2D7FE37EB9}"/>
              </a:ext>
            </a:extLst>
          </p:cNvPr>
          <p:cNvSpPr txBox="1"/>
          <p:nvPr/>
        </p:nvSpPr>
        <p:spPr>
          <a:xfrm>
            <a:off x="1636852" y="5432926"/>
            <a:ext cx="4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>
                <a:solidFill>
                  <a:srgbClr val="6420CF"/>
                </a:solidFill>
              </a:rPr>
              <a:t>L: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DD0319-AB9C-ED4D-93A4-7945DBCBAA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2571" y="5282266"/>
            <a:ext cx="4809512" cy="6988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47E95E-5EDB-444E-8994-F54479CB9900}"/>
              </a:ext>
            </a:extLst>
          </p:cNvPr>
          <p:cNvSpPr txBox="1"/>
          <p:nvPr/>
        </p:nvSpPr>
        <p:spPr>
          <a:xfrm>
            <a:off x="6031906" y="6254382"/>
            <a:ext cx="2654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CC3300"/>
                </a:solidFill>
              </a:rPr>
              <a:t>3d </a:t>
            </a:r>
            <a:r>
              <a:rPr lang="sv-SE" dirty="0" err="1">
                <a:solidFill>
                  <a:srgbClr val="CC3300"/>
                </a:solidFill>
              </a:rPr>
              <a:t>moduli</a:t>
            </a:r>
            <a:r>
              <a:rPr lang="sv-SE" dirty="0">
                <a:solidFill>
                  <a:srgbClr val="CC3300"/>
                </a:solidFill>
              </a:rPr>
              <a:t> space!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A117C6-405C-4649-85FB-E0358DC65639}"/>
              </a:ext>
            </a:extLst>
          </p:cNvPr>
          <p:cNvCxnSpPr/>
          <p:nvPr/>
        </p:nvCxnSpPr>
        <p:spPr bwMode="auto">
          <a:xfrm flipH="1" flipV="1">
            <a:off x="6412675" y="5894591"/>
            <a:ext cx="415637" cy="359791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469886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8A41D-5344-BF4C-A24C-1B46E31B6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34" y="475013"/>
            <a:ext cx="1350907" cy="1927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FA27D5-9C3A-7447-B8FD-3A84F895E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008" y="1282535"/>
            <a:ext cx="3233576" cy="518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522F44-D445-CE40-BB06-BD0398A26137}"/>
              </a:ext>
            </a:extLst>
          </p:cNvPr>
          <p:cNvSpPr txBox="1"/>
          <p:nvPr/>
        </p:nvSpPr>
        <p:spPr>
          <a:xfrm>
            <a:off x="676893" y="2731325"/>
            <a:ext cx="4761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 err="1"/>
              <a:t>conformal</a:t>
            </a:r>
            <a:r>
              <a:rPr lang="sv-SE" dirty="0"/>
              <a:t> gauge is singular!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1B7EA-4D60-6744-BAA7-2CD21F80C4F2}"/>
              </a:ext>
            </a:extLst>
          </p:cNvPr>
          <p:cNvSpPr txBox="1"/>
          <p:nvPr/>
        </p:nvSpPr>
        <p:spPr>
          <a:xfrm>
            <a:off x="486888" y="3583343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>
                <a:solidFill>
                  <a:srgbClr val="CC3300"/>
                </a:solidFill>
              </a:rPr>
              <a:t>IR </a:t>
            </a:r>
            <a:r>
              <a:rPr lang="sv-SE" sz="2400" dirty="0" err="1">
                <a:solidFill>
                  <a:srgbClr val="CC3300"/>
                </a:solidFill>
              </a:rPr>
              <a:t>regularization</a:t>
            </a:r>
            <a:r>
              <a:rPr lang="sv-SE" sz="2400" dirty="0">
                <a:solidFill>
                  <a:srgbClr val="CC3300"/>
                </a:solidFill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14DA27-0001-2840-964A-AB11CF445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2" y="4273941"/>
            <a:ext cx="1676389" cy="1645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9CAB82-40FC-1749-86FC-27EA97F1C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25" y="4184366"/>
            <a:ext cx="2986421" cy="1891400"/>
          </a:xfrm>
          <a:prstGeom prst="rect">
            <a:avLst/>
          </a:prstGeom>
        </p:spPr>
      </p:pic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6B8AC4B4-0E50-674E-B3EF-ABC16B7F69B2}"/>
              </a:ext>
            </a:extLst>
          </p:cNvPr>
          <p:cNvSpPr/>
          <p:nvPr/>
        </p:nvSpPr>
        <p:spPr bwMode="auto">
          <a:xfrm>
            <a:off x="2704326" y="5153891"/>
            <a:ext cx="870148" cy="249506"/>
          </a:xfrm>
          <a:prstGeom prst="leftRightArrow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275B1A-A905-1C4E-ADF8-0A43802925E5}"/>
              </a:ext>
            </a:extLst>
          </p:cNvPr>
          <p:cNvSpPr txBox="1"/>
          <p:nvPr/>
        </p:nvSpPr>
        <p:spPr>
          <a:xfrm>
            <a:off x="3048280" y="6075766"/>
            <a:ext cx="4779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rgbClr val="663300"/>
                </a:solidFill>
              </a:rPr>
              <a:t>potentially</a:t>
            </a:r>
            <a:r>
              <a:rPr lang="sv-SE" sz="2400" dirty="0">
                <a:solidFill>
                  <a:srgbClr val="663300"/>
                </a:solidFill>
              </a:rPr>
              <a:t> breaks </a:t>
            </a:r>
            <a:r>
              <a:rPr lang="sv-SE" sz="2400" dirty="0" err="1">
                <a:solidFill>
                  <a:srgbClr val="663300"/>
                </a:solidFill>
              </a:rPr>
              <a:t>Diff</a:t>
            </a:r>
            <a:r>
              <a:rPr lang="sv-SE" sz="2400" dirty="0">
                <a:solidFill>
                  <a:srgbClr val="663300"/>
                </a:solidFill>
              </a:rPr>
              <a:t> </a:t>
            </a:r>
            <a:r>
              <a:rPr lang="sv-SE" sz="2400" dirty="0" err="1">
                <a:solidFill>
                  <a:srgbClr val="663300"/>
                </a:solidFill>
              </a:rPr>
              <a:t>invariance</a:t>
            </a:r>
            <a:endParaRPr lang="sv-SE" sz="2400" dirty="0">
              <a:solidFill>
                <a:srgbClr val="6633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290C7B-252F-B94D-A8D2-068877575A74}"/>
              </a:ext>
            </a:extLst>
          </p:cNvPr>
          <p:cNvSpPr txBox="1"/>
          <p:nvPr/>
        </p:nvSpPr>
        <p:spPr>
          <a:xfrm>
            <a:off x="6353298" y="6492162"/>
            <a:ext cx="22541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>
                <a:solidFill>
                  <a:srgbClr val="006600"/>
                </a:solidFill>
              </a:rPr>
              <a:t>Cagnazzo</a:t>
            </a:r>
            <a:r>
              <a:rPr lang="sv-SE" sz="1200" dirty="0">
                <a:solidFill>
                  <a:srgbClr val="006600"/>
                </a:solidFill>
              </a:rPr>
              <a:t>, Medina-</a:t>
            </a:r>
            <a:r>
              <a:rPr lang="sv-SE" sz="1200" dirty="0" err="1">
                <a:solidFill>
                  <a:srgbClr val="006600"/>
                </a:solidFill>
              </a:rPr>
              <a:t>Rincon</a:t>
            </a:r>
            <a:r>
              <a:rPr lang="sv-SE" sz="1200" dirty="0">
                <a:solidFill>
                  <a:srgbClr val="006600"/>
                </a:solidFill>
              </a:rPr>
              <a:t>, Z.’17</a:t>
            </a:r>
          </a:p>
        </p:txBody>
      </p:sp>
    </p:spTree>
    <p:extLst>
      <p:ext uri="{BB962C8B-B14F-4D97-AF65-F5344CB8AC3E}">
        <p14:creationId xmlns:p14="http://schemas.microsoft.com/office/powerpoint/2010/main" val="2619447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6F677-7AE2-2E4B-8957-ACB9366A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Collective</a:t>
            </a:r>
            <a:r>
              <a:rPr lang="sv-SE" dirty="0"/>
              <a:t> </a:t>
            </a:r>
            <a:r>
              <a:rPr lang="sv-SE" dirty="0" err="1"/>
              <a:t>coordinates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F00DB-6A42-E74F-9F4C-83BADBE0B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4416"/>
            <a:ext cx="8013961" cy="885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094BDC-A11D-0545-A3D3-890174D38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960" y="2768854"/>
            <a:ext cx="1553936" cy="7570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8BA096-6E75-F447-880C-8D40F767C8DC}"/>
              </a:ext>
            </a:extLst>
          </p:cNvPr>
          <p:cNvSpPr txBox="1"/>
          <p:nvPr/>
        </p:nvSpPr>
        <p:spPr>
          <a:xfrm>
            <a:off x="688769" y="3716976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Zero</a:t>
            </a:r>
            <a:r>
              <a:rPr lang="sv-SE" dirty="0"/>
              <a:t> modes: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D37544-B344-074E-8C5F-9074CD1E0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387" y="4415023"/>
            <a:ext cx="3802300" cy="91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72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8597-1161-884E-822F-406A1106A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Latitude</a:t>
            </a:r>
            <a:r>
              <a:rPr lang="sv-SE" dirty="0"/>
              <a:t> in AdS</a:t>
            </a:r>
            <a:r>
              <a:rPr lang="sv-SE" u="none" baseline="-25000" dirty="0"/>
              <a:t>5</a:t>
            </a:r>
            <a:r>
              <a:rPr lang="sv-SE" dirty="0"/>
              <a:t>xS</a:t>
            </a:r>
            <a:r>
              <a:rPr lang="sv-SE" u="none" baseline="30000" dirty="0"/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D138D-3435-5B4F-A5E5-1B0D19279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599" y="1626919"/>
            <a:ext cx="2038598" cy="1359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7F9D67-6D35-6546-9D3D-E8D10146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59" y="3455719"/>
            <a:ext cx="5961684" cy="810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2E2DAF-F5B2-1440-851A-3DB24BF3C541}"/>
              </a:ext>
            </a:extLst>
          </p:cNvPr>
          <p:cNvSpPr txBox="1"/>
          <p:nvPr/>
        </p:nvSpPr>
        <p:spPr>
          <a:xfrm>
            <a:off x="1401098" y="4937408"/>
            <a:ext cx="195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angles</a:t>
            </a:r>
            <a:r>
              <a:rPr lang="sv-SE" dirty="0"/>
              <a:t> on S</a:t>
            </a:r>
            <a:r>
              <a:rPr lang="sv-SE" baseline="30000" dirty="0"/>
              <a:t>3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76E90E-AC44-7445-9CE7-E6285AA36D38}"/>
              </a:ext>
            </a:extLst>
          </p:cNvPr>
          <p:cNvCxnSpPr>
            <a:stCxn id="7" idx="0"/>
          </p:cNvCxnSpPr>
          <p:nvPr/>
        </p:nvCxnSpPr>
        <p:spPr bwMode="auto">
          <a:xfrm flipV="1">
            <a:off x="2380694" y="4073236"/>
            <a:ext cx="113124" cy="864172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127843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5E122-B6D7-CF40-83CE-7E2E5702B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Classical</a:t>
            </a:r>
            <a:r>
              <a:rPr lang="sv-SE" dirty="0"/>
              <a:t> action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F44ED-385B-B345-B29F-AAAEB6D69922}"/>
              </a:ext>
            </a:extLst>
          </p:cNvPr>
          <p:cNvSpPr txBox="1"/>
          <p:nvPr/>
        </p:nvSpPr>
        <p:spPr>
          <a:xfrm>
            <a:off x="1090587" y="1748326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>
                <a:solidFill>
                  <a:srgbClr val="6420CF"/>
                </a:solidFill>
              </a:rPr>
              <a:t>C: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08A98C-24FF-264C-95E6-27ED12C9D54E}"/>
              </a:ext>
            </a:extLst>
          </p:cNvPr>
          <p:cNvSpPr txBox="1"/>
          <p:nvPr/>
        </p:nvSpPr>
        <p:spPr>
          <a:xfrm>
            <a:off x="1090587" y="3176614"/>
            <a:ext cx="4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>
                <a:solidFill>
                  <a:srgbClr val="6420CF"/>
                </a:solidFill>
              </a:rPr>
              <a:t>L: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200BD-3CFE-FC47-A685-D937BE99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640" y="1690130"/>
            <a:ext cx="4455118" cy="571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AC8D53-512A-D041-959C-AF221EA18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640" y="2873828"/>
            <a:ext cx="4139581" cy="9804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5595D6-7E11-DB48-BE6B-5496A4FA99D7}"/>
              </a:ext>
            </a:extLst>
          </p:cNvPr>
          <p:cNvSpPr txBox="1"/>
          <p:nvPr/>
        </p:nvSpPr>
        <p:spPr>
          <a:xfrm>
            <a:off x="4315592" y="4078033"/>
            <a:ext cx="4062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err="1"/>
              <a:t>consequence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supersymmetry</a:t>
            </a:r>
            <a:endParaRPr lang="sv-SE" sz="24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D5D4D2-0334-0B4C-839B-439B14F7B6A5}"/>
              </a:ext>
            </a:extLst>
          </p:cNvPr>
          <p:cNvCxnSpPr/>
          <p:nvPr/>
        </p:nvCxnSpPr>
        <p:spPr bwMode="auto">
          <a:xfrm flipH="1" flipV="1">
            <a:off x="5332021" y="3503221"/>
            <a:ext cx="178130" cy="641267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C3E22B1-3EBD-2241-A6A8-4B9CBB0E06D5}"/>
              </a:ext>
            </a:extLst>
          </p:cNvPr>
          <p:cNvSpPr txBox="1"/>
          <p:nvPr/>
        </p:nvSpPr>
        <p:spPr>
          <a:xfrm>
            <a:off x="5589622" y="3801034"/>
            <a:ext cx="2916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>
                <a:solidFill>
                  <a:srgbClr val="006600"/>
                </a:solidFill>
              </a:rPr>
              <a:t>Dymarsky</a:t>
            </a:r>
            <a:r>
              <a:rPr lang="sv-SE" sz="1200" dirty="0">
                <a:solidFill>
                  <a:srgbClr val="006600"/>
                </a:solidFill>
              </a:rPr>
              <a:t>, </a:t>
            </a:r>
            <a:r>
              <a:rPr lang="sv-SE" sz="1200" dirty="0" err="1">
                <a:solidFill>
                  <a:srgbClr val="006600"/>
                </a:solidFill>
              </a:rPr>
              <a:t>Gubser</a:t>
            </a:r>
            <a:r>
              <a:rPr lang="sv-SE" sz="1200" dirty="0">
                <a:solidFill>
                  <a:srgbClr val="006600"/>
                </a:solidFill>
              </a:rPr>
              <a:t>, </a:t>
            </a:r>
            <a:r>
              <a:rPr lang="sv-SE" sz="1200" dirty="0" err="1">
                <a:solidFill>
                  <a:srgbClr val="006600"/>
                </a:solidFill>
              </a:rPr>
              <a:t>Guralnik</a:t>
            </a:r>
            <a:r>
              <a:rPr lang="sv-SE" sz="1200" dirty="0">
                <a:solidFill>
                  <a:srgbClr val="006600"/>
                </a:solidFill>
              </a:rPr>
              <a:t>, Maldacena’06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02B30D-D3F2-3E47-850E-1F2B31E809A0}"/>
              </a:ext>
            </a:extLst>
          </p:cNvPr>
          <p:cNvSpPr txBox="1"/>
          <p:nvPr/>
        </p:nvSpPr>
        <p:spPr>
          <a:xfrm>
            <a:off x="997527" y="4940135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Results</a:t>
            </a:r>
            <a:r>
              <a:rPr lang="sv-SE" dirty="0"/>
              <a:t> in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22C51A-0853-6E46-A0C6-4F4465726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782" y="4816697"/>
            <a:ext cx="2119692" cy="11022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023B20-E512-DF45-9DCD-7AD0FC28B949}"/>
              </a:ext>
            </a:extLst>
          </p:cNvPr>
          <p:cNvSpPr txBox="1"/>
          <p:nvPr/>
        </p:nvSpPr>
        <p:spPr>
          <a:xfrm>
            <a:off x="4648604" y="510620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✔️</a:t>
            </a:r>
          </a:p>
        </p:txBody>
      </p:sp>
    </p:spTree>
    <p:extLst>
      <p:ext uri="{BB962C8B-B14F-4D97-AF65-F5344CB8AC3E}">
        <p14:creationId xmlns:p14="http://schemas.microsoft.com/office/powerpoint/2010/main" val="956819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F2F96-BF95-6A45-9250-178FB88F6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Moduli</a:t>
            </a:r>
            <a:r>
              <a:rPr lang="sv-SE" dirty="0"/>
              <a:t> integration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0B207-31FB-E445-B9E8-D1380CED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199" y="981075"/>
            <a:ext cx="2908133" cy="902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580528-1F80-3D4A-9AD9-D7862EAD0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54" y="1994208"/>
            <a:ext cx="4792526" cy="1191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3CF6C0-BAA5-2246-88A4-5325343C2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902" y="3883231"/>
            <a:ext cx="6232590" cy="12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27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710A0-2EFF-A947-82A5-FA45962B8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IR </a:t>
            </a:r>
            <a:r>
              <a:rPr lang="sv-SE" dirty="0" err="1"/>
              <a:t>regularization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EE0567-E004-1C4F-A68F-2C5320002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81075"/>
            <a:ext cx="1676389" cy="1645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26BA11-49E0-8548-B341-AD830B18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155" y="2626984"/>
            <a:ext cx="3459689" cy="691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0BEE1E-F336-3F4D-AF25-21F70B5C6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757" y="3455719"/>
            <a:ext cx="3053662" cy="993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003932-2EF5-8444-9BDC-6C73BCC14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551" y="4702629"/>
            <a:ext cx="2622460" cy="9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02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6686D-6466-F34A-B1D8-292132FA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Determinants and </a:t>
            </a:r>
            <a:r>
              <a:rPr lang="sv-SE" dirty="0" err="1"/>
              <a:t>phaseshifts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C4AA1D5-9033-8E44-8D5E-92F282077180}"/>
                  </a:ext>
                </a:extLst>
              </p:cNvPr>
              <p:cNvSpPr txBox="1"/>
              <p:nvPr/>
            </p:nvSpPr>
            <p:spPr>
              <a:xfrm>
                <a:off x="457200" y="1199408"/>
                <a:ext cx="4779818" cy="1040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/>
                  <a:t>Ex: </a:t>
                </a:r>
                <a:r>
                  <a:rPr lang="sv-SE" dirty="0" err="1"/>
                  <a:t>fluctuations</a:t>
                </a:r>
                <a:r>
                  <a:rPr lang="sv-SE" dirty="0"/>
                  <a:t> on S</a:t>
                </a:r>
                <a:r>
                  <a:rPr lang="sv-SE" baseline="30000" dirty="0"/>
                  <a:t>3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</m:oMath>
                </a14:m>
                <a:r>
                  <a:rPr lang="en-US" b="0" dirty="0"/>
                  <a:t>S</a:t>
                </a:r>
                <a:r>
                  <a:rPr lang="en-US" b="0" baseline="30000" dirty="0"/>
                  <a:t>5</a:t>
                </a:r>
              </a:p>
              <a:p>
                <a:endParaRPr lang="sv-SE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C4AA1D5-9033-8E44-8D5E-92F282077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199408"/>
                <a:ext cx="4779818" cy="1040285"/>
              </a:xfrm>
              <a:prstGeom prst="rect">
                <a:avLst/>
              </a:prstGeom>
              <a:blipFill>
                <a:blip r:embed="rId2"/>
                <a:stretch>
                  <a:fillRect l="-2926" t="-481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4F4BDFD-42EC-B347-B0B5-CB75C4A05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695" y="2071767"/>
            <a:ext cx="1786773" cy="558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C4FFF0-B246-2F44-B839-CB2A250E7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628" y="2630134"/>
            <a:ext cx="2796724" cy="824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E98678-7594-9B48-8048-35EFE145E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7513" y="1719550"/>
            <a:ext cx="1350907" cy="1927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F077DB-A201-C34F-AEBA-D99778D8E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028" y="3454809"/>
            <a:ext cx="1323941" cy="561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3ED62C7-2818-C246-A7F4-DEC14FEAB722}"/>
                  </a:ext>
                </a:extLst>
              </p:cNvPr>
              <p:cNvSpPr txBox="1"/>
              <p:nvPr/>
            </p:nvSpPr>
            <p:spPr>
              <a:xfrm>
                <a:off x="420137" y="4523790"/>
                <a:ext cx="8723863" cy="9048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sv-SE" sz="2400" dirty="0">
                    <a:solidFill>
                      <a:srgbClr val="7030A0"/>
                    </a:solidFill>
                  </a:rPr>
                  <a:t>Schrödinger problem on a </a:t>
                </a:r>
                <a:r>
                  <a:rPr lang="sv-SE" sz="2400" dirty="0" err="1">
                    <a:solidFill>
                      <a:srgbClr val="7030A0"/>
                    </a:solidFill>
                  </a:rPr>
                  <a:t>half-line</a:t>
                </a:r>
                <a:r>
                  <a:rPr lang="sv-SE" sz="2400" dirty="0">
                    <a:solidFill>
                      <a:srgbClr val="7030A0"/>
                    </a:solidFill>
                  </a:rPr>
                  <a:t> for </a:t>
                </a:r>
                <a:r>
                  <a:rPr lang="sv-SE" sz="2400" dirty="0" err="1">
                    <a:solidFill>
                      <a:srgbClr val="7030A0"/>
                    </a:solidFill>
                  </a:rPr>
                  <a:t>each</a:t>
                </a:r>
                <a:r>
                  <a:rPr lang="sv-SE" sz="2400" dirty="0">
                    <a:solidFill>
                      <a:srgbClr val="7030A0"/>
                    </a:solidFill>
                  </a:rPr>
                  <a:t> </a:t>
                </a:r>
                <a:r>
                  <a:rPr lang="sv-SE" sz="2400" dirty="0" err="1">
                    <a:solidFill>
                      <a:srgbClr val="7030A0"/>
                    </a:solidFill>
                  </a:rPr>
                  <a:t>Matsubara</a:t>
                </a:r>
                <a:r>
                  <a:rPr lang="sv-SE" sz="2400" dirty="0">
                    <a:solidFill>
                      <a:srgbClr val="7030A0"/>
                    </a:solidFill>
                  </a:rPr>
                  <a:t> </a:t>
                </a:r>
                <a:r>
                  <a:rPr lang="sv-SE" sz="2400" dirty="0" err="1">
                    <a:solidFill>
                      <a:srgbClr val="7030A0"/>
                    </a:solidFill>
                  </a:rPr>
                  <a:t>frequency</a:t>
                </a:r>
                <a:endParaRPr lang="sv-SE" sz="24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sv-SE" sz="2400" dirty="0" err="1">
                    <a:solidFill>
                      <a:srgbClr val="7030A0"/>
                    </a:solidFill>
                  </a:rPr>
                  <a:t>Spectrum</a:t>
                </a:r>
                <a:r>
                  <a:rPr lang="sv-SE" sz="24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b="0" dirty="0" err="1">
                    <a:solidFill>
                      <a:srgbClr val="7030A0"/>
                    </a:solidFill>
                  </a:rPr>
                  <a:t>Phaseshifts</a:t>
                </a:r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3ED62C7-2818-C246-A7F4-DEC14FEAB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37" y="4523790"/>
                <a:ext cx="8723863" cy="904863"/>
              </a:xfrm>
              <a:prstGeom prst="rect">
                <a:avLst/>
              </a:prstGeom>
              <a:blipFill>
                <a:blip r:embed="rId7"/>
                <a:stretch>
                  <a:fillRect l="-872" t="-4167" b="-15278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65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337C0E-DB2C-B842-B554-3124EE8EFA2C}"/>
              </a:ext>
            </a:extLst>
          </p:cNvPr>
          <p:cNvSpPr txBox="1"/>
          <p:nvPr/>
        </p:nvSpPr>
        <p:spPr>
          <a:xfrm>
            <a:off x="421573" y="601082"/>
            <a:ext cx="184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Zero</a:t>
            </a:r>
            <a:r>
              <a:rPr lang="sv-SE" dirty="0"/>
              <a:t> mode: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07286-F6D5-4F45-A8B3-847C87AFD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56" y="1021278"/>
            <a:ext cx="3313484" cy="10226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D7535D-A69A-2244-A82B-BB0151DF8528}"/>
              </a:ext>
            </a:extLst>
          </p:cNvPr>
          <p:cNvSpPr txBox="1"/>
          <p:nvPr/>
        </p:nvSpPr>
        <p:spPr>
          <a:xfrm>
            <a:off x="581891" y="2173184"/>
            <a:ext cx="1758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Phaseshift</a:t>
            </a:r>
            <a:r>
              <a:rPr lang="sv-SE" dirty="0"/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6F319-CF1C-8D45-A827-30C7CF558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156" y="2612571"/>
            <a:ext cx="3216318" cy="897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9815CD-BB91-994F-91C4-30ED70D88132}"/>
              </a:ext>
            </a:extLst>
          </p:cNvPr>
          <p:cNvSpPr txBox="1"/>
          <p:nvPr/>
        </p:nvSpPr>
        <p:spPr>
          <a:xfrm>
            <a:off x="5106389" y="3749480"/>
            <a:ext cx="4821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rgbClr val="0033CC"/>
                </a:solidFill>
              </a:rPr>
              <a:t>IR </a:t>
            </a:r>
            <a:r>
              <a:rPr lang="sv-SE" sz="2000" dirty="0" err="1">
                <a:solidFill>
                  <a:srgbClr val="0033CC"/>
                </a:solidFill>
              </a:rPr>
              <a:t>anomaly</a:t>
            </a:r>
            <a:r>
              <a:rPr lang="sv-SE" sz="2000" dirty="0">
                <a:solidFill>
                  <a:srgbClr val="0033CC"/>
                </a:solidFill>
              </a:rPr>
              <a:t> </a:t>
            </a:r>
            <a:r>
              <a:rPr lang="sv-SE" sz="2000" dirty="0" err="1">
                <a:solidFill>
                  <a:srgbClr val="0033CC"/>
                </a:solidFill>
              </a:rPr>
              <a:t>contribution</a:t>
            </a:r>
            <a:endParaRPr lang="sv-SE" sz="2000" dirty="0">
              <a:solidFill>
                <a:srgbClr val="0033CC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7E1E46-D466-674E-865E-9E56E980F7B0}"/>
              </a:ext>
            </a:extLst>
          </p:cNvPr>
          <p:cNvCxnSpPr/>
          <p:nvPr/>
        </p:nvCxnSpPr>
        <p:spPr bwMode="auto">
          <a:xfrm flipH="1" flipV="1">
            <a:off x="5035138" y="3218213"/>
            <a:ext cx="356259" cy="463138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FFF5246-D3F9-B74E-81D4-D06143B8C2CB}"/>
              </a:ext>
            </a:extLst>
          </p:cNvPr>
          <p:cNvSpPr txBox="1"/>
          <p:nvPr/>
        </p:nvSpPr>
        <p:spPr>
          <a:xfrm>
            <a:off x="6790911" y="4079219"/>
            <a:ext cx="22541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>
                <a:solidFill>
                  <a:srgbClr val="006600"/>
                </a:solidFill>
              </a:rPr>
              <a:t>Cagnazzo</a:t>
            </a:r>
            <a:r>
              <a:rPr lang="sv-SE" sz="1200" dirty="0">
                <a:solidFill>
                  <a:srgbClr val="006600"/>
                </a:solidFill>
              </a:rPr>
              <a:t>, Medina-</a:t>
            </a:r>
            <a:r>
              <a:rPr lang="sv-SE" sz="1200" dirty="0" err="1">
                <a:solidFill>
                  <a:srgbClr val="006600"/>
                </a:solidFill>
              </a:rPr>
              <a:t>Rincon</a:t>
            </a:r>
            <a:r>
              <a:rPr lang="sv-SE" sz="1200" dirty="0">
                <a:solidFill>
                  <a:srgbClr val="006600"/>
                </a:solidFill>
              </a:rPr>
              <a:t>, Z.’17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E1E9A2-3E78-BE4E-8340-58E81C97C5E0}"/>
              </a:ext>
            </a:extLst>
          </p:cNvPr>
          <p:cNvSpPr txBox="1"/>
          <p:nvPr/>
        </p:nvSpPr>
        <p:spPr>
          <a:xfrm>
            <a:off x="3073227" y="5765755"/>
            <a:ext cx="3717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rgbClr val="0070C0"/>
                </a:solidFill>
              </a:rPr>
              <a:t>summation over </a:t>
            </a:r>
            <a:r>
              <a:rPr lang="sv-SE" sz="2000" dirty="0" err="1">
                <a:solidFill>
                  <a:srgbClr val="0070C0"/>
                </a:solidFill>
              </a:rPr>
              <a:t>Matsubara</a:t>
            </a:r>
            <a:r>
              <a:rPr lang="sv-SE" sz="2000" dirty="0">
                <a:solidFill>
                  <a:srgbClr val="0070C0"/>
                </a:solidFill>
              </a:rPr>
              <a:t> modes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DBDC1D-D037-604C-8C52-C1257DC325B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61361" y="5011387"/>
            <a:ext cx="403761" cy="754369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62EDBA9-0C08-F249-BB7C-49F5D5EB7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88" y="4373631"/>
            <a:ext cx="4368432" cy="10921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F96D82B-2153-1C43-B10D-012D884D3A53}"/>
              </a:ext>
            </a:extLst>
          </p:cNvPr>
          <p:cNvSpPr txBox="1"/>
          <p:nvPr/>
        </p:nvSpPr>
        <p:spPr>
          <a:xfrm>
            <a:off x="393988" y="6265826"/>
            <a:ext cx="3459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rgbClr val="CC3300"/>
                </a:solidFill>
              </a:rPr>
              <a:t>IR </a:t>
            </a:r>
            <a:r>
              <a:rPr lang="sv-SE" sz="2000" dirty="0" err="1">
                <a:solidFill>
                  <a:srgbClr val="CC3300"/>
                </a:solidFill>
              </a:rPr>
              <a:t>divergence</a:t>
            </a:r>
            <a:r>
              <a:rPr lang="sv-SE" sz="2000" dirty="0">
                <a:solidFill>
                  <a:srgbClr val="CC3300"/>
                </a:solidFill>
              </a:rPr>
              <a:t> </a:t>
            </a:r>
            <a:r>
              <a:rPr lang="sv-SE" sz="2000" dirty="0" err="1">
                <a:solidFill>
                  <a:srgbClr val="CC3300"/>
                </a:solidFill>
              </a:rPr>
              <a:t>due</a:t>
            </a:r>
            <a:r>
              <a:rPr lang="sv-SE" sz="2000" dirty="0">
                <a:solidFill>
                  <a:srgbClr val="CC3300"/>
                </a:solidFill>
              </a:rPr>
              <a:t> to </a:t>
            </a:r>
            <a:r>
              <a:rPr lang="sv-SE" sz="2000" dirty="0" err="1">
                <a:solidFill>
                  <a:srgbClr val="CC3300"/>
                </a:solidFill>
              </a:rPr>
              <a:t>zero</a:t>
            </a:r>
            <a:r>
              <a:rPr lang="sv-SE" sz="2000" dirty="0">
                <a:solidFill>
                  <a:srgbClr val="CC3300"/>
                </a:solidFill>
              </a:rPr>
              <a:t> mode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A53BEBD-32D5-8143-8086-BC152A94CF44}"/>
              </a:ext>
            </a:extLst>
          </p:cNvPr>
          <p:cNvCxnSpPr>
            <a:cxnSpLocks/>
            <a:stCxn id="18" idx="0"/>
          </p:cNvCxnSpPr>
          <p:nvPr/>
        </p:nvCxnSpPr>
        <p:spPr bwMode="auto">
          <a:xfrm flipH="1" flipV="1">
            <a:off x="1735572" y="5011387"/>
            <a:ext cx="388217" cy="1254439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4161549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2B8603-2C77-AE47-91BD-664353D6F450}"/>
              </a:ext>
            </a:extLst>
          </p:cNvPr>
          <p:cNvSpPr txBox="1"/>
          <p:nvPr/>
        </p:nvSpPr>
        <p:spPr>
          <a:xfrm>
            <a:off x="1033153" y="783771"/>
            <a:ext cx="5507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Taking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account</a:t>
            </a:r>
            <a:r>
              <a:rPr lang="sv-SE" dirty="0"/>
              <a:t> all string modes: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A1E44-0E62-7843-8755-0ED8411C0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181" y="1650670"/>
            <a:ext cx="6285428" cy="947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6B4DAD-A1E4-504F-A9B9-627FE0E92D5B}"/>
              </a:ext>
            </a:extLst>
          </p:cNvPr>
          <p:cNvSpPr txBox="1"/>
          <p:nvPr/>
        </p:nvSpPr>
        <p:spPr>
          <a:xfrm>
            <a:off x="1294410" y="3277590"/>
            <a:ext cx="4065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Explicit </a:t>
            </a:r>
            <a:r>
              <a:rPr lang="sv-SE" dirty="0" err="1"/>
              <a:t>calculations</a:t>
            </a:r>
            <a:r>
              <a:rPr lang="sv-SE" dirty="0"/>
              <a:t> </a:t>
            </a:r>
            <a:r>
              <a:rPr lang="sv-SE" dirty="0" err="1"/>
              <a:t>give</a:t>
            </a:r>
            <a:r>
              <a:rPr lang="sv-SE" dirty="0"/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B02853-50EB-174D-A586-F272D41A0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739" y="4108862"/>
            <a:ext cx="1994391" cy="84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48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72" name="Text Box 36"/>
          <p:cNvSpPr txBox="1">
            <a:spLocks noChangeArrowheads="1"/>
          </p:cNvSpPr>
          <p:nvPr/>
        </p:nvSpPr>
        <p:spPr bwMode="auto">
          <a:xfrm>
            <a:off x="361061" y="2086726"/>
            <a:ext cx="194627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342900" indent="-342900"/>
            <a:r>
              <a:rPr lang="en-GB" sz="2400" dirty="0"/>
              <a:t>Large-N limit:</a:t>
            </a:r>
            <a:endParaRPr lang="en-US" sz="2400" dirty="0"/>
          </a:p>
        </p:txBody>
      </p:sp>
      <p:pic>
        <p:nvPicPr>
          <p:cNvPr id="295973" name="Picture 3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5146" y="2200551"/>
            <a:ext cx="3321050" cy="338138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CFDEF6-BC0B-BF41-96B9-A593B13F5A91}"/>
              </a:ext>
            </a:extLst>
          </p:cNvPr>
          <p:cNvSpPr txBox="1"/>
          <p:nvPr/>
        </p:nvSpPr>
        <p:spPr>
          <a:xfrm>
            <a:off x="6986455" y="2238892"/>
            <a:ext cx="879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rgbClr val="006600"/>
                </a:solidFill>
              </a:rPr>
              <a:t>’t Hooft’74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6D8494-492C-AD49-902F-0979754A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Wilson loops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4E31F8-BCB8-054D-9A0B-6C998C97E1CF}"/>
              </a:ext>
            </a:extLst>
          </p:cNvPr>
          <p:cNvGrpSpPr/>
          <p:nvPr/>
        </p:nvGrpSpPr>
        <p:grpSpPr>
          <a:xfrm>
            <a:off x="1297825" y="2887792"/>
            <a:ext cx="1466677" cy="1740746"/>
            <a:chOff x="777875" y="2737942"/>
            <a:chExt cx="1926245" cy="2375397"/>
          </a:xfrm>
        </p:grpSpPr>
        <p:sp>
          <p:nvSpPr>
            <p:cNvPr id="295945" name="Freeform 9"/>
            <p:cNvSpPr>
              <a:spLocks noChangeAspect="1"/>
            </p:cNvSpPr>
            <p:nvPr/>
          </p:nvSpPr>
          <p:spPr bwMode="auto">
            <a:xfrm>
              <a:off x="811182" y="2737942"/>
              <a:ext cx="422997" cy="606059"/>
            </a:xfrm>
            <a:custGeom>
              <a:avLst/>
              <a:gdLst/>
              <a:ahLst/>
              <a:cxnLst>
                <a:cxn ang="0">
                  <a:pos x="67" y="0"/>
                </a:cxn>
                <a:cxn ang="0">
                  <a:pos x="0" y="546"/>
                </a:cxn>
                <a:cxn ang="0">
                  <a:pos x="381" y="389"/>
                </a:cxn>
                <a:cxn ang="0">
                  <a:pos x="381" y="8"/>
                </a:cxn>
                <a:cxn ang="0">
                  <a:pos x="67" y="0"/>
                </a:cxn>
              </a:cxnLst>
              <a:rect l="0" t="0" r="r" b="b"/>
              <a:pathLst>
                <a:path w="381" h="546">
                  <a:moveTo>
                    <a:pt x="67" y="0"/>
                  </a:moveTo>
                  <a:lnTo>
                    <a:pt x="0" y="546"/>
                  </a:lnTo>
                  <a:lnTo>
                    <a:pt x="381" y="389"/>
                  </a:lnTo>
                  <a:lnTo>
                    <a:pt x="381" y="8"/>
                  </a:lnTo>
                  <a:lnTo>
                    <a:pt x="67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95946" name="Freeform 10"/>
            <p:cNvSpPr>
              <a:spLocks noChangeAspect="1"/>
            </p:cNvSpPr>
            <p:nvPr/>
          </p:nvSpPr>
          <p:spPr bwMode="auto">
            <a:xfrm>
              <a:off x="1308564" y="2754592"/>
              <a:ext cx="515146" cy="4151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74"/>
                </a:cxn>
                <a:cxn ang="0">
                  <a:pos x="456" y="374"/>
                </a:cxn>
                <a:cxn ang="0">
                  <a:pos x="464" y="15"/>
                </a:cxn>
                <a:cxn ang="0">
                  <a:pos x="0" y="0"/>
                </a:cxn>
              </a:cxnLst>
              <a:rect l="0" t="0" r="r" b="b"/>
              <a:pathLst>
                <a:path w="464" h="374">
                  <a:moveTo>
                    <a:pt x="0" y="0"/>
                  </a:moveTo>
                  <a:lnTo>
                    <a:pt x="0" y="374"/>
                  </a:lnTo>
                  <a:lnTo>
                    <a:pt x="456" y="374"/>
                  </a:lnTo>
                  <a:lnTo>
                    <a:pt x="464" y="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95947" name="Freeform 11"/>
            <p:cNvSpPr>
              <a:spLocks noChangeAspect="1"/>
            </p:cNvSpPr>
            <p:nvPr/>
          </p:nvSpPr>
          <p:spPr bwMode="auto">
            <a:xfrm>
              <a:off x="868914" y="3942291"/>
              <a:ext cx="581759" cy="59717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538"/>
                </a:cxn>
                <a:cxn ang="0">
                  <a:pos x="524" y="359"/>
                </a:cxn>
                <a:cxn ang="0">
                  <a:pos x="494" y="0"/>
                </a:cxn>
                <a:cxn ang="0">
                  <a:pos x="0" y="37"/>
                </a:cxn>
              </a:cxnLst>
              <a:rect l="0" t="0" r="r" b="b"/>
              <a:pathLst>
                <a:path w="524" h="538">
                  <a:moveTo>
                    <a:pt x="0" y="37"/>
                  </a:moveTo>
                  <a:lnTo>
                    <a:pt x="0" y="538"/>
                  </a:lnTo>
                  <a:lnTo>
                    <a:pt x="524" y="359"/>
                  </a:lnTo>
                  <a:lnTo>
                    <a:pt x="494" y="0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95948" name="Freeform 12"/>
            <p:cNvSpPr>
              <a:spLocks noChangeAspect="1"/>
            </p:cNvSpPr>
            <p:nvPr/>
          </p:nvSpPr>
          <p:spPr bwMode="auto">
            <a:xfrm>
              <a:off x="1482870" y="3942291"/>
              <a:ext cx="631720" cy="5561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359"/>
                </a:cxn>
                <a:cxn ang="0">
                  <a:pos x="569" y="501"/>
                </a:cxn>
                <a:cxn ang="0">
                  <a:pos x="427" y="7"/>
                </a:cxn>
                <a:cxn ang="0">
                  <a:pos x="0" y="0"/>
                </a:cxn>
              </a:cxnLst>
              <a:rect l="0" t="0" r="r" b="b"/>
              <a:pathLst>
                <a:path w="569" h="501">
                  <a:moveTo>
                    <a:pt x="0" y="0"/>
                  </a:moveTo>
                  <a:lnTo>
                    <a:pt x="30" y="359"/>
                  </a:lnTo>
                  <a:lnTo>
                    <a:pt x="569" y="501"/>
                  </a:lnTo>
                  <a:lnTo>
                    <a:pt x="427" y="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95949" name="Freeform 13"/>
            <p:cNvSpPr>
              <a:spLocks noChangeAspect="1"/>
            </p:cNvSpPr>
            <p:nvPr/>
          </p:nvSpPr>
          <p:spPr bwMode="auto">
            <a:xfrm>
              <a:off x="1308564" y="3211912"/>
              <a:ext cx="706105" cy="37295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83" y="314"/>
                </a:cxn>
                <a:cxn ang="0">
                  <a:pos x="636" y="336"/>
                </a:cxn>
                <a:cxn ang="0">
                  <a:pos x="464" y="0"/>
                </a:cxn>
                <a:cxn ang="0">
                  <a:pos x="0" y="15"/>
                </a:cxn>
              </a:cxnLst>
              <a:rect l="0" t="0" r="r" b="b"/>
              <a:pathLst>
                <a:path w="636" h="336">
                  <a:moveTo>
                    <a:pt x="0" y="15"/>
                  </a:moveTo>
                  <a:lnTo>
                    <a:pt x="83" y="314"/>
                  </a:lnTo>
                  <a:lnTo>
                    <a:pt x="636" y="336"/>
                  </a:lnTo>
                  <a:lnTo>
                    <a:pt x="464" y="0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95950" name="Freeform 14"/>
            <p:cNvSpPr>
              <a:spLocks noChangeAspect="1"/>
            </p:cNvSpPr>
            <p:nvPr/>
          </p:nvSpPr>
          <p:spPr bwMode="auto">
            <a:xfrm>
              <a:off x="1425138" y="3627051"/>
              <a:ext cx="598413" cy="2652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" y="231"/>
                </a:cxn>
                <a:cxn ang="0">
                  <a:pos x="486" y="239"/>
                </a:cxn>
                <a:cxn ang="0">
                  <a:pos x="539" y="22"/>
                </a:cxn>
                <a:cxn ang="0">
                  <a:pos x="0" y="0"/>
                </a:cxn>
              </a:cxnLst>
              <a:rect l="0" t="0" r="r" b="b"/>
              <a:pathLst>
                <a:path w="539" h="239">
                  <a:moveTo>
                    <a:pt x="0" y="0"/>
                  </a:moveTo>
                  <a:lnTo>
                    <a:pt x="45" y="231"/>
                  </a:lnTo>
                  <a:lnTo>
                    <a:pt x="486" y="239"/>
                  </a:lnTo>
                  <a:lnTo>
                    <a:pt x="539" y="2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95951" name="Freeform 15"/>
            <p:cNvSpPr>
              <a:spLocks noChangeAspect="1"/>
            </p:cNvSpPr>
            <p:nvPr/>
          </p:nvSpPr>
          <p:spPr bwMode="auto">
            <a:xfrm>
              <a:off x="1873670" y="2780122"/>
              <a:ext cx="422997" cy="771449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366"/>
                </a:cxn>
                <a:cxn ang="0">
                  <a:pos x="179" y="695"/>
                </a:cxn>
                <a:cxn ang="0">
                  <a:pos x="381" y="0"/>
                </a:cxn>
                <a:cxn ang="0">
                  <a:pos x="15" y="0"/>
                </a:cxn>
              </a:cxnLst>
              <a:rect l="0" t="0" r="r" b="b"/>
              <a:pathLst>
                <a:path w="381" h="695">
                  <a:moveTo>
                    <a:pt x="15" y="0"/>
                  </a:moveTo>
                  <a:lnTo>
                    <a:pt x="0" y="366"/>
                  </a:lnTo>
                  <a:lnTo>
                    <a:pt x="179" y="695"/>
                  </a:lnTo>
                  <a:lnTo>
                    <a:pt x="381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95952" name="Freeform 16"/>
            <p:cNvSpPr>
              <a:spLocks noChangeAspect="1"/>
            </p:cNvSpPr>
            <p:nvPr/>
          </p:nvSpPr>
          <p:spPr bwMode="auto">
            <a:xfrm>
              <a:off x="2255588" y="2789002"/>
              <a:ext cx="448532" cy="471749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0" y="306"/>
                </a:cxn>
                <a:cxn ang="0">
                  <a:pos x="359" y="425"/>
                </a:cxn>
                <a:cxn ang="0">
                  <a:pos x="404" y="89"/>
                </a:cxn>
                <a:cxn ang="0">
                  <a:pos x="90" y="0"/>
                </a:cxn>
              </a:cxnLst>
              <a:rect l="0" t="0" r="r" b="b"/>
              <a:pathLst>
                <a:path w="404" h="425">
                  <a:moveTo>
                    <a:pt x="90" y="0"/>
                  </a:moveTo>
                  <a:lnTo>
                    <a:pt x="0" y="306"/>
                  </a:lnTo>
                  <a:lnTo>
                    <a:pt x="359" y="425"/>
                  </a:lnTo>
                  <a:lnTo>
                    <a:pt x="404" y="89"/>
                  </a:lnTo>
                  <a:lnTo>
                    <a:pt x="90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95953" name="Freeform 17"/>
            <p:cNvSpPr>
              <a:spLocks noChangeAspect="1"/>
            </p:cNvSpPr>
            <p:nvPr/>
          </p:nvSpPr>
          <p:spPr bwMode="auto">
            <a:xfrm>
              <a:off x="2023551" y="3186382"/>
              <a:ext cx="613956" cy="705959"/>
            </a:xfrm>
            <a:custGeom>
              <a:avLst/>
              <a:gdLst/>
              <a:ahLst/>
              <a:cxnLst>
                <a:cxn ang="0">
                  <a:pos x="202" y="0"/>
                </a:cxn>
                <a:cxn ang="0">
                  <a:pos x="0" y="636"/>
                </a:cxn>
                <a:cxn ang="0">
                  <a:pos x="486" y="539"/>
                </a:cxn>
                <a:cxn ang="0">
                  <a:pos x="553" y="120"/>
                </a:cxn>
                <a:cxn ang="0">
                  <a:pos x="202" y="0"/>
                </a:cxn>
              </a:cxnLst>
              <a:rect l="0" t="0" r="r" b="b"/>
              <a:pathLst>
                <a:path w="553" h="636">
                  <a:moveTo>
                    <a:pt x="202" y="0"/>
                  </a:moveTo>
                  <a:lnTo>
                    <a:pt x="0" y="636"/>
                  </a:lnTo>
                  <a:lnTo>
                    <a:pt x="486" y="539"/>
                  </a:lnTo>
                  <a:lnTo>
                    <a:pt x="553" y="120"/>
                  </a:lnTo>
                  <a:lnTo>
                    <a:pt x="202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95954" name="Freeform 18"/>
            <p:cNvSpPr>
              <a:spLocks noChangeAspect="1"/>
            </p:cNvSpPr>
            <p:nvPr/>
          </p:nvSpPr>
          <p:spPr bwMode="auto">
            <a:xfrm>
              <a:off x="777875" y="4407380"/>
              <a:ext cx="804915" cy="705959"/>
            </a:xfrm>
            <a:custGeom>
              <a:avLst/>
              <a:gdLst/>
              <a:ahLst/>
              <a:cxnLst>
                <a:cxn ang="0">
                  <a:pos x="82" y="179"/>
                </a:cxn>
                <a:cxn ang="0">
                  <a:pos x="0" y="636"/>
                </a:cxn>
                <a:cxn ang="0">
                  <a:pos x="366" y="591"/>
                </a:cxn>
                <a:cxn ang="0">
                  <a:pos x="725" y="329"/>
                </a:cxn>
                <a:cxn ang="0">
                  <a:pos x="613" y="0"/>
                </a:cxn>
                <a:cxn ang="0">
                  <a:pos x="82" y="179"/>
                </a:cxn>
              </a:cxnLst>
              <a:rect l="0" t="0" r="r" b="b"/>
              <a:pathLst>
                <a:path w="725" h="636">
                  <a:moveTo>
                    <a:pt x="82" y="179"/>
                  </a:moveTo>
                  <a:lnTo>
                    <a:pt x="0" y="636"/>
                  </a:lnTo>
                  <a:lnTo>
                    <a:pt x="366" y="591"/>
                  </a:lnTo>
                  <a:lnTo>
                    <a:pt x="725" y="329"/>
                  </a:lnTo>
                  <a:lnTo>
                    <a:pt x="613" y="0"/>
                  </a:lnTo>
                  <a:lnTo>
                    <a:pt x="82" y="179"/>
                  </a:lnTo>
                  <a:close/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95955" name="Freeform 19"/>
            <p:cNvSpPr>
              <a:spLocks noChangeAspect="1"/>
            </p:cNvSpPr>
            <p:nvPr/>
          </p:nvSpPr>
          <p:spPr bwMode="auto">
            <a:xfrm>
              <a:off x="1516177" y="4398500"/>
              <a:ext cx="781600" cy="6315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0" y="322"/>
                </a:cxn>
                <a:cxn ang="0">
                  <a:pos x="412" y="569"/>
                </a:cxn>
                <a:cxn ang="0">
                  <a:pos x="704" y="442"/>
                </a:cxn>
                <a:cxn ang="0">
                  <a:pos x="539" y="142"/>
                </a:cxn>
                <a:cxn ang="0">
                  <a:pos x="0" y="0"/>
                </a:cxn>
              </a:cxnLst>
              <a:rect l="0" t="0" r="r" b="b"/>
              <a:pathLst>
                <a:path w="704" h="569">
                  <a:moveTo>
                    <a:pt x="0" y="0"/>
                  </a:moveTo>
                  <a:lnTo>
                    <a:pt x="120" y="322"/>
                  </a:lnTo>
                  <a:lnTo>
                    <a:pt x="412" y="569"/>
                  </a:lnTo>
                  <a:lnTo>
                    <a:pt x="704" y="442"/>
                  </a:lnTo>
                  <a:lnTo>
                    <a:pt x="539" y="14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95957" name="Freeform 21"/>
            <p:cNvSpPr>
              <a:spLocks noChangeAspect="1"/>
            </p:cNvSpPr>
            <p:nvPr/>
          </p:nvSpPr>
          <p:spPr bwMode="auto">
            <a:xfrm>
              <a:off x="1234179" y="4813639"/>
              <a:ext cx="672798" cy="283065"/>
            </a:xfrm>
            <a:custGeom>
              <a:avLst/>
              <a:gdLst>
                <a:gd name="connsiteX0" fmla="*/ 0 w 10000"/>
                <a:gd name="connsiteY0" fmla="*/ 5496 h 5496"/>
                <a:gd name="connsiteX1" fmla="*/ 5809 w 10000"/>
                <a:gd name="connsiteY1" fmla="*/ 0 h 5496"/>
                <a:gd name="connsiteX2" fmla="*/ 10000 w 10000"/>
                <a:gd name="connsiteY2" fmla="*/ 4849 h 5496"/>
                <a:gd name="connsiteX3" fmla="*/ 5491 w 10000"/>
                <a:gd name="connsiteY3" fmla="*/ 5158 h 5496"/>
                <a:gd name="connsiteX4" fmla="*/ 0 w 10000"/>
                <a:gd name="connsiteY4" fmla="*/ 5496 h 5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5496">
                  <a:moveTo>
                    <a:pt x="0" y="5496"/>
                  </a:moveTo>
                  <a:lnTo>
                    <a:pt x="5809" y="0"/>
                  </a:lnTo>
                  <a:lnTo>
                    <a:pt x="10000" y="4849"/>
                  </a:lnTo>
                  <a:lnTo>
                    <a:pt x="5491" y="5158"/>
                  </a:lnTo>
                  <a:lnTo>
                    <a:pt x="0" y="5496"/>
                  </a:lnTo>
                  <a:close/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95961" name="Freeform 25"/>
            <p:cNvSpPr>
              <a:spLocks noChangeAspect="1"/>
            </p:cNvSpPr>
            <p:nvPr/>
          </p:nvSpPr>
          <p:spPr bwMode="auto">
            <a:xfrm>
              <a:off x="2188975" y="4565000"/>
              <a:ext cx="481839" cy="381839"/>
            </a:xfrm>
            <a:custGeom>
              <a:avLst/>
              <a:gdLst/>
              <a:ahLst/>
              <a:cxnLst>
                <a:cxn ang="0">
                  <a:pos x="404" y="97"/>
                </a:cxn>
                <a:cxn ang="0">
                  <a:pos x="0" y="0"/>
                </a:cxn>
                <a:cxn ang="0">
                  <a:pos x="157" y="277"/>
                </a:cxn>
                <a:cxn ang="0">
                  <a:pos x="434" y="344"/>
                </a:cxn>
                <a:cxn ang="0">
                  <a:pos x="404" y="97"/>
                </a:cxn>
              </a:cxnLst>
              <a:rect l="0" t="0" r="r" b="b"/>
              <a:pathLst>
                <a:path w="434" h="344">
                  <a:moveTo>
                    <a:pt x="404" y="97"/>
                  </a:moveTo>
                  <a:lnTo>
                    <a:pt x="0" y="0"/>
                  </a:lnTo>
                  <a:lnTo>
                    <a:pt x="157" y="277"/>
                  </a:lnTo>
                  <a:lnTo>
                    <a:pt x="434" y="344"/>
                  </a:lnTo>
                  <a:lnTo>
                    <a:pt x="404" y="97"/>
                  </a:lnTo>
                  <a:close/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95962" name="Freeform 26"/>
            <p:cNvSpPr>
              <a:spLocks noChangeAspect="1"/>
            </p:cNvSpPr>
            <p:nvPr/>
          </p:nvSpPr>
          <p:spPr bwMode="auto">
            <a:xfrm>
              <a:off x="2031322" y="3842391"/>
              <a:ext cx="556224" cy="374069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60" y="337"/>
                </a:cxn>
                <a:cxn ang="0">
                  <a:pos x="501" y="307"/>
                </a:cxn>
                <a:cxn ang="0">
                  <a:pos x="486" y="0"/>
                </a:cxn>
                <a:cxn ang="0">
                  <a:pos x="0" y="97"/>
                </a:cxn>
              </a:cxnLst>
              <a:rect l="0" t="0" r="r" b="b"/>
              <a:pathLst>
                <a:path w="501" h="337">
                  <a:moveTo>
                    <a:pt x="0" y="97"/>
                  </a:moveTo>
                  <a:lnTo>
                    <a:pt x="60" y="337"/>
                  </a:lnTo>
                  <a:lnTo>
                    <a:pt x="501" y="307"/>
                  </a:lnTo>
                  <a:lnTo>
                    <a:pt x="486" y="0"/>
                  </a:lnTo>
                  <a:lnTo>
                    <a:pt x="0" y="97"/>
                  </a:lnTo>
                  <a:close/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95963" name="Freeform 27"/>
            <p:cNvSpPr>
              <a:spLocks noChangeAspect="1"/>
            </p:cNvSpPr>
            <p:nvPr/>
          </p:nvSpPr>
          <p:spPr bwMode="auto">
            <a:xfrm>
              <a:off x="2106818" y="4249760"/>
              <a:ext cx="522917" cy="33966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74" y="224"/>
                </a:cxn>
                <a:cxn ang="0">
                  <a:pos x="471" y="306"/>
                </a:cxn>
                <a:cxn ang="0">
                  <a:pos x="433" y="0"/>
                </a:cxn>
                <a:cxn ang="0">
                  <a:pos x="0" y="15"/>
                </a:cxn>
              </a:cxnLst>
              <a:rect l="0" t="0" r="r" b="b"/>
              <a:pathLst>
                <a:path w="471" h="306">
                  <a:moveTo>
                    <a:pt x="0" y="15"/>
                  </a:moveTo>
                  <a:lnTo>
                    <a:pt x="74" y="224"/>
                  </a:lnTo>
                  <a:lnTo>
                    <a:pt x="471" y="306"/>
                  </a:lnTo>
                  <a:lnTo>
                    <a:pt x="433" y="0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95964" name="Freeform 28"/>
            <p:cNvSpPr>
              <a:spLocks noChangeAspect="1"/>
            </p:cNvSpPr>
            <p:nvPr/>
          </p:nvSpPr>
          <p:spPr bwMode="auto">
            <a:xfrm>
              <a:off x="811182" y="3219682"/>
              <a:ext cx="522917" cy="448439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396" y="0"/>
                </a:cxn>
                <a:cxn ang="0">
                  <a:pos x="471" y="314"/>
                </a:cxn>
                <a:cxn ang="0">
                  <a:pos x="29" y="404"/>
                </a:cxn>
                <a:cxn ang="0">
                  <a:pos x="0" y="165"/>
                </a:cxn>
              </a:cxnLst>
              <a:rect l="0" t="0" r="r" b="b"/>
              <a:pathLst>
                <a:path w="471" h="404">
                  <a:moveTo>
                    <a:pt x="0" y="165"/>
                  </a:moveTo>
                  <a:lnTo>
                    <a:pt x="396" y="0"/>
                  </a:lnTo>
                  <a:lnTo>
                    <a:pt x="471" y="314"/>
                  </a:lnTo>
                  <a:lnTo>
                    <a:pt x="29" y="404"/>
                  </a:lnTo>
                  <a:lnTo>
                    <a:pt x="0" y="165"/>
                  </a:lnTo>
                  <a:close/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95965" name="Freeform 29"/>
            <p:cNvSpPr>
              <a:spLocks noChangeAspect="1"/>
            </p:cNvSpPr>
            <p:nvPr/>
          </p:nvSpPr>
          <p:spPr bwMode="auto">
            <a:xfrm>
              <a:off x="843378" y="3627051"/>
              <a:ext cx="573988" cy="298590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23" y="269"/>
                </a:cxn>
                <a:cxn ang="0">
                  <a:pos x="517" y="231"/>
                </a:cxn>
                <a:cxn ang="0">
                  <a:pos x="457" y="0"/>
                </a:cxn>
                <a:cxn ang="0">
                  <a:pos x="0" y="82"/>
                </a:cxn>
              </a:cxnLst>
              <a:rect l="0" t="0" r="r" b="b"/>
              <a:pathLst>
                <a:path w="517" h="269">
                  <a:moveTo>
                    <a:pt x="0" y="82"/>
                  </a:moveTo>
                  <a:lnTo>
                    <a:pt x="23" y="269"/>
                  </a:lnTo>
                  <a:lnTo>
                    <a:pt x="517" y="231"/>
                  </a:lnTo>
                  <a:lnTo>
                    <a:pt x="457" y="0"/>
                  </a:lnTo>
                  <a:lnTo>
                    <a:pt x="0" y="82"/>
                  </a:lnTo>
                  <a:close/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</p:grpSp>
      <p:sp>
        <p:nvSpPr>
          <p:cNvPr id="295969" name="AutoShape 33"/>
          <p:cNvSpPr>
            <a:spLocks noChangeArrowheads="1"/>
          </p:cNvSpPr>
          <p:nvPr/>
        </p:nvSpPr>
        <p:spPr bwMode="auto">
          <a:xfrm>
            <a:off x="3278968" y="3780451"/>
            <a:ext cx="743382" cy="355987"/>
          </a:xfrm>
          <a:prstGeom prst="notchedRightArrow">
            <a:avLst>
              <a:gd name="adj1" fmla="val 50000"/>
              <a:gd name="adj2" fmla="val 50245"/>
            </a:avLst>
          </a:prstGeom>
          <a:noFill/>
          <a:ln w="28575" algn="ctr">
            <a:solidFill>
              <a:srgbClr val="000080"/>
            </a:solidFill>
            <a:miter lim="800000"/>
            <a:headEnd/>
            <a:tailEnd type="none" w="lg" len="lg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9BE66F-1E55-1945-9600-64EE6FEED1B0}"/>
              </a:ext>
            </a:extLst>
          </p:cNvPr>
          <p:cNvGrpSpPr/>
          <p:nvPr/>
        </p:nvGrpSpPr>
        <p:grpSpPr>
          <a:xfrm>
            <a:off x="4625577" y="2899994"/>
            <a:ext cx="1513966" cy="1862011"/>
            <a:chOff x="4594715" y="3040322"/>
            <a:chExt cx="1491133" cy="145198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4F8A45A-F7C8-6947-803E-F063AF7D47D7}"/>
                </a:ext>
              </a:extLst>
            </p:cNvPr>
            <p:cNvSpPr/>
            <p:nvPr/>
          </p:nvSpPr>
          <p:spPr bwMode="auto">
            <a:xfrm>
              <a:off x="4602675" y="3048291"/>
              <a:ext cx="1446733" cy="1418510"/>
            </a:xfrm>
            <a:custGeom>
              <a:avLst/>
              <a:gdLst>
                <a:gd name="connsiteX0" fmla="*/ 35626 w 1900052"/>
                <a:gd name="connsiteY0" fmla="*/ 1935678 h 1935678"/>
                <a:gd name="connsiteX1" fmla="*/ 0 w 1900052"/>
                <a:gd name="connsiteY1" fmla="*/ 0 h 1935678"/>
                <a:gd name="connsiteX2" fmla="*/ 1876301 w 1900052"/>
                <a:gd name="connsiteY2" fmla="*/ 118753 h 1935678"/>
                <a:gd name="connsiteX3" fmla="*/ 1900052 w 1900052"/>
                <a:gd name="connsiteY3" fmla="*/ 1840675 h 1935678"/>
                <a:gd name="connsiteX4" fmla="*/ 35626 w 1900052"/>
                <a:gd name="connsiteY4" fmla="*/ 1935678 h 193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052" h="1935678">
                  <a:moveTo>
                    <a:pt x="35626" y="1935678"/>
                  </a:moveTo>
                  <a:lnTo>
                    <a:pt x="0" y="0"/>
                  </a:lnTo>
                  <a:lnTo>
                    <a:pt x="1876301" y="118753"/>
                  </a:lnTo>
                  <a:lnTo>
                    <a:pt x="1900052" y="1840675"/>
                  </a:lnTo>
                  <a:lnTo>
                    <a:pt x="35626" y="1935678"/>
                  </a:lnTo>
                  <a:close/>
                </a:path>
              </a:pathLst>
            </a:custGeom>
            <a:gradFill flip="none" rotWithShape="1">
              <a:gsLst>
                <a:gs pos="25000">
                  <a:schemeClr val="accent1">
                    <a:lumMod val="16000"/>
                    <a:lumOff val="84000"/>
                  </a:schemeClr>
                </a:gs>
                <a:gs pos="69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8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5966" name="Freeform 30"/>
            <p:cNvSpPr>
              <a:spLocks/>
            </p:cNvSpPr>
            <p:nvPr/>
          </p:nvSpPr>
          <p:spPr bwMode="auto">
            <a:xfrm>
              <a:off x="4594715" y="3040322"/>
              <a:ext cx="37597" cy="1451986"/>
            </a:xfrm>
            <a:custGeom>
              <a:avLst/>
              <a:gdLst>
                <a:gd name="connsiteX0" fmla="*/ 0 w 10000"/>
                <a:gd name="connsiteY0" fmla="*/ 10000 h 10000"/>
                <a:gd name="connsiteX1" fmla="*/ 3990 w 10000"/>
                <a:gd name="connsiteY1" fmla="*/ 7763 h 10000"/>
                <a:gd name="connsiteX2" fmla="*/ 9482 w 10000"/>
                <a:gd name="connsiteY2" fmla="*/ 5521 h 10000"/>
                <a:gd name="connsiteX3" fmla="*/ 8803 w 10000"/>
                <a:gd name="connsiteY3" fmla="*/ 3960 h 10000"/>
                <a:gd name="connsiteX4" fmla="*/ 10000 w 10000"/>
                <a:gd name="connsiteY4" fmla="*/ 0 h 10000"/>
                <a:gd name="connsiteX0" fmla="*/ 0 w 9709"/>
                <a:gd name="connsiteY0" fmla="*/ 8130 h 8130"/>
                <a:gd name="connsiteX1" fmla="*/ 3990 w 9709"/>
                <a:gd name="connsiteY1" fmla="*/ 5893 h 8130"/>
                <a:gd name="connsiteX2" fmla="*/ 9482 w 9709"/>
                <a:gd name="connsiteY2" fmla="*/ 3651 h 8130"/>
                <a:gd name="connsiteX3" fmla="*/ 8803 w 9709"/>
                <a:gd name="connsiteY3" fmla="*/ 2090 h 8130"/>
                <a:gd name="connsiteX4" fmla="*/ 8450 w 9709"/>
                <a:gd name="connsiteY4" fmla="*/ 0 h 8130"/>
                <a:gd name="connsiteX0" fmla="*/ 0 w 9784"/>
                <a:gd name="connsiteY0" fmla="*/ 10000 h 10000"/>
                <a:gd name="connsiteX1" fmla="*/ 8102 w 9784"/>
                <a:gd name="connsiteY1" fmla="*/ 6175 h 10000"/>
                <a:gd name="connsiteX2" fmla="*/ 9766 w 9784"/>
                <a:gd name="connsiteY2" fmla="*/ 4491 h 10000"/>
                <a:gd name="connsiteX3" fmla="*/ 9067 w 9784"/>
                <a:gd name="connsiteY3" fmla="*/ 2571 h 10000"/>
                <a:gd name="connsiteX4" fmla="*/ 8703 w 9784"/>
                <a:gd name="connsiteY4" fmla="*/ 0 h 10000"/>
                <a:gd name="connsiteX0" fmla="*/ 0 w 2248"/>
                <a:gd name="connsiteY0" fmla="*/ 7815 h 7815"/>
                <a:gd name="connsiteX1" fmla="*/ 529 w 2248"/>
                <a:gd name="connsiteY1" fmla="*/ 6175 h 7815"/>
                <a:gd name="connsiteX2" fmla="*/ 2230 w 2248"/>
                <a:gd name="connsiteY2" fmla="*/ 4491 h 7815"/>
                <a:gd name="connsiteX3" fmla="*/ 1515 w 2248"/>
                <a:gd name="connsiteY3" fmla="*/ 2571 h 7815"/>
                <a:gd name="connsiteX4" fmla="*/ 1143 w 2248"/>
                <a:gd name="connsiteY4" fmla="*/ 0 h 7815"/>
                <a:gd name="connsiteX0" fmla="*/ 0 w 10002"/>
                <a:gd name="connsiteY0" fmla="*/ 10000 h 10000"/>
                <a:gd name="connsiteX1" fmla="*/ 2353 w 10002"/>
                <a:gd name="connsiteY1" fmla="*/ 7901 h 10000"/>
                <a:gd name="connsiteX2" fmla="*/ 9920 w 10002"/>
                <a:gd name="connsiteY2" fmla="*/ 5747 h 10000"/>
                <a:gd name="connsiteX3" fmla="*/ 6739 w 10002"/>
                <a:gd name="connsiteY3" fmla="*/ 1916 h 10000"/>
                <a:gd name="connsiteX4" fmla="*/ 5085 w 10002"/>
                <a:gd name="connsiteY4" fmla="*/ 0 h 10000"/>
                <a:gd name="connsiteX0" fmla="*/ 0 w 10002"/>
                <a:gd name="connsiteY0" fmla="*/ 10000 h 10000"/>
                <a:gd name="connsiteX1" fmla="*/ 2353 w 10002"/>
                <a:gd name="connsiteY1" fmla="*/ 7901 h 10000"/>
                <a:gd name="connsiteX2" fmla="*/ 9920 w 10002"/>
                <a:gd name="connsiteY2" fmla="*/ 4177 h 10000"/>
                <a:gd name="connsiteX3" fmla="*/ 6739 w 10002"/>
                <a:gd name="connsiteY3" fmla="*/ 1916 h 10000"/>
                <a:gd name="connsiteX4" fmla="*/ 5085 w 10002"/>
                <a:gd name="connsiteY4" fmla="*/ 0 h 10000"/>
                <a:gd name="connsiteX0" fmla="*/ 0 w 11999"/>
                <a:gd name="connsiteY0" fmla="*/ 10000 h 10000"/>
                <a:gd name="connsiteX1" fmla="*/ 11428 w 11999"/>
                <a:gd name="connsiteY1" fmla="*/ 6086 h 10000"/>
                <a:gd name="connsiteX2" fmla="*/ 9920 w 11999"/>
                <a:gd name="connsiteY2" fmla="*/ 4177 h 10000"/>
                <a:gd name="connsiteX3" fmla="*/ 6739 w 11999"/>
                <a:gd name="connsiteY3" fmla="*/ 1916 h 10000"/>
                <a:gd name="connsiteX4" fmla="*/ 5085 w 11999"/>
                <a:gd name="connsiteY4" fmla="*/ 0 h 10000"/>
                <a:gd name="connsiteX0" fmla="*/ 3282 w 7547"/>
                <a:gd name="connsiteY0" fmla="*/ 8185 h 8185"/>
                <a:gd name="connsiteX1" fmla="*/ 7450 w 7547"/>
                <a:gd name="connsiteY1" fmla="*/ 6086 h 8185"/>
                <a:gd name="connsiteX2" fmla="*/ 5942 w 7547"/>
                <a:gd name="connsiteY2" fmla="*/ 4177 h 8185"/>
                <a:gd name="connsiteX3" fmla="*/ 2761 w 7547"/>
                <a:gd name="connsiteY3" fmla="*/ 1916 h 8185"/>
                <a:gd name="connsiteX4" fmla="*/ 1107 w 7547"/>
                <a:gd name="connsiteY4" fmla="*/ 0 h 8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7" h="8185">
                  <a:moveTo>
                    <a:pt x="3282" y="8185"/>
                  </a:moveTo>
                  <a:cubicBezTo>
                    <a:pt x="6676" y="6959"/>
                    <a:pt x="7007" y="6754"/>
                    <a:pt x="7450" y="6086"/>
                  </a:cubicBezTo>
                  <a:cubicBezTo>
                    <a:pt x="7893" y="5418"/>
                    <a:pt x="6724" y="4872"/>
                    <a:pt x="5942" y="4177"/>
                  </a:cubicBezTo>
                  <a:cubicBezTo>
                    <a:pt x="5161" y="3482"/>
                    <a:pt x="2276" y="3366"/>
                    <a:pt x="2761" y="1916"/>
                  </a:cubicBezTo>
                  <a:cubicBezTo>
                    <a:pt x="3246" y="466"/>
                    <a:pt x="-2283" y="696"/>
                    <a:pt x="1107" y="0"/>
                  </a:cubicBezTo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95967" name="Freeform 31"/>
            <p:cNvSpPr>
              <a:spLocks/>
            </p:cNvSpPr>
            <p:nvPr/>
          </p:nvSpPr>
          <p:spPr bwMode="auto">
            <a:xfrm>
              <a:off x="6024076" y="3161200"/>
              <a:ext cx="61772" cy="1218722"/>
            </a:xfrm>
            <a:custGeom>
              <a:avLst/>
              <a:gdLst>
                <a:gd name="connsiteX0" fmla="*/ 0 w 10000"/>
                <a:gd name="connsiteY0" fmla="*/ 10000 h 10000"/>
                <a:gd name="connsiteX1" fmla="*/ 5540 w 10000"/>
                <a:gd name="connsiteY1" fmla="*/ 6572 h 10000"/>
                <a:gd name="connsiteX2" fmla="*/ 4024 w 10000"/>
                <a:gd name="connsiteY2" fmla="*/ 4349 h 10000"/>
                <a:gd name="connsiteX3" fmla="*/ 10000 w 10000"/>
                <a:gd name="connsiteY3" fmla="*/ 0 h 10000"/>
                <a:gd name="connsiteX0" fmla="*/ 0 w 5640"/>
                <a:gd name="connsiteY0" fmla="*/ 8405 h 8405"/>
                <a:gd name="connsiteX1" fmla="*/ 5540 w 5640"/>
                <a:gd name="connsiteY1" fmla="*/ 4977 h 8405"/>
                <a:gd name="connsiteX2" fmla="*/ 4024 w 5640"/>
                <a:gd name="connsiteY2" fmla="*/ 2754 h 8405"/>
                <a:gd name="connsiteX3" fmla="*/ 4080 w 5640"/>
                <a:gd name="connsiteY3" fmla="*/ 0 h 8405"/>
                <a:gd name="connsiteX0" fmla="*/ 0 w 10000"/>
                <a:gd name="connsiteY0" fmla="*/ 10000 h 10000"/>
                <a:gd name="connsiteX1" fmla="*/ 9823 w 10000"/>
                <a:gd name="connsiteY1" fmla="*/ 5921 h 10000"/>
                <a:gd name="connsiteX2" fmla="*/ 7135 w 10000"/>
                <a:gd name="connsiteY2" fmla="*/ 3277 h 10000"/>
                <a:gd name="connsiteX3" fmla="*/ 7234 w 10000"/>
                <a:gd name="connsiteY3" fmla="*/ 0 h 10000"/>
                <a:gd name="connsiteX0" fmla="*/ 0 w 10000"/>
                <a:gd name="connsiteY0" fmla="*/ 9343 h 9343"/>
                <a:gd name="connsiteX1" fmla="*/ 9823 w 10000"/>
                <a:gd name="connsiteY1" fmla="*/ 5264 h 9343"/>
                <a:gd name="connsiteX2" fmla="*/ 7135 w 10000"/>
                <a:gd name="connsiteY2" fmla="*/ 2620 h 9343"/>
                <a:gd name="connsiteX3" fmla="*/ 7234 w 10000"/>
                <a:gd name="connsiteY3" fmla="*/ 0 h 9343"/>
                <a:gd name="connsiteX0" fmla="*/ 0 w 8626"/>
                <a:gd name="connsiteY0" fmla="*/ 10000 h 10000"/>
                <a:gd name="connsiteX1" fmla="*/ 8392 w 8626"/>
                <a:gd name="connsiteY1" fmla="*/ 4697 h 10000"/>
                <a:gd name="connsiteX2" fmla="*/ 7135 w 8626"/>
                <a:gd name="connsiteY2" fmla="*/ 2804 h 10000"/>
                <a:gd name="connsiteX3" fmla="*/ 7234 w 8626"/>
                <a:gd name="connsiteY3" fmla="*/ 0 h 10000"/>
                <a:gd name="connsiteX0" fmla="*/ 0 w 9785"/>
                <a:gd name="connsiteY0" fmla="*/ 10000 h 10000"/>
                <a:gd name="connsiteX1" fmla="*/ 9729 w 9785"/>
                <a:gd name="connsiteY1" fmla="*/ 4697 h 10000"/>
                <a:gd name="connsiteX2" fmla="*/ 8272 w 9785"/>
                <a:gd name="connsiteY2" fmla="*/ 2804 h 10000"/>
                <a:gd name="connsiteX3" fmla="*/ 8386 w 9785"/>
                <a:gd name="connsiteY3" fmla="*/ 0 h 10000"/>
                <a:gd name="connsiteX0" fmla="*/ 0 w 10000"/>
                <a:gd name="connsiteY0" fmla="*/ 10000 h 10000"/>
                <a:gd name="connsiteX1" fmla="*/ 9943 w 10000"/>
                <a:gd name="connsiteY1" fmla="*/ 4697 h 10000"/>
                <a:gd name="connsiteX2" fmla="*/ 8454 w 10000"/>
                <a:gd name="connsiteY2" fmla="*/ 2804 h 10000"/>
                <a:gd name="connsiteX3" fmla="*/ 8570 w 10000"/>
                <a:gd name="connsiteY3" fmla="*/ 0 h 10000"/>
                <a:gd name="connsiteX0" fmla="*/ 0 w 10000"/>
                <a:gd name="connsiteY0" fmla="*/ 10000 h 10000"/>
                <a:gd name="connsiteX1" fmla="*/ 9943 w 10000"/>
                <a:gd name="connsiteY1" fmla="*/ 4697 h 10000"/>
                <a:gd name="connsiteX2" fmla="*/ 8454 w 10000"/>
                <a:gd name="connsiteY2" fmla="*/ 2804 h 10000"/>
                <a:gd name="connsiteX3" fmla="*/ 8570 w 10000"/>
                <a:gd name="connsiteY3" fmla="*/ 0 h 10000"/>
                <a:gd name="connsiteX0" fmla="*/ 421 w 1943"/>
                <a:gd name="connsiteY0" fmla="*/ 6563 h 6563"/>
                <a:gd name="connsiteX1" fmla="*/ 1885 w 1943"/>
                <a:gd name="connsiteY1" fmla="*/ 4697 h 6563"/>
                <a:gd name="connsiteX2" fmla="*/ 396 w 1943"/>
                <a:gd name="connsiteY2" fmla="*/ 2804 h 6563"/>
                <a:gd name="connsiteX3" fmla="*/ 512 w 1943"/>
                <a:gd name="connsiteY3" fmla="*/ 0 h 6563"/>
                <a:gd name="connsiteX0" fmla="*/ 72 w 12839"/>
                <a:gd name="connsiteY0" fmla="*/ 10000 h 10000"/>
                <a:gd name="connsiteX1" fmla="*/ 7606 w 12839"/>
                <a:gd name="connsiteY1" fmla="*/ 7157 h 10000"/>
                <a:gd name="connsiteX2" fmla="*/ 8670 w 12839"/>
                <a:gd name="connsiteY2" fmla="*/ 2963 h 10000"/>
                <a:gd name="connsiteX3" fmla="*/ 540 w 12839"/>
                <a:gd name="connsiteY3" fmla="*/ 0 h 10000"/>
                <a:gd name="connsiteX0" fmla="*/ 72 w 17065"/>
                <a:gd name="connsiteY0" fmla="*/ 10000 h 10000"/>
                <a:gd name="connsiteX1" fmla="*/ 16333 w 17065"/>
                <a:gd name="connsiteY1" fmla="*/ 5610 h 10000"/>
                <a:gd name="connsiteX2" fmla="*/ 8670 w 17065"/>
                <a:gd name="connsiteY2" fmla="*/ 2963 h 10000"/>
                <a:gd name="connsiteX3" fmla="*/ 540 w 17065"/>
                <a:gd name="connsiteY3" fmla="*/ 0 h 10000"/>
                <a:gd name="connsiteX0" fmla="*/ 14618 w 19874"/>
                <a:gd name="connsiteY0" fmla="*/ 8334 h 8334"/>
                <a:gd name="connsiteX1" fmla="*/ 16333 w 19874"/>
                <a:gd name="connsiteY1" fmla="*/ 5610 h 8334"/>
                <a:gd name="connsiteX2" fmla="*/ 8670 w 19874"/>
                <a:gd name="connsiteY2" fmla="*/ 2963 h 8334"/>
                <a:gd name="connsiteX3" fmla="*/ 540 w 19874"/>
                <a:gd name="connsiteY3" fmla="*/ 0 h 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74" h="8334">
                  <a:moveTo>
                    <a:pt x="14618" y="8334"/>
                  </a:moveTo>
                  <a:cubicBezTo>
                    <a:pt x="24726" y="7228"/>
                    <a:pt x="17324" y="6505"/>
                    <a:pt x="16333" y="5610"/>
                  </a:cubicBezTo>
                  <a:cubicBezTo>
                    <a:pt x="15342" y="4715"/>
                    <a:pt x="17955" y="5324"/>
                    <a:pt x="8670" y="2963"/>
                  </a:cubicBezTo>
                  <a:cubicBezTo>
                    <a:pt x="5191" y="899"/>
                    <a:pt x="-2023" y="1297"/>
                    <a:pt x="540" y="0"/>
                  </a:cubicBezTo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452F341C-58BE-B142-B26B-1ED0DDABC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4715" y="3044083"/>
              <a:ext cx="1445296" cy="96108"/>
            </a:xfrm>
            <a:custGeom>
              <a:avLst/>
              <a:gdLst>
                <a:gd name="connsiteX0" fmla="*/ 0 w 10000"/>
                <a:gd name="connsiteY0" fmla="*/ 10000 h 10000"/>
                <a:gd name="connsiteX1" fmla="*/ 5540 w 10000"/>
                <a:gd name="connsiteY1" fmla="*/ 6572 h 10000"/>
                <a:gd name="connsiteX2" fmla="*/ 4024 w 10000"/>
                <a:gd name="connsiteY2" fmla="*/ 4349 h 10000"/>
                <a:gd name="connsiteX3" fmla="*/ 10000 w 10000"/>
                <a:gd name="connsiteY3" fmla="*/ 0 h 10000"/>
                <a:gd name="connsiteX0" fmla="*/ 0 w 5640"/>
                <a:gd name="connsiteY0" fmla="*/ 8405 h 8405"/>
                <a:gd name="connsiteX1" fmla="*/ 5540 w 5640"/>
                <a:gd name="connsiteY1" fmla="*/ 4977 h 8405"/>
                <a:gd name="connsiteX2" fmla="*/ 4024 w 5640"/>
                <a:gd name="connsiteY2" fmla="*/ 2754 h 8405"/>
                <a:gd name="connsiteX3" fmla="*/ 4080 w 5640"/>
                <a:gd name="connsiteY3" fmla="*/ 0 h 8405"/>
                <a:gd name="connsiteX0" fmla="*/ 0 w 10000"/>
                <a:gd name="connsiteY0" fmla="*/ 10000 h 10000"/>
                <a:gd name="connsiteX1" fmla="*/ 9823 w 10000"/>
                <a:gd name="connsiteY1" fmla="*/ 5921 h 10000"/>
                <a:gd name="connsiteX2" fmla="*/ 7135 w 10000"/>
                <a:gd name="connsiteY2" fmla="*/ 3277 h 10000"/>
                <a:gd name="connsiteX3" fmla="*/ 7234 w 10000"/>
                <a:gd name="connsiteY3" fmla="*/ 0 h 10000"/>
                <a:gd name="connsiteX0" fmla="*/ 0 w 10000"/>
                <a:gd name="connsiteY0" fmla="*/ 9343 h 9343"/>
                <a:gd name="connsiteX1" fmla="*/ 9823 w 10000"/>
                <a:gd name="connsiteY1" fmla="*/ 5264 h 9343"/>
                <a:gd name="connsiteX2" fmla="*/ 7135 w 10000"/>
                <a:gd name="connsiteY2" fmla="*/ 2620 h 9343"/>
                <a:gd name="connsiteX3" fmla="*/ 7234 w 10000"/>
                <a:gd name="connsiteY3" fmla="*/ 0 h 9343"/>
                <a:gd name="connsiteX0" fmla="*/ 0 w 8626"/>
                <a:gd name="connsiteY0" fmla="*/ 10000 h 10000"/>
                <a:gd name="connsiteX1" fmla="*/ 8392 w 8626"/>
                <a:gd name="connsiteY1" fmla="*/ 4697 h 10000"/>
                <a:gd name="connsiteX2" fmla="*/ 7135 w 8626"/>
                <a:gd name="connsiteY2" fmla="*/ 2804 h 10000"/>
                <a:gd name="connsiteX3" fmla="*/ 7234 w 8626"/>
                <a:gd name="connsiteY3" fmla="*/ 0 h 10000"/>
                <a:gd name="connsiteX0" fmla="*/ 0 w 9785"/>
                <a:gd name="connsiteY0" fmla="*/ 10000 h 10000"/>
                <a:gd name="connsiteX1" fmla="*/ 9729 w 9785"/>
                <a:gd name="connsiteY1" fmla="*/ 4697 h 10000"/>
                <a:gd name="connsiteX2" fmla="*/ 8272 w 9785"/>
                <a:gd name="connsiteY2" fmla="*/ 2804 h 10000"/>
                <a:gd name="connsiteX3" fmla="*/ 8386 w 9785"/>
                <a:gd name="connsiteY3" fmla="*/ 0 h 10000"/>
                <a:gd name="connsiteX0" fmla="*/ 0 w 10000"/>
                <a:gd name="connsiteY0" fmla="*/ 10000 h 10000"/>
                <a:gd name="connsiteX1" fmla="*/ 9943 w 10000"/>
                <a:gd name="connsiteY1" fmla="*/ 4697 h 10000"/>
                <a:gd name="connsiteX2" fmla="*/ 8454 w 10000"/>
                <a:gd name="connsiteY2" fmla="*/ 2804 h 10000"/>
                <a:gd name="connsiteX3" fmla="*/ 8570 w 10000"/>
                <a:gd name="connsiteY3" fmla="*/ 0 h 10000"/>
                <a:gd name="connsiteX0" fmla="*/ 0 w 10000"/>
                <a:gd name="connsiteY0" fmla="*/ 10000 h 10000"/>
                <a:gd name="connsiteX1" fmla="*/ 9943 w 10000"/>
                <a:gd name="connsiteY1" fmla="*/ 4697 h 10000"/>
                <a:gd name="connsiteX2" fmla="*/ 8454 w 10000"/>
                <a:gd name="connsiteY2" fmla="*/ 2804 h 10000"/>
                <a:gd name="connsiteX3" fmla="*/ 8570 w 10000"/>
                <a:gd name="connsiteY3" fmla="*/ 0 h 10000"/>
                <a:gd name="connsiteX0" fmla="*/ 421 w 1943"/>
                <a:gd name="connsiteY0" fmla="*/ 6563 h 6563"/>
                <a:gd name="connsiteX1" fmla="*/ 1885 w 1943"/>
                <a:gd name="connsiteY1" fmla="*/ 4697 h 6563"/>
                <a:gd name="connsiteX2" fmla="*/ 396 w 1943"/>
                <a:gd name="connsiteY2" fmla="*/ 2804 h 6563"/>
                <a:gd name="connsiteX3" fmla="*/ 512 w 1943"/>
                <a:gd name="connsiteY3" fmla="*/ 0 h 6563"/>
                <a:gd name="connsiteX0" fmla="*/ 72 w 12839"/>
                <a:gd name="connsiteY0" fmla="*/ 10000 h 10000"/>
                <a:gd name="connsiteX1" fmla="*/ 7606 w 12839"/>
                <a:gd name="connsiteY1" fmla="*/ 7157 h 10000"/>
                <a:gd name="connsiteX2" fmla="*/ 8670 w 12839"/>
                <a:gd name="connsiteY2" fmla="*/ 2963 h 10000"/>
                <a:gd name="connsiteX3" fmla="*/ 540 w 12839"/>
                <a:gd name="connsiteY3" fmla="*/ 0 h 10000"/>
                <a:gd name="connsiteX0" fmla="*/ 72 w 17065"/>
                <a:gd name="connsiteY0" fmla="*/ 10000 h 10000"/>
                <a:gd name="connsiteX1" fmla="*/ 16333 w 17065"/>
                <a:gd name="connsiteY1" fmla="*/ 5610 h 10000"/>
                <a:gd name="connsiteX2" fmla="*/ 8670 w 17065"/>
                <a:gd name="connsiteY2" fmla="*/ 2963 h 10000"/>
                <a:gd name="connsiteX3" fmla="*/ 540 w 17065"/>
                <a:gd name="connsiteY3" fmla="*/ 0 h 10000"/>
                <a:gd name="connsiteX0" fmla="*/ 14618 w 19874"/>
                <a:gd name="connsiteY0" fmla="*/ 8334 h 8334"/>
                <a:gd name="connsiteX1" fmla="*/ 16333 w 19874"/>
                <a:gd name="connsiteY1" fmla="*/ 5610 h 8334"/>
                <a:gd name="connsiteX2" fmla="*/ 8670 w 19874"/>
                <a:gd name="connsiteY2" fmla="*/ 2963 h 8334"/>
                <a:gd name="connsiteX3" fmla="*/ 540 w 19874"/>
                <a:gd name="connsiteY3" fmla="*/ 0 h 8334"/>
                <a:gd name="connsiteX0" fmla="*/ 121267 w 123911"/>
                <a:gd name="connsiteY0" fmla="*/ 7119 h 7119"/>
                <a:gd name="connsiteX1" fmla="*/ 122130 w 123911"/>
                <a:gd name="connsiteY1" fmla="*/ 3850 h 7119"/>
                <a:gd name="connsiteX2" fmla="*/ 118274 w 123911"/>
                <a:gd name="connsiteY2" fmla="*/ 674 h 7119"/>
                <a:gd name="connsiteX3" fmla="*/ 10 w 123911"/>
                <a:gd name="connsiteY3" fmla="*/ 1903 h 7119"/>
                <a:gd name="connsiteX0" fmla="*/ 19356 w 19370"/>
                <a:gd name="connsiteY0" fmla="*/ 1574 h 5409"/>
                <a:gd name="connsiteX1" fmla="*/ 9856 w 19370"/>
                <a:gd name="connsiteY1" fmla="*/ 5408 h 5409"/>
                <a:gd name="connsiteX2" fmla="*/ 9545 w 19370"/>
                <a:gd name="connsiteY2" fmla="*/ 947 h 5409"/>
                <a:gd name="connsiteX3" fmla="*/ 1 w 19370"/>
                <a:gd name="connsiteY3" fmla="*/ 2673 h 5409"/>
                <a:gd name="connsiteX0" fmla="*/ 9993 w 10001"/>
                <a:gd name="connsiteY0" fmla="*/ 709 h 8200"/>
                <a:gd name="connsiteX1" fmla="*/ 5088 w 10001"/>
                <a:gd name="connsiteY1" fmla="*/ 7797 h 8200"/>
                <a:gd name="connsiteX2" fmla="*/ 2976 w 10001"/>
                <a:gd name="connsiteY2" fmla="*/ 2517 h 8200"/>
                <a:gd name="connsiteX3" fmla="*/ 1 w 10001"/>
                <a:gd name="connsiteY3" fmla="*/ 2741 h 8200"/>
                <a:gd name="connsiteX0" fmla="*/ 9992 w 10008"/>
                <a:gd name="connsiteY0" fmla="*/ 2826 h 8177"/>
                <a:gd name="connsiteX1" fmla="*/ 7160 w 10008"/>
                <a:gd name="connsiteY1" fmla="*/ 615 h 8177"/>
                <a:gd name="connsiteX2" fmla="*/ 2976 w 10008"/>
                <a:gd name="connsiteY2" fmla="*/ 5031 h 8177"/>
                <a:gd name="connsiteX3" fmla="*/ 1 w 10008"/>
                <a:gd name="connsiteY3" fmla="*/ 5304 h 8177"/>
                <a:gd name="connsiteX0" fmla="*/ 9985 w 10001"/>
                <a:gd name="connsiteY0" fmla="*/ 3457 h 10002"/>
                <a:gd name="connsiteX1" fmla="*/ 7155 w 10001"/>
                <a:gd name="connsiteY1" fmla="*/ 753 h 10002"/>
                <a:gd name="connsiteX2" fmla="*/ 2975 w 10001"/>
                <a:gd name="connsiteY2" fmla="*/ 6154 h 10002"/>
                <a:gd name="connsiteX3" fmla="*/ 2 w 10001"/>
                <a:gd name="connsiteY3" fmla="*/ 6487 h 10002"/>
                <a:gd name="connsiteX0" fmla="*/ 9985 w 10001"/>
                <a:gd name="connsiteY0" fmla="*/ 3457 h 9286"/>
                <a:gd name="connsiteX1" fmla="*/ 7155 w 10001"/>
                <a:gd name="connsiteY1" fmla="*/ 753 h 9286"/>
                <a:gd name="connsiteX2" fmla="*/ 2975 w 10001"/>
                <a:gd name="connsiteY2" fmla="*/ 6154 h 9286"/>
                <a:gd name="connsiteX3" fmla="*/ 2 w 10001"/>
                <a:gd name="connsiteY3" fmla="*/ 6487 h 9286"/>
                <a:gd name="connsiteX0" fmla="*/ 9982 w 9998"/>
                <a:gd name="connsiteY0" fmla="*/ 3723 h 7265"/>
                <a:gd name="connsiteX1" fmla="*/ 7152 w 9998"/>
                <a:gd name="connsiteY1" fmla="*/ 811 h 7265"/>
                <a:gd name="connsiteX2" fmla="*/ 2973 w 9998"/>
                <a:gd name="connsiteY2" fmla="*/ 6627 h 7265"/>
                <a:gd name="connsiteX3" fmla="*/ 0 w 9998"/>
                <a:gd name="connsiteY3" fmla="*/ 6986 h 7265"/>
                <a:gd name="connsiteX0" fmla="*/ 9984 w 9984"/>
                <a:gd name="connsiteY0" fmla="*/ 4161 h 9037"/>
                <a:gd name="connsiteX1" fmla="*/ 7153 w 9984"/>
                <a:gd name="connsiteY1" fmla="*/ 152 h 9037"/>
                <a:gd name="connsiteX2" fmla="*/ 2974 w 9984"/>
                <a:gd name="connsiteY2" fmla="*/ 8158 h 9037"/>
                <a:gd name="connsiteX3" fmla="*/ 0 w 9984"/>
                <a:gd name="connsiteY3" fmla="*/ 8652 h 9037"/>
                <a:gd name="connsiteX0" fmla="*/ 9756 w 9756"/>
                <a:gd name="connsiteY0" fmla="*/ 14512 h 14512"/>
                <a:gd name="connsiteX1" fmla="*/ 7164 w 9756"/>
                <a:gd name="connsiteY1" fmla="*/ 96 h 14512"/>
                <a:gd name="connsiteX2" fmla="*/ 2979 w 9756"/>
                <a:gd name="connsiteY2" fmla="*/ 8955 h 14512"/>
                <a:gd name="connsiteX3" fmla="*/ 0 w 9756"/>
                <a:gd name="connsiteY3" fmla="*/ 9502 h 14512"/>
                <a:gd name="connsiteX0" fmla="*/ 10000 w 10000"/>
                <a:gd name="connsiteY0" fmla="*/ 5011 h 5011"/>
                <a:gd name="connsiteX1" fmla="*/ 7343 w 10000"/>
                <a:gd name="connsiteY1" fmla="*/ 1641 h 5011"/>
                <a:gd name="connsiteX2" fmla="*/ 3054 w 10000"/>
                <a:gd name="connsiteY2" fmla="*/ 1182 h 5011"/>
                <a:gd name="connsiteX3" fmla="*/ 0 w 10000"/>
                <a:gd name="connsiteY3" fmla="*/ 1559 h 5011"/>
                <a:gd name="connsiteX0" fmla="*/ 10000 w 10000"/>
                <a:gd name="connsiteY0" fmla="*/ 9999 h 9999"/>
                <a:gd name="connsiteX1" fmla="*/ 7343 w 10000"/>
                <a:gd name="connsiteY1" fmla="*/ 3274 h 9999"/>
                <a:gd name="connsiteX2" fmla="*/ 3054 w 10000"/>
                <a:gd name="connsiteY2" fmla="*/ 2358 h 9999"/>
                <a:gd name="connsiteX3" fmla="*/ 0 w 10000"/>
                <a:gd name="connsiteY3" fmla="*/ 3110 h 9999"/>
                <a:gd name="connsiteX0" fmla="*/ 10000 w 10000"/>
                <a:gd name="connsiteY0" fmla="*/ 9221 h 9221"/>
                <a:gd name="connsiteX1" fmla="*/ 7343 w 10000"/>
                <a:gd name="connsiteY1" fmla="*/ 6862 h 9221"/>
                <a:gd name="connsiteX2" fmla="*/ 3054 w 10000"/>
                <a:gd name="connsiteY2" fmla="*/ 1579 h 9221"/>
                <a:gd name="connsiteX3" fmla="*/ 0 w 10000"/>
                <a:gd name="connsiteY3" fmla="*/ 2331 h 9221"/>
                <a:gd name="connsiteX0" fmla="*/ 10000 w 10000"/>
                <a:gd name="connsiteY0" fmla="*/ 7472 h 7472"/>
                <a:gd name="connsiteX1" fmla="*/ 7343 w 10000"/>
                <a:gd name="connsiteY1" fmla="*/ 4914 h 7472"/>
                <a:gd name="connsiteX2" fmla="*/ 3054 w 10000"/>
                <a:gd name="connsiteY2" fmla="*/ 3920 h 7472"/>
                <a:gd name="connsiteX3" fmla="*/ 0 w 10000"/>
                <a:gd name="connsiteY3" fmla="*/ 0 h 7472"/>
                <a:gd name="connsiteX0" fmla="*/ 10000 w 10000"/>
                <a:gd name="connsiteY0" fmla="*/ 10000 h 10000"/>
                <a:gd name="connsiteX1" fmla="*/ 7343 w 10000"/>
                <a:gd name="connsiteY1" fmla="*/ 6577 h 10000"/>
                <a:gd name="connsiteX2" fmla="*/ 3054 w 10000"/>
                <a:gd name="connsiteY2" fmla="*/ 5246 h 10000"/>
                <a:gd name="connsiteX3" fmla="*/ 0 w 10000"/>
                <a:gd name="connsiteY3" fmla="*/ 0 h 10000"/>
                <a:gd name="connsiteX0" fmla="*/ 10000 w 10000"/>
                <a:gd name="connsiteY0" fmla="*/ 10000 h 10000"/>
                <a:gd name="connsiteX1" fmla="*/ 7343 w 10000"/>
                <a:gd name="connsiteY1" fmla="*/ 6577 h 10000"/>
                <a:gd name="connsiteX2" fmla="*/ 3054 w 10000"/>
                <a:gd name="connsiteY2" fmla="*/ 5246 h 10000"/>
                <a:gd name="connsiteX3" fmla="*/ 0 w 10000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10000" y="10000"/>
                  </a:moveTo>
                  <a:cubicBezTo>
                    <a:pt x="8591" y="4038"/>
                    <a:pt x="8501" y="7369"/>
                    <a:pt x="7343" y="6577"/>
                  </a:cubicBezTo>
                  <a:cubicBezTo>
                    <a:pt x="6185" y="5784"/>
                    <a:pt x="5877" y="6753"/>
                    <a:pt x="3054" y="5246"/>
                  </a:cubicBezTo>
                  <a:cubicBezTo>
                    <a:pt x="851" y="3724"/>
                    <a:pt x="1821" y="719"/>
                    <a:pt x="0" y="0"/>
                  </a:cubicBezTo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88B122EE-5DE2-464F-9748-917CDEB78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444" y="4384855"/>
              <a:ext cx="1481443" cy="103522"/>
            </a:xfrm>
            <a:custGeom>
              <a:avLst/>
              <a:gdLst>
                <a:gd name="connsiteX0" fmla="*/ 0 w 10000"/>
                <a:gd name="connsiteY0" fmla="*/ 10000 h 10000"/>
                <a:gd name="connsiteX1" fmla="*/ 5540 w 10000"/>
                <a:gd name="connsiteY1" fmla="*/ 6572 h 10000"/>
                <a:gd name="connsiteX2" fmla="*/ 4024 w 10000"/>
                <a:gd name="connsiteY2" fmla="*/ 4349 h 10000"/>
                <a:gd name="connsiteX3" fmla="*/ 10000 w 10000"/>
                <a:gd name="connsiteY3" fmla="*/ 0 h 10000"/>
                <a:gd name="connsiteX0" fmla="*/ 0 w 5640"/>
                <a:gd name="connsiteY0" fmla="*/ 8405 h 8405"/>
                <a:gd name="connsiteX1" fmla="*/ 5540 w 5640"/>
                <a:gd name="connsiteY1" fmla="*/ 4977 h 8405"/>
                <a:gd name="connsiteX2" fmla="*/ 4024 w 5640"/>
                <a:gd name="connsiteY2" fmla="*/ 2754 h 8405"/>
                <a:gd name="connsiteX3" fmla="*/ 4080 w 5640"/>
                <a:gd name="connsiteY3" fmla="*/ 0 h 8405"/>
                <a:gd name="connsiteX0" fmla="*/ 0 w 10000"/>
                <a:gd name="connsiteY0" fmla="*/ 10000 h 10000"/>
                <a:gd name="connsiteX1" fmla="*/ 9823 w 10000"/>
                <a:gd name="connsiteY1" fmla="*/ 5921 h 10000"/>
                <a:gd name="connsiteX2" fmla="*/ 7135 w 10000"/>
                <a:gd name="connsiteY2" fmla="*/ 3277 h 10000"/>
                <a:gd name="connsiteX3" fmla="*/ 7234 w 10000"/>
                <a:gd name="connsiteY3" fmla="*/ 0 h 10000"/>
                <a:gd name="connsiteX0" fmla="*/ 0 w 10000"/>
                <a:gd name="connsiteY0" fmla="*/ 9343 h 9343"/>
                <a:gd name="connsiteX1" fmla="*/ 9823 w 10000"/>
                <a:gd name="connsiteY1" fmla="*/ 5264 h 9343"/>
                <a:gd name="connsiteX2" fmla="*/ 7135 w 10000"/>
                <a:gd name="connsiteY2" fmla="*/ 2620 h 9343"/>
                <a:gd name="connsiteX3" fmla="*/ 7234 w 10000"/>
                <a:gd name="connsiteY3" fmla="*/ 0 h 9343"/>
                <a:gd name="connsiteX0" fmla="*/ 0 w 8626"/>
                <a:gd name="connsiteY0" fmla="*/ 10000 h 10000"/>
                <a:gd name="connsiteX1" fmla="*/ 8392 w 8626"/>
                <a:gd name="connsiteY1" fmla="*/ 4697 h 10000"/>
                <a:gd name="connsiteX2" fmla="*/ 7135 w 8626"/>
                <a:gd name="connsiteY2" fmla="*/ 2804 h 10000"/>
                <a:gd name="connsiteX3" fmla="*/ 7234 w 8626"/>
                <a:gd name="connsiteY3" fmla="*/ 0 h 10000"/>
                <a:gd name="connsiteX0" fmla="*/ 0 w 9785"/>
                <a:gd name="connsiteY0" fmla="*/ 10000 h 10000"/>
                <a:gd name="connsiteX1" fmla="*/ 9729 w 9785"/>
                <a:gd name="connsiteY1" fmla="*/ 4697 h 10000"/>
                <a:gd name="connsiteX2" fmla="*/ 8272 w 9785"/>
                <a:gd name="connsiteY2" fmla="*/ 2804 h 10000"/>
                <a:gd name="connsiteX3" fmla="*/ 8386 w 9785"/>
                <a:gd name="connsiteY3" fmla="*/ 0 h 10000"/>
                <a:gd name="connsiteX0" fmla="*/ 0 w 10000"/>
                <a:gd name="connsiteY0" fmla="*/ 10000 h 10000"/>
                <a:gd name="connsiteX1" fmla="*/ 9943 w 10000"/>
                <a:gd name="connsiteY1" fmla="*/ 4697 h 10000"/>
                <a:gd name="connsiteX2" fmla="*/ 8454 w 10000"/>
                <a:gd name="connsiteY2" fmla="*/ 2804 h 10000"/>
                <a:gd name="connsiteX3" fmla="*/ 8570 w 10000"/>
                <a:gd name="connsiteY3" fmla="*/ 0 h 10000"/>
                <a:gd name="connsiteX0" fmla="*/ 0 w 10000"/>
                <a:gd name="connsiteY0" fmla="*/ 10000 h 10000"/>
                <a:gd name="connsiteX1" fmla="*/ 9943 w 10000"/>
                <a:gd name="connsiteY1" fmla="*/ 4697 h 10000"/>
                <a:gd name="connsiteX2" fmla="*/ 8454 w 10000"/>
                <a:gd name="connsiteY2" fmla="*/ 2804 h 10000"/>
                <a:gd name="connsiteX3" fmla="*/ 8570 w 10000"/>
                <a:gd name="connsiteY3" fmla="*/ 0 h 10000"/>
                <a:gd name="connsiteX0" fmla="*/ 421 w 1943"/>
                <a:gd name="connsiteY0" fmla="*/ 6563 h 6563"/>
                <a:gd name="connsiteX1" fmla="*/ 1885 w 1943"/>
                <a:gd name="connsiteY1" fmla="*/ 4697 h 6563"/>
                <a:gd name="connsiteX2" fmla="*/ 396 w 1943"/>
                <a:gd name="connsiteY2" fmla="*/ 2804 h 6563"/>
                <a:gd name="connsiteX3" fmla="*/ 512 w 1943"/>
                <a:gd name="connsiteY3" fmla="*/ 0 h 6563"/>
                <a:gd name="connsiteX0" fmla="*/ 72 w 12839"/>
                <a:gd name="connsiteY0" fmla="*/ 10000 h 10000"/>
                <a:gd name="connsiteX1" fmla="*/ 7606 w 12839"/>
                <a:gd name="connsiteY1" fmla="*/ 7157 h 10000"/>
                <a:gd name="connsiteX2" fmla="*/ 8670 w 12839"/>
                <a:gd name="connsiteY2" fmla="*/ 2963 h 10000"/>
                <a:gd name="connsiteX3" fmla="*/ 540 w 12839"/>
                <a:gd name="connsiteY3" fmla="*/ 0 h 10000"/>
                <a:gd name="connsiteX0" fmla="*/ 72 w 17065"/>
                <a:gd name="connsiteY0" fmla="*/ 10000 h 10000"/>
                <a:gd name="connsiteX1" fmla="*/ 16333 w 17065"/>
                <a:gd name="connsiteY1" fmla="*/ 5610 h 10000"/>
                <a:gd name="connsiteX2" fmla="*/ 8670 w 17065"/>
                <a:gd name="connsiteY2" fmla="*/ 2963 h 10000"/>
                <a:gd name="connsiteX3" fmla="*/ 540 w 17065"/>
                <a:gd name="connsiteY3" fmla="*/ 0 h 10000"/>
                <a:gd name="connsiteX0" fmla="*/ 14618 w 19874"/>
                <a:gd name="connsiteY0" fmla="*/ 8334 h 8334"/>
                <a:gd name="connsiteX1" fmla="*/ 16333 w 19874"/>
                <a:gd name="connsiteY1" fmla="*/ 5610 h 8334"/>
                <a:gd name="connsiteX2" fmla="*/ 8670 w 19874"/>
                <a:gd name="connsiteY2" fmla="*/ 2963 h 8334"/>
                <a:gd name="connsiteX3" fmla="*/ 540 w 19874"/>
                <a:gd name="connsiteY3" fmla="*/ 0 h 8334"/>
                <a:gd name="connsiteX0" fmla="*/ 121267 w 123911"/>
                <a:gd name="connsiteY0" fmla="*/ 7119 h 7119"/>
                <a:gd name="connsiteX1" fmla="*/ 122130 w 123911"/>
                <a:gd name="connsiteY1" fmla="*/ 3850 h 7119"/>
                <a:gd name="connsiteX2" fmla="*/ 118274 w 123911"/>
                <a:gd name="connsiteY2" fmla="*/ 674 h 7119"/>
                <a:gd name="connsiteX3" fmla="*/ 10 w 123911"/>
                <a:gd name="connsiteY3" fmla="*/ 1903 h 7119"/>
                <a:gd name="connsiteX0" fmla="*/ 19356 w 19370"/>
                <a:gd name="connsiteY0" fmla="*/ 1574 h 5409"/>
                <a:gd name="connsiteX1" fmla="*/ 9856 w 19370"/>
                <a:gd name="connsiteY1" fmla="*/ 5408 h 5409"/>
                <a:gd name="connsiteX2" fmla="*/ 9545 w 19370"/>
                <a:gd name="connsiteY2" fmla="*/ 947 h 5409"/>
                <a:gd name="connsiteX3" fmla="*/ 1 w 19370"/>
                <a:gd name="connsiteY3" fmla="*/ 2673 h 5409"/>
                <a:gd name="connsiteX0" fmla="*/ 9993 w 10001"/>
                <a:gd name="connsiteY0" fmla="*/ 709 h 8200"/>
                <a:gd name="connsiteX1" fmla="*/ 5088 w 10001"/>
                <a:gd name="connsiteY1" fmla="*/ 7797 h 8200"/>
                <a:gd name="connsiteX2" fmla="*/ 2976 w 10001"/>
                <a:gd name="connsiteY2" fmla="*/ 2517 h 8200"/>
                <a:gd name="connsiteX3" fmla="*/ 1 w 10001"/>
                <a:gd name="connsiteY3" fmla="*/ 2741 h 8200"/>
                <a:gd name="connsiteX0" fmla="*/ 9992 w 10008"/>
                <a:gd name="connsiteY0" fmla="*/ 2826 h 8177"/>
                <a:gd name="connsiteX1" fmla="*/ 7160 w 10008"/>
                <a:gd name="connsiteY1" fmla="*/ 615 h 8177"/>
                <a:gd name="connsiteX2" fmla="*/ 2976 w 10008"/>
                <a:gd name="connsiteY2" fmla="*/ 5031 h 8177"/>
                <a:gd name="connsiteX3" fmla="*/ 1 w 10008"/>
                <a:gd name="connsiteY3" fmla="*/ 5304 h 8177"/>
                <a:gd name="connsiteX0" fmla="*/ 9985 w 10001"/>
                <a:gd name="connsiteY0" fmla="*/ 3457 h 10002"/>
                <a:gd name="connsiteX1" fmla="*/ 7155 w 10001"/>
                <a:gd name="connsiteY1" fmla="*/ 753 h 10002"/>
                <a:gd name="connsiteX2" fmla="*/ 2975 w 10001"/>
                <a:gd name="connsiteY2" fmla="*/ 6154 h 10002"/>
                <a:gd name="connsiteX3" fmla="*/ 2 w 10001"/>
                <a:gd name="connsiteY3" fmla="*/ 6487 h 10002"/>
                <a:gd name="connsiteX0" fmla="*/ 9985 w 10001"/>
                <a:gd name="connsiteY0" fmla="*/ 3457 h 9286"/>
                <a:gd name="connsiteX1" fmla="*/ 7155 w 10001"/>
                <a:gd name="connsiteY1" fmla="*/ 753 h 9286"/>
                <a:gd name="connsiteX2" fmla="*/ 2975 w 10001"/>
                <a:gd name="connsiteY2" fmla="*/ 6154 h 9286"/>
                <a:gd name="connsiteX3" fmla="*/ 2 w 10001"/>
                <a:gd name="connsiteY3" fmla="*/ 6487 h 9286"/>
                <a:gd name="connsiteX0" fmla="*/ 9982 w 9998"/>
                <a:gd name="connsiteY0" fmla="*/ 3723 h 7265"/>
                <a:gd name="connsiteX1" fmla="*/ 7152 w 9998"/>
                <a:gd name="connsiteY1" fmla="*/ 811 h 7265"/>
                <a:gd name="connsiteX2" fmla="*/ 2973 w 9998"/>
                <a:gd name="connsiteY2" fmla="*/ 6627 h 7265"/>
                <a:gd name="connsiteX3" fmla="*/ 0 w 9998"/>
                <a:gd name="connsiteY3" fmla="*/ 6986 h 7265"/>
                <a:gd name="connsiteX0" fmla="*/ 9984 w 9984"/>
                <a:gd name="connsiteY0" fmla="*/ 4161 h 9037"/>
                <a:gd name="connsiteX1" fmla="*/ 7153 w 9984"/>
                <a:gd name="connsiteY1" fmla="*/ 152 h 9037"/>
                <a:gd name="connsiteX2" fmla="*/ 2974 w 9984"/>
                <a:gd name="connsiteY2" fmla="*/ 8158 h 9037"/>
                <a:gd name="connsiteX3" fmla="*/ 0 w 9984"/>
                <a:gd name="connsiteY3" fmla="*/ 8652 h 9037"/>
                <a:gd name="connsiteX0" fmla="*/ 10000 w 10000"/>
                <a:gd name="connsiteY0" fmla="*/ 1440 h 6836"/>
                <a:gd name="connsiteX1" fmla="*/ 7225 w 10000"/>
                <a:gd name="connsiteY1" fmla="*/ 2448 h 6836"/>
                <a:gd name="connsiteX2" fmla="*/ 2979 w 10000"/>
                <a:gd name="connsiteY2" fmla="*/ 5863 h 6836"/>
                <a:gd name="connsiteX3" fmla="*/ 0 w 10000"/>
                <a:gd name="connsiteY3" fmla="*/ 6410 h 6836"/>
                <a:gd name="connsiteX0" fmla="*/ 10000 w 10000"/>
                <a:gd name="connsiteY0" fmla="*/ 0 h 7894"/>
                <a:gd name="connsiteX1" fmla="*/ 7225 w 10000"/>
                <a:gd name="connsiteY1" fmla="*/ 1475 h 7894"/>
                <a:gd name="connsiteX2" fmla="*/ 2979 w 10000"/>
                <a:gd name="connsiteY2" fmla="*/ 6471 h 7894"/>
                <a:gd name="connsiteX3" fmla="*/ 0 w 10000"/>
                <a:gd name="connsiteY3" fmla="*/ 7271 h 7894"/>
                <a:gd name="connsiteX0" fmla="*/ 10000 w 10000"/>
                <a:gd name="connsiteY0" fmla="*/ 0 h 10000"/>
                <a:gd name="connsiteX1" fmla="*/ 7225 w 10000"/>
                <a:gd name="connsiteY1" fmla="*/ 1869 h 10000"/>
                <a:gd name="connsiteX2" fmla="*/ 2979 w 10000"/>
                <a:gd name="connsiteY2" fmla="*/ 8197 h 10000"/>
                <a:gd name="connsiteX3" fmla="*/ 0 w 10000"/>
                <a:gd name="connsiteY3" fmla="*/ 9211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10000" y="0"/>
                  </a:moveTo>
                  <a:cubicBezTo>
                    <a:pt x="8564" y="1190"/>
                    <a:pt x="8396" y="500"/>
                    <a:pt x="7225" y="1869"/>
                  </a:cubicBezTo>
                  <a:cubicBezTo>
                    <a:pt x="6057" y="3233"/>
                    <a:pt x="5673" y="4551"/>
                    <a:pt x="2979" y="8197"/>
                  </a:cubicBezTo>
                  <a:cubicBezTo>
                    <a:pt x="952" y="10988"/>
                    <a:pt x="1777" y="9877"/>
                    <a:pt x="0" y="9211"/>
                  </a:cubicBezTo>
                </a:path>
              </a:pathLst>
            </a:custGeom>
            <a:noFill/>
            <a:ln w="28575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4A6B5A2-7460-864E-8544-C45A13ECF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58" y="998480"/>
            <a:ext cx="3765503" cy="10459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2DA0BB-1879-DF44-90FD-0949CF77A59A}"/>
              </a:ext>
            </a:extLst>
          </p:cNvPr>
          <p:cNvSpPr txBox="1"/>
          <p:nvPr/>
        </p:nvSpPr>
        <p:spPr>
          <a:xfrm>
            <a:off x="445002" y="5175575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/>
              <a:t>Area </a:t>
            </a:r>
            <a:r>
              <a:rPr lang="sv-SE" sz="2400" dirty="0" err="1"/>
              <a:t>law</a:t>
            </a:r>
            <a:r>
              <a:rPr lang="sv-SE" sz="2400" dirty="0"/>
              <a:t>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3E0E42-5D76-6E40-BB77-A4EA8BAAA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702" y="5101803"/>
            <a:ext cx="3078097" cy="75868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FF5EE9E3-E657-384C-9D14-14AEF997A4B2}"/>
              </a:ext>
            </a:extLst>
          </p:cNvPr>
          <p:cNvSpPr txBox="1"/>
          <p:nvPr/>
        </p:nvSpPr>
        <p:spPr>
          <a:xfrm>
            <a:off x="4594715" y="5637240"/>
            <a:ext cx="8293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rgbClr val="006600"/>
                </a:solidFill>
              </a:rPr>
              <a:t>Wilson’74</a:t>
            </a:r>
          </a:p>
        </p:txBody>
      </p:sp>
    </p:spTree>
    <p:extLst>
      <p:ext uri="{BB962C8B-B14F-4D97-AF65-F5344CB8AC3E}">
        <p14:creationId xmlns:p14="http://schemas.microsoft.com/office/powerpoint/2010/main" val="3996760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FD098-9006-4F40-9767-63B68D7C8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Circular</a:t>
            </a:r>
            <a:r>
              <a:rPr lang="sv-SE" dirty="0"/>
              <a:t> loop in string </a:t>
            </a:r>
            <a:r>
              <a:rPr lang="sv-SE" dirty="0" err="1"/>
              <a:t>theory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8CBB43-F484-3B45-806E-D2C8EA027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977" y="1306285"/>
            <a:ext cx="3011303" cy="10337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D75F75-82C7-EE43-B15A-6611E67BB02A}"/>
              </a:ext>
            </a:extLst>
          </p:cNvPr>
          <p:cNvSpPr txBox="1"/>
          <p:nvPr/>
        </p:nvSpPr>
        <p:spPr>
          <a:xfrm>
            <a:off x="454685" y="2790702"/>
            <a:ext cx="8177239" cy="1557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 err="1"/>
              <a:t>agrees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localization</a:t>
            </a:r>
            <a:endParaRPr lang="sv-S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 err="1"/>
              <a:t>one</a:t>
            </a:r>
            <a:r>
              <a:rPr lang="sv-SE" dirty="0"/>
              <a:t>-loop </a:t>
            </a:r>
            <a:r>
              <a:rPr lang="sv-SE" dirty="0" err="1"/>
              <a:t>correction</a:t>
            </a:r>
            <a:r>
              <a:rPr lang="sv-SE" dirty="0"/>
              <a:t> </a:t>
            </a:r>
            <a:r>
              <a:rPr lang="sv-SE" dirty="0" err="1"/>
              <a:t>comes</a:t>
            </a:r>
            <a:r>
              <a:rPr lang="sv-SE" dirty="0"/>
              <a:t> </a:t>
            </a:r>
            <a:r>
              <a:rPr lang="sv-SE" dirty="0" err="1"/>
              <a:t>entirely</a:t>
            </a:r>
            <a:r>
              <a:rPr lang="sv-SE" dirty="0"/>
              <a:t> from </a:t>
            </a:r>
            <a:r>
              <a:rPr lang="sv-SE" dirty="0" err="1"/>
              <a:t>zero</a:t>
            </a:r>
            <a:r>
              <a:rPr lang="sv-SE" dirty="0"/>
              <a:t> modes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determinants </a:t>
            </a:r>
            <a:r>
              <a:rPr lang="sv-SE" dirty="0" err="1"/>
              <a:t>cancel</a:t>
            </a:r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2E7309-93DB-3644-86E6-01DF374D4B77}"/>
              </a:ext>
            </a:extLst>
          </p:cNvPr>
          <p:cNvSpPr txBox="1"/>
          <p:nvPr/>
        </p:nvSpPr>
        <p:spPr>
          <a:xfrm>
            <a:off x="3657600" y="4823593"/>
            <a:ext cx="3140603" cy="1655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CC3300"/>
                </a:solidFill>
              </a:rPr>
              <a:t>SUSY </a:t>
            </a:r>
            <a:r>
              <a:rPr lang="sv-SE" sz="2000" dirty="0" err="1">
                <a:solidFill>
                  <a:srgbClr val="CC3300"/>
                </a:solidFill>
              </a:rPr>
              <a:t>cancellations</a:t>
            </a:r>
            <a:r>
              <a:rPr lang="sv-SE" sz="2000" dirty="0">
                <a:solidFill>
                  <a:srgbClr val="CC3300"/>
                </a:solidFill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dirty="0" err="1">
                <a:solidFill>
                  <a:srgbClr val="CC3300"/>
                </a:solidFill>
              </a:rPr>
              <a:t>true</a:t>
            </a:r>
            <a:r>
              <a:rPr lang="sv-SE" sz="2000" dirty="0">
                <a:solidFill>
                  <a:srgbClr val="CC3300"/>
                </a:solidFill>
              </a:rPr>
              <a:t> </a:t>
            </a:r>
            <a:r>
              <a:rPr lang="sv-SE" sz="2000" dirty="0" err="1">
                <a:solidFill>
                  <a:srgbClr val="CC3300"/>
                </a:solidFill>
              </a:rPr>
              <a:t>beyond</a:t>
            </a:r>
            <a:r>
              <a:rPr lang="sv-SE" sz="2000" dirty="0">
                <a:solidFill>
                  <a:srgbClr val="CC3300"/>
                </a:solidFill>
              </a:rPr>
              <a:t> </a:t>
            </a:r>
            <a:r>
              <a:rPr lang="sv-SE" sz="2000" dirty="0" err="1">
                <a:solidFill>
                  <a:srgbClr val="CC3300"/>
                </a:solidFill>
              </a:rPr>
              <a:t>one</a:t>
            </a:r>
            <a:r>
              <a:rPr lang="sv-SE" sz="2000" dirty="0">
                <a:solidFill>
                  <a:srgbClr val="CC3300"/>
                </a:solidFill>
              </a:rPr>
              <a:t> loop?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dirty="0" err="1">
                <a:solidFill>
                  <a:srgbClr val="CC3300"/>
                </a:solidFill>
              </a:rPr>
              <a:t>worldsheet</a:t>
            </a:r>
            <a:r>
              <a:rPr lang="sv-SE" sz="2000" dirty="0">
                <a:solidFill>
                  <a:srgbClr val="CC3300"/>
                </a:solidFill>
              </a:rPr>
              <a:t> </a:t>
            </a:r>
            <a:r>
              <a:rPr lang="sv-SE" sz="2000" dirty="0" err="1">
                <a:solidFill>
                  <a:srgbClr val="CC3300"/>
                </a:solidFill>
              </a:rPr>
              <a:t>localization</a:t>
            </a:r>
            <a:r>
              <a:rPr lang="sv-SE" sz="2000" dirty="0">
                <a:solidFill>
                  <a:srgbClr val="CC3300"/>
                </a:solidFill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263EC4B-EC95-4845-9CF8-B651A96E4594}"/>
              </a:ext>
            </a:extLst>
          </p:cNvPr>
          <p:cNvCxnSpPr/>
          <p:nvPr/>
        </p:nvCxnSpPr>
        <p:spPr bwMode="auto">
          <a:xfrm flipV="1">
            <a:off x="5617029" y="3847605"/>
            <a:ext cx="296883" cy="951132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598461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N=2* theory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8476" y="4994271"/>
            <a:ext cx="8685647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simplest relevant perturbation of</a:t>
            </a:r>
            <a:r>
              <a:rPr lang="ru-RU" sz="2400" dirty="0"/>
              <a:t> </a:t>
            </a:r>
            <a:r>
              <a:rPr lang="en-US" sz="2400" dirty="0"/>
              <a:t>N=4 super-Yang-Mills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Holographic dual: </a:t>
            </a:r>
            <a:r>
              <a:rPr lang="en-US" sz="2400" dirty="0" err="1"/>
              <a:t>Pilch</a:t>
            </a:r>
            <a:r>
              <a:rPr lang="en-US" sz="2400" dirty="0"/>
              <a:t>-Warner solution of type IIB supergravity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70684" y="1282242"/>
            <a:ext cx="2220374" cy="3271704"/>
            <a:chOff x="5218198" y="2932198"/>
            <a:chExt cx="2220374" cy="3271704"/>
          </a:xfrm>
        </p:grpSpPr>
        <p:sp>
          <p:nvSpPr>
            <p:cNvPr id="13" name="TextBox 12"/>
            <p:cNvSpPr txBox="1"/>
            <p:nvPr/>
          </p:nvSpPr>
          <p:spPr>
            <a:xfrm>
              <a:off x="5218198" y="2932198"/>
              <a:ext cx="21467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6600"/>
                  </a:solidFill>
                </a:rPr>
                <a:t>vector </a:t>
              </a:r>
              <a:r>
                <a:rPr lang="en-US" sz="2400" dirty="0" err="1">
                  <a:solidFill>
                    <a:srgbClr val="FF6600"/>
                  </a:solidFill>
                </a:rPr>
                <a:t>multiplet</a:t>
              </a:r>
              <a:endParaRPr lang="en-US" sz="2400" dirty="0">
                <a:solidFill>
                  <a:srgbClr val="FF6600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799930" y="5680682"/>
              <a:ext cx="1336263" cy="523220"/>
              <a:chOff x="4440197" y="4289730"/>
              <a:chExt cx="1336263" cy="52322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440197" y="4289730"/>
                <a:ext cx="10567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800000"/>
                    </a:solidFill>
                  </a:rPr>
                  <a:t>mass =</a:t>
                </a:r>
                <a:r>
                  <a:rPr lang="ru-RU" sz="2400" dirty="0">
                    <a:solidFill>
                      <a:srgbClr val="800000"/>
                    </a:solidFill>
                  </a:rPr>
                  <a:t> </a:t>
                </a:r>
                <a:r>
                  <a:rPr lang="en-US" dirty="0"/>
                  <a:t> </a:t>
                </a:r>
              </a:p>
            </p:txBody>
          </p:sp>
          <p:pic>
            <p:nvPicPr>
              <p:cNvPr id="19" name="Picture 18" descr="TP_tmp.png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595130" y="4455473"/>
                <a:ext cx="181330" cy="25386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=""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=""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=""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="" xmlns:a14="http://schemas.microsoft.com/office/drawing/2010/main"/>
                </a:ext>
              </a:extLst>
            </p:spPr>
          </p:pic>
        </p:grpSp>
        <p:pic>
          <p:nvPicPr>
            <p:cNvPr id="22" name="Picture 21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233" y="3633828"/>
              <a:ext cx="588433" cy="497905"/>
            </a:xfrm>
            <a:prstGeom prst="rect">
              <a:avLst/>
            </a:prstGeom>
          </p:spPr>
        </p:pic>
        <p:pic>
          <p:nvPicPr>
            <p:cNvPr id="24" name="Picture 23" descr="TP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6752" y="4296631"/>
              <a:ext cx="281820" cy="375760"/>
            </a:xfrm>
            <a:prstGeom prst="rect">
              <a:avLst/>
            </a:prstGeom>
          </p:spPr>
        </p:pic>
        <p:pic>
          <p:nvPicPr>
            <p:cNvPr id="26" name="Picture 25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910" y="4274803"/>
              <a:ext cx="330804" cy="472577"/>
            </a:xfrm>
            <a:prstGeom prst="rect">
              <a:avLst/>
            </a:prstGeom>
          </p:spPr>
        </p:pic>
        <p:pic>
          <p:nvPicPr>
            <p:cNvPr id="6" name="Picture 5" descr="TP_tmp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82305" y="4946952"/>
              <a:ext cx="848482" cy="40579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790477" y="1280267"/>
            <a:ext cx="3082400" cy="3283800"/>
            <a:chOff x="600529" y="2942093"/>
            <a:chExt cx="3082400" cy="3283800"/>
          </a:xfrm>
        </p:grpSpPr>
        <p:sp>
          <p:nvSpPr>
            <p:cNvPr id="12" name="TextBox 11"/>
            <p:cNvSpPr txBox="1"/>
            <p:nvPr/>
          </p:nvSpPr>
          <p:spPr>
            <a:xfrm>
              <a:off x="810735" y="2942093"/>
              <a:ext cx="2116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6600"/>
                  </a:solidFill>
                </a:rPr>
                <a:t>hypermultiplets</a:t>
              </a:r>
              <a:endParaRPr lang="en-US" sz="2400" dirty="0">
                <a:solidFill>
                  <a:srgbClr val="FF6600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 bwMode="auto">
            <a:xfrm>
              <a:off x="1304208" y="5702673"/>
              <a:ext cx="1742990" cy="523220"/>
              <a:chOff x="1292582" y="3102197"/>
              <a:chExt cx="1742990" cy="523220"/>
            </a:xfrm>
          </p:grpSpPr>
          <p:sp>
            <p:nvSpPr>
              <p:cNvPr id="14" name="TextBox 13"/>
              <p:cNvSpPr txBox="1"/>
              <p:nvPr/>
            </p:nvSpPr>
            <p:spPr bwMode="auto">
              <a:xfrm>
                <a:off x="1292582" y="3102197"/>
                <a:ext cx="10567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800000"/>
                    </a:solidFill>
                  </a:rPr>
                  <a:t>mass</a:t>
                </a:r>
                <a:r>
                  <a:rPr lang="ru-RU" sz="2400" dirty="0">
                    <a:solidFill>
                      <a:srgbClr val="800000"/>
                    </a:solidFill>
                  </a:rPr>
                  <a:t> </a:t>
                </a:r>
                <a:r>
                  <a:rPr lang="en-US" sz="2400" dirty="0">
                    <a:solidFill>
                      <a:srgbClr val="800000"/>
                    </a:solidFill>
                  </a:rPr>
                  <a:t>=</a:t>
                </a:r>
                <a:r>
                  <a:rPr lang="en-US" dirty="0"/>
                  <a:t> </a:t>
                </a:r>
              </a:p>
            </p:txBody>
          </p:sp>
          <p:pic>
            <p:nvPicPr>
              <p:cNvPr id="4" name="Picture 3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41702" y="3238858"/>
                <a:ext cx="693870" cy="292156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=""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=""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=""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="" xmlns:a14="http://schemas.microsoft.com/office/drawing/2010/main"/>
                </a:ext>
              </a:extLst>
            </p:spPr>
          </p:pic>
        </p:grpSp>
        <p:pic>
          <p:nvPicPr>
            <p:cNvPr id="8" name="Picture 7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29" y="4449233"/>
              <a:ext cx="318709" cy="318709"/>
            </a:xfrm>
            <a:prstGeom prst="rect">
              <a:avLst/>
            </a:prstGeom>
          </p:spPr>
        </p:pic>
        <p:pic>
          <p:nvPicPr>
            <p:cNvPr id="7" name="Picture 6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005" y="4419341"/>
              <a:ext cx="282424" cy="363116"/>
            </a:xfrm>
            <a:prstGeom prst="rect">
              <a:avLst/>
            </a:prstGeom>
          </p:spPr>
        </p:pic>
        <p:pic>
          <p:nvPicPr>
            <p:cNvPr id="18" name="Picture 17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257" y="3808791"/>
              <a:ext cx="331409" cy="331409"/>
            </a:xfrm>
            <a:prstGeom prst="rect">
              <a:avLst/>
            </a:prstGeom>
          </p:spPr>
        </p:pic>
        <p:pic>
          <p:nvPicPr>
            <p:cNvPr id="23" name="Picture 22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733" y="4931834"/>
              <a:ext cx="355599" cy="444499"/>
            </a:xfrm>
            <a:prstGeom prst="rect">
              <a:avLst/>
            </a:prstGeom>
          </p:spPr>
        </p:pic>
        <p:pic>
          <p:nvPicPr>
            <p:cNvPr id="27" name="Picture 26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394" y="4451048"/>
              <a:ext cx="1016535" cy="29512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04E57D-1C90-7341-BD40-082F0929FDDC}"/>
              </a:ext>
            </a:extLst>
          </p:cNvPr>
          <p:cNvSpPr txBox="1"/>
          <p:nvPr/>
        </p:nvSpPr>
        <p:spPr>
          <a:xfrm>
            <a:off x="7117218" y="6052339"/>
            <a:ext cx="1238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>
                <a:solidFill>
                  <a:srgbClr val="00B050"/>
                </a:solidFill>
              </a:rPr>
              <a:t>Pilch</a:t>
            </a:r>
            <a:r>
              <a:rPr lang="sv-SE" sz="1200" dirty="0">
                <a:solidFill>
                  <a:srgbClr val="00B050"/>
                </a:solidFill>
              </a:rPr>
              <a:t>, Warner’00</a:t>
            </a:r>
          </a:p>
        </p:txBody>
      </p:sp>
    </p:spTree>
    <p:extLst>
      <p:ext uri="{BB962C8B-B14F-4D97-AF65-F5344CB8AC3E}">
        <p14:creationId xmlns:p14="http://schemas.microsoft.com/office/powerpoint/2010/main" val="3782999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160A7-BB48-8B4D-B436-0DB40E24E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Wilson loops</a:t>
            </a:r>
          </a:p>
        </p:txBody>
      </p:sp>
      <p:pic>
        <p:nvPicPr>
          <p:cNvPr id="4" name="Picture 3" descr="TP_tmp.png">
            <a:extLst>
              <a:ext uri="{FF2B5EF4-FFF2-40B4-BE49-F238E27FC236}">
                <a16:creationId xmlns:a16="http://schemas.microsoft.com/office/drawing/2014/main" id="{2FD97128-3591-0642-9985-88F3E40915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2800" y="1453440"/>
            <a:ext cx="5089896" cy="64922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49F5E1-650E-5146-ADB2-EA817D763DC7}"/>
              </a:ext>
            </a:extLst>
          </p:cNvPr>
          <p:cNvSpPr txBox="1"/>
          <p:nvPr/>
        </p:nvSpPr>
        <p:spPr>
          <a:xfrm>
            <a:off x="1033153" y="2695699"/>
            <a:ext cx="228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Perimeter </a:t>
            </a:r>
            <a:r>
              <a:rPr lang="sv-SE" dirty="0" err="1"/>
              <a:t>law</a:t>
            </a:r>
            <a:r>
              <a:rPr lang="sv-SE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9D0109-31F8-A24D-B75D-CBFAB8A2E57F}"/>
              </a:ext>
            </a:extLst>
          </p:cNvPr>
          <p:cNvSpPr txBox="1"/>
          <p:nvPr/>
        </p:nvSpPr>
        <p:spPr>
          <a:xfrm>
            <a:off x="2338884" y="4286992"/>
            <a:ext cx="4577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tx1"/>
                </a:solidFill>
              </a:rPr>
              <a:t>Area=Perimeter </a:t>
            </a:r>
            <a:r>
              <a:rPr lang="sv-SE" sz="2400" dirty="0">
                <a:solidFill>
                  <a:srgbClr val="0033CC"/>
                </a:solidFill>
              </a:rPr>
              <a:t>in PW </a:t>
            </a:r>
            <a:r>
              <a:rPr lang="sv-SE" sz="2400" dirty="0" err="1">
                <a:solidFill>
                  <a:srgbClr val="0033CC"/>
                </a:solidFill>
              </a:rPr>
              <a:t>geometry</a:t>
            </a:r>
            <a:endParaRPr lang="sv-SE" dirty="0">
              <a:solidFill>
                <a:srgbClr val="0033C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A82E1D-EAF0-6F48-9CED-BB51C891C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51" y="5246914"/>
            <a:ext cx="1841499" cy="631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D550B2-5C16-A54C-8FA3-DCBE1F8D777C}"/>
              </a:ext>
            </a:extLst>
          </p:cNvPr>
          <p:cNvSpPr txBox="1"/>
          <p:nvPr/>
        </p:nvSpPr>
        <p:spPr>
          <a:xfrm>
            <a:off x="2338884" y="5300989"/>
            <a:ext cx="365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7030A0"/>
                </a:solidFill>
              </a:rPr>
              <a:t>: </a:t>
            </a:r>
            <a:r>
              <a:rPr lang="sv-SE" dirty="0" err="1">
                <a:solidFill>
                  <a:srgbClr val="7030A0"/>
                </a:solidFill>
              </a:rPr>
              <a:t>effective</a:t>
            </a:r>
            <a:r>
              <a:rPr lang="sv-SE" dirty="0">
                <a:solidFill>
                  <a:srgbClr val="7030A0"/>
                </a:solidFill>
              </a:rPr>
              <a:t> string tension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0360D-B429-8143-AB03-0DF6025BE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884" y="3279191"/>
            <a:ext cx="4346924" cy="92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88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9AD70-3F43-2941-9765-25CD479C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Localization</a:t>
            </a:r>
            <a:r>
              <a:rPr lang="sv-SE" dirty="0"/>
              <a:t> </a:t>
            </a:r>
            <a:r>
              <a:rPr lang="sv-SE" dirty="0" err="1"/>
              <a:t>predictions</a:t>
            </a:r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57FFE5-B484-6B47-B2CC-2287EAE92F31}"/>
              </a:ext>
            </a:extLst>
          </p:cNvPr>
          <p:cNvSpPr txBox="1"/>
          <p:nvPr/>
        </p:nvSpPr>
        <p:spPr>
          <a:xfrm>
            <a:off x="6697683" y="627856"/>
            <a:ext cx="1897379" cy="94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>
                <a:solidFill>
                  <a:srgbClr val="006600"/>
                </a:solidFill>
              </a:rPr>
              <a:t>Buchel</a:t>
            </a:r>
            <a:r>
              <a:rPr lang="sv-SE" sz="1200" dirty="0">
                <a:solidFill>
                  <a:srgbClr val="006600"/>
                </a:solidFill>
              </a:rPr>
              <a:t>, </a:t>
            </a:r>
            <a:r>
              <a:rPr lang="sv-SE" sz="1200" dirty="0" err="1">
                <a:solidFill>
                  <a:srgbClr val="006600"/>
                </a:solidFill>
              </a:rPr>
              <a:t>Russo</a:t>
            </a:r>
            <a:r>
              <a:rPr lang="sv-SE" sz="1200" dirty="0">
                <a:solidFill>
                  <a:srgbClr val="006600"/>
                </a:solidFill>
              </a:rPr>
              <a:t>, Z.’13</a:t>
            </a:r>
          </a:p>
          <a:p>
            <a:r>
              <a:rPr lang="sv-SE" sz="1200" dirty="0">
                <a:solidFill>
                  <a:srgbClr val="006600"/>
                </a:solidFill>
              </a:rPr>
              <a:t>Chen-Lin, Gordon, Z.’14</a:t>
            </a:r>
          </a:p>
          <a:p>
            <a:r>
              <a:rPr lang="sv-SE" sz="1200" dirty="0">
                <a:solidFill>
                  <a:srgbClr val="006600"/>
                </a:solidFill>
              </a:rPr>
              <a:t>Z.’14</a:t>
            </a:r>
          </a:p>
          <a:p>
            <a:r>
              <a:rPr lang="sv-SE" sz="1200" dirty="0" err="1">
                <a:solidFill>
                  <a:srgbClr val="006600"/>
                </a:solidFill>
              </a:rPr>
              <a:t>Russo</a:t>
            </a:r>
            <a:r>
              <a:rPr lang="sv-SE" sz="1200" dirty="0">
                <a:solidFill>
                  <a:srgbClr val="006600"/>
                </a:solidFill>
              </a:rPr>
              <a:t>, Widén, Z., to </a:t>
            </a:r>
            <a:r>
              <a:rPr lang="sv-SE" sz="1200" dirty="0" err="1">
                <a:solidFill>
                  <a:srgbClr val="006600"/>
                </a:solidFill>
              </a:rPr>
              <a:t>appear</a:t>
            </a:r>
            <a:endParaRPr lang="sv-SE" sz="1200" dirty="0">
              <a:solidFill>
                <a:srgbClr val="0066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9D329-31DA-594E-9250-179A35F98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01" y="1876302"/>
            <a:ext cx="4937416" cy="1410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C45339-47DB-7B41-ACF9-38F29B532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592" y="3212565"/>
            <a:ext cx="1640953" cy="9696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EC905C-E9B2-0342-8175-159F4B50198F}"/>
              </a:ext>
            </a:extLst>
          </p:cNvPr>
          <p:cNvSpPr txBox="1"/>
          <p:nvPr/>
        </p:nvSpPr>
        <p:spPr>
          <a:xfrm>
            <a:off x="4940134" y="4393870"/>
            <a:ext cx="2470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/>
              <a:t>integer</a:t>
            </a:r>
            <a:r>
              <a:rPr lang="sv-SE" sz="2400" dirty="0"/>
              <a:t> part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1D54DA-9CD5-7E4F-BD03-064C846F3AEC}"/>
              </a:ext>
            </a:extLst>
          </p:cNvPr>
          <p:cNvCxnSpPr/>
          <p:nvPr/>
        </p:nvCxnSpPr>
        <p:spPr bwMode="auto">
          <a:xfrm flipH="1" flipV="1">
            <a:off x="5284519" y="4013860"/>
            <a:ext cx="178130" cy="380010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5E25B40-BDAA-1445-A50C-72CD4700144F}"/>
              </a:ext>
            </a:extLst>
          </p:cNvPr>
          <p:cNvSpPr txBox="1"/>
          <p:nvPr/>
        </p:nvSpPr>
        <p:spPr>
          <a:xfrm>
            <a:off x="795647" y="5189517"/>
            <a:ext cx="435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Quantum </a:t>
            </a:r>
            <a:r>
              <a:rPr lang="sv-SE" dirty="0" err="1"/>
              <a:t>phase</a:t>
            </a:r>
            <a:r>
              <a:rPr lang="sv-SE" dirty="0"/>
              <a:t> </a:t>
            </a:r>
            <a:r>
              <a:rPr lang="sv-SE" dirty="0" err="1"/>
              <a:t>transitions</a:t>
            </a:r>
            <a:r>
              <a:rPr lang="sv-SE" dirty="0"/>
              <a:t> at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5FC00A-FA58-0541-8CE5-62C17E249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095" y="5189517"/>
            <a:ext cx="1795362" cy="5197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B634CEA-9227-E942-BC34-D5DF3AE8BF04}"/>
                  </a:ext>
                </a:extLst>
              </p:cNvPr>
              <p:cNvSpPr txBox="1"/>
              <p:nvPr/>
            </p:nvSpPr>
            <p:spPr>
              <a:xfrm>
                <a:off x="2743468" y="5911674"/>
                <a:ext cx="495680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 dirty="0">
                    <a:solidFill>
                      <a:srgbClr val="6420CF"/>
                    </a:solidFill>
                  </a:rPr>
                  <a:t>approximate, </a:t>
                </a:r>
                <a:r>
                  <a:rPr lang="sv-SE" sz="2000" dirty="0" err="1">
                    <a:solidFill>
                      <a:srgbClr val="6420CF"/>
                    </a:solidFill>
                  </a:rPr>
                  <a:t>asymptotically</a:t>
                </a:r>
                <a:r>
                  <a:rPr lang="sv-SE" sz="2000" dirty="0">
                    <a:solidFill>
                      <a:srgbClr val="6420CF"/>
                    </a:solidFill>
                  </a:rPr>
                  <a:t> </a:t>
                </a:r>
                <a:r>
                  <a:rPr lang="sv-SE" sz="2000" dirty="0" err="1">
                    <a:solidFill>
                      <a:srgbClr val="6420CF"/>
                    </a:solidFill>
                  </a:rPr>
                  <a:t>correct</a:t>
                </a:r>
                <a:r>
                  <a:rPr lang="sv-SE" sz="2000" dirty="0">
                    <a:solidFill>
                      <a:srgbClr val="6420CF"/>
                    </a:solidFill>
                  </a:rPr>
                  <a:t> at </a:t>
                </a:r>
                <a:r>
                  <a:rPr lang="sv-SE" sz="2000" dirty="0" err="1">
                    <a:solidFill>
                      <a:srgbClr val="6420CF"/>
                    </a:solidFill>
                  </a:rPr>
                  <a:t>large</a:t>
                </a:r>
                <a:r>
                  <a:rPr lang="sv-SE" sz="2000" dirty="0">
                    <a:solidFill>
                      <a:srgbClr val="6420CF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1" smtClean="0">
                        <a:solidFill>
                          <a:srgbClr val="6420CF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2000" b="0" i="0" smtClean="0">
                        <a:solidFill>
                          <a:srgbClr val="6420C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b="0" i="0" dirty="0">
                  <a:solidFill>
                    <a:srgbClr val="6420CF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6420CF"/>
                        </a:solidFill>
                        <a:latin typeface="Cambria Math" panose="02040503050406030204" pitchFamily="18" charset="0"/>
                      </a:rPr>
                      <m:t>𝐸𝑥𝑎𝑐𝑡</m:t>
                    </m:r>
                  </m:oMath>
                </a14:m>
                <a:r>
                  <a:rPr lang="sv-SE" sz="2000" b="0" dirty="0">
                    <a:solidFill>
                      <a:srgbClr val="6420CF"/>
                    </a:solidFill>
                  </a:rPr>
                  <a:t> </a:t>
                </a:r>
                <a:r>
                  <a:rPr lang="sv-SE" sz="2000" b="0" dirty="0" err="1">
                    <a:solidFill>
                      <a:srgbClr val="6420CF"/>
                    </a:solidFill>
                  </a:rPr>
                  <a:t>criticality</a:t>
                </a:r>
                <a:r>
                  <a:rPr lang="sv-SE" sz="2000" b="0" dirty="0">
                    <a:solidFill>
                      <a:srgbClr val="6420CF"/>
                    </a:solidFill>
                  </a:rPr>
                  <a:t> </a:t>
                </a:r>
                <a:r>
                  <a:rPr lang="sv-SE" sz="2000" b="0" dirty="0" err="1">
                    <a:solidFill>
                      <a:srgbClr val="6420CF"/>
                    </a:solidFill>
                  </a:rPr>
                  <a:t>condition</a:t>
                </a:r>
                <a:r>
                  <a:rPr lang="sv-SE" sz="2000" b="0" dirty="0">
                    <a:solidFill>
                      <a:srgbClr val="6420CF"/>
                    </a:solidFill>
                  </a:rPr>
                  <a:t>: </a:t>
                </a:r>
                <a:endParaRPr lang="en-US" sz="2000" b="0" dirty="0">
                  <a:solidFill>
                    <a:srgbClr val="6420CF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B634CEA-9227-E942-BC34-D5DF3AE8B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468" y="5911674"/>
                <a:ext cx="4956806" cy="769441"/>
              </a:xfrm>
              <a:prstGeom prst="rect">
                <a:avLst/>
              </a:prstGeom>
              <a:blipFill>
                <a:blip r:embed="rId5"/>
                <a:stretch>
                  <a:fillRect l="-1282" t="-3226" b="-12903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D80949FA-7226-C34E-9708-075FBE826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8545" y="6111210"/>
            <a:ext cx="1427961" cy="79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51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9E4D3-3110-E14C-BB0D-CD82B3527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String on PW </a:t>
            </a:r>
            <a:r>
              <a:rPr lang="sv-SE" dirty="0" err="1"/>
              <a:t>background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0A8D6-D87A-6749-B7AB-08B9A7D93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52" y="2039008"/>
            <a:ext cx="6294173" cy="13250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995777-938C-5342-BE1A-363B0C797A9A}"/>
                  </a:ext>
                </a:extLst>
              </p:cNvPr>
              <p:cNvSpPr txBox="1"/>
              <p:nvPr/>
            </p:nvSpPr>
            <p:spPr>
              <a:xfrm>
                <a:off x="831273" y="1202453"/>
                <a:ext cx="1406154" cy="1040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b="0" dirty="0"/>
                  <a:t>-model</a:t>
                </a:r>
              </a:p>
              <a:p>
                <a:endParaRPr lang="sv-SE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995777-938C-5342-BE1A-363B0C797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73" y="1202453"/>
                <a:ext cx="1406154" cy="1040285"/>
              </a:xfrm>
              <a:prstGeom prst="rect">
                <a:avLst/>
              </a:prstGeom>
              <a:blipFill>
                <a:blip r:embed="rId3"/>
                <a:stretch>
                  <a:fillRect t="-6024" r="-803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99F2700-AC6C-8F48-9FF6-11BCF2DF89FE}"/>
              </a:ext>
            </a:extLst>
          </p:cNvPr>
          <p:cNvSpPr txBox="1"/>
          <p:nvPr/>
        </p:nvSpPr>
        <p:spPr>
          <a:xfrm>
            <a:off x="5747658" y="1159902"/>
            <a:ext cx="2572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Fradkin-Tseytlin</a:t>
            </a:r>
            <a:endParaRPr lang="sv-SE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171B28-394A-4B41-B484-B618E7D3DFAC}"/>
              </a:ext>
            </a:extLst>
          </p:cNvPr>
          <p:cNvCxnSpPr/>
          <p:nvPr/>
        </p:nvCxnSpPr>
        <p:spPr bwMode="auto">
          <a:xfrm>
            <a:off x="1935678" y="1683122"/>
            <a:ext cx="1056904" cy="559616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E4F143-FB40-8A48-B047-6AECD74C7069}"/>
              </a:ext>
            </a:extLst>
          </p:cNvPr>
          <p:cNvCxnSpPr/>
          <p:nvPr/>
        </p:nvCxnSpPr>
        <p:spPr bwMode="auto">
          <a:xfrm flipH="1">
            <a:off x="6056416" y="1683122"/>
            <a:ext cx="522514" cy="680068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0F87223-DAA3-BF49-B514-962871AC0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843" y="3800172"/>
            <a:ext cx="1517609" cy="800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609755-B3FB-B942-9730-06DF9E880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930733"/>
            <a:ext cx="1207274" cy="77610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77F377-D6AB-864B-A79B-9B55586E8AA3}"/>
              </a:ext>
            </a:extLst>
          </p:cNvPr>
          <p:cNvCxnSpPr>
            <a:cxnSpLocks/>
          </p:cNvCxnSpPr>
          <p:nvPr/>
        </p:nvCxnSpPr>
        <p:spPr bwMode="auto">
          <a:xfrm>
            <a:off x="6056416" y="3040083"/>
            <a:ext cx="807522" cy="890650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4615F6-B6B7-0A48-AC41-9347865075CB}"/>
              </a:ext>
            </a:extLst>
          </p:cNvPr>
          <p:cNvCxnSpPr>
            <a:cxnSpLocks/>
          </p:cNvCxnSpPr>
          <p:nvPr/>
        </p:nvCxnSpPr>
        <p:spPr bwMode="auto">
          <a:xfrm flipH="1">
            <a:off x="2464131" y="3232615"/>
            <a:ext cx="757299" cy="698118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EFA0424-0DBE-CA4E-AAEC-87A316B5C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2557" y="4439069"/>
            <a:ext cx="3337620" cy="834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3FCE87-DC85-6840-8082-E7FD3A5771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6428" y="5273474"/>
            <a:ext cx="4729877" cy="10749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23C4A8-3586-2D40-82F3-914235DF25BA}"/>
              </a:ext>
            </a:extLst>
          </p:cNvPr>
          <p:cNvSpPr txBox="1"/>
          <p:nvPr/>
        </p:nvSpPr>
        <p:spPr>
          <a:xfrm>
            <a:off x="332509" y="4607626"/>
            <a:ext cx="1489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>
                <a:solidFill>
                  <a:srgbClr val="006600"/>
                </a:solidFill>
              </a:rPr>
              <a:t>Buchel</a:t>
            </a:r>
            <a:r>
              <a:rPr lang="sv-SE" sz="1200" dirty="0">
                <a:solidFill>
                  <a:srgbClr val="006600"/>
                </a:solidFill>
              </a:rPr>
              <a:t>, </a:t>
            </a:r>
            <a:r>
              <a:rPr lang="sv-SE" sz="1200" dirty="0" err="1">
                <a:solidFill>
                  <a:srgbClr val="006600"/>
                </a:solidFill>
              </a:rPr>
              <a:t>Russo</a:t>
            </a:r>
            <a:r>
              <a:rPr lang="sv-SE" sz="1200" dirty="0">
                <a:solidFill>
                  <a:srgbClr val="006600"/>
                </a:solidFill>
              </a:rPr>
              <a:t>, Z.’13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51BFF8-9774-6242-AAA4-0CAA0D4E8875}"/>
              </a:ext>
            </a:extLst>
          </p:cNvPr>
          <p:cNvSpPr txBox="1"/>
          <p:nvPr/>
        </p:nvSpPr>
        <p:spPr>
          <a:xfrm>
            <a:off x="6578930" y="4765138"/>
            <a:ext cx="2236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rgbClr val="006600"/>
                </a:solidFill>
              </a:rPr>
              <a:t>Chen-Lin, Medina-</a:t>
            </a:r>
            <a:r>
              <a:rPr lang="sv-SE" sz="1200" dirty="0" err="1">
                <a:solidFill>
                  <a:srgbClr val="006600"/>
                </a:solidFill>
              </a:rPr>
              <a:t>Rincon</a:t>
            </a:r>
            <a:r>
              <a:rPr lang="sv-SE" sz="1200" dirty="0">
                <a:solidFill>
                  <a:srgbClr val="006600"/>
                </a:solidFill>
              </a:rPr>
              <a:t>, Z.’17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BFDF2F-F8F5-ED47-AE15-960456211BCA}"/>
              </a:ext>
            </a:extLst>
          </p:cNvPr>
          <p:cNvSpPr txBox="1"/>
          <p:nvPr/>
        </p:nvSpPr>
        <p:spPr>
          <a:xfrm>
            <a:off x="7198455" y="574670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✔️</a:t>
            </a:r>
          </a:p>
        </p:txBody>
      </p:sp>
    </p:spTree>
    <p:extLst>
      <p:ext uri="{BB962C8B-B14F-4D97-AF65-F5344CB8AC3E}">
        <p14:creationId xmlns:p14="http://schemas.microsoft.com/office/powerpoint/2010/main" val="1026114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5CEA3-58EA-1244-A648-2DCCFA025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Phase</a:t>
            </a:r>
            <a:r>
              <a:rPr lang="sv-SE" dirty="0"/>
              <a:t> </a:t>
            </a:r>
            <a:r>
              <a:rPr lang="sv-SE" dirty="0" err="1"/>
              <a:t>transitions</a:t>
            </a:r>
            <a:r>
              <a:rPr lang="sv-SE" dirty="0"/>
              <a:t> in the sigma-</a:t>
            </a:r>
            <a:r>
              <a:rPr lang="sv-SE" dirty="0" err="1"/>
              <a:t>model</a:t>
            </a:r>
            <a:r>
              <a:rPr lang="sv-SE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AB81BA-73ED-F347-8166-6EBC91621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371" y="1757547"/>
            <a:ext cx="1346118" cy="1346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530EDF-A07F-4343-A33E-64AF4A3C8F04}"/>
              </a:ext>
            </a:extLst>
          </p:cNvPr>
          <p:cNvSpPr txBox="1"/>
          <p:nvPr/>
        </p:nvSpPr>
        <p:spPr>
          <a:xfrm>
            <a:off x="2072738" y="4114013"/>
            <a:ext cx="4398961" cy="1409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sv-S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/>
              <a:t>IR </a:t>
            </a:r>
            <a:r>
              <a:rPr lang="sv-SE" sz="2400" dirty="0" err="1"/>
              <a:t>divergences</a:t>
            </a:r>
            <a:r>
              <a:rPr lang="sv-SE" sz="2400" dirty="0"/>
              <a:t> in </a:t>
            </a:r>
            <a:r>
              <a:rPr lang="sv-SE" sz="2400" dirty="0" err="1"/>
              <a:t>self-energy</a:t>
            </a:r>
            <a:r>
              <a:rPr lang="sv-SE" sz="2400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/>
              <a:t>diagram </a:t>
            </a:r>
            <a:r>
              <a:rPr lang="sv-SE" sz="2400" dirty="0" err="1"/>
              <a:t>resummation</a:t>
            </a:r>
            <a:r>
              <a:rPr lang="sv-SE" sz="24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12CFB4-D220-0A46-99BB-29AFAF215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466" y="2006931"/>
            <a:ext cx="1675657" cy="9022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B88B0D-7113-4148-BD24-12DFF415BA3E}"/>
              </a:ext>
            </a:extLst>
          </p:cNvPr>
          <p:cNvSpPr txBox="1"/>
          <p:nvPr/>
        </p:nvSpPr>
        <p:spPr>
          <a:xfrm>
            <a:off x="3515097" y="2232021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090131-1881-C841-BBFB-0A5410C2B2CE}"/>
                  </a:ext>
                </a:extLst>
              </p:cNvPr>
              <p:cNvSpPr txBox="1"/>
              <p:nvPr/>
            </p:nvSpPr>
            <p:spPr>
              <a:xfrm>
                <a:off x="412324" y="3747837"/>
                <a:ext cx="6205545" cy="1040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solidFill>
                      <a:srgbClr val="660066"/>
                    </a:solidFill>
                  </a:rPr>
                  <a:t>What is the </a:t>
                </a:r>
                <a:r>
                  <a:rPr lang="sv-SE" dirty="0" err="1">
                    <a:solidFill>
                      <a:srgbClr val="660066"/>
                    </a:solidFill>
                  </a:rPr>
                  <a:t>origin</a:t>
                </a:r>
                <a:r>
                  <a:rPr lang="sv-SE" dirty="0">
                    <a:solidFill>
                      <a:srgbClr val="660066"/>
                    </a:solidFill>
                  </a:rPr>
                  <a:t> </a:t>
                </a:r>
                <a:r>
                  <a:rPr lang="sv-SE" dirty="0" err="1">
                    <a:solidFill>
                      <a:srgbClr val="660066"/>
                    </a:solidFill>
                  </a:rPr>
                  <a:t>of</a:t>
                </a:r>
                <a:r>
                  <a:rPr lang="sv-SE" dirty="0">
                    <a:solidFill>
                      <a:srgbClr val="660066"/>
                    </a:solidFill>
                  </a:rPr>
                  <a:t> non-</a:t>
                </a:r>
                <a:r>
                  <a:rPr lang="sv-SE" dirty="0" err="1">
                    <a:solidFill>
                      <a:srgbClr val="660066"/>
                    </a:solidFill>
                  </a:rPr>
                  <a:t>analyticity</a:t>
                </a:r>
                <a:r>
                  <a:rPr lang="sv-SE" dirty="0">
                    <a:solidFill>
                      <a:srgbClr val="660066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solidFill>
                          <a:srgbClr val="660066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b="0" dirty="0">
                    <a:solidFill>
                      <a:srgbClr val="660066"/>
                    </a:solidFill>
                  </a:rPr>
                  <a:t>?</a:t>
                </a:r>
              </a:p>
              <a:p>
                <a:endParaRPr lang="sv-S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090131-1881-C841-BBFB-0A5410C2B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24" y="3747837"/>
                <a:ext cx="6205545" cy="1040285"/>
              </a:xfrm>
              <a:prstGeom prst="rect">
                <a:avLst/>
              </a:prstGeom>
              <a:blipFill>
                <a:blip r:embed="rId4"/>
                <a:stretch>
                  <a:fillRect l="-1837" t="-6024" r="-102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3662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5CDB1-EBD2-CE4D-A200-3A61850F9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Conclusions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39764A6-376E-D24E-931B-1DF04E4076B7}"/>
                  </a:ext>
                </a:extLst>
              </p:cNvPr>
              <p:cNvSpPr txBox="1"/>
              <p:nvPr/>
            </p:nvSpPr>
            <p:spPr>
              <a:xfrm>
                <a:off x="368136" y="1306286"/>
                <a:ext cx="7677397" cy="5282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sv-SE" dirty="0"/>
                  <a:t>Quantum string </a:t>
                </a:r>
                <a:r>
                  <a:rPr lang="sv-SE" dirty="0" err="1"/>
                  <a:t>corrections</a:t>
                </a:r>
                <a:r>
                  <a:rPr lang="sv-SE" dirty="0"/>
                  <a:t> to </a:t>
                </a:r>
                <a:r>
                  <a:rPr lang="sv-SE" dirty="0" err="1"/>
                  <a:t>circular</a:t>
                </a:r>
                <a:r>
                  <a:rPr lang="sv-SE" dirty="0"/>
                  <a:t> Wilson loop </a:t>
                </a:r>
                <a:r>
                  <a:rPr lang="sv-SE" dirty="0" err="1"/>
                  <a:t>are</a:t>
                </a:r>
                <a:r>
                  <a:rPr lang="sv-SE" dirty="0"/>
                  <a:t> in </a:t>
                </a:r>
                <a:r>
                  <a:rPr lang="sv-SE" dirty="0" err="1"/>
                  <a:t>accord</a:t>
                </a:r>
                <a:r>
                  <a:rPr lang="sv-SE" dirty="0"/>
                  <a:t> </a:t>
                </a:r>
                <a:r>
                  <a:rPr lang="sv-SE" dirty="0" err="1"/>
                  <a:t>with</a:t>
                </a:r>
                <a:r>
                  <a:rPr lang="sv-SE" dirty="0"/>
                  <a:t> </a:t>
                </a:r>
                <a:r>
                  <a:rPr lang="sv-SE" dirty="0" err="1"/>
                  <a:t>AdS</a:t>
                </a:r>
                <a:r>
                  <a:rPr lang="sv-SE" dirty="0"/>
                  <a:t>/CFT </a:t>
                </a:r>
                <a:r>
                  <a:rPr lang="sv-SE" dirty="0" err="1"/>
                  <a:t>correpondence</a:t>
                </a:r>
                <a:endParaRPr lang="sv-SE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sv-SE" dirty="0"/>
                  <a:t>In </a:t>
                </a:r>
                <a:r>
                  <a:rPr lang="sv-SE" dirty="0" err="1"/>
                  <a:t>latitude</a:t>
                </a:r>
                <a:r>
                  <a:rPr lang="sv-SE" dirty="0"/>
                  <a:t>-to-</a:t>
                </a:r>
                <a:r>
                  <a:rPr lang="sv-SE" dirty="0" err="1"/>
                  <a:t>circle</a:t>
                </a:r>
                <a:r>
                  <a:rPr lang="sv-SE" dirty="0"/>
                  <a:t> </a:t>
                </a:r>
                <a:r>
                  <a:rPr lang="sv-SE" dirty="0" err="1"/>
                  <a:t>ratio</a:t>
                </a:r>
                <a:r>
                  <a:rPr lang="sv-S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−3/4</m:t>
                        </m:r>
                      </m:sup>
                    </m:sSup>
                  </m:oMath>
                </a14:m>
                <a:r>
                  <a:rPr lang="sv-SE" dirty="0"/>
                  <a:t> </a:t>
                </a:r>
                <a:r>
                  <a:rPr lang="sv-SE" dirty="0" err="1"/>
                  <a:t>factor</a:t>
                </a:r>
                <a:r>
                  <a:rPr lang="sv-SE" dirty="0"/>
                  <a:t> </a:t>
                </a:r>
                <a:r>
                  <a:rPr lang="sv-SE" dirty="0" err="1"/>
                  <a:t>arises</a:t>
                </a:r>
                <a:r>
                  <a:rPr lang="sv-SE" dirty="0"/>
                  <a:t> from </a:t>
                </a:r>
                <a:r>
                  <a:rPr lang="sv-SE" dirty="0" err="1"/>
                  <a:t>zero</a:t>
                </a:r>
                <a:r>
                  <a:rPr lang="sv-SE" dirty="0"/>
                  <a:t> modes on S</a:t>
                </a:r>
                <a:r>
                  <a:rPr lang="sv-SE" baseline="30000" dirty="0"/>
                  <a:t>5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sv-SE" dirty="0"/>
                  <a:t>In </a:t>
                </a:r>
                <a:r>
                  <a:rPr lang="sv-SE" dirty="0" err="1"/>
                  <a:t>fact</a:t>
                </a:r>
                <a:r>
                  <a:rPr lang="sv-SE" dirty="0"/>
                  <a:t>, the </a:t>
                </a:r>
                <a:r>
                  <a:rPr lang="sv-SE" dirty="0" err="1"/>
                  <a:t>whole</a:t>
                </a:r>
                <a:r>
                  <a:rPr lang="sv-SE" dirty="0"/>
                  <a:t> </a:t>
                </a:r>
                <a:r>
                  <a:rPr lang="sv-SE" dirty="0" err="1"/>
                  <a:t>answer</a:t>
                </a:r>
                <a:r>
                  <a:rPr lang="sv-SE" dirty="0"/>
                  <a:t> </a:t>
                </a:r>
                <a:r>
                  <a:rPr lang="sv-SE" dirty="0" err="1"/>
                  <a:t>comes</a:t>
                </a:r>
                <a:r>
                  <a:rPr lang="sv-SE" dirty="0"/>
                  <a:t> from </a:t>
                </a:r>
                <a:r>
                  <a:rPr lang="sv-SE" dirty="0" err="1"/>
                  <a:t>zero</a:t>
                </a:r>
                <a:r>
                  <a:rPr lang="sv-SE" dirty="0"/>
                  <a:t> modes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sv-SE" dirty="0" err="1"/>
                  <a:t>How</a:t>
                </a:r>
                <a:r>
                  <a:rPr lang="sv-SE" dirty="0"/>
                  <a:t> to </a:t>
                </a:r>
                <a:r>
                  <a:rPr lang="sv-SE" dirty="0" err="1"/>
                  <a:t>compute</a:t>
                </a:r>
                <a:r>
                  <a:rPr lang="sv-SE" dirty="0"/>
                  <a:t> a </a:t>
                </a:r>
                <a:r>
                  <a:rPr lang="sv-SE" dirty="0" err="1"/>
                  <a:t>single</a:t>
                </a:r>
                <a:r>
                  <a:rPr lang="sv-SE" dirty="0"/>
                  <a:t> Wilson loop </a:t>
                </a:r>
                <a:r>
                  <a:rPr lang="sv-SE" dirty="0" err="1"/>
                  <a:t>holographically</a:t>
                </a:r>
                <a:r>
                  <a:rPr lang="sv-SE" dirty="0"/>
                  <a:t> </a:t>
                </a:r>
                <a:r>
                  <a:rPr lang="sv-SE" dirty="0" err="1"/>
                  <a:t>beyond</a:t>
                </a:r>
                <a:r>
                  <a:rPr lang="sv-SE" dirty="0"/>
                  <a:t> leading order?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sv-SE" dirty="0" err="1"/>
                  <a:t>Phase</a:t>
                </a:r>
                <a:r>
                  <a:rPr lang="sv-SE" dirty="0"/>
                  <a:t> </a:t>
                </a:r>
                <a:r>
                  <a:rPr lang="sv-SE" dirty="0" err="1"/>
                  <a:t>transitions</a:t>
                </a:r>
                <a:r>
                  <a:rPr lang="sv-SE" dirty="0"/>
                  <a:t> in N=2* SYM </a:t>
                </a:r>
                <a:r>
                  <a:rPr lang="sv-SE" dirty="0" err="1"/>
                  <a:t>should</a:t>
                </a:r>
                <a:r>
                  <a:rPr lang="sv-SE" dirty="0"/>
                  <a:t> be </a:t>
                </a:r>
                <a:r>
                  <a:rPr lang="sv-SE" dirty="0" err="1"/>
                  <a:t>visible</a:t>
                </a:r>
                <a:r>
                  <a:rPr lang="sv-SE" dirty="0"/>
                  <a:t> in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-model starting from 2 loops.</a:t>
                </a:r>
                <a:endParaRPr lang="sv-SE" dirty="0"/>
              </a:p>
              <a:p>
                <a:endParaRPr lang="sv-SE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39764A6-376E-D24E-931B-1DF04E407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36" y="1306286"/>
                <a:ext cx="7677397" cy="5282280"/>
              </a:xfrm>
              <a:prstGeom prst="rect">
                <a:avLst/>
              </a:prstGeom>
              <a:blipFill>
                <a:blip r:embed="rId2"/>
                <a:stretch>
                  <a:fillRect l="-1320" t="-1199" r="-231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964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0CF1AB-C790-4848-B945-FC52EE1F1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05" y="0"/>
            <a:ext cx="4893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70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D7A002-6A82-5342-8A88-9658C6F1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Holography</a:t>
            </a:r>
            <a:endParaRPr lang="sv-SE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A34A7E-6294-8F41-9BBA-687D6C85B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322"/>
            <a:ext cx="4584700" cy="1981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C0C6AA-8452-BC46-9CE6-23E593B6E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280" y="2844398"/>
            <a:ext cx="4961440" cy="8461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3068C4-17AC-C34A-B192-245CDBD77DF6}"/>
              </a:ext>
            </a:extLst>
          </p:cNvPr>
          <p:cNvSpPr txBox="1"/>
          <p:nvPr/>
        </p:nvSpPr>
        <p:spPr>
          <a:xfrm>
            <a:off x="3800516" y="3765950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/>
              <a:t>strong </a:t>
            </a:r>
            <a:r>
              <a:rPr lang="sv-SE" sz="2400" dirty="0" err="1"/>
              <a:t>coupling</a:t>
            </a:r>
            <a:endParaRPr lang="sv-SE" sz="24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34E1E5D-AB7C-6447-8EC5-F5E163704052}"/>
              </a:ext>
            </a:extLst>
          </p:cNvPr>
          <p:cNvCxnSpPr>
            <a:cxnSpLocks/>
          </p:cNvCxnSpPr>
          <p:nvPr/>
        </p:nvCxnSpPr>
        <p:spPr bwMode="auto">
          <a:xfrm flipV="1">
            <a:off x="5094514" y="3397380"/>
            <a:ext cx="296883" cy="508116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48BB9A9-8271-534A-B2E8-69A51476751A}"/>
              </a:ext>
            </a:extLst>
          </p:cNvPr>
          <p:cNvSpPr txBox="1"/>
          <p:nvPr/>
        </p:nvSpPr>
        <p:spPr>
          <a:xfrm>
            <a:off x="508057" y="4415085"/>
            <a:ext cx="77136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000" dirty="0">
                <a:solidFill>
                  <a:srgbClr val="7030A0"/>
                </a:solidFill>
              </a:rPr>
              <a:t>N=4 </a:t>
            </a:r>
          </a:p>
          <a:p>
            <a:pPr algn="ctr"/>
            <a:r>
              <a:rPr lang="sv-SE" sz="2000" dirty="0">
                <a:solidFill>
                  <a:srgbClr val="7030A0"/>
                </a:solidFill>
              </a:rPr>
              <a:t>&amp; </a:t>
            </a:r>
          </a:p>
          <a:p>
            <a:pPr algn="ctr"/>
            <a:r>
              <a:rPr lang="sv-SE" sz="2000" dirty="0">
                <a:solidFill>
                  <a:srgbClr val="7030A0"/>
                </a:solidFill>
              </a:rPr>
              <a:t>N=2*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75EDCF-8C2D-F54A-AEE9-D4162CD3BB37}"/>
              </a:ext>
            </a:extLst>
          </p:cNvPr>
          <p:cNvSpPr txBox="1"/>
          <p:nvPr/>
        </p:nvSpPr>
        <p:spPr>
          <a:xfrm>
            <a:off x="1282476" y="4771824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rgbClr val="7030A0"/>
                </a:solidFill>
              </a:rPr>
              <a:t>SYM: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56EEF-D1A1-6446-B60B-6383A24C0215}"/>
              </a:ext>
            </a:extLst>
          </p:cNvPr>
          <p:cNvSpPr txBox="1"/>
          <p:nvPr/>
        </p:nvSpPr>
        <p:spPr>
          <a:xfrm>
            <a:off x="809581" y="6053168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rgbClr val="7030A0"/>
                </a:solidFill>
              </a:rPr>
              <a:t>ABJM: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59E9658-AEBD-3B4D-B427-8FFB44C49556}"/>
              </a:ext>
            </a:extLst>
          </p:cNvPr>
          <p:cNvGrpSpPr/>
          <p:nvPr/>
        </p:nvGrpSpPr>
        <p:grpSpPr>
          <a:xfrm>
            <a:off x="5805808" y="1962453"/>
            <a:ext cx="2493824" cy="491104"/>
            <a:chOff x="5047013" y="1436352"/>
            <a:chExt cx="2493824" cy="49110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0DED6D-8757-8348-A57A-7ECAF9FF3CF0}"/>
                </a:ext>
              </a:extLst>
            </p:cNvPr>
            <p:cNvSpPr txBox="1"/>
            <p:nvPr/>
          </p:nvSpPr>
          <p:spPr>
            <a:xfrm>
              <a:off x="5047013" y="1436352"/>
              <a:ext cx="24938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dirty="0">
                  <a:solidFill>
                    <a:srgbClr val="FF0000"/>
                  </a:solidFill>
                </a:rPr>
                <a:t>Q: </a:t>
              </a:r>
              <a:r>
                <a:rPr lang="sv-SE" sz="2400" dirty="0" err="1">
                  <a:solidFill>
                    <a:srgbClr val="663300"/>
                  </a:solidFill>
                </a:rPr>
                <a:t>What</a:t>
              </a:r>
              <a:r>
                <a:rPr lang="sv-SE" sz="2400" dirty="0">
                  <a:solidFill>
                    <a:srgbClr val="663300"/>
                  </a:solidFill>
                </a:rPr>
                <a:t> is          ? 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8C9F097-AA4F-0C4A-A53C-1A3C39881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5831" y="1485045"/>
              <a:ext cx="884822" cy="44241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6BB9225-89B7-7349-B947-9B2136571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350" y="4453696"/>
            <a:ext cx="1742978" cy="10363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8BDE1C9-7B82-F349-9B09-55D35806C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7104" y="5653279"/>
            <a:ext cx="1703226" cy="120472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0B3A87B-7E3E-124C-8DAC-DDA7C52A66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5090" y="4771824"/>
            <a:ext cx="1535710" cy="52537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FB7275B-7FB2-4E46-8780-672A3039B2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4514" y="5716140"/>
            <a:ext cx="1050967" cy="970124"/>
          </a:xfrm>
          <a:prstGeom prst="rect">
            <a:avLst/>
          </a:prstGeom>
        </p:spPr>
      </p:pic>
      <p:sp>
        <p:nvSpPr>
          <p:cNvPr id="42" name="Freeform 41">
            <a:extLst>
              <a:ext uri="{FF2B5EF4-FFF2-40B4-BE49-F238E27FC236}">
                <a16:creationId xmlns:a16="http://schemas.microsoft.com/office/drawing/2014/main" id="{D22A04C2-970B-9D4E-8E1B-52E0430433D8}"/>
              </a:ext>
            </a:extLst>
          </p:cNvPr>
          <p:cNvSpPr/>
          <p:nvPr/>
        </p:nvSpPr>
        <p:spPr bwMode="auto">
          <a:xfrm>
            <a:off x="3723504" y="3431206"/>
            <a:ext cx="325370" cy="45719"/>
          </a:xfrm>
          <a:custGeom>
            <a:avLst/>
            <a:gdLst>
              <a:gd name="connsiteX0" fmla="*/ 2 w 1009405"/>
              <a:gd name="connsiteY0" fmla="*/ 0 h 164935"/>
              <a:gd name="connsiteX1" fmla="*/ 1009405 w 1009405"/>
              <a:gd name="connsiteY1" fmla="*/ 11875 h 164935"/>
              <a:gd name="connsiteX2" fmla="*/ 2 w 1009405"/>
              <a:gd name="connsiteY2" fmla="*/ 154379 h 164935"/>
              <a:gd name="connsiteX3" fmla="*/ 997529 w 1009405"/>
              <a:gd name="connsiteY3" fmla="*/ 154379 h 164935"/>
              <a:gd name="connsiteX4" fmla="*/ 938153 w 1009405"/>
              <a:gd name="connsiteY4" fmla="*/ 154379 h 164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9405" h="164935">
                <a:moveTo>
                  <a:pt x="2" y="0"/>
                </a:moveTo>
                <a:lnTo>
                  <a:pt x="1009405" y="11875"/>
                </a:lnTo>
                <a:cubicBezTo>
                  <a:pt x="1009405" y="37605"/>
                  <a:pt x="1981" y="130628"/>
                  <a:pt x="2" y="154379"/>
                </a:cubicBezTo>
                <a:cubicBezTo>
                  <a:pt x="-1977" y="178130"/>
                  <a:pt x="997529" y="154379"/>
                  <a:pt x="997529" y="154379"/>
                </a:cubicBezTo>
                <a:lnTo>
                  <a:pt x="938153" y="154379"/>
                </a:lnTo>
              </a:path>
            </a:pathLst>
          </a:custGeom>
          <a:noFill/>
          <a:ln w="666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27F4E3-405F-8842-8661-B614DD15655E}"/>
              </a:ext>
            </a:extLst>
          </p:cNvPr>
          <p:cNvSpPr txBox="1"/>
          <p:nvPr/>
        </p:nvSpPr>
        <p:spPr>
          <a:xfrm>
            <a:off x="6044540" y="498764"/>
            <a:ext cx="1067921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rgbClr val="006600"/>
                </a:solidFill>
              </a:rPr>
              <a:t>Maldacena’98</a:t>
            </a:r>
          </a:p>
          <a:p>
            <a:r>
              <a:rPr lang="sv-SE" sz="1200" dirty="0">
                <a:solidFill>
                  <a:srgbClr val="006600"/>
                </a:solidFill>
              </a:rPr>
              <a:t>Rey, Yee’98</a:t>
            </a:r>
          </a:p>
        </p:txBody>
      </p:sp>
    </p:spTree>
    <p:extLst>
      <p:ext uri="{BB962C8B-B14F-4D97-AF65-F5344CB8AC3E}">
        <p14:creationId xmlns:p14="http://schemas.microsoft.com/office/powerpoint/2010/main" val="3804272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circular loop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11825" y="682315"/>
            <a:ext cx="2832175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6600"/>
                </a:solidFill>
              </a:rPr>
              <a:t>Drukker,Gross,Ooguri’99</a:t>
            </a:r>
          </a:p>
          <a:p>
            <a:r>
              <a:rPr lang="en-US" sz="1200" dirty="0">
                <a:solidFill>
                  <a:srgbClr val="006600"/>
                </a:solidFill>
              </a:rPr>
              <a:t>Berenstein,Corrado,Fischler,Maldacena’98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680" y="3847720"/>
            <a:ext cx="982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Area: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3B231A-4671-A546-BFC4-0A395384D9E6}"/>
              </a:ext>
            </a:extLst>
          </p:cNvPr>
          <p:cNvGrpSpPr/>
          <p:nvPr/>
        </p:nvGrpSpPr>
        <p:grpSpPr>
          <a:xfrm>
            <a:off x="1232192" y="1097169"/>
            <a:ext cx="2876669" cy="2263548"/>
            <a:chOff x="1232193" y="1097169"/>
            <a:chExt cx="3788962" cy="2884578"/>
          </a:xfrm>
        </p:grpSpPr>
        <p:pic>
          <p:nvPicPr>
            <p:cNvPr id="3" name="Picture 2" descr="circle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93" y="1496403"/>
              <a:ext cx="3726152" cy="2485344"/>
            </a:xfrm>
            <a:prstGeom prst="rect">
              <a:avLst/>
            </a:prstGeom>
          </p:spPr>
        </p:pic>
        <p:pic>
          <p:nvPicPr>
            <p:cNvPr id="14" name="Picture 13" descr="Circreg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769" y="1458678"/>
              <a:ext cx="3776386" cy="2518849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>
              <a:cxnSpLocks/>
            </p:cNvCxnSpPr>
            <p:nvPr/>
          </p:nvCxnSpPr>
          <p:spPr bwMode="auto">
            <a:xfrm flipH="1" flipV="1">
              <a:off x="1415434" y="1097169"/>
              <a:ext cx="49560" cy="1748092"/>
            </a:xfrm>
            <a:prstGeom prst="straightConnector1">
              <a:avLst/>
            </a:prstGeom>
            <a:noFill/>
            <a:ln w="1270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stealth" w="med" len="lg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</p:grpSp>
      <p:sp>
        <p:nvSpPr>
          <p:cNvPr id="17" name="Freeform 16"/>
          <p:cNvSpPr/>
          <p:nvPr/>
        </p:nvSpPr>
        <p:spPr>
          <a:xfrm>
            <a:off x="3637422" y="4524640"/>
            <a:ext cx="750837" cy="522373"/>
          </a:xfrm>
          <a:custGeom>
            <a:avLst/>
            <a:gdLst>
              <a:gd name="connsiteX0" fmla="*/ 690870 w 4953856"/>
              <a:gd name="connsiteY0" fmla="*/ 2071169 h 2214044"/>
              <a:gd name="connsiteX1" fmla="*/ 24120 w 4953856"/>
              <a:gd name="connsiteY1" fmla="*/ 959919 h 2214044"/>
              <a:gd name="connsiteX2" fmla="*/ 1452870 w 4953856"/>
              <a:gd name="connsiteY2" fmla="*/ 7419 h 2214044"/>
              <a:gd name="connsiteX3" fmla="*/ 4183370 w 4953856"/>
              <a:gd name="connsiteY3" fmla="*/ 578919 h 2214044"/>
              <a:gd name="connsiteX4" fmla="*/ 4913620 w 4953856"/>
              <a:gd name="connsiteY4" fmla="*/ 1674294 h 2214044"/>
              <a:gd name="connsiteX5" fmla="*/ 3246745 w 4953856"/>
              <a:gd name="connsiteY5" fmla="*/ 2214044 h 2214044"/>
              <a:gd name="connsiteX0" fmla="*/ 690870 w 5127515"/>
              <a:gd name="connsiteY0" fmla="*/ 2071169 h 2071169"/>
              <a:gd name="connsiteX1" fmla="*/ 24120 w 5127515"/>
              <a:gd name="connsiteY1" fmla="*/ 959919 h 2071169"/>
              <a:gd name="connsiteX2" fmla="*/ 1452870 w 5127515"/>
              <a:gd name="connsiteY2" fmla="*/ 7419 h 2071169"/>
              <a:gd name="connsiteX3" fmla="*/ 4183370 w 5127515"/>
              <a:gd name="connsiteY3" fmla="*/ 578919 h 2071169"/>
              <a:gd name="connsiteX4" fmla="*/ 4913620 w 5127515"/>
              <a:gd name="connsiteY4" fmla="*/ 1674294 h 2071169"/>
              <a:gd name="connsiteX5" fmla="*/ 674995 w 5127515"/>
              <a:gd name="connsiteY5" fmla="*/ 2071169 h 2071169"/>
              <a:gd name="connsiteX0" fmla="*/ 690870 w 4976369"/>
              <a:gd name="connsiteY0" fmla="*/ 2071169 h 2165979"/>
              <a:gd name="connsiteX1" fmla="*/ 24120 w 4976369"/>
              <a:gd name="connsiteY1" fmla="*/ 959919 h 2165979"/>
              <a:gd name="connsiteX2" fmla="*/ 1452870 w 4976369"/>
              <a:gd name="connsiteY2" fmla="*/ 7419 h 2165979"/>
              <a:gd name="connsiteX3" fmla="*/ 4183370 w 4976369"/>
              <a:gd name="connsiteY3" fmla="*/ 578919 h 2165979"/>
              <a:gd name="connsiteX4" fmla="*/ 4913620 w 4976369"/>
              <a:gd name="connsiteY4" fmla="*/ 1674294 h 2165979"/>
              <a:gd name="connsiteX5" fmla="*/ 2881620 w 4976369"/>
              <a:gd name="connsiteY5" fmla="*/ 2150545 h 2165979"/>
              <a:gd name="connsiteX6" fmla="*/ 674995 w 4976369"/>
              <a:gd name="connsiteY6" fmla="*/ 2071169 h 2165979"/>
              <a:gd name="connsiteX0" fmla="*/ 690870 w 4976369"/>
              <a:gd name="connsiteY0" fmla="*/ 2071169 h 2164902"/>
              <a:gd name="connsiteX1" fmla="*/ 24120 w 4976369"/>
              <a:gd name="connsiteY1" fmla="*/ 959919 h 2164902"/>
              <a:gd name="connsiteX2" fmla="*/ 1452870 w 4976369"/>
              <a:gd name="connsiteY2" fmla="*/ 7419 h 2164902"/>
              <a:gd name="connsiteX3" fmla="*/ 4183370 w 4976369"/>
              <a:gd name="connsiteY3" fmla="*/ 578919 h 2164902"/>
              <a:gd name="connsiteX4" fmla="*/ 4913620 w 4976369"/>
              <a:gd name="connsiteY4" fmla="*/ 1674294 h 2164902"/>
              <a:gd name="connsiteX5" fmla="*/ 2881620 w 4976369"/>
              <a:gd name="connsiteY5" fmla="*/ 2150545 h 2164902"/>
              <a:gd name="connsiteX6" fmla="*/ 865495 w 4976369"/>
              <a:gd name="connsiteY6" fmla="*/ 2055294 h 2164902"/>
              <a:gd name="connsiteX0" fmla="*/ 719758 w 4973507"/>
              <a:gd name="connsiteY0" fmla="*/ 1975919 h 2164902"/>
              <a:gd name="connsiteX1" fmla="*/ 21258 w 4973507"/>
              <a:gd name="connsiteY1" fmla="*/ 959919 h 2164902"/>
              <a:gd name="connsiteX2" fmla="*/ 1450008 w 4973507"/>
              <a:gd name="connsiteY2" fmla="*/ 7419 h 2164902"/>
              <a:gd name="connsiteX3" fmla="*/ 4180508 w 4973507"/>
              <a:gd name="connsiteY3" fmla="*/ 578919 h 2164902"/>
              <a:gd name="connsiteX4" fmla="*/ 4910758 w 4973507"/>
              <a:gd name="connsiteY4" fmla="*/ 1674294 h 2164902"/>
              <a:gd name="connsiteX5" fmla="*/ 2878758 w 4973507"/>
              <a:gd name="connsiteY5" fmla="*/ 2150545 h 2164902"/>
              <a:gd name="connsiteX6" fmla="*/ 862633 w 4973507"/>
              <a:gd name="connsiteY6" fmla="*/ 2055294 h 2164902"/>
              <a:gd name="connsiteX0" fmla="*/ 756327 w 5000688"/>
              <a:gd name="connsiteY0" fmla="*/ 1849754 h 2038737"/>
              <a:gd name="connsiteX1" fmla="*/ 57827 w 5000688"/>
              <a:gd name="connsiteY1" fmla="*/ 833754 h 2038737"/>
              <a:gd name="connsiteX2" fmla="*/ 2173109 w 5000688"/>
              <a:gd name="connsiteY2" fmla="*/ 9997 h 2038737"/>
              <a:gd name="connsiteX3" fmla="*/ 4217077 w 5000688"/>
              <a:gd name="connsiteY3" fmla="*/ 452754 h 2038737"/>
              <a:gd name="connsiteX4" fmla="*/ 4947327 w 5000688"/>
              <a:gd name="connsiteY4" fmla="*/ 1548129 h 2038737"/>
              <a:gd name="connsiteX5" fmla="*/ 2915327 w 5000688"/>
              <a:gd name="connsiteY5" fmla="*/ 2024380 h 2038737"/>
              <a:gd name="connsiteX6" fmla="*/ 899202 w 5000688"/>
              <a:gd name="connsiteY6" fmla="*/ 1929129 h 2038737"/>
              <a:gd name="connsiteX0" fmla="*/ 94064 w 4338425"/>
              <a:gd name="connsiteY0" fmla="*/ 1841170 h 2030153"/>
              <a:gd name="connsiteX1" fmla="*/ 905933 w 4338425"/>
              <a:gd name="connsiteY1" fmla="*/ 567681 h 2030153"/>
              <a:gd name="connsiteX2" fmla="*/ 1510846 w 4338425"/>
              <a:gd name="connsiteY2" fmla="*/ 1413 h 2030153"/>
              <a:gd name="connsiteX3" fmla="*/ 3554814 w 4338425"/>
              <a:gd name="connsiteY3" fmla="*/ 444170 h 2030153"/>
              <a:gd name="connsiteX4" fmla="*/ 4285064 w 4338425"/>
              <a:gd name="connsiteY4" fmla="*/ 1539545 h 2030153"/>
              <a:gd name="connsiteX5" fmla="*/ 2253064 w 4338425"/>
              <a:gd name="connsiteY5" fmla="*/ 2015796 h 2030153"/>
              <a:gd name="connsiteX6" fmla="*/ 236939 w 4338425"/>
              <a:gd name="connsiteY6" fmla="*/ 1920545 h 2030153"/>
              <a:gd name="connsiteX0" fmla="*/ 94064 w 4338425"/>
              <a:gd name="connsiteY0" fmla="*/ 1841170 h 2018838"/>
              <a:gd name="connsiteX1" fmla="*/ 905933 w 4338425"/>
              <a:gd name="connsiteY1" fmla="*/ 567681 h 2018838"/>
              <a:gd name="connsiteX2" fmla="*/ 1510846 w 4338425"/>
              <a:gd name="connsiteY2" fmla="*/ 1413 h 2018838"/>
              <a:gd name="connsiteX3" fmla="*/ 3554814 w 4338425"/>
              <a:gd name="connsiteY3" fmla="*/ 444170 h 2018838"/>
              <a:gd name="connsiteX4" fmla="*/ 4285064 w 4338425"/>
              <a:gd name="connsiteY4" fmla="*/ 1539545 h 2018838"/>
              <a:gd name="connsiteX5" fmla="*/ 2253064 w 4338425"/>
              <a:gd name="connsiteY5" fmla="*/ 2015796 h 2018838"/>
              <a:gd name="connsiteX6" fmla="*/ 1152315 w 4338425"/>
              <a:gd name="connsiteY6" fmla="*/ 1070837 h 2018838"/>
              <a:gd name="connsiteX0" fmla="*/ 391442 w 3445815"/>
              <a:gd name="connsiteY0" fmla="*/ 1171704 h 2018838"/>
              <a:gd name="connsiteX1" fmla="*/ 13323 w 3445815"/>
              <a:gd name="connsiteY1" fmla="*/ 567681 h 2018838"/>
              <a:gd name="connsiteX2" fmla="*/ 618236 w 3445815"/>
              <a:gd name="connsiteY2" fmla="*/ 1413 h 2018838"/>
              <a:gd name="connsiteX3" fmla="*/ 2662204 w 3445815"/>
              <a:gd name="connsiteY3" fmla="*/ 444170 h 2018838"/>
              <a:gd name="connsiteX4" fmla="*/ 3392454 w 3445815"/>
              <a:gd name="connsiteY4" fmla="*/ 1539545 h 2018838"/>
              <a:gd name="connsiteX5" fmla="*/ 1360454 w 3445815"/>
              <a:gd name="connsiteY5" fmla="*/ 2015796 h 2018838"/>
              <a:gd name="connsiteX6" fmla="*/ 259705 w 3445815"/>
              <a:gd name="connsiteY6" fmla="*/ 1070837 h 2018838"/>
              <a:gd name="connsiteX0" fmla="*/ 391438 w 3432787"/>
              <a:gd name="connsiteY0" fmla="*/ 1171704 h 1564694"/>
              <a:gd name="connsiteX1" fmla="*/ 13319 w 3432787"/>
              <a:gd name="connsiteY1" fmla="*/ 567681 h 1564694"/>
              <a:gd name="connsiteX2" fmla="*/ 618232 w 3432787"/>
              <a:gd name="connsiteY2" fmla="*/ 1413 h 1564694"/>
              <a:gd name="connsiteX3" fmla="*/ 2662200 w 3432787"/>
              <a:gd name="connsiteY3" fmla="*/ 444170 h 1564694"/>
              <a:gd name="connsiteX4" fmla="*/ 3392450 w 3432787"/>
              <a:gd name="connsiteY4" fmla="*/ 1539545 h 1564694"/>
              <a:gd name="connsiteX5" fmla="*/ 1589294 w 3432787"/>
              <a:gd name="connsiteY5" fmla="*/ 1269083 h 1564694"/>
              <a:gd name="connsiteX6" fmla="*/ 259701 w 3432787"/>
              <a:gd name="connsiteY6" fmla="*/ 1070837 h 1564694"/>
              <a:gd name="connsiteX0" fmla="*/ 391438 w 2733151"/>
              <a:gd name="connsiteY0" fmla="*/ 1171268 h 1278537"/>
              <a:gd name="connsiteX1" fmla="*/ 13319 w 2733151"/>
              <a:gd name="connsiteY1" fmla="*/ 567245 h 1278537"/>
              <a:gd name="connsiteX2" fmla="*/ 618232 w 2733151"/>
              <a:gd name="connsiteY2" fmla="*/ 977 h 1278537"/>
              <a:gd name="connsiteX3" fmla="*/ 2662200 w 2733151"/>
              <a:gd name="connsiteY3" fmla="*/ 443734 h 1278537"/>
              <a:gd name="connsiteX4" fmla="*/ 2202464 w 2733151"/>
              <a:gd name="connsiteY4" fmla="*/ 921140 h 1278537"/>
              <a:gd name="connsiteX5" fmla="*/ 1589294 w 2733151"/>
              <a:gd name="connsiteY5" fmla="*/ 1268647 h 1278537"/>
              <a:gd name="connsiteX6" fmla="*/ 259701 w 2733151"/>
              <a:gd name="connsiteY6" fmla="*/ 1070401 h 1278537"/>
              <a:gd name="connsiteX0" fmla="*/ 391438 w 2451871"/>
              <a:gd name="connsiteY0" fmla="*/ 1175910 h 1283179"/>
              <a:gd name="connsiteX1" fmla="*/ 13319 w 2451871"/>
              <a:gd name="connsiteY1" fmla="*/ 571887 h 1283179"/>
              <a:gd name="connsiteX2" fmla="*/ 618232 w 2451871"/>
              <a:gd name="connsiteY2" fmla="*/ 5619 h 1283179"/>
              <a:gd name="connsiteX3" fmla="*/ 2341823 w 2451871"/>
              <a:gd name="connsiteY3" fmla="*/ 319632 h 1283179"/>
              <a:gd name="connsiteX4" fmla="*/ 2202464 w 2451871"/>
              <a:gd name="connsiteY4" fmla="*/ 925782 h 1283179"/>
              <a:gd name="connsiteX5" fmla="*/ 1589294 w 2451871"/>
              <a:gd name="connsiteY5" fmla="*/ 1273289 h 1283179"/>
              <a:gd name="connsiteX6" fmla="*/ 259701 w 2451871"/>
              <a:gd name="connsiteY6" fmla="*/ 1075043 h 1283179"/>
              <a:gd name="connsiteX0" fmla="*/ 391438 w 2604727"/>
              <a:gd name="connsiteY0" fmla="*/ 1176008 h 1283277"/>
              <a:gd name="connsiteX1" fmla="*/ 13319 w 2604727"/>
              <a:gd name="connsiteY1" fmla="*/ 571985 h 1283277"/>
              <a:gd name="connsiteX2" fmla="*/ 618232 w 2604727"/>
              <a:gd name="connsiteY2" fmla="*/ 5717 h 1283277"/>
              <a:gd name="connsiteX3" fmla="*/ 2341823 w 2604727"/>
              <a:gd name="connsiteY3" fmla="*/ 319730 h 1283277"/>
              <a:gd name="connsiteX4" fmla="*/ 2522843 w 2604727"/>
              <a:gd name="connsiteY4" fmla="*/ 951629 h 1283277"/>
              <a:gd name="connsiteX5" fmla="*/ 1589294 w 2604727"/>
              <a:gd name="connsiteY5" fmla="*/ 1273387 h 1283277"/>
              <a:gd name="connsiteX6" fmla="*/ 259701 w 2604727"/>
              <a:gd name="connsiteY6" fmla="*/ 1075141 h 128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4727" h="1283277">
                <a:moveTo>
                  <a:pt x="391438" y="1176008"/>
                </a:moveTo>
                <a:cubicBezTo>
                  <a:pt x="-5437" y="792362"/>
                  <a:pt x="-24480" y="767033"/>
                  <a:pt x="13319" y="571985"/>
                </a:cubicBezTo>
                <a:cubicBezTo>
                  <a:pt x="51118" y="376937"/>
                  <a:pt x="230148" y="47760"/>
                  <a:pt x="618232" y="5717"/>
                </a:cubicBezTo>
                <a:cubicBezTo>
                  <a:pt x="1006316" y="-36326"/>
                  <a:pt x="2024388" y="162078"/>
                  <a:pt x="2341823" y="319730"/>
                </a:cubicBezTo>
                <a:cubicBezTo>
                  <a:pt x="2659258" y="477382"/>
                  <a:pt x="2648264" y="792686"/>
                  <a:pt x="2522843" y="951629"/>
                </a:cubicBezTo>
                <a:cubicBezTo>
                  <a:pt x="2397422" y="1110572"/>
                  <a:pt x="2295731" y="1207241"/>
                  <a:pt x="1589294" y="1273387"/>
                </a:cubicBezTo>
                <a:cubicBezTo>
                  <a:pt x="882857" y="1339533"/>
                  <a:pt x="608951" y="1051329"/>
                  <a:pt x="259701" y="1075141"/>
                </a:cubicBezTo>
              </a:path>
            </a:pathLst>
          </a:cu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41740" y="5345722"/>
            <a:ext cx="1838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6600"/>
                </a:solidFill>
              </a:rPr>
              <a:t>regularized area</a:t>
            </a:r>
          </a:p>
        </p:txBody>
      </p:sp>
      <p:cxnSp>
        <p:nvCxnSpPr>
          <p:cNvPr id="20" name="Straight Arrow Connector 19"/>
          <p:cNvCxnSpPr>
            <a:cxnSpLocks/>
            <a:stCxn id="18" idx="3"/>
            <a:endCxn id="17" idx="6"/>
          </p:cNvCxnSpPr>
          <p:nvPr/>
        </p:nvCxnSpPr>
        <p:spPr bwMode="auto">
          <a:xfrm flipV="1">
            <a:off x="3080705" y="4962289"/>
            <a:ext cx="631578" cy="583488"/>
          </a:xfrm>
          <a:prstGeom prst="straightConnector1">
            <a:avLst/>
          </a:prstGeom>
          <a:noFill/>
          <a:ln w="12700" cap="flat" cmpd="sng" algn="ctr">
            <a:solidFill>
              <a:srgbClr val="0033CC"/>
            </a:solidFill>
            <a:prstDash val="solid"/>
            <a:round/>
            <a:headEnd type="none" w="lg" len="lg"/>
            <a:tailEnd type="stealth" w="med" len="lg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B718158-3481-BD46-A4A6-7608E7C34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3" y="1010678"/>
            <a:ext cx="338637" cy="3047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96928E-49FE-EF41-B07A-0ED13667E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103" y="2155206"/>
            <a:ext cx="1871809" cy="4278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50C0AB-376B-8749-BA4C-C7FE4C2C3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00" y="2795634"/>
            <a:ext cx="1195218" cy="3756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64B865-CB72-DB4B-97D1-24E17A8C2D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2056" y="3343899"/>
            <a:ext cx="3220088" cy="7654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995EAD-DBB8-DC40-A4B0-46FB684FA2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260" y="4200755"/>
            <a:ext cx="3354012" cy="11319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3E2F25B-5065-124C-BF71-305CA2139D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4188" y="5553976"/>
            <a:ext cx="3390390" cy="9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05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52210"/>
            <a:ext cx="6842208" cy="808708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38" y="4781809"/>
            <a:ext cx="1831806" cy="619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5400000">
            <a:off x="5115695" y="4217069"/>
            <a:ext cx="387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pic>
        <p:nvPicPr>
          <p:cNvPr id="3" name="Picture 2" descr="rainbows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2" y="1101754"/>
            <a:ext cx="8515130" cy="16295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84148" y="1928264"/>
            <a:ext cx="4261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θ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7" name="Arc 16"/>
          <p:cNvSpPr/>
          <p:nvPr/>
        </p:nvSpPr>
        <p:spPr bwMode="auto">
          <a:xfrm rot="5400000">
            <a:off x="1253395" y="1289232"/>
            <a:ext cx="1289354" cy="1325638"/>
          </a:xfrm>
          <a:prstGeom prst="arc">
            <a:avLst>
              <a:gd name="adj1" fmla="val 18177520"/>
              <a:gd name="adj2" fmla="val 21275749"/>
            </a:avLst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rc 17"/>
          <p:cNvSpPr/>
          <p:nvPr/>
        </p:nvSpPr>
        <p:spPr bwMode="auto">
          <a:xfrm rot="1141396">
            <a:off x="1580711" y="1292744"/>
            <a:ext cx="1097955" cy="887590"/>
          </a:xfrm>
          <a:prstGeom prst="arc">
            <a:avLst>
              <a:gd name="adj1" fmla="val 18561433"/>
              <a:gd name="adj2" fmla="val 581169"/>
            </a:avLst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stealth" w="lg" len="lg"/>
            <a:tailEnd type="none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7" y="2769083"/>
            <a:ext cx="223157" cy="173566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8496" y="1276530"/>
            <a:ext cx="223157" cy="17356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E5BCFBF-BAEA-BB4F-AC1E-BA77E7D29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Circular</a:t>
            </a:r>
            <a:r>
              <a:rPr lang="sv-SE" dirty="0"/>
              <a:t> loop: planar diagrams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F3D288-EFC5-2E41-B6A2-3E94596B5EE2}"/>
              </a:ext>
            </a:extLst>
          </p:cNvPr>
          <p:cNvSpPr/>
          <p:nvPr/>
        </p:nvSpPr>
        <p:spPr bwMode="auto">
          <a:xfrm>
            <a:off x="315932" y="3125262"/>
            <a:ext cx="3460421" cy="127489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87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loop: exact result</a:t>
            </a:r>
          </a:p>
        </p:txBody>
      </p:sp>
      <p:pic>
        <p:nvPicPr>
          <p:cNvPr id="36" name="Picture 3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9321" y="1228363"/>
            <a:ext cx="2820149" cy="72778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Picture 2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6631" y="3331075"/>
            <a:ext cx="6374292" cy="1254622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lg" len="lg"/>
          </a:ln>
          <a:effectLst/>
        </p:spPr>
      </p:pic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656288" y="4889288"/>
            <a:ext cx="1021731" cy="371513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lg" len="lg"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342900" indent="-342900"/>
            <a:r>
              <a:rPr lang="en-GB" sz="1800" dirty="0">
                <a:solidFill>
                  <a:srgbClr val="CC3300"/>
                </a:solidFill>
              </a:rPr>
              <a:t>Area law</a:t>
            </a:r>
            <a:endParaRPr lang="en-US" sz="1800" baseline="-25000" dirty="0">
              <a:solidFill>
                <a:srgbClr val="CC3300"/>
              </a:solidFill>
            </a:endParaRPr>
          </a:p>
        </p:txBody>
      </p:sp>
      <p:sp>
        <p:nvSpPr>
          <p:cNvPr id="9" name="Line 28"/>
          <p:cNvSpPr>
            <a:spLocks noChangeShapeType="1"/>
          </p:cNvSpPr>
          <p:nvPr/>
        </p:nvSpPr>
        <p:spPr bwMode="auto">
          <a:xfrm>
            <a:off x="4762005" y="2177264"/>
            <a:ext cx="0" cy="934071"/>
          </a:xfrm>
          <a:prstGeom prst="line">
            <a:avLst/>
          </a:prstGeom>
          <a:noFill/>
          <a:ln w="25400">
            <a:solidFill>
              <a:srgbClr val="663300"/>
            </a:solidFill>
            <a:round/>
            <a:headEnd/>
            <a:tailEnd type="stealth" w="lg" len="lg"/>
          </a:ln>
          <a:effectLst/>
        </p:spPr>
        <p:txBody>
          <a:bodyPr wrap="square"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11" name="Picture 3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1360" y="2513644"/>
            <a:ext cx="708025" cy="182563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lg" len="lg"/>
          </a:ln>
          <a:effectLst/>
        </p:spPr>
      </p:pic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5993588" y="1475960"/>
            <a:ext cx="1741714" cy="722378"/>
          </a:xfrm>
          <a:prstGeom prst="rect">
            <a:avLst/>
          </a:prstGeom>
          <a:noFill/>
          <a:ln w="12700" algn="ctr">
            <a:noFill/>
            <a:miter lim="800000"/>
            <a:headEnd/>
            <a:tailEnd type="none" w="lg" len="lg"/>
          </a:ln>
          <a:effectLst/>
        </p:spPr>
        <p:txBody>
          <a:bodyPr wrap="square" lIns="90000" tIns="46800" rIns="90000" bIns="46800">
            <a:spAutoFit/>
          </a:bodyPr>
          <a:lstStyle/>
          <a:p>
            <a:pPr marL="342900" indent="-342900"/>
            <a:r>
              <a:rPr lang="en-GB" sz="1200" dirty="0">
                <a:solidFill>
                  <a:srgbClr val="00CC00"/>
                </a:solidFill>
              </a:rPr>
              <a:t>Erickson,Semenoff,Z.’00</a:t>
            </a:r>
          </a:p>
          <a:p>
            <a:pPr marL="342900" indent="-342900"/>
            <a:r>
              <a:rPr lang="en-GB" sz="1200" dirty="0">
                <a:solidFill>
                  <a:srgbClr val="00CC00"/>
                </a:solidFill>
              </a:rPr>
              <a:t>Drukker,Gross’00</a:t>
            </a:r>
          </a:p>
          <a:p>
            <a:pPr marL="342900" indent="-342900"/>
            <a:r>
              <a:rPr lang="en-GB" sz="1200" dirty="0">
                <a:solidFill>
                  <a:srgbClr val="00CC00"/>
                </a:solidFill>
              </a:rPr>
              <a:t>Pestun’07</a:t>
            </a:r>
          </a:p>
        </p:txBody>
      </p:sp>
      <p:pic>
        <p:nvPicPr>
          <p:cNvPr id="34" name="Picture 33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1334" flipV="1">
            <a:off x="2445152" y="1611165"/>
            <a:ext cx="255293" cy="109411"/>
          </a:xfrm>
          <a:prstGeom prst="rect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</p:pic>
      <p:grpSp>
        <p:nvGrpSpPr>
          <p:cNvPr id="37" name="Group 36"/>
          <p:cNvGrpSpPr/>
          <p:nvPr/>
        </p:nvGrpSpPr>
        <p:grpSpPr>
          <a:xfrm>
            <a:off x="228827" y="1191281"/>
            <a:ext cx="1910409" cy="1143254"/>
            <a:chOff x="1683036" y="2141380"/>
            <a:chExt cx="1910409" cy="1143254"/>
          </a:xfrm>
        </p:grpSpPr>
        <p:pic>
          <p:nvPicPr>
            <p:cNvPr id="32" name="Picture 31" descr="SumOfRainbows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0191" y="2141380"/>
              <a:ext cx="1143254" cy="1143254"/>
            </a:xfrm>
            <a:prstGeom prst="rect">
              <a:avLst/>
            </a:prstGeom>
          </p:spPr>
        </p:pic>
        <p:pic>
          <p:nvPicPr>
            <p:cNvPr id="35" name="Picture 3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036" y="2483102"/>
              <a:ext cx="442381" cy="442381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3396973" y="4942221"/>
            <a:ext cx="189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String fluctuations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96973" y="5311553"/>
            <a:ext cx="1865319" cy="94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CC00"/>
                </a:solidFill>
              </a:rPr>
              <a:t>Drukker</a:t>
            </a:r>
            <a:r>
              <a:rPr lang="en-US" sz="1200" dirty="0">
                <a:solidFill>
                  <a:srgbClr val="00CC00"/>
                </a:solidFill>
              </a:rPr>
              <a:t>, Gross,Tseytlin’00</a:t>
            </a:r>
          </a:p>
          <a:p>
            <a:r>
              <a:rPr lang="en-US" sz="1200" dirty="0">
                <a:solidFill>
                  <a:srgbClr val="00CC00"/>
                </a:solidFill>
              </a:rPr>
              <a:t>Kruczenski,Tirziu’08</a:t>
            </a:r>
          </a:p>
          <a:p>
            <a:r>
              <a:rPr lang="en-US" sz="1200" dirty="0">
                <a:solidFill>
                  <a:srgbClr val="00CC00"/>
                </a:solidFill>
              </a:rPr>
              <a:t>Kristjansen,Makeenko’12</a:t>
            </a:r>
          </a:p>
          <a:p>
            <a:r>
              <a:rPr lang="en-US" sz="1200" dirty="0">
                <a:solidFill>
                  <a:srgbClr val="00CC00"/>
                </a:solidFill>
              </a:rPr>
              <a:t>Buchbinder, Tseytlin’14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3F3E89-7A06-E249-ABF9-AD29F9719054}"/>
              </a:ext>
            </a:extLst>
          </p:cNvPr>
          <p:cNvSpPr txBox="1"/>
          <p:nvPr/>
        </p:nvSpPr>
        <p:spPr>
          <a:xfrm>
            <a:off x="5497986" y="4922247"/>
            <a:ext cx="1002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err="1">
                <a:solidFill>
                  <a:srgbClr val="C00000"/>
                </a:solidFill>
              </a:rPr>
              <a:t>Vol</a:t>
            </a:r>
            <a:r>
              <a:rPr lang="sv-SE" sz="1600" dirty="0">
                <a:solidFill>
                  <a:srgbClr val="C00000"/>
                </a:solidFill>
              </a:rPr>
              <a:t>(SL</a:t>
            </a:r>
            <a:r>
              <a:rPr lang="sv-SE" sz="1600" baseline="-25000" dirty="0">
                <a:solidFill>
                  <a:srgbClr val="C00000"/>
                </a:solidFill>
              </a:rPr>
              <a:t>2</a:t>
            </a:r>
            <a:r>
              <a:rPr lang="sv-SE" sz="1600" dirty="0">
                <a:solidFill>
                  <a:srgbClr val="C00000"/>
                </a:solidFill>
              </a:rPr>
              <a:t>)?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B03A4EFA-F55D-3649-BE02-9DE88467B00D}"/>
              </a:ext>
            </a:extLst>
          </p:cNvPr>
          <p:cNvSpPr/>
          <p:nvPr/>
        </p:nvSpPr>
        <p:spPr bwMode="auto">
          <a:xfrm rot="16200000">
            <a:off x="4618791" y="4370778"/>
            <a:ext cx="161737" cy="789709"/>
          </a:xfrm>
          <a:prstGeom prst="leftBrace">
            <a:avLst/>
          </a:prstGeom>
          <a:noFill/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708923AD-66E1-D44C-A158-803782F2B60F}"/>
              </a:ext>
            </a:extLst>
          </p:cNvPr>
          <p:cNvSpPr/>
          <p:nvPr/>
        </p:nvSpPr>
        <p:spPr bwMode="auto">
          <a:xfrm rot="16200000">
            <a:off x="5794594" y="4092353"/>
            <a:ext cx="120674" cy="1305493"/>
          </a:xfrm>
          <a:prstGeom prst="leftBrace">
            <a:avLst/>
          </a:prstGeom>
          <a:noFill/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7AC12661-5D97-4847-939C-8EDC36D440F2}"/>
              </a:ext>
            </a:extLst>
          </p:cNvPr>
          <p:cNvSpPr/>
          <p:nvPr/>
        </p:nvSpPr>
        <p:spPr bwMode="auto">
          <a:xfrm rot="16200000">
            <a:off x="7099210" y="4185686"/>
            <a:ext cx="135888" cy="1103613"/>
          </a:xfrm>
          <a:prstGeom prst="leftBrace">
            <a:avLst/>
          </a:prstGeom>
          <a:noFill/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68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5B4D4B-70C8-7640-BAAF-BB34104303FF}"/>
              </a:ext>
            </a:extLst>
          </p:cNvPr>
          <p:cNvSpPr txBox="1"/>
          <p:nvPr/>
        </p:nvSpPr>
        <p:spPr>
          <a:xfrm>
            <a:off x="581891" y="1225843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N=4: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811FC-9158-0E4B-B585-F76B6A9F1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06" y="781606"/>
            <a:ext cx="3671291" cy="1421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E352C6-1BB6-2D4E-9D03-DC0D0AF3EC8E}"/>
              </a:ext>
            </a:extLst>
          </p:cNvPr>
          <p:cNvSpPr txBox="1"/>
          <p:nvPr/>
        </p:nvSpPr>
        <p:spPr>
          <a:xfrm>
            <a:off x="423994" y="4085111"/>
            <a:ext cx="124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ABJM: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9C2246-DC50-9E48-ADE3-8BD3052FD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320" y="3441434"/>
            <a:ext cx="3386861" cy="1797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2B6975-5FB9-4445-A32D-D2B52A077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751" y="2675801"/>
            <a:ext cx="1335561" cy="58634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0C43B4C-8766-C548-8747-985D2A7E5D1C}"/>
              </a:ext>
            </a:extLst>
          </p:cNvPr>
          <p:cNvGrpSpPr/>
          <p:nvPr/>
        </p:nvGrpSpPr>
        <p:grpSpPr>
          <a:xfrm>
            <a:off x="5848628" y="2479988"/>
            <a:ext cx="1395320" cy="925000"/>
            <a:chOff x="1062873" y="1010678"/>
            <a:chExt cx="3045988" cy="235003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AB2850-5FE6-074D-97F6-5530385B353A}"/>
                </a:ext>
              </a:extLst>
            </p:cNvPr>
            <p:cNvGrpSpPr/>
            <p:nvPr/>
          </p:nvGrpSpPr>
          <p:grpSpPr>
            <a:xfrm>
              <a:off x="1232192" y="1097169"/>
              <a:ext cx="2876669" cy="2263548"/>
              <a:chOff x="1232193" y="1097169"/>
              <a:chExt cx="3788962" cy="2884578"/>
            </a:xfrm>
          </p:grpSpPr>
          <p:pic>
            <p:nvPicPr>
              <p:cNvPr id="9" name="Picture 8" descr="circle.jpg">
                <a:extLst>
                  <a:ext uri="{FF2B5EF4-FFF2-40B4-BE49-F238E27FC236}">
                    <a16:creationId xmlns:a16="http://schemas.microsoft.com/office/drawing/2014/main" id="{158AAC7C-2760-1549-AA03-7B3194040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2193" y="1496403"/>
                <a:ext cx="3726152" cy="2485344"/>
              </a:xfrm>
              <a:prstGeom prst="rect">
                <a:avLst/>
              </a:prstGeom>
            </p:spPr>
          </p:pic>
          <p:pic>
            <p:nvPicPr>
              <p:cNvPr id="10" name="Picture 9" descr="Circreg.jpg">
                <a:extLst>
                  <a:ext uri="{FF2B5EF4-FFF2-40B4-BE49-F238E27FC236}">
                    <a16:creationId xmlns:a16="http://schemas.microsoft.com/office/drawing/2014/main" id="{B4BE0059-6B80-2B4A-8192-342138ABC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4769" y="1458678"/>
                <a:ext cx="3776386" cy="2518849"/>
              </a:xfrm>
              <a:prstGeom prst="rect">
                <a:avLst/>
              </a:prstGeom>
            </p:spPr>
          </p:pic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583DAB2C-0EC5-864C-BCB5-4AE6D63E054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415434" y="1097169"/>
                <a:ext cx="49560" cy="1748092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33CC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cxn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3A44E8-C8EC-1944-9AC8-D27B69586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2873" y="1010678"/>
              <a:ext cx="338637" cy="30477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91C0311-B16E-9746-A1F5-7270F8962C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4145" y="2171166"/>
            <a:ext cx="2130467" cy="623551"/>
          </a:xfrm>
          <a:prstGeom prst="rect">
            <a:avLst/>
          </a:prstGeom>
        </p:spPr>
      </p:pic>
      <p:sp>
        <p:nvSpPr>
          <p:cNvPr id="15" name="Up Arrow 14">
            <a:extLst>
              <a:ext uri="{FF2B5EF4-FFF2-40B4-BE49-F238E27FC236}">
                <a16:creationId xmlns:a16="http://schemas.microsoft.com/office/drawing/2014/main" id="{04C1EB57-5FE1-694A-875D-F36F0DFE55C5}"/>
              </a:ext>
            </a:extLst>
          </p:cNvPr>
          <p:cNvSpPr/>
          <p:nvPr/>
        </p:nvSpPr>
        <p:spPr bwMode="auto">
          <a:xfrm rot="20461811">
            <a:off x="4956512" y="1865964"/>
            <a:ext cx="204576" cy="700922"/>
          </a:xfrm>
          <a:prstGeom prst="upArrow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2C24CA79-3948-B74D-833E-8F65F90B13DE}"/>
              </a:ext>
            </a:extLst>
          </p:cNvPr>
          <p:cNvSpPr/>
          <p:nvPr/>
        </p:nvSpPr>
        <p:spPr bwMode="auto">
          <a:xfrm rot="12180655">
            <a:off x="4849698" y="3237813"/>
            <a:ext cx="205309" cy="606662"/>
          </a:xfrm>
          <a:prstGeom prst="upArrow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16DABA8-A616-8642-B84D-E6602335436C}"/>
              </a:ext>
            </a:extLst>
          </p:cNvPr>
          <p:cNvCxnSpPr/>
          <p:nvPr/>
        </p:nvCxnSpPr>
        <p:spPr bwMode="auto">
          <a:xfrm flipV="1">
            <a:off x="3777860" y="1749063"/>
            <a:ext cx="319127" cy="2336048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stealth" w="med" len="lg"/>
            <a:tailEnd type="stealth" w="med" len="lg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C31C66-CD50-9C40-958B-B857595E9856}"/>
              </a:ext>
            </a:extLst>
          </p:cNvPr>
          <p:cNvSpPr txBox="1"/>
          <p:nvPr/>
        </p:nvSpPr>
        <p:spPr>
          <a:xfrm>
            <a:off x="3621897" y="2479988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3E0AC0-77EE-8041-9E19-6C05A9C98605}"/>
              </a:ext>
            </a:extLst>
          </p:cNvPr>
          <p:cNvSpPr txBox="1"/>
          <p:nvPr/>
        </p:nvSpPr>
        <p:spPr>
          <a:xfrm>
            <a:off x="5049873" y="4575569"/>
            <a:ext cx="1914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>
                <a:solidFill>
                  <a:srgbClr val="00B050"/>
                </a:solidFill>
              </a:rPr>
              <a:t>Drukker</a:t>
            </a:r>
            <a:r>
              <a:rPr lang="sv-SE" sz="1200" dirty="0">
                <a:solidFill>
                  <a:srgbClr val="00B050"/>
                </a:solidFill>
              </a:rPr>
              <a:t>, Marino, Putrov’10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FFEABAE-DB13-BF4A-92B9-5235B24FD5C5}"/>
                  </a:ext>
                </a:extLst>
              </p:cNvPr>
              <p:cNvSpPr txBox="1"/>
              <p:nvPr/>
            </p:nvSpPr>
            <p:spPr>
              <a:xfrm>
                <a:off x="855023" y="5688281"/>
                <a:ext cx="38106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sv-SE" sz="2400" dirty="0">
                    <a:solidFill>
                      <a:srgbClr val="7030A0"/>
                    </a:solidFill>
                  </a:rPr>
                  <a:t>no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sv-SE" sz="2400" dirty="0">
                    <a:solidFill>
                      <a:srgbClr val="7030A0"/>
                    </a:solidFill>
                  </a:rPr>
                  <a:t> </a:t>
                </a:r>
                <a:r>
                  <a:rPr lang="sv-SE" sz="2400" dirty="0" err="1">
                    <a:solidFill>
                      <a:srgbClr val="7030A0"/>
                    </a:solidFill>
                  </a:rPr>
                  <a:t>dependent</a:t>
                </a:r>
                <a:r>
                  <a:rPr lang="sv-SE" sz="2400" dirty="0">
                    <a:solidFill>
                      <a:srgbClr val="7030A0"/>
                    </a:solidFill>
                  </a:rPr>
                  <a:t> </a:t>
                </a:r>
                <a:r>
                  <a:rPr lang="sv-SE" sz="2400" dirty="0" err="1">
                    <a:solidFill>
                      <a:srgbClr val="7030A0"/>
                    </a:solidFill>
                  </a:rPr>
                  <a:t>prefactor</a:t>
                </a:r>
                <a:r>
                  <a:rPr lang="sv-SE" sz="2400" dirty="0">
                    <a:solidFill>
                      <a:srgbClr val="7030A0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FFEABAE-DB13-BF4A-92B9-5235B24FD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023" y="5688281"/>
                <a:ext cx="3810659" cy="461665"/>
              </a:xfrm>
              <a:prstGeom prst="rect">
                <a:avLst/>
              </a:prstGeom>
              <a:blipFill>
                <a:blip r:embed="rId9"/>
                <a:stretch>
                  <a:fillRect l="-1993" t="-8108" r="-1661" b="-2973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0391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4D73D-255E-AD41-8D77-AB7E9E436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Latitude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B0C5C-CD0A-5449-B987-D85047CB3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559" y="2724911"/>
            <a:ext cx="1710047" cy="1441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9B4C04-B635-1C44-A778-27D192DC593F}"/>
              </a:ext>
            </a:extLst>
          </p:cNvPr>
          <p:cNvSpPr txBox="1"/>
          <p:nvPr/>
        </p:nvSpPr>
        <p:spPr>
          <a:xfrm>
            <a:off x="457200" y="3214981"/>
            <a:ext cx="328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err="1"/>
              <a:t>Supersymmetric</a:t>
            </a:r>
            <a:r>
              <a:rPr lang="sv-SE" sz="2400" dirty="0"/>
              <a:t> </a:t>
            </a:r>
            <a:r>
              <a:rPr lang="sv-SE" sz="2400" dirty="0" err="1"/>
              <a:t>latitude</a:t>
            </a:r>
            <a:r>
              <a:rPr lang="sv-SE" sz="2400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25B15A-AAD7-104B-81D6-F4FA5D972EB5}"/>
              </a:ext>
            </a:extLst>
          </p:cNvPr>
          <p:cNvSpPr txBox="1"/>
          <p:nvPr/>
        </p:nvSpPr>
        <p:spPr>
          <a:xfrm>
            <a:off x="5985164" y="3445813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rgbClr val="00B050"/>
                </a:solidFill>
              </a:rPr>
              <a:t>Z.’02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2F6C0-6B4F-5647-82A6-96F93883A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234" y="4416075"/>
            <a:ext cx="2050009" cy="806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2301F0-76B3-7C47-BAB4-0A59831D38F0}"/>
              </a:ext>
            </a:extLst>
          </p:cNvPr>
          <p:cNvSpPr txBox="1"/>
          <p:nvPr/>
        </p:nvSpPr>
        <p:spPr>
          <a:xfrm>
            <a:off x="605641" y="4530721"/>
            <a:ext cx="140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err="1">
                <a:solidFill>
                  <a:srgbClr val="0033CC"/>
                </a:solidFill>
              </a:rPr>
              <a:t>One</a:t>
            </a:r>
            <a:r>
              <a:rPr lang="sv-SE" sz="2400" dirty="0">
                <a:solidFill>
                  <a:srgbClr val="0033CC"/>
                </a:solidFill>
              </a:rPr>
              <a:t> loop: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7E3431-9940-9E4D-89DE-C4E002E53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868" y="5688199"/>
            <a:ext cx="1137595" cy="547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C68411-992B-4D47-BDE7-0987CB0DDE15}"/>
              </a:ext>
            </a:extLst>
          </p:cNvPr>
          <p:cNvSpPr txBox="1"/>
          <p:nvPr/>
        </p:nvSpPr>
        <p:spPr>
          <a:xfrm>
            <a:off x="5031968" y="5962064"/>
            <a:ext cx="1904689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>
                <a:solidFill>
                  <a:srgbClr val="00B050"/>
                </a:solidFill>
              </a:rPr>
              <a:t>Guralnik</a:t>
            </a:r>
            <a:r>
              <a:rPr lang="sv-SE" sz="1200" dirty="0">
                <a:solidFill>
                  <a:srgbClr val="00B050"/>
                </a:solidFill>
              </a:rPr>
              <a:t>, Kulik’03</a:t>
            </a:r>
          </a:p>
          <a:p>
            <a:r>
              <a:rPr lang="sv-SE" sz="1200" dirty="0" err="1">
                <a:solidFill>
                  <a:srgbClr val="00B050"/>
                </a:solidFill>
              </a:rPr>
              <a:t>Guralnik</a:t>
            </a:r>
            <a:r>
              <a:rPr lang="sv-SE" sz="1200" dirty="0">
                <a:solidFill>
                  <a:srgbClr val="00B050"/>
                </a:solidFill>
              </a:rPr>
              <a:t>, Kovacs, Kulik’04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4E8FA4-727D-4E45-9D13-089F26A56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1795" y="1178258"/>
            <a:ext cx="5255317" cy="98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69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0E7B2-5A9D-2140-A837-4917BEB80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Ratios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Wilson loops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CF3794-735C-8445-8155-4341E3DD780F}"/>
              </a:ext>
            </a:extLst>
          </p:cNvPr>
          <p:cNvSpPr txBox="1"/>
          <p:nvPr/>
        </p:nvSpPr>
        <p:spPr>
          <a:xfrm>
            <a:off x="5866411" y="981075"/>
            <a:ext cx="3103157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>
                <a:solidFill>
                  <a:srgbClr val="00B050"/>
                </a:solidFill>
              </a:rPr>
              <a:t>Forini</a:t>
            </a:r>
            <a:r>
              <a:rPr lang="sv-SE" sz="1200" dirty="0">
                <a:solidFill>
                  <a:srgbClr val="00B050"/>
                </a:solidFill>
              </a:rPr>
              <a:t>, </a:t>
            </a:r>
            <a:r>
              <a:rPr lang="sv-SE" sz="1200" dirty="0" err="1">
                <a:solidFill>
                  <a:srgbClr val="00B050"/>
                </a:solidFill>
              </a:rPr>
              <a:t>Puletti</a:t>
            </a:r>
            <a:r>
              <a:rPr lang="sv-SE" sz="1200" dirty="0">
                <a:solidFill>
                  <a:srgbClr val="00B050"/>
                </a:solidFill>
              </a:rPr>
              <a:t>, </a:t>
            </a:r>
            <a:r>
              <a:rPr lang="sv-SE" sz="1200" dirty="0" err="1">
                <a:solidFill>
                  <a:srgbClr val="00B050"/>
                </a:solidFill>
              </a:rPr>
              <a:t>Griguolo</a:t>
            </a:r>
            <a:r>
              <a:rPr lang="sv-SE" sz="1200" dirty="0">
                <a:solidFill>
                  <a:srgbClr val="00B050"/>
                </a:solidFill>
              </a:rPr>
              <a:t>, </a:t>
            </a:r>
            <a:r>
              <a:rPr lang="sv-SE" sz="1200" dirty="0" err="1">
                <a:solidFill>
                  <a:srgbClr val="00B050"/>
                </a:solidFill>
              </a:rPr>
              <a:t>Seminara</a:t>
            </a:r>
            <a:r>
              <a:rPr lang="sv-SE" sz="1200" dirty="0">
                <a:solidFill>
                  <a:srgbClr val="00B050"/>
                </a:solidFill>
              </a:rPr>
              <a:t>, Vescovi’15</a:t>
            </a:r>
          </a:p>
          <a:p>
            <a:r>
              <a:rPr lang="sv-SE" sz="1200" dirty="0" err="1">
                <a:solidFill>
                  <a:srgbClr val="00B050"/>
                </a:solidFill>
              </a:rPr>
              <a:t>Faraggi</a:t>
            </a:r>
            <a:r>
              <a:rPr lang="sv-SE" sz="1200" dirty="0">
                <a:solidFill>
                  <a:srgbClr val="00B050"/>
                </a:solidFill>
              </a:rPr>
              <a:t>, Pando </a:t>
            </a:r>
            <a:r>
              <a:rPr lang="sv-SE" sz="1200" dirty="0" err="1">
                <a:solidFill>
                  <a:srgbClr val="00B050"/>
                </a:solidFill>
              </a:rPr>
              <a:t>Zayas</a:t>
            </a:r>
            <a:r>
              <a:rPr lang="sv-SE" sz="1200" dirty="0">
                <a:solidFill>
                  <a:srgbClr val="00B050"/>
                </a:solidFill>
              </a:rPr>
              <a:t>, Silva, Trancanelli’16</a:t>
            </a:r>
          </a:p>
          <a:p>
            <a:r>
              <a:rPr lang="sv-SE" sz="1200" dirty="0" err="1">
                <a:solidFill>
                  <a:srgbClr val="00B050"/>
                </a:solidFill>
              </a:rPr>
              <a:t>Forini</a:t>
            </a:r>
            <a:r>
              <a:rPr lang="sv-SE" sz="1200" dirty="0">
                <a:solidFill>
                  <a:srgbClr val="00B050"/>
                </a:solidFill>
              </a:rPr>
              <a:t>, </a:t>
            </a:r>
            <a:r>
              <a:rPr lang="sv-SE" sz="1200" dirty="0" err="1">
                <a:solidFill>
                  <a:srgbClr val="00B050"/>
                </a:solidFill>
              </a:rPr>
              <a:t>Tseytlin</a:t>
            </a:r>
            <a:r>
              <a:rPr lang="sv-SE" sz="1200" dirty="0">
                <a:solidFill>
                  <a:srgbClr val="00B050"/>
                </a:solidFill>
              </a:rPr>
              <a:t>, Vescovi’17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688BED-EB77-6D49-98CA-FDC0E964D571}"/>
              </a:ext>
            </a:extLst>
          </p:cNvPr>
          <p:cNvSpPr txBox="1"/>
          <p:nvPr/>
        </p:nvSpPr>
        <p:spPr>
          <a:xfrm>
            <a:off x="457200" y="2407709"/>
            <a:ext cx="7690503" cy="104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 err="1"/>
              <a:t>calculate</a:t>
            </a:r>
            <a:r>
              <a:rPr lang="sv-SE" dirty="0"/>
              <a:t> W</a:t>
            </a:r>
            <a:r>
              <a:rPr lang="sv-SE" baseline="-25000" dirty="0"/>
              <a:t>L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W</a:t>
            </a:r>
            <a:r>
              <a:rPr lang="sv-SE" baseline="-25000" dirty="0"/>
              <a:t>C</a:t>
            </a:r>
            <a:r>
              <a:rPr lang="sv-SE" dirty="0"/>
              <a:t> as </a:t>
            </a:r>
            <a:r>
              <a:rPr lang="sv-SE" dirty="0" err="1"/>
              <a:t>normalization</a:t>
            </a:r>
            <a:r>
              <a:rPr lang="sv-SE" dirty="0"/>
              <a:t> </a:t>
            </a:r>
            <a:r>
              <a:rPr lang="sv-SE" dirty="0" err="1"/>
              <a:t>factor</a:t>
            </a:r>
            <a:endParaRPr lang="sv-S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 err="1"/>
              <a:t>since</a:t>
            </a:r>
            <a:r>
              <a:rPr lang="sv-SE" dirty="0"/>
              <a:t> W</a:t>
            </a:r>
            <a:r>
              <a:rPr lang="sv-SE" baseline="-25000" dirty="0"/>
              <a:t>L </a:t>
            </a:r>
            <a:r>
              <a:rPr lang="sv-SE" dirty="0"/>
              <a:t>=1, </a:t>
            </a:r>
            <a:r>
              <a:rPr lang="sv-SE" dirty="0" err="1"/>
              <a:t>this</a:t>
            </a:r>
            <a:r>
              <a:rPr lang="sv-SE" dirty="0"/>
              <a:t> is </a:t>
            </a:r>
            <a:r>
              <a:rPr lang="sv-SE" dirty="0" err="1"/>
              <a:t>equivalent</a:t>
            </a:r>
            <a:r>
              <a:rPr lang="sv-SE" dirty="0"/>
              <a:t> to </a:t>
            </a:r>
            <a:r>
              <a:rPr lang="sv-SE" dirty="0" err="1"/>
              <a:t>calculating</a:t>
            </a:r>
            <a:r>
              <a:rPr lang="sv-SE" dirty="0"/>
              <a:t> W</a:t>
            </a:r>
            <a:r>
              <a:rPr lang="sv-SE" baseline="-25000" dirty="0"/>
              <a:t>C</a:t>
            </a:r>
            <a:r>
              <a:rPr lang="sv-SE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C853C9-4BC4-DD4A-A986-B6902B2DD656}"/>
              </a:ext>
            </a:extLst>
          </p:cNvPr>
          <p:cNvSpPr txBox="1"/>
          <p:nvPr/>
        </p:nvSpPr>
        <p:spPr>
          <a:xfrm>
            <a:off x="350322" y="3788229"/>
            <a:ext cx="6298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>
                <a:solidFill>
                  <a:srgbClr val="00B0F0"/>
                </a:solidFill>
              </a:rPr>
              <a:t>Localization</a:t>
            </a:r>
            <a:r>
              <a:rPr lang="sv-SE" dirty="0">
                <a:solidFill>
                  <a:srgbClr val="00B0F0"/>
                </a:solidFill>
              </a:rPr>
              <a:t> </a:t>
            </a:r>
            <a:r>
              <a:rPr lang="sv-SE" dirty="0" err="1">
                <a:solidFill>
                  <a:srgbClr val="00B0F0"/>
                </a:solidFill>
              </a:rPr>
              <a:t>prediction</a:t>
            </a:r>
            <a:r>
              <a:rPr lang="sv-SE" dirty="0">
                <a:solidFill>
                  <a:srgbClr val="00B0F0"/>
                </a:solidFill>
              </a:rPr>
              <a:t> at strong </a:t>
            </a:r>
            <a:r>
              <a:rPr lang="sv-SE" dirty="0" err="1">
                <a:solidFill>
                  <a:srgbClr val="00B0F0"/>
                </a:solidFill>
              </a:rPr>
              <a:t>coupling</a:t>
            </a:r>
            <a:r>
              <a:rPr lang="sv-SE" dirty="0">
                <a:solidFill>
                  <a:srgbClr val="00B0F0"/>
                </a:solidFill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EF48DE-D4D4-8042-8531-396D459C5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297" y="4311449"/>
            <a:ext cx="4231544" cy="1795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39738A-AF3C-C54F-9C46-73E74C441794}"/>
              </a:ext>
            </a:extLst>
          </p:cNvPr>
          <p:cNvSpPr/>
          <p:nvPr/>
        </p:nvSpPr>
        <p:spPr bwMode="auto">
          <a:xfrm>
            <a:off x="2126352" y="4508426"/>
            <a:ext cx="4688744" cy="1603464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8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411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0;\pagestyle{empty}&#10;\usepackage{xspace,amssymb,amsmath,amsfonts}&#10;\usepackage{color}&#10;\usepackage{TeX4PPT}&#10;"/>
  <p:tag name="MAGPC" val="200"/>
  <p:tag name="FONTSIZE" val="18"/>
  <p:tag name="USEAMSFONTS" val="True"/>
  <p:tag name="USEBOLDAMS" val="False"/>
  <p:tag name="TEX2PS" val="latex $(base).tex; dvips -D $(res) -E -o $(base).ps $(base).dvi"/>
  <p:tag name="EXTERNALEDITCOMMAND" val="WinEdt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1"/>
  <p:tag name="DEFAULTFONTSIZE" val="10"/>
  <p:tag name="DEFAULTWIDTH" val="348"/>
  <p:tag name="DEFAULTHEIGHT" val="200"/>
  <p:tag name="FIRSTZAREMBO@W804600NAGZT3PP7" val="6332"/>
  <p:tag name="DEFAULTDISPLAYSOURCE" val="\documentclass{article}\usepackage{amsfonts,amssymb,color}\pagestyle{empty}&#10;\begin{document}&#10;$$&#10;&#10;$$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fonts,amssymb,color}\pagestyle{empty}&#10;\begin{document}&#10;$$&#10;\sum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5"/>
  <p:tag name="PICTUREFILESIZE" val="186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fonts,amssymb,color}\pagestyle{empty}&#10;\begin{document}&#10;$$&#10;\chi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7"/>
  <p:tag name="PICTUREFILESIZE" val="10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fonts,amssymb,color}\pagestyle{empty}&#10;\begin{document}&#10;$$&#10;\tilde{\chi}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7"/>
  <p:tag name="PICTUREFILESIZE" val="12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fonts,amssymb,color}\pagestyle{empty}&#10;\begin{document}&#10;$$&#10;Z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"/>
  <p:tag name="PICTUREFILESIZE" val="98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fonts,amssymb,color}\pagestyle{empty}&#10;\begin{document}&#10;$$&#10;\tilde{Z}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"/>
  <p:tag name="PICTUREFILESIZE" val="12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fonts,amssymb,color}\pagestyle{empty}&#10;\begin{document}&#10;$$&#10;+~{\rm conj}.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1"/>
  <p:tag name="PICTUREFILESIZE" val="20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fonts,amssymb,color}\pagestyle{empty}&#10;\begin{document}&#10;$$&#10;\pm M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9"/>
  <p:tag name="PICTUREFILESIZE" val="143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fonts,amssymb,color}\pagestyle{empty}&#10;\begin{document}&#10;$$&#10;A_\mu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"/>
  <p:tag name="PICTUREFILESIZE" val="14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fonts,amssymb,color}\pagestyle{empty}&#10;\begin{document}&#10;$$&#10;\lambda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"/>
  <p:tag name="PICTUREFILESIZE" val="9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fonts,amssymb,color}\pagestyle{empty}&#10;\begin{document}&#10;$$&#10;\psi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7"/>
  <p:tag name="PICTUREFILESIZE" val="12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usepackage{amsfonts,amssymb,color}\pagestyle{empty}&#10;\begin{document}&#10;$$&#10;{\color[rgb]{1,0,0} N\rightarrow \infty ,\qquad \lambda -{\rm&#10;fixed}}&#10;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98"/>
  <p:tag name="PICTUREFILESIZE" val="508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fonts,amssymb,color}\pagestyle{empty}&#10;\begin{document}&#10;$$&#10;\Phi,\,\Phi'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"/>
  <p:tag name="PICTUREFILESIZE" val="190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fonts,amssymb,color}\pagestyle{empty}&#10;\begin{document}&#10;$$&#10;0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"/>
  <p:tag name="PICTUREFILESIZE" val="7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fonts,amssymb,color}\pagestyle{empty}&#10;\begin{document}&#10;$$&#10;W(C)=\left\langle \frac{1}{N}\,\mathop{\mathrm{tr}}&#10;{\rm P}&#10;\exp\oint_C ds\,\left(i\dot{x}^\mu A_\mu +|\dot{x}|\Phi \right)\right\rangle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96"/>
  <p:tag name="PICTUREFILESIZE" val="18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fonts,amssymb,color}\pagestyle{empty}&#10;\begin{document}&#10;$$&#10;\frac{1-\cos\theta}{2-2\cos\theta}=\frac{1}{2}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5"/>
  <p:tag name="PICTUREFILESIZE" val="680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fonts,amssymb,color}\pagestyle{empty}&#10;\begin{document}&#10;$$&#10;s_1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fonts,amssymb,color}\pagestyle{empty}&#10;\begin{document}&#10;$$&#10;s_2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114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fonts,amssymb,color}\pagestyle{empty}&#10;\begin{document}&#10;$$&#10;W(C)=\frac{2}{\sqrt{\lambda }}\,I_1\left(\sqrt{\lambda&#10;}\right)&#10;$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66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usepackage{amsfonts,amssymb,color}\pagestyle{empty}&#10;\begin{document}&#10;$$&#10;W({\rm circle})=\sqrt{\frac{2}{\pi }}\lambda ^{-3/4}\,{\rm&#10;e}\,^{\sqrt{\lambda }}&#10;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7"/>
  <p:tag name="PICTUREFILESIZE" val="65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usepackage{amsfonts,amssymb,color}\pagestyle{empty}&#10;\begin{document}&#10;$$&#10;\lambda \rightarrow \infty&#10;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125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usepackage{amsfonts,amssymb,color}\pagestyle{empty}&#10;\begin{document}&#10;$$&#10;=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7"/>
  <p:tag name="PICTUREFILESIZE" val="330"/>
</p:tagLst>
</file>

<file path=ppt/theme/theme1.xml><?xml version="1.0" encoding="utf-8"?>
<a:theme xmlns:a="http://schemas.openxmlformats.org/drawingml/2006/main" name="Paris">
  <a:themeElements>
    <a:clrScheme name="Pari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ris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0000FF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0000FF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Pari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i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i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i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i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i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i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i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i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i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i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i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15886</TotalTime>
  <Words>588</Words>
  <Application>Microsoft Macintosh PowerPoint</Application>
  <PresentationFormat>On-screen Show (4:3)</PresentationFormat>
  <Paragraphs>143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Times New Roman</vt:lpstr>
      <vt:lpstr>Lucida Grande</vt:lpstr>
      <vt:lpstr>Cambria Math</vt:lpstr>
      <vt:lpstr>Arial</vt:lpstr>
      <vt:lpstr>Wingdings</vt:lpstr>
      <vt:lpstr>Paris</vt:lpstr>
      <vt:lpstr>Quantum Corrections to Holographic Wilson Loops</vt:lpstr>
      <vt:lpstr>Wilson loops</vt:lpstr>
      <vt:lpstr>Holography</vt:lpstr>
      <vt:lpstr>Example: circular loop</vt:lpstr>
      <vt:lpstr>Circular loop: planar diagrams</vt:lpstr>
      <vt:lpstr>Circular loop: exact result</vt:lpstr>
      <vt:lpstr>PowerPoint Presentation</vt:lpstr>
      <vt:lpstr>Latitude</vt:lpstr>
      <vt:lpstr>Ratios of Wilson loops</vt:lpstr>
      <vt:lpstr>Classical solution</vt:lpstr>
      <vt:lpstr>PowerPoint Presentation</vt:lpstr>
      <vt:lpstr>Collective coordinates</vt:lpstr>
      <vt:lpstr>Latitude in AdS5xS5</vt:lpstr>
      <vt:lpstr>Classical action</vt:lpstr>
      <vt:lpstr>Moduli integration</vt:lpstr>
      <vt:lpstr>IR regularization</vt:lpstr>
      <vt:lpstr>Determinants and phaseshifts</vt:lpstr>
      <vt:lpstr>PowerPoint Presentation</vt:lpstr>
      <vt:lpstr>PowerPoint Presentation</vt:lpstr>
      <vt:lpstr>Circular loop in string theory</vt:lpstr>
      <vt:lpstr>N=2* theory</vt:lpstr>
      <vt:lpstr>Wilson loops</vt:lpstr>
      <vt:lpstr>Localization predictions</vt:lpstr>
      <vt:lpstr>String on PW background</vt:lpstr>
      <vt:lpstr>Phase transitions in the sigma-model?</vt:lpstr>
      <vt:lpstr>Conclusions</vt:lpstr>
      <vt:lpstr>PowerPoint Presentation</vt:lpstr>
    </vt:vector>
  </TitlesOfParts>
  <Company> 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Bethe Ansatz in AdS/CFT: from local operators to classical strings</dc:title>
  <dc:creator>Konstantin Zarembo</dc:creator>
  <cp:lastModifiedBy>Microsoft Office User</cp:lastModifiedBy>
  <cp:revision>387</cp:revision>
  <dcterms:created xsi:type="dcterms:W3CDTF">2005-10-11T13:28:45Z</dcterms:created>
  <dcterms:modified xsi:type="dcterms:W3CDTF">2018-08-20T20:00:13Z</dcterms:modified>
</cp:coreProperties>
</file>