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handoutMasterIdLst>
    <p:handoutMasterId r:id="rId23"/>
  </p:handoutMasterIdLst>
  <p:sldIdLst>
    <p:sldId id="267" r:id="rId2"/>
    <p:sldId id="319" r:id="rId3"/>
    <p:sldId id="321" r:id="rId4"/>
    <p:sldId id="340" r:id="rId5"/>
    <p:sldId id="322" r:id="rId6"/>
    <p:sldId id="356" r:id="rId7"/>
    <p:sldId id="343" r:id="rId8"/>
    <p:sldId id="344" r:id="rId9"/>
    <p:sldId id="350" r:id="rId10"/>
    <p:sldId id="352" r:id="rId11"/>
    <p:sldId id="351" r:id="rId12"/>
    <p:sldId id="345" r:id="rId13"/>
    <p:sldId id="346" r:id="rId14"/>
    <p:sldId id="347" r:id="rId15"/>
    <p:sldId id="349" r:id="rId16"/>
    <p:sldId id="353" r:id="rId17"/>
    <p:sldId id="354" r:id="rId18"/>
    <p:sldId id="355" r:id="rId19"/>
    <p:sldId id="357" r:id="rId20"/>
    <p:sldId id="338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13" userDrawn="1">
          <p15:clr>
            <a:srgbClr val="A4A3A4"/>
          </p15:clr>
        </p15:guide>
        <p15:guide id="2" pos="249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E1278"/>
    <a:srgbClr val="339900"/>
    <a:srgbClr val="800080"/>
    <a:srgbClr val="0000FF"/>
    <a:srgbClr val="FF0000"/>
    <a:srgbClr val="F18F1F"/>
    <a:srgbClr val="009FDF"/>
    <a:srgbClr val="E3001B"/>
    <a:srgbClr val="F5B264"/>
    <a:srgbClr val="5BC1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3" autoAdjust="0"/>
    <p:restoredTop sz="81588" autoAdjust="0"/>
  </p:normalViewPr>
  <p:slideViewPr>
    <p:cSldViewPr showGuides="1">
      <p:cViewPr>
        <p:scale>
          <a:sx n="100" d="100"/>
          <a:sy n="100" d="100"/>
        </p:scale>
        <p:origin x="984" y="-138"/>
      </p:cViewPr>
      <p:guideLst>
        <p:guide orient="horz" pos="913"/>
        <p:guide pos="24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>
        <p:scale>
          <a:sx n="100" d="100"/>
          <a:sy n="100" d="100"/>
        </p:scale>
        <p:origin x="480" y="72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Relationship Id="rId30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75E6C4-5F43-4FF9-96D4-21B8157BE639}" type="datetimeFigureOut">
              <a:rPr lang="de-DE" smtClean="0"/>
              <a:t>18.08.2018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E8B182-0F75-451D-B88B-ABD1C205B43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18096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1BD367-6A7A-405A-BFB1-15817186491F}" type="datetimeFigureOut">
              <a:rPr lang="de-DE" smtClean="0"/>
              <a:t>18.08.2018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413189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7B5255-5329-45F9-87F3-A2F9FB4734D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276767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7800" indent="-17780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5600" indent="-17780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2925" indent="-187325" algn="l" defTabSz="914400" rtl="0" eaLnBrk="1" latinLnBrk="0" hangingPunct="1">
      <a:buFont typeface="Arial" panose="020B0604020202020204" pitchFamily="34" charset="0"/>
      <a:buChar char="•"/>
      <a:tabLst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20725" indent="-17780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7780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7B5255-5329-45F9-87F3-A2F9FB4734DF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17509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7B5255-5329-45F9-87F3-A2F9FB4734DF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421191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7B5255-5329-45F9-87F3-A2F9FB4734DF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65993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7B5255-5329-45F9-87F3-A2F9FB4734DF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33381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7B5255-5329-45F9-87F3-A2F9FB4734DF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628616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7B5255-5329-45F9-87F3-A2F9FB4734DF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52081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7B5255-5329-45F9-87F3-A2F9FB4734DF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065884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7B5255-5329-45F9-87F3-A2F9FB4734DF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141821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7B5255-5329-45F9-87F3-A2F9FB4734DF}" type="slidenum">
              <a:rPr lang="de-DE" smtClean="0"/>
              <a:t>13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872486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7800" y="5669842"/>
            <a:ext cx="793750" cy="79419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288" y="349611"/>
            <a:ext cx="8353425" cy="1855254"/>
          </a:xfrm>
        </p:spPr>
        <p:txBody>
          <a:bodyPr anchor="t"/>
          <a:lstStyle>
            <a:lvl1pPr algn="l">
              <a:lnSpc>
                <a:spcPct val="100000"/>
              </a:lnSpc>
              <a:defRPr sz="6000"/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5287" y="2335013"/>
            <a:ext cx="8353425" cy="1525787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smtClean="0"/>
              <a:t>Click to edit Master subtitle style</a:t>
            </a:r>
            <a:endParaRPr lang="en-US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0"/>
          </p:nvPr>
        </p:nvSpPr>
        <p:spPr>
          <a:xfrm>
            <a:off x="400043" y="4096779"/>
            <a:ext cx="8348669" cy="700373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="" xmlns:a16="http://schemas.microsoft.com/office/drawing/2014/main" id="{FA66228A-40CC-4875-B5B2-E0DA77FB35C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7" y="6261914"/>
            <a:ext cx="2168482" cy="160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419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smtClean="0"/>
              <a:t>| Schroedinger's Equation for Conformal Symmetry | Volker Schomerus, 20.8.2018</a:t>
            </a:r>
            <a:endParaRPr lang="en-US" noProof="0" dirty="0"/>
          </a:p>
        </p:txBody>
      </p:sp>
      <p:sp>
        <p:nvSpPr>
          <p:cNvPr id="6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395287" y="817500"/>
            <a:ext cx="8364699" cy="379252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b="1">
                <a:solidFill>
                  <a:schemeClr val="accent2"/>
                </a:solidFill>
              </a:defRPr>
            </a:lvl1pPr>
            <a:lvl2pPr marL="266700" indent="0">
              <a:buNone/>
              <a:defRPr/>
            </a:lvl2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72297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smtClean="0"/>
              <a:t>| Schroedinger's Equation for Conformal Symmetry | Volker Schomerus, 20.8.2018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7598946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="" xmlns:a16="http://schemas.microsoft.com/office/drawing/2014/main" id="{E704B3C6-C432-42C5-94A1-8321298516F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779" y="4587296"/>
            <a:ext cx="598825" cy="185118"/>
          </a:xfrm>
          <a:prstGeom prst="rect">
            <a:avLst/>
          </a:prstGeom>
        </p:spPr>
      </p:pic>
      <p:sp>
        <p:nvSpPr>
          <p:cNvPr id="5" name="Rechteck 4">
            <a:extLst>
              <a:ext uri="{FF2B5EF4-FFF2-40B4-BE49-F238E27FC236}">
                <a16:creationId xmlns="" xmlns:a16="http://schemas.microsoft.com/office/drawing/2014/main" id="{2E82049A-6019-4056-8638-0E7938261DF0}"/>
              </a:ext>
            </a:extLst>
          </p:cNvPr>
          <p:cNvSpPr/>
          <p:nvPr userDrawn="1"/>
        </p:nvSpPr>
        <p:spPr>
          <a:xfrm>
            <a:off x="395288" y="3980131"/>
            <a:ext cx="4572000" cy="373107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>
              <a:lnSpc>
                <a:spcPct val="110000"/>
              </a:lnSpc>
            </a:pPr>
            <a:r>
              <a:rPr lang="de-DE" b="1" dirty="0"/>
              <a:t>Contact</a:t>
            </a:r>
          </a:p>
        </p:txBody>
      </p:sp>
      <p:sp>
        <p:nvSpPr>
          <p:cNvPr id="6" name="Rechteck 5">
            <a:extLst>
              <a:ext uri="{FF2B5EF4-FFF2-40B4-BE49-F238E27FC236}">
                <a16:creationId xmlns="" xmlns:a16="http://schemas.microsoft.com/office/drawing/2014/main" id="{8E7668B4-E772-45DD-8F6B-23E9883B6073}"/>
              </a:ext>
            </a:extLst>
          </p:cNvPr>
          <p:cNvSpPr/>
          <p:nvPr userDrawn="1"/>
        </p:nvSpPr>
        <p:spPr>
          <a:xfrm>
            <a:off x="395288" y="4516739"/>
            <a:ext cx="2700548" cy="1899935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>
              <a:lnSpc>
                <a:spcPct val="120000"/>
              </a:lnSpc>
              <a:tabLst>
                <a:tab pos="715963" algn="l"/>
              </a:tabLst>
            </a:pPr>
            <a:r>
              <a:rPr lang="de-DE" dirty="0"/>
              <a:t>	Deutsches </a:t>
            </a:r>
          </a:p>
          <a:p>
            <a:pPr>
              <a:lnSpc>
                <a:spcPct val="120000"/>
              </a:lnSpc>
            </a:pPr>
            <a:r>
              <a:rPr lang="de-DE" dirty="0"/>
              <a:t>Elektronen-Synchrotron</a:t>
            </a:r>
          </a:p>
          <a:p>
            <a:pPr>
              <a:lnSpc>
                <a:spcPct val="120000"/>
              </a:lnSpc>
            </a:pPr>
            <a:endParaRPr lang="de-DE" dirty="0"/>
          </a:p>
          <a:p>
            <a:pPr>
              <a:lnSpc>
                <a:spcPct val="120000"/>
              </a:lnSpc>
            </a:pPr>
            <a:r>
              <a:rPr lang="de-DE" dirty="0"/>
              <a:t>www.desy.de</a:t>
            </a:r>
          </a:p>
        </p:txBody>
      </p:sp>
      <p:sp>
        <p:nvSpPr>
          <p:cNvPr id="7" name="Textplatzhalter 7">
            <a:extLst>
              <a:ext uri="{FF2B5EF4-FFF2-40B4-BE49-F238E27FC236}">
                <a16:creationId xmlns="" xmlns:a16="http://schemas.microsoft.com/office/drawing/2014/main" id="{1383398B-695A-4C6B-980D-9B67FB512D7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99891" y="4516739"/>
            <a:ext cx="5148821" cy="1899936"/>
          </a:xfrm>
        </p:spPr>
        <p:txBody>
          <a:bodyPr/>
          <a:lstStyle>
            <a:lvl1pPr marL="0" indent="0">
              <a:lnSpc>
                <a:spcPct val="120000"/>
              </a:lnSpc>
              <a:spcAft>
                <a:spcPts val="0"/>
              </a:spcAft>
              <a:buNone/>
              <a:defRPr/>
            </a:lvl1pPr>
            <a:lvl2pPr marL="361950" indent="0">
              <a:buNone/>
              <a:defRPr/>
            </a:lvl2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105009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| Schroedinger's Equation for Conformal Symmetry | Volker Schomerus, 20.8.2018</a:t>
            </a:r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F03EEAA9-3E4A-4310-BB4B-CB23C898C866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9413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(with Pictur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6"/>
          <p:cNvSpPr>
            <a:spLocks noGrp="1"/>
          </p:cNvSpPr>
          <p:nvPr>
            <p:ph type="pic" sz="quarter" idx="14"/>
          </p:nvPr>
        </p:nvSpPr>
        <p:spPr>
          <a:xfrm>
            <a:off x="1" y="0"/>
            <a:ext cx="9143998" cy="3429001"/>
          </a:xfrm>
          <a:solidFill>
            <a:schemeClr val="tx2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288" y="349611"/>
            <a:ext cx="8353425" cy="1099777"/>
          </a:xfrm>
        </p:spPr>
        <p:txBody>
          <a:bodyPr anchor="t"/>
          <a:lstStyle>
            <a:lvl1pPr algn="l">
              <a:lnSpc>
                <a:spcPct val="100000"/>
              </a:lnSpc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5287" y="2335013"/>
            <a:ext cx="8353425" cy="889339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smtClean="0"/>
              <a:t>Click to edit Master subtitle style</a:t>
            </a:r>
            <a:endParaRPr lang="en-US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0"/>
          </p:nvPr>
        </p:nvSpPr>
        <p:spPr>
          <a:xfrm>
            <a:off x="400043" y="4096779"/>
            <a:ext cx="8348669" cy="700373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pic>
        <p:nvPicPr>
          <p:cNvPr id="10" name="Grafik 9">
            <a:extLst>
              <a:ext uri="{FF2B5EF4-FFF2-40B4-BE49-F238E27FC236}">
                <a16:creationId xmlns="" xmlns:a16="http://schemas.microsoft.com/office/drawing/2014/main" id="{DC059C8A-4E30-4CF7-8596-8085B43DF34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7" y="6261914"/>
            <a:ext cx="2168482" cy="160615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="" xmlns:a16="http://schemas.microsoft.com/office/drawing/2014/main" id="{AD71804E-76B6-4901-BC63-91145FE9009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7800" y="5669842"/>
            <a:ext cx="793750" cy="794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0856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cya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288" y="349610"/>
            <a:ext cx="8353425" cy="3511190"/>
          </a:xfrm>
        </p:spPr>
        <p:txBody>
          <a:bodyPr anchor="t"/>
          <a:lstStyle>
            <a:lvl1pPr algn="l">
              <a:lnSpc>
                <a:spcPct val="100000"/>
              </a:lnSpc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457579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288" y="349610"/>
            <a:ext cx="8353425" cy="3511190"/>
          </a:xfrm>
        </p:spPr>
        <p:txBody>
          <a:bodyPr anchor="t"/>
          <a:lstStyle>
            <a:lvl1pPr algn="l">
              <a:lnSpc>
                <a:spcPct val="100000"/>
              </a:lnSpc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227151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smtClean="0"/>
              <a:t>| Schroedinger's Equation for Conformal Symmetry | Volker Schomerus, 20.8.2018</a:t>
            </a:r>
            <a:endParaRPr lang="en-US" noProof="0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395287" y="817500"/>
            <a:ext cx="8364699" cy="379252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b="1">
                <a:solidFill>
                  <a:schemeClr val="accent2"/>
                </a:solidFill>
              </a:defRPr>
            </a:lvl1pPr>
            <a:lvl2pPr marL="266700" indent="0">
              <a:buNone/>
              <a:defRPr/>
            </a:lvl2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33408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288" y="1406426"/>
            <a:ext cx="4105276" cy="5010249"/>
          </a:xfrm>
        </p:spPr>
        <p:txBody>
          <a:bodyPr/>
          <a:lstStyle/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smtClean="0"/>
              <a:t>| Schroedinger's Equation for Conformal Symmetry | Volker Schomerus, 20.8.2018</a:t>
            </a:r>
            <a:endParaRPr lang="en-US" noProof="0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395287" y="817500"/>
            <a:ext cx="8364699" cy="379252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b="1">
                <a:solidFill>
                  <a:schemeClr val="accent2"/>
                </a:solidFill>
              </a:defRPr>
            </a:lvl1pPr>
            <a:lvl2pPr marL="266700" indent="0">
              <a:buNone/>
              <a:defRPr/>
            </a:lvl2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4"/>
          </p:nvPr>
        </p:nvSpPr>
        <p:spPr>
          <a:xfrm>
            <a:off x="4643438" y="1406426"/>
            <a:ext cx="4116548" cy="5010249"/>
          </a:xfrm>
        </p:spPr>
        <p:txBody>
          <a:bodyPr/>
          <a:lstStyle/>
          <a:p>
            <a:pPr lvl="0"/>
            <a:r>
              <a:rPr lang="en-US" noProof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48715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and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smtClean="0"/>
              <a:t>| Schroedinger's Equation for Conformal Symmetry | Volker Schomerus, 20.8.2018</a:t>
            </a:r>
            <a:endParaRPr lang="en-US" noProof="0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395287" y="817500"/>
            <a:ext cx="8364699" cy="379252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b="1">
                <a:solidFill>
                  <a:schemeClr val="accent2"/>
                </a:solidFill>
              </a:defRPr>
            </a:lvl1pPr>
            <a:lvl2pPr marL="266700" indent="0">
              <a:buNone/>
              <a:defRPr/>
            </a:lvl2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5"/>
          </p:nvPr>
        </p:nvSpPr>
        <p:spPr>
          <a:xfrm>
            <a:off x="395289" y="1406427"/>
            <a:ext cx="4105276" cy="2454374"/>
          </a:xfrm>
        </p:spPr>
        <p:txBody>
          <a:bodyPr/>
          <a:lstStyle/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9" name="Textplatzhalter 6"/>
          <p:cNvSpPr>
            <a:spLocks noGrp="1"/>
          </p:cNvSpPr>
          <p:nvPr>
            <p:ph type="body" sz="quarter" idx="16"/>
          </p:nvPr>
        </p:nvSpPr>
        <p:spPr>
          <a:xfrm>
            <a:off x="395289" y="3963533"/>
            <a:ext cx="4105276" cy="2454374"/>
          </a:xfrm>
        </p:spPr>
        <p:txBody>
          <a:bodyPr/>
          <a:lstStyle/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10" name="Bildplatzhalter 6"/>
          <p:cNvSpPr>
            <a:spLocks noGrp="1"/>
          </p:cNvSpPr>
          <p:nvPr>
            <p:ph type="pic" sz="quarter" idx="14"/>
          </p:nvPr>
        </p:nvSpPr>
        <p:spPr>
          <a:xfrm>
            <a:off x="4643438" y="1449389"/>
            <a:ext cx="4105274" cy="2411412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11" name="Bildplatzhalter 6"/>
          <p:cNvSpPr>
            <a:spLocks noGrp="1"/>
          </p:cNvSpPr>
          <p:nvPr>
            <p:ph type="pic" sz="quarter" idx="17"/>
          </p:nvPr>
        </p:nvSpPr>
        <p:spPr>
          <a:xfrm>
            <a:off x="4643439" y="4005263"/>
            <a:ext cx="4105274" cy="2412644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 smtClean="0"/>
              <a:t>Click icon to add picture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4711603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and 2 Obje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smtClean="0"/>
              <a:t>| Schroedinger's Equation for Conformal Symmetry | Volker Schomerus, 20.8.2018</a:t>
            </a:r>
            <a:endParaRPr lang="en-US" noProof="0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395287" y="817500"/>
            <a:ext cx="8364699" cy="379252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b="1">
                <a:solidFill>
                  <a:schemeClr val="accent2"/>
                </a:solidFill>
              </a:defRPr>
            </a:lvl1pPr>
            <a:lvl2pPr marL="266700" indent="0">
              <a:buNone/>
              <a:defRPr/>
            </a:lvl2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5"/>
          </p:nvPr>
        </p:nvSpPr>
        <p:spPr>
          <a:xfrm>
            <a:off x="395289" y="1406427"/>
            <a:ext cx="4105276" cy="2454374"/>
          </a:xfrm>
        </p:spPr>
        <p:txBody>
          <a:bodyPr/>
          <a:lstStyle/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9" name="Textplatzhalter 6"/>
          <p:cNvSpPr>
            <a:spLocks noGrp="1"/>
          </p:cNvSpPr>
          <p:nvPr>
            <p:ph type="body" sz="quarter" idx="16"/>
          </p:nvPr>
        </p:nvSpPr>
        <p:spPr>
          <a:xfrm>
            <a:off x="395289" y="3963533"/>
            <a:ext cx="4105276" cy="2454374"/>
          </a:xfrm>
        </p:spPr>
        <p:txBody>
          <a:bodyPr/>
          <a:lstStyle/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12" name="Inhaltsplatzhalter 10">
            <a:extLst>
              <a:ext uri="{FF2B5EF4-FFF2-40B4-BE49-F238E27FC236}">
                <a16:creationId xmlns="" xmlns:a16="http://schemas.microsoft.com/office/drawing/2014/main" id="{3940162A-D75D-4335-9E40-1D7B2D50CB14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4643438" y="1449389"/>
            <a:ext cx="4105274" cy="2411411"/>
          </a:xfrm>
          <a:solidFill>
            <a:schemeClr val="bg1">
              <a:lumMod val="95000"/>
            </a:schemeClr>
          </a:solidFill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r>
              <a:rPr lang="de-DE" dirty="0" err="1"/>
              <a:t>Object</a:t>
            </a:r>
            <a:endParaRPr lang="de-DE" dirty="0"/>
          </a:p>
        </p:txBody>
      </p:sp>
      <p:sp>
        <p:nvSpPr>
          <p:cNvPr id="13" name="Inhaltsplatzhalter 11">
            <a:extLst>
              <a:ext uri="{FF2B5EF4-FFF2-40B4-BE49-F238E27FC236}">
                <a16:creationId xmlns="" xmlns:a16="http://schemas.microsoft.com/office/drawing/2014/main" id="{383D9EF4-C943-4128-A189-76FB47C215CE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4643438" y="4005263"/>
            <a:ext cx="4105274" cy="2412644"/>
          </a:xfrm>
          <a:solidFill>
            <a:schemeClr val="bg1">
              <a:lumMod val="95000"/>
            </a:schemeClr>
          </a:solidFill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r>
              <a:rPr lang="de-DE" dirty="0" err="1"/>
              <a:t>Object</a:t>
            </a:r>
            <a:r>
              <a:rPr lang="de-D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60804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smtClean="0"/>
              <a:t>| Schroedinger's Equation for Conformal Symmetry | Volker Schomerus, 20.8.2018</a:t>
            </a:r>
            <a:endParaRPr lang="en-US" noProof="0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395287" y="817500"/>
            <a:ext cx="8364699" cy="379252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b="1">
                <a:solidFill>
                  <a:schemeClr val="accent2"/>
                </a:solidFill>
              </a:defRPr>
            </a:lvl1pPr>
            <a:lvl2pPr marL="266700" indent="0">
              <a:buNone/>
              <a:defRPr/>
            </a:lvl2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4"/>
          </p:nvPr>
        </p:nvSpPr>
        <p:spPr>
          <a:xfrm>
            <a:off x="395288" y="1449388"/>
            <a:ext cx="8353424" cy="4967287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 smtClean="0"/>
              <a:t>Click icon to add picture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896943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95287" y="349611"/>
            <a:ext cx="8353425" cy="45109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5287" y="1406426"/>
            <a:ext cx="8353425" cy="501024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91579" y="6580800"/>
            <a:ext cx="7272810" cy="18684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| Schroedinger's Equation for Conformal Symmetry | Volker Schomerus, 20.8.2018</a:t>
            </a:r>
            <a:endParaRPr lang="en-US" dirty="0"/>
          </a:p>
        </p:txBody>
      </p:sp>
      <p:sp>
        <p:nvSpPr>
          <p:cNvPr id="14" name="Textfeld 13"/>
          <p:cNvSpPr txBox="1"/>
          <p:nvPr userDrawn="1"/>
        </p:nvSpPr>
        <p:spPr>
          <a:xfrm>
            <a:off x="8136396" y="6580800"/>
            <a:ext cx="612316" cy="18684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US" sz="1000" b="1" noProof="0" dirty="0"/>
              <a:t>Page </a:t>
            </a:r>
            <a:fld id="{0427E4B2-AC28-443E-BE04-5CD55098A90B}" type="slidenum">
              <a:rPr lang="en-US" sz="1000" b="1" noProof="0" smtClean="0"/>
              <a:pPr algn="r"/>
              <a:t>‹#›</a:t>
            </a:fld>
            <a:endParaRPr lang="en-US" sz="1000" b="1" noProof="0" dirty="0"/>
          </a:p>
        </p:txBody>
      </p:sp>
      <p:pic>
        <p:nvPicPr>
          <p:cNvPr id="10" name="Grafik 9">
            <a:extLst>
              <a:ext uri="{FF2B5EF4-FFF2-40B4-BE49-F238E27FC236}">
                <a16:creationId xmlns="" xmlns:a16="http://schemas.microsoft.com/office/drawing/2014/main" id="{91A9E512-39DB-45FA-95C7-CE8C891DDC68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112" y="6614019"/>
            <a:ext cx="325552" cy="100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5299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1" r:id="rId2"/>
    <p:sldLayoutId id="2147483672" r:id="rId3"/>
    <p:sldLayoutId id="2147483674" r:id="rId4"/>
    <p:sldLayoutId id="2147483662" r:id="rId5"/>
    <p:sldLayoutId id="2147483668" r:id="rId6"/>
    <p:sldLayoutId id="2147483670" r:id="rId7"/>
    <p:sldLayoutId id="2147483673" r:id="rId8"/>
    <p:sldLayoutId id="2147483669" r:id="rId9"/>
    <p:sldLayoutId id="2147483666" r:id="rId10"/>
    <p:sldLayoutId id="2147483667" r:id="rId11"/>
    <p:sldLayoutId id="2147483675" r:id="rId12"/>
    <p:sldLayoutId id="2147483690" r:id="rId13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61950" indent="-361950" algn="l" defTabSz="9144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tabLst>
          <a:tab pos="361950" algn="l"/>
        </a:tabLst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66700" algn="l" defTabSz="9144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95350" indent="-266700" algn="l" defTabSz="9144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162050" indent="-266700" algn="l" defTabSz="9144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438275" indent="-276225" algn="l" defTabSz="9144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13" userDrawn="1">
          <p15:clr>
            <a:srgbClr val="F26B43"/>
          </p15:clr>
        </p15:guide>
        <p15:guide id="2" pos="2925" userDrawn="1">
          <p15:clr>
            <a:srgbClr val="F26B43"/>
          </p15:clr>
        </p15:guide>
        <p15:guide id="3" pos="2835" userDrawn="1">
          <p15:clr>
            <a:srgbClr val="F26B43"/>
          </p15:clr>
        </p15:guide>
        <p15:guide id="4" pos="5511" userDrawn="1">
          <p15:clr>
            <a:srgbClr val="F26B43"/>
          </p15:clr>
        </p15:guide>
        <p15:guide id="5" pos="249" userDrawn="1">
          <p15:clr>
            <a:srgbClr val="F26B43"/>
          </p15:clr>
        </p15:guide>
        <p15:guide id="6" orient="horz" pos="4042" userDrawn="1">
          <p15:clr>
            <a:srgbClr val="F26B43"/>
          </p15:clr>
        </p15:guide>
        <p15:guide id="7" orient="horz" pos="2432" userDrawn="1">
          <p15:clr>
            <a:srgbClr val="F26B43"/>
          </p15:clr>
        </p15:guide>
        <p15:guide id="8" orient="horz" pos="2523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42.png"/><Relationship Id="rId4" Type="http://schemas.openxmlformats.org/officeDocument/2006/relationships/image" Target="../media/image4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image" Target="../media/image340.png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35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47.png"/><Relationship Id="rId5" Type="http://schemas.openxmlformats.org/officeDocument/2006/relationships/image" Target="../media/image46.png"/><Relationship Id="rId4" Type="http://schemas.openxmlformats.org/officeDocument/2006/relationships/image" Target="../media/image4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7" Type="http://schemas.openxmlformats.org/officeDocument/2006/relationships/image" Target="../media/image450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51.png"/><Relationship Id="rId5" Type="http://schemas.openxmlformats.org/officeDocument/2006/relationships/image" Target="../media/image50.png"/><Relationship Id="rId4" Type="http://schemas.openxmlformats.org/officeDocument/2006/relationships/image" Target="../media/image420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png"/><Relationship Id="rId7" Type="http://schemas.openxmlformats.org/officeDocument/2006/relationships/image" Target="../media/image58.png"/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57.png"/><Relationship Id="rId5" Type="http://schemas.openxmlformats.org/officeDocument/2006/relationships/image" Target="../media/image56.png"/><Relationship Id="rId4" Type="http://schemas.openxmlformats.org/officeDocument/2006/relationships/image" Target="../media/image55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9.pn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9.png"/><Relationship Id="rId11" Type="http://schemas.openxmlformats.org/officeDocument/2006/relationships/image" Target="../media/image20.png"/><Relationship Id="rId5" Type="http://schemas.openxmlformats.org/officeDocument/2006/relationships/image" Target="../media/image8.png"/><Relationship Id="rId10" Type="http://schemas.openxmlformats.org/officeDocument/2006/relationships/image" Target="../media/image160.png"/><Relationship Id="rId4" Type="http://schemas.openxmlformats.org/officeDocument/2006/relationships/image" Target="../media/image7.png"/><Relationship Id="rId9" Type="http://schemas.openxmlformats.org/officeDocument/2006/relationships/image" Target="../media/image1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18.png"/><Relationship Id="rId7" Type="http://schemas.openxmlformats.org/officeDocument/2006/relationships/image" Target="../media/image2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19.png"/><Relationship Id="rId9" Type="http://schemas.openxmlformats.org/officeDocument/2006/relationships/image" Target="../media/image2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7" Type="http://schemas.openxmlformats.org/officeDocument/2006/relationships/image" Target="../media/image31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png"/><Relationship Id="rId3" Type="http://schemas.openxmlformats.org/officeDocument/2006/relationships/image" Target="../media/image32.png"/><Relationship Id="rId7" Type="http://schemas.openxmlformats.org/officeDocument/2006/relationships/image" Target="../media/image3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35.png"/><Relationship Id="rId5" Type="http://schemas.openxmlformats.org/officeDocument/2006/relationships/image" Target="../media/image34.png"/><Relationship Id="rId10" Type="http://schemas.openxmlformats.org/officeDocument/2006/relationships/image" Target="../media/image39.png"/><Relationship Id="rId4" Type="http://schemas.openxmlformats.org/officeDocument/2006/relationships/image" Target="../media/image33.png"/><Relationship Id="rId9" Type="http://schemas.openxmlformats.org/officeDocument/2006/relationships/image" Target="../media/image3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8124"/>
            <a:ext cx="9144000" cy="354690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95288" y="349610"/>
            <a:ext cx="8353425" cy="3007381"/>
          </a:xfrm>
        </p:spPr>
        <p:txBody>
          <a:bodyPr/>
          <a:lstStyle/>
          <a:p>
            <a:pPr algn="ctr"/>
            <a:r>
              <a:rPr lang="en-US" sz="5400" dirty="0" smtClean="0"/>
              <a:t>Schrödinger’s equation for </a:t>
            </a:r>
            <a:br>
              <a:rPr lang="en-US" sz="5400" dirty="0" smtClean="0"/>
            </a:br>
            <a:r>
              <a:rPr lang="en-US" sz="5400" dirty="0" smtClean="0"/>
              <a:t>Conformal Symmetry</a:t>
            </a:r>
            <a:endParaRPr lang="en-US" sz="5400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395039" y="4999309"/>
            <a:ext cx="8353425" cy="949971"/>
          </a:xfrm>
        </p:spPr>
        <p:txBody>
          <a:bodyPr/>
          <a:lstStyle/>
          <a:p>
            <a:r>
              <a:rPr lang="en-US" dirty="0" smtClean="0"/>
              <a:t>Based on work with M. </a:t>
            </a:r>
            <a:r>
              <a:rPr lang="en-US" dirty="0" err="1" smtClean="0"/>
              <a:t>Isachenkov</a:t>
            </a:r>
            <a:r>
              <a:rPr lang="en-US" dirty="0" smtClean="0"/>
              <a:t>, E. </a:t>
            </a:r>
            <a:r>
              <a:rPr lang="en-US" dirty="0" err="1" smtClean="0"/>
              <a:t>Sobko</a:t>
            </a:r>
            <a:r>
              <a:rPr lang="en-US" dirty="0" smtClean="0"/>
              <a:t>, P. </a:t>
            </a:r>
            <a:r>
              <a:rPr lang="en-US" dirty="0" err="1" smtClean="0"/>
              <a:t>Liendo</a:t>
            </a:r>
            <a:r>
              <a:rPr lang="en-US" dirty="0" smtClean="0"/>
              <a:t>, Y. </a:t>
            </a:r>
            <a:r>
              <a:rPr lang="en-US" dirty="0" err="1" smtClean="0"/>
              <a:t>Linke</a:t>
            </a:r>
            <a:r>
              <a:rPr lang="en-US" dirty="0"/>
              <a:t>;</a:t>
            </a:r>
            <a:r>
              <a:rPr lang="en-US" dirty="0" smtClean="0"/>
              <a:t> </a:t>
            </a:r>
          </a:p>
          <a:p>
            <a:r>
              <a:rPr lang="en-US" dirty="0" smtClean="0"/>
              <a:t>M. </a:t>
            </a:r>
            <a:r>
              <a:rPr lang="en-US" dirty="0" err="1" smtClean="0"/>
              <a:t>Cornagliotto</a:t>
            </a:r>
            <a:r>
              <a:rPr lang="en-US" dirty="0" smtClean="0"/>
              <a:t>, M. </a:t>
            </a:r>
            <a:r>
              <a:rPr lang="en-US" dirty="0" err="1" smtClean="0"/>
              <a:t>Lemos</a:t>
            </a:r>
            <a:r>
              <a:rPr lang="en-US" dirty="0" smtClean="0"/>
              <a:t>, I. </a:t>
            </a:r>
            <a:r>
              <a:rPr lang="en-US" dirty="0" err="1" smtClean="0"/>
              <a:t>Buric</a:t>
            </a:r>
            <a:r>
              <a:rPr lang="en-US" dirty="0" smtClean="0"/>
              <a:t>, T. </a:t>
            </a:r>
            <a:r>
              <a:rPr lang="en-US" dirty="0" err="1" smtClean="0"/>
              <a:t>Bargheer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Volker </a:t>
            </a:r>
            <a:r>
              <a:rPr lang="en-US" dirty="0" err="1" smtClean="0"/>
              <a:t>Schomerus</a:t>
            </a:r>
            <a:r>
              <a:rPr lang="en-US" dirty="0" smtClean="0"/>
              <a:t> </a:t>
            </a:r>
            <a:endParaRPr lang="en-US" dirty="0"/>
          </a:p>
          <a:p>
            <a:r>
              <a:rPr lang="en-US" smtClean="0"/>
              <a:t>IGST 2018, Copenhagen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1234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smtClean="0"/>
              <a:t>| Schroedinger's Equation for Conformal Symmetry | Volker Schomerus, 20.8.2018</a:t>
            </a:r>
            <a:endParaRPr lang="en-US" noProof="0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67544" y="349250"/>
            <a:ext cx="8353425" cy="631825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0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1.3 </a:t>
            </a:r>
            <a:r>
              <a:rPr lang="en-US" sz="3600" b="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Calogero</a:t>
            </a:r>
            <a:r>
              <a:rPr lang="en-US" sz="3600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-Sutherland </a:t>
            </a:r>
            <a:r>
              <a:rPr lang="en-US" sz="3600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Models </a:t>
            </a:r>
            <a:endParaRPr lang="de-DE" sz="36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5536" y="1307127"/>
            <a:ext cx="529565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en-US" sz="2400" b="1" dirty="0" err="1" smtClean="0">
                <a:solidFill>
                  <a:srgbClr val="2F05FF"/>
                </a:solidFill>
                <a:latin typeface="Calibri" panose="020F0502020204030204"/>
              </a:rPr>
              <a:t>Integrable</a:t>
            </a:r>
            <a:r>
              <a:rPr lang="en-US" sz="2400" b="1" dirty="0" smtClean="0">
                <a:solidFill>
                  <a:srgbClr val="2F05FF"/>
                </a:solidFill>
                <a:latin typeface="Calibri" panose="020F0502020204030204"/>
              </a:rPr>
              <a:t> multi-particle genera-</a:t>
            </a:r>
          </a:p>
          <a:p>
            <a:pPr defTabSz="914400">
              <a:lnSpc>
                <a:spcPct val="150000"/>
              </a:lnSpc>
            </a:pPr>
            <a:r>
              <a:rPr lang="en-US" sz="2400" b="1" dirty="0" err="1" smtClean="0">
                <a:solidFill>
                  <a:srgbClr val="2F05FF"/>
                </a:solidFill>
                <a:latin typeface="Calibri" panose="020F0502020204030204"/>
              </a:rPr>
              <a:t>lization</a:t>
            </a:r>
            <a:r>
              <a:rPr lang="en-US" sz="2400" b="1" dirty="0" smtClean="0">
                <a:solidFill>
                  <a:srgbClr val="2F05FF"/>
                </a:solidFill>
                <a:latin typeface="Calibri" panose="020F0502020204030204"/>
              </a:rPr>
              <a:t>  of </a:t>
            </a:r>
            <a:r>
              <a:rPr lang="en-US" sz="2400" b="1" dirty="0" err="1" smtClean="0">
                <a:solidFill>
                  <a:srgbClr val="2F05FF"/>
                </a:solidFill>
                <a:latin typeface="Calibri" panose="020F0502020204030204"/>
              </a:rPr>
              <a:t>Poeschl</a:t>
            </a:r>
            <a:r>
              <a:rPr lang="en-US" sz="2400" b="1" dirty="0" smtClean="0">
                <a:solidFill>
                  <a:srgbClr val="2F05FF"/>
                </a:solidFill>
                <a:latin typeface="Calibri" panose="020F0502020204030204"/>
              </a:rPr>
              <a:t>-Teller model</a:t>
            </a:r>
            <a:endParaRPr lang="en-US" sz="2400" b="1" dirty="0">
              <a:solidFill>
                <a:srgbClr val="2F05FF"/>
              </a:solidFill>
              <a:latin typeface="Calibri" panose="020F050202020403020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84047" y="2492896"/>
            <a:ext cx="46520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en-US" sz="2400" b="1" dirty="0" smtClean="0">
                <a:solidFill>
                  <a:srgbClr val="BE1278"/>
                </a:solidFill>
                <a:latin typeface="Calibri" panose="020F0502020204030204"/>
              </a:rPr>
              <a:t>Associated with non-reduced </a:t>
            </a:r>
          </a:p>
          <a:p>
            <a:pPr defTabSz="914400"/>
            <a:r>
              <a:rPr lang="en-US" sz="2400" b="1" dirty="0" smtClean="0">
                <a:solidFill>
                  <a:srgbClr val="BE1278"/>
                </a:solidFill>
                <a:latin typeface="Calibri" panose="020F0502020204030204"/>
              </a:rPr>
              <a:t>root system  –  here with  BC</a:t>
            </a:r>
            <a:r>
              <a:rPr lang="en-US" sz="2400" b="1" baseline="-25000" dirty="0">
                <a:solidFill>
                  <a:srgbClr val="BE1278"/>
                </a:solidFill>
                <a:latin typeface="Calibri" panose="020F0502020204030204"/>
              </a:rPr>
              <a:t>N</a:t>
            </a:r>
            <a:endParaRPr lang="en-US" sz="2400" b="1" dirty="0">
              <a:solidFill>
                <a:srgbClr val="BE1278"/>
              </a:solidFill>
              <a:latin typeface="Calibri" panose="020F0502020204030204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31879" y="3501008"/>
            <a:ext cx="52922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en-US" sz="2000" b="1" dirty="0" smtClean="0">
                <a:solidFill>
                  <a:srgbClr val="FF0000"/>
                </a:solidFill>
                <a:latin typeface="Calibri" panose="020F0502020204030204"/>
              </a:rPr>
              <a:t>Eigenvalue problem ↔ </a:t>
            </a:r>
            <a:r>
              <a:rPr lang="en-US" sz="2000" b="1" dirty="0" err="1" smtClean="0">
                <a:solidFill>
                  <a:srgbClr val="FF0000"/>
                </a:solidFill>
                <a:latin typeface="Calibri" panose="020F0502020204030204"/>
              </a:rPr>
              <a:t>hypergeometrics</a:t>
            </a:r>
            <a:endParaRPr lang="en-US" sz="2000" b="1" dirty="0">
              <a:solidFill>
                <a:srgbClr val="FF0000"/>
              </a:solidFill>
              <a:latin typeface="Calibri" panose="020F0502020204030204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84168" y="4623519"/>
            <a:ext cx="25922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en-US" sz="2400" b="1" dirty="0" smtClean="0">
                <a:solidFill>
                  <a:srgbClr val="00B050"/>
                </a:solidFill>
                <a:latin typeface="Calibri" panose="020F0502020204030204"/>
              </a:rPr>
              <a:t>[</a:t>
            </a:r>
            <a:r>
              <a:rPr lang="en-US" sz="2400" b="1" dirty="0" err="1" smtClean="0">
                <a:solidFill>
                  <a:srgbClr val="00B050"/>
                </a:solidFill>
                <a:latin typeface="Calibri" panose="020F0502020204030204"/>
              </a:rPr>
              <a:t>Heckman,Opdam</a:t>
            </a:r>
            <a:r>
              <a:rPr lang="en-US" sz="2400" b="1" dirty="0" smtClean="0">
                <a:solidFill>
                  <a:srgbClr val="00B050"/>
                </a:solidFill>
                <a:latin typeface="Calibri" panose="020F0502020204030204"/>
              </a:rPr>
              <a:t>]</a:t>
            </a:r>
            <a:endParaRPr lang="en-US" sz="2400" b="1" dirty="0">
              <a:solidFill>
                <a:srgbClr val="00B050"/>
              </a:solidFill>
              <a:latin typeface="Calibri" panose="020F0502020204030204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24128" y="1319336"/>
            <a:ext cx="2808312" cy="261372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220072" y="796642"/>
            <a:ext cx="37444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en-US" sz="2000" b="1" dirty="0" smtClean="0">
                <a:solidFill>
                  <a:srgbClr val="00B050"/>
                </a:solidFill>
                <a:latin typeface="Calibri" panose="020F0502020204030204"/>
              </a:rPr>
              <a:t>[</a:t>
            </a:r>
            <a:r>
              <a:rPr lang="en-US" sz="2000" b="1" dirty="0" err="1" smtClean="0">
                <a:solidFill>
                  <a:srgbClr val="00B050"/>
                </a:solidFill>
                <a:latin typeface="Calibri" panose="020F0502020204030204"/>
              </a:rPr>
              <a:t>Calogero</a:t>
            </a:r>
            <a:r>
              <a:rPr lang="en-US" sz="2000" b="1" dirty="0">
                <a:solidFill>
                  <a:srgbClr val="00B050"/>
                </a:solidFill>
                <a:latin typeface="Calibri" panose="020F0502020204030204"/>
              </a:rPr>
              <a:t> </a:t>
            </a:r>
            <a:r>
              <a:rPr lang="en-US" sz="2000" b="1" dirty="0" smtClean="0">
                <a:solidFill>
                  <a:srgbClr val="00B050"/>
                </a:solidFill>
                <a:latin typeface="Calibri" panose="020F0502020204030204"/>
              </a:rPr>
              <a:t>71] [Sutherland 72]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95536" y="4047455"/>
            <a:ext cx="83996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The 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cattering problem for particles in a Weyl chamber is solved</a:t>
            </a:r>
            <a:endParaRPr lang="de-DE" sz="2400" b="1" dirty="0" err="1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/>
              <p:cNvSpPr txBox="1"/>
              <p:nvPr/>
            </p:nvSpPr>
            <p:spPr>
              <a:xfrm>
                <a:off x="827584" y="4653136"/>
                <a:ext cx="4699107" cy="47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0" smtClean="0">
                            <a:latin typeface="Cambria Math" panose="02040503050406030204" pitchFamily="18" charset="0"/>
                          </a:rPr>
                          <m:t>𝚿</m:t>
                        </m:r>
                      </m:e>
                      <m:sub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𝝀</m:t>
                        </m:r>
                      </m:sub>
                    </m:sSub>
                    <m:d>
                      <m:dPr>
                        <m:ctrlPr>
                          <a:rPr lang="en-US" sz="24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𝒖</m:t>
                        </m:r>
                      </m:e>
                    </m:d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∼</m:t>
                    </m:r>
                    <m:sSup>
                      <m:sSupPr>
                        <m:ctrlPr>
                          <a:rPr lang="en-US" sz="24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𝒆</m:t>
                        </m:r>
                      </m:e>
                      <m:sup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𝝀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𝒖</m:t>
                        </m:r>
                      </m:sup>
                    </m:sSup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de-DE" sz="2400" b="1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     </a:t>
                </a:r>
                <a:r>
                  <a:rPr lang="de-DE" sz="2400" b="1" dirty="0" err="1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for</a:t>
                </a:r>
                <a:r>
                  <a:rPr lang="de-DE" sz="2400" b="1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𝒖</m:t>
                        </m:r>
                      </m:e>
                      <m:sub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𝒊</m:t>
                        </m:r>
                      </m:sub>
                    </m:sSub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→∞   </m:t>
                    </m:r>
                  </m:oMath>
                </a14:m>
                <a:r>
                  <a:rPr lang="de-DE" sz="2400" b="1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mc:Choice>
        <mc:Fallback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584" y="4653136"/>
                <a:ext cx="4699107" cy="476221"/>
              </a:xfrm>
              <a:prstGeom prst="rect">
                <a:avLst/>
              </a:prstGeom>
              <a:blipFill rotWithShape="0">
                <a:blip r:embed="rId4"/>
                <a:stretch>
                  <a:fillRect l="-389" t="-6410" b="-29487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432900" y="5271591"/>
            <a:ext cx="83529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Harish-Chandra functions: single plane </a:t>
            </a:r>
            <a:r>
              <a:rPr lang="en-US" sz="2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plane</a:t>
            </a:r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waves </a:t>
            </a:r>
            <a:r>
              <a:rPr lang="en-US" sz="2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asymptotics</a:t>
            </a:r>
            <a:endParaRPr lang="de-DE" sz="2400" b="1" dirty="0" err="1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/>
              <p:cNvSpPr txBox="1"/>
              <p:nvPr/>
            </p:nvSpPr>
            <p:spPr>
              <a:xfrm>
                <a:off x="467544" y="5877272"/>
                <a:ext cx="809869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>
                    <a:solidFill>
                      <a:srgbClr val="FF0000"/>
                    </a:solidFill>
                  </a:rPr>
                  <a:t>Much is known: Poles in space of momenta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𝝀</m:t>
                    </m:r>
                  </m:oMath>
                </a14:m>
                <a:r>
                  <a:rPr lang="en-US" b="1" dirty="0" smtClean="0">
                    <a:solidFill>
                      <a:srgbClr val="FF0000"/>
                    </a:solidFill>
                  </a:rPr>
                  <a:t>, </a:t>
                </a:r>
                <a:r>
                  <a:rPr lang="en-US" b="1" dirty="0" smtClean="0">
                    <a:solidFill>
                      <a:srgbClr val="FF0000"/>
                    </a:solidFill>
                  </a:rPr>
                  <a:t>series representations ….</a:t>
                </a:r>
                <a:endParaRPr lang="de-DE" b="1" dirty="0" err="1" smtClean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5877272"/>
                <a:ext cx="8098692" cy="369332"/>
              </a:xfrm>
              <a:prstGeom prst="rect">
                <a:avLst/>
              </a:prstGeom>
              <a:blipFill rotWithShape="0">
                <a:blip r:embed="rId5"/>
                <a:stretch>
                  <a:fillRect l="-678" t="-8197" b="-24590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26098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08520" y="1700808"/>
            <a:ext cx="8353425" cy="576064"/>
          </a:xfrm>
        </p:spPr>
        <p:txBody>
          <a:bodyPr/>
          <a:lstStyle/>
          <a:p>
            <a:pPr marL="0" indent="0" algn="ctr">
              <a:buNone/>
            </a:pP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Extensions 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| Schroedinger's Equation for Conformal Symmetry | Volker Schomerus, 20.8.2018</a:t>
            </a:r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32830" y="3002176"/>
            <a:ext cx="3323346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b="1" dirty="0" smtClean="0">
                <a:solidFill>
                  <a:srgbClr val="BE1278"/>
                </a:solidFill>
              </a:rPr>
              <a:t>Spinning blocks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b="1" dirty="0" smtClean="0">
                <a:solidFill>
                  <a:srgbClr val="BE1278"/>
                </a:solidFill>
              </a:rPr>
              <a:t>Defect blocks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b="1" dirty="0" err="1" smtClean="0">
                <a:solidFill>
                  <a:srgbClr val="BE1278"/>
                </a:solidFill>
              </a:rPr>
              <a:t>Superconformal</a:t>
            </a:r>
            <a:r>
              <a:rPr lang="en-US" sz="2000" b="1" dirty="0" smtClean="0">
                <a:solidFill>
                  <a:srgbClr val="BE1278"/>
                </a:solidFill>
              </a:rPr>
              <a:t> blocks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b="1" dirty="0" smtClean="0">
                <a:solidFill>
                  <a:srgbClr val="BE1278"/>
                </a:solidFill>
              </a:rPr>
              <a:t>Thermal blocks 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b="1" dirty="0" smtClean="0">
                <a:solidFill>
                  <a:srgbClr val="BE1278"/>
                </a:solidFill>
              </a:rPr>
              <a:t>Multi-point blocks </a:t>
            </a:r>
            <a:endParaRPr lang="de-DE" sz="2000" b="1" dirty="0" err="1" smtClean="0">
              <a:solidFill>
                <a:srgbClr val="BE1278"/>
              </a:solidFill>
            </a:endParaRPr>
          </a:p>
        </p:txBody>
      </p:sp>
      <p:sp>
        <p:nvSpPr>
          <p:cNvPr id="6" name="Right Arrow 5"/>
          <p:cNvSpPr/>
          <p:nvPr/>
        </p:nvSpPr>
        <p:spPr>
          <a:xfrm rot="10800000">
            <a:off x="5292080" y="3645023"/>
            <a:ext cx="720080" cy="216024"/>
          </a:xfrm>
          <a:prstGeom prst="rightArrow">
            <a:avLst/>
          </a:prstGeom>
          <a:solidFill>
            <a:srgbClr val="0000FF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8858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smtClean="0"/>
              <a:t>| Schroedinger's Equation for Conformal Symmetry | Volker Schomerus, 20.8.2018</a:t>
            </a:r>
            <a:endParaRPr lang="en-US" noProof="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430378" y="1124744"/>
                <a:ext cx="8102062" cy="12334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914400"/>
                <a:r>
                  <a:rPr lang="en-US" sz="2400" b="1" dirty="0" smtClean="0">
                    <a:solidFill>
                      <a:prstClr val="black"/>
                    </a:solidFill>
                    <a:latin typeface="Calibri" panose="020F0502020204030204"/>
                  </a:rPr>
                  <a:t>Isometries of a p-dimensional conformal defect form subgroup   </a:t>
                </a:r>
                <a:endParaRPr lang="en-US" sz="2400" b="1" dirty="0" smtClean="0">
                  <a:solidFill>
                    <a:prstClr val="black"/>
                  </a:solidFill>
                  <a:latin typeface="Cambria Math" panose="02040503050406030204" pitchFamily="18" charset="0"/>
                </a:endParaRPr>
              </a:p>
              <a:p>
                <a:pPr defTabSz="914400"/>
                <a:endParaRPr lang="en-US" sz="2400" b="1" dirty="0" smtClean="0">
                  <a:solidFill>
                    <a:prstClr val="black"/>
                  </a:solidFill>
                  <a:latin typeface="Cambria Math" panose="02040503050406030204" pitchFamily="18" charset="0"/>
                </a:endParaRPr>
              </a:p>
              <a:p>
                <a:pPr defTabSz="914400"/>
                <a14:m>
                  <m:oMath xmlns:m="http://schemas.openxmlformats.org/officeDocument/2006/math">
                    <m:r>
                      <a:rPr lang="en-US" sz="2400" b="1" i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               </m:t>
                    </m:r>
                    <m:sSub>
                      <m:sSubPr>
                        <m:ctrlPr>
                          <a:rPr lang="en-US" sz="24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𝑮</m:t>
                        </m:r>
                      </m:e>
                      <m:sub>
                        <m:r>
                          <a:rPr lang="en-US" sz="24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𝒑</m:t>
                        </m:r>
                      </m:sub>
                    </m:sSub>
                  </m:oMath>
                </a14:m>
                <a:r>
                  <a:rPr lang="en-US" sz="2400" b="1" dirty="0" smtClean="0">
                    <a:solidFill>
                      <a:prstClr val="black"/>
                    </a:solidFill>
                    <a:latin typeface="Calibri" panose="020F0502020204030204"/>
                  </a:rPr>
                  <a:t> = 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𝑺𝑶</m:t>
                    </m:r>
                    <m:d>
                      <m:dPr>
                        <m:ctrlPr>
                          <a:rPr lang="en-US" sz="24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24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𝒑</m:t>
                        </m:r>
                        <m:r>
                          <a:rPr lang="en-US" sz="24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4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e>
                    </m:d>
                    <m:r>
                      <a:rPr lang="en-US" sz="2400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×</m:t>
                    </m:r>
                    <m:r>
                      <a:rPr lang="en-US" sz="2400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𝑺𝑶</m:t>
                    </m:r>
                    <m:d>
                      <m:dPr>
                        <m:ctrlPr>
                          <a:rPr lang="en-US" sz="24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𝒅</m:t>
                        </m:r>
                        <m:r>
                          <a:rPr lang="en-US" sz="24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4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𝒑</m:t>
                        </m:r>
                      </m:e>
                    </m:d>
                    <m:r>
                      <a:rPr lang="en-US" sz="2400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⊂</m:t>
                    </m:r>
                    <m:r>
                      <a:rPr lang="en-US" sz="2400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𝑮</m:t>
                    </m:r>
                    <m:r>
                      <a:rPr lang="en-US" sz="2400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sz="2400" b="1" dirty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378" y="1124744"/>
                <a:ext cx="8102062" cy="1233415"/>
              </a:xfrm>
              <a:prstGeom prst="rect">
                <a:avLst/>
              </a:prstGeom>
              <a:blipFill rotWithShape="0">
                <a:blip r:embed="rId2"/>
                <a:stretch>
                  <a:fillRect l="-1204" t="-3960" r="-3536" b="-8416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1115616" y="2524834"/>
                <a:ext cx="691276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914400"/>
                <a:r>
                  <a:rPr lang="en-US" sz="2000" b="1" dirty="0" smtClean="0">
                    <a:solidFill>
                      <a:srgbClr val="FF1200"/>
                    </a:solidFill>
                    <a:latin typeface="Calibri" panose="020F0502020204030204"/>
                  </a:rPr>
                  <a:t>p = 0: isometries of pair of points (dilations, rotations);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 smtClean="0">
                            <a:solidFill>
                              <a:srgbClr val="FF12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1" i="1" smtClean="0">
                            <a:solidFill>
                              <a:srgbClr val="FF1200"/>
                            </a:solidFill>
                            <a:latin typeface="Cambria Math" panose="02040503050406030204" pitchFamily="18" charset="0"/>
                          </a:rPr>
                          <m:t>𝑮</m:t>
                        </m:r>
                      </m:e>
                      <m:sub>
                        <m:r>
                          <a:rPr lang="en-US" sz="2000" b="1" i="1" smtClean="0">
                            <a:solidFill>
                              <a:srgbClr val="FF120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</m:sSub>
                    <m:r>
                      <a:rPr lang="en-US" sz="2000" b="1" i="1" smtClean="0">
                        <a:solidFill>
                          <a:srgbClr val="FF12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1" i="1" smtClean="0">
                        <a:solidFill>
                          <a:srgbClr val="FF1200"/>
                        </a:solidFill>
                        <a:latin typeface="Cambria Math" panose="02040503050406030204" pitchFamily="18" charset="0"/>
                      </a:rPr>
                      <m:t>𝑲</m:t>
                    </m:r>
                  </m:oMath>
                </a14:m>
                <a:endParaRPr lang="en-US" sz="2000" b="1" dirty="0">
                  <a:solidFill>
                    <a:srgbClr val="FF1200"/>
                  </a:solidFill>
                  <a:latin typeface="Calibri" panose="020F0502020204030204"/>
                </a:endParaRPr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5616" y="2524834"/>
                <a:ext cx="6912768" cy="400110"/>
              </a:xfrm>
              <a:prstGeom prst="rect">
                <a:avLst/>
              </a:prstGeom>
              <a:blipFill rotWithShape="0">
                <a:blip r:embed="rId3"/>
                <a:stretch>
                  <a:fillRect l="-882" t="-7576" b="-25758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67544" y="3121804"/>
                <a:ext cx="986790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914400"/>
                <a:r>
                  <a:rPr lang="en-US" sz="2400" b="1" dirty="0" smtClean="0">
                    <a:solidFill>
                      <a:srgbClr val="0000FF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Conformal defect possesses </a:t>
                </a:r>
                <a:r>
                  <a:rPr lang="en-US" sz="2400" b="1" i="1" dirty="0" smtClean="0">
                    <a:solidFill>
                      <a:srgbClr val="0000FF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dim</a:t>
                </a:r>
                <a:r>
                  <a:rPr lang="en-US" sz="2400" b="1" dirty="0" smtClean="0">
                    <a:solidFill>
                      <a:srgbClr val="0000FF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𝑮</m:t>
                    </m:r>
                    <m:r>
                      <a:rPr lang="en-US" sz="2400" b="1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/</m:t>
                    </m:r>
                    <m:sSub>
                      <m:sSubPr>
                        <m:ctrlPr>
                          <a:rPr lang="en-US" sz="24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𝑮</m:t>
                        </m:r>
                      </m:e>
                      <m:sub>
                        <m:r>
                          <a:rPr lang="en-US" sz="24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𝒑</m:t>
                        </m:r>
                      </m:sub>
                    </m:sSub>
                  </m:oMath>
                </a14:m>
                <a:r>
                  <a:rPr lang="en-US" sz="2400" b="1" dirty="0" smtClean="0">
                    <a:solidFill>
                      <a:srgbClr val="0000FF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= (p+2)(d-p)</a:t>
                </a:r>
                <a:r>
                  <a:rPr lang="en-US" sz="2800" b="1" dirty="0" smtClean="0">
                    <a:solidFill>
                      <a:srgbClr val="0000FF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sz="2400" b="1" dirty="0" smtClean="0">
                    <a:solidFill>
                      <a:srgbClr val="0000FF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parameters  </a:t>
                </a:r>
                <a:endParaRPr lang="en-US" sz="2400" b="1" dirty="0">
                  <a:solidFill>
                    <a:srgbClr val="0000FF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3121804"/>
                <a:ext cx="9867901" cy="523220"/>
              </a:xfrm>
              <a:prstGeom prst="rect">
                <a:avLst/>
              </a:prstGeom>
              <a:blipFill rotWithShape="0">
                <a:blip r:embed="rId4"/>
                <a:stretch>
                  <a:fillRect l="-989" t="-2326" b="-20930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itle 1"/>
          <p:cNvSpPr txBox="1">
            <a:spLocks/>
          </p:cNvSpPr>
          <p:nvPr/>
        </p:nvSpPr>
        <p:spPr>
          <a:xfrm>
            <a:off x="467544" y="349250"/>
            <a:ext cx="8353425" cy="631825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0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2.1 Conformal Defect Operators </a:t>
            </a:r>
            <a:endParaRPr lang="de-DE" sz="36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Flowchart: Connector 15"/>
          <p:cNvSpPr/>
          <p:nvPr/>
        </p:nvSpPr>
        <p:spPr>
          <a:xfrm>
            <a:off x="2339752" y="4873476"/>
            <a:ext cx="139700" cy="139700"/>
          </a:xfrm>
          <a:prstGeom prst="flowChartConnector">
            <a:avLst/>
          </a:prstGeom>
          <a:solidFill>
            <a:sysClr val="windowText" lastClr="00000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Flowchart: Connector 16"/>
          <p:cNvSpPr/>
          <p:nvPr/>
        </p:nvSpPr>
        <p:spPr>
          <a:xfrm>
            <a:off x="2949352" y="4111476"/>
            <a:ext cx="139700" cy="139700"/>
          </a:xfrm>
          <a:prstGeom prst="flowChartConnector">
            <a:avLst/>
          </a:prstGeom>
          <a:solidFill>
            <a:sysClr val="windowText" lastClr="00000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3127152" y="4289276"/>
            <a:ext cx="304800" cy="292282"/>
          </a:xfrm>
          <a:prstGeom prst="straightConnector1">
            <a:avLst/>
          </a:prstGeom>
          <a:noFill/>
          <a:ln w="44450" cap="flat" cmpd="sng" algn="ctr">
            <a:solidFill>
              <a:srgbClr val="2F05FF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19" name="Straight Arrow Connector 18"/>
          <p:cNvCxnSpPr/>
          <p:nvPr/>
        </p:nvCxnSpPr>
        <p:spPr>
          <a:xfrm flipV="1">
            <a:off x="2415952" y="4289276"/>
            <a:ext cx="0" cy="482600"/>
          </a:xfrm>
          <a:prstGeom prst="straightConnector1">
            <a:avLst/>
          </a:prstGeom>
          <a:noFill/>
          <a:ln w="44450" cap="flat" cmpd="sng" algn="ctr">
            <a:solidFill>
              <a:srgbClr val="2F05FF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20" name="Straight Arrow Connector 19"/>
          <p:cNvCxnSpPr/>
          <p:nvPr/>
        </p:nvCxnSpPr>
        <p:spPr>
          <a:xfrm flipH="1">
            <a:off x="5176909" y="4579855"/>
            <a:ext cx="1247471" cy="658633"/>
          </a:xfrm>
          <a:prstGeom prst="straightConnector1">
            <a:avLst/>
          </a:prstGeom>
          <a:noFill/>
          <a:ln w="44450" cap="flat" cmpd="sng" algn="ctr">
            <a:solidFill>
              <a:srgbClr val="2F05FF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21" name="Straight Connector 20"/>
          <p:cNvCxnSpPr/>
          <p:nvPr/>
        </p:nvCxnSpPr>
        <p:spPr>
          <a:xfrm>
            <a:off x="6398980" y="3906755"/>
            <a:ext cx="0" cy="673100"/>
          </a:xfrm>
          <a:prstGeom prst="line">
            <a:avLst/>
          </a:prstGeom>
          <a:noFill/>
          <a:ln w="41275" cap="flat" cmpd="sng" algn="ctr">
            <a:solidFill>
              <a:srgbClr val="2F05FF"/>
            </a:solidFill>
            <a:prstDash val="sysDot"/>
            <a:miter lim="800000"/>
          </a:ln>
          <a:effectLst/>
        </p:spPr>
      </p:cxnSp>
      <p:sp>
        <p:nvSpPr>
          <p:cNvPr id="22" name="Oval 21"/>
          <p:cNvSpPr/>
          <p:nvPr/>
        </p:nvSpPr>
        <p:spPr>
          <a:xfrm>
            <a:off x="5574473" y="3862914"/>
            <a:ext cx="1661823" cy="1582310"/>
          </a:xfrm>
          <a:prstGeom prst="ellipse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5574474" y="4284332"/>
            <a:ext cx="1653871" cy="628155"/>
          </a:xfrm>
          <a:prstGeom prst="ellipse">
            <a:avLst/>
          </a:prstGeom>
          <a:noFill/>
          <a:ln w="12700" cap="flat" cmpd="sng" algn="ctr">
            <a:solidFill>
              <a:sysClr val="windowText" lastClr="000000"/>
            </a:solidFill>
            <a:prstDash val="sysDash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567370" y="4344904"/>
            <a:ext cx="4828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lang="en-US" sz="2400" b="1" dirty="0" smtClean="0">
                <a:solidFill>
                  <a:srgbClr val="FF0000"/>
                </a:solidFill>
                <a:latin typeface="Calibri" panose="020F0502020204030204"/>
              </a:rPr>
              <a:t>D</a:t>
            </a:r>
            <a:r>
              <a:rPr lang="en-US" sz="2400" b="1" baseline="-25000" dirty="0" smtClean="0">
                <a:solidFill>
                  <a:srgbClr val="FF0000"/>
                </a:solidFill>
                <a:latin typeface="Calibri" panose="020F0502020204030204"/>
              </a:rPr>
              <a:t>0</a:t>
            </a:r>
            <a:endParaRPr lang="de-DE" sz="2400" b="1" dirty="0">
              <a:solidFill>
                <a:srgbClr val="FF0000"/>
              </a:solidFill>
              <a:latin typeface="Calibri" panose="020F0502020204030204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443773" y="4816537"/>
            <a:ext cx="6559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lang="en-US" sz="2400" b="1" dirty="0" smtClean="0">
                <a:solidFill>
                  <a:srgbClr val="FF0000"/>
                </a:solidFill>
                <a:latin typeface="Calibri" panose="020F0502020204030204"/>
              </a:rPr>
              <a:t>D</a:t>
            </a:r>
            <a:r>
              <a:rPr lang="en-US" sz="2400" b="1" baseline="-25000" dirty="0" smtClean="0">
                <a:solidFill>
                  <a:srgbClr val="FF0000"/>
                </a:solidFill>
                <a:latin typeface="Calibri" panose="020F0502020204030204"/>
              </a:rPr>
              <a:t>d-1</a:t>
            </a:r>
            <a:endParaRPr lang="de-DE" sz="2400" b="1" dirty="0">
              <a:solidFill>
                <a:srgbClr val="FF0000"/>
              </a:solidFill>
              <a:latin typeface="Calibri" panose="020F0502020204030204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331640" y="5590981"/>
            <a:ext cx="6840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>
              <a:lnSpc>
                <a:spcPct val="150000"/>
              </a:lnSpc>
            </a:pPr>
            <a:r>
              <a:rPr lang="en-US" sz="2400" b="1" dirty="0" smtClean="0">
                <a:solidFill>
                  <a:srgbClr val="FF1200"/>
                </a:solidFill>
                <a:latin typeface="Calibri" panose="020F0502020204030204"/>
              </a:rPr>
              <a:t>e.g. D</a:t>
            </a:r>
            <a:r>
              <a:rPr lang="en-US" sz="2400" b="1" baseline="-25000" dirty="0" smtClean="0">
                <a:solidFill>
                  <a:srgbClr val="FF1200"/>
                </a:solidFill>
                <a:latin typeface="Calibri" panose="020F0502020204030204"/>
              </a:rPr>
              <a:t>0</a:t>
            </a:r>
            <a:r>
              <a:rPr lang="en-US" sz="2400" b="1" dirty="0" smtClean="0">
                <a:solidFill>
                  <a:srgbClr val="FF1200"/>
                </a:solidFill>
                <a:latin typeface="Calibri" panose="020F0502020204030204"/>
              </a:rPr>
              <a:t>: 2d parameters            D</a:t>
            </a:r>
            <a:r>
              <a:rPr lang="en-US" sz="2400" b="1" baseline="-25000" dirty="0" smtClean="0">
                <a:solidFill>
                  <a:srgbClr val="FF1200"/>
                </a:solidFill>
                <a:latin typeface="Calibri" panose="020F0502020204030204"/>
              </a:rPr>
              <a:t>d-1</a:t>
            </a:r>
            <a:r>
              <a:rPr lang="en-US" sz="2400" b="1" dirty="0" smtClean="0">
                <a:solidFill>
                  <a:srgbClr val="FF1200"/>
                </a:solidFill>
                <a:latin typeface="Calibri" panose="020F0502020204030204"/>
              </a:rPr>
              <a:t>: d+1  parameters </a:t>
            </a:r>
            <a:endParaRPr lang="en-US" sz="2400" b="1" dirty="0">
              <a:solidFill>
                <a:srgbClr val="FF1200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060352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smtClean="0"/>
              <a:t>| Schroedinger's Equation for Conformal Symmetry | Volker Schomerus, 20.8.2018</a:t>
            </a:r>
            <a:endParaRPr lang="en-US" noProof="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1331640" y="5281788"/>
                <a:ext cx="6696744" cy="5954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914400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𝑩</m:t>
                      </m:r>
                      <m:r>
                        <a:rPr lang="en-US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𝑺𝑶</m:t>
                      </m:r>
                      <m:d>
                        <m:dPr>
                          <m:ctrlPr>
                            <a:rPr lang="en-US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𝒑</m:t>
                          </m:r>
                          <m:r>
                            <a:rPr lang="en-US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𝒒</m:t>
                          </m:r>
                        </m:e>
                      </m:d>
                      <m:r>
                        <a:rPr lang="en-US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×</m:t>
                      </m:r>
                      <m:r>
                        <a:rPr lang="en-US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𝑺𝑶</m:t>
                      </m:r>
                      <m:d>
                        <m:dPr>
                          <m:ctrlPr>
                            <a:rPr lang="en-US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en-US" sz="20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𝒅</m:t>
                              </m:r>
                              <m:r>
                                <a:rPr lang="en-US" sz="20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0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𝒑</m:t>
                              </m:r>
                              <m:r>
                                <a:rPr lang="en-US" sz="20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0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𝒒</m:t>
                              </m:r>
                              <m:r>
                                <a:rPr lang="en-US" sz="20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0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e>
                          </m:d>
                        </m:e>
                      </m:d>
                      <m:r>
                        <a:rPr lang="en-US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⊂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 </m:t>
                          </m:r>
                          <m:r>
                            <a:rPr lang="en-US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𝑮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𝒑</m:t>
                          </m:r>
                          <m:r>
                            <a:rPr lang="en-US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𝒒</m:t>
                          </m:r>
                        </m:sub>
                      </m:sSub>
                    </m:oMath>
                  </m:oMathPara>
                </a14:m>
                <a:endParaRPr lang="en-US" sz="2000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1640" y="5281788"/>
                <a:ext cx="6696744" cy="595484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itle 1"/>
          <p:cNvSpPr txBox="1">
            <a:spLocks/>
          </p:cNvSpPr>
          <p:nvPr/>
        </p:nvSpPr>
        <p:spPr>
          <a:xfrm>
            <a:off x="467544" y="349250"/>
            <a:ext cx="8353425" cy="631825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0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2.2 Conformal Partial Waves </a:t>
            </a:r>
            <a:endParaRPr lang="de-DE" sz="36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95536" y="1268760"/>
            <a:ext cx="84969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en-US" sz="2400" b="1" dirty="0" smtClean="0">
                <a:latin typeface="Calibri" panose="020F0502020204030204"/>
              </a:rPr>
              <a:t>Space of CPWs for two scalar defects </a:t>
            </a:r>
            <a:r>
              <a:rPr lang="en-US" sz="2400" b="1" i="1" dirty="0" err="1" smtClean="0">
                <a:latin typeface="Calibri" panose="020F0502020204030204"/>
              </a:rPr>
              <a:t>D</a:t>
            </a:r>
            <a:r>
              <a:rPr lang="en-US" sz="2400" b="1" i="1" baseline="-25000" dirty="0" err="1" smtClean="0">
                <a:latin typeface="Calibri" panose="020F0502020204030204"/>
              </a:rPr>
              <a:t>p</a:t>
            </a:r>
            <a:r>
              <a:rPr lang="en-US" sz="2400" b="1" i="1" dirty="0" smtClean="0">
                <a:latin typeface="Calibri" panose="020F0502020204030204"/>
              </a:rPr>
              <a:t> </a:t>
            </a:r>
            <a:r>
              <a:rPr lang="en-US" sz="2400" b="1" dirty="0" smtClean="0">
                <a:latin typeface="Calibri" panose="020F0502020204030204"/>
              </a:rPr>
              <a:t>and </a:t>
            </a:r>
            <a:r>
              <a:rPr lang="en-US" sz="2400" b="1" i="1" dirty="0" err="1" smtClean="0">
                <a:latin typeface="Calibri" panose="020F0502020204030204"/>
              </a:rPr>
              <a:t>D</a:t>
            </a:r>
            <a:r>
              <a:rPr lang="en-US" sz="2400" b="1" i="1" baseline="-25000" dirty="0" err="1" smtClean="0">
                <a:latin typeface="Calibri" panose="020F0502020204030204"/>
              </a:rPr>
              <a:t>q</a:t>
            </a:r>
            <a:r>
              <a:rPr lang="en-US" sz="2400" b="1" i="1" dirty="0" smtClean="0">
                <a:latin typeface="Calibri" panose="020F0502020204030204"/>
              </a:rPr>
              <a:t> </a:t>
            </a:r>
            <a:r>
              <a:rPr lang="en-US" sz="2400" b="1" dirty="0" smtClean="0">
                <a:latin typeface="Calibri" panose="020F0502020204030204"/>
              </a:rPr>
              <a:t>can be realized as </a:t>
            </a:r>
            <a:endParaRPr lang="en-US" sz="2400" b="1" dirty="0">
              <a:latin typeface="Calibri" panose="020F0502020204030204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448876" y="1775198"/>
                <a:ext cx="6499388" cy="6959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914400">
                  <a:lnSpc>
                    <a:spcPct val="150000"/>
                  </a:lnSpc>
                </a:pPr>
                <a:r>
                  <a:rPr lang="en-US" sz="2400" b="1" dirty="0" smtClean="0">
                    <a:solidFill>
                      <a:schemeClr val="tx1"/>
                    </a:solidFill>
                    <a:latin typeface="Calibri" panose="020F0502020204030204"/>
                  </a:rPr>
                  <a:t>as </a:t>
                </a:r>
                <a:r>
                  <a:rPr lang="en-US" sz="2400" b="1" dirty="0" smtClean="0">
                    <a:solidFill>
                      <a:schemeClr val="tx1"/>
                    </a:solidFill>
                    <a:latin typeface="Calibri" panose="020F0502020204030204"/>
                  </a:rPr>
                  <a:t>functions </a:t>
                </a:r>
                <a:r>
                  <a:rPr lang="en-US" sz="2400" b="1" dirty="0" smtClean="0">
                    <a:solidFill>
                      <a:schemeClr val="tx1"/>
                    </a:solidFill>
                    <a:latin typeface="Calibri" panose="020F0502020204030204"/>
                  </a:rPr>
                  <a:t>on the 2-sided </a:t>
                </a:r>
                <a:r>
                  <a:rPr lang="en-US" sz="2400" b="1" dirty="0" err="1" smtClean="0">
                    <a:solidFill>
                      <a:schemeClr val="tx1"/>
                    </a:solidFill>
                    <a:latin typeface="Calibri" panose="020F0502020204030204"/>
                  </a:rPr>
                  <a:t>coset</a:t>
                </a:r>
                <a:r>
                  <a:rPr lang="en-US" sz="2400" b="1" dirty="0" smtClean="0">
                    <a:solidFill>
                      <a:schemeClr val="tx1"/>
                    </a:solidFill>
                    <a:latin typeface="Calibri" panose="020F0502020204030204"/>
                  </a:rPr>
                  <a:t> space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400" b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𝐆</m:t>
                        </m:r>
                      </m:e>
                      <m:sub>
                        <m:r>
                          <a:rPr lang="en-US" sz="2400" b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𝐩</m:t>
                        </m:r>
                      </m:sub>
                    </m:sSub>
                    <m:r>
                      <a:rPr lang="en-US" sz="2400" b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\</m:t>
                    </m:r>
                    <m:r>
                      <a:rPr lang="en-US" sz="2400" b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𝐆</m:t>
                    </m:r>
                    <m:r>
                      <m:rPr>
                        <m:lit/>
                      </m:rPr>
                      <a:rPr lang="en-US" sz="2400" b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/</m:t>
                    </m:r>
                    <m:sSub>
                      <m:sSubPr>
                        <m:ctrlP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𝐆</m:t>
                        </m:r>
                      </m:e>
                      <m:sub>
                        <m:r>
                          <a:rPr lang="en-US" sz="2400" b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𝐪</m:t>
                        </m:r>
                      </m:sub>
                    </m:sSub>
                  </m:oMath>
                </a14:m>
                <a:endParaRPr lang="en-US" sz="2400" b="1" dirty="0">
                  <a:solidFill>
                    <a:schemeClr val="tx1"/>
                  </a:solidFill>
                  <a:latin typeface="Calibri" panose="020F0502020204030204"/>
                </a:endParaRPr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8876" y="1775198"/>
                <a:ext cx="6499388" cy="695960"/>
              </a:xfrm>
              <a:prstGeom prst="rect">
                <a:avLst/>
              </a:prstGeom>
              <a:blipFill rotWithShape="0">
                <a:blip r:embed="rId4"/>
                <a:stretch>
                  <a:fillRect l="-1501" b="-7895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/>
              <p:cNvSpPr txBox="1"/>
              <p:nvPr/>
            </p:nvSpPr>
            <p:spPr>
              <a:xfrm>
                <a:off x="179512" y="3645024"/>
                <a:ext cx="9217024" cy="151881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 defTabSz="914400">
                  <a:lnSpc>
                    <a:spcPct val="150000"/>
                  </a:lnSpc>
                </a:pPr>
                <a:r>
                  <a:rPr lang="en-US" sz="2000" b="1" dirty="0" smtClean="0">
                    <a:solidFill>
                      <a:srgbClr val="0000FF"/>
                    </a:solidFill>
                    <a:latin typeface="Calibri" panose="020F0502020204030204"/>
                  </a:rPr>
                  <a:t>number </a:t>
                </a:r>
                <a:r>
                  <a:rPr lang="en-US" sz="2000" b="1" i="1" dirty="0">
                    <a:solidFill>
                      <a:srgbClr val="0000FF"/>
                    </a:solidFill>
                    <a:latin typeface="Calibri" panose="020F0502020204030204"/>
                  </a:rPr>
                  <a:t>N</a:t>
                </a:r>
                <a:r>
                  <a:rPr lang="en-US" sz="2000" b="1" dirty="0">
                    <a:solidFill>
                      <a:srgbClr val="0000FF"/>
                    </a:solidFill>
                    <a:latin typeface="Calibri" panose="020F0502020204030204"/>
                  </a:rPr>
                  <a:t> of ``cross ratios’’ </a:t>
                </a:r>
                <a:endParaRPr lang="en-US" sz="2000" b="1" dirty="0" smtClean="0">
                  <a:solidFill>
                    <a:srgbClr val="0000FF"/>
                  </a:solidFill>
                  <a:latin typeface="Calibri" panose="020F0502020204030204"/>
                </a:endParaRPr>
              </a:p>
              <a:p>
                <a:pPr algn="ctr" defTabSz="914400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𝒅𝒊𝒎</m:t>
                      </m:r>
                      <m:r>
                        <a:rPr lang="en-US" sz="2000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𝑮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𝒑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∖</m:t>
                      </m:r>
                      <m:r>
                        <a:rPr lang="en-US" sz="2000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𝑮</m:t>
                      </m:r>
                      <m:r>
                        <a:rPr lang="en-US" sz="2000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 /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𝑮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𝒒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𝒅𝒊𝒎</m:t>
                      </m:r>
                      <m:r>
                        <a:rPr lang="en-US" sz="2000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𝑮</m:t>
                      </m:r>
                      <m:r>
                        <a:rPr lang="en-US" sz="2000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 −</m:t>
                      </m:r>
                      <m:r>
                        <a:rPr lang="en-US" sz="2000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𝒅𝒊𝒎</m:t>
                      </m:r>
                      <m:r>
                        <a:rPr lang="en-US" sz="2000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𝑮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𝒑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000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𝒅𝒊𝒎</m:t>
                      </m:r>
                      <m:r>
                        <a:rPr lang="en-US" sz="2000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𝑮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𝒒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000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𝒅𝒊𝒎</m:t>
                      </m:r>
                      <m:r>
                        <a:rPr lang="en-US" sz="2000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𝑩</m:t>
                      </m:r>
                      <m:r>
                        <a:rPr lang="en-US" sz="2000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</m:oMath>
                  </m:oMathPara>
                </a14:m>
                <a:endParaRPr lang="en-US" sz="2000" b="1" i="1" dirty="0" smtClean="0">
                  <a:solidFill>
                    <a:srgbClr val="0000FF"/>
                  </a:solidFill>
                  <a:latin typeface="Cambria Math" panose="02040503050406030204" pitchFamily="18" charset="0"/>
                </a:endParaRPr>
              </a:p>
              <a:p>
                <a:pPr algn="ctr" defTabSz="914400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𝑵</m:t>
                      </m:r>
                      <m:r>
                        <a:rPr lang="en-US" sz="2000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𝒎𝒊𝒏</m:t>
                      </m:r>
                      <m:r>
                        <a:rPr lang="en-US" sz="2000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000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𝒅</m:t>
                      </m:r>
                      <m:r>
                        <a:rPr lang="en-US" sz="2000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000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𝒑</m:t>
                      </m:r>
                      <m:r>
                        <a:rPr lang="en-US" sz="2000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000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𝒒</m:t>
                      </m:r>
                      <m:r>
                        <a:rPr lang="en-US" sz="2000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000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2000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000" b="1" dirty="0" smtClean="0">
                  <a:solidFill>
                    <a:srgbClr val="0000FF"/>
                  </a:solidFill>
                  <a:latin typeface="Calibri" panose="020F0502020204030204"/>
                </a:endParaRPr>
              </a:p>
            </p:txBody>
          </p:sp>
        </mc:Choice>
        <mc:Fallback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3645024"/>
                <a:ext cx="9217024" cy="1518814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2" name="Picture 1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83660" y="2774812"/>
            <a:ext cx="6312676" cy="654188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6660232" y="4757082"/>
            <a:ext cx="144142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3399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↔ [</a:t>
            </a:r>
            <a:r>
              <a:rPr lang="en-US" sz="2000" b="1" dirty="0" err="1" smtClean="0">
                <a:solidFill>
                  <a:srgbClr val="3399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Gadde</a:t>
            </a:r>
            <a:r>
              <a:rPr lang="en-US" sz="2000" b="1" dirty="0" smtClean="0">
                <a:solidFill>
                  <a:srgbClr val="3399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]</a:t>
            </a:r>
            <a:endParaRPr lang="de-DE" sz="2000" b="1" dirty="0" err="1" smtClean="0">
              <a:solidFill>
                <a:srgbClr val="3399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1259632" y="2708920"/>
            <a:ext cx="6480720" cy="720080"/>
          </a:xfrm>
          <a:prstGeom prst="roundRect">
            <a:avLst/>
          </a:prstGeom>
          <a:solidFill>
            <a:srgbClr val="0000FF">
              <a:alpha val="5000"/>
            </a:srgbClr>
          </a:solidFill>
          <a:ln w="952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3357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smtClean="0"/>
              <a:t>| Schroedinger's Equation for Conformal Symmetry | Volker Schomerus, 20.8.2018</a:t>
            </a:r>
            <a:endParaRPr lang="en-US" noProof="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1187624" y="3284984"/>
                <a:ext cx="7757161" cy="4277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i="1" dirty="0" smtClean="0">
                    <a:solidFill>
                      <a:srgbClr val="FF12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m</a:t>
                </a:r>
                <a:r>
                  <a:rPr lang="en-US" sz="2000" b="1" dirty="0" smtClean="0">
                    <a:solidFill>
                      <a:srgbClr val="FF12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is volume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 smtClean="0">
                            <a:solidFill>
                              <a:srgbClr val="FF12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1" i="1" smtClean="0">
                            <a:solidFill>
                              <a:srgbClr val="FF1200"/>
                            </a:solidFill>
                            <a:latin typeface="Cambria Math" panose="02040503050406030204" pitchFamily="18" charset="0"/>
                          </a:rPr>
                          <m:t>𝑮</m:t>
                        </m:r>
                      </m:e>
                      <m:sub>
                        <m:r>
                          <a:rPr lang="en-US" sz="2000" b="1" i="1" smtClean="0">
                            <a:solidFill>
                              <a:srgbClr val="FF1200"/>
                            </a:solidFill>
                            <a:latin typeface="Cambria Math" panose="02040503050406030204" pitchFamily="18" charset="0"/>
                          </a:rPr>
                          <m:t>𝒑</m:t>
                        </m:r>
                      </m:sub>
                    </m:sSub>
                    <m:r>
                      <a:rPr lang="en-US" sz="2000" b="1" i="1" smtClean="0">
                        <a:solidFill>
                          <a:srgbClr val="FF1200"/>
                        </a:solidFill>
                        <a:latin typeface="Cambria Math" panose="02040503050406030204" pitchFamily="18" charset="0"/>
                      </a:rPr>
                      <m:t>×</m:t>
                    </m:r>
                    <m:sSub>
                      <m:sSubPr>
                        <m:ctrlPr>
                          <a:rPr lang="en-US" sz="2000" b="1" i="1" smtClean="0">
                            <a:solidFill>
                              <a:srgbClr val="FF12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1" i="1" smtClean="0">
                            <a:solidFill>
                              <a:srgbClr val="FF1200"/>
                            </a:solidFill>
                            <a:latin typeface="Cambria Math" panose="02040503050406030204" pitchFamily="18" charset="0"/>
                          </a:rPr>
                          <m:t>𝑮</m:t>
                        </m:r>
                      </m:e>
                      <m:sub>
                        <m:r>
                          <a:rPr lang="en-US" sz="2000" b="1" i="1" smtClean="0">
                            <a:solidFill>
                              <a:srgbClr val="FF1200"/>
                            </a:solidFill>
                            <a:latin typeface="Cambria Math" panose="02040503050406030204" pitchFamily="18" charset="0"/>
                          </a:rPr>
                          <m:t>𝒒</m:t>
                        </m:r>
                      </m:sub>
                    </m:sSub>
                  </m:oMath>
                </a14:m>
                <a:r>
                  <a:rPr lang="en-US" sz="2000" b="1" dirty="0" smtClean="0">
                    <a:solidFill>
                      <a:srgbClr val="FF12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orbit through </a:t>
                </a:r>
                <a14:m>
                  <m:oMath xmlns:m="http://schemas.openxmlformats.org/officeDocument/2006/math">
                    <m:r>
                      <a:rPr lang="en-US" sz="2000" b="1" i="1" smtClean="0">
                        <a:solidFill>
                          <a:srgbClr val="FF1200"/>
                        </a:solidFill>
                        <a:latin typeface="Cambria Math" panose="02040503050406030204" pitchFamily="18" charset="0"/>
                      </a:rPr>
                      <m:t>𝒖</m:t>
                    </m:r>
                    <m:r>
                      <a:rPr lang="en-US" sz="2000" b="1" i="1" smtClean="0">
                        <a:solidFill>
                          <a:srgbClr val="FF1200"/>
                        </a:solidFill>
                        <a:latin typeface="Cambria Math" panose="02040503050406030204" pitchFamily="18" charset="0"/>
                      </a:rPr>
                      <m:t>=(</m:t>
                    </m:r>
                    <m:sSub>
                      <m:sSubPr>
                        <m:ctrlPr>
                          <a:rPr lang="en-US" sz="2000" b="1" i="1" smtClean="0">
                            <a:solidFill>
                              <a:srgbClr val="FF12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1" i="1" smtClean="0">
                            <a:solidFill>
                              <a:srgbClr val="FF1200"/>
                            </a:solidFill>
                            <a:latin typeface="Cambria Math" panose="02040503050406030204" pitchFamily="18" charset="0"/>
                          </a:rPr>
                          <m:t>𝒖</m:t>
                        </m:r>
                      </m:e>
                      <m:sub>
                        <m:r>
                          <a:rPr lang="en-US" sz="2000" b="1" i="1" smtClean="0">
                            <a:solidFill>
                              <a:srgbClr val="FF12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sz="2000" b="1" i="1" smtClean="0">
                        <a:solidFill>
                          <a:srgbClr val="FF1200"/>
                        </a:solidFill>
                        <a:latin typeface="Cambria Math" panose="02040503050406030204" pitchFamily="18" charset="0"/>
                      </a:rPr>
                      <m:t>, …,</m:t>
                    </m:r>
                    <m:sSub>
                      <m:sSubPr>
                        <m:ctrlPr>
                          <a:rPr lang="en-US" sz="2000" b="1" i="1" smtClean="0">
                            <a:solidFill>
                              <a:srgbClr val="FF12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1" i="1" smtClean="0">
                            <a:solidFill>
                              <a:srgbClr val="FF1200"/>
                            </a:solidFill>
                            <a:latin typeface="Cambria Math" panose="02040503050406030204" pitchFamily="18" charset="0"/>
                          </a:rPr>
                          <m:t>𝒖</m:t>
                        </m:r>
                      </m:e>
                      <m:sub>
                        <m:r>
                          <a:rPr lang="en-US" sz="2000" b="1" i="1" smtClean="0">
                            <a:solidFill>
                              <a:srgbClr val="FF1200"/>
                            </a:solidFill>
                            <a:latin typeface="Cambria Math" panose="02040503050406030204" pitchFamily="18" charset="0"/>
                          </a:rPr>
                          <m:t>𝑵</m:t>
                        </m:r>
                      </m:sub>
                    </m:sSub>
                    <m:r>
                      <a:rPr lang="en-US" sz="2000" b="1" i="1" smtClean="0">
                        <a:solidFill>
                          <a:srgbClr val="FF12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000" kern="1200" dirty="0" smtClean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endParaRPr lang="en-US" sz="2000" kern="12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7624" y="3284984"/>
                <a:ext cx="7757161" cy="427746"/>
              </a:xfrm>
              <a:prstGeom prst="rect">
                <a:avLst/>
              </a:prstGeom>
              <a:blipFill rotWithShape="0">
                <a:blip r:embed="rId2"/>
                <a:stretch>
                  <a:fillRect l="-865" t="-7143" b="-20000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539552" y="3961177"/>
            <a:ext cx="28491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kern="1200" dirty="0" smtClean="0">
                <a:solidFill>
                  <a:srgbClr val="2F05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Scalar </a:t>
            </a:r>
            <a:r>
              <a:rPr lang="en-US" sz="2400" b="1" dirty="0" smtClean="0">
                <a:solidFill>
                  <a:srgbClr val="2F05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CPW</a:t>
            </a:r>
            <a:r>
              <a:rPr lang="en-US" sz="2400" b="1" kern="1200" dirty="0" smtClean="0">
                <a:solidFill>
                  <a:srgbClr val="2F05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s:</a:t>
            </a:r>
            <a:endParaRPr lang="en-US" sz="2400" b="1" kern="1200" dirty="0">
              <a:solidFill>
                <a:srgbClr val="2F05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311702" y="3718773"/>
            <a:ext cx="41487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400" b="1" dirty="0" smtClean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[</a:t>
            </a:r>
            <a:r>
              <a:rPr lang="en-US" sz="2400" b="1" dirty="0" err="1" smtClean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Isachenkov,Liendo,Linke,VS</a:t>
            </a:r>
            <a:r>
              <a:rPr lang="en-US" sz="2400" b="1" dirty="0" smtClean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]</a:t>
            </a:r>
            <a:endParaRPr lang="en-US" sz="1800" b="1" kern="1200" dirty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1712" y="2341603"/>
            <a:ext cx="5252536" cy="1015389"/>
          </a:xfrm>
          <a:prstGeom prst="rect">
            <a:avLst/>
          </a:prstGeom>
        </p:spPr>
      </p:pic>
      <p:sp>
        <p:nvSpPr>
          <p:cNvPr id="11" name="Title 1"/>
          <p:cNvSpPr txBox="1">
            <a:spLocks/>
          </p:cNvSpPr>
          <p:nvPr/>
        </p:nvSpPr>
        <p:spPr>
          <a:xfrm>
            <a:off x="467544" y="349250"/>
            <a:ext cx="8353425" cy="631825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0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2.3 The Casimir Equation </a:t>
            </a:r>
            <a:endParaRPr lang="de-DE" sz="36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467544" y="1124744"/>
                <a:ext cx="8136904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914400">
                  <a:lnSpc>
                    <a:spcPct val="150000"/>
                  </a:lnSpc>
                </a:pPr>
                <a:r>
                  <a:rPr lang="en-US" sz="2400" b="1" dirty="0" smtClean="0">
                    <a:solidFill>
                      <a:prstClr val="black"/>
                    </a:solidFill>
                    <a:latin typeface="Calibri" panose="020F0502020204030204"/>
                  </a:rPr>
                  <a:t>Eigenvalue equation for the quadratic Casimir element C</a:t>
                </a:r>
                <a:r>
                  <a:rPr lang="en-US" sz="2400" b="1" baseline="-25000" dirty="0" smtClean="0">
                    <a:solidFill>
                      <a:prstClr val="black"/>
                    </a:solidFill>
                    <a:latin typeface="Calibri" panose="020F0502020204030204"/>
                  </a:rPr>
                  <a:t>2</a:t>
                </a:r>
                <a:r>
                  <a:rPr lang="en-US" sz="2400" b="1" dirty="0">
                    <a:solidFill>
                      <a:prstClr val="black"/>
                    </a:solidFill>
                    <a:latin typeface="Calibri" panose="020F0502020204030204"/>
                  </a:rPr>
                  <a:t> </a:t>
                </a:r>
                <a:r>
                  <a:rPr lang="en-US" sz="2400" b="1" dirty="0" smtClean="0">
                    <a:solidFill>
                      <a:prstClr val="black"/>
                    </a:solidFill>
                    <a:latin typeface="Calibri" panose="020F0502020204030204"/>
                  </a:rPr>
                  <a:t>of the conformal group G on space </a:t>
                </a:r>
                <a14:m>
                  <m:oMath xmlns:m="http://schemas.openxmlformats.org/officeDocument/2006/math">
                    <m:r>
                      <a:rPr lang="en-US" sz="2400" b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𝚪</m:t>
                    </m:r>
                  </m:oMath>
                </a14:m>
                <a:r>
                  <a:rPr lang="en-US" sz="2400" b="1" dirty="0" smtClean="0">
                    <a:solidFill>
                      <a:prstClr val="black"/>
                    </a:solidFill>
                    <a:latin typeface="Calibri" panose="020F0502020204030204"/>
                  </a:rPr>
                  <a:t> of conformal partial waves </a:t>
                </a: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1124744"/>
                <a:ext cx="8136904" cy="1200329"/>
              </a:xfrm>
              <a:prstGeom prst="rect">
                <a:avLst/>
              </a:prstGeom>
              <a:blipFill rotWithShape="0">
                <a:blip r:embed="rId4"/>
                <a:stretch>
                  <a:fillRect l="-1199" b="-6633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3" name="Pictur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9552" y="4581129"/>
            <a:ext cx="7776864" cy="97007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03648" y="5424368"/>
            <a:ext cx="5108228" cy="105630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5436096" y="6021288"/>
                <a:ext cx="3283496" cy="50552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 defTabSz="914400"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1200"/>
                        </a:solidFill>
                        <a:latin typeface="Cambria Math" panose="02040503050406030204" pitchFamily="18" charset="0"/>
                      </a:rPr>
                      <m:t>𝑵</m:t>
                    </m:r>
                    <m:r>
                      <a:rPr lang="en-US" b="1" i="1" smtClean="0">
                        <a:solidFill>
                          <a:srgbClr val="FF12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1" i="1" smtClean="0">
                        <a:solidFill>
                          <a:srgbClr val="FF1200"/>
                        </a:solidFill>
                        <a:latin typeface="Cambria Math" panose="02040503050406030204" pitchFamily="18" charset="0"/>
                      </a:rPr>
                      <m:t>𝒎𝒊𝒏</m:t>
                    </m:r>
                    <m:r>
                      <a:rPr lang="en-US" b="1" i="1" smtClean="0">
                        <a:solidFill>
                          <a:srgbClr val="FF12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1" i="1" smtClean="0">
                        <a:solidFill>
                          <a:srgbClr val="FF1200"/>
                        </a:solidFill>
                        <a:latin typeface="Cambria Math" panose="02040503050406030204" pitchFamily="18" charset="0"/>
                      </a:rPr>
                      <m:t>𝒅</m:t>
                    </m:r>
                    <m:r>
                      <a:rPr lang="en-US" b="1" i="1" smtClean="0">
                        <a:solidFill>
                          <a:srgbClr val="FF12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1" i="1" smtClean="0">
                        <a:solidFill>
                          <a:srgbClr val="FF1200"/>
                        </a:solidFill>
                        <a:latin typeface="Cambria Math" panose="02040503050406030204" pitchFamily="18" charset="0"/>
                      </a:rPr>
                      <m:t>𝒑</m:t>
                    </m:r>
                    <m:r>
                      <a:rPr lang="en-US" b="1" i="1" smtClean="0">
                        <a:solidFill>
                          <a:srgbClr val="FF12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1" i="1" smtClean="0">
                        <a:solidFill>
                          <a:srgbClr val="FF1200"/>
                        </a:solidFill>
                        <a:latin typeface="Cambria Math" panose="02040503050406030204" pitchFamily="18" charset="0"/>
                      </a:rPr>
                      <m:t>𝒒</m:t>
                    </m:r>
                    <m:r>
                      <a:rPr lang="en-US" b="1" i="1" smtClean="0">
                        <a:solidFill>
                          <a:srgbClr val="FF12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1" i="1" smtClean="0">
                        <a:solidFill>
                          <a:srgbClr val="FF1200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b="1" i="1" smtClean="0">
                        <a:solidFill>
                          <a:srgbClr val="FF12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b="1" dirty="0" smtClean="0">
                    <a:solidFill>
                      <a:srgbClr val="FF1200"/>
                    </a:solidFill>
                    <a:latin typeface="Calibri" panose="020F0502020204030204"/>
                  </a:rPr>
                  <a:t> </a:t>
                </a:r>
                <a:endParaRPr lang="en-US" b="1" dirty="0">
                  <a:solidFill>
                    <a:srgbClr val="FF1200"/>
                  </a:solidFill>
                  <a:latin typeface="Calibri" panose="020F0502020204030204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6096" y="6021288"/>
                <a:ext cx="3283496" cy="505523"/>
              </a:xfrm>
              <a:prstGeom prst="rect">
                <a:avLst/>
              </a:prstGeom>
              <a:blipFill rotWithShape="0">
                <a:blip r:embed="rId7"/>
                <a:stretch>
                  <a:fillRect b="-1205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63167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smtClean="0"/>
              <a:t>| Schroedinger's Equation for Conformal Symmetry | Volker Schomerus, 20.8.2018</a:t>
            </a:r>
            <a:endParaRPr lang="en-US" noProof="0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67544" y="349250"/>
            <a:ext cx="8353425" cy="631825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0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2.4 Some Applications </a:t>
            </a:r>
            <a:endParaRPr lang="de-DE" sz="36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7544" y="1085835"/>
            <a:ext cx="8399992" cy="11430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ll defect blocks for any value of N were constructed in terms of </a:t>
            </a:r>
          </a:p>
          <a:p>
            <a:pPr>
              <a:lnSpc>
                <a:spcPct val="150000"/>
              </a:lnSpc>
            </a:pPr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multi-variate </a:t>
            </a:r>
            <a:r>
              <a:rPr lang="en-US" sz="2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hypergeometrics</a:t>
            </a:r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75300" y="2492896"/>
            <a:ext cx="833901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 N = 2 we found complete set of relations with 4-point blocks</a:t>
            </a:r>
          </a:p>
          <a:p>
            <a:pPr>
              <a:lnSpc>
                <a:spcPct val="150000"/>
              </a:lnSpc>
            </a:pPr>
            <a:r>
              <a:rPr lang="en-US" sz="2400" b="1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400" b="1" dirty="0" smtClean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xtending results by </a:t>
            </a:r>
            <a:endParaRPr lang="de-DE" sz="2400" b="1" dirty="0" err="1" smtClean="0">
              <a:solidFill>
                <a:srgbClr val="0000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502511" y="1772816"/>
            <a:ext cx="32459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3399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[</a:t>
            </a:r>
            <a:r>
              <a:rPr lang="en-US" sz="2000" b="1" dirty="0" err="1" smtClean="0">
                <a:solidFill>
                  <a:srgbClr val="3399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Liendo,Linke,Isachenkov,VS</a:t>
            </a:r>
            <a:r>
              <a:rPr lang="en-US" sz="2000" b="1" dirty="0" smtClean="0">
                <a:solidFill>
                  <a:srgbClr val="3399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]</a:t>
            </a:r>
            <a:endParaRPr lang="de-DE" sz="2000" b="1" dirty="0" err="1" smtClean="0">
              <a:solidFill>
                <a:srgbClr val="3399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103771" y="2996952"/>
            <a:ext cx="52126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3399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[</a:t>
            </a:r>
            <a:r>
              <a:rPr lang="en-US" b="1" dirty="0" err="1" smtClean="0">
                <a:solidFill>
                  <a:srgbClr val="3399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Billo</a:t>
            </a:r>
            <a:r>
              <a:rPr lang="en-US" b="1" dirty="0" err="1" smtClean="0">
                <a:solidFill>
                  <a:srgbClr val="3399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,Goncalves,Lauria,Meineri</a:t>
            </a:r>
            <a:r>
              <a:rPr lang="en-US" b="1" dirty="0" smtClean="0">
                <a:solidFill>
                  <a:srgbClr val="3399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] [</a:t>
            </a:r>
            <a:r>
              <a:rPr lang="en-US" b="1" dirty="0" err="1" smtClean="0">
                <a:solidFill>
                  <a:srgbClr val="3399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Liendo,Meneghelli</a:t>
            </a:r>
            <a:r>
              <a:rPr lang="en-US" b="1" dirty="0" smtClean="0">
                <a:solidFill>
                  <a:srgbClr val="3399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]</a:t>
            </a:r>
            <a:endParaRPr lang="de-DE" b="1" dirty="0" err="1" smtClean="0">
              <a:solidFill>
                <a:srgbClr val="3399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39552" y="3933056"/>
            <a:ext cx="720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 found a Lorentzian inversion formula extending  </a:t>
            </a:r>
            <a:endParaRPr lang="de-DE" sz="2400" b="1" dirty="0" err="1" smtClean="0">
              <a:solidFill>
                <a:srgbClr val="0000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165915" y="3964994"/>
            <a:ext cx="15825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3399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[Caron-</a:t>
            </a:r>
            <a:r>
              <a:rPr lang="en-US" sz="2000" b="1" dirty="0" err="1" smtClean="0">
                <a:solidFill>
                  <a:srgbClr val="3399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Huot</a:t>
            </a:r>
            <a:r>
              <a:rPr lang="en-US" sz="2000" b="1" dirty="0" smtClean="0">
                <a:solidFill>
                  <a:srgbClr val="3399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]</a:t>
            </a:r>
            <a:endParaRPr lang="de-DE" sz="2000" b="1" dirty="0" err="1" smtClean="0">
              <a:solidFill>
                <a:srgbClr val="3399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39552" y="4437112"/>
            <a:ext cx="81358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 Computation of bulk-defect OPE coefficients for large spins.</a:t>
            </a:r>
            <a:endParaRPr lang="de-DE" sz="2400" b="1" dirty="0" err="1" smtClean="0">
              <a:solidFill>
                <a:srgbClr val="0000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339752" y="5661248"/>
            <a:ext cx="62756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3399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[</a:t>
            </a:r>
            <a:r>
              <a:rPr lang="en-US" sz="2000" b="1" dirty="0" err="1" smtClean="0">
                <a:solidFill>
                  <a:srgbClr val="3399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Alday</a:t>
            </a:r>
            <a:r>
              <a:rPr lang="en-US" sz="2000" b="1" dirty="0" smtClean="0">
                <a:solidFill>
                  <a:srgbClr val="3399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et al.] [Caron-</a:t>
            </a:r>
            <a:r>
              <a:rPr lang="en-US" sz="2000" b="1" dirty="0" err="1" smtClean="0">
                <a:solidFill>
                  <a:srgbClr val="3399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Huot</a:t>
            </a:r>
            <a:r>
              <a:rPr lang="en-US" sz="2000" b="1" dirty="0" smtClean="0">
                <a:solidFill>
                  <a:srgbClr val="3399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][</a:t>
            </a:r>
            <a:r>
              <a:rPr lang="en-US" sz="2000" b="1" dirty="0" err="1" smtClean="0">
                <a:solidFill>
                  <a:srgbClr val="3399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Lemos,Liendo,Meineri,Sarkar</a:t>
            </a:r>
            <a:r>
              <a:rPr lang="en-US" sz="2000" b="1" dirty="0" smtClean="0">
                <a:solidFill>
                  <a:srgbClr val="3399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]</a:t>
            </a:r>
            <a:endParaRPr lang="de-DE" sz="2000" b="1" dirty="0" err="1" smtClean="0">
              <a:solidFill>
                <a:srgbClr val="3399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83568" y="5661248"/>
            <a:ext cx="15372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0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elated with </a:t>
            </a:r>
            <a:endParaRPr lang="de-DE" sz="2000" b="1" dirty="0" err="1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660232" y="5013176"/>
            <a:ext cx="19479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>
                <a:solidFill>
                  <a:srgbClr val="BE127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</a:t>
            </a:r>
            <a:r>
              <a:rPr lang="en-US" sz="2000" b="1" i="1" dirty="0" smtClean="0">
                <a:solidFill>
                  <a:srgbClr val="BE127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ork in progress</a:t>
            </a:r>
            <a:endParaRPr lang="de-DE" sz="2000" b="1" i="1" dirty="0" err="1" smtClean="0">
              <a:solidFill>
                <a:srgbClr val="BE1278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3582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smtClean="0"/>
              <a:t>| Schroedinger's Equation for Conformal Symmetry | Volker Schomerus, 20.8.2018</a:t>
            </a:r>
            <a:endParaRPr lang="en-US" noProof="0" dirty="0"/>
          </a:p>
        </p:txBody>
      </p:sp>
      <p:sp>
        <p:nvSpPr>
          <p:cNvPr id="3" name="TextBox 2"/>
          <p:cNvSpPr txBox="1"/>
          <p:nvPr/>
        </p:nvSpPr>
        <p:spPr>
          <a:xfrm>
            <a:off x="3227169" y="2278613"/>
            <a:ext cx="29290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Integrability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de-DE" sz="36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30408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smtClean="0"/>
              <a:t>| Schroedinger's Equation for Conformal Symmetry | Volker Schomerus, 20.8.2018</a:t>
            </a:r>
            <a:endParaRPr lang="en-US" noProof="0" dirty="0"/>
          </a:p>
        </p:txBody>
      </p:sp>
      <p:sp>
        <p:nvSpPr>
          <p:cNvPr id="3" name="TextBox 2"/>
          <p:cNvSpPr txBox="1"/>
          <p:nvPr/>
        </p:nvSpPr>
        <p:spPr>
          <a:xfrm>
            <a:off x="467544" y="332656"/>
            <a:ext cx="79560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3.1 Dependence on weights/momenta</a:t>
            </a:r>
            <a:endParaRPr lang="de-DE" sz="36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7544" y="1196752"/>
            <a:ext cx="8210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Dolan &amp; Osborn noticed that scalar blocks obey shift equations</a:t>
            </a:r>
            <a:endParaRPr lang="de-DE" sz="2400" b="1" dirty="0" err="1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560" y="2060848"/>
            <a:ext cx="7668344" cy="2293336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683568" y="1844824"/>
            <a:ext cx="7632848" cy="2664296"/>
          </a:xfrm>
          <a:prstGeom prst="roundRect">
            <a:avLst>
              <a:gd name="adj" fmla="val 6356"/>
            </a:avLst>
          </a:prstGeom>
          <a:solidFill>
            <a:srgbClr val="0000FF">
              <a:alpha val="5000"/>
            </a:srgbClr>
          </a:solidFill>
          <a:ln w="952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 smtClean="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321863" y="4653136"/>
            <a:ext cx="413856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Eq. (5.1) from </a:t>
            </a:r>
            <a:r>
              <a:rPr lang="en-US" sz="16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hep-th</a:t>
            </a:r>
            <a:r>
              <a:rPr lang="en-US" sz="1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/0309180 </a:t>
            </a:r>
            <a:r>
              <a:rPr lang="en-US" sz="1600" b="1" dirty="0" smtClean="0">
                <a:solidFill>
                  <a:srgbClr val="3399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[</a:t>
            </a:r>
            <a:r>
              <a:rPr lang="en-US" sz="1600" b="1" dirty="0" err="1" smtClean="0">
                <a:solidFill>
                  <a:srgbClr val="3399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Dolan,Osborn</a:t>
            </a:r>
            <a:r>
              <a:rPr lang="en-US" sz="1600" b="1" dirty="0" smtClean="0">
                <a:solidFill>
                  <a:srgbClr val="3399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]</a:t>
            </a:r>
            <a:endParaRPr lang="de-DE" sz="1600" b="1" dirty="0" err="1" smtClean="0">
              <a:solidFill>
                <a:srgbClr val="3399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0181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smtClean="0"/>
              <a:t>| Schroedinger's Equation for Conformal Symmetry | Volker Schomerus, 20.8.2018</a:t>
            </a:r>
            <a:endParaRPr lang="en-US" noProof="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2913" y="1556792"/>
            <a:ext cx="7325471" cy="8640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7544" y="332656"/>
            <a:ext cx="70070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3.2 </a:t>
            </a:r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Ruijsenaars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-Schneider model</a:t>
            </a:r>
            <a:endParaRPr lang="de-DE" sz="36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467544" y="1095127"/>
                <a:ext cx="797949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After multiplication with </a:t>
                </a:r>
                <a:r>
                  <a:rPr lang="en-US" sz="2400" b="1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some </a:t>
                </a:r>
                <a:r>
                  <a:rPr lang="en-US" sz="2400" b="1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factor c = c(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𝝀</m:t>
                        </m:r>
                      </m:e>
                      <m:sub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sz="24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𝝀</m:t>
                        </m:r>
                      </m:e>
                      <m:sub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de-DE" sz="2400" b="1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) </a:t>
                </a:r>
                <a:r>
                  <a:rPr lang="de-DE" sz="2400" b="1" dirty="0" err="1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one</a:t>
                </a:r>
                <a:r>
                  <a:rPr lang="de-DE" sz="2400" b="1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de-DE" sz="2400" b="1" dirty="0" err="1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obtains</a:t>
                </a:r>
                <a:endParaRPr lang="de-DE" sz="2400" b="1" dirty="0" smtClean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1095127"/>
                <a:ext cx="7979492" cy="461665"/>
              </a:xfrm>
              <a:prstGeom prst="rect">
                <a:avLst/>
              </a:prstGeom>
              <a:blipFill rotWithShape="0">
                <a:blip r:embed="rId3"/>
                <a:stretch>
                  <a:fillRect l="-1222" t="-10667" r="-1146" b="-30667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28800" y="2392685"/>
            <a:ext cx="5486400" cy="67627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39552" y="3068960"/>
            <a:ext cx="80085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sz="2400" b="1" baseline="30000" dirty="0" smtClean="0">
                <a:latin typeface="Calibri" panose="020F0502020204030204" pitchFamily="34" charset="0"/>
                <a:cs typeface="Calibri" panose="020F0502020204030204" pitchFamily="34" charset="0"/>
              </a:rPr>
              <a:t>nd</a:t>
            </a:r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order difference </a:t>
            </a:r>
            <a:r>
              <a:rPr lang="en-US" sz="2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eq</a:t>
            </a:r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: rational </a:t>
            </a:r>
            <a:r>
              <a:rPr lang="en-US" sz="2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Ruijsenaars</a:t>
            </a:r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-Schneider model</a:t>
            </a:r>
            <a:endParaRPr lang="de-DE" sz="2400" b="1" dirty="0" err="1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527239" y="3645024"/>
                <a:ext cx="8131072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400" b="1" u="sng" dirty="0" smtClean="0">
                    <a:solidFill>
                      <a:srgbClr val="0000FF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Comments</a:t>
                </a:r>
                <a:r>
                  <a:rPr lang="en-US" sz="2400" b="1" dirty="0" smtClean="0">
                    <a:solidFill>
                      <a:srgbClr val="0000FF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:  This generalizes to wave functions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 </m:t>
                        </m:r>
                        <m:r>
                          <a:rPr lang="en-US" sz="24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𝝍</m:t>
                        </m:r>
                      </m:e>
                      <m:sub>
                        <m:r>
                          <a:rPr lang="en-US" sz="24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𝝀</m:t>
                        </m:r>
                      </m:sub>
                    </m:sSub>
                    <m:d>
                      <m:dPr>
                        <m:ctrlPr>
                          <a:rPr lang="en-US" sz="24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dPr>
                      <m:e>
                        <m:r>
                          <a:rPr lang="en-US" sz="24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𝒖</m:t>
                        </m:r>
                      </m:e>
                    </m:d>
                    <m:r>
                      <a:rPr lang="en-US" sz="2400" b="1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  </m:t>
                    </m:r>
                  </m:oMath>
                </a14:m>
                <a:r>
                  <a:rPr lang="en-US" sz="2400" b="1" dirty="0" smtClean="0">
                    <a:solidFill>
                      <a:srgbClr val="0000FF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of  the 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400" b="1" dirty="0" smtClean="0">
                    <a:solidFill>
                      <a:srgbClr val="0000FF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BC</a:t>
                </a:r>
                <a:r>
                  <a:rPr lang="en-US" sz="2400" b="1" baseline="-25000" dirty="0" smtClean="0">
                    <a:solidFill>
                      <a:srgbClr val="0000FF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N</a:t>
                </a:r>
                <a:r>
                  <a:rPr lang="en-US" sz="2400" b="1" dirty="0" smtClean="0">
                    <a:solidFill>
                      <a:srgbClr val="0000FF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 </a:t>
                </a:r>
                <a:r>
                  <a:rPr lang="en-US" sz="2400" b="1" dirty="0" err="1" smtClean="0">
                    <a:solidFill>
                      <a:srgbClr val="0000FF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Calogero</a:t>
                </a:r>
                <a:r>
                  <a:rPr lang="en-US" sz="2400" b="1" dirty="0" smtClean="0">
                    <a:solidFill>
                      <a:srgbClr val="0000FF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-Sutherland  model  and hence to  d</a:t>
                </a:r>
                <a:r>
                  <a:rPr lang="en-US" sz="2400" b="1" dirty="0" smtClean="0">
                    <a:solidFill>
                      <a:srgbClr val="0000FF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efect  blocks.</a:t>
                </a:r>
                <a:endParaRPr lang="de-DE" sz="2400" b="1" dirty="0" err="1" smtClean="0">
                  <a:solidFill>
                    <a:srgbClr val="0000FF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7239" y="3645024"/>
                <a:ext cx="8131072" cy="1200329"/>
              </a:xfrm>
              <a:prstGeom prst="rect">
                <a:avLst/>
              </a:prstGeom>
              <a:blipFill rotWithShape="0">
                <a:blip r:embed="rId5"/>
                <a:stretch>
                  <a:fillRect l="-1124" r="-225" b="-6091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/>
              <p:cNvSpPr txBox="1"/>
              <p:nvPr/>
            </p:nvSpPr>
            <p:spPr>
              <a:xfrm>
                <a:off x="2411760" y="4869160"/>
                <a:ext cx="2300053" cy="4160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1" dirty="0" smtClean="0">
                    <a:solidFill>
                      <a:srgbClr val="FF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note</a:t>
                </a:r>
                <a:r>
                  <a:rPr lang="en-US" b="0" dirty="0" smtClean="0">
                    <a:solidFill>
                      <a:srgbClr val="FF0000"/>
                    </a:solidFill>
                  </a:rPr>
                  <a:t> 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𝜓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𝜆</m:t>
                        </m:r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sub>
                    </m:sSub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sSub>
                          <m:sSubPr>
                            <m:ctrlPr>
                              <a:rPr lang="en-US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𝜕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sup>
                    </m:sSup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𝜓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𝜆</m:t>
                        </m:r>
                      </m:sub>
                    </m:sSub>
                  </m:oMath>
                </a14:m>
                <a:endParaRPr lang="de-DE" i="1" dirty="0" err="1" smtClean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1760" y="4869160"/>
                <a:ext cx="2300053" cy="416076"/>
              </a:xfrm>
              <a:prstGeom prst="rect">
                <a:avLst/>
              </a:prstGeom>
              <a:blipFill rotWithShape="0">
                <a:blip r:embed="rId6"/>
                <a:stretch>
                  <a:fillRect l="-2918" t="-8824" b="-22059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/>
              <p:cNvSpPr txBox="1"/>
              <p:nvPr/>
            </p:nvSpPr>
            <p:spPr>
              <a:xfrm>
                <a:off x="539552" y="5199779"/>
                <a:ext cx="8217249" cy="126265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rgbClr val="80008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Rational RS contains exponential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solidFill>
                              <a:srgbClr val="80008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solidFill>
                              <a:srgbClr val="800080"/>
                            </a:solidFill>
                            <a:latin typeface="Cambria Math" panose="02040503050406030204" pitchFamily="18" charset="0"/>
                          </a:rPr>
                          <m:t>𝝏</m:t>
                        </m:r>
                      </m:e>
                      <m:sub>
                        <m:r>
                          <a:rPr lang="en-US" sz="2400" b="1" i="1" smtClean="0">
                            <a:solidFill>
                              <a:srgbClr val="800080"/>
                            </a:solidFill>
                            <a:latin typeface="Cambria Math" panose="02040503050406030204" pitchFamily="18" charset="0"/>
                          </a:rPr>
                          <m:t>𝒊</m:t>
                        </m:r>
                      </m:sub>
                    </m:sSub>
                    <m:r>
                      <a:rPr lang="en-US" sz="2400" b="1" i="1" smtClean="0">
                        <a:solidFill>
                          <a:srgbClr val="80008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1" i="1" smtClean="0">
                            <a:solidFill>
                              <a:srgbClr val="80008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rgbClr val="800080"/>
                            </a:solidFill>
                            <a:latin typeface="Cambria Math" panose="02040503050406030204" pitchFamily="18" charset="0"/>
                          </a:rPr>
                          <m:t>𝝏</m:t>
                        </m:r>
                      </m:num>
                      <m:den>
                        <m:r>
                          <a:rPr lang="en-US" sz="2400" b="1" i="1" smtClean="0">
                            <a:solidFill>
                              <a:srgbClr val="800080"/>
                            </a:solidFill>
                            <a:latin typeface="Cambria Math" panose="02040503050406030204" pitchFamily="18" charset="0"/>
                          </a:rPr>
                          <m:t>𝝏</m:t>
                        </m:r>
                        <m:sSub>
                          <m:sSubPr>
                            <m:ctrlPr>
                              <a:rPr lang="en-US" sz="2400" b="1" i="1" smtClean="0">
                                <a:solidFill>
                                  <a:srgbClr val="80008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 smtClean="0">
                                <a:solidFill>
                                  <a:srgbClr val="800080"/>
                                </a:solidFill>
                                <a:latin typeface="Cambria Math" panose="02040503050406030204" pitchFamily="18" charset="0"/>
                              </a:rPr>
                              <m:t>𝝀</m:t>
                            </m:r>
                          </m:e>
                          <m:sub>
                            <m:r>
                              <a:rPr lang="en-US" sz="2400" b="1" i="1" smtClean="0">
                                <a:solidFill>
                                  <a:srgbClr val="800080"/>
                                </a:solidFill>
                                <a:latin typeface="Cambria Math" panose="02040503050406030204" pitchFamily="18" charset="0"/>
                              </a:rPr>
                              <m:t>𝒊</m:t>
                            </m:r>
                          </m:sub>
                        </m:sSub>
                      </m:den>
                    </m:f>
                    <m:r>
                      <a:rPr lang="en-US" sz="2400" b="1" i="1" smtClean="0">
                        <a:solidFill>
                          <a:srgbClr val="80008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de-DE" sz="2400" b="1" dirty="0" smtClean="0">
                    <a:solidFill>
                      <a:srgbClr val="80008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&amp; is rational in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solidFill>
                              <a:srgbClr val="80008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solidFill>
                              <a:srgbClr val="800080"/>
                            </a:solidFill>
                            <a:latin typeface="Cambria Math" panose="02040503050406030204" pitchFamily="18" charset="0"/>
                          </a:rPr>
                          <m:t>𝝀</m:t>
                        </m:r>
                      </m:e>
                      <m:sub>
                        <m:r>
                          <a:rPr lang="en-US" sz="2400" b="1" i="1" smtClean="0">
                            <a:solidFill>
                              <a:srgbClr val="800080"/>
                            </a:solidFill>
                            <a:latin typeface="Cambria Math" panose="02040503050406030204" pitchFamily="18" charset="0"/>
                          </a:rPr>
                          <m:t>𝒊</m:t>
                        </m:r>
                      </m:sub>
                    </m:sSub>
                  </m:oMath>
                </a14:m>
                <a:endParaRPr lang="de-DE" sz="2400" b="1" dirty="0" smtClean="0">
                  <a:solidFill>
                    <a:srgbClr val="800080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US" sz="2400" b="1" dirty="0" smtClean="0">
                    <a:solidFill>
                      <a:srgbClr val="80008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Hyperbolic CS is polynomial in </a:t>
                </a:r>
                <a14:m>
                  <m:oMath xmlns:m="http://schemas.openxmlformats.org/officeDocument/2006/math">
                    <m:r>
                      <a:rPr lang="en-US" sz="2400" b="1" i="0" smtClean="0">
                        <a:solidFill>
                          <a:srgbClr val="800080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 </m:t>
                    </m:r>
                    <m:sSub>
                      <m:sSubPr>
                        <m:ctrlPr>
                          <a:rPr lang="en-US" sz="2400" b="1" i="1" smtClean="0">
                            <a:solidFill>
                              <a:srgbClr val="800080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solidFill>
                              <a:srgbClr val="800080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 </m:t>
                        </m:r>
                        <m:r>
                          <a:rPr lang="en-US" sz="2400" b="1" i="1" smtClean="0">
                            <a:solidFill>
                              <a:srgbClr val="800080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𝝏</m:t>
                        </m:r>
                      </m:e>
                      <m:sub>
                        <m:r>
                          <a:rPr lang="en-US" sz="2400" b="1" i="1" smtClean="0">
                            <a:solidFill>
                              <a:srgbClr val="800080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𝒊</m:t>
                        </m:r>
                      </m:sub>
                    </m:sSub>
                    <m:r>
                      <a:rPr lang="en-US" sz="2400" b="1" i="1" smtClean="0">
                        <a:solidFill>
                          <a:srgbClr val="800080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 = </m:t>
                    </m:r>
                    <m:f>
                      <m:fPr>
                        <m:ctrlPr>
                          <a:rPr lang="en-US" sz="2400" b="1" i="1" smtClean="0">
                            <a:solidFill>
                              <a:srgbClr val="800080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rgbClr val="800080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𝝏</m:t>
                        </m:r>
                      </m:num>
                      <m:den>
                        <m:r>
                          <a:rPr lang="en-US" sz="2400" b="1" i="1" smtClean="0">
                            <a:solidFill>
                              <a:srgbClr val="800080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𝝏</m:t>
                        </m:r>
                        <m:sSub>
                          <m:sSubPr>
                            <m:ctrlPr>
                              <a:rPr lang="en-US" sz="2400" b="1" i="1" smtClean="0">
                                <a:solidFill>
                                  <a:srgbClr val="800080"/>
                                </a:solidFill>
                                <a:latin typeface="Cambria Math" panose="02040503050406030204" pitchFamily="18" charset="0"/>
                                <a:cs typeface="Calibri" panose="020F0502020204030204" pitchFamily="34" charset="0"/>
                              </a:rPr>
                            </m:ctrlPr>
                          </m:sSubPr>
                          <m:e>
                            <m:r>
                              <a:rPr lang="en-US" sz="2400" b="1" i="1" smtClean="0">
                                <a:solidFill>
                                  <a:srgbClr val="800080"/>
                                </a:solidFill>
                                <a:latin typeface="Cambria Math" panose="02040503050406030204" pitchFamily="18" charset="0"/>
                                <a:cs typeface="Calibri" panose="020F0502020204030204" pitchFamily="34" charset="0"/>
                              </a:rPr>
                              <m:t>𝒖</m:t>
                            </m:r>
                          </m:e>
                          <m:sub>
                            <m:r>
                              <a:rPr lang="en-US" sz="2400" b="1" i="1" smtClean="0">
                                <a:solidFill>
                                  <a:srgbClr val="800080"/>
                                </a:solidFill>
                                <a:latin typeface="Cambria Math" panose="02040503050406030204" pitchFamily="18" charset="0"/>
                                <a:cs typeface="Calibri" panose="020F0502020204030204" pitchFamily="34" charset="0"/>
                              </a:rPr>
                              <m:t>𝒊</m:t>
                            </m:r>
                          </m:sub>
                        </m:sSub>
                      </m:den>
                    </m:f>
                  </m:oMath>
                </a14:m>
                <a:r>
                  <a:rPr lang="de-DE" sz="2400" b="1" dirty="0" smtClean="0">
                    <a:solidFill>
                      <a:srgbClr val="80008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 &amp;  </a:t>
                </a:r>
                <a:r>
                  <a:rPr lang="de-DE" sz="2400" b="1" dirty="0" err="1" smtClean="0">
                    <a:solidFill>
                      <a:srgbClr val="80008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exponential</a:t>
                </a:r>
                <a:r>
                  <a:rPr lang="de-DE" sz="2400" b="1" dirty="0" smtClean="0">
                    <a:solidFill>
                      <a:srgbClr val="80008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 </a:t>
                </a:r>
                <a:r>
                  <a:rPr lang="de-DE" sz="2400" b="1" dirty="0" err="1" smtClean="0">
                    <a:solidFill>
                      <a:srgbClr val="80008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of</a:t>
                </a:r>
                <a:r>
                  <a:rPr lang="de-DE" sz="2400" b="1" dirty="0" smtClean="0">
                    <a:solidFill>
                      <a:srgbClr val="80008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solidFill>
                              <a:srgbClr val="800080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solidFill>
                              <a:srgbClr val="800080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𝒖</m:t>
                        </m:r>
                      </m:e>
                      <m:sub>
                        <m:r>
                          <a:rPr lang="en-US" sz="2400" b="1" i="1" smtClean="0">
                            <a:solidFill>
                              <a:srgbClr val="800080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𝒊</m:t>
                        </m:r>
                      </m:sub>
                    </m:sSub>
                  </m:oMath>
                </a14:m>
                <a:endParaRPr lang="de-DE" sz="2400" b="1" dirty="0" err="1" smtClean="0">
                  <a:solidFill>
                    <a:srgbClr val="800080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52" y="5199779"/>
                <a:ext cx="8217249" cy="1262653"/>
              </a:xfrm>
              <a:prstGeom prst="rect">
                <a:avLst/>
              </a:prstGeom>
              <a:blipFill rotWithShape="0">
                <a:blip r:embed="rId7"/>
                <a:stretch>
                  <a:fillRect l="-1188" b="-483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05468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smtClean="0"/>
              <a:t>| Schroedinger's Equation for Conformal Symmetry | Volker Schomerus, 20.8.2018</a:t>
            </a:r>
            <a:endParaRPr lang="en-US" noProof="0" dirty="0"/>
          </a:p>
        </p:txBody>
      </p:sp>
      <p:sp>
        <p:nvSpPr>
          <p:cNvPr id="5" name="TextBox 4"/>
          <p:cNvSpPr txBox="1"/>
          <p:nvPr/>
        </p:nvSpPr>
        <p:spPr>
          <a:xfrm>
            <a:off x="467544" y="332656"/>
            <a:ext cx="54168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3.3 Hyperbolic RS model </a:t>
            </a:r>
            <a:endParaRPr lang="de-DE" sz="36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67544" y="1124744"/>
            <a:ext cx="785259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 smtClean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Rational  </a:t>
            </a:r>
            <a:r>
              <a:rPr lang="en-US" sz="2400" b="1" dirty="0" err="1" smtClean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Ruijsenaars</a:t>
            </a:r>
            <a:r>
              <a:rPr lang="en-US" sz="2400" b="1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en-US" sz="2400" b="1" dirty="0" smtClean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Schneider  model possesses </a:t>
            </a:r>
            <a:r>
              <a:rPr lang="en-US" sz="2400" b="1" dirty="0" err="1" smtClean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integrable</a:t>
            </a:r>
            <a:r>
              <a:rPr lang="en-US" sz="2400" b="1" dirty="0" smtClean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sz="2400" b="1" dirty="0" smtClean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hyperbolic/trigonometric deformation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/>
              <p:cNvSpPr txBox="1"/>
              <p:nvPr/>
            </p:nvSpPr>
            <p:spPr>
              <a:xfrm>
                <a:off x="467544" y="2348880"/>
                <a:ext cx="8016041" cy="127605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400" b="1" dirty="0" smtClean="0">
                    <a:solidFill>
                      <a:srgbClr val="0000FF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Dependence of its  wave functions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4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sSubSupPr>
                      <m:e>
                        <m:r>
                          <a:rPr lang="en-US" sz="24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 </m:t>
                        </m:r>
                        <m:r>
                          <a:rPr lang="en-US" sz="24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𝝍</m:t>
                        </m:r>
                      </m:e>
                      <m:sub>
                        <m:r>
                          <a:rPr lang="en-US" sz="24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𝝀</m:t>
                        </m:r>
                      </m:sub>
                      <m:sup>
                        <m:r>
                          <a:rPr lang="en-US" sz="24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𝒒</m:t>
                        </m:r>
                      </m:sup>
                    </m:sSubSup>
                    <m:d>
                      <m:dPr>
                        <m:ctrlPr>
                          <a:rPr lang="en-US" sz="24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dPr>
                      <m:e>
                        <m:r>
                          <a:rPr lang="en-US" sz="24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𝒖</m:t>
                        </m:r>
                      </m:e>
                    </m:d>
                  </m:oMath>
                </a14:m>
                <a:r>
                  <a:rPr lang="de-DE" sz="2400" b="1" dirty="0" smtClean="0">
                    <a:solidFill>
                      <a:srgbClr val="0000FF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 on  </a:t>
                </a:r>
                <a:r>
                  <a:rPr lang="de-DE" sz="2400" b="1" dirty="0" err="1" smtClean="0">
                    <a:solidFill>
                      <a:srgbClr val="0000FF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coordinates</a:t>
                </a:r>
                <a:r>
                  <a:rPr lang="de-DE" sz="2400" b="1" dirty="0" smtClean="0">
                    <a:solidFill>
                      <a:srgbClr val="0000FF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u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400" b="1" dirty="0">
                    <a:solidFill>
                      <a:srgbClr val="0000FF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d</a:t>
                </a:r>
                <a:r>
                  <a:rPr lang="en-US" sz="2400" b="1" dirty="0" smtClean="0">
                    <a:solidFill>
                      <a:srgbClr val="0000FF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etermined by dual hyperbolic </a:t>
                </a:r>
                <a:r>
                  <a:rPr lang="en-US" sz="2400" b="1" dirty="0" err="1" smtClean="0">
                    <a:solidFill>
                      <a:srgbClr val="0000FF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Ruijsenaars</a:t>
                </a:r>
                <a:r>
                  <a:rPr lang="en-US" sz="2400" b="1" dirty="0" smtClean="0">
                    <a:solidFill>
                      <a:srgbClr val="0000FF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-Schneider model  </a:t>
                </a:r>
                <a:endParaRPr lang="de-DE" sz="2400" b="1" dirty="0" err="1" smtClean="0">
                  <a:solidFill>
                    <a:srgbClr val="0000FF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2348880"/>
                <a:ext cx="8016041" cy="1276055"/>
              </a:xfrm>
              <a:prstGeom prst="rect">
                <a:avLst/>
              </a:prstGeom>
              <a:blipFill rotWithShape="0">
                <a:blip r:embed="rId2"/>
                <a:stretch>
                  <a:fillRect l="-1217" r="-152" b="-5238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5364088" y="1916832"/>
            <a:ext cx="29033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d</a:t>
            </a:r>
            <a:r>
              <a:rPr lang="en-US" b="1" dirty="0" smtClean="0">
                <a:solidFill>
                  <a:srgbClr val="FF0000"/>
                </a:solidFill>
              </a:rPr>
              <a:t>eformation parameter q</a:t>
            </a:r>
            <a:endParaRPr lang="de-DE" b="1" dirty="0" err="1" smtClean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535138" y="3717032"/>
            <a:ext cx="69252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Casimir differential equation obtained by degeneration q </a:t>
            </a:r>
            <a:r>
              <a:rPr lang="en-US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 1 </a:t>
            </a:r>
            <a:endParaRPr lang="de-DE" b="1" dirty="0" err="1" smtClean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24861" y="4100879"/>
            <a:ext cx="786356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Wave functions of  this bi-spectrally  self-dual RS model  are </a:t>
            </a:r>
          </a:p>
          <a:p>
            <a:pPr>
              <a:lnSpc>
                <a:spcPct val="150000"/>
              </a:lnSpc>
            </a:pPr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(virtual) </a:t>
            </a:r>
            <a:r>
              <a:rPr lang="en-US" sz="2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Koornwinder</a:t>
            </a:r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polynomials (functions) </a:t>
            </a:r>
            <a:endParaRPr lang="de-DE" sz="2400" b="1" dirty="0" err="1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259632" y="5415607"/>
            <a:ext cx="66586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80008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Conformal partial waves obtained by degeneration</a:t>
            </a:r>
            <a:endParaRPr lang="de-DE" sz="2400" b="1" dirty="0" err="1" smtClean="0">
              <a:solidFill>
                <a:srgbClr val="80008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6833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smtClean="0"/>
              <a:t>| Schroedinger's Equation for Conformal Symmetry | Volker Schomerus, 20.8.2018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67544" y="349250"/>
            <a:ext cx="8353425" cy="631825"/>
          </a:xfr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sz="3600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0.1 </a:t>
            </a:r>
            <a:r>
              <a:rPr lang="en-US" sz="3600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CFT and Conformal Symmetry </a:t>
            </a:r>
            <a:endParaRPr lang="de-DE" sz="36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60040" y="5805264"/>
            <a:ext cx="84604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our present </a:t>
            </a:r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knowledge of </a:t>
            </a:r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conformal </a:t>
            </a:r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symmetry is </a:t>
            </a:r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incomplete</a:t>
            </a:r>
            <a:endParaRPr lang="de-DE" sz="2400" b="1" dirty="0" err="1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95536" y="980728"/>
            <a:ext cx="787670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 smtClean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CFT </a:t>
            </a:r>
            <a:r>
              <a:rPr lang="en-US" sz="2400" b="1" dirty="0" smtClean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 </a:t>
            </a:r>
            <a:r>
              <a:rPr lang="en-US" sz="2400" b="1" dirty="0" smtClean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everywhere: </a:t>
            </a:r>
            <a:r>
              <a:rPr lang="en-US" sz="2400" b="1" dirty="0" smtClean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</a:t>
            </a:r>
            <a:r>
              <a:rPr lang="en-US" sz="2400" b="1" baseline="30000" dirty="0" smtClean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nd</a:t>
            </a:r>
            <a:r>
              <a:rPr lang="en-US" sz="2400" b="1" dirty="0" smtClean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smtClean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order phase transitions, </a:t>
            </a:r>
            <a:r>
              <a:rPr lang="en-US" sz="2400" b="1" dirty="0" smtClean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smtClean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IR</a:t>
            </a:r>
            <a:r>
              <a:rPr lang="en-US" sz="2400" b="1" dirty="0" smtClean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smtClean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dynamics </a:t>
            </a:r>
          </a:p>
          <a:p>
            <a:pPr>
              <a:lnSpc>
                <a:spcPct val="150000"/>
              </a:lnSpc>
            </a:pPr>
            <a:r>
              <a:rPr lang="en-US" sz="2400" b="1" dirty="0" smtClean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 many interesting QFTs, </a:t>
            </a:r>
            <a:r>
              <a:rPr lang="en-US" sz="2400" b="1" dirty="0" err="1" smtClean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AdS</a:t>
            </a:r>
            <a:r>
              <a:rPr lang="en-US" sz="2400" b="1" dirty="0" smtClean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/CFT correspondence  ….  </a:t>
            </a:r>
            <a:endParaRPr lang="de-DE" sz="2400" b="1" dirty="0" err="1" smtClean="0">
              <a:solidFill>
                <a:srgbClr val="0000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5536" y="2228671"/>
            <a:ext cx="797109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 smtClean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Understanding of perturbative &amp; non-perturbative dynamics </a:t>
            </a:r>
          </a:p>
          <a:p>
            <a:pPr>
              <a:lnSpc>
                <a:spcPct val="150000"/>
              </a:lnSpc>
            </a:pPr>
            <a:r>
              <a:rPr lang="en-US" sz="2400" b="1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400" b="1" dirty="0" smtClean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 based on the study of both local and non-local observables</a:t>
            </a:r>
            <a:endParaRPr lang="de-DE" sz="2400" b="1" dirty="0" err="1" smtClean="0">
              <a:solidFill>
                <a:srgbClr val="0000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004048" y="3349441"/>
            <a:ext cx="34121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dirty="0" smtClean="0">
                <a:solidFill>
                  <a:srgbClr val="BE127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‘t </a:t>
            </a:r>
            <a:r>
              <a:rPr lang="en-US" sz="2000" b="1" dirty="0" err="1" smtClean="0">
                <a:solidFill>
                  <a:srgbClr val="BE127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Hooft</a:t>
            </a:r>
            <a:r>
              <a:rPr lang="en-US" sz="2000" b="1" dirty="0" smtClean="0">
                <a:solidFill>
                  <a:srgbClr val="BE127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Wilson line, surface, </a:t>
            </a:r>
            <a:endParaRPr lang="en-US" sz="2000" b="1" dirty="0" smtClean="0">
              <a:solidFill>
                <a:srgbClr val="BE1278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000" b="1" dirty="0" smtClean="0">
                <a:solidFill>
                  <a:srgbClr val="BE127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defect</a:t>
            </a:r>
            <a:r>
              <a:rPr lang="en-US" sz="2000" b="1" dirty="0" smtClean="0">
                <a:solidFill>
                  <a:srgbClr val="BE127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interface </a:t>
            </a:r>
            <a:r>
              <a:rPr lang="en-US" sz="2000" b="1" dirty="0" smtClean="0">
                <a:solidFill>
                  <a:srgbClr val="BE127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operators …</a:t>
            </a:r>
            <a:endParaRPr lang="de-DE" sz="2000" b="1" dirty="0" err="1" smtClean="0">
              <a:solidFill>
                <a:srgbClr val="BE1278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5536" y="4532927"/>
            <a:ext cx="794454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 err="1" smtClean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400" b="1" dirty="0" err="1" smtClean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nalyis</a:t>
            </a:r>
            <a:r>
              <a:rPr lang="en-US" sz="2400" b="1" dirty="0" smtClean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and construction of their correlators relies on </a:t>
            </a:r>
            <a:r>
              <a:rPr lang="en-US" sz="2400" b="1" dirty="0" err="1" smtClean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mathe</a:t>
            </a:r>
            <a:r>
              <a:rPr lang="en-US" sz="2400" b="1" dirty="0" smtClean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</a:p>
          <a:p>
            <a:pPr>
              <a:lnSpc>
                <a:spcPct val="150000"/>
              </a:lnSpc>
            </a:pPr>
            <a:r>
              <a:rPr lang="en-US" sz="2400" b="1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en-US" sz="2400" b="1" dirty="0" err="1" smtClean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atics</a:t>
            </a:r>
            <a:r>
              <a:rPr lang="en-US" sz="2400" b="1" dirty="0" smtClean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smtClean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smtClean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 </a:t>
            </a:r>
            <a:r>
              <a:rPr lang="en-US" sz="2400" b="1" dirty="0" smtClean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conformal symmetry  G = SO(1,d+1) … yet …  </a:t>
            </a:r>
            <a:endParaRPr lang="de-DE" sz="2400" b="1" dirty="0" err="1" smtClean="0">
              <a:solidFill>
                <a:srgbClr val="0000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/>
              <p:cNvSpPr txBox="1"/>
              <p:nvPr/>
            </p:nvSpPr>
            <p:spPr>
              <a:xfrm>
                <a:off x="1443216" y="3429000"/>
                <a:ext cx="3128784" cy="41351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914400"/>
                <a:r>
                  <a:rPr lang="en-US" sz="2000" b="1" dirty="0" smtClean="0">
                    <a:solidFill>
                      <a:srgbClr val="BE1278"/>
                    </a:solidFill>
                    <a:latin typeface="Calibri" panose="020F0502020204030204"/>
                  </a:rPr>
                  <a:t>Primary fields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 smtClean="0">
                            <a:solidFill>
                              <a:srgbClr val="BE1278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1" smtClean="0">
                            <a:solidFill>
                              <a:srgbClr val="BE1278"/>
                            </a:solidFill>
                            <a:latin typeface="Cambria Math" panose="02040503050406030204" pitchFamily="18" charset="0"/>
                          </a:rPr>
                          <m:t>𝚽</m:t>
                        </m:r>
                      </m:e>
                      <m:sub>
                        <m:r>
                          <a:rPr lang="en-US" sz="2000" b="1" smtClean="0">
                            <a:solidFill>
                              <a:srgbClr val="BE1278"/>
                            </a:solidFill>
                            <a:latin typeface="Cambria Math" panose="02040503050406030204" pitchFamily="18" charset="0"/>
                          </a:rPr>
                          <m:t>𝚫</m:t>
                        </m:r>
                        <m:r>
                          <a:rPr lang="en-US" sz="2000" b="1" i="1" smtClean="0">
                            <a:solidFill>
                              <a:srgbClr val="BE1278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000" b="1" i="1" smtClean="0">
                            <a:solidFill>
                              <a:srgbClr val="BE1278"/>
                            </a:solidFill>
                            <a:latin typeface="Cambria Math" panose="02040503050406030204" pitchFamily="18" charset="0"/>
                          </a:rPr>
                          <m:t>ℓ</m:t>
                        </m:r>
                      </m:sub>
                    </m:sSub>
                    <m:r>
                      <a:rPr lang="en-US" sz="2000" b="1" i="1" smtClean="0">
                        <a:solidFill>
                          <a:srgbClr val="BE1278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000" b="1" i="1" smtClean="0">
                        <a:solidFill>
                          <a:srgbClr val="BE1278"/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2000" b="1" i="1" smtClean="0">
                        <a:solidFill>
                          <a:srgbClr val="BE1278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000" b="1" dirty="0">
                  <a:solidFill>
                    <a:srgbClr val="BE1278"/>
                  </a:solidFill>
                  <a:latin typeface="Calibri" panose="020F0502020204030204"/>
                </a:endParaRPr>
              </a:p>
            </p:txBody>
          </p:sp>
        </mc:Choice>
        <mc:Fallback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3216" y="3429000"/>
                <a:ext cx="3128784" cy="413511"/>
              </a:xfrm>
              <a:prstGeom prst="rect">
                <a:avLst/>
              </a:prstGeom>
              <a:blipFill rotWithShape="0">
                <a:blip r:embed="rId3"/>
                <a:stretch>
                  <a:fillRect l="-2144" t="-7463" b="-23881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1763688" y="3933056"/>
            <a:ext cx="3672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en-US" b="1" dirty="0">
                <a:solidFill>
                  <a:srgbClr val="FF0000"/>
                </a:solidFill>
                <a:latin typeface="Calibri" panose="020F0502020204030204"/>
              </a:rPr>
              <a:t>w</a:t>
            </a:r>
            <a:r>
              <a:rPr lang="en-US" b="1" dirty="0" smtClean="0">
                <a:solidFill>
                  <a:srgbClr val="FF0000"/>
                </a:solidFill>
                <a:latin typeface="Calibri" panose="020F0502020204030204"/>
              </a:rPr>
              <a:t>eights of SO(1,1) &amp; SO(d)</a:t>
            </a:r>
            <a:endParaRPr lang="en-US" b="1" dirty="0">
              <a:solidFill>
                <a:srgbClr val="FF0000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945342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smtClean="0"/>
              <a:t>| Schroedinger's Equation for Conformal Symmetry | Volker Schomerus, 20.8.2018</a:t>
            </a:r>
            <a:endParaRPr lang="en-US" noProof="0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67544" y="349250"/>
            <a:ext cx="8353425" cy="631825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0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4 Outlook and Conclusions </a:t>
            </a:r>
            <a:endParaRPr lang="de-DE" sz="36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3528" y="1052736"/>
            <a:ext cx="849694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Integrable</a:t>
            </a:r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quantum mechanics</a:t>
            </a:r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provides a new </a:t>
            </a:r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approach to CPWs that is powerful </a:t>
            </a:r>
          </a:p>
          <a:p>
            <a:pPr>
              <a:lnSpc>
                <a:spcPct val="150000"/>
              </a:lnSpc>
            </a:pPr>
            <a:endParaRPr lang="en-US" sz="24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4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 flexible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600500" y="1693257"/>
            <a:ext cx="621997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dirty="0">
                <a:solidFill>
                  <a:srgbClr val="0000FF"/>
                </a:solidFill>
              </a:rPr>
              <a:t>b</a:t>
            </a:r>
            <a:r>
              <a:rPr lang="en-US" sz="2000" b="1" dirty="0" smtClean="0">
                <a:solidFill>
                  <a:srgbClr val="0000FF"/>
                </a:solidFill>
              </a:rPr>
              <a:t>y embedding into modern theory of multivariate </a:t>
            </a:r>
          </a:p>
          <a:p>
            <a:pPr>
              <a:lnSpc>
                <a:spcPct val="150000"/>
              </a:lnSpc>
            </a:pPr>
            <a:r>
              <a:rPr lang="en-US" sz="2000" b="1" dirty="0" smtClean="0">
                <a:solidFill>
                  <a:srgbClr val="0000FF"/>
                </a:solidFill>
              </a:rPr>
              <a:t>hypergeometric functions  </a:t>
            </a:r>
            <a:endParaRPr lang="de-DE" sz="2000" b="1" dirty="0">
              <a:solidFill>
                <a:srgbClr val="0000FF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411760" y="3349441"/>
            <a:ext cx="646202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dirty="0" smtClean="0">
                <a:solidFill>
                  <a:srgbClr val="0000FF"/>
                </a:solidFill>
              </a:rPr>
              <a:t>Applies to conformal defects, spinning correlators  </a:t>
            </a:r>
            <a:endParaRPr lang="de-DE" sz="2000" b="1" dirty="0" smtClean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000" b="1" dirty="0" err="1">
                <a:solidFill>
                  <a:srgbClr val="0000FF"/>
                </a:solidFill>
              </a:rPr>
              <a:t>s</a:t>
            </a:r>
            <a:r>
              <a:rPr lang="en-US" sz="2000" b="1" dirty="0" err="1" smtClean="0">
                <a:solidFill>
                  <a:srgbClr val="0000FF"/>
                </a:solidFill>
              </a:rPr>
              <a:t>uperconformal</a:t>
            </a:r>
            <a:r>
              <a:rPr lang="en-US" sz="2000" b="1" dirty="0" smtClean="0">
                <a:solidFill>
                  <a:srgbClr val="0000FF"/>
                </a:solidFill>
              </a:rPr>
              <a:t> symmetry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292080" y="3892986"/>
            <a:ext cx="34563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 smtClean="0">
                <a:solidFill>
                  <a:srgbClr val="3399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[</a:t>
            </a:r>
            <a:r>
              <a:rPr lang="en-US" sz="2000" b="1" dirty="0" err="1" smtClean="0">
                <a:solidFill>
                  <a:srgbClr val="3399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VS,Sobko</a:t>
            </a:r>
            <a:r>
              <a:rPr lang="en-US" sz="2000" b="1" dirty="0" smtClean="0">
                <a:solidFill>
                  <a:srgbClr val="3399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][</a:t>
            </a:r>
            <a:r>
              <a:rPr lang="en-US" sz="2000" b="1" dirty="0" err="1" smtClean="0">
                <a:solidFill>
                  <a:srgbClr val="3399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Buric,VS,Sobko</a:t>
            </a:r>
            <a:r>
              <a:rPr lang="en-US" sz="2000" b="1" dirty="0" smtClean="0">
                <a:solidFill>
                  <a:srgbClr val="3399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]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483768" y="2668850"/>
            <a:ext cx="626998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BE127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Series expansions, recurrence relations, integral formulas</a:t>
            </a:r>
          </a:p>
          <a:p>
            <a:pPr algn="ctr"/>
            <a:r>
              <a:rPr lang="en-US" sz="2000" b="1" dirty="0" smtClean="0">
                <a:solidFill>
                  <a:srgbClr val="BE127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  <a:endParaRPr lang="de-DE" sz="2000" b="1" dirty="0" err="1" smtClean="0">
              <a:solidFill>
                <a:srgbClr val="BE1278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389920" y="4365104"/>
            <a:ext cx="34661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3399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↔ [</a:t>
            </a:r>
            <a:r>
              <a:rPr lang="en-US" sz="2000" b="1" dirty="0" err="1" smtClean="0">
                <a:solidFill>
                  <a:srgbClr val="3399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Cornagliotto,Lemos,VS</a:t>
            </a:r>
            <a:r>
              <a:rPr lang="en-US" sz="2000" b="1" dirty="0" smtClean="0">
                <a:solidFill>
                  <a:srgbClr val="3399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] </a:t>
            </a:r>
            <a:r>
              <a:rPr lang="en-US" sz="2000" b="1" dirty="0" smtClean="0">
                <a:solidFill>
                  <a:srgbClr val="3399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…  </a:t>
            </a:r>
            <a:endParaRPr lang="de-DE" sz="2000" b="1" dirty="0" err="1" smtClean="0">
              <a:solidFill>
                <a:srgbClr val="3399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347229" y="2276872"/>
            <a:ext cx="2329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↔ SUSY gauge theory</a:t>
            </a:r>
            <a:endParaRPr lang="de-DE" b="1" dirty="0" err="1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46792" y="5055567"/>
            <a:ext cx="58335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BE127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Many aspects need to be further developed </a:t>
            </a:r>
            <a:endParaRPr lang="de-DE" sz="2400" b="1" dirty="0" err="1" smtClean="0">
              <a:solidFill>
                <a:srgbClr val="BE1278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3955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791579" y="6554527"/>
            <a:ext cx="7272810" cy="186841"/>
          </a:xfrm>
        </p:spPr>
        <p:txBody>
          <a:bodyPr/>
          <a:lstStyle/>
          <a:p>
            <a:r>
              <a:rPr lang="en-US" noProof="0" smtClean="0"/>
              <a:t>| Schroedinger's Equation for Conformal Symmetry | Volker Schomerus, 20.8.2018</a:t>
            </a:r>
            <a:endParaRPr lang="en-US" noProof="0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67544" y="349250"/>
            <a:ext cx="8353425" cy="631825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0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0.2 </a:t>
            </a:r>
            <a:r>
              <a:rPr lang="en-US" sz="3600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Conformal Partial </a:t>
            </a:r>
            <a:r>
              <a:rPr lang="en-US" sz="36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</a:t>
            </a:r>
            <a:r>
              <a:rPr lang="en-US" sz="3600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aves  </a:t>
            </a:r>
            <a:endParaRPr lang="de-DE" sz="36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7544" y="1124744"/>
            <a:ext cx="74265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… are the CFT-analogues of plane waves in Fourier theory</a:t>
            </a:r>
            <a:endParaRPr lang="de-DE" sz="2400" b="1" dirty="0" err="1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7544" y="1988840"/>
            <a:ext cx="26642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en-US" sz="2400" b="1" dirty="0" smtClean="0">
                <a:solidFill>
                  <a:srgbClr val="0000FF"/>
                </a:solidFill>
                <a:latin typeface="Calibri" panose="020F0502020204030204"/>
              </a:rPr>
              <a:t>e.g.  4-pt </a:t>
            </a:r>
            <a:r>
              <a:rPr lang="en-US" sz="2400" b="1" dirty="0" err="1" smtClean="0">
                <a:solidFill>
                  <a:srgbClr val="0000FF"/>
                </a:solidFill>
                <a:latin typeface="Calibri" panose="020F0502020204030204"/>
              </a:rPr>
              <a:t>fcts</a:t>
            </a:r>
            <a:endParaRPr lang="en-US" sz="2400" b="1" dirty="0">
              <a:solidFill>
                <a:srgbClr val="0000FF"/>
              </a:solidFill>
              <a:latin typeface="Calibri" panose="020F0502020204030204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67744" y="1628800"/>
            <a:ext cx="3527811" cy="1080120"/>
          </a:xfrm>
          <a:prstGeom prst="rect">
            <a:avLst/>
          </a:prstGeom>
        </p:spPr>
      </p:pic>
      <p:grpSp>
        <p:nvGrpSpPr>
          <p:cNvPr id="7" name="Group 6"/>
          <p:cNvGrpSpPr/>
          <p:nvPr/>
        </p:nvGrpSpPr>
        <p:grpSpPr>
          <a:xfrm>
            <a:off x="5651539" y="1841226"/>
            <a:ext cx="1295764" cy="651666"/>
            <a:chOff x="8314991" y="4617559"/>
            <a:chExt cx="1399359" cy="707374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314991" y="4617559"/>
              <a:ext cx="699885" cy="702179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 rot="10800000">
              <a:off x="9014876" y="4621465"/>
              <a:ext cx="699474" cy="703468"/>
            </a:xfrm>
            <a:prstGeom prst="rect">
              <a:avLst/>
            </a:prstGeom>
          </p:spPr>
        </p:pic>
      </p:grpSp>
      <p:sp>
        <p:nvSpPr>
          <p:cNvPr id="10" name="TextBox 9"/>
          <p:cNvSpPr txBox="1"/>
          <p:nvPr/>
        </p:nvSpPr>
        <p:spPr>
          <a:xfrm>
            <a:off x="5868144" y="2492896"/>
            <a:ext cx="8556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en-US" sz="2400" b="1" dirty="0">
                <a:solidFill>
                  <a:srgbClr val="FF1200"/>
                </a:solidFill>
                <a:latin typeface="Calibri" panose="020F0502020204030204"/>
              </a:rPr>
              <a:t>C</a:t>
            </a:r>
            <a:r>
              <a:rPr lang="en-US" sz="2400" b="1" dirty="0" smtClean="0">
                <a:solidFill>
                  <a:srgbClr val="FF1200"/>
                </a:solidFill>
                <a:latin typeface="Calibri" panose="020F0502020204030204"/>
              </a:rPr>
              <a:t>PW</a:t>
            </a:r>
            <a:endParaRPr lang="en-US" sz="2400" b="1" dirty="0">
              <a:solidFill>
                <a:srgbClr val="FF1200"/>
              </a:solidFill>
              <a:latin typeface="Calibri" panose="020F0502020204030204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916618" y="1988840"/>
            <a:ext cx="13272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en-US" sz="2400" b="1" dirty="0" smtClean="0">
                <a:solidFill>
                  <a:srgbClr val="BE1278"/>
                </a:solidFill>
                <a:latin typeface="Calibri" panose="020F0502020204030204"/>
              </a:rPr>
              <a:t>(u</a:t>
            </a:r>
            <a:r>
              <a:rPr lang="en-US" sz="2400" b="1" baseline="-25000" dirty="0" smtClean="0">
                <a:solidFill>
                  <a:srgbClr val="BE1278"/>
                </a:solidFill>
                <a:latin typeface="Calibri" panose="020F0502020204030204"/>
              </a:rPr>
              <a:t>1</a:t>
            </a:r>
            <a:r>
              <a:rPr lang="en-US" sz="2400" b="1" dirty="0" smtClean="0">
                <a:solidFill>
                  <a:srgbClr val="BE1278"/>
                </a:solidFill>
                <a:latin typeface="Calibri" panose="020F0502020204030204"/>
              </a:rPr>
              <a:t>,u</a:t>
            </a:r>
            <a:r>
              <a:rPr lang="en-US" sz="2400" b="1" baseline="-25000" dirty="0" smtClean="0">
                <a:solidFill>
                  <a:srgbClr val="BE1278"/>
                </a:solidFill>
                <a:latin typeface="Calibri" panose="020F0502020204030204"/>
              </a:rPr>
              <a:t>2</a:t>
            </a:r>
            <a:r>
              <a:rPr lang="en-US" sz="2400" b="1" dirty="0" smtClean="0">
                <a:solidFill>
                  <a:srgbClr val="BE1278"/>
                </a:solidFill>
                <a:latin typeface="Calibri" panose="020F0502020204030204"/>
              </a:rPr>
              <a:t>)</a:t>
            </a:r>
            <a:endParaRPr lang="en-US" sz="2400" b="1" dirty="0">
              <a:solidFill>
                <a:srgbClr val="BE1278"/>
              </a:solidFill>
              <a:latin typeface="Calibri" panose="020F0502020204030204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30687" y="2823319"/>
            <a:ext cx="3285329" cy="714863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16016" y="2922819"/>
            <a:ext cx="648072" cy="650197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5660350" y="3183359"/>
            <a:ext cx="14319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lang="en-US" sz="2400" b="1" dirty="0" smtClean="0">
                <a:solidFill>
                  <a:srgbClr val="FF1200"/>
                </a:solidFill>
                <a:latin typeface="Calibri" panose="020F0502020204030204"/>
              </a:rPr>
              <a:t>3J symbol</a:t>
            </a:r>
            <a:endParaRPr lang="de-DE" sz="2400" b="1" dirty="0">
              <a:solidFill>
                <a:srgbClr val="FF1200"/>
              </a:solidFill>
              <a:latin typeface="Calibri" panose="020F0502020204030204"/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539552" y="4005064"/>
            <a:ext cx="7776864" cy="2376264"/>
            <a:chOff x="539552" y="4005064"/>
            <a:chExt cx="7776864" cy="2376264"/>
          </a:xfrm>
        </p:grpSpPr>
        <p:grpSp>
          <p:nvGrpSpPr>
            <p:cNvPr id="15" name="Group 14"/>
            <p:cNvGrpSpPr/>
            <p:nvPr/>
          </p:nvGrpSpPr>
          <p:grpSpPr>
            <a:xfrm>
              <a:off x="673958" y="4120207"/>
              <a:ext cx="7498442" cy="2158335"/>
              <a:chOff x="673958" y="4120207"/>
              <a:chExt cx="7498442" cy="2158335"/>
            </a:xfrm>
          </p:grpSpPr>
          <p:grpSp>
            <p:nvGrpSpPr>
              <p:cNvPr id="38" name="Group 37"/>
              <p:cNvGrpSpPr/>
              <p:nvPr/>
            </p:nvGrpSpPr>
            <p:grpSpPr>
              <a:xfrm>
                <a:off x="673958" y="4221088"/>
                <a:ext cx="1089730" cy="605681"/>
                <a:chOff x="8314991" y="4386972"/>
                <a:chExt cx="1866359" cy="937963"/>
              </a:xfrm>
            </p:grpSpPr>
            <p:pic>
              <p:nvPicPr>
                <p:cNvPr id="40" name="Picture 39"/>
                <p:cNvPicPr>
                  <a:picLocks noChangeAspect="1"/>
                </p:cNvPicPr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8314991" y="4386972"/>
                  <a:ext cx="929719" cy="932768"/>
                </a:xfrm>
                <a:prstGeom prst="rect">
                  <a:avLst/>
                </a:prstGeom>
              </p:spPr>
            </p:pic>
            <p:pic>
              <p:nvPicPr>
                <p:cNvPr id="49" name="Picture 48"/>
                <p:cNvPicPr>
                  <a:picLocks noChangeAspect="1"/>
                </p:cNvPicPr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 rot="10800000">
                  <a:off x="9248581" y="4392166"/>
                  <a:ext cx="932769" cy="932769"/>
                </a:xfrm>
                <a:prstGeom prst="rect">
                  <a:avLst/>
                </a:prstGeom>
              </p:spPr>
            </p:pic>
          </p:grpSp>
          <p:pic>
            <p:nvPicPr>
              <p:cNvPr id="50" name="Picture 49"/>
              <p:cNvPicPr>
                <a:picLocks noChangeAspect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2267745" y="4120207"/>
                <a:ext cx="1656184" cy="851947"/>
              </a:xfrm>
              <a:prstGeom prst="rect">
                <a:avLst/>
              </a:prstGeom>
            </p:spPr>
          </p:pic>
          <p:pic>
            <p:nvPicPr>
              <p:cNvPr id="51" name="Picture 50"/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4788024" y="4293096"/>
                <a:ext cx="1616069" cy="593441"/>
              </a:xfrm>
              <a:prstGeom prst="rect">
                <a:avLst/>
              </a:prstGeom>
            </p:spPr>
          </p:pic>
          <p:pic>
            <p:nvPicPr>
              <p:cNvPr id="52" name="Picture 51"/>
              <p:cNvPicPr>
                <a:picLocks noChangeAspect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6533620" y="4269149"/>
                <a:ext cx="1494764" cy="600011"/>
              </a:xfrm>
              <a:prstGeom prst="rect">
                <a:avLst/>
              </a:prstGeom>
            </p:spPr>
          </p:pic>
          <p:pic>
            <p:nvPicPr>
              <p:cNvPr id="53" name="Picture 52"/>
              <p:cNvPicPr>
                <a:picLocks noChangeAspect="1"/>
              </p:cNvPicPr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1475656" y="5013177"/>
                <a:ext cx="6696744" cy="945130"/>
              </a:xfrm>
              <a:prstGeom prst="rect">
                <a:avLst/>
              </a:prstGeom>
            </p:spPr>
          </p:pic>
          <p:sp>
            <p:nvSpPr>
              <p:cNvPr id="54" name="TextBox 53"/>
              <p:cNvSpPr txBox="1"/>
              <p:nvPr/>
            </p:nvSpPr>
            <p:spPr>
              <a:xfrm>
                <a:off x="1907704" y="4381654"/>
                <a:ext cx="319318" cy="4154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685800"/>
                <a:r>
                  <a:rPr lang="en-US" sz="2100" b="1" dirty="0">
                    <a:solidFill>
                      <a:prstClr val="black"/>
                    </a:solidFill>
                  </a:rPr>
                  <a:t>=</a:t>
                </a:r>
                <a:endParaRPr lang="de-DE" sz="2100" b="1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55" name="TextBox 54"/>
              <p:cNvSpPr txBox="1"/>
              <p:nvPr/>
            </p:nvSpPr>
            <p:spPr>
              <a:xfrm>
                <a:off x="1115616" y="5301208"/>
                <a:ext cx="3000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685800"/>
                <a:r>
                  <a:rPr lang="en-US" b="1" dirty="0">
                    <a:solidFill>
                      <a:prstClr val="black"/>
                    </a:solidFill>
                  </a:rPr>
                  <a:t>~</a:t>
                </a:r>
                <a:endParaRPr lang="de-DE" b="1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56" name="TextBox 55"/>
              <p:cNvSpPr txBox="1"/>
              <p:nvPr/>
            </p:nvSpPr>
            <p:spPr>
              <a:xfrm>
                <a:off x="5076056" y="5909210"/>
                <a:ext cx="273664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685800"/>
                <a:r>
                  <a:rPr lang="en-US" dirty="0">
                    <a:solidFill>
                      <a:srgbClr val="FF0000"/>
                    </a:solidFill>
                  </a:rPr>
                  <a:t>Zonal spherical functions</a:t>
                </a:r>
                <a:endParaRPr lang="de-DE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17" name="Rounded Rectangle 16"/>
            <p:cNvSpPr/>
            <p:nvPr/>
          </p:nvSpPr>
          <p:spPr>
            <a:xfrm>
              <a:off x="539552" y="4005064"/>
              <a:ext cx="7776864" cy="2376264"/>
            </a:xfrm>
            <a:prstGeom prst="roundRect">
              <a:avLst>
                <a:gd name="adj" fmla="val 8971"/>
              </a:avLst>
            </a:prstGeom>
            <a:solidFill>
              <a:srgbClr val="0000FF">
                <a:alpha val="5000"/>
              </a:srgbClr>
            </a:solidFill>
            <a:ln w="9525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600" dirty="0" err="1" smtClean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03163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smtClean="0"/>
              <a:t>| Schroedinger's Equation for Conformal Symmetry | Volker Schomerus, 20.8.2018</a:t>
            </a:r>
            <a:endParaRPr lang="en-US" noProof="0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67544" y="349250"/>
            <a:ext cx="8353425" cy="631825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0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0.2 </a:t>
            </a:r>
            <a:r>
              <a:rPr lang="en-US" sz="3600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Conformal Partial </a:t>
            </a:r>
            <a:r>
              <a:rPr lang="en-US" sz="36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</a:t>
            </a:r>
            <a:r>
              <a:rPr lang="en-US" sz="3600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aves  </a:t>
            </a:r>
            <a:endParaRPr lang="de-DE" sz="36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7544" y="1124744"/>
            <a:ext cx="74265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… are the CFT-analogues of plane waves in Fourier theory</a:t>
            </a:r>
            <a:endParaRPr lang="de-DE" sz="2400" b="1" dirty="0" err="1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7544" y="1988840"/>
            <a:ext cx="26642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en-US" sz="2400" b="1" dirty="0" smtClean="0">
                <a:solidFill>
                  <a:srgbClr val="0000FF"/>
                </a:solidFill>
                <a:latin typeface="Calibri" panose="020F0502020204030204"/>
              </a:rPr>
              <a:t>e.g.  4-pt </a:t>
            </a:r>
            <a:r>
              <a:rPr lang="en-US" sz="2400" b="1" dirty="0" err="1" smtClean="0">
                <a:solidFill>
                  <a:srgbClr val="0000FF"/>
                </a:solidFill>
                <a:latin typeface="Calibri" panose="020F0502020204030204"/>
              </a:rPr>
              <a:t>fcts</a:t>
            </a:r>
            <a:endParaRPr lang="en-US" sz="2400" b="1" dirty="0">
              <a:solidFill>
                <a:srgbClr val="0000FF"/>
              </a:solidFill>
              <a:latin typeface="Calibri" panose="020F0502020204030204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67744" y="1628800"/>
            <a:ext cx="3527811" cy="1080120"/>
          </a:xfrm>
          <a:prstGeom prst="rect">
            <a:avLst/>
          </a:prstGeom>
        </p:spPr>
      </p:pic>
      <p:grpSp>
        <p:nvGrpSpPr>
          <p:cNvPr id="7" name="Group 6"/>
          <p:cNvGrpSpPr/>
          <p:nvPr/>
        </p:nvGrpSpPr>
        <p:grpSpPr>
          <a:xfrm>
            <a:off x="5651539" y="1841226"/>
            <a:ext cx="1295764" cy="651666"/>
            <a:chOff x="8314991" y="4617559"/>
            <a:chExt cx="1399359" cy="707374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314991" y="4617559"/>
              <a:ext cx="699885" cy="702179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 rot="10800000">
              <a:off x="9014876" y="4621465"/>
              <a:ext cx="699474" cy="703468"/>
            </a:xfrm>
            <a:prstGeom prst="rect">
              <a:avLst/>
            </a:prstGeom>
          </p:spPr>
        </p:pic>
      </p:grpSp>
      <p:sp>
        <p:nvSpPr>
          <p:cNvPr id="10" name="TextBox 9"/>
          <p:cNvSpPr txBox="1"/>
          <p:nvPr/>
        </p:nvSpPr>
        <p:spPr>
          <a:xfrm>
            <a:off x="5868144" y="2492896"/>
            <a:ext cx="8556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en-US" sz="2400" b="1" dirty="0">
                <a:solidFill>
                  <a:srgbClr val="FF1200"/>
                </a:solidFill>
                <a:latin typeface="Calibri" panose="020F0502020204030204"/>
              </a:rPr>
              <a:t>C</a:t>
            </a:r>
            <a:r>
              <a:rPr lang="en-US" sz="2400" b="1" dirty="0" smtClean="0">
                <a:solidFill>
                  <a:srgbClr val="FF1200"/>
                </a:solidFill>
                <a:latin typeface="Calibri" panose="020F0502020204030204"/>
              </a:rPr>
              <a:t>PW</a:t>
            </a:r>
            <a:endParaRPr lang="en-US" sz="2400" b="1" dirty="0">
              <a:solidFill>
                <a:srgbClr val="FF1200"/>
              </a:solidFill>
              <a:latin typeface="Calibri" panose="020F0502020204030204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916618" y="1988840"/>
            <a:ext cx="13272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en-US" sz="2400" b="1" dirty="0" smtClean="0">
                <a:solidFill>
                  <a:srgbClr val="BE1278"/>
                </a:solidFill>
                <a:latin typeface="Calibri" panose="020F0502020204030204"/>
              </a:rPr>
              <a:t>(u</a:t>
            </a:r>
            <a:r>
              <a:rPr lang="en-US" sz="2400" b="1" baseline="-25000" dirty="0" smtClean="0">
                <a:solidFill>
                  <a:srgbClr val="BE1278"/>
                </a:solidFill>
                <a:latin typeface="Calibri" panose="020F0502020204030204"/>
              </a:rPr>
              <a:t>1</a:t>
            </a:r>
            <a:r>
              <a:rPr lang="en-US" sz="2400" b="1" dirty="0" smtClean="0">
                <a:solidFill>
                  <a:srgbClr val="BE1278"/>
                </a:solidFill>
                <a:latin typeface="Calibri" panose="020F0502020204030204"/>
              </a:rPr>
              <a:t>,u</a:t>
            </a:r>
            <a:r>
              <a:rPr lang="en-US" sz="2400" b="1" baseline="-25000" dirty="0" smtClean="0">
                <a:solidFill>
                  <a:srgbClr val="BE1278"/>
                </a:solidFill>
                <a:latin typeface="Calibri" panose="020F0502020204030204"/>
              </a:rPr>
              <a:t>2</a:t>
            </a:r>
            <a:r>
              <a:rPr lang="en-US" sz="2400" b="1" dirty="0" smtClean="0">
                <a:solidFill>
                  <a:srgbClr val="BE1278"/>
                </a:solidFill>
                <a:latin typeface="Calibri" panose="020F0502020204030204"/>
              </a:rPr>
              <a:t>)</a:t>
            </a:r>
            <a:endParaRPr lang="en-US" sz="2400" b="1" dirty="0">
              <a:solidFill>
                <a:srgbClr val="BE1278"/>
              </a:solidFill>
              <a:latin typeface="Calibri" panose="020F0502020204030204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30687" y="2823319"/>
            <a:ext cx="3285329" cy="714863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16016" y="2922819"/>
            <a:ext cx="648072" cy="650197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5660350" y="3183359"/>
            <a:ext cx="14319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lang="en-US" sz="2400" b="1" dirty="0" smtClean="0">
                <a:solidFill>
                  <a:srgbClr val="FF1200"/>
                </a:solidFill>
                <a:latin typeface="Calibri" panose="020F0502020204030204"/>
              </a:rPr>
              <a:t>3J symbol</a:t>
            </a:r>
            <a:endParaRPr lang="de-DE" sz="2400" b="1" dirty="0">
              <a:solidFill>
                <a:srgbClr val="FF1200"/>
              </a:solidFill>
              <a:latin typeface="Calibri" panose="020F0502020204030204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4716016" y="4943491"/>
            <a:ext cx="648072" cy="648072"/>
            <a:chOff x="2771800" y="4941168"/>
            <a:chExt cx="792088" cy="792088"/>
          </a:xfrm>
        </p:grpSpPr>
        <p:sp>
          <p:nvSpPr>
            <p:cNvPr id="23" name="Rectangle 22"/>
            <p:cNvSpPr/>
            <p:nvPr/>
          </p:nvSpPr>
          <p:spPr>
            <a:xfrm>
              <a:off x="2771800" y="4941168"/>
              <a:ext cx="792088" cy="792088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rgbClr val="0000FF">
                  <a:alpha val="50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600" dirty="0" err="1" smtClean="0">
                <a:solidFill>
                  <a:schemeClr val="tx1"/>
                </a:solidFill>
              </a:endParaRPr>
            </a:p>
          </p:txBody>
        </p:sp>
        <p:sp>
          <p:nvSpPr>
            <p:cNvPr id="16" name="Oval 15"/>
            <p:cNvSpPr/>
            <p:nvPr/>
          </p:nvSpPr>
          <p:spPr>
            <a:xfrm>
              <a:off x="2915816" y="5157192"/>
              <a:ext cx="360040" cy="36004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FF"/>
                  </a:solidFill>
                </a:rPr>
                <a:t>p</a:t>
              </a:r>
              <a:endParaRPr lang="de-DE" sz="1600" dirty="0" err="1" smtClean="0">
                <a:solidFill>
                  <a:srgbClr val="0000FF"/>
                </a:solidFill>
              </a:endParaRPr>
            </a:p>
          </p:txBody>
        </p:sp>
        <p:cxnSp>
          <p:nvCxnSpPr>
            <p:cNvPr id="18" name="Straight Connector 17"/>
            <p:cNvCxnSpPr/>
            <p:nvPr/>
          </p:nvCxnSpPr>
          <p:spPr>
            <a:xfrm>
              <a:off x="3275856" y="5328000"/>
              <a:ext cx="288032" cy="0"/>
            </a:xfrm>
            <a:prstGeom prst="line">
              <a:avLst/>
            </a:pr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2" name="Picture 4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915816" y="3933056"/>
            <a:ext cx="4520729" cy="851264"/>
          </a:xfrm>
          <a:prstGeom prst="rect">
            <a:avLst/>
          </a:prstGeom>
        </p:spPr>
      </p:pic>
      <p:grpSp>
        <p:nvGrpSpPr>
          <p:cNvPr id="39" name="Group 38"/>
          <p:cNvGrpSpPr/>
          <p:nvPr/>
        </p:nvGrpSpPr>
        <p:grpSpPr>
          <a:xfrm>
            <a:off x="6500441" y="4005064"/>
            <a:ext cx="648072" cy="648072"/>
            <a:chOff x="5364088" y="4941168"/>
            <a:chExt cx="792088" cy="792088"/>
          </a:xfrm>
        </p:grpSpPr>
        <p:sp>
          <p:nvSpPr>
            <p:cNvPr id="31" name="Rectangle 30"/>
            <p:cNvSpPr/>
            <p:nvPr/>
          </p:nvSpPr>
          <p:spPr>
            <a:xfrm>
              <a:off x="5364088" y="4941168"/>
              <a:ext cx="792088" cy="792088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600" dirty="0" err="1" smtClean="0">
                <a:solidFill>
                  <a:schemeClr val="tx1"/>
                </a:solidFill>
              </a:endParaRPr>
            </a:p>
          </p:txBody>
        </p:sp>
        <p:sp>
          <p:nvSpPr>
            <p:cNvPr id="32" name="Oval 31"/>
            <p:cNvSpPr/>
            <p:nvPr/>
          </p:nvSpPr>
          <p:spPr>
            <a:xfrm>
              <a:off x="5508104" y="5157192"/>
              <a:ext cx="360040" cy="36004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p</a:t>
              </a:r>
              <a:endParaRPr lang="de-DE" sz="1600" dirty="0" err="1" smtClean="0">
                <a:solidFill>
                  <a:schemeClr val="tx1"/>
                </a:solidFill>
              </a:endParaRPr>
            </a:p>
          </p:txBody>
        </p:sp>
        <p:cxnSp>
          <p:nvCxnSpPr>
            <p:cNvPr id="33" name="Straight Connector 32"/>
            <p:cNvCxnSpPr/>
            <p:nvPr/>
          </p:nvCxnSpPr>
          <p:spPr>
            <a:xfrm>
              <a:off x="5868144" y="5328000"/>
              <a:ext cx="288032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" name="Group 40"/>
          <p:cNvGrpSpPr/>
          <p:nvPr/>
        </p:nvGrpSpPr>
        <p:grpSpPr>
          <a:xfrm>
            <a:off x="7148513" y="4005064"/>
            <a:ext cx="648072" cy="648072"/>
            <a:chOff x="6156176" y="4941168"/>
            <a:chExt cx="803424" cy="773832"/>
          </a:xfrm>
        </p:grpSpPr>
        <p:sp>
          <p:nvSpPr>
            <p:cNvPr id="34" name="Rectangle 33"/>
            <p:cNvSpPr/>
            <p:nvPr/>
          </p:nvSpPr>
          <p:spPr>
            <a:xfrm flipH="1">
              <a:off x="6156176" y="4941168"/>
              <a:ext cx="803424" cy="773832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600" dirty="0" err="1" smtClean="0">
                <a:solidFill>
                  <a:schemeClr val="tx1"/>
                </a:solidFill>
              </a:endParaRPr>
            </a:p>
          </p:txBody>
        </p:sp>
        <p:sp>
          <p:nvSpPr>
            <p:cNvPr id="35" name="Oval 34"/>
            <p:cNvSpPr/>
            <p:nvPr/>
          </p:nvSpPr>
          <p:spPr>
            <a:xfrm flipH="1">
              <a:off x="6444207" y="5145150"/>
              <a:ext cx="365193" cy="351742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q</a:t>
              </a:r>
              <a:endParaRPr lang="de-DE" sz="1600" dirty="0" err="1" smtClean="0">
                <a:solidFill>
                  <a:schemeClr val="tx1"/>
                </a:solidFill>
              </a:endParaRPr>
            </a:p>
          </p:txBody>
        </p:sp>
        <p:cxnSp>
          <p:nvCxnSpPr>
            <p:cNvPr id="36" name="Straight Connector 35"/>
            <p:cNvCxnSpPr/>
            <p:nvPr/>
          </p:nvCxnSpPr>
          <p:spPr>
            <a:xfrm flipH="1">
              <a:off x="6156176" y="5327013"/>
              <a:ext cx="292154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3" name="TextBox 42"/>
          <p:cNvSpPr txBox="1"/>
          <p:nvPr/>
        </p:nvSpPr>
        <p:spPr>
          <a:xfrm>
            <a:off x="467544" y="4077072"/>
            <a:ext cx="21262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Defect 2-pt </a:t>
            </a:r>
            <a:r>
              <a:rPr lang="en-US" sz="2400" b="1" dirty="0" err="1" smtClean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fcts</a:t>
            </a:r>
            <a:endParaRPr lang="de-DE" sz="2400" b="1" dirty="0" err="1" smtClean="0">
              <a:solidFill>
                <a:srgbClr val="0000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4" name="Picture 43"/>
          <p:cNvPicPr>
            <a:picLocks noChangeAspect="1"/>
          </p:cNvPicPr>
          <p:nvPr/>
        </p:nvPicPr>
        <p:blipFill rotWithShape="1">
          <a:blip r:embed="rId9"/>
          <a:srcRect r="32608"/>
          <a:stretch/>
        </p:blipFill>
        <p:spPr>
          <a:xfrm>
            <a:off x="2123728" y="4727467"/>
            <a:ext cx="2088232" cy="1077797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4139952" y="4941168"/>
                <a:ext cx="504056" cy="47942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Sup>
                      <m:sSubSupPr>
                        <m:ctrlPr>
                          <a:rPr lang="en-US" sz="200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0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2000" b="0" i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Φ</m:t>
                        </m:r>
                      </m:sub>
                      <m:sup>
                        <m:d>
                          <m:dPr>
                            <m:ctrlPr>
                              <a:rPr lang="en-US" sz="200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</m:d>
                      </m:sup>
                    </m:sSubSup>
                  </m:oMath>
                </a14:m>
                <a:r>
                  <a:rPr lang="de-DE" sz="2000" dirty="0" smtClean="0">
                    <a:solidFill>
                      <a:srgbClr val="0000FF"/>
                    </a:solidFill>
                  </a:rPr>
                  <a:t>    </a:t>
                </a:r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9952" y="4941168"/>
                <a:ext cx="504056" cy="479427"/>
              </a:xfrm>
              <a:prstGeom prst="rect">
                <a:avLst/>
              </a:prstGeom>
              <a:blipFill rotWithShape="0">
                <a:blip r:embed="rId10"/>
                <a:stretch>
                  <a:fillRect r="-3614" b="-3846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TextBox 45"/>
          <p:cNvSpPr txBox="1"/>
          <p:nvPr/>
        </p:nvSpPr>
        <p:spPr>
          <a:xfrm>
            <a:off x="6732240" y="4653136"/>
            <a:ext cx="8556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en-US" sz="2400" b="1" dirty="0">
                <a:solidFill>
                  <a:srgbClr val="FF1200"/>
                </a:solidFill>
                <a:latin typeface="Calibri" panose="020F0502020204030204"/>
              </a:rPr>
              <a:t>C</a:t>
            </a:r>
            <a:r>
              <a:rPr lang="en-US" sz="2400" b="1" dirty="0" smtClean="0">
                <a:solidFill>
                  <a:srgbClr val="FF1200"/>
                </a:solidFill>
                <a:latin typeface="Calibri" panose="020F0502020204030204"/>
              </a:rPr>
              <a:t>PW</a:t>
            </a:r>
            <a:endParaRPr lang="en-US" sz="2400" b="1" dirty="0">
              <a:solidFill>
                <a:srgbClr val="FF1200"/>
              </a:solidFill>
              <a:latin typeface="Calibri" panose="020F0502020204030204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467544" y="5805264"/>
            <a:ext cx="50797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BE127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 kind of functions are the CPWs ?</a:t>
            </a:r>
            <a:endParaRPr lang="de-DE" sz="2400" b="1" dirty="0" err="1" smtClean="0">
              <a:solidFill>
                <a:srgbClr val="BE1278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5580112" y="5325015"/>
                <a:ext cx="2677336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1600" b="1" smtClean="0">
                    <a:solidFill>
                      <a:srgbClr val="FF0000"/>
                    </a:solidFill>
                  </a:rPr>
                  <a:t>How do they  depend  on 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1600" b="1" smtClean="0">
                    <a:solidFill>
                      <a:srgbClr val="FF0000"/>
                    </a:solidFill>
                  </a:rPr>
                  <a:t>Conformal cross ratios u 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1600" b="1">
                    <a:solidFill>
                      <a:srgbClr val="FF0000"/>
                    </a:solidFill>
                  </a:rPr>
                  <a:t>a</a:t>
                </a:r>
                <a:r>
                  <a:rPr lang="en-US" sz="1600" b="1" smtClean="0">
                    <a:solidFill>
                      <a:srgbClr val="FF0000"/>
                    </a:solidFill>
                  </a:rPr>
                  <a:t>nd parameters of field </a:t>
                </a:r>
                <a14:m>
                  <m:oMath xmlns:m="http://schemas.openxmlformats.org/officeDocument/2006/math">
                    <m:r>
                      <a:rPr lang="en-US" sz="1600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𝚽</m:t>
                    </m:r>
                  </m:oMath>
                </a14:m>
                <a:endParaRPr lang="en-US" sz="1600" b="1" dirty="0" smtClean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0112" y="5325015"/>
                <a:ext cx="2677336" cy="1200329"/>
              </a:xfrm>
              <a:prstGeom prst="rect">
                <a:avLst/>
              </a:prstGeom>
              <a:blipFill rotWithShape="0">
                <a:blip r:embed="rId11"/>
                <a:stretch>
                  <a:fillRect l="-1136" b="-2551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75561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854710"/>
            <a:ext cx="8130880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CPWs are wave functions of </a:t>
            </a:r>
            <a:r>
              <a:rPr lang="en-US" sz="2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integrable</a:t>
            </a:r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N-particle </a:t>
            </a:r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Schrödinger </a:t>
            </a:r>
            <a:endParaRPr lang="en-US" sz="24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problem </a:t>
            </a:r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in coordinate space and in weight/momentum space.</a:t>
            </a:r>
            <a:endParaRPr lang="en-US" sz="2400" b="1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400" b="1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400" b="1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de-DE" sz="2400" b="1" dirty="0" err="1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smtClean="0"/>
              <a:t>| Schroedinger's Equation for Conformal Symmetry | Volker Schomerus, 20.8.2018</a:t>
            </a:r>
            <a:endParaRPr lang="en-US" noProof="0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67544" y="349250"/>
            <a:ext cx="8353425" cy="631825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0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0.3 Main </a:t>
            </a:r>
            <a:r>
              <a:rPr lang="en-US" sz="3600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Results and Plan  </a:t>
            </a:r>
            <a:endParaRPr lang="de-DE" sz="36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5536" y="3380799"/>
            <a:ext cx="824988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à"/>
            </a:pPr>
            <a:r>
              <a:rPr lang="en-US" sz="2400" b="1" dirty="0" smtClean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 ``Euclidean’’  Heckman-</a:t>
            </a:r>
            <a:r>
              <a:rPr lang="en-US" sz="2400" b="1" dirty="0" err="1" smtClean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Opdam</a:t>
            </a:r>
            <a:r>
              <a:rPr lang="en-US" sz="2400" b="1" dirty="0" smtClean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 hypergeometric functions </a:t>
            </a:r>
          </a:p>
          <a:p>
            <a:pPr>
              <a:lnSpc>
                <a:spcPct val="150000"/>
              </a:lnSpc>
            </a:pPr>
            <a:r>
              <a:rPr lang="en-US" sz="2400" b="1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a</a:t>
            </a:r>
            <a:r>
              <a:rPr lang="en-US" sz="2400" b="1" dirty="0" smtClean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nd degenerations of virtual </a:t>
            </a:r>
            <a:r>
              <a:rPr lang="en-US" sz="2400" b="1" dirty="0" err="1" smtClean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Koornwinder</a:t>
            </a:r>
            <a:r>
              <a:rPr lang="en-US" sz="2400" b="1" dirty="0" smtClean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polynomials </a:t>
            </a:r>
            <a:endParaRPr lang="de-DE" sz="2400" b="1" dirty="0" err="1" smtClean="0">
              <a:solidFill>
                <a:srgbClr val="3399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5536" y="4509120"/>
            <a:ext cx="7968335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b="1" dirty="0" smtClean="0">
                <a:solidFill>
                  <a:srgbClr val="BE127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Review. </a:t>
            </a:r>
            <a:r>
              <a:rPr lang="en-US" sz="2400" b="1" i="1" dirty="0" smtClean="0">
                <a:solidFill>
                  <a:srgbClr val="BE127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CPWs </a:t>
            </a:r>
            <a:r>
              <a:rPr lang="en-US" sz="2400" b="1" i="1" dirty="0" smtClean="0">
                <a:solidFill>
                  <a:srgbClr val="BE127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and </a:t>
            </a:r>
            <a:r>
              <a:rPr lang="en-US" sz="2400" b="1" i="1" dirty="0" smtClean="0">
                <a:solidFill>
                  <a:srgbClr val="BE127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</a:t>
            </a:r>
            <a:r>
              <a:rPr lang="en-US" sz="2400" b="1" i="1" dirty="0" err="1" smtClean="0">
                <a:solidFill>
                  <a:srgbClr val="BE127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Calogero</a:t>
            </a:r>
            <a:r>
              <a:rPr lang="en-US" sz="2400" b="1" i="1" dirty="0" smtClean="0">
                <a:solidFill>
                  <a:srgbClr val="BE127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-Sutherland potential  </a:t>
            </a:r>
            <a:endParaRPr lang="en-US" sz="2400" b="1" i="1" dirty="0" smtClean="0">
              <a:solidFill>
                <a:srgbClr val="BE1278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400" b="1" dirty="0" smtClean="0">
                <a:solidFill>
                  <a:srgbClr val="BE127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    Extension. </a:t>
            </a:r>
            <a:r>
              <a:rPr lang="en-US" sz="2400" b="1" i="1" dirty="0" smtClean="0">
                <a:solidFill>
                  <a:srgbClr val="BE127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Defects blocks and the N-particle CS model  </a:t>
            </a:r>
            <a:endParaRPr lang="en-US" sz="2400" b="1" i="1" dirty="0" smtClean="0">
              <a:solidFill>
                <a:srgbClr val="BE1278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400" b="1" dirty="0">
                <a:solidFill>
                  <a:srgbClr val="BE127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lang="en-US" sz="2400" b="1" dirty="0" smtClean="0">
                <a:solidFill>
                  <a:srgbClr val="BE127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   </a:t>
            </a:r>
            <a:r>
              <a:rPr lang="en-US" sz="2400" b="1" dirty="0" err="1" smtClean="0">
                <a:solidFill>
                  <a:srgbClr val="BE127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Integrability</a:t>
            </a:r>
            <a:r>
              <a:rPr lang="en-US" sz="2400" b="1" dirty="0">
                <a:solidFill>
                  <a:srgbClr val="BE127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en-US" sz="2400" b="1" dirty="0" smtClean="0">
                <a:solidFill>
                  <a:srgbClr val="BE127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i="1" dirty="0" smtClean="0">
                <a:solidFill>
                  <a:srgbClr val="BE127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Bi-spectral duality: weights ↔ coordinates </a:t>
            </a:r>
            <a:endParaRPr lang="de-DE" sz="2400" b="1" i="1" dirty="0" err="1" smtClean="0">
              <a:solidFill>
                <a:srgbClr val="BE1278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99592" y="2060848"/>
            <a:ext cx="325383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Hyperbolic </a:t>
            </a:r>
            <a:r>
              <a:rPr lang="en-US" b="1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Calogero</a:t>
            </a:r>
            <a:r>
              <a:rPr lang="en-US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-Sutherland</a:t>
            </a:r>
          </a:p>
          <a:p>
            <a:pPr>
              <a:lnSpc>
                <a:spcPct val="150000"/>
              </a:lnSpc>
            </a:pPr>
            <a:r>
              <a:rPr lang="en-US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en-US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odel for BC</a:t>
            </a:r>
            <a:r>
              <a:rPr lang="en-US" b="1" baseline="-250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en-US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root  system in  </a:t>
            </a:r>
            <a:r>
              <a:rPr lang="en-US" b="1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</a:t>
            </a:r>
            <a:r>
              <a:rPr lang="en-US" b="1" baseline="-2500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endParaRPr lang="de-DE" b="1" dirty="0" err="1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03848" y="2924944"/>
            <a:ext cx="532859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dirty="0">
                <a:solidFill>
                  <a:srgbClr val="3399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[</a:t>
            </a:r>
            <a:r>
              <a:rPr lang="en-US" sz="2000" b="1" dirty="0" err="1">
                <a:solidFill>
                  <a:srgbClr val="3399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Isachenkov</a:t>
            </a:r>
            <a:r>
              <a:rPr lang="en-US" sz="2000" b="1" dirty="0">
                <a:solidFill>
                  <a:srgbClr val="3399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VS] [</a:t>
            </a:r>
            <a:r>
              <a:rPr lang="en-US" sz="2000" b="1" dirty="0" err="1" smtClean="0">
                <a:solidFill>
                  <a:srgbClr val="3399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Isachenkov,Liendo,Linke,VS</a:t>
            </a:r>
            <a:r>
              <a:rPr lang="en-US" sz="2000" b="1" dirty="0" smtClean="0">
                <a:solidFill>
                  <a:srgbClr val="3399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] </a:t>
            </a:r>
            <a:r>
              <a:rPr lang="en-US" sz="2000" b="1" dirty="0">
                <a:solidFill>
                  <a:srgbClr val="3399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/>
              <p:cNvSpPr txBox="1"/>
              <p:nvPr/>
            </p:nvSpPr>
            <p:spPr>
              <a:xfrm>
                <a:off x="5485959" y="2060848"/>
                <a:ext cx="2428870" cy="9233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b="1" dirty="0" smtClean="0">
                    <a:solidFill>
                      <a:srgbClr val="FF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Rational   </a:t>
                </a:r>
                <a:r>
                  <a:rPr lang="en-US" b="1" dirty="0" err="1" smtClean="0">
                    <a:solidFill>
                      <a:srgbClr val="FF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Ruiijsenaars</a:t>
                </a:r>
                <a:r>
                  <a:rPr lang="en-US" b="1" dirty="0" smtClean="0">
                    <a:solidFill>
                      <a:srgbClr val="FF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-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b="1" dirty="0" smtClean="0">
                    <a:solidFill>
                      <a:srgbClr val="FF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Schneider</a:t>
                </a:r>
                <a:r>
                  <a:rPr lang="en-US" b="1" dirty="0">
                    <a:solidFill>
                      <a:srgbClr val="FF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b="1" dirty="0" smtClean="0">
                    <a:solidFill>
                      <a:srgbClr val="FF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model in </a:t>
                </a:r>
                <a14:m>
                  <m:oMath xmlns:m="http://schemas.openxmlformats.org/officeDocument/2006/math">
                    <m:r>
                      <a:rPr lang="en-US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𝚫</m:t>
                    </m:r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,ℓ</m:t>
                    </m:r>
                  </m:oMath>
                </a14:m>
                <a:endParaRPr lang="de-DE" b="1" dirty="0" err="1" smtClean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5959" y="2060848"/>
                <a:ext cx="2428870" cy="923330"/>
              </a:xfrm>
              <a:prstGeom prst="rect">
                <a:avLst/>
              </a:prstGeom>
              <a:blipFill rotWithShape="0">
                <a:blip r:embed="rId3"/>
                <a:stretch>
                  <a:fillRect l="-2261" r="-754" b="-4605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16804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smtClean="0"/>
              <a:t>| Schroedinger's Equation for Conformal Symmetry | Volker Schomerus, 20.8.2018</a:t>
            </a:r>
            <a:endParaRPr lang="en-US" noProof="0" dirty="0"/>
          </a:p>
        </p:txBody>
      </p:sp>
      <p:sp>
        <p:nvSpPr>
          <p:cNvPr id="3" name="TextBox 2"/>
          <p:cNvSpPr txBox="1"/>
          <p:nvPr/>
        </p:nvSpPr>
        <p:spPr>
          <a:xfrm>
            <a:off x="3707904" y="2132856"/>
            <a:ext cx="17748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</a:t>
            </a:r>
            <a:endParaRPr lang="de-DE" sz="36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73617" y="3235042"/>
            <a:ext cx="5418663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dirty="0" smtClean="0">
                <a:solidFill>
                  <a:srgbClr val="BE1278"/>
                </a:solidFill>
              </a:rPr>
              <a:t>Talks at </a:t>
            </a:r>
            <a:r>
              <a:rPr lang="en-US" sz="2000" b="1" dirty="0" smtClean="0">
                <a:solidFill>
                  <a:srgbClr val="BE1278"/>
                </a:solidFill>
              </a:rPr>
              <a:t>IGST 2016 </a:t>
            </a:r>
            <a:r>
              <a:rPr lang="en-US" sz="2000" b="1" dirty="0" smtClean="0">
                <a:solidFill>
                  <a:srgbClr val="339900"/>
                </a:solidFill>
              </a:rPr>
              <a:t>[VS]</a:t>
            </a:r>
            <a:r>
              <a:rPr lang="en-US" sz="2000" b="1" dirty="0" smtClean="0">
                <a:solidFill>
                  <a:srgbClr val="BE1278"/>
                </a:solidFill>
              </a:rPr>
              <a:t>,</a:t>
            </a:r>
            <a:r>
              <a:rPr lang="en-US" sz="2000" b="1" dirty="0" smtClean="0">
                <a:solidFill>
                  <a:srgbClr val="339900"/>
                </a:solidFill>
              </a:rPr>
              <a:t> </a:t>
            </a:r>
            <a:r>
              <a:rPr lang="en-US" sz="2000" b="1" dirty="0" smtClean="0">
                <a:solidFill>
                  <a:srgbClr val="BE1278"/>
                </a:solidFill>
              </a:rPr>
              <a:t>IGST 2017 </a:t>
            </a:r>
            <a:r>
              <a:rPr lang="en-US" sz="2000" b="1" dirty="0" smtClean="0">
                <a:solidFill>
                  <a:srgbClr val="339900"/>
                </a:solidFill>
              </a:rPr>
              <a:t>[</a:t>
            </a:r>
            <a:r>
              <a:rPr lang="en-US" sz="2000" b="1" dirty="0" err="1" smtClean="0">
                <a:solidFill>
                  <a:srgbClr val="339900"/>
                </a:solidFill>
              </a:rPr>
              <a:t>Sobko</a:t>
            </a:r>
            <a:r>
              <a:rPr lang="en-US" sz="2000" b="1" dirty="0" smtClean="0">
                <a:solidFill>
                  <a:srgbClr val="339900"/>
                </a:solidFill>
              </a:rPr>
              <a:t>]</a:t>
            </a:r>
            <a:endParaRPr lang="de-DE" sz="2000" b="1" dirty="0" err="1" smtClean="0">
              <a:solidFill>
                <a:srgbClr val="339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4468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48264" y="3789040"/>
            <a:ext cx="1366839" cy="65246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54634" y="1611957"/>
            <a:ext cx="801386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>
              <a:lnSpc>
                <a:spcPct val="150000"/>
              </a:lnSpc>
            </a:pPr>
            <a:r>
              <a:rPr lang="en-US" sz="2400" b="1" dirty="0" smtClean="0">
                <a:latin typeface="Calibri" panose="020F0502020204030204"/>
              </a:rPr>
              <a:t>= sections of a vector bundle on 2-sided </a:t>
            </a:r>
            <a:r>
              <a:rPr lang="en-US" sz="2400" b="1" dirty="0" smtClean="0">
                <a:latin typeface="Calibri" panose="020F0502020204030204"/>
              </a:rPr>
              <a:t> </a:t>
            </a:r>
            <a:r>
              <a:rPr lang="en-US" sz="2400" b="1" dirty="0" err="1" smtClean="0">
                <a:latin typeface="Calibri" panose="020F0502020204030204"/>
              </a:rPr>
              <a:t>coset</a:t>
            </a:r>
            <a:r>
              <a:rPr lang="en-US" sz="2400" b="1" dirty="0" smtClean="0">
                <a:latin typeface="Calibri" panose="020F0502020204030204"/>
              </a:rPr>
              <a:t>  </a:t>
            </a:r>
            <a:r>
              <a:rPr lang="en-US" sz="2400" b="1" dirty="0" smtClean="0">
                <a:latin typeface="Calibri" panose="020F0502020204030204"/>
              </a:rPr>
              <a:t>space  K\G/K </a:t>
            </a:r>
          </a:p>
          <a:p>
            <a:pPr defTabSz="914400">
              <a:lnSpc>
                <a:spcPct val="150000"/>
              </a:lnSpc>
            </a:pPr>
            <a:r>
              <a:rPr lang="en-US" sz="2400" b="1" dirty="0" smtClean="0">
                <a:latin typeface="Calibri" panose="020F0502020204030204"/>
              </a:rPr>
              <a:t>with  fiber V </a:t>
            </a:r>
            <a:r>
              <a:rPr lang="en-US" sz="2400" b="1" baseline="30000" dirty="0" smtClean="0">
                <a:latin typeface="Calibri" panose="020F0502020204030204"/>
              </a:rPr>
              <a:t>SO(d-2)</a:t>
            </a:r>
            <a:r>
              <a:rPr lang="en-US" sz="2400" b="1" dirty="0" smtClean="0">
                <a:latin typeface="Calibri" panose="020F0502020204030204"/>
              </a:rPr>
              <a:t> </a:t>
            </a:r>
            <a:endParaRPr lang="de-DE" sz="2400" b="1" dirty="0">
              <a:latin typeface="Calibri" panose="020F0502020204030204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smtClean="0"/>
              <a:t>| Schroedinger's Equation for Conformal Symmetry | Volker Schomerus, 20.8.2018</a:t>
            </a:r>
            <a:endParaRPr lang="en-US" noProof="0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67544" y="349250"/>
            <a:ext cx="8353425" cy="631825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0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1.1 </a:t>
            </a:r>
            <a:r>
              <a:rPr lang="en-US" sz="3600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Conformal Partial </a:t>
            </a:r>
            <a:r>
              <a:rPr lang="en-US" sz="36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</a:t>
            </a:r>
            <a:r>
              <a:rPr lang="en-US" sz="3600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aves  </a:t>
            </a:r>
            <a:endParaRPr lang="de-DE" sz="36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11968" y="1167135"/>
            <a:ext cx="8308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en-US" sz="2400" b="1" dirty="0" smtClean="0">
                <a:solidFill>
                  <a:prstClr val="black"/>
                </a:solidFill>
                <a:latin typeface="Calibri" panose="020F0502020204030204"/>
              </a:rPr>
              <a:t>… are G invariants in TP of 4 principal series representations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084168" y="2217058"/>
            <a:ext cx="24633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en-US" sz="2000" b="1" dirty="0" smtClean="0">
                <a:solidFill>
                  <a:srgbClr val="FF1200"/>
                </a:solidFill>
                <a:latin typeface="Calibri" panose="020F0502020204030204"/>
              </a:rPr>
              <a:t>2 – dimensional </a:t>
            </a:r>
          </a:p>
          <a:p>
            <a:pPr algn="ctr" defTabSz="914400"/>
            <a:r>
              <a:rPr lang="en-US" sz="2000" b="1" dirty="0" smtClean="0">
                <a:solidFill>
                  <a:srgbClr val="FF1200"/>
                </a:solidFill>
                <a:latin typeface="Calibri" panose="020F0502020204030204"/>
              </a:rPr>
              <a:t>[cross ratios]  </a:t>
            </a:r>
            <a:endParaRPr lang="en-US" sz="2000" b="1" dirty="0">
              <a:solidFill>
                <a:srgbClr val="FF1200"/>
              </a:solidFill>
              <a:latin typeface="Calibri" panose="020F0502020204030204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699792" y="2289066"/>
            <a:ext cx="199836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Space of 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tensor structures</a:t>
            </a:r>
            <a:endParaRPr lang="de-DE" sz="2000" b="1" dirty="0" err="1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735708" y="6202760"/>
            <a:ext cx="237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lang="en-US" dirty="0" smtClean="0">
                <a:solidFill>
                  <a:prstClr val="black"/>
                </a:solidFill>
                <a:latin typeface="Calibri" panose="020F0502020204030204"/>
              </a:rPr>
              <a:t> </a:t>
            </a:r>
            <a:endParaRPr lang="de-DE" dirty="0">
              <a:solidFill>
                <a:prstClr val="black"/>
              </a:solidFill>
              <a:latin typeface="Calibri" panose="020F0502020204030204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/>
              <p:cNvSpPr txBox="1"/>
              <p:nvPr/>
            </p:nvSpPr>
            <p:spPr>
              <a:xfrm>
                <a:off x="386153" y="4599665"/>
                <a:ext cx="8173071" cy="42761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914400"/>
                <a:r>
                  <a:rPr lang="en-US" sz="2000" b="1" dirty="0" smtClean="0">
                    <a:solidFill>
                      <a:srgbClr val="0000FF"/>
                    </a:solidFill>
                    <a:latin typeface="Calibri" panose="020F0502020204030204"/>
                  </a:rPr>
                  <a:t>  Principal series reps </a:t>
                </a:r>
                <a:r>
                  <a:rPr lang="en-US" sz="2000" b="1" u="sng" dirty="0" smtClean="0">
                    <a:solidFill>
                      <a:srgbClr val="0000FF"/>
                    </a:solidFill>
                    <a:latin typeface="Calibri" panose="020F0502020204030204"/>
                  </a:rPr>
                  <a:t>induced</a:t>
                </a:r>
                <a:r>
                  <a:rPr lang="en-US" sz="2000" b="1" dirty="0" smtClean="0">
                    <a:solidFill>
                      <a:srgbClr val="0000FF"/>
                    </a:solidFill>
                    <a:latin typeface="Calibri" panose="020F0502020204030204"/>
                  </a:rPr>
                  <a:t> </a:t>
                </a:r>
                <a:r>
                  <a:rPr lang="en-US" sz="2000" b="1" dirty="0">
                    <a:solidFill>
                      <a:srgbClr val="0000FF"/>
                    </a:solidFill>
                    <a:latin typeface="Calibri" panose="020F0502020204030204"/>
                  </a:rPr>
                  <a:t>from </a:t>
                </a:r>
                <a:r>
                  <a:rPr lang="en-US" sz="2000" b="1" dirty="0" err="1" smtClean="0">
                    <a:solidFill>
                      <a:srgbClr val="0000FF"/>
                    </a:solidFill>
                    <a:latin typeface="Calibri" panose="020F0502020204030204"/>
                  </a:rPr>
                  <a:t>fd</a:t>
                </a:r>
                <a:r>
                  <a:rPr lang="en-US" sz="2000" b="1" dirty="0" smtClean="0">
                    <a:solidFill>
                      <a:srgbClr val="0000FF"/>
                    </a:solidFill>
                    <a:latin typeface="Calibri" panose="020F0502020204030204"/>
                  </a:rPr>
                  <a:t> </a:t>
                </a:r>
                <a:r>
                  <a:rPr lang="en-US" sz="2000" b="1" dirty="0" err="1" smtClean="0">
                    <a:solidFill>
                      <a:srgbClr val="0000FF"/>
                    </a:solidFill>
                    <a:latin typeface="Calibri" panose="020F0502020204030204"/>
                  </a:rPr>
                  <a:t>irrep</a:t>
                </a:r>
                <a:r>
                  <a:rPr lang="en-US" sz="2000" b="1" dirty="0" smtClean="0">
                    <a:solidFill>
                      <a:srgbClr val="0000FF"/>
                    </a:solidFill>
                    <a:latin typeface="Calibri" panose="020F0502020204030204"/>
                  </a:rPr>
                  <a:t> </a:t>
                </a:r>
                <a:r>
                  <a:rPr lang="en-US" sz="2000" b="1" dirty="0">
                    <a:solidFill>
                      <a:srgbClr val="0000FF"/>
                    </a:solidFill>
                    <a:latin typeface="Calibri" panose="020F0502020204030204"/>
                  </a:rPr>
                  <a:t>of </a:t>
                </a:r>
                <a:r>
                  <a:rPr lang="en-US" sz="2000" b="1" dirty="0" smtClean="0">
                    <a:solidFill>
                      <a:srgbClr val="0000FF"/>
                    </a:solidFill>
                    <a:latin typeface="Calibri" panose="020F0502020204030204"/>
                  </a:rPr>
                  <a:t>K = SO(1,1) x SO(d</a:t>
                </a:r>
                <a:r>
                  <a:rPr lang="en-US" sz="2000" b="1" dirty="0">
                    <a:solidFill>
                      <a:srgbClr val="0000FF"/>
                    </a:solidFill>
                    <a:latin typeface="Calibri" panose="020F0502020204030204"/>
                  </a:rPr>
                  <a:t>) </a:t>
                </a:r>
                <a:r>
                  <a:rPr lang="en-US" sz="2000" b="1" dirty="0" smtClean="0">
                    <a:solidFill>
                      <a:srgbClr val="0000FF"/>
                    </a:solidFill>
                    <a:latin typeface="Calibri" panose="020F0502020204030204"/>
                  </a:rPr>
                  <a:t> on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𝑽</m:t>
                        </m:r>
                      </m:e>
                      <m:sub>
                        <m:r>
                          <a:rPr lang="en-US" sz="20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𝜟</m:t>
                        </m:r>
                        <m:r>
                          <a:rPr lang="en-US" sz="20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,ℓ</m:t>
                        </m:r>
                      </m:sub>
                    </m:sSub>
                  </m:oMath>
                </a14:m>
                <a:endParaRPr lang="de-DE" sz="2000" b="1" dirty="0">
                  <a:solidFill>
                    <a:srgbClr val="0000FF"/>
                  </a:solidFill>
                  <a:latin typeface="Calibri" panose="020F0502020204030204"/>
                </a:endParaRPr>
              </a:p>
            </p:txBody>
          </p:sp>
        </mc:Choice>
        <mc:Fallback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6153" y="4599665"/>
                <a:ext cx="8173071" cy="427618"/>
              </a:xfrm>
              <a:prstGeom prst="rect">
                <a:avLst/>
              </a:prstGeom>
              <a:blipFill rotWithShape="0">
                <a:blip r:embed="rId4"/>
                <a:stretch>
                  <a:fillRect t="-7143" b="-20000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4" name="Picture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04048" y="5812465"/>
            <a:ext cx="1656184" cy="49685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32240" y="5851104"/>
            <a:ext cx="1431175" cy="462380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/>
              <p:cNvSpPr txBox="1"/>
              <p:nvPr/>
            </p:nvSpPr>
            <p:spPr>
              <a:xfrm>
                <a:off x="467544" y="5851104"/>
                <a:ext cx="4726615" cy="41351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914400"/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𝑽</m:t>
                        </m:r>
                      </m:e>
                      <m:sub>
                        <m:r>
                          <a:rPr lang="en-US" sz="20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𝜟</m:t>
                        </m:r>
                        <m:r>
                          <a:rPr lang="en-US" sz="20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,ℓ</m:t>
                        </m:r>
                      </m:sub>
                    </m:sSub>
                    <m:r>
                      <a:rPr lang="en-US" sz="2000" b="1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000" b="1" dirty="0" smtClean="0">
                    <a:solidFill>
                      <a:srgbClr val="2F05FF"/>
                    </a:solidFill>
                    <a:latin typeface="Calibri" panose="020F0502020204030204"/>
                  </a:rPr>
                  <a:t>- valued </a:t>
                </a:r>
                <a:r>
                  <a:rPr lang="en-US" sz="2000" b="1" dirty="0" smtClean="0">
                    <a:solidFill>
                      <a:srgbClr val="2F05FF"/>
                    </a:solidFill>
                    <a:latin typeface="Calibri" panose="020F0502020204030204"/>
                  </a:rPr>
                  <a:t>functions on the </a:t>
                </a:r>
                <a:r>
                  <a:rPr lang="en-US" sz="2000" b="1" dirty="0" err="1" smtClean="0">
                    <a:solidFill>
                      <a:srgbClr val="2F05FF"/>
                    </a:solidFill>
                    <a:latin typeface="Calibri" panose="020F0502020204030204"/>
                  </a:rPr>
                  <a:t>coset</a:t>
                </a:r>
                <a:r>
                  <a:rPr lang="en-US" sz="2000" b="1" dirty="0" smtClean="0">
                    <a:solidFill>
                      <a:srgbClr val="2F05FF"/>
                    </a:solidFill>
                    <a:latin typeface="Calibri" panose="020F0502020204030204"/>
                  </a:rPr>
                  <a:t> space  </a:t>
                </a:r>
                <a:endParaRPr lang="de-DE" sz="2000" b="1" dirty="0">
                  <a:solidFill>
                    <a:srgbClr val="2F05FF"/>
                  </a:solidFill>
                  <a:latin typeface="Calibri" panose="020F0502020204030204"/>
                </a:endParaRPr>
              </a:p>
            </p:txBody>
          </p:sp>
        </mc:Choice>
        <mc:Fallback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5851104"/>
                <a:ext cx="4726615" cy="413511"/>
              </a:xfrm>
              <a:prstGeom prst="rect">
                <a:avLst/>
              </a:prstGeom>
              <a:blipFill rotWithShape="0">
                <a:blip r:embed="rId7"/>
                <a:stretch>
                  <a:fillRect t="-7353" r="-516" b="-23529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8" name="Picture 1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331640" y="5085184"/>
            <a:ext cx="6201891" cy="665975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20080" y="3191475"/>
            <a:ext cx="6228184" cy="669573"/>
          </a:xfrm>
          <a:prstGeom prst="rect">
            <a:avLst/>
          </a:prstGeom>
        </p:spPr>
      </p:pic>
      <p:sp>
        <p:nvSpPr>
          <p:cNvPr id="9" name="Rounded Rectangle 8"/>
          <p:cNvSpPr/>
          <p:nvPr/>
        </p:nvSpPr>
        <p:spPr>
          <a:xfrm>
            <a:off x="611560" y="3140968"/>
            <a:ext cx="6480720" cy="720080"/>
          </a:xfrm>
          <a:prstGeom prst="roundRect">
            <a:avLst/>
          </a:prstGeom>
          <a:solidFill>
            <a:srgbClr val="0000FF">
              <a:alpha val="5000"/>
            </a:srgbClr>
          </a:solidFill>
          <a:ln w="952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6130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smtClean="0"/>
              <a:t>| Schroedinger's Equation for Conformal Symmetry | Volker Schomerus, 20.8.2018</a:t>
            </a:r>
            <a:endParaRPr lang="en-US" noProof="0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67544" y="349250"/>
            <a:ext cx="8353425" cy="631825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0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1.2 The Casimir </a:t>
            </a:r>
            <a:r>
              <a:rPr lang="en-US" sz="3600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Equation  </a:t>
            </a:r>
            <a:endParaRPr lang="de-DE" sz="36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467544" y="980728"/>
                <a:ext cx="8136904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914400">
                  <a:lnSpc>
                    <a:spcPct val="150000"/>
                  </a:lnSpc>
                </a:pPr>
                <a:r>
                  <a:rPr lang="en-US" sz="2400" b="1" dirty="0" smtClean="0">
                    <a:solidFill>
                      <a:prstClr val="black"/>
                    </a:solidFill>
                    <a:latin typeface="Calibri" panose="020F0502020204030204"/>
                  </a:rPr>
                  <a:t>Eigenvalue equation  for the  quadratic Casimir element C</a:t>
                </a:r>
                <a:r>
                  <a:rPr lang="en-US" sz="2400" b="1" baseline="-25000" dirty="0" smtClean="0">
                    <a:solidFill>
                      <a:prstClr val="black"/>
                    </a:solidFill>
                    <a:latin typeface="Calibri" panose="020F0502020204030204"/>
                  </a:rPr>
                  <a:t>2</a:t>
                </a:r>
                <a:r>
                  <a:rPr lang="en-US" sz="2400" b="1" dirty="0">
                    <a:solidFill>
                      <a:prstClr val="black"/>
                    </a:solidFill>
                    <a:latin typeface="Calibri" panose="020F0502020204030204"/>
                  </a:rPr>
                  <a:t> </a:t>
                </a:r>
                <a:r>
                  <a:rPr lang="en-US" sz="2400" b="1" dirty="0" smtClean="0">
                    <a:solidFill>
                      <a:prstClr val="black"/>
                    </a:solidFill>
                    <a:latin typeface="Calibri" panose="020F0502020204030204"/>
                  </a:rPr>
                  <a:t>of the conformal group G on space </a:t>
                </a:r>
                <a14:m>
                  <m:oMath xmlns:m="http://schemas.openxmlformats.org/officeDocument/2006/math">
                    <m:r>
                      <a:rPr lang="en-US" sz="2400" b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𝚪</m:t>
                    </m:r>
                  </m:oMath>
                </a14:m>
                <a:r>
                  <a:rPr lang="en-US" sz="2400" b="1" dirty="0" smtClean="0">
                    <a:solidFill>
                      <a:prstClr val="black"/>
                    </a:solidFill>
                    <a:latin typeface="Calibri" panose="020F0502020204030204"/>
                  </a:rPr>
                  <a:t> of conformal partial waves </a:t>
                </a:r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980728"/>
                <a:ext cx="8136904" cy="1200329"/>
              </a:xfrm>
              <a:prstGeom prst="rect">
                <a:avLst/>
              </a:prstGeom>
              <a:blipFill rotWithShape="0">
                <a:blip r:embed="rId2"/>
                <a:stretch>
                  <a:fillRect l="-1199" b="-6091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5656" y="2259704"/>
            <a:ext cx="6048672" cy="88126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7545" y="4509121"/>
            <a:ext cx="4536504" cy="85102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77541" y="5517232"/>
            <a:ext cx="5410883" cy="841693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005839" y="3172906"/>
            <a:ext cx="47337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en-US" sz="2000" b="1" dirty="0" smtClean="0">
                <a:solidFill>
                  <a:srgbClr val="FF1200"/>
                </a:solidFill>
                <a:latin typeface="Calibri" panose="020F0502020204030204"/>
              </a:rPr>
              <a:t>m is volume of K x K orbit through u</a:t>
            </a:r>
            <a:r>
              <a:rPr lang="en-US" sz="1600" dirty="0" smtClean="0">
                <a:solidFill>
                  <a:prstClr val="black"/>
                </a:solidFill>
                <a:latin typeface="Calibri" panose="020F0502020204030204"/>
              </a:rPr>
              <a:t> </a:t>
            </a:r>
            <a:endParaRPr lang="en-US" sz="16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67544" y="3759423"/>
            <a:ext cx="28491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en-US" sz="2400" b="1" dirty="0" smtClean="0">
                <a:solidFill>
                  <a:srgbClr val="2F05FF"/>
                </a:solidFill>
                <a:latin typeface="Calibri" panose="020F0502020204030204"/>
              </a:rPr>
              <a:t>Scalar CPWs:</a:t>
            </a:r>
            <a:endParaRPr lang="en-US" sz="2400" b="1" dirty="0">
              <a:solidFill>
                <a:srgbClr val="2F05FF"/>
              </a:solidFill>
              <a:latin typeface="Calibri" panose="020F0502020204030204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220072" y="3068960"/>
            <a:ext cx="3404336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>
              <a:lnSpc>
                <a:spcPct val="150000"/>
              </a:lnSpc>
            </a:pPr>
            <a:r>
              <a:rPr lang="en-US" b="1" dirty="0" smtClean="0">
                <a:solidFill>
                  <a:srgbClr val="00B050"/>
                </a:solidFill>
                <a:latin typeface="Calibri" panose="020F0502020204030204"/>
              </a:rPr>
              <a:t>[M. </a:t>
            </a:r>
            <a:r>
              <a:rPr lang="en-US" b="1" dirty="0" err="1" smtClean="0">
                <a:solidFill>
                  <a:srgbClr val="00B050"/>
                </a:solidFill>
                <a:latin typeface="Calibri" panose="020F0502020204030204"/>
              </a:rPr>
              <a:t>Isachenkov</a:t>
            </a:r>
            <a:r>
              <a:rPr lang="en-US" b="1" dirty="0" smtClean="0">
                <a:solidFill>
                  <a:srgbClr val="00B050"/>
                </a:solidFill>
                <a:latin typeface="Calibri" panose="020F0502020204030204"/>
              </a:rPr>
              <a:t>, VS, E. </a:t>
            </a:r>
            <a:r>
              <a:rPr lang="en-US" b="1" dirty="0" err="1" smtClean="0">
                <a:solidFill>
                  <a:srgbClr val="00B050"/>
                </a:solidFill>
                <a:latin typeface="Calibri" panose="020F0502020204030204"/>
              </a:rPr>
              <a:t>Sobko</a:t>
            </a:r>
            <a:r>
              <a:rPr lang="en-US" b="1" dirty="0" smtClean="0">
                <a:solidFill>
                  <a:srgbClr val="00B050"/>
                </a:solidFill>
                <a:latin typeface="Calibri" panose="020F0502020204030204"/>
              </a:rPr>
              <a:t>]</a:t>
            </a:r>
            <a:endParaRPr lang="en-US" sz="1400" b="1" dirty="0">
              <a:solidFill>
                <a:srgbClr val="00B050"/>
              </a:solidFill>
              <a:latin typeface="Calibri" panose="020F0502020204030204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613099" y="3757348"/>
            <a:ext cx="1958901" cy="46374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27463" y="3789040"/>
            <a:ext cx="1992809" cy="428832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5364088" y="4293096"/>
            <a:ext cx="293221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600" b="1" dirty="0" err="1" smtClean="0">
                <a:solidFill>
                  <a:srgbClr val="BE1278"/>
                </a:solidFill>
              </a:rPr>
              <a:t>Calogero</a:t>
            </a:r>
            <a:r>
              <a:rPr lang="en-US" sz="1600" b="1" dirty="0" smtClean="0">
                <a:solidFill>
                  <a:srgbClr val="BE1278"/>
                </a:solidFill>
              </a:rPr>
              <a:t>-Sutherland model</a:t>
            </a:r>
            <a:r>
              <a:rPr lang="en-US" sz="1600" b="1" dirty="0" smtClean="0">
                <a:solidFill>
                  <a:srgbClr val="BE1278"/>
                </a:solidFill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en-US" sz="1600" b="1" dirty="0" smtClean="0">
                <a:solidFill>
                  <a:srgbClr val="BE1278"/>
                </a:solidFill>
              </a:rPr>
              <a:t>= 2 </a:t>
            </a:r>
            <a:r>
              <a:rPr lang="en-US" sz="1600" b="1" dirty="0" err="1" smtClean="0">
                <a:solidFill>
                  <a:srgbClr val="BE1278"/>
                </a:solidFill>
              </a:rPr>
              <a:t>Poeschl</a:t>
            </a:r>
            <a:r>
              <a:rPr lang="en-US" sz="1600" b="1" dirty="0" smtClean="0">
                <a:solidFill>
                  <a:srgbClr val="BE1278"/>
                </a:solidFill>
              </a:rPr>
              <a:t>-Teller particles</a:t>
            </a:r>
          </a:p>
          <a:p>
            <a:pPr algn="ctr">
              <a:lnSpc>
                <a:spcPct val="150000"/>
              </a:lnSpc>
            </a:pPr>
            <a:r>
              <a:rPr lang="en-US" sz="1600" b="1" dirty="0">
                <a:solidFill>
                  <a:srgbClr val="BE1278"/>
                </a:solidFill>
              </a:rPr>
              <a:t>w</a:t>
            </a:r>
            <a:r>
              <a:rPr lang="en-US" sz="1600" b="1" dirty="0" smtClean="0">
                <a:solidFill>
                  <a:srgbClr val="BE1278"/>
                </a:solidFill>
              </a:rPr>
              <a:t>ith interaction </a:t>
            </a:r>
            <a:endParaRPr lang="de-DE" sz="1600" b="1" dirty="0" err="1" smtClean="0">
              <a:solidFill>
                <a:srgbClr val="BE127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8704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7992888" cy="857250"/>
          </a:xfrm>
        </p:spPr>
        <p:txBody>
          <a:bodyPr>
            <a:noAutofit/>
          </a:bodyPr>
          <a:lstStyle/>
          <a:p>
            <a:r>
              <a:rPr lang="en-US" sz="3600" b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Arial Unicode MS" panose="020B0604020202020204" pitchFamily="34" charset="-128"/>
                <a:cs typeface="Arial Unicode MS" panose="020B0604020202020204" pitchFamily="34" charset="-128"/>
              </a:rPr>
              <a:t>1.2 The Casimir Equation (</a:t>
            </a:r>
            <a:r>
              <a:rPr lang="en-US" sz="3600" b="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Arial Unicode MS" panose="020B0604020202020204" pitchFamily="34" charset="-128"/>
                <a:cs typeface="Arial Unicode MS" panose="020B0604020202020204" pitchFamily="34" charset="-128"/>
              </a:rPr>
              <a:t>contnd</a:t>
            </a:r>
            <a:r>
              <a:rPr lang="en-US" sz="3600" b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Arial Unicode MS" panose="020B0604020202020204" pitchFamily="34" charset="-128"/>
                <a:cs typeface="Arial Unicode MS" panose="020B0604020202020204" pitchFamily="34" charset="-128"/>
              </a:rPr>
              <a:t>)</a:t>
            </a:r>
            <a:endParaRPr lang="de-DE" sz="3600" b="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| Schroedinger's Equation for Conformal Symmetry | Volker Schomerus, 20.8.2018</a:t>
            </a:r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2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6072" y="2564308"/>
            <a:ext cx="742950" cy="2886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3426" y="2587968"/>
            <a:ext cx="742950" cy="2649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" name="TextBox 28"/>
          <p:cNvSpPr txBox="1"/>
          <p:nvPr/>
        </p:nvSpPr>
        <p:spPr>
          <a:xfrm>
            <a:off x="6084168" y="2884874"/>
            <a:ext cx="21469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85800"/>
            <a:r>
              <a:rPr lang="en-US" sz="2000" b="1" dirty="0">
                <a:solidFill>
                  <a:srgbClr val="339900"/>
                </a:solidFill>
              </a:rPr>
              <a:t>[</a:t>
            </a:r>
            <a:r>
              <a:rPr lang="en-US" sz="2000" b="1" dirty="0" err="1">
                <a:solidFill>
                  <a:srgbClr val="339900"/>
                </a:solidFill>
              </a:rPr>
              <a:t>Isachenkov,VS</a:t>
            </a:r>
            <a:r>
              <a:rPr lang="en-US" sz="2000" b="1" dirty="0">
                <a:solidFill>
                  <a:srgbClr val="339900"/>
                </a:solidFill>
              </a:rPr>
              <a:t>]</a:t>
            </a:r>
            <a:endParaRPr lang="de-DE" sz="2000" b="1" dirty="0">
              <a:solidFill>
                <a:srgbClr val="3399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59632" y="3861048"/>
            <a:ext cx="5755697" cy="2561602"/>
          </a:xfrm>
          <a:prstGeom prst="rect">
            <a:avLst/>
          </a:prstGeom>
          <a:ln w="28575">
            <a:noFill/>
          </a:ln>
        </p:spPr>
      </p:pic>
      <p:sp>
        <p:nvSpPr>
          <p:cNvPr id="6" name="Rounded Rectangle 5"/>
          <p:cNvSpPr/>
          <p:nvPr/>
        </p:nvSpPr>
        <p:spPr>
          <a:xfrm>
            <a:off x="1259632" y="3902370"/>
            <a:ext cx="5760640" cy="2592288"/>
          </a:xfrm>
          <a:prstGeom prst="roundRect">
            <a:avLst>
              <a:gd name="adj" fmla="val 6356"/>
            </a:avLst>
          </a:prstGeom>
          <a:solidFill>
            <a:srgbClr val="0000FF">
              <a:alpha val="5000"/>
            </a:srgbClr>
          </a:solidFill>
          <a:ln w="952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 smtClean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164288" y="5601434"/>
            <a:ext cx="118173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339900"/>
                </a:solidFill>
              </a:rPr>
              <a:t>[ Dolan,</a:t>
            </a:r>
          </a:p>
          <a:p>
            <a:r>
              <a:rPr lang="en-US" sz="2000" b="1" dirty="0" smtClean="0">
                <a:solidFill>
                  <a:srgbClr val="339900"/>
                </a:solidFill>
              </a:rPr>
              <a:t>Osborn]</a:t>
            </a:r>
            <a:endParaRPr lang="de-DE" sz="2000" b="1" dirty="0" err="1" smtClean="0">
              <a:solidFill>
                <a:srgbClr val="339900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57225" y="1556792"/>
            <a:ext cx="7115175" cy="109537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635897" y="2708920"/>
            <a:ext cx="2016224" cy="56928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475655" y="2495219"/>
            <a:ext cx="1903069" cy="42972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547664" y="3006975"/>
            <a:ext cx="1440160" cy="422025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/>
              <p:cNvSpPr txBox="1"/>
              <p:nvPr/>
            </p:nvSpPr>
            <p:spPr>
              <a:xfrm>
                <a:off x="323528" y="1124744"/>
                <a:ext cx="8222379" cy="49340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rgbClr val="0000FF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𝑮</m:t>
                        </m:r>
                      </m:e>
                      <m:sub>
                        <m:r>
                          <a:rPr lang="en-US" sz="2400" b="1" i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𝚫</m:t>
                        </m:r>
                        <m:r>
                          <a:rPr lang="en-US" sz="24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𝒍</m:t>
                        </m:r>
                      </m:sub>
                    </m:sSub>
                  </m:oMath>
                </a14:m>
                <a:r>
                  <a:rPr lang="de-DE" sz="2400" b="1" dirty="0" smtClean="0">
                    <a:solidFill>
                      <a:srgbClr val="0000FF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in Dolan-</a:t>
                </a:r>
                <a:r>
                  <a:rPr lang="de-DE" sz="2400" b="1" dirty="0" err="1" smtClean="0">
                    <a:solidFill>
                      <a:srgbClr val="0000FF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Osbon</a:t>
                </a:r>
                <a:r>
                  <a:rPr lang="de-DE" sz="2400" b="1" dirty="0" smtClean="0">
                    <a:solidFill>
                      <a:srgbClr val="0000FF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de-DE" sz="2400" b="1" dirty="0" err="1" smtClean="0">
                    <a:solidFill>
                      <a:srgbClr val="0000FF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conventions</a:t>
                </a:r>
                <a:r>
                  <a:rPr lang="de-DE" sz="2400" b="1" dirty="0" smtClean="0">
                    <a:solidFill>
                      <a:srgbClr val="0000FF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 </a:t>
                </a:r>
                <a:r>
                  <a:rPr lang="de-DE" sz="2400" b="1" dirty="0">
                    <a:solidFill>
                      <a:srgbClr val="0000FF"/>
                    </a:solidFill>
                    <a:latin typeface="Calibri" panose="020F0502020204030204" pitchFamily="34" charset="0"/>
                    <a:cs typeface="Calibri" panose="020F0502020204030204" pitchFamily="34" charset="0"/>
                    <a:sym typeface="Wingdings" panose="05000000000000000000" pitchFamily="2" charset="2"/>
                  </a:rPr>
                  <a:t>↔</a:t>
                </a:r>
                <a:r>
                  <a:rPr lang="de-DE" sz="2400" b="1" dirty="0" smtClean="0">
                    <a:solidFill>
                      <a:srgbClr val="0000FF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 CS </a:t>
                </a:r>
                <a:r>
                  <a:rPr lang="de-DE" sz="2400" b="1" dirty="0" err="1" smtClean="0">
                    <a:solidFill>
                      <a:srgbClr val="0000FF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eigenfunctions</a:t>
                </a:r>
                <a:r>
                  <a:rPr lang="de-DE" sz="2400" b="1" dirty="0" smtClean="0">
                    <a:solidFill>
                      <a:srgbClr val="0000FF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𝝍</m:t>
                        </m:r>
                      </m:e>
                      <m:sub>
                        <m:sSub>
                          <m:sSubPr>
                            <m:ctrlPr>
                              <a:rPr lang="en-US" sz="2400" b="1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𝝀</m:t>
                            </m:r>
                          </m:e>
                          <m:sub>
                            <m:r>
                              <a:rPr lang="en-US" sz="2400" b="1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r>
                          <a:rPr lang="en-US" sz="24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sz="2400" b="1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𝝀</m:t>
                            </m:r>
                          </m:e>
                          <m:sub>
                            <m:r>
                              <a:rPr lang="en-US" sz="2400" b="1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sub>
                    </m:sSub>
                  </m:oMath>
                </a14:m>
                <a:endParaRPr lang="de-DE" sz="2400" b="1" dirty="0" err="1" smtClean="0">
                  <a:solidFill>
                    <a:srgbClr val="0000FF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1124744"/>
                <a:ext cx="8222379" cy="493405"/>
              </a:xfrm>
              <a:prstGeom prst="rect">
                <a:avLst/>
              </a:prstGeom>
              <a:blipFill rotWithShape="0">
                <a:blip r:embed="rId10"/>
                <a:stretch>
                  <a:fillRect t="-8750" b="-23750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3563888" y="3356992"/>
            <a:ext cx="469705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err="1" smtClean="0">
                <a:solidFill>
                  <a:srgbClr val="BE127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</a:t>
            </a:r>
            <a:r>
              <a:rPr lang="en-US" sz="2000" b="1" i="1" baseline="-25000" dirty="0" err="1" smtClean="0">
                <a:solidFill>
                  <a:srgbClr val="BE127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000" b="1" baseline="-25000" dirty="0" smtClean="0">
                <a:solidFill>
                  <a:srgbClr val="BE127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2000" b="1" dirty="0" smtClean="0">
                <a:solidFill>
                  <a:srgbClr val="BE127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radial coordinates </a:t>
            </a:r>
            <a:r>
              <a:rPr lang="en-US" sz="2000" b="1" dirty="0" smtClean="0">
                <a:solidFill>
                  <a:srgbClr val="3399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[</a:t>
            </a:r>
            <a:r>
              <a:rPr lang="en-US" sz="2000" b="1" dirty="0" err="1" smtClean="0">
                <a:solidFill>
                  <a:srgbClr val="3399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Hogervorst,Rychkov</a:t>
            </a:r>
            <a:r>
              <a:rPr lang="en-US" sz="2000" b="1" dirty="0">
                <a:solidFill>
                  <a:srgbClr val="3399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]</a:t>
            </a:r>
            <a:endParaRPr lang="en-US" sz="2000" b="1" baseline="-25000" dirty="0" smtClean="0">
              <a:solidFill>
                <a:srgbClr val="3399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b="1" baseline="-25000" dirty="0" smtClean="0">
                <a:solidFill>
                  <a:srgbClr val="80008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endParaRPr lang="de-DE" sz="2000" b="1" dirty="0" err="1" smtClean="0">
              <a:solidFill>
                <a:srgbClr val="80008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8214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SY">
  <a:themeElements>
    <a:clrScheme name="DESY">
      <a:dk1>
        <a:sysClr val="windowText" lastClr="000000"/>
      </a:dk1>
      <a:lt1>
        <a:sysClr val="window" lastClr="FFFFFF"/>
      </a:lt1>
      <a:dk2>
        <a:srgbClr val="898D8D"/>
      </a:dk2>
      <a:lt2>
        <a:srgbClr val="B2B4B2"/>
      </a:lt2>
      <a:accent1>
        <a:srgbClr val="009FDF"/>
      </a:accent1>
      <a:accent2>
        <a:srgbClr val="F18F1F"/>
      </a:accent2>
      <a:accent3>
        <a:srgbClr val="004B7D"/>
      </a:accent3>
      <a:accent4>
        <a:srgbClr val="898D8D"/>
      </a:accent4>
      <a:accent5>
        <a:srgbClr val="B2B4B2"/>
      </a:accent5>
      <a:accent6>
        <a:srgbClr val="375E77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 w="9525">
          <a:solidFill>
            <a:schemeClr val="tx1"/>
          </a:solidFill>
        </a:ln>
      </a:spPr>
      <a:bodyPr rtlCol="0" anchor="ctr"/>
      <a:lstStyle>
        <a:defPPr algn="ctr">
          <a:defRPr sz="1600"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1600" dirty="0" err="1" smtClean="0"/>
        </a:defPPr>
      </a:lstStyle>
    </a:txDef>
  </a:objectDefaults>
  <a:extraClrSchemeLst/>
  <a:custClrLst>
    <a:custClr>
      <a:srgbClr val="8B6EC9"/>
    </a:custClr>
    <a:custClr>
      <a:srgbClr val="E35D50"/>
    </a:custClr>
    <a:custClr>
      <a:srgbClr val="5BC5F1"/>
    </a:custClr>
    <a:custClr>
      <a:srgbClr val="00AA92"/>
    </a:custClr>
  </a:custClrLst>
  <a:extLst>
    <a:ext uri="{05A4C25C-085E-4340-85A3-A5531E510DB2}">
      <thm15:themeFamily xmlns:thm15="http://schemas.microsoft.com/office/thememl/2012/main" name="DESY_PowerPoint_4x3_en" id="{3CF89BDB-0659-E849-8D13-D70D8CFA5BCD}" vid="{CC185F4F-326D-3949-A293-BD8B2AFA8F49}"/>
    </a:ext>
  </a:extLst>
</a:theme>
</file>

<file path=ppt/theme/theme2.xml><?xml version="1.0" encoding="utf-8"?>
<a:theme xmlns:a="http://schemas.openxmlformats.org/drawingml/2006/main" name="Office">
  <a:themeElements>
    <a:clrScheme name="Benutzerdefiniert 104">
      <a:dk1>
        <a:sysClr val="windowText" lastClr="000000"/>
      </a:dk1>
      <a:lt1>
        <a:sysClr val="window" lastClr="FFFFFF"/>
      </a:lt1>
      <a:dk2>
        <a:srgbClr val="898D8D"/>
      </a:dk2>
      <a:lt2>
        <a:srgbClr val="B2B4B2"/>
      </a:lt2>
      <a:accent1>
        <a:srgbClr val="009FDF"/>
      </a:accent1>
      <a:accent2>
        <a:srgbClr val="FF9E1B"/>
      </a:accent2>
      <a:accent3>
        <a:srgbClr val="020A0A"/>
      </a:accent3>
      <a:accent4>
        <a:srgbClr val="898D8D"/>
      </a:accent4>
      <a:accent5>
        <a:srgbClr val="B2B4B2"/>
      </a:accent5>
      <a:accent6>
        <a:srgbClr val="375E77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Benutzerdefiniert 104">
      <a:dk1>
        <a:sysClr val="windowText" lastClr="000000"/>
      </a:dk1>
      <a:lt1>
        <a:sysClr val="window" lastClr="FFFFFF"/>
      </a:lt1>
      <a:dk2>
        <a:srgbClr val="898D8D"/>
      </a:dk2>
      <a:lt2>
        <a:srgbClr val="B2B4B2"/>
      </a:lt2>
      <a:accent1>
        <a:srgbClr val="009FDF"/>
      </a:accent1>
      <a:accent2>
        <a:srgbClr val="FF9E1B"/>
      </a:accent2>
      <a:accent3>
        <a:srgbClr val="020A0A"/>
      </a:accent3>
      <a:accent4>
        <a:srgbClr val="898D8D"/>
      </a:accent4>
      <a:accent5>
        <a:srgbClr val="B2B4B2"/>
      </a:accent5>
      <a:accent6>
        <a:srgbClr val="375E77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1146</Words>
  <Application>Microsoft Office PowerPoint</Application>
  <PresentationFormat>On-screen Show (4:3)</PresentationFormat>
  <Paragraphs>205</Paragraphs>
  <Slides>20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 Unicode MS</vt:lpstr>
      <vt:lpstr>Arial</vt:lpstr>
      <vt:lpstr>Calibri</vt:lpstr>
      <vt:lpstr>Cambria Math</vt:lpstr>
      <vt:lpstr>Wingdings</vt:lpstr>
      <vt:lpstr>DESY</vt:lpstr>
      <vt:lpstr>Schrödinger’s equation for  Conformal Symmetry</vt:lpstr>
      <vt:lpstr>0.1 CFT and Conformal Symmetry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1.2 The Casimir Equation (contnd)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DESY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Schomerus, Volker</dc:creator>
  <cp:lastModifiedBy>Schomerus, Volker</cp:lastModifiedBy>
  <cp:revision>206</cp:revision>
  <cp:lastPrinted>2018-06-17T05:24:07Z</cp:lastPrinted>
  <dcterms:created xsi:type="dcterms:W3CDTF">2018-04-10T09:52:57Z</dcterms:created>
  <dcterms:modified xsi:type="dcterms:W3CDTF">2018-08-20T09:09:49Z</dcterms:modified>
</cp:coreProperties>
</file>