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4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5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6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7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8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9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10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11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12.xml" ContentType="application/vnd.openxmlformats-officedocument.presentationml.notesSlide+xml"/>
  <Override PartName="/ppt/tags/tag250.xml" ContentType="application/vnd.openxmlformats-officedocument.presentationml.tags+xml"/>
  <Override PartName="/ppt/notesSlides/notesSlide13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14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606" r:id="rId2"/>
    <p:sldId id="602" r:id="rId3"/>
    <p:sldId id="608" r:id="rId4"/>
    <p:sldId id="603" r:id="rId5"/>
    <p:sldId id="609" r:id="rId6"/>
    <p:sldId id="601" r:id="rId7"/>
    <p:sldId id="592" r:id="rId8"/>
    <p:sldId id="593" r:id="rId9"/>
    <p:sldId id="550" r:id="rId10"/>
    <p:sldId id="579" r:id="rId11"/>
    <p:sldId id="582" r:id="rId12"/>
    <p:sldId id="605" r:id="rId13"/>
    <p:sldId id="587" r:id="rId14"/>
    <p:sldId id="604" r:id="rId15"/>
    <p:sldId id="581" r:id="rId16"/>
    <p:sldId id="615" r:id="rId17"/>
    <p:sldId id="594" r:id="rId18"/>
    <p:sldId id="595" r:id="rId19"/>
    <p:sldId id="596" r:id="rId20"/>
    <p:sldId id="610" r:id="rId21"/>
    <p:sldId id="611" r:id="rId22"/>
    <p:sldId id="613" r:id="rId23"/>
    <p:sldId id="299" r:id="rId24"/>
    <p:sldId id="484" r:id="rId25"/>
    <p:sldId id="616" r:id="rId26"/>
    <p:sldId id="500" r:id="rId27"/>
    <p:sldId id="501" r:id="rId28"/>
    <p:sldId id="502" r:id="rId29"/>
    <p:sldId id="570" r:id="rId30"/>
    <p:sldId id="420" r:id="rId3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EF4"/>
    <a:srgbClr val="3333FF"/>
    <a:srgbClr val="4BACC6"/>
    <a:srgbClr val="385D8A"/>
    <a:srgbClr val="1216B6"/>
    <a:srgbClr val="1115B5"/>
    <a:srgbClr val="FFFF00"/>
    <a:srgbClr val="00B0F0"/>
    <a:srgbClr val="000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956" autoAdjust="0"/>
  </p:normalViewPr>
  <p:slideViewPr>
    <p:cSldViewPr>
      <p:cViewPr varScale="1">
        <p:scale>
          <a:sx n="122" d="100"/>
          <a:sy n="122" d="100"/>
        </p:scale>
        <p:origin x="243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380E15F-F2D8-4646-A2E6-8761FFE03CE8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4BAF249-B91A-437D-B3A2-F992A8560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7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82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8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1F072D-4DF3-41F8-915A-C4ACE86A77E1}" type="slidenum">
              <a:rPr lang="fr-FR" altLang="en-US" sz="1400"/>
              <a:pPr>
                <a:spcBef>
                  <a:spcPct val="0"/>
                </a:spcBef>
              </a:pPr>
              <a:t>1</a:t>
            </a:fld>
            <a:endParaRPr lang="fr-FR" altLang="en-US" sz="14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461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360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08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80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052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24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8DB3AA2-82B0-42F6-81ED-93BDE143553A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16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360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08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80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052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24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8DB3AA2-82B0-42F6-81ED-93BDE143553A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402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360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08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80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052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24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8DB3AA2-82B0-42F6-81ED-93BDE143553A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91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360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08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80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052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24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8DB3AA2-82B0-42F6-81ED-93BDE143553A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743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360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08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80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052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24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8DB3AA2-82B0-42F6-81ED-93BDE143553A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7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4020726" y="9721900"/>
            <a:ext cx="3076917" cy="51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32" tIns="47416" rIns="94832" bIns="47416" anchor="b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5471821B-0290-410D-8BC4-375FB181C693}" type="slidenum">
              <a:rPr lang="fr-FR" sz="1200">
                <a:solidFill>
                  <a:schemeClr val="tx1"/>
                </a:solidFill>
              </a:rPr>
              <a:pPr algn="r" eaLnBrk="1" hangingPunct="1"/>
              <a:t>2</a:t>
            </a:fld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62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4020726" y="9721900"/>
            <a:ext cx="3076917" cy="51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32" tIns="47416" rIns="94832" bIns="47416" anchor="b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5471821B-0290-410D-8BC4-375FB181C693}" type="slidenum">
              <a:rPr lang="fr-FR" sz="1200">
                <a:solidFill>
                  <a:schemeClr val="tx1"/>
                </a:solidFill>
              </a:rPr>
              <a:pPr algn="r" eaLnBrk="1" hangingPunct="1"/>
              <a:t>3</a:t>
            </a:fld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17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360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08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80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052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24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8DB3AA2-82B0-42F6-81ED-93BDE143553A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490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360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08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80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052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24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8DB3AA2-82B0-42F6-81ED-93BDE143553A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3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360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08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80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052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24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8DB3AA2-82B0-42F6-81ED-93BDE143553A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33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360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08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80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052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24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8DB3AA2-82B0-42F6-81ED-93BDE143553A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93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360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08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80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052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24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8DB3AA2-82B0-42F6-81ED-93BDE143553A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43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360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08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80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052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24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8DB3AA2-82B0-42F6-81ED-93BDE143553A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66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FD26-4454-451B-B155-BD22CD5A9908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792D-75C8-4B47-890F-8CB2A9796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FD26-4454-451B-B155-BD22CD5A9908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792D-75C8-4B47-890F-8CB2A9796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FD26-4454-451B-B155-BD22CD5A9908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792D-75C8-4B47-890F-8CB2A9796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FD26-4454-451B-B155-BD22CD5A9908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792D-75C8-4B47-890F-8CB2A9796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FD26-4454-451B-B155-BD22CD5A9908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792D-75C8-4B47-890F-8CB2A9796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FD26-4454-451B-B155-BD22CD5A9908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792D-75C8-4B47-890F-8CB2A9796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FD26-4454-451B-B155-BD22CD5A9908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792D-75C8-4B47-890F-8CB2A9796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FD26-4454-451B-B155-BD22CD5A9908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792D-75C8-4B47-890F-8CB2A9796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FD26-4454-451B-B155-BD22CD5A9908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792D-75C8-4B47-890F-8CB2A9796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FD26-4454-451B-B155-BD22CD5A9908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792D-75C8-4B47-890F-8CB2A9796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FD26-4454-451B-B155-BD22CD5A9908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792D-75C8-4B47-890F-8CB2A9796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FD26-4454-451B-B155-BD22CD5A9908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D792D-75C8-4B47-890F-8CB2A9796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sorbonne-universite.fr/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image" Target="../media/image63.emf"/><Relationship Id="rId18" Type="http://schemas.openxmlformats.org/officeDocument/2006/relationships/image" Target="../media/image68.emf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image" Target="../media/image62.emf"/><Relationship Id="rId17" Type="http://schemas.openxmlformats.org/officeDocument/2006/relationships/image" Target="../media/image67.emf"/><Relationship Id="rId2" Type="http://schemas.openxmlformats.org/officeDocument/2006/relationships/tags" Target="../tags/tag63.xml"/><Relationship Id="rId16" Type="http://schemas.openxmlformats.org/officeDocument/2006/relationships/image" Target="../media/image66.emf"/><Relationship Id="rId20" Type="http://schemas.openxmlformats.org/officeDocument/2006/relationships/image" Target="../media/image70.emf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66.xml"/><Relationship Id="rId15" Type="http://schemas.openxmlformats.org/officeDocument/2006/relationships/image" Target="../media/image65.emf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69.emf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image" Target="../media/image64.e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tags" Target="../tags/tag96.xml"/><Relationship Id="rId39" Type="http://schemas.openxmlformats.org/officeDocument/2006/relationships/image" Target="../media/image75.emf"/><Relationship Id="rId21" Type="http://schemas.openxmlformats.org/officeDocument/2006/relationships/tags" Target="../tags/tag91.xml"/><Relationship Id="rId34" Type="http://schemas.openxmlformats.org/officeDocument/2006/relationships/image" Target="../media/image71.png"/><Relationship Id="rId42" Type="http://schemas.openxmlformats.org/officeDocument/2006/relationships/image" Target="../media/image78.emf"/><Relationship Id="rId47" Type="http://schemas.openxmlformats.org/officeDocument/2006/relationships/image" Target="../media/image83.emf"/><Relationship Id="rId50" Type="http://schemas.openxmlformats.org/officeDocument/2006/relationships/image" Target="../media/image86.png"/><Relationship Id="rId55" Type="http://schemas.openxmlformats.org/officeDocument/2006/relationships/image" Target="../media/image91.emf"/><Relationship Id="rId63" Type="http://schemas.openxmlformats.org/officeDocument/2006/relationships/image" Target="../media/image99.emf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9" Type="http://schemas.openxmlformats.org/officeDocument/2006/relationships/tags" Target="../tags/tag99.xml"/><Relationship Id="rId11" Type="http://schemas.openxmlformats.org/officeDocument/2006/relationships/tags" Target="../tags/tag81.xml"/><Relationship Id="rId24" Type="http://schemas.openxmlformats.org/officeDocument/2006/relationships/tags" Target="../tags/tag94.xml"/><Relationship Id="rId32" Type="http://schemas.openxmlformats.org/officeDocument/2006/relationships/tags" Target="../tags/tag102.xml"/><Relationship Id="rId37" Type="http://schemas.openxmlformats.org/officeDocument/2006/relationships/image" Target="../media/image56.png"/><Relationship Id="rId40" Type="http://schemas.openxmlformats.org/officeDocument/2006/relationships/image" Target="../media/image76.emf"/><Relationship Id="rId45" Type="http://schemas.openxmlformats.org/officeDocument/2006/relationships/image" Target="../media/image81.emf"/><Relationship Id="rId53" Type="http://schemas.openxmlformats.org/officeDocument/2006/relationships/image" Target="../media/image89.png"/><Relationship Id="rId58" Type="http://schemas.openxmlformats.org/officeDocument/2006/relationships/image" Target="../media/image94.emf"/><Relationship Id="rId5" Type="http://schemas.openxmlformats.org/officeDocument/2006/relationships/tags" Target="../tags/tag75.xml"/><Relationship Id="rId61" Type="http://schemas.openxmlformats.org/officeDocument/2006/relationships/image" Target="../media/image97.emf"/><Relationship Id="rId19" Type="http://schemas.openxmlformats.org/officeDocument/2006/relationships/tags" Target="../tags/tag89.xml"/><Relationship Id="rId14" Type="http://schemas.openxmlformats.org/officeDocument/2006/relationships/tags" Target="../tags/tag84.xml"/><Relationship Id="rId22" Type="http://schemas.openxmlformats.org/officeDocument/2006/relationships/tags" Target="../tags/tag92.xml"/><Relationship Id="rId27" Type="http://schemas.openxmlformats.org/officeDocument/2006/relationships/tags" Target="../tags/tag97.xml"/><Relationship Id="rId30" Type="http://schemas.openxmlformats.org/officeDocument/2006/relationships/tags" Target="../tags/tag100.xml"/><Relationship Id="rId35" Type="http://schemas.openxmlformats.org/officeDocument/2006/relationships/image" Target="../media/image72.png"/><Relationship Id="rId43" Type="http://schemas.openxmlformats.org/officeDocument/2006/relationships/image" Target="../media/image79.emf"/><Relationship Id="rId48" Type="http://schemas.openxmlformats.org/officeDocument/2006/relationships/image" Target="../media/image84.emf"/><Relationship Id="rId56" Type="http://schemas.openxmlformats.org/officeDocument/2006/relationships/image" Target="../media/image92.emf"/><Relationship Id="rId8" Type="http://schemas.openxmlformats.org/officeDocument/2006/relationships/tags" Target="../tags/tag78.xml"/><Relationship Id="rId51" Type="http://schemas.openxmlformats.org/officeDocument/2006/relationships/image" Target="../media/image87.png"/><Relationship Id="rId3" Type="http://schemas.openxmlformats.org/officeDocument/2006/relationships/tags" Target="../tags/tag73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tags" Target="../tags/tag95.xml"/><Relationship Id="rId33" Type="http://schemas.openxmlformats.org/officeDocument/2006/relationships/slideLayout" Target="../slideLayouts/slideLayout7.xml"/><Relationship Id="rId38" Type="http://schemas.openxmlformats.org/officeDocument/2006/relationships/image" Target="../media/image74.emf"/><Relationship Id="rId46" Type="http://schemas.openxmlformats.org/officeDocument/2006/relationships/image" Target="../media/image82.emf"/><Relationship Id="rId59" Type="http://schemas.openxmlformats.org/officeDocument/2006/relationships/image" Target="../media/image95.emf"/><Relationship Id="rId20" Type="http://schemas.openxmlformats.org/officeDocument/2006/relationships/tags" Target="../tags/tag90.xml"/><Relationship Id="rId41" Type="http://schemas.openxmlformats.org/officeDocument/2006/relationships/image" Target="../media/image77.emf"/><Relationship Id="rId54" Type="http://schemas.openxmlformats.org/officeDocument/2006/relationships/image" Target="../media/image90.png"/><Relationship Id="rId62" Type="http://schemas.openxmlformats.org/officeDocument/2006/relationships/image" Target="../media/image98.emf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5" Type="http://schemas.openxmlformats.org/officeDocument/2006/relationships/tags" Target="../tags/tag85.xml"/><Relationship Id="rId23" Type="http://schemas.openxmlformats.org/officeDocument/2006/relationships/tags" Target="../tags/tag93.xml"/><Relationship Id="rId28" Type="http://schemas.openxmlformats.org/officeDocument/2006/relationships/tags" Target="../tags/tag98.xml"/><Relationship Id="rId36" Type="http://schemas.openxmlformats.org/officeDocument/2006/relationships/image" Target="../media/image73.png"/><Relationship Id="rId49" Type="http://schemas.openxmlformats.org/officeDocument/2006/relationships/image" Target="../media/image85.png"/><Relationship Id="rId57" Type="http://schemas.openxmlformats.org/officeDocument/2006/relationships/image" Target="../media/image93.emf"/><Relationship Id="rId10" Type="http://schemas.openxmlformats.org/officeDocument/2006/relationships/tags" Target="../tags/tag80.xml"/><Relationship Id="rId31" Type="http://schemas.openxmlformats.org/officeDocument/2006/relationships/tags" Target="../tags/tag101.xml"/><Relationship Id="rId44" Type="http://schemas.openxmlformats.org/officeDocument/2006/relationships/image" Target="../media/image80.emf"/><Relationship Id="rId52" Type="http://schemas.openxmlformats.org/officeDocument/2006/relationships/image" Target="../media/image88.png"/><Relationship Id="rId60" Type="http://schemas.openxmlformats.org/officeDocument/2006/relationships/image" Target="../media/image96.emf"/><Relationship Id="rId4" Type="http://schemas.openxmlformats.org/officeDocument/2006/relationships/tags" Target="../tags/tag74.xml"/><Relationship Id="rId9" Type="http://schemas.openxmlformats.org/officeDocument/2006/relationships/tags" Target="../tags/tag7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image" Target="../media/image100.png"/><Relationship Id="rId26" Type="http://schemas.openxmlformats.org/officeDocument/2006/relationships/image" Target="../media/image108.emf"/><Relationship Id="rId3" Type="http://schemas.openxmlformats.org/officeDocument/2006/relationships/tags" Target="../tags/tag105.xml"/><Relationship Id="rId21" Type="http://schemas.openxmlformats.org/officeDocument/2006/relationships/image" Target="../media/image103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107.emf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image" Target="../media/image102.emf"/><Relationship Id="rId29" Type="http://schemas.openxmlformats.org/officeDocument/2006/relationships/image" Target="../media/image111.emf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image" Target="../media/image106.png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image" Target="../media/image105.png"/><Relationship Id="rId28" Type="http://schemas.openxmlformats.org/officeDocument/2006/relationships/image" Target="../media/image110.emf"/><Relationship Id="rId10" Type="http://schemas.openxmlformats.org/officeDocument/2006/relationships/tags" Target="../tags/tag112.xml"/><Relationship Id="rId19" Type="http://schemas.openxmlformats.org/officeDocument/2006/relationships/image" Target="../media/image101.png"/><Relationship Id="rId31" Type="http://schemas.openxmlformats.org/officeDocument/2006/relationships/image" Target="../media/image113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image" Target="../media/image104.png"/><Relationship Id="rId27" Type="http://schemas.openxmlformats.org/officeDocument/2006/relationships/image" Target="../media/image109.emf"/><Relationship Id="rId30" Type="http://schemas.openxmlformats.org/officeDocument/2006/relationships/image" Target="../media/image112.e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31.xml"/><Relationship Id="rId18" Type="http://schemas.openxmlformats.org/officeDocument/2006/relationships/tags" Target="../tags/tag136.xml"/><Relationship Id="rId26" Type="http://schemas.openxmlformats.org/officeDocument/2006/relationships/image" Target="../media/image116.emf"/><Relationship Id="rId39" Type="http://schemas.openxmlformats.org/officeDocument/2006/relationships/image" Target="../media/image129.emf"/><Relationship Id="rId21" Type="http://schemas.openxmlformats.org/officeDocument/2006/relationships/tags" Target="../tags/tag139.xml"/><Relationship Id="rId34" Type="http://schemas.openxmlformats.org/officeDocument/2006/relationships/image" Target="../media/image124.emf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20" Type="http://schemas.openxmlformats.org/officeDocument/2006/relationships/tags" Target="../tags/tag138.xml"/><Relationship Id="rId29" Type="http://schemas.openxmlformats.org/officeDocument/2006/relationships/image" Target="../media/image119.emf"/><Relationship Id="rId41" Type="http://schemas.openxmlformats.org/officeDocument/2006/relationships/image" Target="../media/image131.emf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24" Type="http://schemas.openxmlformats.org/officeDocument/2006/relationships/image" Target="../media/image114.emf"/><Relationship Id="rId32" Type="http://schemas.openxmlformats.org/officeDocument/2006/relationships/image" Target="../media/image122.emf"/><Relationship Id="rId37" Type="http://schemas.openxmlformats.org/officeDocument/2006/relationships/image" Target="../media/image127.emf"/><Relationship Id="rId40" Type="http://schemas.openxmlformats.org/officeDocument/2006/relationships/image" Target="../media/image130.emf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23" Type="http://schemas.openxmlformats.org/officeDocument/2006/relationships/notesSlide" Target="../notesSlides/notesSlide5.xml"/><Relationship Id="rId28" Type="http://schemas.openxmlformats.org/officeDocument/2006/relationships/image" Target="../media/image118.emf"/><Relationship Id="rId36" Type="http://schemas.openxmlformats.org/officeDocument/2006/relationships/image" Target="../media/image126.emf"/><Relationship Id="rId10" Type="http://schemas.openxmlformats.org/officeDocument/2006/relationships/tags" Target="../tags/tag128.xml"/><Relationship Id="rId19" Type="http://schemas.openxmlformats.org/officeDocument/2006/relationships/tags" Target="../tags/tag137.xml"/><Relationship Id="rId31" Type="http://schemas.openxmlformats.org/officeDocument/2006/relationships/image" Target="../media/image121.emf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slideLayout" Target="../slideLayouts/slideLayout6.xml"/><Relationship Id="rId27" Type="http://schemas.openxmlformats.org/officeDocument/2006/relationships/image" Target="../media/image117.emf"/><Relationship Id="rId30" Type="http://schemas.openxmlformats.org/officeDocument/2006/relationships/image" Target="../media/image120.emf"/><Relationship Id="rId35" Type="http://schemas.openxmlformats.org/officeDocument/2006/relationships/image" Target="../media/image125.png"/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25" Type="http://schemas.openxmlformats.org/officeDocument/2006/relationships/image" Target="../media/image115.emf"/><Relationship Id="rId33" Type="http://schemas.openxmlformats.org/officeDocument/2006/relationships/image" Target="../media/image123.emf"/><Relationship Id="rId38" Type="http://schemas.openxmlformats.org/officeDocument/2006/relationships/image" Target="../media/image128.e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tags" Target="../tags/tag165.xml"/><Relationship Id="rId39" Type="http://schemas.openxmlformats.org/officeDocument/2006/relationships/slideLayout" Target="../slideLayouts/slideLayout6.xml"/><Relationship Id="rId21" Type="http://schemas.openxmlformats.org/officeDocument/2006/relationships/tags" Target="../tags/tag160.xml"/><Relationship Id="rId34" Type="http://schemas.openxmlformats.org/officeDocument/2006/relationships/tags" Target="../tags/tag173.xml"/><Relationship Id="rId42" Type="http://schemas.openxmlformats.org/officeDocument/2006/relationships/image" Target="../media/image133.emf"/><Relationship Id="rId47" Type="http://schemas.openxmlformats.org/officeDocument/2006/relationships/image" Target="../media/image116.emf"/><Relationship Id="rId50" Type="http://schemas.openxmlformats.org/officeDocument/2006/relationships/image" Target="../media/image136.emf"/><Relationship Id="rId55" Type="http://schemas.openxmlformats.org/officeDocument/2006/relationships/image" Target="../media/image141.emf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9" Type="http://schemas.openxmlformats.org/officeDocument/2006/relationships/tags" Target="../tags/tag168.xml"/><Relationship Id="rId11" Type="http://schemas.openxmlformats.org/officeDocument/2006/relationships/tags" Target="../tags/tag150.xml"/><Relationship Id="rId24" Type="http://schemas.openxmlformats.org/officeDocument/2006/relationships/tags" Target="../tags/tag163.xml"/><Relationship Id="rId32" Type="http://schemas.openxmlformats.org/officeDocument/2006/relationships/tags" Target="../tags/tag171.xml"/><Relationship Id="rId37" Type="http://schemas.openxmlformats.org/officeDocument/2006/relationships/tags" Target="../tags/tag176.xml"/><Relationship Id="rId40" Type="http://schemas.openxmlformats.org/officeDocument/2006/relationships/notesSlide" Target="../notesSlides/notesSlide6.xml"/><Relationship Id="rId45" Type="http://schemas.openxmlformats.org/officeDocument/2006/relationships/image" Target="../media/image117.emf"/><Relationship Id="rId53" Type="http://schemas.openxmlformats.org/officeDocument/2006/relationships/image" Target="../media/image139.emf"/><Relationship Id="rId58" Type="http://schemas.openxmlformats.org/officeDocument/2006/relationships/image" Target="../media/image144.emf"/><Relationship Id="rId5" Type="http://schemas.openxmlformats.org/officeDocument/2006/relationships/tags" Target="../tags/tag144.xml"/><Relationship Id="rId19" Type="http://schemas.openxmlformats.org/officeDocument/2006/relationships/tags" Target="../tags/tag158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tags" Target="../tags/tag161.xml"/><Relationship Id="rId27" Type="http://schemas.openxmlformats.org/officeDocument/2006/relationships/tags" Target="../tags/tag166.xml"/><Relationship Id="rId30" Type="http://schemas.openxmlformats.org/officeDocument/2006/relationships/tags" Target="../tags/tag169.xml"/><Relationship Id="rId35" Type="http://schemas.openxmlformats.org/officeDocument/2006/relationships/tags" Target="../tags/tag174.xml"/><Relationship Id="rId43" Type="http://schemas.openxmlformats.org/officeDocument/2006/relationships/image" Target="../media/image97.emf"/><Relationship Id="rId48" Type="http://schemas.openxmlformats.org/officeDocument/2006/relationships/image" Target="../media/image119.emf"/><Relationship Id="rId56" Type="http://schemas.openxmlformats.org/officeDocument/2006/relationships/image" Target="../media/image142.emf"/><Relationship Id="rId8" Type="http://schemas.openxmlformats.org/officeDocument/2006/relationships/tags" Target="../tags/tag147.xml"/><Relationship Id="rId51" Type="http://schemas.openxmlformats.org/officeDocument/2006/relationships/image" Target="../media/image137.emf"/><Relationship Id="rId3" Type="http://schemas.openxmlformats.org/officeDocument/2006/relationships/tags" Target="../tags/tag142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tags" Target="../tags/tag164.xml"/><Relationship Id="rId33" Type="http://schemas.openxmlformats.org/officeDocument/2006/relationships/tags" Target="../tags/tag172.xml"/><Relationship Id="rId38" Type="http://schemas.openxmlformats.org/officeDocument/2006/relationships/tags" Target="../tags/tag177.xml"/><Relationship Id="rId46" Type="http://schemas.openxmlformats.org/officeDocument/2006/relationships/image" Target="../media/image118.emf"/><Relationship Id="rId59" Type="http://schemas.openxmlformats.org/officeDocument/2006/relationships/image" Target="../media/image145.emf"/><Relationship Id="rId20" Type="http://schemas.openxmlformats.org/officeDocument/2006/relationships/tags" Target="../tags/tag159.xml"/><Relationship Id="rId41" Type="http://schemas.openxmlformats.org/officeDocument/2006/relationships/image" Target="../media/image132.emf"/><Relationship Id="rId54" Type="http://schemas.openxmlformats.org/officeDocument/2006/relationships/image" Target="../media/image140.emf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5" Type="http://schemas.openxmlformats.org/officeDocument/2006/relationships/tags" Target="../tags/tag154.xml"/><Relationship Id="rId23" Type="http://schemas.openxmlformats.org/officeDocument/2006/relationships/tags" Target="../tags/tag162.xml"/><Relationship Id="rId28" Type="http://schemas.openxmlformats.org/officeDocument/2006/relationships/tags" Target="../tags/tag167.xml"/><Relationship Id="rId36" Type="http://schemas.openxmlformats.org/officeDocument/2006/relationships/tags" Target="../tags/tag175.xml"/><Relationship Id="rId49" Type="http://schemas.openxmlformats.org/officeDocument/2006/relationships/image" Target="../media/image135.emf"/><Relationship Id="rId57" Type="http://schemas.openxmlformats.org/officeDocument/2006/relationships/image" Target="../media/image143.emf"/><Relationship Id="rId10" Type="http://schemas.openxmlformats.org/officeDocument/2006/relationships/tags" Target="../tags/tag149.xml"/><Relationship Id="rId31" Type="http://schemas.openxmlformats.org/officeDocument/2006/relationships/tags" Target="../tags/tag170.xml"/><Relationship Id="rId44" Type="http://schemas.openxmlformats.org/officeDocument/2006/relationships/image" Target="../media/image134.emf"/><Relationship Id="rId52" Type="http://schemas.openxmlformats.org/officeDocument/2006/relationships/image" Target="../media/image138.emf"/><Relationship Id="rId60" Type="http://schemas.openxmlformats.org/officeDocument/2006/relationships/image" Target="../media/image14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image" Target="../media/image149.emf"/><Relationship Id="rId18" Type="http://schemas.openxmlformats.org/officeDocument/2006/relationships/image" Target="../media/image154.emf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image" Target="../media/image148.emf"/><Relationship Id="rId17" Type="http://schemas.openxmlformats.org/officeDocument/2006/relationships/image" Target="../media/image153.emf"/><Relationship Id="rId2" Type="http://schemas.openxmlformats.org/officeDocument/2006/relationships/tags" Target="../tags/tag179.xml"/><Relationship Id="rId16" Type="http://schemas.openxmlformats.org/officeDocument/2006/relationships/image" Target="../media/image152.emf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image" Target="../media/image147.emf"/><Relationship Id="rId5" Type="http://schemas.openxmlformats.org/officeDocument/2006/relationships/tags" Target="../tags/tag182.xml"/><Relationship Id="rId15" Type="http://schemas.openxmlformats.org/officeDocument/2006/relationships/image" Target="../media/image151.emf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155.png"/><Relationship Id="rId4" Type="http://schemas.openxmlformats.org/officeDocument/2006/relationships/tags" Target="../tags/tag181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5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image" Target="../media/image156.emf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image" Target="../media/image127.emf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image" Target="../media/image126.emf"/><Relationship Id="rId5" Type="http://schemas.openxmlformats.org/officeDocument/2006/relationships/tags" Target="../tags/tag190.xml"/><Relationship Id="rId15" Type="http://schemas.openxmlformats.org/officeDocument/2006/relationships/image" Target="../media/image158.emf"/><Relationship Id="rId10" Type="http://schemas.openxmlformats.org/officeDocument/2006/relationships/notesSlide" Target="../notesSlides/notesSlide8.xml"/><Relationship Id="rId4" Type="http://schemas.openxmlformats.org/officeDocument/2006/relationships/tags" Target="../tags/tag189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5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tags" Target="../tags/tag206.xml"/><Relationship Id="rId18" Type="http://schemas.openxmlformats.org/officeDocument/2006/relationships/image" Target="../media/image159.emf"/><Relationship Id="rId26" Type="http://schemas.openxmlformats.org/officeDocument/2006/relationships/image" Target="../media/image163.emf"/><Relationship Id="rId3" Type="http://schemas.openxmlformats.org/officeDocument/2006/relationships/tags" Target="../tags/tag196.xml"/><Relationship Id="rId21" Type="http://schemas.openxmlformats.org/officeDocument/2006/relationships/image" Target="../media/image118.emf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notesSlide" Target="../notesSlides/notesSlide9.xml"/><Relationship Id="rId25" Type="http://schemas.openxmlformats.org/officeDocument/2006/relationships/image" Target="../media/image162.emf"/><Relationship Id="rId2" Type="http://schemas.openxmlformats.org/officeDocument/2006/relationships/tags" Target="../tags/tag195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117.emf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24" Type="http://schemas.openxmlformats.org/officeDocument/2006/relationships/image" Target="../media/image161.emf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23" Type="http://schemas.openxmlformats.org/officeDocument/2006/relationships/image" Target="../media/image160.emf"/><Relationship Id="rId28" Type="http://schemas.openxmlformats.org/officeDocument/2006/relationships/image" Target="../media/image165.emf"/><Relationship Id="rId10" Type="http://schemas.openxmlformats.org/officeDocument/2006/relationships/tags" Target="../tags/tag203.xml"/><Relationship Id="rId19" Type="http://schemas.openxmlformats.org/officeDocument/2006/relationships/image" Target="../media/image116.emf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Relationship Id="rId22" Type="http://schemas.openxmlformats.org/officeDocument/2006/relationships/image" Target="../media/image119.emf"/><Relationship Id="rId27" Type="http://schemas.openxmlformats.org/officeDocument/2006/relationships/image" Target="../media/image16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19.emf"/><Relationship Id="rId3" Type="http://schemas.openxmlformats.org/officeDocument/2006/relationships/tags" Target="../tags/tag211.xml"/><Relationship Id="rId21" Type="http://schemas.openxmlformats.org/officeDocument/2006/relationships/image" Target="../media/image168.emf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image" Target="../media/image118.emf"/><Relationship Id="rId2" Type="http://schemas.openxmlformats.org/officeDocument/2006/relationships/tags" Target="../tags/tag210.xml"/><Relationship Id="rId16" Type="http://schemas.openxmlformats.org/officeDocument/2006/relationships/image" Target="../media/image117.emf"/><Relationship Id="rId20" Type="http://schemas.openxmlformats.org/officeDocument/2006/relationships/image" Target="../media/image167.emf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5" Type="http://schemas.openxmlformats.org/officeDocument/2006/relationships/tags" Target="../tags/tag213.xml"/><Relationship Id="rId15" Type="http://schemas.openxmlformats.org/officeDocument/2006/relationships/image" Target="../media/image116.emf"/><Relationship Id="rId10" Type="http://schemas.openxmlformats.org/officeDocument/2006/relationships/tags" Target="../tags/tag218.xml"/><Relationship Id="rId19" Type="http://schemas.openxmlformats.org/officeDocument/2006/relationships/image" Target="../media/image166.emf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notesSlide" Target="../notesSlides/notesSlide10.xml"/><Relationship Id="rId22" Type="http://schemas.openxmlformats.org/officeDocument/2006/relationships/image" Target="../media/image16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image" Target="../media/image170.png"/><Relationship Id="rId18" Type="http://schemas.openxmlformats.org/officeDocument/2006/relationships/image" Target="../media/image174.emf"/><Relationship Id="rId3" Type="http://schemas.openxmlformats.org/officeDocument/2006/relationships/tags" Target="../tags/tag223.xml"/><Relationship Id="rId21" Type="http://schemas.openxmlformats.org/officeDocument/2006/relationships/image" Target="../media/image177.emf"/><Relationship Id="rId7" Type="http://schemas.openxmlformats.org/officeDocument/2006/relationships/tags" Target="../tags/tag227.xml"/><Relationship Id="rId12" Type="http://schemas.openxmlformats.org/officeDocument/2006/relationships/image" Target="../media/image128.emf"/><Relationship Id="rId17" Type="http://schemas.openxmlformats.org/officeDocument/2006/relationships/image" Target="../media/image173.emf"/><Relationship Id="rId2" Type="http://schemas.openxmlformats.org/officeDocument/2006/relationships/tags" Target="../tags/tag222.xml"/><Relationship Id="rId16" Type="http://schemas.openxmlformats.org/officeDocument/2006/relationships/image" Target="../media/image172.emf"/><Relationship Id="rId20" Type="http://schemas.openxmlformats.org/officeDocument/2006/relationships/image" Target="../media/image176.png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225.xml"/><Relationship Id="rId15" Type="http://schemas.openxmlformats.org/officeDocument/2006/relationships/image" Target="../media/image171.emf"/><Relationship Id="rId23" Type="http://schemas.openxmlformats.org/officeDocument/2006/relationships/image" Target="../media/image179.emf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75.png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image" Target="../media/image126.emf"/><Relationship Id="rId22" Type="http://schemas.openxmlformats.org/officeDocument/2006/relationships/image" Target="../media/image17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82.png"/><Relationship Id="rId3" Type="http://schemas.openxmlformats.org/officeDocument/2006/relationships/tags" Target="../tags/tag232.xml"/><Relationship Id="rId7" Type="http://schemas.openxmlformats.org/officeDocument/2006/relationships/image" Target="../media/image13.emf"/><Relationship Id="rId12" Type="http://schemas.openxmlformats.org/officeDocument/2006/relationships/image" Target="../media/image181.png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image" Target="../media/image12.emf"/><Relationship Id="rId11" Type="http://schemas.openxmlformats.org/officeDocument/2006/relationships/image" Target="../media/image18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6.emf"/><Relationship Id="rId4" Type="http://schemas.openxmlformats.org/officeDocument/2006/relationships/tags" Target="../tags/tag233.xml"/><Relationship Id="rId9" Type="http://schemas.openxmlformats.org/officeDocument/2006/relationships/image" Target="../media/image15.emf"/><Relationship Id="rId14" Type="http://schemas.openxmlformats.org/officeDocument/2006/relationships/image" Target="../media/image18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85.png"/><Relationship Id="rId7" Type="http://schemas.openxmlformats.org/officeDocument/2006/relationships/image" Target="../media/image189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Relationship Id="rId9" Type="http://schemas.openxmlformats.org/officeDocument/2006/relationships/image" Target="../media/image19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image" Target="../media/image192.emf"/><Relationship Id="rId18" Type="http://schemas.openxmlformats.org/officeDocument/2006/relationships/image" Target="../media/image15.emf"/><Relationship Id="rId3" Type="http://schemas.openxmlformats.org/officeDocument/2006/relationships/tags" Target="../tags/tag236.xml"/><Relationship Id="rId21" Type="http://schemas.openxmlformats.org/officeDocument/2006/relationships/image" Target="../media/image195.emf"/><Relationship Id="rId7" Type="http://schemas.openxmlformats.org/officeDocument/2006/relationships/tags" Target="../tags/tag240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4.emf"/><Relationship Id="rId2" Type="http://schemas.openxmlformats.org/officeDocument/2006/relationships/tags" Target="../tags/tag235.xml"/><Relationship Id="rId16" Type="http://schemas.openxmlformats.org/officeDocument/2006/relationships/image" Target="../media/image13.emf"/><Relationship Id="rId20" Type="http://schemas.openxmlformats.org/officeDocument/2006/relationships/image" Target="../media/image194.emf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24" Type="http://schemas.openxmlformats.org/officeDocument/2006/relationships/image" Target="../media/image198.emf"/><Relationship Id="rId5" Type="http://schemas.openxmlformats.org/officeDocument/2006/relationships/tags" Target="../tags/tag238.xml"/><Relationship Id="rId15" Type="http://schemas.openxmlformats.org/officeDocument/2006/relationships/image" Target="../media/image12.emf"/><Relationship Id="rId23" Type="http://schemas.openxmlformats.org/officeDocument/2006/relationships/image" Target="../media/image197.emf"/><Relationship Id="rId10" Type="http://schemas.openxmlformats.org/officeDocument/2006/relationships/tags" Target="../tags/tag243.xml"/><Relationship Id="rId19" Type="http://schemas.openxmlformats.org/officeDocument/2006/relationships/image" Target="../media/image16.emf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image" Target="../media/image193.emf"/><Relationship Id="rId22" Type="http://schemas.openxmlformats.org/officeDocument/2006/relationships/image" Target="../media/image19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emf"/><Relationship Id="rId13" Type="http://schemas.openxmlformats.org/officeDocument/2006/relationships/image" Target="../media/image206.emf"/><Relationship Id="rId3" Type="http://schemas.openxmlformats.org/officeDocument/2006/relationships/tags" Target="../tags/tag247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205.emf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04.emf"/><Relationship Id="rId5" Type="http://schemas.openxmlformats.org/officeDocument/2006/relationships/tags" Target="../tags/tag249.xml"/><Relationship Id="rId10" Type="http://schemas.openxmlformats.org/officeDocument/2006/relationships/image" Target="../media/image203.emf"/><Relationship Id="rId4" Type="http://schemas.openxmlformats.org/officeDocument/2006/relationships/tags" Target="../tags/tag248.xml"/><Relationship Id="rId9" Type="http://schemas.openxmlformats.org/officeDocument/2006/relationships/image" Target="../media/image20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0.xml"/><Relationship Id="rId4" Type="http://schemas.openxmlformats.org/officeDocument/2006/relationships/image" Target="../media/image20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emf"/><Relationship Id="rId3" Type="http://schemas.openxmlformats.org/officeDocument/2006/relationships/tags" Target="../tags/tag253.xml"/><Relationship Id="rId7" Type="http://schemas.openxmlformats.org/officeDocument/2006/relationships/image" Target="../media/image208.emf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211.emf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10.emf"/><Relationship Id="rId4" Type="http://schemas.openxmlformats.org/officeDocument/2006/relationships/tags" Target="../tags/tag254.xml"/><Relationship Id="rId9" Type="http://schemas.openxmlformats.org/officeDocument/2006/relationships/image" Target="../media/image20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emf"/><Relationship Id="rId3" Type="http://schemas.openxmlformats.org/officeDocument/2006/relationships/tags" Target="../tags/tag257.xml"/><Relationship Id="rId7" Type="http://schemas.openxmlformats.org/officeDocument/2006/relationships/image" Target="../media/image213.emf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image" Target="../media/image58.png"/><Relationship Id="rId5" Type="http://schemas.openxmlformats.org/officeDocument/2006/relationships/image" Target="../media/image212.emf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8.emf"/><Relationship Id="rId18" Type="http://schemas.openxmlformats.org/officeDocument/2006/relationships/image" Target="../media/image13.emf"/><Relationship Id="rId3" Type="http://schemas.openxmlformats.org/officeDocument/2006/relationships/tags" Target="../tags/tag3.xml"/><Relationship Id="rId21" Type="http://schemas.openxmlformats.org/officeDocument/2006/relationships/image" Target="../media/image16.emf"/><Relationship Id="rId7" Type="http://schemas.openxmlformats.org/officeDocument/2006/relationships/tags" Target="../tags/tag7.xml"/><Relationship Id="rId12" Type="http://schemas.openxmlformats.org/officeDocument/2006/relationships/image" Target="../media/image7.emf"/><Relationship Id="rId17" Type="http://schemas.openxmlformats.org/officeDocument/2006/relationships/image" Target="../media/image12.emf"/><Relationship Id="rId2" Type="http://schemas.openxmlformats.org/officeDocument/2006/relationships/tags" Target="../tags/tag2.xml"/><Relationship Id="rId16" Type="http://schemas.openxmlformats.org/officeDocument/2006/relationships/image" Target="../media/image11.wmf"/><Relationship Id="rId20" Type="http://schemas.openxmlformats.org/officeDocument/2006/relationships/image" Target="../media/image15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jpeg"/><Relationship Id="rId5" Type="http://schemas.openxmlformats.org/officeDocument/2006/relationships/tags" Target="../tags/tag5.xml"/><Relationship Id="rId15" Type="http://schemas.openxmlformats.org/officeDocument/2006/relationships/image" Target="../media/image10.png"/><Relationship Id="rId10" Type="http://schemas.openxmlformats.org/officeDocument/2006/relationships/image" Target="../media/image5.wmf"/><Relationship Id="rId19" Type="http://schemas.openxmlformats.org/officeDocument/2006/relationships/image" Target="../media/image14.emf"/><Relationship Id="rId4" Type="http://schemas.openxmlformats.org/officeDocument/2006/relationships/tags" Target="../tags/tag4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13" Type="http://schemas.openxmlformats.org/officeDocument/2006/relationships/image" Target="../media/image220.png"/><Relationship Id="rId18" Type="http://schemas.openxmlformats.org/officeDocument/2006/relationships/image" Target="../media/image225.png"/><Relationship Id="rId3" Type="http://schemas.openxmlformats.org/officeDocument/2006/relationships/tags" Target="../tags/tag260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19.png"/><Relationship Id="rId17" Type="http://schemas.openxmlformats.org/officeDocument/2006/relationships/image" Target="../media/image224.png"/><Relationship Id="rId2" Type="http://schemas.openxmlformats.org/officeDocument/2006/relationships/tags" Target="../tags/tag259.xml"/><Relationship Id="rId16" Type="http://schemas.openxmlformats.org/officeDocument/2006/relationships/image" Target="../media/image223.png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image" Target="../media/image218.png"/><Relationship Id="rId5" Type="http://schemas.openxmlformats.org/officeDocument/2006/relationships/tags" Target="../tags/tag262.xml"/><Relationship Id="rId15" Type="http://schemas.openxmlformats.org/officeDocument/2006/relationships/image" Target="../media/image222.png"/><Relationship Id="rId10" Type="http://schemas.openxmlformats.org/officeDocument/2006/relationships/image" Target="../media/image217.png"/><Relationship Id="rId19" Type="http://schemas.openxmlformats.org/officeDocument/2006/relationships/image" Target="../media/image226.emf"/><Relationship Id="rId4" Type="http://schemas.openxmlformats.org/officeDocument/2006/relationships/tags" Target="../tags/tag261.xml"/><Relationship Id="rId9" Type="http://schemas.openxmlformats.org/officeDocument/2006/relationships/image" Target="../media/image216.png"/><Relationship Id="rId14" Type="http://schemas.openxmlformats.org/officeDocument/2006/relationships/image" Target="../media/image2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0.xml"/><Relationship Id="rId7" Type="http://schemas.openxmlformats.org/officeDocument/2006/relationships/image" Target="../media/image17.e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1.emf"/><Relationship Id="rId5" Type="http://schemas.openxmlformats.org/officeDocument/2006/relationships/tags" Target="../tags/tag12.xml"/><Relationship Id="rId10" Type="http://schemas.openxmlformats.org/officeDocument/2006/relationships/image" Target="../media/image20.emf"/><Relationship Id="rId4" Type="http://schemas.openxmlformats.org/officeDocument/2006/relationships/tags" Target="../tags/tag11.xml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6.emf"/><Relationship Id="rId3" Type="http://schemas.openxmlformats.org/officeDocument/2006/relationships/tags" Target="../tags/tag15.xml"/><Relationship Id="rId21" Type="http://schemas.openxmlformats.org/officeDocument/2006/relationships/image" Target="../media/image29.emf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image" Target="../media/image25.emf"/><Relationship Id="rId25" Type="http://schemas.openxmlformats.org/officeDocument/2006/relationships/image" Target="../media/image33.emf"/><Relationship Id="rId2" Type="http://schemas.openxmlformats.org/officeDocument/2006/relationships/tags" Target="../tags/tag14.xml"/><Relationship Id="rId16" Type="http://schemas.openxmlformats.org/officeDocument/2006/relationships/image" Target="../media/image24.emf"/><Relationship Id="rId20" Type="http://schemas.openxmlformats.org/officeDocument/2006/relationships/image" Target="../media/image28.emf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image" Target="../media/image32.emf"/><Relationship Id="rId5" Type="http://schemas.openxmlformats.org/officeDocument/2006/relationships/tags" Target="../tags/tag17.xml"/><Relationship Id="rId15" Type="http://schemas.openxmlformats.org/officeDocument/2006/relationships/image" Target="../media/image23.emf"/><Relationship Id="rId23" Type="http://schemas.openxmlformats.org/officeDocument/2006/relationships/image" Target="../media/image31.emf"/><Relationship Id="rId10" Type="http://schemas.openxmlformats.org/officeDocument/2006/relationships/tags" Target="../tags/tag22.xml"/><Relationship Id="rId19" Type="http://schemas.openxmlformats.org/officeDocument/2006/relationships/image" Target="../media/image27.emf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22.emf"/><Relationship Id="rId22" Type="http://schemas.openxmlformats.org/officeDocument/2006/relationships/image" Target="../media/image3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27.xml"/><Relationship Id="rId7" Type="http://schemas.openxmlformats.org/officeDocument/2006/relationships/image" Target="../media/image35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8.xml"/><Relationship Id="rId9" Type="http://schemas.openxmlformats.org/officeDocument/2006/relationships/image" Target="../media/image3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tags" Target="../tags/tag30.xml"/><Relationship Id="rId16" Type="http://schemas.openxmlformats.org/officeDocument/2006/relationships/image" Target="../media/image42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3.xml"/><Relationship Id="rId15" Type="http://schemas.openxmlformats.org/officeDocument/2006/relationships/image" Target="../media/image41.emf"/><Relationship Id="rId10" Type="http://schemas.openxmlformats.org/officeDocument/2006/relationships/tags" Target="../tags/tag38.xml"/><Relationship Id="rId19" Type="http://schemas.openxmlformats.org/officeDocument/2006/relationships/image" Target="../media/image45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image" Target="../media/image46.emf"/><Relationship Id="rId26" Type="http://schemas.openxmlformats.org/officeDocument/2006/relationships/image" Target="../media/image45.png"/><Relationship Id="rId3" Type="http://schemas.openxmlformats.org/officeDocument/2006/relationships/tags" Target="../tags/tag41.xml"/><Relationship Id="rId21" Type="http://schemas.openxmlformats.org/officeDocument/2006/relationships/image" Target="../media/image49.emf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image" Target="../media/image40.png"/><Relationship Id="rId25" Type="http://schemas.openxmlformats.org/officeDocument/2006/relationships/image" Target="../media/image43.png"/><Relationship Id="rId2" Type="http://schemas.openxmlformats.org/officeDocument/2006/relationships/tags" Target="../tags/tag40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48.emf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image" Target="../media/image44.png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image" Target="../media/image42.png"/><Relationship Id="rId10" Type="http://schemas.openxmlformats.org/officeDocument/2006/relationships/tags" Target="../tags/tag48.xml"/><Relationship Id="rId19" Type="http://schemas.openxmlformats.org/officeDocument/2006/relationships/image" Target="../media/image47.emf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image" Target="../media/image5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image" Target="../media/image54.emf"/><Relationship Id="rId18" Type="http://schemas.openxmlformats.org/officeDocument/2006/relationships/image" Target="../media/image59.emf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image" Target="../media/image53.emf"/><Relationship Id="rId17" Type="http://schemas.openxmlformats.org/officeDocument/2006/relationships/image" Target="../media/image58.png"/><Relationship Id="rId2" Type="http://schemas.openxmlformats.org/officeDocument/2006/relationships/tags" Target="../tags/tag55.xml"/><Relationship Id="rId16" Type="http://schemas.openxmlformats.org/officeDocument/2006/relationships/image" Target="../media/image57.emf"/><Relationship Id="rId20" Type="http://schemas.openxmlformats.org/officeDocument/2006/relationships/image" Target="../media/image61.emf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52.emf"/><Relationship Id="rId5" Type="http://schemas.openxmlformats.org/officeDocument/2006/relationships/tags" Target="../tags/tag58.xml"/><Relationship Id="rId15" Type="http://schemas.openxmlformats.org/officeDocument/2006/relationships/image" Target="../media/image56.png"/><Relationship Id="rId10" Type="http://schemas.openxmlformats.org/officeDocument/2006/relationships/image" Target="../media/image51.emf"/><Relationship Id="rId19" Type="http://schemas.openxmlformats.org/officeDocument/2006/relationships/image" Target="../media/image60.emf"/><Relationship Id="rId4" Type="http://schemas.openxmlformats.org/officeDocument/2006/relationships/tags" Target="../tags/tag57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00279"/>
            <a:ext cx="9144000" cy="1470025"/>
          </a:xfrm>
        </p:spPr>
        <p:txBody>
          <a:bodyPr>
            <a:noAutofit/>
          </a:bodyPr>
          <a:lstStyle/>
          <a:p>
            <a:r>
              <a:rPr lang="en-US" altLang="en-US" sz="3600" dirty="0" smtClean="0">
                <a:solidFill>
                  <a:srgbClr val="FF0000"/>
                </a:solidFill>
              </a:rPr>
              <a:t>Conformal Fishnet Theory</a:t>
            </a:r>
            <a:endParaRPr lang="en-US" alt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3132104"/>
            <a:ext cx="6224588" cy="936104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sz="2600" dirty="0" smtClean="0">
                <a:solidFill>
                  <a:schemeClr val="accent3">
                    <a:lumMod val="75000"/>
                  </a:schemeClr>
                </a:solidFill>
              </a:rPr>
              <a:t>Vladimir Kazakov</a:t>
            </a:r>
          </a:p>
          <a:p>
            <a:pPr eaLnBrk="1" hangingPunct="1"/>
            <a:r>
              <a:rPr lang="en-US" altLang="en-US" sz="2600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</a:p>
          <a:p>
            <a:pPr eaLnBrk="1" hangingPunct="1"/>
            <a:r>
              <a:rPr lang="en-US" altLang="en-US" sz="2000" dirty="0" smtClean="0">
                <a:solidFill>
                  <a:schemeClr val="accent1"/>
                </a:solidFill>
              </a:rPr>
              <a:t> </a:t>
            </a:r>
            <a:r>
              <a:rPr lang="en-US" altLang="en-US" sz="1800" dirty="0" err="1" smtClean="0">
                <a:solidFill>
                  <a:schemeClr val="accent1"/>
                </a:solidFill>
              </a:rPr>
              <a:t>Ecole</a:t>
            </a:r>
            <a:r>
              <a:rPr lang="en-US" altLang="en-US" sz="1800" dirty="0" smtClean="0">
                <a:solidFill>
                  <a:schemeClr val="accent1"/>
                </a:solidFill>
              </a:rPr>
              <a:t> </a:t>
            </a:r>
            <a:r>
              <a:rPr lang="en-US" altLang="en-US" sz="1800" dirty="0" err="1" smtClean="0">
                <a:solidFill>
                  <a:schemeClr val="accent1"/>
                </a:solidFill>
              </a:rPr>
              <a:t>Normale</a:t>
            </a:r>
            <a:r>
              <a:rPr lang="en-US" altLang="en-US" sz="1800" dirty="0" smtClean="0">
                <a:solidFill>
                  <a:schemeClr val="accent1"/>
                </a:solidFill>
              </a:rPr>
              <a:t> </a:t>
            </a:r>
            <a:r>
              <a:rPr lang="en-US" altLang="en-US" sz="1800" dirty="0" err="1" smtClean="0">
                <a:solidFill>
                  <a:schemeClr val="accent1"/>
                </a:solidFill>
              </a:rPr>
              <a:t>Superieure</a:t>
            </a:r>
            <a:r>
              <a:rPr lang="en-US" altLang="en-US" sz="1800" dirty="0" smtClean="0">
                <a:solidFill>
                  <a:schemeClr val="accent1"/>
                </a:solidFill>
              </a:rPr>
              <a:t>, Paris</a:t>
            </a:r>
          </a:p>
        </p:txBody>
      </p:sp>
      <p:pic>
        <p:nvPicPr>
          <p:cNvPr id="7" name="Picture 2" descr="logo 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7" y="3830964"/>
            <a:ext cx="501178" cy="56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erc.europa.eu/sites/default/files/content/LOGO-ER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4" y="6036731"/>
            <a:ext cx="817238" cy="75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785053" y="110404"/>
            <a:ext cx="7307251" cy="108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altLang="en-US" sz="2000" dirty="0" smtClean="0">
                <a:solidFill>
                  <a:srgbClr val="00B0F0"/>
                </a:solidFill>
              </a:rPr>
              <a:t>Integrability in Gauge and String Theory</a:t>
            </a:r>
            <a:endParaRPr lang="en-US" altLang="en-US" sz="1800" dirty="0" smtClean="0">
              <a:solidFill>
                <a:srgbClr val="00B0F0"/>
              </a:solidFill>
            </a:endParaRPr>
          </a:p>
          <a:p>
            <a:r>
              <a:rPr lang="en-US" altLang="en-US" sz="1400" dirty="0" smtClean="0">
                <a:solidFill>
                  <a:schemeClr val="accent3">
                    <a:lumMod val="75000"/>
                  </a:schemeClr>
                </a:solidFill>
              </a:rPr>
              <a:t>Niels Bohr Institute, Copenhagen</a:t>
            </a:r>
            <a:endParaRPr lang="en-US" altLang="en-US" sz="1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altLang="en-US" sz="1400" dirty="0" smtClean="0">
                <a:solidFill>
                  <a:schemeClr val="accent3">
                    <a:lumMod val="75000"/>
                  </a:schemeClr>
                </a:solidFill>
              </a:rPr>
              <a:t> August 20, 2018</a:t>
            </a:r>
            <a:endParaRPr lang="en-US" altLang="en-US" sz="11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001366" y="4365104"/>
            <a:ext cx="710713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Collaborations </a:t>
            </a:r>
            <a:r>
              <a:rPr lang="en-US" altLang="en-US" sz="1400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with</a:t>
            </a:r>
            <a:r>
              <a:rPr lang="en-US" altLang="en-US" sz="1400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ru-RU" altLang="en-US" sz="1400" dirty="0">
                <a:solidFill>
                  <a:srgbClr val="00B050"/>
                </a:solidFill>
              </a:rPr>
              <a:t>Ӧ</a:t>
            </a:r>
            <a:r>
              <a:rPr lang="en-US" altLang="en-US" sz="1400" dirty="0">
                <a:solidFill>
                  <a:srgbClr val="00B050"/>
                </a:solidFill>
              </a:rPr>
              <a:t>. </a:t>
            </a:r>
            <a:r>
              <a:rPr lang="en-US" altLang="en-US" sz="1400" dirty="0" err="1">
                <a:solidFill>
                  <a:srgbClr val="00B050"/>
                </a:solidFill>
              </a:rPr>
              <a:t>Gürdogan</a:t>
            </a:r>
            <a:r>
              <a:rPr lang="en-US" altLang="en-US" sz="1400" dirty="0">
                <a:solidFill>
                  <a:srgbClr val="00B050"/>
                </a:solidFill>
              </a:rPr>
              <a:t> </a:t>
            </a:r>
            <a:r>
              <a:rPr lang="en-US" altLang="en-US" sz="1400" dirty="0" smtClean="0">
                <a:solidFill>
                  <a:srgbClr val="00B050"/>
                </a:solidFill>
              </a:rPr>
              <a:t>   			       </a:t>
            </a:r>
            <a:r>
              <a:rPr lang="en-US" altLang="en-US" sz="1400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arXiv:1512.06704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400" dirty="0" smtClean="0">
                <a:solidFill>
                  <a:srgbClr val="00B050"/>
                </a:solidFill>
              </a:rPr>
              <a:t>J. Caetano  and </a:t>
            </a:r>
            <a:r>
              <a:rPr lang="ru-RU" altLang="en-US" sz="1400" dirty="0">
                <a:solidFill>
                  <a:srgbClr val="00B050"/>
                </a:solidFill>
              </a:rPr>
              <a:t>Ӧ</a:t>
            </a:r>
            <a:r>
              <a:rPr lang="en-US" altLang="en-US" sz="1400" dirty="0">
                <a:solidFill>
                  <a:srgbClr val="00B050"/>
                </a:solidFill>
              </a:rPr>
              <a:t>. </a:t>
            </a:r>
            <a:r>
              <a:rPr lang="en-US" altLang="en-US" sz="1400" dirty="0" err="1" smtClean="0">
                <a:solidFill>
                  <a:srgbClr val="00B050"/>
                </a:solidFill>
              </a:rPr>
              <a:t>Gürdogan</a:t>
            </a:r>
            <a:r>
              <a:rPr lang="en-US" altLang="en-US" sz="1400" dirty="0" smtClean="0">
                <a:solidFill>
                  <a:srgbClr val="00B050"/>
                </a:solidFill>
              </a:rPr>
              <a:t>   </a:t>
            </a:r>
            <a:r>
              <a:rPr lang="en-US" altLang="en-US" sz="1400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                               arXiv:1612.05895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400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D. </a:t>
            </a:r>
            <a:r>
              <a:rPr lang="en-US" altLang="en-US" sz="1400" dirty="0" err="1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Grabner</a:t>
            </a:r>
            <a:r>
              <a:rPr lang="en-US" altLang="en-US" sz="1400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, N. </a:t>
            </a:r>
            <a:r>
              <a:rPr lang="en-US" altLang="en-US" sz="1400" dirty="0" err="1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Gromov</a:t>
            </a:r>
            <a:r>
              <a:rPr lang="en-US" altLang="en-US" sz="1400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, G. </a:t>
            </a:r>
            <a:r>
              <a:rPr lang="en-US" altLang="en-US" sz="1400" dirty="0" err="1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Korchemsky</a:t>
            </a:r>
            <a:r>
              <a:rPr lang="en-US" altLang="en-US" sz="1400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                  arXiv:1711.04786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N. </a:t>
            </a:r>
            <a:r>
              <a:rPr lang="en-US" altLang="en-US" sz="1400" dirty="0" err="1">
                <a:solidFill>
                  <a:srgbClr val="00B050"/>
                </a:solidFill>
                <a:ea typeface="ＭＳ Ｐゴシック" panose="020B0600070205080204" pitchFamily="34" charset="-128"/>
              </a:rPr>
              <a:t>Gromov</a:t>
            </a:r>
            <a:r>
              <a:rPr lang="en-US" altLang="en-US" sz="1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, G. </a:t>
            </a:r>
            <a:r>
              <a:rPr lang="en-US" altLang="en-US" sz="1400" dirty="0" err="1">
                <a:solidFill>
                  <a:srgbClr val="00B050"/>
                </a:solidFill>
                <a:ea typeface="ＭＳ Ｐゴシック" panose="020B0600070205080204" pitchFamily="34" charset="-128"/>
              </a:rPr>
              <a:t>Korchemsky</a:t>
            </a:r>
            <a:r>
              <a:rPr lang="en-US" altLang="en-US" sz="1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, S. Negro, G. </a:t>
            </a:r>
            <a:r>
              <a:rPr lang="en-US" altLang="en-US" sz="1400" dirty="0" err="1">
                <a:solidFill>
                  <a:srgbClr val="00B050"/>
                </a:solidFill>
                <a:ea typeface="ＭＳ Ｐゴシック" panose="020B0600070205080204" pitchFamily="34" charset="-128"/>
              </a:rPr>
              <a:t>Sizov</a:t>
            </a:r>
            <a:r>
              <a:rPr lang="en-US" altLang="en-US" sz="1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      arXiv:1706.04167 </a:t>
            </a:r>
            <a:endParaRPr lang="en-US" altLang="en-US" sz="1400" dirty="0" smtClean="0">
              <a:solidFill>
                <a:srgbClr val="00B05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1400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D. </a:t>
            </a:r>
            <a:r>
              <a:rPr lang="en-US" altLang="en-US" sz="1400" dirty="0" err="1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Chicherin</a:t>
            </a:r>
            <a:r>
              <a:rPr lang="en-US" altLang="en-US" sz="1400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,  F. </a:t>
            </a:r>
            <a:r>
              <a:rPr lang="en-US" altLang="en-US" sz="1400" dirty="0" err="1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Loebbert</a:t>
            </a:r>
            <a:r>
              <a:rPr lang="en-US" altLang="en-US" sz="1400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, D. Mueller, D. Zhang  </a:t>
            </a:r>
            <a:r>
              <a:rPr lang="en-US" altLang="en-US" sz="1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  arXiv:1704.01967, arXiv:1708.00007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400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E. </a:t>
            </a:r>
            <a:r>
              <a:rPr lang="en-US" altLang="en-US" sz="1400" dirty="0" err="1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Olivucci</a:t>
            </a:r>
            <a:r>
              <a:rPr lang="en-US" altLang="en-US" sz="1400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				       arXiv:1801.09844</a:t>
            </a:r>
            <a:endParaRPr lang="en-US" altLang="en-US" sz="1400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1400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N</a:t>
            </a:r>
            <a:r>
              <a:rPr lang="en-US" altLang="en-US" sz="1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. </a:t>
            </a:r>
            <a:r>
              <a:rPr lang="en-US" altLang="en-US" sz="1400" dirty="0" err="1">
                <a:solidFill>
                  <a:srgbClr val="00B050"/>
                </a:solidFill>
                <a:ea typeface="ＭＳ Ｐゴシック" panose="020B0600070205080204" pitchFamily="34" charset="-128"/>
              </a:rPr>
              <a:t>Gromov</a:t>
            </a:r>
            <a:r>
              <a:rPr lang="en-US" altLang="en-US" sz="1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, G. </a:t>
            </a:r>
            <a:r>
              <a:rPr lang="en-US" altLang="en-US" sz="1400" dirty="0" err="1">
                <a:solidFill>
                  <a:srgbClr val="00B050"/>
                </a:solidFill>
                <a:ea typeface="ＭＳ Ｐゴシック" panose="020B0600070205080204" pitchFamily="34" charset="-128"/>
              </a:rPr>
              <a:t>Korchemsky</a:t>
            </a:r>
            <a:r>
              <a:rPr lang="en-US" altLang="en-US" sz="1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		       arXiv:1808.02688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400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S. </a:t>
            </a:r>
            <a:r>
              <a:rPr lang="en-US" altLang="en-US" sz="1400" dirty="0" err="1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Derkachev</a:t>
            </a:r>
            <a:r>
              <a:rPr lang="en-US" altLang="en-US" sz="1400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E. </a:t>
            </a:r>
            <a:r>
              <a:rPr lang="en-US" altLang="en-US" sz="1400" dirty="0" err="1">
                <a:solidFill>
                  <a:srgbClr val="00B050"/>
                </a:solidFill>
                <a:ea typeface="ＭＳ Ｐゴシック" panose="020B0600070205080204" pitchFamily="34" charset="-128"/>
              </a:rPr>
              <a:t>Olivucci</a:t>
            </a:r>
            <a:r>
              <a:rPr lang="en-US" altLang="en-US" sz="1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sz="1400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                          to appear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E. </a:t>
            </a:r>
            <a:r>
              <a:rPr lang="en-US" altLang="en-US" sz="1400" dirty="0" err="1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Olivucci</a:t>
            </a:r>
            <a:r>
              <a:rPr lang="en-US" altLang="en-US" sz="1400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, M. </a:t>
            </a:r>
            <a:r>
              <a:rPr lang="en-US" altLang="en-US" sz="1400" dirty="0" err="1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Preti</a:t>
            </a:r>
            <a:r>
              <a:rPr lang="en-US" altLang="en-US" sz="1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sz="1400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		       </a:t>
            </a:r>
            <a:r>
              <a:rPr lang="en-US" altLang="en-US" sz="1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to appear</a:t>
            </a:r>
          </a:p>
          <a:p>
            <a:pPr>
              <a:spcBef>
                <a:spcPct val="0"/>
              </a:spcBef>
              <a:buNone/>
            </a:pPr>
            <a:endParaRPr lang="en-US" altLang="en-US" sz="1400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Picture 2" descr="Logos Paris-Sorbonn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" y="5471774"/>
            <a:ext cx="1126976" cy="42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paris sciences lettres cig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paris sciences lettres cig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9" y="4631186"/>
            <a:ext cx="1103880" cy="65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7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itle 1"/>
          <p:cNvSpPr txBox="1">
            <a:spLocks/>
          </p:cNvSpPr>
          <p:nvPr/>
        </p:nvSpPr>
        <p:spPr bwMode="auto">
          <a:xfrm>
            <a:off x="107504" y="116632"/>
            <a:ext cx="8569770" cy="75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fr-FR" sz="3200" dirty="0" smtClean="0">
                <a:solidFill>
                  <a:srgbClr val="990000"/>
                </a:solidFill>
              </a:rPr>
              <a:t>Bi-scalar fishnet CFT at any D</a:t>
            </a:r>
            <a:endParaRPr lang="en-GB" altLang="fr-FR" sz="4800" dirty="0">
              <a:solidFill>
                <a:schemeClr val="tx2"/>
              </a:solidFill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7560903" y="497854"/>
            <a:ext cx="14684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 smtClean="0">
                <a:solidFill>
                  <a:srgbClr val="00CC00"/>
                </a:solidFill>
              </a:rPr>
              <a:t> </a:t>
            </a:r>
            <a:r>
              <a:rPr lang="en-GB" sz="1200" b="1" dirty="0">
                <a:solidFill>
                  <a:srgbClr val="00CC00"/>
                </a:solidFill>
              </a:rPr>
              <a:t>V.K</a:t>
            </a:r>
            <a:r>
              <a:rPr lang="en-GB" sz="1200" b="1" dirty="0" smtClean="0">
                <a:solidFill>
                  <a:srgbClr val="00CC00"/>
                </a:solidFill>
              </a:rPr>
              <a:t>., </a:t>
            </a:r>
            <a:r>
              <a:rPr lang="en-GB" sz="1200" b="1" dirty="0" err="1">
                <a:solidFill>
                  <a:srgbClr val="00CC00"/>
                </a:solidFill>
              </a:rPr>
              <a:t>Olivucci</a:t>
            </a:r>
            <a:r>
              <a:rPr lang="en-GB" sz="1200" b="1" dirty="0">
                <a:solidFill>
                  <a:srgbClr val="00CC00"/>
                </a:solidFill>
              </a:rPr>
              <a:t>  </a:t>
            </a:r>
            <a:r>
              <a:rPr lang="en-GB" sz="1200" b="1" dirty="0" smtClean="0">
                <a:solidFill>
                  <a:srgbClr val="00CC00"/>
                </a:solidFill>
              </a:rPr>
              <a:t>2018</a:t>
            </a:r>
            <a:endParaRPr lang="en-US" sz="1200" dirty="0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81586" y="1092113"/>
            <a:ext cx="66946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Bi-scalar CFT can be defined at any D by a non-local action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17560" y="2172233"/>
            <a:ext cx="6408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D-dimensional “fishnet” graphs   generalize 4D  “fishnets”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23528" y="4653136"/>
            <a:ext cx="6471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D=2,  </a:t>
            </a:r>
            <a:r>
              <a:rPr lang="en-US" altLang="en-US" sz="1800" dirty="0" smtClean="0">
                <a:solidFill>
                  <a:srgbClr val="1014A4"/>
                </a:solidFill>
              </a:rPr>
              <a:t>s=1</a:t>
            </a:r>
            <a:r>
              <a:rPr lang="en-GB" altLang="en-US" sz="1800" dirty="0" smtClean="0">
                <a:solidFill>
                  <a:srgbClr val="1014A4"/>
                </a:solidFill>
              </a:rPr>
              <a:t>    ↔   </a:t>
            </a:r>
            <a:r>
              <a:rPr lang="en-GB" altLang="en-US" sz="1800" dirty="0" err="1" smtClean="0">
                <a:solidFill>
                  <a:srgbClr val="1014A4"/>
                </a:solidFill>
              </a:rPr>
              <a:t>Lipatov’s</a:t>
            </a:r>
            <a:r>
              <a:rPr lang="en-GB" altLang="en-US" sz="1800" dirty="0" smtClean="0">
                <a:solidFill>
                  <a:srgbClr val="1014A4"/>
                </a:solidFill>
              </a:rPr>
              <a:t>  </a:t>
            </a:r>
            <a:r>
              <a:rPr lang="en-GB" altLang="en-US" sz="1800" dirty="0" err="1" smtClean="0">
                <a:solidFill>
                  <a:srgbClr val="1014A4"/>
                </a:solidFill>
              </a:rPr>
              <a:t>reggeized</a:t>
            </a:r>
            <a:r>
              <a:rPr lang="en-GB" altLang="en-US" sz="1800" dirty="0" smtClean="0">
                <a:solidFill>
                  <a:srgbClr val="1014A4"/>
                </a:solidFill>
              </a:rPr>
              <a:t> gluon model (BFKL) </a:t>
            </a:r>
          </a:p>
        </p:txBody>
      </p:sp>
      <p:pic>
        <p:nvPicPr>
          <p:cNvPr id="25" name="Image 2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623" y="2750795"/>
            <a:ext cx="17653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6384" name="Image 1638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16674"/>
            <a:ext cx="19558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685864" y="2188923"/>
            <a:ext cx="2388499" cy="1066587"/>
            <a:chOff x="6685864" y="1645490"/>
            <a:chExt cx="2388499" cy="1066587"/>
          </a:xfrm>
        </p:grpSpPr>
        <p:grpSp>
          <p:nvGrpSpPr>
            <p:cNvPr id="54" name="Groupe 53"/>
            <p:cNvGrpSpPr/>
            <p:nvPr/>
          </p:nvGrpSpPr>
          <p:grpSpPr>
            <a:xfrm>
              <a:off x="6685864" y="1645490"/>
              <a:ext cx="1206454" cy="785179"/>
              <a:chOff x="5629131" y="1881947"/>
              <a:chExt cx="1906599" cy="1251006"/>
            </a:xfrm>
          </p:grpSpPr>
          <p:cxnSp>
            <p:nvCxnSpPr>
              <p:cNvPr id="57" name="Straight Connector 36"/>
              <p:cNvCxnSpPr>
                <a:cxnSpLocks noChangeShapeType="1"/>
              </p:cNvCxnSpPr>
              <p:nvPr/>
            </p:nvCxnSpPr>
            <p:spPr bwMode="auto">
              <a:xfrm flipH="1" flipV="1">
                <a:off x="5629131" y="2025090"/>
                <a:ext cx="1906599" cy="402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Straight Connector 42"/>
              <p:cNvCxnSpPr>
                <a:cxnSpLocks noChangeShapeType="1"/>
              </p:cNvCxnSpPr>
              <p:nvPr/>
            </p:nvCxnSpPr>
            <p:spPr bwMode="auto">
              <a:xfrm>
                <a:off x="6276635" y="1881947"/>
                <a:ext cx="3341" cy="1220116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Straight Connector 36"/>
              <p:cNvCxnSpPr>
                <a:cxnSpLocks noChangeShapeType="1"/>
              </p:cNvCxnSpPr>
              <p:nvPr/>
            </p:nvCxnSpPr>
            <p:spPr bwMode="auto">
              <a:xfrm flipH="1" flipV="1">
                <a:off x="5629131" y="2529146"/>
                <a:ext cx="1906599" cy="402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Straight Connector 36"/>
              <p:cNvCxnSpPr>
                <a:cxnSpLocks noChangeShapeType="1"/>
              </p:cNvCxnSpPr>
              <p:nvPr/>
            </p:nvCxnSpPr>
            <p:spPr bwMode="auto">
              <a:xfrm flipH="1" flipV="1">
                <a:off x="5653843" y="2996954"/>
                <a:ext cx="1881887" cy="402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" name="Straight Connector 42"/>
              <p:cNvCxnSpPr>
                <a:cxnSpLocks noChangeShapeType="1"/>
              </p:cNvCxnSpPr>
              <p:nvPr/>
            </p:nvCxnSpPr>
            <p:spPr bwMode="auto">
              <a:xfrm>
                <a:off x="6800907" y="1912837"/>
                <a:ext cx="3341" cy="1220116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" name="Straight Connector 42"/>
              <p:cNvCxnSpPr>
                <a:cxnSpLocks noChangeShapeType="1"/>
              </p:cNvCxnSpPr>
              <p:nvPr/>
            </p:nvCxnSpPr>
            <p:spPr bwMode="auto">
              <a:xfrm>
                <a:off x="7304963" y="1912837"/>
                <a:ext cx="3341" cy="1220116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" name="Straight Connector 42"/>
              <p:cNvCxnSpPr>
                <a:cxnSpLocks noChangeShapeType="1"/>
              </p:cNvCxnSpPr>
              <p:nvPr/>
            </p:nvCxnSpPr>
            <p:spPr bwMode="auto">
              <a:xfrm>
                <a:off x="5801341" y="1912837"/>
                <a:ext cx="3341" cy="1220116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16407" name="Image 16406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1363" y="1776265"/>
              <a:ext cx="1143000" cy="20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6408" name="Image 16407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654" y="2508877"/>
              <a:ext cx="1143000" cy="20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</p:grp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333451" y="5454261"/>
            <a:ext cx="6352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 smtClean="0">
                <a:solidFill>
                  <a:srgbClr val="1014A4"/>
                </a:solidFill>
              </a:rPr>
              <a:t>Isotropic fishnet model at </a:t>
            </a:r>
            <a:r>
              <a:rPr lang="en-GB" altLang="en-US" sz="1800" dirty="0">
                <a:solidFill>
                  <a:srgbClr val="1014A4"/>
                </a:solidFill>
              </a:rPr>
              <a:t>D=2,  </a:t>
            </a:r>
            <a:r>
              <a:rPr lang="en-US" altLang="en-US" sz="1800" dirty="0" smtClean="0">
                <a:solidFill>
                  <a:srgbClr val="1014A4"/>
                </a:solidFill>
              </a:rPr>
              <a:t>s=1/4   with propagators  </a:t>
            </a:r>
            <a:endParaRPr lang="en-GB" altLang="en-US" sz="1800" dirty="0" smtClean="0">
              <a:solidFill>
                <a:srgbClr val="1014A4"/>
              </a:solidFill>
            </a:endParaRPr>
          </a:p>
        </p:txBody>
      </p:sp>
      <p:pic>
        <p:nvPicPr>
          <p:cNvPr id="2" name="Image 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92" y="5465387"/>
            <a:ext cx="5969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6309320"/>
            <a:ext cx="4866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rgbClr val="3333FF"/>
                </a:solidFill>
              </a:rPr>
              <a:t>Integrable </a:t>
            </a:r>
            <a:r>
              <a:rPr lang="en-GB" altLang="en-US" sz="2000" dirty="0">
                <a:solidFill>
                  <a:srgbClr val="3333FF"/>
                </a:solidFill>
              </a:rPr>
              <a:t>conformal  SO(1,D) spin </a:t>
            </a:r>
            <a:r>
              <a:rPr lang="en-GB" altLang="en-US" sz="2000" dirty="0" smtClean="0">
                <a:solidFill>
                  <a:srgbClr val="3333FF"/>
                </a:solidFill>
              </a:rPr>
              <a:t>chain !</a:t>
            </a:r>
            <a:endParaRPr lang="en-GB" altLang="en-US" sz="2000" dirty="0">
              <a:solidFill>
                <a:srgbClr val="3333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885654" y="2252753"/>
            <a:ext cx="1188709" cy="471660"/>
            <a:chOff x="8112677" y="2138889"/>
            <a:chExt cx="1139843" cy="427763"/>
          </a:xfrm>
        </p:grpSpPr>
        <p:sp>
          <p:nvSpPr>
            <p:cNvPr id="11" name="Rectangle 10"/>
            <p:cNvSpPr/>
            <p:nvPr/>
          </p:nvSpPr>
          <p:spPr>
            <a:xfrm>
              <a:off x="8112677" y="2138889"/>
              <a:ext cx="1139843" cy="427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Image 3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2168" y="2271752"/>
              <a:ext cx="812102" cy="225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6666292" y="3043712"/>
            <a:ext cx="1245499" cy="303714"/>
            <a:chOff x="8082373" y="2942154"/>
            <a:chExt cx="1188709" cy="303714"/>
          </a:xfrm>
        </p:grpSpPr>
        <p:sp>
          <p:nvSpPr>
            <p:cNvPr id="58" name="Rectangle 57"/>
            <p:cNvSpPr/>
            <p:nvPr/>
          </p:nvSpPr>
          <p:spPr>
            <a:xfrm>
              <a:off x="8082373" y="2942154"/>
              <a:ext cx="1188709" cy="303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Image 4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922" y="3021276"/>
              <a:ext cx="882110" cy="182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</p:grpSp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54" y="1561232"/>
            <a:ext cx="63754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2587949" y="2658370"/>
            <a:ext cx="1479000" cy="554606"/>
            <a:chOff x="2587949" y="2658370"/>
            <a:chExt cx="1479000" cy="554606"/>
          </a:xfrm>
        </p:grpSpPr>
        <p:sp>
          <p:nvSpPr>
            <p:cNvPr id="31" name="Flèche droite 30"/>
            <p:cNvSpPr/>
            <p:nvPr/>
          </p:nvSpPr>
          <p:spPr>
            <a:xfrm flipV="1">
              <a:off x="2587949" y="2658370"/>
              <a:ext cx="1479000" cy="554606"/>
            </a:xfrm>
            <a:prstGeom prst="rightArrow">
              <a:avLst/>
            </a:prstGeom>
            <a:solidFill>
              <a:srgbClr val="4F81BD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15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8560" y="2866720"/>
              <a:ext cx="1104900" cy="12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</p:grp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08759" y="3868034"/>
            <a:ext cx="89077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Anisotropic “fishnet” at  </a:t>
            </a:r>
            <a:r>
              <a:rPr lang="en-GB" altLang="en-US" sz="1800" dirty="0" smtClean="0"/>
              <a:t>D=2,  </a:t>
            </a:r>
            <a:r>
              <a:rPr lang="el-GR" altLang="en-US" sz="1800" dirty="0" smtClean="0"/>
              <a:t>ω</a:t>
            </a:r>
            <a:r>
              <a:rPr lang="en-US" altLang="en-US" sz="1800" dirty="0" smtClean="0"/>
              <a:t>=2s -1/2,  </a:t>
            </a:r>
            <a:r>
              <a:rPr lang="en-US" altLang="en-US" sz="1800" dirty="0" smtClean="0">
                <a:solidFill>
                  <a:srgbClr val="1014A4"/>
                </a:solidFill>
              </a:rPr>
              <a:t>where  </a:t>
            </a:r>
            <a:r>
              <a:rPr lang="en-US" altLang="en-US" sz="1800" dirty="0" smtClean="0"/>
              <a:t>s </a:t>
            </a:r>
            <a:r>
              <a:rPr lang="en-US" altLang="en-US" sz="1800" dirty="0" smtClean="0">
                <a:solidFill>
                  <a:srgbClr val="1014A4"/>
                </a:solidFill>
              </a:rPr>
              <a:t> is the “on-site” spin </a:t>
            </a:r>
            <a:endParaRPr lang="en-GB" altLang="en-US" sz="1800" dirty="0" smtClean="0">
              <a:solidFill>
                <a:srgbClr val="1014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4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2" grpId="0"/>
      <p:bldP spid="40" grpId="0"/>
      <p:bldP spid="106" grpId="0"/>
      <p:bldP spid="3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463" y="64384"/>
            <a:ext cx="9180512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Wheel graphs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integrable  SO(1,D+1)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spin chain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9" name="TextBox 89"/>
          <p:cNvSpPr txBox="1">
            <a:spLocks noChangeArrowheads="1"/>
          </p:cNvSpPr>
          <p:nvPr/>
        </p:nvSpPr>
        <p:spPr bwMode="auto">
          <a:xfrm>
            <a:off x="244010" y="908238"/>
            <a:ext cx="6367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dirty="0" smtClean="0">
                <a:solidFill>
                  <a:srgbClr val="1014A4"/>
                </a:solidFill>
              </a:rPr>
              <a:t>   Operator generating a wheel (fishnet) graph</a:t>
            </a:r>
          </a:p>
        </p:txBody>
      </p:sp>
      <p:sp>
        <p:nvSpPr>
          <p:cNvPr id="157" name="TextBox 89"/>
          <p:cNvSpPr txBox="1">
            <a:spLocks noChangeArrowheads="1"/>
          </p:cNvSpPr>
          <p:nvPr/>
        </p:nvSpPr>
        <p:spPr bwMode="auto">
          <a:xfrm>
            <a:off x="179342" y="2577098"/>
            <a:ext cx="90011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dirty="0" smtClean="0">
                <a:solidFill>
                  <a:srgbClr val="1014A4"/>
                </a:solidFill>
              </a:rPr>
              <a:t>   Integrability: graph-generating operator emerges at special value of  </a:t>
            </a:r>
          </a:p>
          <a:p>
            <a:pPr algn="l" eaLnBrk="1" hangingPunct="1"/>
            <a:r>
              <a:rPr lang="en-US" dirty="0" smtClean="0">
                <a:solidFill>
                  <a:srgbClr val="1014A4"/>
                </a:solidFill>
              </a:rPr>
              <a:t>  spectral parameter</a:t>
            </a:r>
            <a:r>
              <a:rPr lang="en-US" dirty="0">
                <a:solidFill>
                  <a:srgbClr val="1014A4"/>
                </a:solidFill>
              </a:rPr>
              <a:t> </a:t>
            </a:r>
            <a:r>
              <a:rPr lang="en-US" dirty="0" smtClean="0">
                <a:solidFill>
                  <a:srgbClr val="1014A4"/>
                </a:solidFill>
              </a:rPr>
              <a:t>of Transfer-matrix in physical </a:t>
            </a:r>
            <a:r>
              <a:rPr lang="en-US" dirty="0" err="1" smtClean="0">
                <a:solidFill>
                  <a:srgbClr val="1014A4"/>
                </a:solidFill>
              </a:rPr>
              <a:t>irrep</a:t>
            </a:r>
            <a:r>
              <a:rPr lang="en-US" dirty="0" smtClean="0">
                <a:solidFill>
                  <a:srgbClr val="1014A4"/>
                </a:solidFill>
              </a:rPr>
              <a:t> on 4D conformal group</a:t>
            </a:r>
          </a:p>
        </p:txBody>
      </p:sp>
      <p:sp>
        <p:nvSpPr>
          <p:cNvPr id="177" name="TextBox 89"/>
          <p:cNvSpPr txBox="1">
            <a:spLocks noChangeArrowheads="1"/>
          </p:cNvSpPr>
          <p:nvPr/>
        </p:nvSpPr>
        <p:spPr bwMode="auto">
          <a:xfrm>
            <a:off x="165967" y="6345975"/>
            <a:ext cx="91450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dirty="0" smtClean="0">
                <a:solidFill>
                  <a:srgbClr val="1014A4"/>
                </a:solidFill>
              </a:rPr>
              <a:t>   Hence integrability of bi-scalar model is demonstrated explicitly in all orders!</a:t>
            </a:r>
          </a:p>
        </p:txBody>
      </p:sp>
      <p:grpSp>
        <p:nvGrpSpPr>
          <p:cNvPr id="214" name="Groupe 213"/>
          <p:cNvGrpSpPr/>
          <p:nvPr/>
        </p:nvGrpSpPr>
        <p:grpSpPr>
          <a:xfrm>
            <a:off x="6893215" y="1178287"/>
            <a:ext cx="751618" cy="972989"/>
            <a:chOff x="1571421" y="1654063"/>
            <a:chExt cx="751618" cy="972989"/>
          </a:xfrm>
        </p:grpSpPr>
        <p:grpSp>
          <p:nvGrpSpPr>
            <p:cNvPr id="57" name="Groupe 56"/>
            <p:cNvGrpSpPr/>
            <p:nvPr/>
          </p:nvGrpSpPr>
          <p:grpSpPr>
            <a:xfrm>
              <a:off x="1571421" y="1723876"/>
              <a:ext cx="751618" cy="747009"/>
              <a:chOff x="1193171" y="1861893"/>
              <a:chExt cx="1244570" cy="1236936"/>
            </a:xfrm>
          </p:grpSpPr>
          <p:sp>
            <p:nvSpPr>
              <p:cNvPr id="108" name="Ellipse 107"/>
              <p:cNvSpPr/>
              <p:nvPr/>
            </p:nvSpPr>
            <p:spPr>
              <a:xfrm>
                <a:off x="1200805" y="1861893"/>
                <a:ext cx="1236936" cy="1236936"/>
              </a:xfrm>
              <a:prstGeom prst="ellipse">
                <a:avLst/>
              </a:prstGeom>
              <a:noFill/>
              <a:ln w="19050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9" name="Connecteur droit 118"/>
              <p:cNvCxnSpPr/>
              <p:nvPr/>
            </p:nvCxnSpPr>
            <p:spPr>
              <a:xfrm flipV="1">
                <a:off x="1390228" y="2751262"/>
                <a:ext cx="147595" cy="189423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cteur droit 122"/>
              <p:cNvCxnSpPr/>
              <p:nvPr/>
            </p:nvCxnSpPr>
            <p:spPr>
              <a:xfrm flipH="1" flipV="1">
                <a:off x="1846280" y="2815801"/>
                <a:ext cx="28242" cy="27949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cteur droit 123"/>
              <p:cNvCxnSpPr/>
              <p:nvPr/>
            </p:nvCxnSpPr>
            <p:spPr>
              <a:xfrm flipH="1" flipV="1">
                <a:off x="2156893" y="2640542"/>
                <a:ext cx="182861" cy="186104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/>
              <p:cNvCxnSpPr/>
              <p:nvPr/>
            </p:nvCxnSpPr>
            <p:spPr>
              <a:xfrm flipH="1">
                <a:off x="2156893" y="2255765"/>
                <a:ext cx="246529" cy="10981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cteur droit 125"/>
              <p:cNvCxnSpPr/>
              <p:nvPr/>
            </p:nvCxnSpPr>
            <p:spPr>
              <a:xfrm rot="780000" flipV="1">
                <a:off x="1193171" y="2437533"/>
                <a:ext cx="298054" cy="59611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/>
              <p:cNvCxnSpPr/>
              <p:nvPr/>
            </p:nvCxnSpPr>
            <p:spPr>
              <a:xfrm>
                <a:off x="1469128" y="1944561"/>
                <a:ext cx="97979" cy="23506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cteur droit 127"/>
              <p:cNvCxnSpPr/>
              <p:nvPr/>
            </p:nvCxnSpPr>
            <p:spPr>
              <a:xfrm flipH="1">
                <a:off x="1933984" y="1893089"/>
                <a:ext cx="59611" cy="298053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1" name="Image 180"/>
            <p:cNvPicPr>
              <a:picLocks/>
            </p:cNvPicPr>
            <p:nvPr>
              <p:custDataLst>
                <p:tags r:id="rId3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8120" y="1654063"/>
              <a:ext cx="165100" cy="13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94" name="Image 193"/>
            <p:cNvPicPr>
              <a:picLocks/>
            </p:cNvPicPr>
            <p:nvPr>
              <p:custDataLst>
                <p:tags r:id="rId3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9720" y="2494376"/>
              <a:ext cx="236924" cy="132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95" name="Image 194"/>
            <p:cNvPicPr>
              <a:picLocks/>
            </p:cNvPicPr>
            <p:nvPr>
              <p:custDataLst>
                <p:tags r:id="rId3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9902" y="2468751"/>
              <a:ext cx="224028" cy="140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</p:grpSp>
      <p:grpSp>
        <p:nvGrpSpPr>
          <p:cNvPr id="96" name="Groupe 95"/>
          <p:cNvGrpSpPr/>
          <p:nvPr/>
        </p:nvGrpSpPr>
        <p:grpSpPr>
          <a:xfrm>
            <a:off x="6568010" y="931892"/>
            <a:ext cx="1406637" cy="1409632"/>
            <a:chOff x="1195502" y="1850414"/>
            <a:chExt cx="1242238" cy="1244882"/>
          </a:xfrm>
        </p:grpSpPr>
        <p:sp>
          <p:nvSpPr>
            <p:cNvPr id="97" name="Ellipse 96"/>
            <p:cNvSpPr/>
            <p:nvPr/>
          </p:nvSpPr>
          <p:spPr>
            <a:xfrm>
              <a:off x="1200804" y="1850414"/>
              <a:ext cx="1236936" cy="1236935"/>
            </a:xfrm>
            <a:prstGeom prst="ellipse">
              <a:avLst/>
            </a:prstGeom>
            <a:noFill/>
            <a:ln w="1905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8" name="Connecteur droit 97"/>
            <p:cNvCxnSpPr/>
            <p:nvPr/>
          </p:nvCxnSpPr>
          <p:spPr>
            <a:xfrm flipV="1">
              <a:off x="1401033" y="2709299"/>
              <a:ext cx="197473" cy="232415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 flipH="1" flipV="1">
              <a:off x="1828214" y="2792123"/>
              <a:ext cx="33296" cy="303173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>
            <a:xfrm flipH="1" flipV="1">
              <a:off x="2119575" y="2642414"/>
              <a:ext cx="227384" cy="18016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 flipH="1">
              <a:off x="2159832" y="2255765"/>
              <a:ext cx="243591" cy="86721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>
              <a:off x="1195502" y="2421711"/>
              <a:ext cx="289867" cy="26754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/>
            <p:cNvCxnSpPr/>
            <p:nvPr/>
          </p:nvCxnSpPr>
          <p:spPr>
            <a:xfrm>
              <a:off x="1507994" y="1950247"/>
              <a:ext cx="104225" cy="192961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/>
            <p:cNvCxnSpPr/>
            <p:nvPr/>
          </p:nvCxnSpPr>
          <p:spPr>
            <a:xfrm flipH="1">
              <a:off x="1920946" y="1893088"/>
              <a:ext cx="82345" cy="255970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e 105"/>
          <p:cNvGrpSpPr/>
          <p:nvPr/>
        </p:nvGrpSpPr>
        <p:grpSpPr>
          <a:xfrm>
            <a:off x="6228184" y="615132"/>
            <a:ext cx="2013765" cy="2002379"/>
            <a:chOff x="1190285" y="1850414"/>
            <a:chExt cx="1247455" cy="1240400"/>
          </a:xfrm>
        </p:grpSpPr>
        <p:sp>
          <p:nvSpPr>
            <p:cNvPr id="107" name="Ellipse 106"/>
            <p:cNvSpPr/>
            <p:nvPr/>
          </p:nvSpPr>
          <p:spPr>
            <a:xfrm>
              <a:off x="1200804" y="1850414"/>
              <a:ext cx="1236936" cy="1236935"/>
            </a:xfrm>
            <a:prstGeom prst="ellipse">
              <a:avLst/>
            </a:prstGeom>
            <a:noFill/>
            <a:ln w="1905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9" name="Connecteur droit 108"/>
            <p:cNvCxnSpPr/>
            <p:nvPr/>
          </p:nvCxnSpPr>
          <p:spPr>
            <a:xfrm flipV="1">
              <a:off x="1414532" y="2787212"/>
              <a:ext cx="141359" cy="154502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>
            <a:xfrm flipH="1" flipV="1">
              <a:off x="1866071" y="2911585"/>
              <a:ext cx="26638" cy="179229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flipH="1" flipV="1">
              <a:off x="2208478" y="2728556"/>
              <a:ext cx="138481" cy="94024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 flipH="1">
              <a:off x="2256893" y="2255765"/>
              <a:ext cx="146531" cy="66020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/>
            <p:cNvCxnSpPr/>
            <p:nvPr/>
          </p:nvCxnSpPr>
          <p:spPr>
            <a:xfrm>
              <a:off x="1190285" y="2427911"/>
              <a:ext cx="230570" cy="26754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/>
            <p:cNvCxnSpPr/>
            <p:nvPr/>
          </p:nvCxnSpPr>
          <p:spPr>
            <a:xfrm>
              <a:off x="1518749" y="1935907"/>
              <a:ext cx="104225" cy="192961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/>
            <p:cNvCxnSpPr/>
            <p:nvPr/>
          </p:nvCxnSpPr>
          <p:spPr>
            <a:xfrm flipH="1">
              <a:off x="1966733" y="1882535"/>
              <a:ext cx="67486" cy="197624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multiwheel.pdf"/>
          <p:cNvPicPr>
            <a:picLocks noChangeAspect="1"/>
          </p:cNvPicPr>
          <p:nvPr/>
        </p:nvPicPr>
        <p:blipFill>
          <a:blip r:embed="rId37">
            <a:extLst/>
          </a:blip>
          <a:stretch>
            <a:fillRect/>
          </a:stretch>
        </p:blipFill>
        <p:spPr>
          <a:xfrm>
            <a:off x="402548" y="1264914"/>
            <a:ext cx="1385270" cy="131786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4" name="Picture 2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00" y="1368231"/>
            <a:ext cx="770096" cy="26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25" name="Picture 2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22" y="1369399"/>
            <a:ext cx="854107" cy="2940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34" y="809796"/>
            <a:ext cx="736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22" name="Picture 2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30" y="1367841"/>
            <a:ext cx="3810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27" name="Picture 26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41" y="1458351"/>
            <a:ext cx="138231" cy="13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78" name="Picture 77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628800"/>
            <a:ext cx="190862" cy="11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6831435" y="3225879"/>
            <a:ext cx="2021422" cy="748063"/>
            <a:chOff x="6851094" y="3230794"/>
            <a:chExt cx="2021422" cy="748063"/>
          </a:xfrm>
        </p:grpSpPr>
        <p:grpSp>
          <p:nvGrpSpPr>
            <p:cNvPr id="31" name="Group 30"/>
            <p:cNvGrpSpPr/>
            <p:nvPr/>
          </p:nvGrpSpPr>
          <p:grpSpPr>
            <a:xfrm>
              <a:off x="7291447" y="3230794"/>
              <a:ext cx="1231594" cy="725150"/>
              <a:chOff x="7660340" y="3194399"/>
              <a:chExt cx="1404866" cy="827160"/>
            </a:xfrm>
          </p:grpSpPr>
          <p:pic>
            <p:nvPicPr>
              <p:cNvPr id="14" name="Picture 13"/>
              <p:cNvPicPr>
                <a:picLocks/>
              </p:cNvPicPr>
              <p:nvPr>
                <p:custDataLst>
                  <p:tags r:id="rId25"/>
                </p:custDataLst>
              </p:nvPr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3239" y="3554750"/>
                <a:ext cx="660400" cy="17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941430" y="3319048"/>
                <a:ext cx="804018" cy="64807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Image 194"/>
              <p:cNvPicPr>
                <a:picLocks/>
              </p:cNvPicPr>
              <p:nvPr>
                <p:custDataLst>
                  <p:tags r:id="rId26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0340" y="3284984"/>
                <a:ext cx="224028" cy="1400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</p:pic>
          <p:pic>
            <p:nvPicPr>
              <p:cNvPr id="28" name="Picture 27"/>
              <p:cNvPicPr>
                <a:picLocks/>
              </p:cNvPicPr>
              <p:nvPr>
                <p:custDataLst>
                  <p:tags r:id="rId27"/>
                </p:custDataLst>
              </p:nvPr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8344" y="3861048"/>
                <a:ext cx="228600" cy="1397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</p:pic>
          <p:pic>
            <p:nvPicPr>
              <p:cNvPr id="29" name="Picture 28"/>
              <p:cNvPicPr>
                <a:picLocks/>
              </p:cNvPicPr>
              <p:nvPr>
                <p:custDataLst>
                  <p:tags r:id="rId28"/>
                </p:custDataLst>
              </p:nvPr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6606" y="3780257"/>
                <a:ext cx="228600" cy="2413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</p:pic>
          <p:pic>
            <p:nvPicPr>
              <p:cNvPr id="30" name="Picture 29"/>
              <p:cNvPicPr>
                <a:picLocks/>
              </p:cNvPicPr>
              <p:nvPr>
                <p:custDataLst>
                  <p:tags r:id="rId29"/>
                </p:custDataLst>
              </p:nvPr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8476" y="3194399"/>
                <a:ext cx="228600" cy="2413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</p:pic>
        </p:grpSp>
        <p:sp>
          <p:nvSpPr>
            <p:cNvPr id="32" name="Oval 31"/>
            <p:cNvSpPr/>
            <p:nvPr/>
          </p:nvSpPr>
          <p:spPr>
            <a:xfrm>
              <a:off x="8532440" y="3284984"/>
              <a:ext cx="340076" cy="69387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/>
            <p:cNvPicPr>
              <a:picLocks/>
            </p:cNvPicPr>
            <p:nvPr>
              <p:custDataLst>
                <p:tags r:id="rId24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7230" y="3557209"/>
              <a:ext cx="178296" cy="145880"/>
            </a:xfrm>
            <a:prstGeom prst="rect">
              <a:avLst/>
            </a:prstGeom>
            <a:noFill/>
          </p:spPr>
        </p:pic>
        <p:sp>
          <p:nvSpPr>
            <p:cNvPr id="34" name="Right Arrow 33"/>
            <p:cNvSpPr/>
            <p:nvPr/>
          </p:nvSpPr>
          <p:spPr>
            <a:xfrm>
              <a:off x="6851094" y="3492325"/>
              <a:ext cx="319228" cy="1477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36" y="5876493"/>
            <a:ext cx="6985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683335" y="3938254"/>
            <a:ext cx="6635769" cy="1545292"/>
            <a:chOff x="24463" y="3933301"/>
            <a:chExt cx="6635769" cy="1545292"/>
          </a:xfrm>
        </p:grpSpPr>
        <p:grpSp>
          <p:nvGrpSpPr>
            <p:cNvPr id="40" name="Group 39"/>
            <p:cNvGrpSpPr/>
            <p:nvPr/>
          </p:nvGrpSpPr>
          <p:grpSpPr>
            <a:xfrm>
              <a:off x="1414054" y="3933301"/>
              <a:ext cx="5246178" cy="1545292"/>
              <a:chOff x="44536" y="3866356"/>
              <a:chExt cx="5971179" cy="1758846"/>
            </a:xfrm>
          </p:grpSpPr>
          <p:grpSp>
            <p:nvGrpSpPr>
              <p:cNvPr id="19" name="Groupe 18"/>
              <p:cNvGrpSpPr/>
              <p:nvPr/>
            </p:nvGrpSpPr>
            <p:grpSpPr>
              <a:xfrm>
                <a:off x="44536" y="3866356"/>
                <a:ext cx="5971179" cy="1758846"/>
                <a:chOff x="69433" y="4046418"/>
                <a:chExt cx="5971179" cy="1758846"/>
              </a:xfrm>
            </p:grpSpPr>
            <p:pic>
              <p:nvPicPr>
                <p:cNvPr id="4" name="Image 3"/>
                <p:cNvPicPr>
                  <a:picLocks noChangeAspect="1"/>
                </p:cNvPicPr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4386" y="4046418"/>
                  <a:ext cx="5514740" cy="1758846"/>
                </a:xfrm>
                <a:prstGeom prst="rect">
                  <a:avLst/>
                </a:prstGeom>
              </p:spPr>
            </p:pic>
            <p:pic>
              <p:nvPicPr>
                <p:cNvPr id="3" name="Image 2"/>
                <p:cNvPicPr>
                  <a:picLocks/>
                </p:cNvPicPr>
                <p:nvPr>
                  <p:custDataLst>
                    <p:tags r:id="rId19"/>
                  </p:custDataLst>
                </p:nvPr>
              </p:nvPicPr>
              <p:blipFill>
                <a:blip r:embed="rId5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33" y="4865502"/>
                  <a:ext cx="153590" cy="1206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/>
                      </a:solidFill>
                    </a14:hiddenFill>
                  </a:ext>
                </a:extLst>
              </p:spPr>
            </p:pic>
            <p:pic>
              <p:nvPicPr>
                <p:cNvPr id="7" name="Image 6"/>
                <p:cNvPicPr>
                  <a:picLocks/>
                </p:cNvPicPr>
                <p:nvPr>
                  <p:custDataLst>
                    <p:tags r:id="rId20"/>
                  </p:custDataLst>
                </p:nvPr>
              </p:nvPicPr>
              <p:blipFill>
                <a:blip r:embed="rId5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773" y="5001749"/>
                  <a:ext cx="165100" cy="127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/>
                      </a:solidFill>
                    </a14:hiddenFill>
                  </a:ext>
                </a:extLst>
              </p:spPr>
            </p:pic>
            <p:pic>
              <p:nvPicPr>
                <p:cNvPr id="8" name="Image 7"/>
                <p:cNvPicPr>
                  <a:picLocks/>
                </p:cNvPicPr>
                <p:nvPr>
                  <p:custDataLst>
                    <p:tags r:id="rId21"/>
                  </p:custDataLst>
                </p:nvPr>
              </p:nvPicPr>
              <p:blipFill>
                <a:blip r:embed="rId5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61816" y="4994085"/>
                  <a:ext cx="177800" cy="127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/>
                      </a:solidFill>
                    </a14:hiddenFill>
                  </a:ext>
                </a:extLst>
              </p:spPr>
            </p:pic>
            <p:pic>
              <p:nvPicPr>
                <p:cNvPr id="9" name="Image 8"/>
                <p:cNvPicPr>
                  <a:picLocks/>
                </p:cNvPicPr>
                <p:nvPr>
                  <p:custDataLst>
                    <p:tags r:id="rId22"/>
                  </p:custDataLst>
                </p:nvPr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40512" y="4865773"/>
                  <a:ext cx="800100" cy="152400"/>
                </a:xfrm>
                <a:prstGeom prst="rect">
                  <a:avLst/>
                </a:prstGeom>
                <a:solidFill>
                  <a:scrgbClr r="0" g="0" b="0"/>
                </a:solidFill>
                <a:extLst/>
              </p:spPr>
            </p:pic>
            <p:pic>
              <p:nvPicPr>
                <p:cNvPr id="6" name="Image 5"/>
                <p:cNvPicPr>
                  <a:picLocks/>
                </p:cNvPicPr>
                <p:nvPr>
                  <p:custDataLst>
                    <p:tags r:id="rId23"/>
                  </p:custDataLst>
                </p:nvPr>
              </p:nvPicPr>
              <p:blipFill>
                <a:blip r:embed="rId5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3100" y="4930748"/>
                  <a:ext cx="152400" cy="127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/>
                      </a:solidFill>
                    </a14:hiddenFill>
                  </a:ext>
                </a:extLst>
              </p:spPr>
            </p:pic>
          </p:grpSp>
          <p:pic>
            <p:nvPicPr>
              <p:cNvPr id="20" name="Picture 19"/>
              <p:cNvPicPr>
                <a:picLocks/>
              </p:cNvPicPr>
              <p:nvPr>
                <p:custDataLst>
                  <p:tags r:id="rId15"/>
                </p:custDataLst>
              </p:nvPr>
            </p:nvPicPr>
            <p:blipFill>
              <a:blip r:embed="rId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20" y="4154905"/>
                <a:ext cx="520700" cy="2921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23" name="Picture 22"/>
              <p:cNvPicPr>
                <a:picLocks/>
              </p:cNvPicPr>
              <p:nvPr>
                <p:custDataLst>
                  <p:tags r:id="rId16"/>
                </p:custDataLst>
              </p:nvPr>
            </p:nvPicPr>
            <p:blipFill>
              <a:blip r:embed="rId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4544" y="5058851"/>
                <a:ext cx="406400" cy="2921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37" name="Picture 36"/>
              <p:cNvPicPr>
                <a:picLocks/>
              </p:cNvPicPr>
              <p:nvPr>
                <p:custDataLst>
                  <p:tags r:id="rId17"/>
                </p:custDataLst>
              </p:nvPr>
            </p:nvPicPr>
            <p:blipFill>
              <a:blip r:embed="rId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970" y="5089778"/>
                <a:ext cx="431800" cy="2921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</p:pic>
          <p:pic>
            <p:nvPicPr>
              <p:cNvPr id="87" name="Picture 86"/>
              <p:cNvPicPr>
                <a:picLocks/>
              </p:cNvPicPr>
              <p:nvPr>
                <p:custDataLst>
                  <p:tags r:id="rId18"/>
                </p:custDataLst>
              </p:nvPr>
            </p:nvPicPr>
            <p:blipFill>
              <a:blip r:embed="rId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38" y="4125396"/>
                <a:ext cx="431800" cy="2921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pic>
          <p:nvPicPr>
            <p:cNvPr id="45" name="Picture 44"/>
            <p:cNvPicPr>
              <a:picLocks/>
            </p:cNvPicPr>
            <p:nvPr>
              <p:custDataLst>
                <p:tags r:id="rId14"/>
              </p:custDataLst>
            </p:nvPr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3" y="4584586"/>
              <a:ext cx="1104900" cy="16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98" y="5304570"/>
            <a:ext cx="19558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55" name="Picture 54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46" y="1590700"/>
            <a:ext cx="1905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85" name="Rectangle 30"/>
          <p:cNvSpPr>
            <a:spLocks noChangeArrowheads="1"/>
          </p:cNvSpPr>
          <p:nvPr/>
        </p:nvSpPr>
        <p:spPr bwMode="auto">
          <a:xfrm>
            <a:off x="-18784" y="3646295"/>
            <a:ext cx="290335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Zamolodchikov</a:t>
            </a:r>
            <a:r>
              <a:rPr lang="en-GB" sz="1050" b="1" dirty="0" smtClean="0">
                <a:solidFill>
                  <a:srgbClr val="00CC00"/>
                </a:solidFill>
              </a:rPr>
              <a:t> 1980</a:t>
            </a:r>
          </a:p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Derkachev</a:t>
            </a:r>
            <a:r>
              <a:rPr lang="en-GB" sz="1050" b="1" dirty="0">
                <a:solidFill>
                  <a:srgbClr val="00CC00"/>
                </a:solidFill>
              </a:rPr>
              <a:t>,</a:t>
            </a:r>
            <a:r>
              <a:rPr lang="en-GB" sz="1050" b="1" dirty="0" smtClean="0">
                <a:solidFill>
                  <a:srgbClr val="00CC00"/>
                </a:solidFill>
              </a:rPr>
              <a:t> </a:t>
            </a:r>
            <a:r>
              <a:rPr lang="en-GB" sz="1050" b="1" dirty="0" err="1" smtClean="0">
                <a:solidFill>
                  <a:srgbClr val="00CC00"/>
                </a:solidFill>
              </a:rPr>
              <a:t>Manashov</a:t>
            </a:r>
            <a:r>
              <a:rPr lang="en-GB" sz="1050" b="1" dirty="0" smtClean="0">
                <a:solidFill>
                  <a:srgbClr val="00CC00"/>
                </a:solidFill>
              </a:rPr>
              <a:t> (2001-…)</a:t>
            </a:r>
          </a:p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Derkachev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Korchemsky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Manashev</a:t>
            </a:r>
            <a:r>
              <a:rPr lang="en-GB" sz="1050" b="1" dirty="0" smtClean="0">
                <a:solidFill>
                  <a:srgbClr val="00CC00"/>
                </a:solidFill>
              </a:rPr>
              <a:t> (2001-2003) </a:t>
            </a:r>
          </a:p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Chicherin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Derkachev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Isaev</a:t>
            </a:r>
            <a:r>
              <a:rPr lang="en-GB" sz="1050" b="1" dirty="0" smtClean="0">
                <a:solidFill>
                  <a:srgbClr val="00CC00"/>
                </a:solidFill>
              </a:rPr>
              <a:t> 2012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447623" y="5793364"/>
            <a:ext cx="4184622" cy="456343"/>
            <a:chOff x="1907704" y="5589240"/>
            <a:chExt cx="4184622" cy="456343"/>
          </a:xfrm>
        </p:grpSpPr>
        <p:pic>
          <p:nvPicPr>
            <p:cNvPr id="21" name="Picture 20"/>
            <p:cNvPicPr>
              <a:picLocks/>
            </p:cNvPicPr>
            <p:nvPr>
              <p:custDataLst>
                <p:tags r:id="rId12"/>
              </p:custDataLst>
            </p:nvPr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207" y="5625931"/>
              <a:ext cx="254000" cy="12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grpSp>
          <p:nvGrpSpPr>
            <p:cNvPr id="46" name="Group 45"/>
            <p:cNvGrpSpPr/>
            <p:nvPr/>
          </p:nvGrpSpPr>
          <p:grpSpPr>
            <a:xfrm>
              <a:off x="1907704" y="5589240"/>
              <a:ext cx="3525568" cy="455604"/>
              <a:chOff x="1907704" y="5589240"/>
              <a:chExt cx="3525568" cy="455604"/>
            </a:xfrm>
          </p:grpSpPr>
          <p:cxnSp>
            <p:nvCxnSpPr>
              <p:cNvPr id="121" name="Connecteur droit 4"/>
              <p:cNvCxnSpPr/>
              <p:nvPr/>
            </p:nvCxnSpPr>
            <p:spPr>
              <a:xfrm>
                <a:off x="1907704" y="6028021"/>
                <a:ext cx="309634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47"/>
              <p:cNvCxnSpPr/>
              <p:nvPr/>
            </p:nvCxnSpPr>
            <p:spPr>
              <a:xfrm flipV="1">
                <a:off x="2435026" y="5589240"/>
                <a:ext cx="0" cy="43878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50"/>
              <p:cNvCxnSpPr/>
              <p:nvPr/>
            </p:nvCxnSpPr>
            <p:spPr>
              <a:xfrm flipV="1">
                <a:off x="3420263" y="5589240"/>
                <a:ext cx="0" cy="43878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52"/>
              <p:cNvCxnSpPr/>
              <p:nvPr/>
            </p:nvCxnSpPr>
            <p:spPr>
              <a:xfrm flipV="1">
                <a:off x="4427984" y="5606063"/>
                <a:ext cx="0" cy="43878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53"/>
              <p:cNvCxnSpPr/>
              <p:nvPr/>
            </p:nvCxnSpPr>
            <p:spPr>
              <a:xfrm>
                <a:off x="5140274" y="6041453"/>
                <a:ext cx="292998" cy="339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1" name="Connecteur droit 52"/>
            <p:cNvCxnSpPr/>
            <p:nvPr/>
          </p:nvCxnSpPr>
          <p:spPr>
            <a:xfrm flipV="1">
              <a:off x="6092326" y="5606063"/>
              <a:ext cx="0" cy="4387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4"/>
            <p:cNvCxnSpPr/>
            <p:nvPr/>
          </p:nvCxnSpPr>
          <p:spPr>
            <a:xfrm flipV="1">
              <a:off x="5552587" y="6041453"/>
              <a:ext cx="539739" cy="41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3" name="Picture 142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235" y="5854959"/>
              <a:ext cx="254000" cy="12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</p:grpSp>
      <p:pic>
        <p:nvPicPr>
          <p:cNvPr id="10" name="Picture 9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161" y="5463178"/>
            <a:ext cx="1346240" cy="1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144" name="Down Arrow 143"/>
          <p:cNvSpPr/>
          <p:nvPr/>
        </p:nvSpPr>
        <p:spPr>
          <a:xfrm>
            <a:off x="4145438" y="5093959"/>
            <a:ext cx="621424" cy="782534"/>
          </a:xfrm>
          <a:prstGeom prst="downArrow">
            <a:avLst/>
          </a:prstGeom>
          <a:solidFill>
            <a:srgbClr val="FFC000">
              <a:alpha val="41961"/>
            </a:srgbClr>
          </a:solidFill>
          <a:ln>
            <a:solidFill>
              <a:srgbClr val="FFFFFF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/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3" y="3297750"/>
            <a:ext cx="65278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105" name="Rectangle 30"/>
          <p:cNvSpPr>
            <a:spLocks noChangeArrowheads="1"/>
          </p:cNvSpPr>
          <p:nvPr/>
        </p:nvSpPr>
        <p:spPr bwMode="auto">
          <a:xfrm>
            <a:off x="19819" y="5436928"/>
            <a:ext cx="248818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50" b="1" dirty="0" err="1" smtClean="0">
                <a:solidFill>
                  <a:srgbClr val="00CC00"/>
                </a:solidFill>
              </a:rPr>
              <a:t>Gurdogan</a:t>
            </a:r>
            <a:r>
              <a:rPr lang="en-GB" sz="1050" b="1" dirty="0">
                <a:solidFill>
                  <a:srgbClr val="00CC00"/>
                </a:solidFill>
              </a:rPr>
              <a:t>, V.K. 2015 </a:t>
            </a:r>
            <a:endParaRPr lang="en-GB" sz="1050" b="1" dirty="0" smtClean="0">
              <a:solidFill>
                <a:srgbClr val="00CC00"/>
              </a:solidFill>
            </a:endParaRPr>
          </a:p>
          <a:p>
            <a:r>
              <a:rPr lang="en-GB" sz="1050" b="1" dirty="0" err="1">
                <a:solidFill>
                  <a:srgbClr val="00CC00"/>
                </a:solidFill>
              </a:rPr>
              <a:t>Gromov</a:t>
            </a:r>
            <a:r>
              <a:rPr lang="en-GB" sz="1050" b="1" dirty="0">
                <a:solidFill>
                  <a:srgbClr val="00CC00"/>
                </a:solidFill>
              </a:rPr>
              <a:t>, V.K , </a:t>
            </a:r>
            <a:r>
              <a:rPr lang="en-GB" sz="1050" b="1" dirty="0" err="1">
                <a:solidFill>
                  <a:srgbClr val="00CC00"/>
                </a:solidFill>
              </a:rPr>
              <a:t>Korchemsky</a:t>
            </a:r>
            <a:r>
              <a:rPr lang="en-GB" sz="1050" b="1" dirty="0">
                <a:solidFill>
                  <a:srgbClr val="00CC00"/>
                </a:solidFill>
              </a:rPr>
              <a:t>, Negro, </a:t>
            </a:r>
            <a:r>
              <a:rPr lang="en-GB" sz="1050" b="1" dirty="0" err="1">
                <a:solidFill>
                  <a:srgbClr val="00CC00"/>
                </a:solidFill>
              </a:rPr>
              <a:t>Sizov</a:t>
            </a:r>
            <a:r>
              <a:rPr lang="en-GB" sz="1050" b="1" dirty="0">
                <a:solidFill>
                  <a:srgbClr val="00CC00"/>
                </a:solidFill>
              </a:rPr>
              <a:t> </a:t>
            </a:r>
            <a:r>
              <a:rPr lang="en-GB" sz="1050" b="1" dirty="0" smtClean="0">
                <a:solidFill>
                  <a:srgbClr val="00CC00"/>
                </a:solidFill>
              </a:rPr>
              <a:t> </a:t>
            </a:r>
            <a:endParaRPr lang="en-GB" sz="1050" b="1" dirty="0">
              <a:solidFill>
                <a:srgbClr val="00CC00"/>
              </a:solidFill>
            </a:endParaRPr>
          </a:p>
          <a:p>
            <a:r>
              <a:rPr lang="en-GB" sz="1050" b="1" dirty="0" smtClean="0">
                <a:solidFill>
                  <a:srgbClr val="00CC00"/>
                </a:solidFill>
              </a:rPr>
              <a:t> </a:t>
            </a:r>
            <a:r>
              <a:rPr lang="en-GB" sz="1050" b="1" dirty="0">
                <a:solidFill>
                  <a:srgbClr val="00CC00"/>
                </a:solidFill>
              </a:rPr>
              <a:t>V.K., </a:t>
            </a:r>
            <a:r>
              <a:rPr lang="en-GB" sz="1050" b="1" dirty="0" err="1" smtClean="0">
                <a:solidFill>
                  <a:srgbClr val="00CC00"/>
                </a:solidFill>
              </a:rPr>
              <a:t>Olivucci</a:t>
            </a:r>
            <a:endParaRPr lang="en-GB" sz="1050" b="1" dirty="0">
              <a:solidFill>
                <a:srgbClr val="00CC00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2162818" y="4334779"/>
            <a:ext cx="4577126" cy="176131"/>
            <a:chOff x="2162818" y="4334779"/>
            <a:chExt cx="4577126" cy="176131"/>
          </a:xfrm>
        </p:grpSpPr>
        <p:sp>
          <p:nvSpPr>
            <p:cNvPr id="5" name="Rectangle 4"/>
            <p:cNvSpPr/>
            <p:nvPr/>
          </p:nvSpPr>
          <p:spPr>
            <a:xfrm rot="2820000">
              <a:off x="2529210" y="4028153"/>
              <a:ext cx="116365" cy="84914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Rectangle 88"/>
            <p:cNvSpPr/>
            <p:nvPr/>
          </p:nvSpPr>
          <p:spPr>
            <a:xfrm rot="2820000">
              <a:off x="3609881" y="3968387"/>
              <a:ext cx="116365" cy="84914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Rectangle 89"/>
            <p:cNvSpPr/>
            <p:nvPr/>
          </p:nvSpPr>
          <p:spPr>
            <a:xfrm rot="2820000">
              <a:off x="4677203" y="3977983"/>
              <a:ext cx="116365" cy="84914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/>
            <p:cNvSpPr/>
            <p:nvPr/>
          </p:nvSpPr>
          <p:spPr>
            <a:xfrm rot="2820000">
              <a:off x="6257187" y="3987508"/>
              <a:ext cx="116365" cy="84914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2483953" y="4713324"/>
            <a:ext cx="4030868" cy="426866"/>
            <a:chOff x="2483953" y="4713324"/>
            <a:chExt cx="4030868" cy="426866"/>
          </a:xfrm>
        </p:grpSpPr>
        <p:sp>
          <p:nvSpPr>
            <p:cNvPr id="15" name="ZoneTexte 14"/>
            <p:cNvSpPr txBox="1"/>
            <p:nvPr/>
          </p:nvSpPr>
          <p:spPr bwMode="auto">
            <a:xfrm>
              <a:off x="2483953" y="4751956"/>
              <a:ext cx="304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 eaLnBrk="1" hangingPunct="1"/>
              <a:r>
                <a:rPr lang="el-GR" sz="1800" dirty="0" smtClean="0">
                  <a:solidFill>
                    <a:srgbClr val="1014A4"/>
                  </a:solidFill>
                </a:rPr>
                <a:t>δ</a:t>
              </a:r>
              <a:endParaRPr lang="fr-FR" sz="1800" dirty="0">
                <a:solidFill>
                  <a:srgbClr val="1014A4"/>
                </a:solidFill>
              </a:endParaRPr>
            </a:p>
          </p:txBody>
        </p:sp>
        <p:sp>
          <p:nvSpPr>
            <p:cNvPr id="94" name="ZoneTexte 93"/>
            <p:cNvSpPr txBox="1"/>
            <p:nvPr/>
          </p:nvSpPr>
          <p:spPr bwMode="auto">
            <a:xfrm>
              <a:off x="3607301" y="4770858"/>
              <a:ext cx="304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 eaLnBrk="1" hangingPunct="1"/>
              <a:r>
                <a:rPr lang="el-GR" sz="1800" dirty="0" smtClean="0">
                  <a:solidFill>
                    <a:srgbClr val="1014A4"/>
                  </a:solidFill>
                </a:rPr>
                <a:t>δ</a:t>
              </a:r>
              <a:endParaRPr lang="fr-FR" sz="1800" dirty="0">
                <a:solidFill>
                  <a:srgbClr val="1014A4"/>
                </a:solidFill>
              </a:endParaRPr>
            </a:p>
          </p:txBody>
        </p:sp>
        <p:sp>
          <p:nvSpPr>
            <p:cNvPr id="95" name="ZoneTexte 94"/>
            <p:cNvSpPr txBox="1"/>
            <p:nvPr/>
          </p:nvSpPr>
          <p:spPr bwMode="auto">
            <a:xfrm>
              <a:off x="4617204" y="4713324"/>
              <a:ext cx="304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 eaLnBrk="1" hangingPunct="1"/>
              <a:r>
                <a:rPr lang="el-GR" sz="1800" dirty="0" smtClean="0">
                  <a:solidFill>
                    <a:srgbClr val="1014A4"/>
                  </a:solidFill>
                </a:rPr>
                <a:t>δ</a:t>
              </a:r>
              <a:endParaRPr lang="fr-FR" sz="1800" dirty="0">
                <a:solidFill>
                  <a:srgbClr val="1014A4"/>
                </a:solidFill>
              </a:endParaRPr>
            </a:p>
          </p:txBody>
        </p:sp>
        <p:sp>
          <p:nvSpPr>
            <p:cNvPr id="116" name="ZoneTexte 115"/>
            <p:cNvSpPr txBox="1"/>
            <p:nvPr/>
          </p:nvSpPr>
          <p:spPr bwMode="auto">
            <a:xfrm>
              <a:off x="6209929" y="4713324"/>
              <a:ext cx="304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 eaLnBrk="1" hangingPunct="1"/>
              <a:r>
                <a:rPr lang="el-GR" sz="1800" dirty="0" smtClean="0">
                  <a:solidFill>
                    <a:srgbClr val="1014A4"/>
                  </a:solidFill>
                </a:rPr>
                <a:t>δ</a:t>
              </a:r>
              <a:endParaRPr lang="fr-FR" sz="1800" dirty="0">
                <a:solidFill>
                  <a:srgbClr val="1014A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663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157" grpId="0"/>
      <p:bldP spid="177" grpId="0"/>
      <p:bldP spid="85" grpId="0"/>
      <p:bldP spid="144" grpId="0" animBg="1"/>
      <p:bldP spid="1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87824" y="2577328"/>
            <a:ext cx="5377420" cy="323218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71901" y="182099"/>
            <a:ext cx="82296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Star-Triangle relations and Yang-Baxter</a:t>
            </a:r>
          </a:p>
        </p:txBody>
      </p:sp>
      <p:pic>
        <p:nvPicPr>
          <p:cNvPr id="63" name="Image 6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90442"/>
            <a:ext cx="3735386" cy="45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64" name="TextBox 89"/>
          <p:cNvSpPr txBox="1">
            <a:spLocks noChangeArrowheads="1"/>
          </p:cNvSpPr>
          <p:nvPr/>
        </p:nvSpPr>
        <p:spPr bwMode="auto">
          <a:xfrm>
            <a:off x="214363" y="858331"/>
            <a:ext cx="30027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dirty="0" smtClean="0">
                <a:solidFill>
                  <a:srgbClr val="1014A4"/>
                </a:solidFill>
              </a:rPr>
              <a:t>    Star-triangle relations</a:t>
            </a:r>
          </a:p>
        </p:txBody>
      </p:sp>
      <p:sp>
        <p:nvSpPr>
          <p:cNvPr id="75" name="TextBox 89"/>
          <p:cNvSpPr txBox="1">
            <a:spLocks noChangeArrowheads="1"/>
          </p:cNvSpPr>
          <p:nvPr/>
        </p:nvSpPr>
        <p:spPr bwMode="auto">
          <a:xfrm>
            <a:off x="173868" y="2940943"/>
            <a:ext cx="3183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dirty="0" smtClean="0">
                <a:solidFill>
                  <a:srgbClr val="1014A4"/>
                </a:solidFill>
              </a:rPr>
              <a:t>    Yang-Baxter relations</a:t>
            </a:r>
          </a:p>
        </p:txBody>
      </p:sp>
      <p:pic>
        <p:nvPicPr>
          <p:cNvPr id="15" name="Picture 1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74986"/>
            <a:ext cx="7532942" cy="44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grpSp>
        <p:nvGrpSpPr>
          <p:cNvPr id="24" name="Groupe 23"/>
          <p:cNvGrpSpPr/>
          <p:nvPr/>
        </p:nvGrpSpPr>
        <p:grpSpPr>
          <a:xfrm>
            <a:off x="1023012" y="1681034"/>
            <a:ext cx="3536541" cy="1030307"/>
            <a:chOff x="5376894" y="4801468"/>
            <a:chExt cx="3737457" cy="1274812"/>
          </a:xfrm>
        </p:grpSpPr>
        <p:pic>
          <p:nvPicPr>
            <p:cNvPr id="46" name="Image 45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5405677"/>
              <a:ext cx="115222" cy="149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47" name="Image 46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6141" y="5944631"/>
              <a:ext cx="87766" cy="131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49" name="Image 48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6894" y="5895717"/>
              <a:ext cx="109707" cy="131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50" name="Image 49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100" y="4833115"/>
              <a:ext cx="114300" cy="13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55" name="Image 54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6585" y="5902503"/>
              <a:ext cx="87766" cy="131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56" name="Image 55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3448" y="5877272"/>
              <a:ext cx="109707" cy="131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57" name="Image 56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59" y="4801468"/>
              <a:ext cx="114300" cy="13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/>
            </p:cNvPicPr>
            <p:nvPr>
              <p:custDataLst>
                <p:tags r:id="rId10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192" y="5649245"/>
              <a:ext cx="84011" cy="84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7605" y="5758633"/>
              <a:ext cx="76200" cy="12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/>
            </p:cNvPicPr>
            <p:nvPr>
              <p:custDataLst>
                <p:tags r:id="rId12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715" y="5186228"/>
              <a:ext cx="76200" cy="88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699206">
              <a:off x="7803802" y="5279230"/>
              <a:ext cx="429793" cy="128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/>
            </p:cNvPicPr>
            <p:nvPr>
              <p:custDataLst>
                <p:tags r:id="rId14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29752">
              <a:off x="8641911" y="5280199"/>
              <a:ext cx="431800" cy="12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7313" y="5949280"/>
              <a:ext cx="431800" cy="12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grpSp>
          <p:nvGrpSpPr>
            <p:cNvPr id="18" name="Groupe 17"/>
            <p:cNvGrpSpPr/>
            <p:nvPr/>
          </p:nvGrpSpPr>
          <p:grpSpPr>
            <a:xfrm>
              <a:off x="5521399" y="5040218"/>
              <a:ext cx="958523" cy="864096"/>
              <a:chOff x="4414864" y="4869160"/>
              <a:chExt cx="1400917" cy="1368152"/>
            </a:xfrm>
          </p:grpSpPr>
          <p:cxnSp>
            <p:nvCxnSpPr>
              <p:cNvPr id="7" name="Connecteur droit 6"/>
              <p:cNvCxnSpPr/>
              <p:nvPr/>
            </p:nvCxnSpPr>
            <p:spPr>
              <a:xfrm>
                <a:off x="5076056" y="5661248"/>
                <a:ext cx="739725" cy="576064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 flipH="1">
                <a:off x="4414864" y="5661248"/>
                <a:ext cx="661192" cy="576064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 flipH="1" flipV="1">
                <a:off x="5062937" y="4869160"/>
                <a:ext cx="16713" cy="79208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riangle isocèle 20"/>
            <p:cNvSpPr/>
            <p:nvPr/>
          </p:nvSpPr>
          <p:spPr>
            <a:xfrm>
              <a:off x="7843882" y="5013176"/>
              <a:ext cx="1143401" cy="86409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/>
            <p:cNvPicPr>
              <a:picLocks/>
            </p:cNvPicPr>
            <p:nvPr>
              <p:custDataLst>
                <p:tags r:id="rId16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427" y="5430892"/>
              <a:ext cx="1028700" cy="16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</p:grpSp>
      <p:sp>
        <p:nvSpPr>
          <p:cNvPr id="28" name="TextBox 89"/>
          <p:cNvSpPr txBox="1">
            <a:spLocks noChangeArrowheads="1"/>
          </p:cNvSpPr>
          <p:nvPr/>
        </p:nvSpPr>
        <p:spPr bwMode="auto">
          <a:xfrm>
            <a:off x="469145" y="5066794"/>
            <a:ext cx="26642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dirty="0" smtClean="0">
                <a:solidFill>
                  <a:srgbClr val="1014A4"/>
                </a:solidFill>
              </a:rPr>
              <a:t>    Crossing relation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30106" y="5589240"/>
            <a:ext cx="3435208" cy="106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4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5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itle 1"/>
          <p:cNvSpPr txBox="1">
            <a:spLocks/>
          </p:cNvSpPr>
          <p:nvPr/>
        </p:nvSpPr>
        <p:spPr bwMode="auto">
          <a:xfrm>
            <a:off x="282547" y="174235"/>
            <a:ext cx="8569770" cy="75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fr-FR" sz="2800" dirty="0" smtClean="0">
                <a:solidFill>
                  <a:srgbClr val="990000"/>
                </a:solidFill>
              </a:rPr>
              <a:t>Zero-</a:t>
            </a:r>
            <a:r>
              <a:rPr lang="en-GB" altLang="fr-FR" sz="2800" dirty="0" err="1" smtClean="0">
                <a:solidFill>
                  <a:srgbClr val="990000"/>
                </a:solidFill>
              </a:rPr>
              <a:t>magnon</a:t>
            </a:r>
            <a:r>
              <a:rPr lang="en-GB" altLang="fr-FR" sz="2800" dirty="0" smtClean="0">
                <a:solidFill>
                  <a:srgbClr val="990000"/>
                </a:solidFill>
              </a:rPr>
              <a:t> 4-point correlator and exact OPE data</a:t>
            </a:r>
            <a:endParaRPr lang="en-GB" altLang="fr-FR" sz="4400" dirty="0">
              <a:solidFill>
                <a:schemeClr val="tx2"/>
              </a:solidFill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6228184" y="-21471"/>
            <a:ext cx="2830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 err="1" smtClean="0">
                <a:solidFill>
                  <a:srgbClr val="00CC00"/>
                </a:solidFill>
              </a:rPr>
              <a:t>Grabner</a:t>
            </a:r>
            <a:r>
              <a:rPr lang="en-GB" sz="1200" b="1" dirty="0" smtClean="0">
                <a:solidFill>
                  <a:srgbClr val="00CC00"/>
                </a:solidFill>
              </a:rPr>
              <a:t>, </a:t>
            </a:r>
            <a:r>
              <a:rPr lang="en-GB" sz="1200" b="1" dirty="0" err="1" smtClean="0">
                <a:solidFill>
                  <a:srgbClr val="00CC00"/>
                </a:solidFill>
              </a:rPr>
              <a:t>Gromov</a:t>
            </a:r>
            <a:r>
              <a:rPr lang="en-GB" sz="1200" b="1" dirty="0" smtClean="0">
                <a:solidFill>
                  <a:srgbClr val="00CC00"/>
                </a:solidFill>
              </a:rPr>
              <a:t>, V.K., </a:t>
            </a:r>
            <a:r>
              <a:rPr lang="en-GB" sz="1200" b="1" dirty="0" err="1" smtClean="0">
                <a:solidFill>
                  <a:srgbClr val="00CC00"/>
                </a:solidFill>
              </a:rPr>
              <a:t>Korchemsky</a:t>
            </a:r>
            <a:r>
              <a:rPr lang="en-GB" sz="1200" b="1" dirty="0">
                <a:solidFill>
                  <a:srgbClr val="00CC00"/>
                </a:solidFill>
              </a:rPr>
              <a:t>  </a:t>
            </a:r>
            <a:r>
              <a:rPr lang="en-GB" sz="1200" b="1" dirty="0" smtClean="0">
                <a:solidFill>
                  <a:srgbClr val="00CC00"/>
                </a:solidFill>
              </a:rPr>
              <a:t>2017</a:t>
            </a:r>
          </a:p>
          <a:p>
            <a:r>
              <a:rPr lang="en-GB" sz="1200" b="1" dirty="0" smtClean="0">
                <a:solidFill>
                  <a:srgbClr val="00CC00"/>
                </a:solidFill>
              </a:rPr>
              <a:t>V.K., </a:t>
            </a:r>
            <a:r>
              <a:rPr lang="en-GB" sz="1200" b="1" dirty="0" err="1" smtClean="0">
                <a:solidFill>
                  <a:srgbClr val="00CC00"/>
                </a:solidFill>
              </a:rPr>
              <a:t>Olivucci</a:t>
            </a:r>
            <a:r>
              <a:rPr lang="en-GB" sz="1200" b="1" dirty="0" smtClean="0">
                <a:solidFill>
                  <a:srgbClr val="00CC00"/>
                </a:solidFill>
              </a:rPr>
              <a:t> 2018</a:t>
            </a:r>
            <a:endParaRPr lang="en-US" sz="12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7380432" y="1240286"/>
            <a:ext cx="1696194" cy="981424"/>
            <a:chOff x="7233847" y="3843044"/>
            <a:chExt cx="1885908" cy="1091194"/>
          </a:xfrm>
        </p:grpSpPr>
        <p:pic>
          <p:nvPicPr>
            <p:cNvPr id="37" name="Picture 36"/>
            <p:cNvPicPr>
              <a:picLocks/>
            </p:cNvPicPr>
            <p:nvPr>
              <p:custDataLst>
                <p:tags r:id="rId21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2007" y="4250995"/>
              <a:ext cx="1696824" cy="604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sp>
          <p:nvSpPr>
            <p:cNvPr id="50" name="Rounded Rectangle 49"/>
            <p:cNvSpPr/>
            <p:nvPr/>
          </p:nvSpPr>
          <p:spPr>
            <a:xfrm>
              <a:off x="7233847" y="3843044"/>
              <a:ext cx="1885908" cy="1091194"/>
            </a:xfrm>
            <a:prstGeom prst="roundRect">
              <a:avLst/>
            </a:prstGeom>
            <a:solidFill>
              <a:srgbClr val="4F81BD">
                <a:alpha val="23137"/>
              </a:srgbClr>
            </a:solidFill>
            <a:ln>
              <a:solidFill>
                <a:srgbClr val="000000">
                  <a:alpha val="1215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7443015" y="3868258"/>
              <a:ext cx="153480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en-GB" altLang="en-US" sz="1600" dirty="0">
                  <a:solidFill>
                    <a:srgbClr val="1014A4"/>
                  </a:solidFill>
                </a:rPr>
                <a:t>c</a:t>
              </a:r>
              <a:r>
                <a:rPr lang="en-GB" altLang="en-US" sz="1600" dirty="0" smtClean="0">
                  <a:solidFill>
                    <a:srgbClr val="1014A4"/>
                  </a:solidFill>
                </a:rPr>
                <a:t>ross-ratios</a:t>
              </a:r>
              <a:endParaRPr lang="en-US" altLang="en-US" sz="1600" dirty="0" smtClean="0">
                <a:solidFill>
                  <a:srgbClr val="1014A4"/>
                </a:solidFill>
              </a:endParaRPr>
            </a:p>
          </p:txBody>
        </p:sp>
      </p:grp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97172" y="908720"/>
            <a:ext cx="88113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Exact all-loop  calculation of a 4-point correlator  (only from conformal symmetry!)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16263" y="3984111"/>
            <a:ext cx="4608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>
                <a:solidFill>
                  <a:srgbClr val="1014A4"/>
                </a:solidFill>
              </a:rPr>
              <a:t>S</a:t>
            </a:r>
            <a:r>
              <a:rPr lang="en-GB" altLang="en-US" sz="1800" dirty="0" smtClean="0">
                <a:solidFill>
                  <a:srgbClr val="1014A4"/>
                </a:solidFill>
              </a:rPr>
              <a:t>umming up these graphs, we get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46243" y="2524256"/>
            <a:ext cx="82022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1800" dirty="0" smtClean="0">
                <a:solidFill>
                  <a:srgbClr val="1014A4"/>
                </a:solidFill>
              </a:rPr>
              <a:t>Defined by “wheel” graphs, generated by powers of graph-building operator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81167" y="3114414"/>
            <a:ext cx="1786044" cy="818642"/>
            <a:chOff x="6103209" y="2636912"/>
            <a:chExt cx="2153196" cy="986927"/>
          </a:xfrm>
        </p:grpSpPr>
        <p:grpSp>
          <p:nvGrpSpPr>
            <p:cNvPr id="47" name="Groupe 16404"/>
            <p:cNvGrpSpPr/>
            <p:nvPr/>
          </p:nvGrpSpPr>
          <p:grpSpPr>
            <a:xfrm>
              <a:off x="6782845" y="2837155"/>
              <a:ext cx="1124186" cy="504056"/>
              <a:chOff x="7336246" y="6074022"/>
              <a:chExt cx="1124186" cy="504056"/>
            </a:xfrm>
          </p:grpSpPr>
          <p:cxnSp>
            <p:nvCxnSpPr>
              <p:cNvPr id="52" name="Connecteur droit 94"/>
              <p:cNvCxnSpPr>
                <a:stCxn id="65" idx="4"/>
              </p:cNvCxnSpPr>
              <p:nvPr/>
            </p:nvCxnSpPr>
            <p:spPr>
              <a:xfrm>
                <a:off x="7475605" y="6578078"/>
                <a:ext cx="98482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95"/>
              <p:cNvCxnSpPr>
                <a:stCxn id="65" idx="0"/>
              </p:cNvCxnSpPr>
              <p:nvPr/>
            </p:nvCxnSpPr>
            <p:spPr>
              <a:xfrm>
                <a:off x="7475605" y="6074022"/>
                <a:ext cx="984827" cy="92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Ellipse 96"/>
              <p:cNvSpPr/>
              <p:nvPr/>
            </p:nvSpPr>
            <p:spPr>
              <a:xfrm>
                <a:off x="7336246" y="6074022"/>
                <a:ext cx="278718" cy="504056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67" name="Image 16405"/>
            <p:cNvPicPr>
              <a:picLocks/>
            </p:cNvPicPr>
            <p:nvPr>
              <p:custDataLst>
                <p:tags r:id="rId16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209" y="3005523"/>
              <a:ext cx="520700" cy="17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84" name="Image 16412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327" y="3458739"/>
              <a:ext cx="254000" cy="16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85" name="Image 121"/>
            <p:cNvPicPr>
              <a:picLocks/>
            </p:cNvPicPr>
            <p:nvPr>
              <p:custDataLst>
                <p:tags r:id="rId18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533" y="2636912"/>
              <a:ext cx="254000" cy="16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86" name="Image 122"/>
            <p:cNvPicPr>
              <a:picLocks/>
            </p:cNvPicPr>
            <p:nvPr>
              <p:custDataLst>
                <p:tags r:id="rId19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351" y="2655992"/>
              <a:ext cx="254000" cy="16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87" name="Image 123"/>
            <p:cNvPicPr>
              <a:picLocks/>
            </p:cNvPicPr>
            <p:nvPr>
              <p:custDataLst>
                <p:tags r:id="rId20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705" y="3403770"/>
              <a:ext cx="266700" cy="16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899593" y="3004854"/>
            <a:ext cx="3168356" cy="838212"/>
            <a:chOff x="690261" y="2600586"/>
            <a:chExt cx="3587019" cy="948972"/>
          </a:xfrm>
        </p:grpSpPr>
        <p:grpSp>
          <p:nvGrpSpPr>
            <p:cNvPr id="89" name="Groupe 16404"/>
            <p:cNvGrpSpPr/>
            <p:nvPr/>
          </p:nvGrpSpPr>
          <p:grpSpPr>
            <a:xfrm>
              <a:off x="690261" y="2600586"/>
              <a:ext cx="664042" cy="504056"/>
              <a:chOff x="7336246" y="6074022"/>
              <a:chExt cx="664042" cy="504056"/>
            </a:xfrm>
          </p:grpSpPr>
          <p:cxnSp>
            <p:nvCxnSpPr>
              <p:cNvPr id="90" name="Connecteur droit 94"/>
              <p:cNvCxnSpPr>
                <a:stCxn id="92" idx="4"/>
              </p:cNvCxnSpPr>
              <p:nvPr/>
            </p:nvCxnSpPr>
            <p:spPr>
              <a:xfrm>
                <a:off x="7475605" y="6578078"/>
                <a:ext cx="52468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5"/>
              <p:cNvCxnSpPr>
                <a:stCxn id="92" idx="0"/>
              </p:cNvCxnSpPr>
              <p:nvPr/>
            </p:nvCxnSpPr>
            <p:spPr>
              <a:xfrm>
                <a:off x="7475605" y="6074022"/>
                <a:ext cx="524683" cy="79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Ellipse 96"/>
              <p:cNvSpPr/>
              <p:nvPr/>
            </p:nvSpPr>
            <p:spPr>
              <a:xfrm>
                <a:off x="7336246" y="6074022"/>
                <a:ext cx="278718" cy="504056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93" name="Groupe 16404"/>
            <p:cNvGrpSpPr/>
            <p:nvPr/>
          </p:nvGrpSpPr>
          <p:grpSpPr>
            <a:xfrm>
              <a:off x="1215863" y="2601324"/>
              <a:ext cx="664042" cy="504056"/>
              <a:chOff x="7336246" y="6074022"/>
              <a:chExt cx="664042" cy="504056"/>
            </a:xfrm>
          </p:grpSpPr>
          <p:cxnSp>
            <p:nvCxnSpPr>
              <p:cNvPr id="94" name="Connecteur droit 94"/>
              <p:cNvCxnSpPr>
                <a:stCxn id="96" idx="4"/>
              </p:cNvCxnSpPr>
              <p:nvPr/>
            </p:nvCxnSpPr>
            <p:spPr>
              <a:xfrm>
                <a:off x="7475605" y="6578078"/>
                <a:ext cx="52468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cteur droit 95"/>
              <p:cNvCxnSpPr>
                <a:stCxn id="96" idx="0"/>
              </p:cNvCxnSpPr>
              <p:nvPr/>
            </p:nvCxnSpPr>
            <p:spPr>
              <a:xfrm>
                <a:off x="7475605" y="6074022"/>
                <a:ext cx="524683" cy="79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Ellipse 96"/>
              <p:cNvSpPr/>
              <p:nvPr/>
            </p:nvSpPr>
            <p:spPr>
              <a:xfrm>
                <a:off x="7336246" y="6074022"/>
                <a:ext cx="278718" cy="504056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97" name="Groupe 16404"/>
            <p:cNvGrpSpPr/>
            <p:nvPr/>
          </p:nvGrpSpPr>
          <p:grpSpPr>
            <a:xfrm>
              <a:off x="1714343" y="2607256"/>
              <a:ext cx="664042" cy="504056"/>
              <a:chOff x="7336246" y="6074022"/>
              <a:chExt cx="664042" cy="504056"/>
            </a:xfrm>
          </p:grpSpPr>
          <p:cxnSp>
            <p:nvCxnSpPr>
              <p:cNvPr id="98" name="Connecteur droit 94"/>
              <p:cNvCxnSpPr>
                <a:stCxn id="100" idx="4"/>
              </p:cNvCxnSpPr>
              <p:nvPr/>
            </p:nvCxnSpPr>
            <p:spPr>
              <a:xfrm>
                <a:off x="7475605" y="6578078"/>
                <a:ext cx="52468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5"/>
              <p:cNvCxnSpPr>
                <a:stCxn id="100" idx="0"/>
              </p:cNvCxnSpPr>
              <p:nvPr/>
            </p:nvCxnSpPr>
            <p:spPr>
              <a:xfrm>
                <a:off x="7475605" y="6074022"/>
                <a:ext cx="524683" cy="79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Ellipse 96"/>
              <p:cNvSpPr/>
              <p:nvPr/>
            </p:nvSpPr>
            <p:spPr>
              <a:xfrm>
                <a:off x="7336246" y="6074022"/>
                <a:ext cx="278718" cy="504056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1" name="Groupe 16404"/>
            <p:cNvGrpSpPr/>
            <p:nvPr/>
          </p:nvGrpSpPr>
          <p:grpSpPr>
            <a:xfrm>
              <a:off x="2722455" y="2612476"/>
              <a:ext cx="664042" cy="504056"/>
              <a:chOff x="7336246" y="6074022"/>
              <a:chExt cx="664042" cy="504056"/>
            </a:xfrm>
          </p:grpSpPr>
          <p:cxnSp>
            <p:nvCxnSpPr>
              <p:cNvPr id="102" name="Connecteur droit 94"/>
              <p:cNvCxnSpPr>
                <a:stCxn id="104" idx="4"/>
              </p:cNvCxnSpPr>
              <p:nvPr/>
            </p:nvCxnSpPr>
            <p:spPr>
              <a:xfrm>
                <a:off x="7475605" y="6578078"/>
                <a:ext cx="52468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95"/>
              <p:cNvCxnSpPr>
                <a:stCxn id="104" idx="0"/>
              </p:cNvCxnSpPr>
              <p:nvPr/>
            </p:nvCxnSpPr>
            <p:spPr>
              <a:xfrm>
                <a:off x="7475605" y="6074022"/>
                <a:ext cx="524683" cy="79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Ellipse 96"/>
              <p:cNvSpPr/>
              <p:nvPr/>
            </p:nvSpPr>
            <p:spPr>
              <a:xfrm>
                <a:off x="7336246" y="6074022"/>
                <a:ext cx="278718" cy="504056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2239026" y="2611253"/>
              <a:ext cx="5554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en-GB" altLang="en-US" sz="1800" dirty="0" smtClean="0">
                  <a:solidFill>
                    <a:srgbClr val="1014A4"/>
                  </a:solidFill>
                </a:rPr>
                <a:t>…. </a:t>
              </a:r>
            </a:p>
          </p:txBody>
        </p:sp>
        <p:sp>
          <p:nvSpPr>
            <p:cNvPr id="106" name="Left Brace 105"/>
            <p:cNvSpPr/>
            <p:nvPr/>
          </p:nvSpPr>
          <p:spPr>
            <a:xfrm rot="5400000" flipH="1">
              <a:off x="1957892" y="1906154"/>
              <a:ext cx="236336" cy="2733162"/>
            </a:xfrm>
            <a:prstGeom prst="leftBrace">
              <a:avLst>
                <a:gd name="adj1" fmla="val 8333"/>
                <a:gd name="adj2" fmla="val 5196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7" name="Picture 106"/>
            <p:cNvPicPr>
              <a:picLocks/>
            </p:cNvPicPr>
            <p:nvPr>
              <p:custDataLst>
                <p:tags r:id="rId14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280" y="2774708"/>
              <a:ext cx="635000" cy="20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08" name="Picture 107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4969" y="3435258"/>
              <a:ext cx="152400" cy="11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</p:grpSp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350193"/>
            <a:ext cx="50927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282547" y="4779649"/>
            <a:ext cx="87407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Due to conformal symmetry,  </a:t>
            </a:r>
            <a:r>
              <a:rPr lang="en-GB" altLang="en-US" sz="1800" dirty="0" err="1" smtClean="0">
                <a:solidFill>
                  <a:srgbClr val="1014A4"/>
                </a:solidFill>
              </a:rPr>
              <a:t>diagonalized</a:t>
            </a:r>
            <a:r>
              <a:rPr lang="en-GB" altLang="en-US" sz="1800" dirty="0">
                <a:solidFill>
                  <a:srgbClr val="1014A4"/>
                </a:solidFill>
              </a:rPr>
              <a:t> by 3</a:t>
            </a:r>
            <a:r>
              <a:rPr lang="en-GB" altLang="en-US" sz="1800" dirty="0" smtClean="0">
                <a:solidFill>
                  <a:srgbClr val="1014A4"/>
                </a:solidFill>
              </a:rPr>
              <a:t>-point </a:t>
            </a:r>
            <a:r>
              <a:rPr lang="en-GB" altLang="en-US" sz="1800" dirty="0">
                <a:solidFill>
                  <a:srgbClr val="1014A4"/>
                </a:solidFill>
              </a:rPr>
              <a:t>correlation </a:t>
            </a:r>
            <a:r>
              <a:rPr lang="en-GB" altLang="en-US" sz="1800" dirty="0" smtClean="0">
                <a:solidFill>
                  <a:srgbClr val="1014A4"/>
                </a:solidFill>
              </a:rPr>
              <a:t>function with spin 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82542" y="5231705"/>
            <a:ext cx="1470110" cy="543864"/>
            <a:chOff x="6180464" y="5795481"/>
            <a:chExt cx="2046434" cy="767143"/>
          </a:xfrm>
        </p:grpSpPr>
        <p:sp>
          <p:nvSpPr>
            <p:cNvPr id="113" name="Isosceles Triangle 112"/>
            <p:cNvSpPr/>
            <p:nvPr/>
          </p:nvSpPr>
          <p:spPr>
            <a:xfrm rot="5400000">
              <a:off x="6462836" y="5863807"/>
              <a:ext cx="720080" cy="649232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Image 121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846" y="5795481"/>
              <a:ext cx="254000" cy="16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15" name="Image 16412"/>
            <p:cNvPicPr>
              <a:picLocks/>
            </p:cNvPicPr>
            <p:nvPr>
              <p:custDataLst>
                <p:tags r:id="rId12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464" y="6397524"/>
              <a:ext cx="254001" cy="16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16" name="Picture 115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298" y="6087426"/>
              <a:ext cx="990600" cy="24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</p:grpSp>
      <p:grpSp>
        <p:nvGrpSpPr>
          <p:cNvPr id="117" name="Groupe 16404"/>
          <p:cNvGrpSpPr/>
          <p:nvPr/>
        </p:nvGrpSpPr>
        <p:grpSpPr>
          <a:xfrm>
            <a:off x="1115616" y="5245722"/>
            <a:ext cx="631772" cy="504927"/>
            <a:chOff x="7336246" y="6073151"/>
            <a:chExt cx="631772" cy="504927"/>
          </a:xfrm>
        </p:grpSpPr>
        <p:cxnSp>
          <p:nvCxnSpPr>
            <p:cNvPr id="118" name="Connecteur droit 94"/>
            <p:cNvCxnSpPr>
              <a:stCxn id="120" idx="4"/>
            </p:cNvCxnSpPr>
            <p:nvPr/>
          </p:nvCxnSpPr>
          <p:spPr>
            <a:xfrm>
              <a:off x="7475605" y="6578078"/>
              <a:ext cx="49241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95"/>
            <p:cNvCxnSpPr>
              <a:stCxn id="120" idx="0"/>
            </p:cNvCxnSpPr>
            <p:nvPr/>
          </p:nvCxnSpPr>
          <p:spPr>
            <a:xfrm flipV="1">
              <a:off x="7475605" y="6073151"/>
              <a:ext cx="485058" cy="8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Ellipse 96"/>
            <p:cNvSpPr/>
            <p:nvPr/>
          </p:nvSpPr>
          <p:spPr>
            <a:xfrm>
              <a:off x="7336246" y="6074022"/>
              <a:ext cx="278718" cy="504056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Right Arrow 8"/>
          <p:cNvSpPr/>
          <p:nvPr/>
        </p:nvSpPr>
        <p:spPr>
          <a:xfrm>
            <a:off x="3556718" y="5449847"/>
            <a:ext cx="504056" cy="159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714343" y="5775569"/>
            <a:ext cx="481393" cy="50405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61" y="1280106"/>
            <a:ext cx="12319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grpSp>
        <p:nvGrpSpPr>
          <p:cNvPr id="58" name="Group 57"/>
          <p:cNvGrpSpPr/>
          <p:nvPr/>
        </p:nvGrpSpPr>
        <p:grpSpPr>
          <a:xfrm>
            <a:off x="993145" y="1666032"/>
            <a:ext cx="4188106" cy="739573"/>
            <a:chOff x="1547664" y="3471951"/>
            <a:chExt cx="6094091" cy="1076150"/>
          </a:xfrm>
        </p:grpSpPr>
        <p:pic>
          <p:nvPicPr>
            <p:cNvPr id="59" name="Image 10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1547664" y="3602327"/>
              <a:ext cx="6094091" cy="817137"/>
            </a:xfrm>
            <a:prstGeom prst="rect">
              <a:avLst/>
            </a:prstGeom>
          </p:spPr>
        </p:pic>
        <p:pic>
          <p:nvPicPr>
            <p:cNvPr id="60" name="Image 16398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134" y="4164188"/>
              <a:ext cx="277865" cy="308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61" name="Image 80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522" y="4110725"/>
              <a:ext cx="277865" cy="308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62" name="Image 16399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1789" y="3471951"/>
              <a:ext cx="228600" cy="292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63" name="Image 83"/>
            <p:cNvPicPr>
              <a:picLocks/>
            </p:cNvPicPr>
            <p:nvPr>
              <p:custDataLst>
                <p:tags r:id="rId10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883" y="4256002"/>
              <a:ext cx="228600" cy="292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95" y="1360358"/>
            <a:ext cx="52070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0" name="Picture 9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95" y="6114876"/>
            <a:ext cx="83058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3" name="Image 2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831" y="3304903"/>
            <a:ext cx="22860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3" name="Image 12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675" y="5382841"/>
            <a:ext cx="41529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88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6" grpId="0"/>
      <p:bldP spid="109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itle 1"/>
          <p:cNvSpPr txBox="1">
            <a:spLocks/>
          </p:cNvSpPr>
          <p:nvPr/>
        </p:nvSpPr>
        <p:spPr bwMode="auto">
          <a:xfrm>
            <a:off x="282547" y="174235"/>
            <a:ext cx="8569770" cy="75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fr-FR" sz="2800" dirty="0" smtClean="0">
                <a:solidFill>
                  <a:srgbClr val="990000"/>
                </a:solidFill>
              </a:rPr>
              <a:t>Example: anomalous dimensions at Spin=0</a:t>
            </a:r>
            <a:endParaRPr lang="en-GB" altLang="fr-FR" sz="4400" dirty="0">
              <a:solidFill>
                <a:schemeClr val="tx2"/>
              </a:solidFill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6228184" y="-21471"/>
            <a:ext cx="2830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 err="1" smtClean="0">
                <a:solidFill>
                  <a:srgbClr val="00CC00"/>
                </a:solidFill>
              </a:rPr>
              <a:t>Grabner</a:t>
            </a:r>
            <a:r>
              <a:rPr lang="en-GB" sz="1200" b="1" dirty="0" smtClean="0">
                <a:solidFill>
                  <a:srgbClr val="00CC00"/>
                </a:solidFill>
              </a:rPr>
              <a:t>, </a:t>
            </a:r>
            <a:r>
              <a:rPr lang="en-GB" sz="1200" b="1" dirty="0" err="1" smtClean="0">
                <a:solidFill>
                  <a:srgbClr val="00CC00"/>
                </a:solidFill>
              </a:rPr>
              <a:t>Gromov</a:t>
            </a:r>
            <a:r>
              <a:rPr lang="en-GB" sz="1200" b="1" dirty="0" smtClean="0">
                <a:solidFill>
                  <a:srgbClr val="00CC00"/>
                </a:solidFill>
              </a:rPr>
              <a:t>, V.K., </a:t>
            </a:r>
            <a:r>
              <a:rPr lang="en-GB" sz="1200" b="1" dirty="0" err="1" smtClean="0">
                <a:solidFill>
                  <a:srgbClr val="00CC00"/>
                </a:solidFill>
              </a:rPr>
              <a:t>Korchemsky</a:t>
            </a:r>
            <a:r>
              <a:rPr lang="en-GB" sz="1200" b="1" dirty="0">
                <a:solidFill>
                  <a:srgbClr val="00CC00"/>
                </a:solidFill>
              </a:rPr>
              <a:t>  </a:t>
            </a:r>
            <a:r>
              <a:rPr lang="en-GB" sz="1200" b="1" dirty="0" smtClean="0">
                <a:solidFill>
                  <a:srgbClr val="00CC00"/>
                </a:solidFill>
              </a:rPr>
              <a:t>2017</a:t>
            </a:r>
          </a:p>
          <a:p>
            <a:r>
              <a:rPr lang="en-GB" sz="1200" b="1" dirty="0" smtClean="0">
                <a:solidFill>
                  <a:srgbClr val="00CC00"/>
                </a:solidFill>
              </a:rPr>
              <a:t>V.K., </a:t>
            </a:r>
            <a:r>
              <a:rPr lang="en-GB" sz="1200" b="1" dirty="0" err="1" smtClean="0">
                <a:solidFill>
                  <a:srgbClr val="00CC00"/>
                </a:solidFill>
              </a:rPr>
              <a:t>Olivucci</a:t>
            </a:r>
            <a:r>
              <a:rPr lang="en-GB" sz="1200" b="1" dirty="0" smtClean="0">
                <a:solidFill>
                  <a:srgbClr val="00CC00"/>
                </a:solidFill>
              </a:rPr>
              <a:t> 2018</a:t>
            </a:r>
            <a:endParaRPr lang="en-US" sz="1200" dirty="0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76680" y="4438734"/>
            <a:ext cx="8767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From poles of formal expression                        we read off formula for dimensions</a:t>
            </a:r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323529" y="6481911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Generalization to any spin is rather straightforward</a:t>
            </a:r>
          </a:p>
        </p:txBody>
      </p:sp>
      <p:pic>
        <p:nvPicPr>
          <p:cNvPr id="51" name="Picture 50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91" y="4437112"/>
            <a:ext cx="1219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467544" y="1114448"/>
            <a:ext cx="8640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>
                <a:solidFill>
                  <a:srgbClr val="1014A4"/>
                </a:solidFill>
              </a:rPr>
              <a:t>W</a:t>
            </a:r>
            <a:r>
              <a:rPr lang="en-GB" altLang="en-US" sz="1800" dirty="0" smtClean="0">
                <a:solidFill>
                  <a:srgbClr val="1014A4"/>
                </a:solidFill>
              </a:rPr>
              <a:t>e apply the graph generating Hamiltonian to conformal </a:t>
            </a:r>
            <a:r>
              <a:rPr lang="en-GB" altLang="en-US" sz="1800" dirty="0" err="1" smtClean="0">
                <a:solidFill>
                  <a:srgbClr val="1014A4"/>
                </a:solidFill>
              </a:rPr>
              <a:t>eigenfunction</a:t>
            </a:r>
            <a:r>
              <a:rPr lang="en-GB" altLang="en-US" sz="1800" dirty="0" smtClean="0">
                <a:solidFill>
                  <a:srgbClr val="1014A4"/>
                </a:solidFill>
              </a:rPr>
              <a:t> at S=0</a:t>
            </a:r>
          </a:p>
        </p:txBody>
      </p:sp>
      <p:pic>
        <p:nvPicPr>
          <p:cNvPr id="130" name="Picture 129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911824"/>
            <a:ext cx="2730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grpSp>
        <p:nvGrpSpPr>
          <p:cNvPr id="165" name="Group 164"/>
          <p:cNvGrpSpPr/>
          <p:nvPr/>
        </p:nvGrpSpPr>
        <p:grpSpPr>
          <a:xfrm>
            <a:off x="1693277" y="3081486"/>
            <a:ext cx="1819993" cy="1067020"/>
            <a:chOff x="1809055" y="2285030"/>
            <a:chExt cx="1819993" cy="1067020"/>
          </a:xfrm>
        </p:grpSpPr>
        <p:sp>
          <p:nvSpPr>
            <p:cNvPr id="22" name="Equal 21"/>
            <p:cNvSpPr/>
            <p:nvPr/>
          </p:nvSpPr>
          <p:spPr>
            <a:xfrm>
              <a:off x="1809055" y="2699236"/>
              <a:ext cx="297820" cy="29782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2254566" y="2288833"/>
              <a:ext cx="1221127" cy="1060212"/>
              <a:chOff x="2478757" y="2220032"/>
              <a:chExt cx="1221127" cy="1060212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478757" y="2378671"/>
                <a:ext cx="1221127" cy="723959"/>
                <a:chOff x="3725629" y="2012543"/>
                <a:chExt cx="1221127" cy="723959"/>
              </a:xfrm>
            </p:grpSpPr>
            <p:grpSp>
              <p:nvGrpSpPr>
                <p:cNvPr id="47" name="Groupe 16404"/>
                <p:cNvGrpSpPr/>
                <p:nvPr/>
              </p:nvGrpSpPr>
              <p:grpSpPr>
                <a:xfrm rot="10800000">
                  <a:off x="3725629" y="2012543"/>
                  <a:ext cx="593416" cy="723959"/>
                  <a:chOff x="7358596" y="6072099"/>
                  <a:chExt cx="1101836" cy="505979"/>
                </a:xfrm>
              </p:grpSpPr>
              <p:cxnSp>
                <p:nvCxnSpPr>
                  <p:cNvPr id="52" name="Connecteur droit 94"/>
                  <p:cNvCxnSpPr/>
                  <p:nvPr/>
                </p:nvCxnSpPr>
                <p:spPr>
                  <a:xfrm>
                    <a:off x="7358598" y="6578078"/>
                    <a:ext cx="1101834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Connecteur droit 95"/>
                  <p:cNvCxnSpPr/>
                  <p:nvPr/>
                </p:nvCxnSpPr>
                <p:spPr>
                  <a:xfrm rot="10800000" flipH="1">
                    <a:off x="7358596" y="6072099"/>
                    <a:ext cx="1101836" cy="192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" name="Isosceles Triangle 53"/>
                <p:cNvSpPr/>
                <p:nvPr/>
              </p:nvSpPr>
              <p:spPr>
                <a:xfrm rot="5400000">
                  <a:off x="4280495" y="2060667"/>
                  <a:ext cx="704810" cy="627712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93" name="Picture 92"/>
              <p:cNvPicPr>
                <a:picLocks/>
              </p:cNvPicPr>
              <p:nvPr>
                <p:custDataLst>
                  <p:tags r:id="rId35"/>
                </p:custDataLst>
              </p:nvPr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6492" y="2220032"/>
                <a:ext cx="261743" cy="1353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</p:pic>
          <p:pic>
            <p:nvPicPr>
              <p:cNvPr id="110" name="Picture 109"/>
              <p:cNvPicPr>
                <a:picLocks/>
              </p:cNvPicPr>
              <p:nvPr>
                <p:custDataLst>
                  <p:tags r:id="rId36"/>
                </p:custDataLst>
              </p:nvPr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6491" y="3144858"/>
                <a:ext cx="261743" cy="1353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</p:pic>
          <p:pic>
            <p:nvPicPr>
              <p:cNvPr id="100" name="Picture 99"/>
              <p:cNvPicPr>
                <a:picLocks/>
              </p:cNvPicPr>
              <p:nvPr>
                <p:custDataLst>
                  <p:tags r:id="rId37"/>
                </p:custDataLst>
              </p:nvPr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4178" y="2387873"/>
                <a:ext cx="304800" cy="152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</p:pic>
          <p:pic>
            <p:nvPicPr>
              <p:cNvPr id="103" name="Picture 102"/>
              <p:cNvPicPr>
                <a:picLocks/>
              </p:cNvPicPr>
              <p:nvPr>
                <p:custDataLst>
                  <p:tags r:id="rId38"/>
                </p:custDataLst>
              </p:nvPr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4321" y="2950260"/>
                <a:ext cx="304800" cy="152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</p:pic>
        </p:grpSp>
        <p:pic>
          <p:nvPicPr>
            <p:cNvPr id="134" name="Image 121"/>
            <p:cNvPicPr>
              <a:picLocks/>
            </p:cNvPicPr>
            <p:nvPr>
              <p:custDataLst>
                <p:tags r:id="rId29"/>
              </p:custDataLst>
            </p:nvPr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1226" y="2285030"/>
              <a:ext cx="201171" cy="129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35" name="Image 122"/>
            <p:cNvPicPr>
              <a:picLocks/>
            </p:cNvPicPr>
            <p:nvPr>
              <p:custDataLst>
                <p:tags r:id="rId30"/>
              </p:custDataLst>
            </p:nvPr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913" y="2290580"/>
              <a:ext cx="189809" cy="152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36" name="Image 16412"/>
            <p:cNvPicPr>
              <a:picLocks/>
            </p:cNvPicPr>
            <p:nvPr>
              <p:custDataLst>
                <p:tags r:id="rId31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9409" y="3173210"/>
              <a:ext cx="211230" cy="135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37" name="Image 123"/>
            <p:cNvPicPr>
              <a:picLocks/>
            </p:cNvPicPr>
            <p:nvPr>
              <p:custDataLst>
                <p:tags r:id="rId32"/>
              </p:custDataLst>
            </p:nvPr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276" y="3194166"/>
              <a:ext cx="206641" cy="157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43" name="Picture 142"/>
            <p:cNvPicPr>
              <a:picLocks/>
            </p:cNvPicPr>
            <p:nvPr>
              <p:custDataLst>
                <p:tags r:id="rId33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548" y="2662261"/>
              <a:ext cx="190500" cy="12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55" name="Picture 154"/>
            <p:cNvPicPr>
              <a:picLocks/>
            </p:cNvPicPr>
            <p:nvPr>
              <p:custDataLst>
                <p:tags r:id="rId3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445237" y="2742272"/>
              <a:ext cx="599002" cy="103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6965483" y="2996952"/>
            <a:ext cx="2143021" cy="1087358"/>
            <a:chOff x="6965483" y="3285558"/>
            <a:chExt cx="2143021" cy="1087358"/>
          </a:xfrm>
        </p:grpSpPr>
        <p:grpSp>
          <p:nvGrpSpPr>
            <p:cNvPr id="45" name="Group 44"/>
            <p:cNvGrpSpPr/>
            <p:nvPr/>
          </p:nvGrpSpPr>
          <p:grpSpPr>
            <a:xfrm>
              <a:off x="7652713" y="3285558"/>
              <a:ext cx="1455791" cy="1087358"/>
              <a:chOff x="7652713" y="1909594"/>
              <a:chExt cx="1455791" cy="1087358"/>
            </a:xfrm>
          </p:grpSpPr>
          <p:cxnSp>
            <p:nvCxnSpPr>
              <p:cNvPr id="79" name="Connecteur droit 95"/>
              <p:cNvCxnSpPr/>
              <p:nvPr/>
            </p:nvCxnSpPr>
            <p:spPr>
              <a:xfrm>
                <a:off x="7710651" y="2106887"/>
                <a:ext cx="14070" cy="6500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94"/>
              <p:cNvCxnSpPr/>
              <p:nvPr/>
            </p:nvCxnSpPr>
            <p:spPr>
              <a:xfrm flipH="1" flipV="1">
                <a:off x="7702394" y="2089621"/>
                <a:ext cx="1310860" cy="3540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94"/>
              <p:cNvCxnSpPr/>
              <p:nvPr/>
            </p:nvCxnSpPr>
            <p:spPr>
              <a:xfrm flipV="1">
                <a:off x="7717686" y="2445193"/>
                <a:ext cx="1287577" cy="296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2" name="Picture 81"/>
              <p:cNvPicPr>
                <a:picLocks/>
              </p:cNvPicPr>
              <p:nvPr>
                <p:custDataLst>
                  <p:tags r:id="rId25"/>
                </p:custDataLst>
              </p:nvPr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18004" y="2269590"/>
                <a:ext cx="190500" cy="12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</p:pic>
          <p:pic>
            <p:nvPicPr>
              <p:cNvPr id="83" name="Image 121"/>
              <p:cNvPicPr>
                <a:picLocks/>
              </p:cNvPicPr>
              <p:nvPr>
                <p:custDataLst>
                  <p:tags r:id="rId26"/>
                </p:custDataLst>
              </p:nvPr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2772" y="1909594"/>
                <a:ext cx="201171" cy="1290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</p:pic>
          <p:pic>
            <p:nvPicPr>
              <p:cNvPr id="88" name="Image 16412"/>
              <p:cNvPicPr>
                <a:picLocks/>
              </p:cNvPicPr>
              <p:nvPr>
                <p:custDataLst>
                  <p:tags r:id="rId27"/>
                </p:custDataLst>
              </p:nvPr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2713" y="2841075"/>
                <a:ext cx="211230" cy="135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</p:pic>
          <p:pic>
            <p:nvPicPr>
              <p:cNvPr id="89" name="Image 123"/>
              <p:cNvPicPr>
                <a:picLocks/>
              </p:cNvPicPr>
              <p:nvPr>
                <p:custDataLst>
                  <p:tags r:id="rId28"/>
                </p:custDataLst>
              </p:nvPr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3167" y="2839068"/>
                <a:ext cx="206641" cy="1578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</p:pic>
        </p:grpSp>
        <p:pic>
          <p:nvPicPr>
            <p:cNvPr id="146" name="Picture 145"/>
            <p:cNvPicPr>
              <a:picLocks/>
            </p:cNvPicPr>
            <p:nvPr>
              <p:custDataLst>
                <p:tags r:id="rId21"/>
              </p:custDataLst>
            </p:nvPr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036" y="3457650"/>
              <a:ext cx="304800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47" name="Picture 146"/>
            <p:cNvPicPr>
              <a:picLocks/>
            </p:cNvPicPr>
            <p:nvPr>
              <p:custDataLst>
                <p:tags r:id="rId22"/>
              </p:custDataLst>
            </p:nvPr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3167" y="3994501"/>
              <a:ext cx="304800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48" name="Picture 147"/>
            <p:cNvPicPr>
              <a:picLocks/>
            </p:cNvPicPr>
            <p:nvPr>
              <p:custDataLst>
                <p:tags r:id="rId2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524472" y="3756506"/>
              <a:ext cx="540185" cy="104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sp>
          <p:nvSpPr>
            <p:cNvPr id="150" name="Equal 149"/>
            <p:cNvSpPr/>
            <p:nvPr/>
          </p:nvSpPr>
          <p:spPr>
            <a:xfrm>
              <a:off x="6965483" y="3744454"/>
              <a:ext cx="297820" cy="29782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pic>
          <p:nvPicPr>
            <p:cNvPr id="173" name="Picture 172"/>
            <p:cNvPicPr>
              <a:picLocks/>
            </p:cNvPicPr>
            <p:nvPr>
              <p:custDataLst>
                <p:tags r:id="rId24"/>
              </p:custDataLst>
            </p:nvPr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001" y="3712974"/>
              <a:ext cx="253366" cy="360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</p:grpSp>
      <p:grpSp>
        <p:nvGrpSpPr>
          <p:cNvPr id="190" name="Group 189"/>
          <p:cNvGrpSpPr/>
          <p:nvPr/>
        </p:nvGrpSpPr>
        <p:grpSpPr>
          <a:xfrm>
            <a:off x="89446" y="3030780"/>
            <a:ext cx="1550970" cy="1058587"/>
            <a:chOff x="89446" y="2197278"/>
            <a:chExt cx="1550970" cy="1058587"/>
          </a:xfrm>
        </p:grpSpPr>
        <p:grpSp>
          <p:nvGrpSpPr>
            <p:cNvPr id="99" name="Group 98"/>
            <p:cNvGrpSpPr/>
            <p:nvPr/>
          </p:nvGrpSpPr>
          <p:grpSpPr>
            <a:xfrm>
              <a:off x="89446" y="2197278"/>
              <a:ext cx="1386196" cy="1058587"/>
              <a:chOff x="213465" y="2214437"/>
              <a:chExt cx="1386196" cy="1058587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13465" y="2214437"/>
                <a:ext cx="1386196" cy="1058587"/>
                <a:chOff x="2091932" y="1827280"/>
                <a:chExt cx="1386196" cy="1058587"/>
              </a:xfrm>
            </p:grpSpPr>
            <p:pic>
              <p:nvPicPr>
                <p:cNvPr id="114" name="Image 121"/>
                <p:cNvPicPr>
                  <a:picLocks/>
                </p:cNvPicPr>
                <p:nvPr>
                  <p:custDataLst>
                    <p:tags r:id="rId17"/>
                  </p:custDataLst>
                </p:nvPr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18028" y="1838895"/>
                  <a:ext cx="201171" cy="1290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/>
                      </a:solidFill>
                    </a14:hiddenFill>
                  </a:ext>
                </a:extLst>
              </p:spPr>
            </p:pic>
            <p:pic>
              <p:nvPicPr>
                <p:cNvPr id="115" name="Image 16412"/>
                <p:cNvPicPr>
                  <a:picLocks/>
                </p:cNvPicPr>
                <p:nvPr>
                  <p:custDataLst>
                    <p:tags r:id="rId18"/>
                  </p:custDataLst>
                </p:nvPr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91932" y="2707939"/>
                  <a:ext cx="211230" cy="1354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/>
                      </a:solidFill>
                    </a14:hiddenFill>
                  </a:ext>
                </a:extLst>
              </p:spPr>
            </p:pic>
            <p:grpSp>
              <p:nvGrpSpPr>
                <p:cNvPr id="117" name="Groupe 16404"/>
                <p:cNvGrpSpPr/>
                <p:nvPr/>
              </p:nvGrpSpPr>
              <p:grpSpPr>
                <a:xfrm flipH="1">
                  <a:off x="2255152" y="1999834"/>
                  <a:ext cx="525740" cy="681213"/>
                  <a:chOff x="7359105" y="6072722"/>
                  <a:chExt cx="420904" cy="495719"/>
                </a:xfrm>
              </p:grpSpPr>
              <p:cxnSp>
                <p:nvCxnSpPr>
                  <p:cNvPr id="118" name="Connecteur droit 94"/>
                  <p:cNvCxnSpPr/>
                  <p:nvPr/>
                </p:nvCxnSpPr>
                <p:spPr>
                  <a:xfrm flipV="1">
                    <a:off x="7359105" y="6568440"/>
                    <a:ext cx="420904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Connecteur droit 95"/>
                  <p:cNvCxnSpPr/>
                  <p:nvPr/>
                </p:nvCxnSpPr>
                <p:spPr>
                  <a:xfrm flipV="1">
                    <a:off x="7359105" y="6072722"/>
                    <a:ext cx="420904" cy="13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Isosceles Triangle 35"/>
                <p:cNvSpPr/>
                <p:nvPr/>
              </p:nvSpPr>
              <p:spPr>
                <a:xfrm rot="5400000">
                  <a:off x="2820735" y="2029922"/>
                  <a:ext cx="687074" cy="627712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8" name="Image 122"/>
                <p:cNvPicPr>
                  <a:picLocks/>
                </p:cNvPicPr>
                <p:nvPr>
                  <p:custDataLst>
                    <p:tags r:id="rId19"/>
                  </p:custDataLst>
                </p:nvPr>
              </p:nvPicPr>
              <p:blipFill>
                <a:blip r:embed="rId4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2521" y="1827280"/>
                  <a:ext cx="189809" cy="1522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/>
                      </a:solidFill>
                    </a14:hiddenFill>
                  </a:ext>
                </a:extLst>
              </p:spPr>
            </p:pic>
            <p:pic>
              <p:nvPicPr>
                <p:cNvPr id="49" name="Image 123"/>
                <p:cNvPicPr>
                  <a:picLocks/>
                </p:cNvPicPr>
                <p:nvPr>
                  <p:custDataLst>
                    <p:tags r:id="rId20"/>
                  </p:custDataLst>
                </p:nvPr>
              </p:nvPicPr>
              <p:blipFill>
                <a:blip r:embed="rId4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9546" y="2727983"/>
                  <a:ext cx="206641" cy="1578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/>
                      </a:solidFill>
                    </a14:hiddenFill>
                  </a:ext>
                </a:extLst>
              </p:spPr>
            </p:pic>
          </p:grpSp>
          <p:sp>
            <p:nvSpPr>
              <p:cNvPr id="123" name="Ellipse 96"/>
              <p:cNvSpPr/>
              <p:nvPr/>
            </p:nvSpPr>
            <p:spPr>
              <a:xfrm flipH="1">
                <a:off x="857591" y="2378730"/>
                <a:ext cx="57106" cy="69267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75" name="Picture 174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0127" y="2771256"/>
              <a:ext cx="165100" cy="12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89" name="Picture 188"/>
            <p:cNvPicPr>
              <a:picLocks/>
            </p:cNvPicPr>
            <p:nvPr>
              <p:custDataLst>
                <p:tags r:id="rId16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9916" y="2566701"/>
              <a:ext cx="190500" cy="12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</p:grp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790678" y="2227420"/>
            <a:ext cx="3193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1800" dirty="0">
                <a:solidFill>
                  <a:srgbClr val="1014A4"/>
                </a:solidFill>
              </a:rPr>
              <a:t>a</a:t>
            </a:r>
            <a:r>
              <a:rPr lang="en-GB" altLang="en-US" sz="1800" dirty="0" smtClean="0">
                <a:solidFill>
                  <a:srgbClr val="1014A4"/>
                </a:solidFill>
              </a:rPr>
              <a:t>nd use star-triangle relation: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29860" y="3106193"/>
            <a:ext cx="3317356" cy="1067529"/>
            <a:chOff x="3529860" y="3394799"/>
            <a:chExt cx="3317356" cy="1067529"/>
          </a:xfrm>
        </p:grpSpPr>
        <p:sp>
          <p:nvSpPr>
            <p:cNvPr id="55" name="Equal 54"/>
            <p:cNvSpPr/>
            <p:nvPr/>
          </p:nvSpPr>
          <p:spPr>
            <a:xfrm>
              <a:off x="3529860" y="3782344"/>
              <a:ext cx="297820" cy="29782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163" name="Group 162"/>
            <p:cNvGrpSpPr/>
            <p:nvPr/>
          </p:nvGrpSpPr>
          <p:grpSpPr>
            <a:xfrm>
              <a:off x="5299803" y="3394799"/>
              <a:ext cx="1547413" cy="1067529"/>
              <a:chOff x="5292963" y="2183279"/>
              <a:chExt cx="1547413" cy="1067529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5292963" y="2183279"/>
                <a:ext cx="1547413" cy="1067529"/>
                <a:chOff x="4789397" y="1929423"/>
                <a:chExt cx="1547413" cy="1067529"/>
              </a:xfrm>
            </p:grpSpPr>
            <p:grpSp>
              <p:nvGrpSpPr>
                <p:cNvPr id="56" name="Groupe 16404"/>
                <p:cNvGrpSpPr/>
                <p:nvPr/>
              </p:nvGrpSpPr>
              <p:grpSpPr>
                <a:xfrm rot="10800000">
                  <a:off x="4894082" y="2081657"/>
                  <a:ext cx="683148" cy="721208"/>
                  <a:chOff x="7358598" y="6074022"/>
                  <a:chExt cx="1101834" cy="504056"/>
                </a:xfrm>
              </p:grpSpPr>
              <p:cxnSp>
                <p:nvCxnSpPr>
                  <p:cNvPr id="57" name="Connecteur droit 94"/>
                  <p:cNvCxnSpPr/>
                  <p:nvPr/>
                </p:nvCxnSpPr>
                <p:spPr>
                  <a:xfrm rot="10800000" flipH="1" flipV="1">
                    <a:off x="7358598" y="6078786"/>
                    <a:ext cx="1101834" cy="49929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Connecteur droit 95"/>
                  <p:cNvCxnSpPr/>
                  <p:nvPr/>
                </p:nvCxnSpPr>
                <p:spPr>
                  <a:xfrm>
                    <a:off x="7358598" y="6074022"/>
                    <a:ext cx="1101834" cy="929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9" name="Connecteur droit 94"/>
                <p:cNvCxnSpPr/>
                <p:nvPr/>
              </p:nvCxnSpPr>
              <p:spPr>
                <a:xfrm flipH="1" flipV="1">
                  <a:off x="4894082" y="2089621"/>
                  <a:ext cx="1310860" cy="3540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necteur droit 94"/>
                <p:cNvCxnSpPr/>
                <p:nvPr/>
              </p:nvCxnSpPr>
              <p:spPr>
                <a:xfrm flipV="1">
                  <a:off x="5567107" y="2445192"/>
                  <a:ext cx="629844" cy="35767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3" name="Picture 32"/>
                <p:cNvPicPr>
                  <a:picLocks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4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46310" y="2294772"/>
                  <a:ext cx="190500" cy="127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/>
                      </a:solidFill>
                    </a14:hiddenFill>
                  </a:ext>
                </a:extLst>
              </p:spPr>
            </p:pic>
            <p:pic>
              <p:nvPicPr>
                <p:cNvPr id="74" name="Image 121"/>
                <p:cNvPicPr>
                  <a:picLocks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89397" y="1929423"/>
                  <a:ext cx="201171" cy="1290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/>
                      </a:solidFill>
                    </a14:hiddenFill>
                  </a:ext>
                </a:extLst>
              </p:spPr>
            </p:pic>
            <p:pic>
              <p:nvPicPr>
                <p:cNvPr id="75" name="Image 16412"/>
                <p:cNvPicPr>
                  <a:picLocks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02868" y="2832461"/>
                  <a:ext cx="211230" cy="1354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/>
                      </a:solidFill>
                    </a14:hiddenFill>
                  </a:ext>
                </a:extLst>
              </p:spPr>
            </p:pic>
            <p:pic>
              <p:nvPicPr>
                <p:cNvPr id="76" name="Image 123"/>
                <p:cNvPicPr>
                  <a:picLocks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4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64855" y="2839068"/>
                  <a:ext cx="206641" cy="1578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/>
                      </a:solidFill>
                    </a14:hiddenFill>
                  </a:ext>
                </a:extLst>
              </p:spPr>
            </p:pic>
          </p:grpSp>
          <p:pic>
            <p:nvPicPr>
              <p:cNvPr id="127" name="Picture 126"/>
              <p:cNvPicPr>
                <a:picLocks/>
              </p:cNvPicPr>
              <p:nvPr>
                <p:custDataLst>
                  <p:tags r:id="rId7"/>
                </p:custDataLst>
              </p:nvPr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3172" y="3109230"/>
                <a:ext cx="261743" cy="1353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</p:pic>
          <p:pic>
            <p:nvPicPr>
              <p:cNvPr id="153" name="Picture 152"/>
              <p:cNvPicPr>
                <a:picLocks/>
              </p:cNvPicPr>
              <p:nvPr>
                <p:custDataLst>
                  <p:tags r:id="rId8"/>
                </p:custDataLst>
              </p:nvPr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99143">
                <a:off x="6228591" y="2891443"/>
                <a:ext cx="609600" cy="114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</p:pic>
          <p:pic>
            <p:nvPicPr>
              <p:cNvPr id="154" name="Picture 153"/>
              <p:cNvPicPr>
                <a:picLocks/>
              </p:cNvPicPr>
              <p:nvPr>
                <p:custDataLst>
                  <p:tags r:id="rId9"/>
                </p:custDataLst>
              </p:nvPr>
            </p:nvPicPr>
            <p:blipFill>
              <a:blip r:embed="rId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766508">
                <a:off x="5613227" y="2669165"/>
                <a:ext cx="596900" cy="114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</p:pic>
          <p:pic>
            <p:nvPicPr>
              <p:cNvPr id="159" name="Picture 158"/>
              <p:cNvPicPr>
                <a:picLocks/>
              </p:cNvPicPr>
              <p:nvPr>
                <p:custDataLst>
                  <p:tags r:id="rId10"/>
                </p:custDataLst>
              </p:nvPr>
            </p:nvPicPr>
            <p:blipFill>
              <a:blip r:embed="rId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59325">
                <a:off x="5812957" y="2366098"/>
                <a:ext cx="685800" cy="114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</p:pic>
        </p:grpSp>
        <p:pic>
          <p:nvPicPr>
            <p:cNvPr id="16386" name="Picture 16385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009" y="3768544"/>
              <a:ext cx="128016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</p:grpSp>
      <p:grpSp>
        <p:nvGrpSpPr>
          <p:cNvPr id="77" name="Group 21"/>
          <p:cNvGrpSpPr/>
          <p:nvPr/>
        </p:nvGrpSpPr>
        <p:grpSpPr>
          <a:xfrm>
            <a:off x="8250614" y="5900016"/>
            <a:ext cx="774846" cy="731230"/>
            <a:chOff x="7895285" y="2556332"/>
            <a:chExt cx="1150902" cy="1086118"/>
          </a:xfrm>
        </p:grpSpPr>
        <p:grpSp>
          <p:nvGrpSpPr>
            <p:cNvPr id="78" name="Groupe 12"/>
            <p:cNvGrpSpPr/>
            <p:nvPr/>
          </p:nvGrpSpPr>
          <p:grpSpPr>
            <a:xfrm>
              <a:off x="7895285" y="2556332"/>
              <a:ext cx="1150902" cy="1086118"/>
              <a:chOff x="11220" y="2874877"/>
              <a:chExt cx="1176404" cy="1086118"/>
            </a:xfrm>
          </p:grpSpPr>
          <p:grpSp>
            <p:nvGrpSpPr>
              <p:cNvPr id="85" name="Groupe 14"/>
              <p:cNvGrpSpPr/>
              <p:nvPr/>
            </p:nvGrpSpPr>
            <p:grpSpPr>
              <a:xfrm>
                <a:off x="11220" y="2874877"/>
                <a:ext cx="1176404" cy="1086118"/>
                <a:chOff x="6690141" y="640877"/>
                <a:chExt cx="1271868" cy="1174256"/>
              </a:xfrm>
            </p:grpSpPr>
            <p:grpSp>
              <p:nvGrpSpPr>
                <p:cNvPr id="91" name="Groupe 19"/>
                <p:cNvGrpSpPr/>
                <p:nvPr/>
              </p:nvGrpSpPr>
              <p:grpSpPr>
                <a:xfrm>
                  <a:off x="6690141" y="640877"/>
                  <a:ext cx="1271868" cy="1174256"/>
                  <a:chOff x="4079784" y="2475645"/>
                  <a:chExt cx="723154" cy="667656"/>
                </a:xfrm>
              </p:grpSpPr>
              <p:sp>
                <p:nvSpPr>
                  <p:cNvPr id="102" name="Ellipse 28"/>
                  <p:cNvSpPr/>
                  <p:nvPr/>
                </p:nvSpPr>
                <p:spPr>
                  <a:xfrm>
                    <a:off x="4079784" y="2475645"/>
                    <a:ext cx="723154" cy="667656"/>
                  </a:xfrm>
                  <a:prstGeom prst="ellipse">
                    <a:avLst/>
                  </a:prstGeom>
                  <a:noFill/>
                  <a:ln w="19050"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04" name="Connecteur droit 29"/>
                  <p:cNvCxnSpPr/>
                  <p:nvPr/>
                </p:nvCxnSpPr>
                <p:spPr>
                  <a:xfrm flipV="1">
                    <a:off x="4454161" y="2809474"/>
                    <a:ext cx="348776" cy="207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olid"/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Ellipse 33"/>
                  <p:cNvSpPr/>
                  <p:nvPr/>
                </p:nvSpPr>
                <p:spPr>
                  <a:xfrm>
                    <a:off x="4246755" y="2626281"/>
                    <a:ext cx="389212" cy="359341"/>
                  </a:xfrm>
                  <a:prstGeom prst="ellipse">
                    <a:avLst/>
                  </a:prstGeom>
                  <a:noFill/>
                  <a:ln w="19050"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92" name="Ellipse 20"/>
                <p:cNvSpPr/>
                <p:nvPr/>
              </p:nvSpPr>
              <p:spPr>
                <a:xfrm>
                  <a:off x="7140795" y="1048203"/>
                  <a:ext cx="398758" cy="368154"/>
                </a:xfrm>
                <a:prstGeom prst="ellipse">
                  <a:avLst/>
                </a:prstGeom>
                <a:noFill/>
                <a:ln w="1905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Ellipse 21"/>
                <p:cNvSpPr/>
                <p:nvPr/>
              </p:nvSpPr>
              <p:spPr>
                <a:xfrm>
                  <a:off x="7507869" y="1205206"/>
                  <a:ext cx="45720" cy="4572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Ellipse 22"/>
                <p:cNvSpPr/>
                <p:nvPr/>
              </p:nvSpPr>
              <p:spPr>
                <a:xfrm>
                  <a:off x="7648496" y="1223040"/>
                  <a:ext cx="45720" cy="4572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Ellipse 25"/>
                <p:cNvSpPr/>
                <p:nvPr/>
              </p:nvSpPr>
              <p:spPr>
                <a:xfrm>
                  <a:off x="6950662" y="1227236"/>
                  <a:ext cx="45720" cy="4572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Ellipse 26"/>
                <p:cNvSpPr/>
                <p:nvPr/>
              </p:nvSpPr>
              <p:spPr>
                <a:xfrm>
                  <a:off x="7129724" y="1238930"/>
                  <a:ext cx="45720" cy="46639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Ellipse 27"/>
                <p:cNvSpPr/>
                <p:nvPr/>
              </p:nvSpPr>
              <p:spPr>
                <a:xfrm>
                  <a:off x="7292443" y="1198227"/>
                  <a:ext cx="87594" cy="87594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6" name="Ellipse 15"/>
              <p:cNvSpPr/>
              <p:nvPr/>
            </p:nvSpPr>
            <p:spPr>
              <a:xfrm>
                <a:off x="145636" y="2978817"/>
                <a:ext cx="926192" cy="855106"/>
              </a:xfrm>
              <a:prstGeom prst="ellipse">
                <a:avLst/>
              </a:prstGeom>
              <a:no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Ellipse 16"/>
              <p:cNvSpPr/>
              <p:nvPr/>
            </p:nvSpPr>
            <p:spPr>
              <a:xfrm>
                <a:off x="128853" y="3413793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Ellipse 17"/>
              <p:cNvSpPr/>
              <p:nvPr/>
            </p:nvSpPr>
            <p:spPr>
              <a:xfrm>
                <a:off x="1043608" y="3406424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84" name="Connecteur droit 29"/>
            <p:cNvCxnSpPr/>
            <p:nvPr/>
          </p:nvCxnSpPr>
          <p:spPr>
            <a:xfrm flipV="1">
              <a:off x="7920344" y="3115074"/>
              <a:ext cx="555078" cy="3374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7" name="Picture 4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867" y="5601288"/>
            <a:ext cx="928302" cy="22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288763" y="5531774"/>
            <a:ext cx="81992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Perturbative expansion for operator                   starts from double-trace term</a:t>
            </a:r>
          </a:p>
        </p:txBody>
      </p:sp>
      <p:pic>
        <p:nvPicPr>
          <p:cNvPr id="112" name="Image 7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08" y="5907159"/>
            <a:ext cx="4250444" cy="53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5" name="Image 4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17" y="1601804"/>
            <a:ext cx="35433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51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09" grpId="0"/>
      <p:bldP spid="101" grpId="0"/>
      <p:bldP spid="195" grpId="0"/>
      <p:bldP spid="1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itle 1"/>
          <p:cNvSpPr txBox="1">
            <a:spLocks/>
          </p:cNvSpPr>
          <p:nvPr/>
        </p:nvSpPr>
        <p:spPr bwMode="auto">
          <a:xfrm>
            <a:off x="282547" y="174235"/>
            <a:ext cx="8569770" cy="75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fr-FR" sz="3200" dirty="0" smtClean="0">
                <a:solidFill>
                  <a:srgbClr val="990000"/>
                </a:solidFill>
              </a:rPr>
              <a:t>4-point correlator: exact results</a:t>
            </a:r>
            <a:endParaRPr lang="en-GB" altLang="fr-FR" sz="4800" dirty="0">
              <a:solidFill>
                <a:schemeClr val="tx2"/>
              </a:solidFill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6228184" y="-21471"/>
            <a:ext cx="2830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 err="1" smtClean="0">
                <a:solidFill>
                  <a:srgbClr val="00CC00"/>
                </a:solidFill>
              </a:rPr>
              <a:t>Grabner</a:t>
            </a:r>
            <a:r>
              <a:rPr lang="en-GB" sz="1200" b="1" dirty="0" smtClean="0">
                <a:solidFill>
                  <a:srgbClr val="00CC00"/>
                </a:solidFill>
              </a:rPr>
              <a:t>, </a:t>
            </a:r>
            <a:r>
              <a:rPr lang="en-GB" sz="1200" b="1" dirty="0" err="1" smtClean="0">
                <a:solidFill>
                  <a:srgbClr val="00CC00"/>
                </a:solidFill>
              </a:rPr>
              <a:t>Gromov</a:t>
            </a:r>
            <a:r>
              <a:rPr lang="en-GB" sz="1200" b="1" dirty="0" smtClean="0">
                <a:solidFill>
                  <a:srgbClr val="00CC00"/>
                </a:solidFill>
              </a:rPr>
              <a:t>, V.K., </a:t>
            </a:r>
            <a:r>
              <a:rPr lang="en-GB" sz="1200" b="1" dirty="0" err="1" smtClean="0">
                <a:solidFill>
                  <a:srgbClr val="00CC00"/>
                </a:solidFill>
              </a:rPr>
              <a:t>Korchemsky</a:t>
            </a:r>
            <a:r>
              <a:rPr lang="en-GB" sz="1200" b="1" dirty="0">
                <a:solidFill>
                  <a:srgbClr val="00CC00"/>
                </a:solidFill>
              </a:rPr>
              <a:t>  </a:t>
            </a:r>
            <a:r>
              <a:rPr lang="en-GB" sz="1200" b="1" dirty="0" smtClean="0">
                <a:solidFill>
                  <a:srgbClr val="00CC00"/>
                </a:solidFill>
              </a:rPr>
              <a:t>2017</a:t>
            </a:r>
          </a:p>
          <a:p>
            <a:r>
              <a:rPr lang="en-GB" sz="1200" b="1" dirty="0" err="1" smtClean="0">
                <a:solidFill>
                  <a:srgbClr val="00CC00"/>
                </a:solidFill>
              </a:rPr>
              <a:t>Olivucci</a:t>
            </a:r>
            <a:r>
              <a:rPr lang="en-GB" sz="1200" b="1" dirty="0" smtClean="0">
                <a:solidFill>
                  <a:srgbClr val="00CC00"/>
                </a:solidFill>
              </a:rPr>
              <a:t>, V.K. 2018</a:t>
            </a:r>
            <a:endParaRPr lang="en-US" sz="1200" dirty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58720" y="836712"/>
            <a:ext cx="8460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We obtain integral representation for 4-point correlation function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82546" y="2348880"/>
            <a:ext cx="61616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Integration by residues </a:t>
            </a:r>
            <a:r>
              <a:rPr lang="en-GB" altLang="en-US" sz="1800" dirty="0">
                <a:solidFill>
                  <a:srgbClr val="1014A4"/>
                </a:solidFill>
              </a:rPr>
              <a:t>at poles (physical </a:t>
            </a:r>
            <a:r>
              <a:rPr lang="en-GB" altLang="en-US" sz="1800" dirty="0" smtClean="0">
                <a:solidFill>
                  <a:srgbClr val="1014A4"/>
                </a:solidFill>
              </a:rPr>
              <a:t> dimensions):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800" dirty="0" smtClean="0">
                <a:solidFill>
                  <a:srgbClr val="1014A4"/>
                </a:solidFill>
              </a:rPr>
              <a:t>     gives the exact OPE  over </a:t>
            </a:r>
            <a:r>
              <a:rPr lang="en-GB" altLang="en-US" sz="1800" dirty="0">
                <a:solidFill>
                  <a:srgbClr val="1014A4"/>
                </a:solidFill>
              </a:rPr>
              <a:t>exchange operators </a:t>
            </a:r>
            <a:endParaRPr lang="en-GB" altLang="en-US" sz="1800" dirty="0" smtClean="0">
              <a:solidFill>
                <a:srgbClr val="1014A4"/>
              </a:solidFill>
            </a:endParaRPr>
          </a:p>
        </p:txBody>
      </p:sp>
      <p:pic>
        <p:nvPicPr>
          <p:cNvPr id="10" name="Image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854" y="2357867"/>
            <a:ext cx="16129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80028" y="5936989"/>
            <a:ext cx="87680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1800" dirty="0" smtClean="0">
                <a:solidFill>
                  <a:srgbClr val="1014A4"/>
                </a:solidFill>
              </a:rPr>
              <a:t>-  explicit OPE coefficients (structure constants) for exchange operators, e.g. for D=4</a:t>
            </a:r>
          </a:p>
        </p:txBody>
      </p:sp>
      <p:pic>
        <p:nvPicPr>
          <p:cNvPr id="48" name="Image 4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16" y="2705035"/>
            <a:ext cx="3170438" cy="29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11561" y="3140968"/>
            <a:ext cx="18888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1800" dirty="0" smtClean="0">
                <a:solidFill>
                  <a:srgbClr val="1014A4"/>
                </a:solidFill>
              </a:rPr>
              <a:t>-  Dimensions :</a:t>
            </a:r>
          </a:p>
        </p:txBody>
      </p:sp>
      <p:pic>
        <p:nvPicPr>
          <p:cNvPr id="41" name="Image 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78" y="1909465"/>
            <a:ext cx="1060076" cy="339224"/>
          </a:xfrm>
          <a:prstGeom prst="rect">
            <a:avLst/>
          </a:prstGeom>
          <a:solidFill>
            <a:srgbClr val="00B0F0">
              <a:alpha val="60000"/>
            </a:srgbClr>
          </a:solidFill>
          <a:extLst/>
        </p:spPr>
      </p:pic>
      <p:pic>
        <p:nvPicPr>
          <p:cNvPr id="3" name="Picture 2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38" y="1412776"/>
            <a:ext cx="4170744" cy="58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7" name="Picture 6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77" y="3935911"/>
            <a:ext cx="2780184" cy="43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1" name="Picture 10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61" y="1522397"/>
            <a:ext cx="34163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3" name="Picture 12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402" y="6253778"/>
            <a:ext cx="4275336" cy="55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2" name="Picture 1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5" y="3894786"/>
            <a:ext cx="5994400" cy="4699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5" name="Groupe 14"/>
          <p:cNvGrpSpPr/>
          <p:nvPr/>
        </p:nvGrpSpPr>
        <p:grpSpPr>
          <a:xfrm>
            <a:off x="2278518" y="1654483"/>
            <a:ext cx="3833617" cy="638546"/>
            <a:chOff x="2278518" y="1854350"/>
            <a:chExt cx="3833617" cy="638546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278518" y="2215897"/>
              <a:ext cx="38336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en-GB" altLang="en-US" sz="1200" dirty="0" smtClean="0">
                  <a:solidFill>
                    <a:srgbClr val="1014A4"/>
                  </a:solidFill>
                </a:rPr>
                <a:t>conformal group measure                 conformal block</a:t>
              </a:r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 flipH="1" flipV="1">
              <a:off x="4716016" y="1854350"/>
              <a:ext cx="591745" cy="42252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/>
            <p:cNvCxnSpPr/>
            <p:nvPr/>
          </p:nvCxnSpPr>
          <p:spPr>
            <a:xfrm flipV="1">
              <a:off x="3275856" y="2006750"/>
              <a:ext cx="0" cy="21867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09501" y="3212976"/>
            <a:ext cx="2610158" cy="2727542"/>
          </a:xfrm>
          <a:prstGeom prst="rect">
            <a:avLst/>
          </a:prstGeom>
        </p:spPr>
      </p:pic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636651" y="4931876"/>
            <a:ext cx="4583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1800" dirty="0">
                <a:solidFill>
                  <a:srgbClr val="1014A4"/>
                </a:solidFill>
              </a:rPr>
              <a:t>T</a:t>
            </a:r>
            <a:r>
              <a:rPr lang="en-GB" altLang="en-US" sz="1800" dirty="0" smtClean="0">
                <a:solidFill>
                  <a:srgbClr val="1014A4"/>
                </a:solidFill>
              </a:rPr>
              <a:t>wist=0,2,4 are related by </a:t>
            </a:r>
            <a:r>
              <a:rPr lang="en-GB" altLang="en-US" sz="1800" dirty="0" err="1" smtClean="0">
                <a:solidFill>
                  <a:srgbClr val="1014A4"/>
                </a:solidFill>
              </a:rPr>
              <a:t>monodromies</a:t>
            </a:r>
            <a:endParaRPr lang="en-GB" altLang="en-US" sz="1800" dirty="0" smtClean="0">
              <a:solidFill>
                <a:srgbClr val="1014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2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46" grpId="0"/>
      <p:bldP spid="50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itle 1"/>
          <p:cNvSpPr txBox="1">
            <a:spLocks/>
          </p:cNvSpPr>
          <p:nvPr/>
        </p:nvSpPr>
        <p:spPr bwMode="auto">
          <a:xfrm>
            <a:off x="282547" y="174235"/>
            <a:ext cx="8569770" cy="75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fr-FR" sz="3200" dirty="0" smtClean="0">
                <a:solidFill>
                  <a:srgbClr val="990000"/>
                </a:solidFill>
              </a:rPr>
              <a:t>Perturbation theory for 4-point function at 4D</a:t>
            </a:r>
            <a:endParaRPr lang="en-GB" altLang="fr-FR" sz="4800" dirty="0">
              <a:solidFill>
                <a:schemeClr val="tx2"/>
              </a:solidFill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6228184" y="-21471"/>
            <a:ext cx="28306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 err="1" smtClean="0">
                <a:solidFill>
                  <a:srgbClr val="00CC00"/>
                </a:solidFill>
              </a:rPr>
              <a:t>Grabner</a:t>
            </a:r>
            <a:r>
              <a:rPr lang="en-GB" sz="1200" b="1" dirty="0" smtClean="0">
                <a:solidFill>
                  <a:srgbClr val="00CC00"/>
                </a:solidFill>
              </a:rPr>
              <a:t>, </a:t>
            </a:r>
            <a:r>
              <a:rPr lang="en-GB" sz="1200" b="1" dirty="0" err="1" smtClean="0">
                <a:solidFill>
                  <a:srgbClr val="00CC00"/>
                </a:solidFill>
              </a:rPr>
              <a:t>Gromov</a:t>
            </a:r>
            <a:r>
              <a:rPr lang="en-GB" sz="1200" b="1" dirty="0" smtClean="0">
                <a:solidFill>
                  <a:srgbClr val="00CC00"/>
                </a:solidFill>
              </a:rPr>
              <a:t>, V.K., </a:t>
            </a:r>
            <a:r>
              <a:rPr lang="en-GB" sz="1200" b="1" dirty="0" err="1" smtClean="0">
                <a:solidFill>
                  <a:srgbClr val="00CC00"/>
                </a:solidFill>
              </a:rPr>
              <a:t>Korchemsky</a:t>
            </a:r>
            <a:r>
              <a:rPr lang="en-GB" sz="1200" b="1" dirty="0">
                <a:solidFill>
                  <a:srgbClr val="00CC00"/>
                </a:solidFill>
              </a:rPr>
              <a:t>  </a:t>
            </a:r>
            <a:r>
              <a:rPr lang="en-GB" sz="1200" b="1" dirty="0" smtClean="0">
                <a:solidFill>
                  <a:srgbClr val="00CC00"/>
                </a:solidFill>
              </a:rPr>
              <a:t>2017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323528" y="1124744"/>
            <a:ext cx="61206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Weak-coupling expansion, using exact OPE data: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80112" y="2428712"/>
            <a:ext cx="3563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216B6"/>
                </a:solidFill>
              </a:rPr>
              <a:t>single-valued harmonic </a:t>
            </a:r>
            <a:r>
              <a:rPr lang="en-US" sz="1400" dirty="0" err="1" smtClean="0">
                <a:solidFill>
                  <a:srgbClr val="1216B6"/>
                </a:solidFill>
              </a:rPr>
              <a:t>polylogarithms</a:t>
            </a:r>
            <a:r>
              <a:rPr lang="en-US" sz="1400" dirty="0" smtClean="0">
                <a:solidFill>
                  <a:srgbClr val="1216B6"/>
                </a:solidFill>
              </a:rPr>
              <a:t> (SVHP)</a:t>
            </a:r>
            <a:endParaRPr lang="en-US" sz="1400" dirty="0">
              <a:solidFill>
                <a:srgbClr val="1216B6"/>
              </a:solidFill>
            </a:endParaRPr>
          </a:p>
        </p:txBody>
      </p:sp>
      <p:grpSp>
        <p:nvGrpSpPr>
          <p:cNvPr id="16393" name="Group 16392"/>
          <p:cNvGrpSpPr/>
          <p:nvPr/>
        </p:nvGrpSpPr>
        <p:grpSpPr>
          <a:xfrm>
            <a:off x="1846418" y="2281743"/>
            <a:ext cx="509906" cy="359186"/>
            <a:chOff x="952401" y="5559355"/>
            <a:chExt cx="628784" cy="442927"/>
          </a:xfrm>
        </p:grpSpPr>
        <p:grpSp>
          <p:nvGrpSpPr>
            <p:cNvPr id="16388" name="Group 16387"/>
            <p:cNvGrpSpPr/>
            <p:nvPr/>
          </p:nvGrpSpPr>
          <p:grpSpPr>
            <a:xfrm>
              <a:off x="952401" y="5733746"/>
              <a:ext cx="628784" cy="268536"/>
              <a:chOff x="827584" y="6001793"/>
              <a:chExt cx="720080" cy="307527"/>
            </a:xfrm>
          </p:grpSpPr>
          <p:cxnSp>
            <p:nvCxnSpPr>
              <p:cNvPr id="58" name="Connecteur droit 18"/>
              <p:cNvCxnSpPr/>
              <p:nvPr/>
            </p:nvCxnSpPr>
            <p:spPr>
              <a:xfrm>
                <a:off x="827584" y="6001793"/>
                <a:ext cx="720080" cy="3075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3"/>
              <p:cNvCxnSpPr/>
              <p:nvPr/>
            </p:nvCxnSpPr>
            <p:spPr>
              <a:xfrm flipV="1">
                <a:off x="827584" y="6001794"/>
                <a:ext cx="720080" cy="3075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Ellipse 16383"/>
              <p:cNvSpPr/>
              <p:nvPr/>
            </p:nvSpPr>
            <p:spPr>
              <a:xfrm>
                <a:off x="1155725" y="613004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85" name="Image 16398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119" y="5559355"/>
              <a:ext cx="207347" cy="230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</p:grpSp>
      <p:grpSp>
        <p:nvGrpSpPr>
          <p:cNvPr id="16389" name="Group 16388"/>
          <p:cNvGrpSpPr/>
          <p:nvPr/>
        </p:nvGrpSpPr>
        <p:grpSpPr>
          <a:xfrm>
            <a:off x="107504" y="2760099"/>
            <a:ext cx="2268341" cy="812917"/>
            <a:chOff x="169679" y="6013848"/>
            <a:chExt cx="2268341" cy="812917"/>
          </a:xfrm>
        </p:grpSpPr>
        <p:grpSp>
          <p:nvGrpSpPr>
            <p:cNvPr id="71" name="Groupe 16392"/>
            <p:cNvGrpSpPr/>
            <p:nvPr/>
          </p:nvGrpSpPr>
          <p:grpSpPr>
            <a:xfrm>
              <a:off x="169679" y="6237312"/>
              <a:ext cx="1102970" cy="331906"/>
              <a:chOff x="2636874" y="3902285"/>
              <a:chExt cx="2059344" cy="552757"/>
            </a:xfrm>
          </p:grpSpPr>
          <p:sp>
            <p:nvSpPr>
              <p:cNvPr id="74" name="Ellipse 58"/>
              <p:cNvSpPr/>
              <p:nvPr/>
            </p:nvSpPr>
            <p:spPr>
              <a:xfrm>
                <a:off x="3059832" y="414908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" name="Forme libre 16390"/>
              <p:cNvSpPr/>
              <p:nvPr/>
            </p:nvSpPr>
            <p:spPr>
              <a:xfrm>
                <a:off x="2636874" y="4029645"/>
                <a:ext cx="2041452" cy="425397"/>
              </a:xfrm>
              <a:custGeom>
                <a:avLst/>
                <a:gdLst>
                  <a:gd name="connsiteX0" fmla="*/ 0 w 2041452"/>
                  <a:gd name="connsiteY0" fmla="*/ 425397 h 425397"/>
                  <a:gd name="connsiteX1" fmla="*/ 1020726 w 2041452"/>
                  <a:gd name="connsiteY1" fmla="*/ 95 h 425397"/>
                  <a:gd name="connsiteX2" fmla="*/ 2041452 w 2041452"/>
                  <a:gd name="connsiteY2" fmla="*/ 382867 h 425397"/>
                  <a:gd name="connsiteX3" fmla="*/ 2041452 w 2041452"/>
                  <a:gd name="connsiteY3" fmla="*/ 382867 h 425397"/>
                  <a:gd name="connsiteX4" fmla="*/ 2041452 w 2041452"/>
                  <a:gd name="connsiteY4" fmla="*/ 382867 h 42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1452" h="425397">
                    <a:moveTo>
                      <a:pt x="0" y="425397"/>
                    </a:moveTo>
                    <a:cubicBezTo>
                      <a:pt x="340242" y="216290"/>
                      <a:pt x="680484" y="7183"/>
                      <a:pt x="1020726" y="95"/>
                    </a:cubicBezTo>
                    <a:cubicBezTo>
                      <a:pt x="1360968" y="-6993"/>
                      <a:pt x="2041452" y="382867"/>
                      <a:pt x="2041452" y="382867"/>
                    </a:cubicBezTo>
                    <a:lnTo>
                      <a:pt x="2041452" y="382867"/>
                    </a:lnTo>
                    <a:lnTo>
                      <a:pt x="2041452" y="382867"/>
                    </a:ln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" name="Forme libre 67"/>
              <p:cNvSpPr/>
              <p:nvPr/>
            </p:nvSpPr>
            <p:spPr>
              <a:xfrm flipV="1">
                <a:off x="2654766" y="3902285"/>
                <a:ext cx="2041452" cy="465013"/>
              </a:xfrm>
              <a:custGeom>
                <a:avLst/>
                <a:gdLst>
                  <a:gd name="connsiteX0" fmla="*/ 0 w 2041452"/>
                  <a:gd name="connsiteY0" fmla="*/ 425397 h 425397"/>
                  <a:gd name="connsiteX1" fmla="*/ 1020726 w 2041452"/>
                  <a:gd name="connsiteY1" fmla="*/ 95 h 425397"/>
                  <a:gd name="connsiteX2" fmla="*/ 2041452 w 2041452"/>
                  <a:gd name="connsiteY2" fmla="*/ 382867 h 425397"/>
                  <a:gd name="connsiteX3" fmla="*/ 2041452 w 2041452"/>
                  <a:gd name="connsiteY3" fmla="*/ 382867 h 425397"/>
                  <a:gd name="connsiteX4" fmla="*/ 2041452 w 2041452"/>
                  <a:gd name="connsiteY4" fmla="*/ 382867 h 42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1452" h="425397">
                    <a:moveTo>
                      <a:pt x="0" y="425397"/>
                    </a:moveTo>
                    <a:cubicBezTo>
                      <a:pt x="340242" y="216290"/>
                      <a:pt x="680484" y="7183"/>
                      <a:pt x="1020726" y="95"/>
                    </a:cubicBezTo>
                    <a:cubicBezTo>
                      <a:pt x="1360968" y="-6993"/>
                      <a:pt x="2041452" y="382867"/>
                      <a:pt x="2041452" y="382867"/>
                    </a:cubicBezTo>
                    <a:lnTo>
                      <a:pt x="2041452" y="382867"/>
                    </a:lnTo>
                    <a:lnTo>
                      <a:pt x="2041452" y="382867"/>
                    </a:ln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7" name="Ellipse 68"/>
              <p:cNvSpPr/>
              <p:nvPr/>
            </p:nvSpPr>
            <p:spPr>
              <a:xfrm>
                <a:off x="4201327" y="417034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1642274" y="6254358"/>
              <a:ext cx="795746" cy="327660"/>
              <a:chOff x="6876256" y="3270006"/>
              <a:chExt cx="1224136" cy="504056"/>
            </a:xfrm>
          </p:grpSpPr>
          <p:cxnSp>
            <p:nvCxnSpPr>
              <p:cNvPr id="79" name="Connecteur droit 56"/>
              <p:cNvCxnSpPr/>
              <p:nvPr/>
            </p:nvCxnSpPr>
            <p:spPr>
              <a:xfrm>
                <a:off x="6876256" y="3774062"/>
                <a:ext cx="12241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57"/>
              <p:cNvCxnSpPr/>
              <p:nvPr/>
            </p:nvCxnSpPr>
            <p:spPr>
              <a:xfrm>
                <a:off x="6876256" y="3270006"/>
                <a:ext cx="1224136" cy="17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Ellipse 16386"/>
              <p:cNvSpPr/>
              <p:nvPr/>
            </p:nvSpPr>
            <p:spPr>
              <a:xfrm>
                <a:off x="7389626" y="3270006"/>
                <a:ext cx="278718" cy="504056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1259632" y="6220759"/>
              <a:ext cx="3215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en-GB" altLang="en-US" sz="2400" dirty="0">
                  <a:solidFill>
                    <a:srgbClr val="1014A4"/>
                  </a:solidFill>
                </a:rPr>
                <a:t>+</a:t>
              </a:r>
              <a:endParaRPr lang="en-GB" altLang="en-US" sz="2400" dirty="0" smtClean="0">
                <a:solidFill>
                  <a:srgbClr val="1014A4"/>
                </a:solidFill>
              </a:endParaRPr>
            </a:p>
          </p:txBody>
        </p:sp>
        <p:pic>
          <p:nvPicPr>
            <p:cNvPr id="86" name="Image 16398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805" y="6506550"/>
              <a:ext cx="207347" cy="230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87" name="Image 16398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260" y="6503982"/>
              <a:ext cx="207347" cy="230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88" name="Image 88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993" y="6619175"/>
              <a:ext cx="162462" cy="207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89" name="Image 88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993" y="6013848"/>
              <a:ext cx="162462" cy="207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</p:grpSp>
      <p:pic>
        <p:nvPicPr>
          <p:cNvPr id="16401" name="Picture 16400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365" y="1678925"/>
            <a:ext cx="1612900" cy="381000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rgbClr val="000000">
                <a:alpha val="50196"/>
              </a:srgbClr>
            </a:solidFill>
          </a:ln>
        </p:spPr>
      </p:pic>
      <p:pic>
        <p:nvPicPr>
          <p:cNvPr id="4" name="Picture 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645651"/>
            <a:ext cx="26924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5" name="Picture 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29" y="2437784"/>
            <a:ext cx="60579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96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itle 1"/>
          <p:cNvSpPr txBox="1">
            <a:spLocks/>
          </p:cNvSpPr>
          <p:nvPr/>
        </p:nvSpPr>
        <p:spPr bwMode="auto">
          <a:xfrm>
            <a:off x="282547" y="174235"/>
            <a:ext cx="8569770" cy="75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fr-FR" sz="3200" dirty="0" smtClean="0">
                <a:solidFill>
                  <a:srgbClr val="990000"/>
                </a:solidFill>
              </a:rPr>
              <a:t>All-loop one-</a:t>
            </a:r>
            <a:r>
              <a:rPr lang="en-GB" altLang="fr-FR" sz="3200" dirty="0" err="1" smtClean="0">
                <a:solidFill>
                  <a:srgbClr val="990000"/>
                </a:solidFill>
              </a:rPr>
              <a:t>magnon</a:t>
            </a:r>
            <a:r>
              <a:rPr lang="en-GB" altLang="fr-FR" sz="3200" dirty="0" smtClean="0">
                <a:solidFill>
                  <a:srgbClr val="990000"/>
                </a:solidFill>
              </a:rPr>
              <a:t> 4-point correlator</a:t>
            </a:r>
            <a:endParaRPr lang="en-GB" altLang="fr-FR" sz="4800" dirty="0">
              <a:solidFill>
                <a:schemeClr val="tx2"/>
              </a:solidFill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6228184" y="-21471"/>
            <a:ext cx="22442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 err="1" smtClean="0">
                <a:solidFill>
                  <a:srgbClr val="00CC00"/>
                </a:solidFill>
              </a:rPr>
              <a:t>Gromov</a:t>
            </a:r>
            <a:r>
              <a:rPr lang="en-GB" sz="1200" b="1" dirty="0" smtClean="0">
                <a:solidFill>
                  <a:srgbClr val="00CC00"/>
                </a:solidFill>
              </a:rPr>
              <a:t>, V.K., </a:t>
            </a:r>
            <a:r>
              <a:rPr lang="en-GB" sz="1200" b="1" dirty="0" err="1" smtClean="0">
                <a:solidFill>
                  <a:srgbClr val="00CC00"/>
                </a:solidFill>
              </a:rPr>
              <a:t>Korchemsky</a:t>
            </a:r>
            <a:r>
              <a:rPr lang="en-GB" sz="1200" b="1" dirty="0">
                <a:solidFill>
                  <a:srgbClr val="00CC00"/>
                </a:solidFill>
              </a:rPr>
              <a:t>  </a:t>
            </a:r>
            <a:r>
              <a:rPr lang="en-GB" sz="1200" b="1" dirty="0" smtClean="0">
                <a:solidFill>
                  <a:srgbClr val="00CC00"/>
                </a:solidFill>
              </a:rPr>
              <a:t>2018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16384" y="912507"/>
            <a:ext cx="1538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Definition: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67545" y="1892100"/>
            <a:ext cx="3528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Dominated by “spiral” graphs.                    </a:t>
            </a:r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392357" y="3638471"/>
            <a:ext cx="72271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The </a:t>
            </a:r>
            <a:r>
              <a:rPr lang="en-GB" altLang="en-US" sz="1800" dirty="0" err="1" smtClean="0">
                <a:solidFill>
                  <a:srgbClr val="1014A4"/>
                </a:solidFill>
              </a:rPr>
              <a:t>eigenfunction</a:t>
            </a:r>
            <a:r>
              <a:rPr lang="en-GB" altLang="en-US" sz="1800" dirty="0" smtClean="0">
                <a:solidFill>
                  <a:srgbClr val="1014A4"/>
                </a:solidFill>
              </a:rPr>
              <a:t> is again a </a:t>
            </a:r>
            <a:r>
              <a:rPr lang="en-GB" altLang="en-US" sz="1800" dirty="0">
                <a:solidFill>
                  <a:srgbClr val="1014A4"/>
                </a:solidFill>
              </a:rPr>
              <a:t>3</a:t>
            </a:r>
            <a:r>
              <a:rPr lang="en-GB" altLang="en-US" sz="1800" dirty="0" smtClean="0">
                <a:solidFill>
                  <a:srgbClr val="1014A4"/>
                </a:solidFill>
              </a:rPr>
              <a:t>-point </a:t>
            </a:r>
            <a:r>
              <a:rPr lang="en-GB" altLang="en-US" sz="1800" dirty="0">
                <a:solidFill>
                  <a:srgbClr val="1014A4"/>
                </a:solidFill>
              </a:rPr>
              <a:t>correlation </a:t>
            </a:r>
            <a:r>
              <a:rPr lang="en-GB" altLang="en-US" sz="1800" dirty="0" smtClean="0">
                <a:solidFill>
                  <a:srgbClr val="1014A4"/>
                </a:solidFill>
              </a:rPr>
              <a:t>function with spin   </a:t>
            </a:r>
          </a:p>
        </p:txBody>
      </p:sp>
      <p:pic>
        <p:nvPicPr>
          <p:cNvPr id="8" name="Picture 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46" y="1331412"/>
            <a:ext cx="66802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5433736" y="2348880"/>
            <a:ext cx="3133336" cy="818642"/>
            <a:chOff x="2554152" y="2792448"/>
            <a:chExt cx="3133336" cy="818642"/>
          </a:xfrm>
        </p:grpSpPr>
        <p:grpSp>
          <p:nvGrpSpPr>
            <p:cNvPr id="26" name="Group 25"/>
            <p:cNvGrpSpPr/>
            <p:nvPr/>
          </p:nvGrpSpPr>
          <p:grpSpPr>
            <a:xfrm>
              <a:off x="3203590" y="2792448"/>
              <a:ext cx="2483898" cy="818642"/>
              <a:chOff x="3203590" y="2792448"/>
              <a:chExt cx="2483898" cy="818642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3203590" y="2792448"/>
                <a:ext cx="1288084" cy="818642"/>
                <a:chOff x="6703533" y="2636912"/>
                <a:chExt cx="1552872" cy="986927"/>
              </a:xfrm>
            </p:grpSpPr>
            <p:grpSp>
              <p:nvGrpSpPr>
                <p:cNvPr id="47" name="Groupe 16404"/>
                <p:cNvGrpSpPr/>
                <p:nvPr/>
              </p:nvGrpSpPr>
              <p:grpSpPr>
                <a:xfrm>
                  <a:off x="6922204" y="2846448"/>
                  <a:ext cx="984827" cy="494763"/>
                  <a:chOff x="7475605" y="6083315"/>
                  <a:chExt cx="984827" cy="494763"/>
                </a:xfrm>
              </p:grpSpPr>
              <p:cxnSp>
                <p:nvCxnSpPr>
                  <p:cNvPr id="52" name="Connecteur droit 94"/>
                  <p:cNvCxnSpPr>
                    <a:stCxn id="65" idx="4"/>
                  </p:cNvCxnSpPr>
                  <p:nvPr/>
                </p:nvCxnSpPr>
                <p:spPr>
                  <a:xfrm>
                    <a:off x="7475605" y="6578078"/>
                    <a:ext cx="984827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Connecteur droit 95"/>
                  <p:cNvCxnSpPr/>
                  <p:nvPr/>
                </p:nvCxnSpPr>
                <p:spPr>
                  <a:xfrm flipV="1">
                    <a:off x="7475605" y="6083315"/>
                    <a:ext cx="984827" cy="4947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84" name="Image 16412"/>
                <p:cNvPicPr>
                  <a:picLocks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16327" y="3458739"/>
                  <a:ext cx="254000" cy="1651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/>
                      </a:solidFill>
                    </a14:hiddenFill>
                  </a:ext>
                </a:extLst>
              </p:spPr>
            </p:pic>
            <p:pic>
              <p:nvPicPr>
                <p:cNvPr id="85" name="Image 121"/>
                <p:cNvPicPr>
                  <a:picLocks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03533" y="2636912"/>
                  <a:ext cx="254000" cy="1651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/>
                      </a:solidFill>
                    </a14:hiddenFill>
                  </a:ext>
                </a:extLst>
              </p:spPr>
            </p:pic>
            <p:pic>
              <p:nvPicPr>
                <p:cNvPr id="86" name="Image 122"/>
                <p:cNvPicPr>
                  <a:picLocks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96351" y="2655992"/>
                  <a:ext cx="254000" cy="1651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/>
                      </a:solidFill>
                    </a14:hiddenFill>
                  </a:ext>
                </a:extLst>
              </p:spPr>
            </p:pic>
            <p:pic>
              <p:nvPicPr>
                <p:cNvPr id="87" name="Image 123"/>
                <p:cNvPicPr>
                  <a:picLocks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89705" y="3403770"/>
                  <a:ext cx="266700" cy="1651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/>
                      </a:solidFill>
                    </a14:hiddenFill>
                  </a:ext>
                </a:extLst>
              </p:spPr>
            </p:pic>
          </p:grpSp>
          <p:cxnSp>
            <p:nvCxnSpPr>
              <p:cNvPr id="69" name="Connecteur droit 94"/>
              <p:cNvCxnSpPr/>
              <p:nvPr/>
            </p:nvCxnSpPr>
            <p:spPr>
              <a:xfrm>
                <a:off x="3414280" y="2966255"/>
                <a:ext cx="787594" cy="41039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Picture 20"/>
              <p:cNvPicPr>
                <a:picLocks/>
              </p:cNvPicPr>
              <p:nvPr>
                <p:custDataLst>
                  <p:tags r:id="rId11"/>
                </p:custDataLst>
              </p:nvPr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7845" y="3040168"/>
                <a:ext cx="929643" cy="1805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</p:pic>
          <p:cxnSp>
            <p:nvCxnSpPr>
              <p:cNvPr id="23" name="Straight Arrow Connector 22"/>
              <p:cNvCxnSpPr/>
              <p:nvPr/>
            </p:nvCxnSpPr>
            <p:spPr>
              <a:xfrm flipH="1">
                <a:off x="3995936" y="3151152"/>
                <a:ext cx="689554" cy="832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7" name="Picture 26"/>
            <p:cNvPicPr>
              <a:picLocks/>
            </p:cNvPicPr>
            <p:nvPr>
              <p:custDataLst>
                <p:tags r:id="rId10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152" y="3076807"/>
              <a:ext cx="698500" cy="17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547093" y="2401336"/>
            <a:ext cx="3305172" cy="651865"/>
            <a:chOff x="4100454" y="1713650"/>
            <a:chExt cx="3305172" cy="651865"/>
          </a:xfrm>
        </p:grpSpPr>
        <p:cxnSp>
          <p:nvCxnSpPr>
            <p:cNvPr id="72" name="Connecteur droit 94"/>
            <p:cNvCxnSpPr/>
            <p:nvPr/>
          </p:nvCxnSpPr>
          <p:spPr>
            <a:xfrm>
              <a:off x="4425162" y="2300330"/>
              <a:ext cx="27236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94"/>
            <p:cNvCxnSpPr/>
            <p:nvPr/>
          </p:nvCxnSpPr>
          <p:spPr>
            <a:xfrm>
              <a:off x="4425162" y="1772816"/>
              <a:ext cx="27236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4424082" y="1770529"/>
              <a:ext cx="2716306" cy="546847"/>
            </a:xfrm>
            <a:custGeom>
              <a:avLst/>
              <a:gdLst>
                <a:gd name="connsiteX0" fmla="*/ 0 w 2716306"/>
                <a:gd name="connsiteY0" fmla="*/ 13447 h 546847"/>
                <a:gd name="connsiteX1" fmla="*/ 627530 w 2716306"/>
                <a:gd name="connsiteY1" fmla="*/ 546847 h 546847"/>
                <a:gd name="connsiteX2" fmla="*/ 1183342 w 2716306"/>
                <a:gd name="connsiteY2" fmla="*/ 0 h 546847"/>
                <a:gd name="connsiteX3" fmla="*/ 1703294 w 2716306"/>
                <a:gd name="connsiteY3" fmla="*/ 510989 h 546847"/>
                <a:gd name="connsiteX4" fmla="*/ 2164977 w 2716306"/>
                <a:gd name="connsiteY4" fmla="*/ 13447 h 546847"/>
                <a:gd name="connsiteX5" fmla="*/ 2716306 w 2716306"/>
                <a:gd name="connsiteY5" fmla="*/ 537883 h 54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6306" h="546847">
                  <a:moveTo>
                    <a:pt x="0" y="13447"/>
                  </a:moveTo>
                  <a:lnTo>
                    <a:pt x="627530" y="546847"/>
                  </a:lnTo>
                  <a:lnTo>
                    <a:pt x="1183342" y="0"/>
                  </a:lnTo>
                  <a:lnTo>
                    <a:pt x="1703294" y="510989"/>
                  </a:lnTo>
                  <a:lnTo>
                    <a:pt x="2164977" y="13447"/>
                  </a:lnTo>
                  <a:lnTo>
                    <a:pt x="2716306" y="537883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2" name="Image 121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454" y="1713650"/>
              <a:ext cx="210689" cy="136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33" name="Image 16412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307" y="2205683"/>
              <a:ext cx="210689" cy="136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34" name="Image 122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670" y="1727784"/>
              <a:ext cx="210689" cy="136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35" name="Image 123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402" y="2228567"/>
              <a:ext cx="221224" cy="136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</p:grp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398323" y="4437112"/>
            <a:ext cx="81341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Dimensions of exchange operators                                 from star-triangle:</a:t>
            </a:r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454202" y="5589240"/>
            <a:ext cx="77181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Dimensions and structure constants  especially simple in 4 dimensions:</a:t>
            </a:r>
          </a:p>
        </p:txBody>
      </p:sp>
      <p:pic>
        <p:nvPicPr>
          <p:cNvPr id="36" name="Picture 3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6" y="5997108"/>
            <a:ext cx="3006530" cy="2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40" name="Picture 39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046478"/>
            <a:ext cx="3813637" cy="53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610529" y="6296630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1400" dirty="0" smtClean="0">
                <a:solidFill>
                  <a:srgbClr val="1014A4"/>
                </a:solidFill>
              </a:rPr>
              <a:t>No wrapping corrections!</a:t>
            </a:r>
          </a:p>
        </p:txBody>
      </p:sp>
      <p:pic>
        <p:nvPicPr>
          <p:cNvPr id="45" name="Picture 4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28" y="4806444"/>
            <a:ext cx="34925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48" name="Picture 47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70" y="4516897"/>
            <a:ext cx="16637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144" name="Rectangle 143"/>
          <p:cNvSpPr>
            <a:spLocks noChangeArrowheads="1"/>
          </p:cNvSpPr>
          <p:nvPr/>
        </p:nvSpPr>
        <p:spPr bwMode="auto">
          <a:xfrm>
            <a:off x="5220072" y="1898561"/>
            <a:ext cx="3087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1800" dirty="0" smtClean="0">
                <a:solidFill>
                  <a:srgbClr val="1014A4"/>
                </a:solidFill>
              </a:rPr>
              <a:t>Graph-building operator:</a:t>
            </a:r>
          </a:p>
        </p:txBody>
      </p:sp>
    </p:spTree>
    <p:extLst>
      <p:ext uri="{BB962C8B-B14F-4D97-AF65-F5344CB8AC3E}">
        <p14:creationId xmlns:p14="http://schemas.microsoft.com/office/powerpoint/2010/main" val="354893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/>
      <p:bldP spid="109" grpId="0"/>
      <p:bldP spid="136" grpId="0"/>
      <p:bldP spid="139" grpId="0"/>
      <p:bldP spid="143" grpId="0"/>
      <p:bldP spid="1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itle 1"/>
          <p:cNvSpPr txBox="1">
            <a:spLocks/>
          </p:cNvSpPr>
          <p:nvPr/>
        </p:nvSpPr>
        <p:spPr bwMode="auto">
          <a:xfrm>
            <a:off x="282547" y="174235"/>
            <a:ext cx="8569770" cy="75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fr-FR" sz="3200" dirty="0" smtClean="0">
                <a:solidFill>
                  <a:srgbClr val="990000"/>
                </a:solidFill>
              </a:rPr>
              <a:t>All-loop two-</a:t>
            </a:r>
            <a:r>
              <a:rPr lang="en-GB" altLang="fr-FR" sz="3200" dirty="0" err="1" smtClean="0">
                <a:solidFill>
                  <a:srgbClr val="990000"/>
                </a:solidFill>
              </a:rPr>
              <a:t>magnon</a:t>
            </a:r>
            <a:r>
              <a:rPr lang="en-GB" altLang="fr-FR" sz="3200" dirty="0" smtClean="0">
                <a:solidFill>
                  <a:srgbClr val="990000"/>
                </a:solidFill>
              </a:rPr>
              <a:t> 4-point correlator</a:t>
            </a:r>
            <a:endParaRPr lang="en-GB" altLang="fr-FR" sz="4800" dirty="0">
              <a:solidFill>
                <a:schemeClr val="tx2"/>
              </a:solidFill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6228184" y="-21471"/>
            <a:ext cx="22442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 err="1" smtClean="0">
                <a:solidFill>
                  <a:srgbClr val="00CC00"/>
                </a:solidFill>
              </a:rPr>
              <a:t>Gromov</a:t>
            </a:r>
            <a:r>
              <a:rPr lang="en-GB" sz="1200" b="1" dirty="0" smtClean="0">
                <a:solidFill>
                  <a:srgbClr val="00CC00"/>
                </a:solidFill>
              </a:rPr>
              <a:t>, V.K., </a:t>
            </a:r>
            <a:r>
              <a:rPr lang="en-GB" sz="1200" b="1" dirty="0" err="1" smtClean="0">
                <a:solidFill>
                  <a:srgbClr val="00CC00"/>
                </a:solidFill>
              </a:rPr>
              <a:t>Korchemsky</a:t>
            </a:r>
            <a:r>
              <a:rPr lang="en-GB" sz="1200" b="1" dirty="0">
                <a:solidFill>
                  <a:srgbClr val="00CC00"/>
                </a:solidFill>
              </a:rPr>
              <a:t>  </a:t>
            </a:r>
            <a:r>
              <a:rPr lang="en-GB" sz="1200" b="1" dirty="0" smtClean="0">
                <a:solidFill>
                  <a:srgbClr val="00CC00"/>
                </a:solidFill>
              </a:rPr>
              <a:t>2018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97172" y="908720"/>
            <a:ext cx="51365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Definition through local protected operators: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67544" y="1892100"/>
            <a:ext cx="3960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1800" dirty="0" smtClean="0">
                <a:solidFill>
                  <a:srgbClr val="1014A4"/>
                </a:solidFill>
              </a:rPr>
              <a:t>Defined by “double-spiral” graphs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63045" y="2492896"/>
            <a:ext cx="1288084" cy="818642"/>
            <a:chOff x="6703533" y="2636912"/>
            <a:chExt cx="1552872" cy="986927"/>
          </a:xfrm>
        </p:grpSpPr>
        <p:grpSp>
          <p:nvGrpSpPr>
            <p:cNvPr id="47" name="Groupe 16404"/>
            <p:cNvGrpSpPr/>
            <p:nvPr/>
          </p:nvGrpSpPr>
          <p:grpSpPr>
            <a:xfrm>
              <a:off x="6922204" y="2846448"/>
              <a:ext cx="984827" cy="494763"/>
              <a:chOff x="7475605" y="6083315"/>
              <a:chExt cx="984827" cy="494763"/>
            </a:xfrm>
          </p:grpSpPr>
          <p:cxnSp>
            <p:nvCxnSpPr>
              <p:cNvPr id="52" name="Connecteur droit 94"/>
              <p:cNvCxnSpPr>
                <a:stCxn id="65" idx="4"/>
              </p:cNvCxnSpPr>
              <p:nvPr/>
            </p:nvCxnSpPr>
            <p:spPr>
              <a:xfrm>
                <a:off x="7475605" y="6578078"/>
                <a:ext cx="98482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95"/>
              <p:cNvCxnSpPr/>
              <p:nvPr/>
            </p:nvCxnSpPr>
            <p:spPr>
              <a:xfrm flipV="1">
                <a:off x="7475605" y="6083315"/>
                <a:ext cx="984827" cy="494763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4" name="Image 16412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327" y="3458739"/>
              <a:ext cx="254000" cy="16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85" name="Image 121"/>
            <p:cNvPicPr>
              <a:picLocks/>
            </p:cNvPicPr>
            <p:nvPr>
              <p:custDataLst>
                <p:tags r:id="rId10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533" y="2636912"/>
              <a:ext cx="254000" cy="16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86" name="Image 122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351" y="2655992"/>
              <a:ext cx="254000" cy="16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87" name="Image 123"/>
            <p:cNvPicPr>
              <a:picLocks/>
            </p:cNvPicPr>
            <p:nvPr>
              <p:custDataLst>
                <p:tags r:id="rId12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705" y="3403770"/>
              <a:ext cx="266700" cy="16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</p:grp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395535" y="4103509"/>
            <a:ext cx="59717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Dimensions (4D) of exchange operators (</a:t>
            </a:r>
            <a:r>
              <a:rPr lang="en-GB" altLang="en-US" sz="1800" dirty="0" err="1" smtClean="0">
                <a:solidFill>
                  <a:srgbClr val="1014A4"/>
                </a:solidFill>
              </a:rPr>
              <a:t>Konishi</a:t>
            </a:r>
            <a:r>
              <a:rPr lang="en-GB" altLang="en-US" sz="1800" dirty="0" smtClean="0">
                <a:solidFill>
                  <a:srgbClr val="1014A4"/>
                </a:solidFill>
              </a:rPr>
              <a:t>-like)</a:t>
            </a:r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393667" y="5867980"/>
            <a:ext cx="5973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>
                <a:solidFill>
                  <a:srgbClr val="1014A4"/>
                </a:solidFill>
              </a:rPr>
              <a:t>S</a:t>
            </a:r>
            <a:r>
              <a:rPr lang="en-GB" altLang="en-US" sz="1800" dirty="0" smtClean="0">
                <a:solidFill>
                  <a:srgbClr val="1014A4"/>
                </a:solidFill>
              </a:rPr>
              <a:t>tructure constants  are also available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7093" y="2545830"/>
            <a:ext cx="3305172" cy="651865"/>
            <a:chOff x="547093" y="2401336"/>
            <a:chExt cx="3305172" cy="651865"/>
          </a:xfrm>
        </p:grpSpPr>
        <p:grpSp>
          <p:nvGrpSpPr>
            <p:cNvPr id="29" name="Group 28"/>
            <p:cNvGrpSpPr/>
            <p:nvPr/>
          </p:nvGrpSpPr>
          <p:grpSpPr>
            <a:xfrm>
              <a:off x="547093" y="2401336"/>
              <a:ext cx="3305172" cy="651865"/>
              <a:chOff x="4100454" y="1713650"/>
              <a:chExt cx="3305172" cy="651865"/>
            </a:xfrm>
          </p:grpSpPr>
          <p:cxnSp>
            <p:nvCxnSpPr>
              <p:cNvPr id="72" name="Connecteur droit 94"/>
              <p:cNvCxnSpPr/>
              <p:nvPr/>
            </p:nvCxnSpPr>
            <p:spPr>
              <a:xfrm>
                <a:off x="4425162" y="2300330"/>
                <a:ext cx="27236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94"/>
              <p:cNvCxnSpPr/>
              <p:nvPr/>
            </p:nvCxnSpPr>
            <p:spPr>
              <a:xfrm>
                <a:off x="4425162" y="1772816"/>
                <a:ext cx="27236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reeform 19"/>
              <p:cNvSpPr/>
              <p:nvPr/>
            </p:nvSpPr>
            <p:spPr>
              <a:xfrm>
                <a:off x="4424082" y="1770529"/>
                <a:ext cx="2716306" cy="546847"/>
              </a:xfrm>
              <a:custGeom>
                <a:avLst/>
                <a:gdLst>
                  <a:gd name="connsiteX0" fmla="*/ 0 w 2716306"/>
                  <a:gd name="connsiteY0" fmla="*/ 13447 h 546847"/>
                  <a:gd name="connsiteX1" fmla="*/ 627530 w 2716306"/>
                  <a:gd name="connsiteY1" fmla="*/ 546847 h 546847"/>
                  <a:gd name="connsiteX2" fmla="*/ 1183342 w 2716306"/>
                  <a:gd name="connsiteY2" fmla="*/ 0 h 546847"/>
                  <a:gd name="connsiteX3" fmla="*/ 1703294 w 2716306"/>
                  <a:gd name="connsiteY3" fmla="*/ 510989 h 546847"/>
                  <a:gd name="connsiteX4" fmla="*/ 2164977 w 2716306"/>
                  <a:gd name="connsiteY4" fmla="*/ 13447 h 546847"/>
                  <a:gd name="connsiteX5" fmla="*/ 2716306 w 2716306"/>
                  <a:gd name="connsiteY5" fmla="*/ 537883 h 54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6306" h="546847">
                    <a:moveTo>
                      <a:pt x="0" y="13447"/>
                    </a:moveTo>
                    <a:lnTo>
                      <a:pt x="627530" y="546847"/>
                    </a:lnTo>
                    <a:lnTo>
                      <a:pt x="1183342" y="0"/>
                    </a:lnTo>
                    <a:lnTo>
                      <a:pt x="1703294" y="510989"/>
                    </a:lnTo>
                    <a:lnTo>
                      <a:pt x="2164977" y="13447"/>
                    </a:lnTo>
                    <a:lnTo>
                      <a:pt x="2716306" y="537883"/>
                    </a:ln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32" name="Image 121"/>
              <p:cNvPicPr>
                <a:picLocks/>
              </p:cNvPicPr>
              <p:nvPr>
                <p:custDataLst>
                  <p:tags r:id="rId5"/>
                </p:custDataLst>
              </p:nvPr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0454" y="1713650"/>
                <a:ext cx="210689" cy="136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</p:pic>
          <p:pic>
            <p:nvPicPr>
              <p:cNvPr id="133" name="Image 16412"/>
              <p:cNvPicPr>
                <a:picLocks/>
              </p:cNvPicPr>
              <p:nvPr>
                <p:custDataLst>
                  <p:tags r:id="rId6"/>
                </p:custDataLst>
              </p:nvPr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4307" y="2205683"/>
                <a:ext cx="210689" cy="136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</p:pic>
          <p:pic>
            <p:nvPicPr>
              <p:cNvPr id="134" name="Image 122"/>
              <p:cNvPicPr>
                <a:picLocks/>
              </p:cNvPicPr>
              <p:nvPr>
                <p:custDataLst>
                  <p:tags r:id="rId7"/>
                </p:custDataLst>
              </p:nvPr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9670" y="1727784"/>
                <a:ext cx="210689" cy="136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</p:pic>
          <p:pic>
            <p:nvPicPr>
              <p:cNvPr id="135" name="Image 123"/>
              <p:cNvPicPr>
                <a:picLocks/>
              </p:cNvPicPr>
              <p:nvPr>
                <p:custDataLst>
                  <p:tags r:id="rId8"/>
                </p:custDataLst>
              </p:nvPr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4402" y="2228567"/>
                <a:ext cx="221224" cy="136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</p:pic>
        </p:grpSp>
        <p:sp>
          <p:nvSpPr>
            <p:cNvPr id="39" name="Freeform 38"/>
            <p:cNvSpPr/>
            <p:nvPr/>
          </p:nvSpPr>
          <p:spPr>
            <a:xfrm flipV="1">
              <a:off x="884574" y="2440286"/>
              <a:ext cx="2716306" cy="556797"/>
            </a:xfrm>
            <a:custGeom>
              <a:avLst/>
              <a:gdLst>
                <a:gd name="connsiteX0" fmla="*/ 0 w 2716306"/>
                <a:gd name="connsiteY0" fmla="*/ 13447 h 546847"/>
                <a:gd name="connsiteX1" fmla="*/ 627530 w 2716306"/>
                <a:gd name="connsiteY1" fmla="*/ 546847 h 546847"/>
                <a:gd name="connsiteX2" fmla="*/ 1183342 w 2716306"/>
                <a:gd name="connsiteY2" fmla="*/ 0 h 546847"/>
                <a:gd name="connsiteX3" fmla="*/ 1703294 w 2716306"/>
                <a:gd name="connsiteY3" fmla="*/ 510989 h 546847"/>
                <a:gd name="connsiteX4" fmla="*/ 2164977 w 2716306"/>
                <a:gd name="connsiteY4" fmla="*/ 13447 h 546847"/>
                <a:gd name="connsiteX5" fmla="*/ 2716306 w 2716306"/>
                <a:gd name="connsiteY5" fmla="*/ 537883 h 54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6306" h="546847">
                  <a:moveTo>
                    <a:pt x="0" y="13447"/>
                  </a:moveTo>
                  <a:lnTo>
                    <a:pt x="627530" y="546847"/>
                  </a:lnTo>
                  <a:lnTo>
                    <a:pt x="1183342" y="0"/>
                  </a:lnTo>
                  <a:lnTo>
                    <a:pt x="1703294" y="510989"/>
                  </a:lnTo>
                  <a:lnTo>
                    <a:pt x="2164977" y="13447"/>
                  </a:lnTo>
                  <a:lnTo>
                    <a:pt x="2716306" y="537883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Oval 2"/>
            <p:cNvSpPr/>
            <p:nvPr/>
          </p:nvSpPr>
          <p:spPr>
            <a:xfrm>
              <a:off x="1187624" y="2740589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Oval 41"/>
            <p:cNvSpPr/>
            <p:nvPr/>
          </p:nvSpPr>
          <p:spPr>
            <a:xfrm>
              <a:off x="1102170" y="2644250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Oval 42"/>
            <p:cNvSpPr/>
            <p:nvPr/>
          </p:nvSpPr>
          <p:spPr>
            <a:xfrm>
              <a:off x="1714343" y="2629171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val 47"/>
            <p:cNvSpPr/>
            <p:nvPr/>
          </p:nvSpPr>
          <p:spPr>
            <a:xfrm>
              <a:off x="1786351" y="2731638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val 48"/>
            <p:cNvSpPr/>
            <p:nvPr/>
          </p:nvSpPr>
          <p:spPr>
            <a:xfrm>
              <a:off x="2339752" y="2744125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val 49"/>
            <p:cNvSpPr/>
            <p:nvPr/>
          </p:nvSpPr>
          <p:spPr>
            <a:xfrm>
              <a:off x="2261085" y="2644250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val 50"/>
            <p:cNvSpPr/>
            <p:nvPr/>
          </p:nvSpPr>
          <p:spPr>
            <a:xfrm>
              <a:off x="2816663" y="2727444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Oval 53"/>
            <p:cNvSpPr/>
            <p:nvPr/>
          </p:nvSpPr>
          <p:spPr>
            <a:xfrm>
              <a:off x="2731337" y="2630835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Oval 54"/>
            <p:cNvSpPr/>
            <p:nvPr/>
          </p:nvSpPr>
          <p:spPr>
            <a:xfrm>
              <a:off x="3226833" y="2654145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Oval 55"/>
            <p:cNvSpPr/>
            <p:nvPr/>
          </p:nvSpPr>
          <p:spPr>
            <a:xfrm>
              <a:off x="3316641" y="2736076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57" name="Connecteur droit 95"/>
          <p:cNvCxnSpPr/>
          <p:nvPr/>
        </p:nvCxnSpPr>
        <p:spPr>
          <a:xfrm>
            <a:off x="6254653" y="2666703"/>
            <a:ext cx="806675" cy="39404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94"/>
          <p:cNvCxnSpPr/>
          <p:nvPr/>
        </p:nvCxnSpPr>
        <p:spPr>
          <a:xfrm>
            <a:off x="6237148" y="2664282"/>
            <a:ext cx="8168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07" y="2777255"/>
            <a:ext cx="6985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36" y="4169758"/>
            <a:ext cx="18161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61" name="Oval 60"/>
          <p:cNvSpPr/>
          <p:nvPr/>
        </p:nvSpPr>
        <p:spPr>
          <a:xfrm>
            <a:off x="6667343" y="2880570"/>
            <a:ext cx="72008" cy="720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Oval 61"/>
          <p:cNvSpPr/>
          <p:nvPr/>
        </p:nvSpPr>
        <p:spPr>
          <a:xfrm>
            <a:off x="6578616" y="2793226"/>
            <a:ext cx="72008" cy="720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15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47" y="1354199"/>
            <a:ext cx="72771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31" name="Picture 30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76960"/>
            <a:ext cx="69850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5239167" y="1894156"/>
            <a:ext cx="2678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1800" dirty="0" smtClean="0">
                <a:solidFill>
                  <a:srgbClr val="1014A4"/>
                </a:solidFill>
              </a:rPr>
              <a:t>Graph-building operator:</a:t>
            </a:r>
          </a:p>
        </p:txBody>
      </p:sp>
    </p:spTree>
    <p:extLst>
      <p:ext uri="{BB962C8B-B14F-4D97-AF65-F5344CB8AC3E}">
        <p14:creationId xmlns:p14="http://schemas.microsoft.com/office/powerpoint/2010/main" val="37742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/>
      <p:bldP spid="136" grpId="0"/>
      <p:bldP spid="139" grpId="0"/>
      <p:bldP spid="61" grpId="0" animBg="1"/>
      <p:bldP spid="62" grpId="0" animBg="1"/>
      <p:bldP spid="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itle 1"/>
          <p:cNvSpPr txBox="1">
            <a:spLocks/>
          </p:cNvSpPr>
          <p:nvPr/>
        </p:nvSpPr>
        <p:spPr bwMode="auto">
          <a:xfrm>
            <a:off x="282547" y="174235"/>
            <a:ext cx="8569770" cy="75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fr-FR" sz="2800" dirty="0" smtClean="0">
                <a:solidFill>
                  <a:srgbClr val="990000"/>
                </a:solidFill>
              </a:rPr>
              <a:t>Exact 4-point correlators in full DS theory</a:t>
            </a:r>
            <a:endParaRPr lang="en-GB" altLang="fr-FR" sz="4400" dirty="0">
              <a:solidFill>
                <a:schemeClr val="tx2"/>
              </a:solidFill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6228184" y="-21471"/>
            <a:ext cx="17349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rgbClr val="00CC00"/>
                </a:solidFill>
              </a:rPr>
              <a:t>V.K., </a:t>
            </a:r>
            <a:r>
              <a:rPr lang="en-GB" sz="1200" b="1" dirty="0" err="1">
                <a:solidFill>
                  <a:srgbClr val="00CC00"/>
                </a:solidFill>
              </a:rPr>
              <a:t>Olivucci</a:t>
            </a:r>
            <a:r>
              <a:rPr lang="en-GB" sz="1200" b="1" dirty="0" smtClean="0">
                <a:solidFill>
                  <a:srgbClr val="00CC00"/>
                </a:solidFill>
              </a:rPr>
              <a:t>, </a:t>
            </a:r>
            <a:r>
              <a:rPr lang="en-GB" sz="1200" b="1" dirty="0" err="1" smtClean="0">
                <a:solidFill>
                  <a:srgbClr val="00CC00"/>
                </a:solidFill>
              </a:rPr>
              <a:t>Preti</a:t>
            </a:r>
            <a:r>
              <a:rPr lang="en-GB" sz="1200" b="1" dirty="0" smtClean="0">
                <a:solidFill>
                  <a:srgbClr val="00CC00"/>
                </a:solidFill>
              </a:rPr>
              <a:t> 2018</a:t>
            </a:r>
            <a:endParaRPr lang="en-US" sz="1200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97173" y="908720"/>
            <a:ext cx="5282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Consider again zero-</a:t>
            </a:r>
            <a:r>
              <a:rPr lang="en-GB" altLang="en-US" sz="1800" dirty="0" err="1" smtClean="0">
                <a:solidFill>
                  <a:srgbClr val="1014A4"/>
                </a:solidFill>
              </a:rPr>
              <a:t>magnon</a:t>
            </a:r>
            <a:r>
              <a:rPr lang="en-GB" altLang="en-US" sz="1800" dirty="0" smtClean="0">
                <a:solidFill>
                  <a:srgbClr val="1014A4"/>
                </a:solidFill>
              </a:rPr>
              <a:t> 4-point function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55158" y="4620965"/>
            <a:ext cx="7473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 err="1" smtClean="0">
                <a:solidFill>
                  <a:srgbClr val="1014A4"/>
                </a:solidFill>
              </a:rPr>
              <a:t>Diagonalizing</a:t>
            </a:r>
            <a:r>
              <a:rPr lang="en-GB" altLang="en-US" sz="1800" dirty="0" smtClean="0">
                <a:solidFill>
                  <a:srgbClr val="1014A4"/>
                </a:solidFill>
              </a:rPr>
              <a:t> these operators and summing up the graphs we obtain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39552" y="3351083"/>
            <a:ext cx="82022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>
                <a:solidFill>
                  <a:srgbClr val="1014A4"/>
                </a:solidFill>
              </a:rPr>
              <a:t>G</a:t>
            </a:r>
            <a:r>
              <a:rPr lang="en-GB" altLang="en-US" sz="1800" dirty="0" smtClean="0">
                <a:solidFill>
                  <a:srgbClr val="1014A4"/>
                </a:solidFill>
              </a:rPr>
              <a:t>raph-building operators</a:t>
            </a:r>
          </a:p>
        </p:txBody>
      </p:sp>
      <p:pic>
        <p:nvPicPr>
          <p:cNvPr id="8" name="Picture 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" y="1333648"/>
            <a:ext cx="52070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394457" y="2114808"/>
            <a:ext cx="5614456" cy="1293745"/>
            <a:chOff x="1363849" y="1986194"/>
            <a:chExt cx="5614456" cy="12937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V="1">
              <a:off x="1363849" y="1986194"/>
              <a:ext cx="5614456" cy="1130184"/>
            </a:xfrm>
            <a:prstGeom prst="rect">
              <a:avLst/>
            </a:prstGeom>
          </p:spPr>
        </p:pic>
        <p:pic>
          <p:nvPicPr>
            <p:cNvPr id="69" name="Image 16398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5117" y="2752442"/>
              <a:ext cx="190960" cy="212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0163" y="2950302"/>
              <a:ext cx="152400" cy="20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290" y="2957992"/>
              <a:ext cx="152400" cy="20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151" y="3025939"/>
              <a:ext cx="444500" cy="25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</p:grp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317835" y="1700662"/>
            <a:ext cx="7632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Dominated by two types of wheels and a single type of fermionic loops </a:t>
            </a:r>
          </a:p>
        </p:txBody>
      </p:sp>
      <p:pic>
        <p:nvPicPr>
          <p:cNvPr id="16" name="Picture 1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515" y="1250054"/>
            <a:ext cx="9017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90091" y="3408553"/>
            <a:ext cx="1414196" cy="11874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90312" y="3498165"/>
            <a:ext cx="1777044" cy="1082963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65" y="3944280"/>
            <a:ext cx="571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22" name="Picture 2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80" y="3907009"/>
            <a:ext cx="571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34" name="Picture 3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7" y="5006633"/>
            <a:ext cx="81407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483017" y="5579948"/>
            <a:ext cx="78333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Here  </a:t>
            </a:r>
            <a:r>
              <a:rPr lang="en-US" sz="1800" dirty="0" err="1" smtClean="0">
                <a:solidFill>
                  <a:srgbClr val="1014A4"/>
                </a:solidFill>
              </a:rPr>
              <a:t>h</a:t>
            </a:r>
            <a:r>
              <a:rPr lang="en-US" sz="1800" baseline="-25000" dirty="0" err="1" smtClean="0">
                <a:solidFill>
                  <a:srgbClr val="1014A4"/>
                </a:solidFill>
              </a:rPr>
              <a:t>B</a:t>
            </a:r>
            <a:r>
              <a:rPr lang="en-GB" altLang="en-US" sz="1800" dirty="0" smtClean="0">
                <a:solidFill>
                  <a:srgbClr val="1014A4"/>
                </a:solidFill>
              </a:rPr>
              <a:t>  is the known “wheel” eigenvalue and </a:t>
            </a:r>
            <a:r>
              <a:rPr lang="en-US" sz="1800" dirty="0" err="1" smtClean="0">
                <a:solidFill>
                  <a:srgbClr val="1014A4"/>
                </a:solidFill>
              </a:rPr>
              <a:t>h</a:t>
            </a:r>
            <a:r>
              <a:rPr lang="en-US" sz="1800" baseline="-25000" dirty="0" err="1" smtClean="0">
                <a:solidFill>
                  <a:srgbClr val="1014A4"/>
                </a:solidFill>
              </a:rPr>
              <a:t>F</a:t>
            </a:r>
            <a:r>
              <a:rPr lang="en-GB" altLang="en-US" sz="1800" dirty="0" smtClean="0">
                <a:solidFill>
                  <a:srgbClr val="1014A4"/>
                </a:solidFill>
              </a:rPr>
              <a:t> is computed explicitly in terms of  hypergeometric function.</a:t>
            </a:r>
          </a:p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The position of poles in this expression gives the spectrum of anomalous dimensions of exchange operators </a:t>
            </a:r>
          </a:p>
        </p:txBody>
      </p:sp>
    </p:spTree>
    <p:extLst>
      <p:ext uri="{BB962C8B-B14F-4D97-AF65-F5344CB8AC3E}">
        <p14:creationId xmlns:p14="http://schemas.microsoft.com/office/powerpoint/2010/main" val="80171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6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846138"/>
          </a:xfrm>
        </p:spPr>
        <p:txBody>
          <a:bodyPr/>
          <a:lstStyle/>
          <a:p>
            <a:r>
              <a:rPr lang="en-US" sz="3600" dirty="0" smtClean="0">
                <a:solidFill>
                  <a:srgbClr val="990000"/>
                </a:solidFill>
              </a:rPr>
              <a:t>Outline 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37075" y="989829"/>
            <a:ext cx="8892480" cy="4167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800" dirty="0" smtClean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Strongly coupled CFTs are important for description of many physical phenomena:</a:t>
            </a:r>
          </a:p>
          <a:p>
            <a:pPr marL="0" indent="0">
              <a:buNone/>
              <a:defRPr/>
            </a:pPr>
            <a:r>
              <a:rPr lang="en-GB" altLang="en-US" sz="1800" dirty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800" dirty="0" smtClean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phase transitions, quantum gravity (through </a:t>
            </a:r>
            <a:r>
              <a:rPr lang="en-GB" altLang="en-US" sz="1800" dirty="0" err="1" smtClean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</a:t>
            </a:r>
            <a:r>
              <a:rPr lang="en-GB" altLang="en-US" sz="1800" dirty="0" smtClean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/CFT duality), </a:t>
            </a:r>
            <a:r>
              <a:rPr lang="en-GB" altLang="en-US" sz="1800" dirty="0" err="1" smtClean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Regge</a:t>
            </a:r>
            <a:r>
              <a:rPr lang="en-GB" altLang="en-US" sz="1800" dirty="0" smtClean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 for  </a:t>
            </a:r>
          </a:p>
          <a:p>
            <a:pPr marL="0" indent="0">
              <a:buNone/>
              <a:defRPr/>
            </a:pPr>
            <a:r>
              <a:rPr lang="en-GB" altLang="en-US" sz="1800" dirty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800" dirty="0" smtClean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high energy hadrons (BFKL), etc.       Supersymmetry is not really ubiquitous</a:t>
            </a:r>
          </a:p>
          <a:p>
            <a:pPr marL="0" indent="0">
              <a:buNone/>
              <a:defRPr/>
            </a:pPr>
            <a:endParaRPr lang="en-GB" altLang="en-US" sz="1800" dirty="0" smtClean="0">
              <a:solidFill>
                <a:srgbClr val="801F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1800" dirty="0" smtClean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many such CFTs are explicitly defined in 3d (</a:t>
            </a:r>
            <a:r>
              <a:rPr lang="en-GB" altLang="en-US" sz="1800" dirty="0" err="1" smtClean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Ising</a:t>
            </a:r>
            <a:r>
              <a:rPr lang="en-GB" altLang="en-US" sz="1800" dirty="0" smtClean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,…), and almost none in 4d,</a:t>
            </a:r>
          </a:p>
          <a:p>
            <a:pPr marL="0" indent="0">
              <a:buNone/>
              <a:defRPr/>
            </a:pPr>
            <a:r>
              <a:rPr lang="en-GB" altLang="en-US" sz="1800" dirty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800" dirty="0" smtClean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in spite of thorough study of their landscape by conformal bootstrap methods</a:t>
            </a:r>
          </a:p>
          <a:p>
            <a:pPr marL="0" indent="0">
              <a:buNone/>
              <a:defRPr/>
            </a:pPr>
            <a:endParaRPr lang="en-GB" altLang="en-US" sz="1800" dirty="0" smtClean="0">
              <a:solidFill>
                <a:srgbClr val="801F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1800" dirty="0" smtClean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proposed a family of </a:t>
            </a: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integrable</a:t>
            </a:r>
            <a:r>
              <a:rPr lang="en-GB" altLang="en-US" sz="1800" dirty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non-supersymmetric</a:t>
            </a:r>
            <a:r>
              <a:rPr lang="en-GB" altLang="en-US" sz="1800" dirty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4D </a:t>
            </a:r>
            <a:r>
              <a:rPr lang="en-GB" altLang="en-US" sz="1800" dirty="0" smtClean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CFTs</a:t>
            </a:r>
            <a:r>
              <a:rPr lang="en-GB" altLang="en-US" sz="1800" dirty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800" dirty="0" smtClean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double </a:t>
            </a:r>
            <a:r>
              <a:rPr lang="en-GB" altLang="en-US" sz="1800" dirty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scaling limit of N=4 SYM:  strong ɤ-deformation &amp; weak </a:t>
            </a:r>
            <a:r>
              <a:rPr lang="en-GB" altLang="en-US" sz="1800" dirty="0" smtClean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coupling</a:t>
            </a:r>
          </a:p>
          <a:p>
            <a:pPr>
              <a:defRPr/>
            </a:pPr>
            <a:endParaRPr lang="en-GB" altLang="en-US" sz="1800" dirty="0" smtClean="0">
              <a:solidFill>
                <a:srgbClr val="801F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1800" dirty="0" smtClean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Leads to non-unitary, logarithmic </a:t>
            </a:r>
            <a:r>
              <a:rPr lang="en-GB" altLang="en-US" sz="1800" dirty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“chiral” </a:t>
            </a:r>
            <a:r>
              <a:rPr lang="en-GB" altLang="en-US" sz="1800" dirty="0" smtClean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CFT.  Similar limit </a:t>
            </a:r>
            <a:r>
              <a:rPr lang="en-GB" altLang="en-US" sz="1800" dirty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altLang="en-US" sz="1800" dirty="0" smtClean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D=3 ABJM model.</a:t>
            </a:r>
          </a:p>
          <a:p>
            <a:pPr>
              <a:defRPr/>
            </a:pPr>
            <a:endParaRPr lang="en-GB" altLang="en-US" sz="1800" dirty="0">
              <a:solidFill>
                <a:srgbClr val="801F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Its explicit integrability sheds </a:t>
            </a:r>
            <a:r>
              <a:rPr lang="en-US" sz="1800" dirty="0">
                <a:solidFill>
                  <a:srgbClr val="FF0000"/>
                </a:solidFill>
              </a:rPr>
              <a:t>some light on the origins of integrability of  N=4 SYM</a:t>
            </a:r>
            <a:endParaRPr lang="en-GB" altLang="en-US" sz="1800" dirty="0" smtClean="0">
              <a:solidFill>
                <a:srgbClr val="801F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30"/>
          <p:cNvSpPr>
            <a:spLocks noChangeArrowheads="1"/>
          </p:cNvSpPr>
          <p:nvPr/>
        </p:nvSpPr>
        <p:spPr bwMode="auto">
          <a:xfrm>
            <a:off x="7308304" y="3618129"/>
            <a:ext cx="133402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50" b="1" dirty="0" err="1">
                <a:solidFill>
                  <a:srgbClr val="00CC00"/>
                </a:solidFill>
              </a:rPr>
              <a:t>Gurdogan</a:t>
            </a:r>
            <a:r>
              <a:rPr lang="en-GB" sz="1050" b="1" dirty="0">
                <a:solidFill>
                  <a:srgbClr val="00CC00"/>
                </a:solidFill>
              </a:rPr>
              <a:t>, V.K. </a:t>
            </a:r>
            <a:r>
              <a:rPr lang="en-GB" sz="1050" b="1" dirty="0" smtClean="0">
                <a:solidFill>
                  <a:srgbClr val="00CC00"/>
                </a:solidFill>
              </a:rPr>
              <a:t>2015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6835774" y="4050178"/>
            <a:ext cx="185980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smtClean="0">
                <a:solidFill>
                  <a:srgbClr val="00CC00"/>
                </a:solidFill>
              </a:rPr>
              <a:t>Caetano, </a:t>
            </a:r>
            <a:r>
              <a:rPr lang="en-GB" sz="1050" b="1" dirty="0" err="1" smtClean="0">
                <a:solidFill>
                  <a:srgbClr val="00CC00"/>
                </a:solidFill>
              </a:rPr>
              <a:t>Gurdogan</a:t>
            </a:r>
            <a:r>
              <a:rPr lang="en-GB" sz="1050" b="1" dirty="0" smtClean="0">
                <a:solidFill>
                  <a:srgbClr val="00CC00"/>
                </a:solidFill>
              </a:rPr>
              <a:t>, V.K. 2016</a:t>
            </a:r>
            <a:endParaRPr lang="en-GB" sz="1050" b="1" dirty="0">
              <a:solidFill>
                <a:srgbClr val="00CC00"/>
              </a:solidFill>
            </a:endParaRP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3131840" y="4111188"/>
            <a:ext cx="64472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smtClean="0">
                <a:solidFill>
                  <a:srgbClr val="00CC00"/>
                </a:solidFill>
              </a:rPr>
              <a:t>Caetano</a:t>
            </a:r>
            <a:endParaRPr lang="en-GB" sz="105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3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7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6856" y="89348"/>
            <a:ext cx="82296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Basso-Dixon formula in 2D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Box 89"/>
          <p:cNvSpPr txBox="1">
            <a:spLocks noChangeArrowheads="1"/>
          </p:cNvSpPr>
          <p:nvPr/>
        </p:nvSpPr>
        <p:spPr bwMode="auto">
          <a:xfrm>
            <a:off x="4343881" y="1518351"/>
            <a:ext cx="450484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1014A4"/>
                </a:solidFill>
              </a:rPr>
              <a:t>   Remove from  BD graph the  </a:t>
            </a:r>
          </a:p>
          <a:p>
            <a:pPr eaLnBrk="1" hangingPunct="1"/>
            <a:r>
              <a:rPr lang="en-US" dirty="0" smtClean="0">
                <a:solidFill>
                  <a:srgbClr val="1014A4"/>
                </a:solidFill>
              </a:rPr>
              <a:t>   upper row of propagators</a:t>
            </a:r>
            <a:endParaRPr lang="en-US" dirty="0">
              <a:solidFill>
                <a:srgbClr val="1014A4"/>
              </a:solidFill>
            </a:endParaRPr>
          </a:p>
          <a:p>
            <a:pPr eaLnBrk="1" hangingPunct="1"/>
            <a:r>
              <a:rPr lang="en-US" dirty="0">
                <a:solidFill>
                  <a:srgbClr val="1014A4"/>
                </a:solidFill>
              </a:rPr>
              <a:t>    </a:t>
            </a:r>
            <a:r>
              <a:rPr lang="en-US" dirty="0" smtClean="0">
                <a:solidFill>
                  <a:srgbClr val="1014A4"/>
                </a:solidFill>
              </a:rPr>
              <a:t>(due </a:t>
            </a:r>
            <a:r>
              <a:rPr lang="en-US" dirty="0">
                <a:solidFill>
                  <a:srgbClr val="1014A4"/>
                </a:solidFill>
              </a:rPr>
              <a:t>to </a:t>
            </a:r>
            <a:r>
              <a:rPr lang="en-US" dirty="0" err="1" smtClean="0">
                <a:solidFill>
                  <a:srgbClr val="1014A4"/>
                </a:solidFill>
              </a:rPr>
              <a:t>conformality</a:t>
            </a:r>
            <a:r>
              <a:rPr lang="en-US" dirty="0" smtClean="0">
                <a:solidFill>
                  <a:srgbClr val="1014A4"/>
                </a:solidFill>
              </a:rPr>
              <a:t>) </a:t>
            </a:r>
          </a:p>
          <a:p>
            <a:pPr eaLnBrk="1" hangingPunct="1"/>
            <a:r>
              <a:rPr lang="en-US" dirty="0">
                <a:solidFill>
                  <a:srgbClr val="1014A4"/>
                </a:solidFill>
              </a:rPr>
              <a:t> </a:t>
            </a:r>
            <a:r>
              <a:rPr lang="en-US" dirty="0" smtClean="0">
                <a:solidFill>
                  <a:srgbClr val="1014A4"/>
                </a:solidFill>
              </a:rPr>
              <a:t>   and add left column (not integrated)</a:t>
            </a: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5796136" y="23549"/>
            <a:ext cx="187743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Derkachev</a:t>
            </a:r>
            <a:r>
              <a:rPr lang="en-GB" sz="1050" b="1" dirty="0" smtClean="0">
                <a:solidFill>
                  <a:srgbClr val="00CC00"/>
                </a:solidFill>
              </a:rPr>
              <a:t>, V.K., </a:t>
            </a:r>
            <a:r>
              <a:rPr lang="en-GB" sz="1050" b="1" dirty="0" err="1" smtClean="0">
                <a:solidFill>
                  <a:srgbClr val="00CC00"/>
                </a:solidFill>
              </a:rPr>
              <a:t>Olivucci</a:t>
            </a:r>
            <a:r>
              <a:rPr lang="en-GB" sz="1050" b="1" dirty="0" smtClean="0">
                <a:solidFill>
                  <a:srgbClr val="00CC00"/>
                </a:solidFill>
              </a:rPr>
              <a:t> 2018</a:t>
            </a:r>
            <a:endParaRPr lang="en-GB" sz="1050" b="1" dirty="0">
              <a:solidFill>
                <a:srgbClr val="00CC00"/>
              </a:solidFill>
            </a:endParaRPr>
          </a:p>
        </p:txBody>
      </p:sp>
      <p:grpSp>
        <p:nvGrpSpPr>
          <p:cNvPr id="10" name="Group 38"/>
          <p:cNvGrpSpPr/>
          <p:nvPr/>
        </p:nvGrpSpPr>
        <p:grpSpPr>
          <a:xfrm>
            <a:off x="7636002" y="35159"/>
            <a:ext cx="1403762" cy="1261088"/>
            <a:chOff x="6926357" y="4844231"/>
            <a:chExt cx="2145512" cy="1927448"/>
          </a:xfrm>
        </p:grpSpPr>
        <p:pic>
          <p:nvPicPr>
            <p:cNvPr id="12" name="Imag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7763" y="5035614"/>
              <a:ext cx="1562662" cy="1539300"/>
            </a:xfrm>
            <a:prstGeom prst="rect">
              <a:avLst/>
            </a:prstGeom>
          </p:spPr>
        </p:pic>
        <p:pic>
          <p:nvPicPr>
            <p:cNvPr id="13" name="Picture 40"/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6357" y="5753568"/>
              <a:ext cx="235229" cy="147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4" name="Picture 41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039" y="6619279"/>
              <a:ext cx="241300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5" name="Picture 42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818" y="4844231"/>
              <a:ext cx="241300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6" name="Picture 43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0569" y="5731755"/>
              <a:ext cx="241300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</p:grp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4891086" y="728013"/>
            <a:ext cx="126509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smtClean="0">
                <a:solidFill>
                  <a:srgbClr val="00CC00"/>
                </a:solidFill>
              </a:rPr>
              <a:t>Basso,  Dixon  2017</a:t>
            </a:r>
            <a:endParaRPr lang="en-GB" sz="1050" b="1" dirty="0">
              <a:solidFill>
                <a:srgbClr val="00CC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9602" y="4104721"/>
            <a:ext cx="5372428" cy="123097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9592" y="1409378"/>
            <a:ext cx="2870144" cy="22356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72378" y="912428"/>
            <a:ext cx="1243438" cy="5958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13394" y="1383967"/>
            <a:ext cx="144016" cy="2235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Box 89"/>
          <p:cNvSpPr txBox="1">
            <a:spLocks noChangeArrowheads="1"/>
          </p:cNvSpPr>
          <p:nvPr/>
        </p:nvSpPr>
        <p:spPr bwMode="auto">
          <a:xfrm>
            <a:off x="570706" y="3683326"/>
            <a:ext cx="85732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457200" lvl="1" indent="0" eaLnBrk="1" hangingPunct="1"/>
            <a:r>
              <a:rPr lang="en-US" dirty="0" smtClean="0">
                <a:solidFill>
                  <a:srgbClr val="1014A4"/>
                </a:solidFill>
              </a:rPr>
              <a:t>“Comb” operator arises in a special  limit of a more general object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2663" y="5539932"/>
            <a:ext cx="4420968" cy="1274328"/>
          </a:xfrm>
          <a:prstGeom prst="rect">
            <a:avLst/>
          </a:prstGeom>
        </p:spPr>
      </p:pic>
      <p:sp>
        <p:nvSpPr>
          <p:cNvPr id="22" name="TextBox 89"/>
          <p:cNvSpPr txBox="1">
            <a:spLocks noChangeArrowheads="1"/>
          </p:cNvSpPr>
          <p:nvPr/>
        </p:nvSpPr>
        <p:spPr bwMode="auto">
          <a:xfrm>
            <a:off x="5602030" y="5335699"/>
            <a:ext cx="33624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1014A4"/>
                </a:solidFill>
              </a:rPr>
              <a:t>   We have to </a:t>
            </a:r>
            <a:r>
              <a:rPr lang="en-US" dirty="0" err="1" smtClean="0">
                <a:solidFill>
                  <a:srgbClr val="1014A4"/>
                </a:solidFill>
              </a:rPr>
              <a:t>diagonalize</a:t>
            </a:r>
            <a:r>
              <a:rPr lang="en-US" dirty="0" smtClean="0">
                <a:solidFill>
                  <a:srgbClr val="1014A4"/>
                </a:solidFill>
              </a:rPr>
              <a:t> it.</a:t>
            </a:r>
          </a:p>
          <a:p>
            <a:pPr eaLnBrk="1" hangingPunct="1"/>
            <a:r>
              <a:rPr lang="en-US" dirty="0" smtClean="0">
                <a:solidFill>
                  <a:srgbClr val="1014A4"/>
                </a:solidFill>
              </a:rPr>
              <a:t>   Use the SOV method </a:t>
            </a: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6007382" y="6105470"/>
            <a:ext cx="287450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Sklyanin</a:t>
            </a:r>
            <a:endParaRPr lang="en-GB" sz="1050" b="1" dirty="0" smtClean="0">
              <a:solidFill>
                <a:srgbClr val="00CC00"/>
              </a:solidFill>
            </a:endParaRPr>
          </a:p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Derkachev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Korchemsky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Manashev</a:t>
            </a:r>
            <a:r>
              <a:rPr lang="en-GB" sz="1050" b="1" dirty="0" smtClean="0">
                <a:solidFill>
                  <a:srgbClr val="00CC00"/>
                </a:solidFill>
              </a:rPr>
              <a:t>  2001, 2003 </a:t>
            </a:r>
          </a:p>
          <a:p>
            <a:r>
              <a:rPr lang="en-GB" sz="1050" b="1" dirty="0" err="1">
                <a:solidFill>
                  <a:srgbClr val="00CC00"/>
                </a:solidFill>
              </a:rPr>
              <a:t>Derkachev</a:t>
            </a:r>
            <a:r>
              <a:rPr lang="en-GB" sz="1050" b="1" dirty="0">
                <a:solidFill>
                  <a:srgbClr val="00CC00"/>
                </a:solidFill>
              </a:rPr>
              <a:t>, </a:t>
            </a:r>
            <a:r>
              <a:rPr lang="en-GB" sz="1050" b="1" dirty="0" err="1">
                <a:solidFill>
                  <a:srgbClr val="00CC00"/>
                </a:solidFill>
              </a:rPr>
              <a:t>Manashov</a:t>
            </a:r>
            <a:r>
              <a:rPr lang="en-GB" sz="1050" b="1" dirty="0">
                <a:solidFill>
                  <a:srgbClr val="00CC00"/>
                </a:solidFill>
              </a:rPr>
              <a:t> </a:t>
            </a:r>
          </a:p>
        </p:txBody>
      </p:sp>
      <p:sp>
        <p:nvSpPr>
          <p:cNvPr id="4" name="Flèche courbée vers la droite 3"/>
          <p:cNvSpPr/>
          <p:nvPr/>
        </p:nvSpPr>
        <p:spPr>
          <a:xfrm>
            <a:off x="166981" y="4748908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5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 animBg="1"/>
      <p:bldP spid="20" grpId="0"/>
      <p:bldP spid="22" grpId="0"/>
      <p:bldP spid="2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36712"/>
            <a:ext cx="2007994" cy="217940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6856" y="89348"/>
            <a:ext cx="82296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Diagonalization of graph-building operator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704" y="1108820"/>
            <a:ext cx="2004130" cy="17950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906276"/>
            <a:ext cx="2149684" cy="20247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2986" y="1061064"/>
            <a:ext cx="1881014" cy="182223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553" y="4288199"/>
            <a:ext cx="2223786" cy="19594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099" y="4412563"/>
            <a:ext cx="2241904" cy="194358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2528" y="4262254"/>
            <a:ext cx="2092408" cy="19698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0618" y="4095695"/>
            <a:ext cx="1228908" cy="2242754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720819" y="1061064"/>
            <a:ext cx="1385154" cy="1955057"/>
            <a:chOff x="720819" y="1520969"/>
            <a:chExt cx="1385154" cy="1955057"/>
          </a:xfrm>
        </p:grpSpPr>
        <p:sp>
          <p:nvSpPr>
            <p:cNvPr id="13" name="Rectangle 12"/>
            <p:cNvSpPr/>
            <p:nvPr/>
          </p:nvSpPr>
          <p:spPr>
            <a:xfrm>
              <a:off x="720819" y="1629165"/>
              <a:ext cx="1385154" cy="1846861"/>
            </a:xfrm>
            <a:prstGeom prst="rect">
              <a:avLst/>
            </a:prstGeom>
            <a:solidFill>
              <a:srgbClr val="FFFF00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53306" y="1520969"/>
              <a:ext cx="124881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en-GB" altLang="en-US" sz="1400" dirty="0" err="1">
                  <a:solidFill>
                    <a:srgbClr val="1014A4"/>
                  </a:solidFill>
                </a:rPr>
                <a:t>e</a:t>
              </a:r>
              <a:r>
                <a:rPr lang="en-GB" altLang="en-US" sz="1400" dirty="0" err="1" smtClean="0">
                  <a:solidFill>
                    <a:srgbClr val="1014A4"/>
                  </a:solidFill>
                </a:rPr>
                <a:t>igenfunction</a:t>
              </a:r>
              <a:endParaRPr lang="en-GB" altLang="en-US" sz="1400" dirty="0" smtClean="0">
                <a:solidFill>
                  <a:srgbClr val="1014A4"/>
                </a:solidFill>
              </a:endParaRPr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64561" y="1481631"/>
            <a:ext cx="13681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1400" dirty="0">
                <a:solidFill>
                  <a:srgbClr val="1014A4"/>
                </a:solidFill>
              </a:rPr>
              <a:t>t</a:t>
            </a:r>
            <a:r>
              <a:rPr lang="en-GB" altLang="en-US" sz="1400" dirty="0" smtClean="0">
                <a:solidFill>
                  <a:srgbClr val="1014A4"/>
                </a:solidFill>
              </a:rPr>
              <a:t>riangle → star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556908" y="1214952"/>
            <a:ext cx="13681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1400" dirty="0" smtClean="0">
                <a:solidFill>
                  <a:srgbClr val="1014A4"/>
                </a:solidFill>
              </a:rPr>
              <a:t>star → triangle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770168" y="1231477"/>
            <a:ext cx="15381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1400" dirty="0" smtClean="0">
                <a:solidFill>
                  <a:srgbClr val="1014A4"/>
                </a:solidFill>
              </a:rPr>
              <a:t>cross-relation </a:t>
            </a:r>
            <a:r>
              <a:rPr lang="en-GB" altLang="en-US" sz="1400" dirty="0">
                <a:solidFill>
                  <a:srgbClr val="1014A4"/>
                </a:solidFill>
              </a:rPr>
              <a:t>→</a:t>
            </a:r>
            <a:endParaRPr lang="en-GB" altLang="en-US" sz="1400" dirty="0" smtClean="0">
              <a:solidFill>
                <a:srgbClr val="1014A4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720819" y="3103238"/>
            <a:ext cx="6875517" cy="13093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627664" y="4671655"/>
            <a:ext cx="16413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1400" dirty="0" smtClean="0">
                <a:solidFill>
                  <a:srgbClr val="1014A4"/>
                </a:solidFill>
              </a:rPr>
              <a:t>star → triangle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464869" y="4671655"/>
            <a:ext cx="13681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1400" dirty="0" smtClean="0">
                <a:solidFill>
                  <a:srgbClr val="1014A4"/>
                </a:solidFill>
              </a:rPr>
              <a:t>star → triangle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 rot="20940088">
            <a:off x="2699792" y="3552670"/>
            <a:ext cx="13681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1400" dirty="0">
                <a:solidFill>
                  <a:srgbClr val="1014A4"/>
                </a:solidFill>
              </a:rPr>
              <a:t>t</a:t>
            </a:r>
            <a:r>
              <a:rPr lang="en-GB" altLang="en-US" sz="1400" dirty="0" smtClean="0">
                <a:solidFill>
                  <a:srgbClr val="1014A4"/>
                </a:solidFill>
              </a:rPr>
              <a:t>riangle → star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307617" y="4671793"/>
            <a:ext cx="16413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1400" dirty="0" smtClean="0">
                <a:solidFill>
                  <a:srgbClr val="1014A4"/>
                </a:solidFill>
              </a:rPr>
              <a:t>cross relation </a:t>
            </a:r>
            <a:r>
              <a:rPr lang="en-GB" altLang="en-US" sz="1400" dirty="0">
                <a:solidFill>
                  <a:srgbClr val="1014A4"/>
                </a:solidFill>
              </a:rPr>
              <a:t>→</a:t>
            </a:r>
            <a:endParaRPr lang="en-GB" altLang="en-US" sz="1400" dirty="0" smtClean="0">
              <a:solidFill>
                <a:srgbClr val="1014A4"/>
              </a:solidFill>
            </a:endParaRPr>
          </a:p>
        </p:txBody>
      </p:sp>
      <p:sp>
        <p:nvSpPr>
          <p:cNvPr id="23" name="TextBox 89"/>
          <p:cNvSpPr txBox="1">
            <a:spLocks noChangeArrowheads="1"/>
          </p:cNvSpPr>
          <p:nvPr/>
        </p:nvSpPr>
        <p:spPr bwMode="auto">
          <a:xfrm>
            <a:off x="3858346" y="6371722"/>
            <a:ext cx="52592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1014A4"/>
                </a:solidFill>
              </a:rPr>
              <a:t>   We reproduced the original </a:t>
            </a:r>
            <a:r>
              <a:rPr lang="en-US" dirty="0" err="1" smtClean="0">
                <a:solidFill>
                  <a:srgbClr val="1014A4"/>
                </a:solidFill>
              </a:rPr>
              <a:t>eigenfunction</a:t>
            </a:r>
            <a:r>
              <a:rPr lang="en-US" dirty="0">
                <a:solidFill>
                  <a:srgbClr val="1014A4"/>
                </a:solidFill>
              </a:rPr>
              <a:t>!</a:t>
            </a:r>
            <a:endParaRPr lang="en-US" dirty="0" smtClean="0">
              <a:solidFill>
                <a:srgbClr val="1014A4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8748464" y="4979432"/>
            <a:ext cx="253567" cy="4657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6357636" y="698527"/>
            <a:ext cx="258917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Derkachev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Korchemsky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Manashov</a:t>
            </a:r>
            <a:r>
              <a:rPr lang="en-GB" sz="1050" b="1" dirty="0" smtClean="0">
                <a:solidFill>
                  <a:srgbClr val="00CC00"/>
                </a:solidFill>
              </a:rPr>
              <a:t> 01‘-03’</a:t>
            </a:r>
          </a:p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Derkachev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Manashov</a:t>
            </a:r>
            <a:r>
              <a:rPr lang="en-GB" sz="1050" b="1" dirty="0" smtClean="0">
                <a:solidFill>
                  <a:srgbClr val="00CC00"/>
                </a:solidFill>
              </a:rPr>
              <a:t> ‘14</a:t>
            </a:r>
          </a:p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Derkachev</a:t>
            </a:r>
            <a:r>
              <a:rPr lang="en-GB" sz="1050" b="1" dirty="0" smtClean="0">
                <a:solidFill>
                  <a:srgbClr val="00CC00"/>
                </a:solidFill>
              </a:rPr>
              <a:t>, V.K., </a:t>
            </a:r>
            <a:r>
              <a:rPr lang="en-GB" sz="1050" b="1" dirty="0" err="1" smtClean="0">
                <a:solidFill>
                  <a:srgbClr val="00CC00"/>
                </a:solidFill>
              </a:rPr>
              <a:t>Olivucci</a:t>
            </a:r>
            <a:r>
              <a:rPr lang="en-GB" sz="1050" b="1" dirty="0" smtClean="0">
                <a:solidFill>
                  <a:srgbClr val="00CC00"/>
                </a:solidFill>
              </a:rPr>
              <a:t> </a:t>
            </a:r>
            <a:r>
              <a:rPr lang="en-GB" sz="1050" b="1" dirty="0" smtClean="0">
                <a:solidFill>
                  <a:srgbClr val="00CC00"/>
                </a:solidFill>
              </a:rPr>
              <a:t>‘</a:t>
            </a:r>
            <a:r>
              <a:rPr lang="en-GB" sz="1050" b="1" dirty="0" smtClean="0">
                <a:solidFill>
                  <a:srgbClr val="00CC00"/>
                </a:solidFill>
              </a:rPr>
              <a:t>18</a:t>
            </a:r>
            <a:endParaRPr lang="en-GB" sz="105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1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2" grpId="0"/>
      <p:bldP spid="24" grpId="0"/>
      <p:bldP spid="25" grpId="0"/>
      <p:bldP spid="26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6856" y="89348"/>
            <a:ext cx="82296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Explicit Basso-Dixon formula in 2D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Box 89"/>
          <p:cNvSpPr txBox="1">
            <a:spLocks noChangeArrowheads="1"/>
          </p:cNvSpPr>
          <p:nvPr/>
        </p:nvSpPr>
        <p:spPr bwMode="auto">
          <a:xfrm>
            <a:off x="323528" y="1057286"/>
            <a:ext cx="748883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1014A4"/>
                </a:solidFill>
              </a:rPr>
              <a:t>   </a:t>
            </a:r>
            <a:r>
              <a:rPr lang="en-US" dirty="0">
                <a:solidFill>
                  <a:srgbClr val="1014A4"/>
                </a:solidFill>
              </a:rPr>
              <a:t>R</a:t>
            </a:r>
            <a:r>
              <a:rPr lang="en-US" dirty="0" smtClean="0">
                <a:solidFill>
                  <a:srgbClr val="1014A4"/>
                </a:solidFill>
              </a:rPr>
              <a:t>epresented through N×N determinant of explicit functions</a:t>
            </a:r>
          </a:p>
          <a:p>
            <a:pPr eaLnBrk="1" hangingPunct="1"/>
            <a:endParaRPr lang="en-US" dirty="0" smtClean="0">
              <a:solidFill>
                <a:srgbClr val="1014A4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1014A4"/>
                </a:solidFill>
              </a:rPr>
              <a:t>    of size of fishnet L×N, of conformal ratio</a:t>
            </a:r>
          </a:p>
          <a:p>
            <a:pPr eaLnBrk="1" hangingPunct="1"/>
            <a:r>
              <a:rPr lang="en-US" dirty="0" smtClean="0">
                <a:solidFill>
                  <a:srgbClr val="1014A4"/>
                </a:solidFill>
              </a:rPr>
              <a:t>      </a:t>
            </a:r>
          </a:p>
          <a:p>
            <a:pPr eaLnBrk="1" hangingPunct="1"/>
            <a:r>
              <a:rPr lang="en-US" dirty="0" smtClean="0">
                <a:solidFill>
                  <a:srgbClr val="1014A4"/>
                </a:solidFill>
              </a:rPr>
              <a:t>    and anisotropy parameter  (</a:t>
            </a:r>
            <a:r>
              <a:rPr lang="en-US" dirty="0" err="1" smtClean="0">
                <a:solidFill>
                  <a:srgbClr val="1014A4"/>
                </a:solidFill>
              </a:rPr>
              <a:t>irrep</a:t>
            </a:r>
            <a:r>
              <a:rPr lang="en-US" dirty="0" smtClean="0">
                <a:solidFill>
                  <a:srgbClr val="1014A4"/>
                </a:solidFill>
              </a:rPr>
              <a:t> of SL(2,C))   </a:t>
            </a: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6121873" y="23549"/>
            <a:ext cx="187743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Derkachev</a:t>
            </a:r>
            <a:r>
              <a:rPr lang="en-GB" sz="1050" b="1" dirty="0" smtClean="0">
                <a:solidFill>
                  <a:srgbClr val="00CC00"/>
                </a:solidFill>
              </a:rPr>
              <a:t>, V.K., </a:t>
            </a:r>
            <a:r>
              <a:rPr lang="en-GB" sz="1050" b="1" dirty="0" err="1" smtClean="0">
                <a:solidFill>
                  <a:srgbClr val="00CC00"/>
                </a:solidFill>
              </a:rPr>
              <a:t>Olivucci</a:t>
            </a:r>
            <a:r>
              <a:rPr lang="en-GB" sz="1050" b="1" dirty="0" smtClean="0">
                <a:solidFill>
                  <a:srgbClr val="00CC00"/>
                </a:solidFill>
              </a:rPr>
              <a:t> 2018</a:t>
            </a:r>
            <a:endParaRPr lang="en-GB" sz="1050" b="1" dirty="0">
              <a:solidFill>
                <a:srgbClr val="00CC00"/>
              </a:solidFill>
            </a:endParaRPr>
          </a:p>
        </p:txBody>
      </p:sp>
      <p:sp>
        <p:nvSpPr>
          <p:cNvPr id="18" name="TextBox 89"/>
          <p:cNvSpPr txBox="1">
            <a:spLocks noChangeArrowheads="1"/>
          </p:cNvSpPr>
          <p:nvPr/>
        </p:nvSpPr>
        <p:spPr bwMode="auto">
          <a:xfrm>
            <a:off x="589851" y="3503123"/>
            <a:ext cx="10510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800" dirty="0" smtClean="0">
                <a:solidFill>
                  <a:srgbClr val="1014A4"/>
                </a:solidFill>
              </a:rPr>
              <a:t>where</a:t>
            </a:r>
          </a:p>
        </p:txBody>
      </p:sp>
      <p:pic>
        <p:nvPicPr>
          <p:cNvPr id="11" name="Picture 10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73" y="2291416"/>
            <a:ext cx="28448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25" name="Picture 2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890976"/>
            <a:ext cx="4452557" cy="3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grpSp>
        <p:nvGrpSpPr>
          <p:cNvPr id="10" name="Group 38"/>
          <p:cNvGrpSpPr/>
          <p:nvPr/>
        </p:nvGrpSpPr>
        <p:grpSpPr>
          <a:xfrm>
            <a:off x="7537565" y="161094"/>
            <a:ext cx="1542548" cy="1385768"/>
            <a:chOff x="6926357" y="4844231"/>
            <a:chExt cx="2145512" cy="1927448"/>
          </a:xfrm>
        </p:grpSpPr>
        <p:pic>
          <p:nvPicPr>
            <p:cNvPr id="12" name="Image 2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187763" y="5035614"/>
              <a:ext cx="1562662" cy="1539300"/>
            </a:xfrm>
            <a:prstGeom prst="rect">
              <a:avLst/>
            </a:prstGeom>
          </p:spPr>
        </p:pic>
        <p:pic>
          <p:nvPicPr>
            <p:cNvPr id="13" name="Picture 40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6357" y="5753568"/>
              <a:ext cx="235229" cy="147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4" name="Picture 41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039" y="6619279"/>
              <a:ext cx="241300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5" name="Picture 42"/>
            <p:cNvPicPr>
              <a:picLocks/>
            </p:cNvPicPr>
            <p:nvPr>
              <p:custDataLst>
                <p:tags r:id="rId10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818" y="4844231"/>
              <a:ext cx="241300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6" name="Picture 43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0569" y="5731755"/>
              <a:ext cx="241300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</p:grpSp>
      <p:sp>
        <p:nvSpPr>
          <p:cNvPr id="19" name="TextBox 89"/>
          <p:cNvSpPr txBox="1">
            <a:spLocks noChangeArrowheads="1"/>
          </p:cNvSpPr>
          <p:nvPr/>
        </p:nvSpPr>
        <p:spPr bwMode="auto">
          <a:xfrm>
            <a:off x="818211" y="4037296"/>
            <a:ext cx="75608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1014A4"/>
                </a:solidFill>
              </a:rPr>
              <a:t>a</a:t>
            </a:r>
            <a:r>
              <a:rPr lang="en-US" sz="1800" dirty="0" smtClean="0">
                <a:solidFill>
                  <a:srgbClr val="1014A4"/>
                </a:solidFill>
              </a:rPr>
              <a:t>nd the last factor is represented through the hypergeometric functions: </a:t>
            </a:r>
          </a:p>
        </p:txBody>
      </p:sp>
      <p:pic>
        <p:nvPicPr>
          <p:cNvPr id="4" name="Image 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86" y="4595452"/>
            <a:ext cx="65913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20" name="TextBox 89"/>
          <p:cNvSpPr txBox="1">
            <a:spLocks noChangeArrowheads="1"/>
          </p:cNvSpPr>
          <p:nvPr/>
        </p:nvSpPr>
        <p:spPr bwMode="auto">
          <a:xfrm>
            <a:off x="683568" y="5363924"/>
            <a:ext cx="59766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1014A4"/>
                </a:solidFill>
              </a:rPr>
              <a:t>The homogeneous fishnet BS formula is recovered at </a:t>
            </a:r>
          </a:p>
        </p:txBody>
      </p:sp>
      <p:pic>
        <p:nvPicPr>
          <p:cNvPr id="5" name="Image 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64" y="5358089"/>
            <a:ext cx="1003401" cy="46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23" name="TextBox 89"/>
          <p:cNvSpPr txBox="1">
            <a:spLocks noChangeArrowheads="1"/>
          </p:cNvSpPr>
          <p:nvPr/>
        </p:nvSpPr>
        <p:spPr bwMode="auto">
          <a:xfrm>
            <a:off x="683568" y="5862146"/>
            <a:ext cx="51125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1014A4"/>
                </a:solidFill>
              </a:rPr>
              <a:t>Might be interesting application to BFKL limit </a:t>
            </a:r>
          </a:p>
        </p:txBody>
      </p:sp>
      <p:pic>
        <p:nvPicPr>
          <p:cNvPr id="6" name="Image 5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73" y="5947579"/>
            <a:ext cx="567307" cy="1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7" name="Image 6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976" y="1675342"/>
            <a:ext cx="11684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3" name="Image 2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31" y="3442806"/>
            <a:ext cx="7099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8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19" grpId="0"/>
      <p:bldP spid="20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contenu 2"/>
          <p:cNvSpPr txBox="1">
            <a:spLocks/>
          </p:cNvSpPr>
          <p:nvPr/>
        </p:nvSpPr>
        <p:spPr>
          <a:xfrm>
            <a:off x="293838" y="3636514"/>
            <a:ext cx="8740080" cy="3176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dirty="0">
                <a:solidFill>
                  <a:srgbClr val="1014A4"/>
                </a:solidFill>
              </a:rPr>
              <a:t>Weak coupling expansions of 4-point functions in cross channel</a:t>
            </a:r>
          </a:p>
          <a:p>
            <a:pPr marL="285750" indent="-285750"/>
            <a:r>
              <a:rPr lang="en-US" sz="2000" dirty="0">
                <a:solidFill>
                  <a:srgbClr val="1014A4"/>
                </a:solidFill>
              </a:rPr>
              <a:t>Wheels </a:t>
            </a:r>
            <a:r>
              <a:rPr lang="en-US" sz="2000" dirty="0" smtClean="0">
                <a:solidFill>
                  <a:srgbClr val="1014A4"/>
                </a:solidFill>
              </a:rPr>
              <a:t>and spider-webs of </a:t>
            </a:r>
            <a:r>
              <a:rPr lang="en-US" sz="2000" dirty="0">
                <a:solidFill>
                  <a:srgbClr val="1014A4"/>
                </a:solidFill>
              </a:rPr>
              <a:t>any L, M in 4D (or </a:t>
            </a:r>
            <a:r>
              <a:rPr lang="en-US" sz="2000" dirty="0" smtClean="0">
                <a:solidFill>
                  <a:srgbClr val="1014A4"/>
                </a:solidFill>
              </a:rPr>
              <a:t>any </a:t>
            </a:r>
            <a:r>
              <a:rPr lang="en-US" sz="2000" dirty="0">
                <a:solidFill>
                  <a:srgbClr val="1014A4"/>
                </a:solidFill>
              </a:rPr>
              <a:t>D) from QSC and  spin chain</a:t>
            </a:r>
          </a:p>
          <a:p>
            <a:pPr marL="285750" indent="-285750"/>
            <a:r>
              <a:rPr lang="en-US" sz="2000" dirty="0" smtClean="0">
                <a:solidFill>
                  <a:srgbClr val="1014A4"/>
                </a:solidFill>
              </a:rPr>
              <a:t>Wheels  in 2D from  </a:t>
            </a:r>
            <a:r>
              <a:rPr lang="en-US" sz="2000" dirty="0" err="1" smtClean="0">
                <a:solidFill>
                  <a:srgbClr val="1014A4"/>
                </a:solidFill>
              </a:rPr>
              <a:t>Sklyanin</a:t>
            </a:r>
            <a:r>
              <a:rPr lang="en-US" sz="2000" dirty="0" smtClean="0">
                <a:solidFill>
                  <a:srgbClr val="1014A4"/>
                </a:solidFill>
              </a:rPr>
              <a:t> SOV in SU(2,L) spin chain</a:t>
            </a:r>
          </a:p>
          <a:p>
            <a:pPr marL="285750" indent="-285750"/>
            <a:r>
              <a:rPr lang="en-US" sz="2000" dirty="0" smtClean="0">
                <a:solidFill>
                  <a:srgbClr val="1115B5"/>
                </a:solidFill>
              </a:rPr>
              <a:t> Finite T, </a:t>
            </a:r>
            <a:r>
              <a:rPr lang="en-US" sz="2000" dirty="0" err="1" smtClean="0">
                <a:solidFill>
                  <a:srgbClr val="1115B5"/>
                </a:solidFill>
              </a:rPr>
              <a:t>Hagedorn</a:t>
            </a:r>
            <a:r>
              <a:rPr lang="en-US" sz="2000" dirty="0" smtClean="0">
                <a:solidFill>
                  <a:srgbClr val="1115B5"/>
                </a:solidFill>
              </a:rPr>
              <a:t> transition, “black hole” regimes for fishnet CFT</a:t>
            </a:r>
          </a:p>
          <a:p>
            <a:pPr marL="285750" indent="-285750"/>
            <a:r>
              <a:rPr lang="en-US" sz="2000" dirty="0" smtClean="0">
                <a:solidFill>
                  <a:srgbClr val="1115B5"/>
                </a:solidFill>
              </a:rPr>
              <a:t>More complicated 3- and 4-point functions </a:t>
            </a:r>
          </a:p>
          <a:p>
            <a:pPr marL="285750" indent="-285750"/>
            <a:r>
              <a:rPr lang="en-US" sz="2000" dirty="0" smtClean="0">
                <a:solidFill>
                  <a:srgbClr val="1115B5"/>
                </a:solidFill>
              </a:rPr>
              <a:t>Systematic solution for spectra of non-compact integrable spin chains</a:t>
            </a:r>
          </a:p>
          <a:p>
            <a:pPr marL="285750" indent="-285750"/>
            <a:r>
              <a:rPr lang="en-US" sz="2000" dirty="0" smtClean="0">
                <a:solidFill>
                  <a:srgbClr val="1115B5"/>
                </a:solidFill>
              </a:rPr>
              <a:t>Operators of L=2 in full gamma-deformed N=4 SYM</a:t>
            </a:r>
          </a:p>
          <a:p>
            <a:pPr marL="285750" indent="-285750"/>
            <a:r>
              <a:rPr lang="en-US" sz="2000" dirty="0" err="1" smtClean="0">
                <a:solidFill>
                  <a:srgbClr val="1115B5"/>
                </a:solidFill>
              </a:rPr>
              <a:t>AdS</a:t>
            </a:r>
            <a:r>
              <a:rPr lang="en-US" sz="2000" dirty="0" smtClean="0">
                <a:solidFill>
                  <a:srgbClr val="1115B5"/>
                </a:solidFill>
              </a:rPr>
              <a:t> dual of fishnet?</a:t>
            </a:r>
          </a:p>
          <a:p>
            <a:pPr marL="285750" indent="-285750"/>
            <a:r>
              <a:rPr lang="en-US" sz="2000" dirty="0" smtClean="0">
                <a:solidFill>
                  <a:srgbClr val="1115B5"/>
                </a:solidFill>
              </a:rPr>
              <a:t>From fishnet integrability to full N=4 SYM integrability </a:t>
            </a:r>
          </a:p>
          <a:p>
            <a:pPr marL="285750" indent="-285750"/>
            <a:endParaRPr lang="en-US" sz="2000" dirty="0" smtClean="0">
              <a:solidFill>
                <a:srgbClr val="1115B5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706165"/>
            <a:ext cx="8824878" cy="1775856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000" dirty="0" smtClean="0">
                <a:solidFill>
                  <a:srgbClr val="1115B5"/>
                </a:solidFill>
              </a:rPr>
              <a:t>Large fishnet as a sigma model on AdS</a:t>
            </a:r>
            <a:r>
              <a:rPr lang="en-US" sz="2000" baseline="-25000" dirty="0" smtClean="0">
                <a:solidFill>
                  <a:srgbClr val="1115B5"/>
                </a:solidFill>
              </a:rPr>
              <a:t>5        </a:t>
            </a:r>
            <a:r>
              <a:rPr lang="en-GB" sz="1200" b="1" dirty="0">
                <a:solidFill>
                  <a:srgbClr val="00CC00"/>
                </a:solidFill>
              </a:rPr>
              <a:t>Basso, Zhang  </a:t>
            </a:r>
            <a:r>
              <a:rPr lang="en-GB" sz="1200" b="1" dirty="0" smtClean="0">
                <a:solidFill>
                  <a:srgbClr val="00CC00"/>
                </a:solidFill>
              </a:rPr>
              <a:t>2018</a:t>
            </a:r>
            <a:r>
              <a:rPr lang="en-US" sz="2000" dirty="0" smtClean="0">
                <a:solidFill>
                  <a:srgbClr val="1115B5"/>
                </a:solidFill>
              </a:rPr>
              <a:t> </a:t>
            </a:r>
          </a:p>
          <a:p>
            <a:pPr marL="285750" indent="-285750"/>
            <a:r>
              <a:rPr lang="en-US" sz="2000" dirty="0" smtClean="0">
                <a:solidFill>
                  <a:srgbClr val="1115B5"/>
                </a:solidFill>
              </a:rPr>
              <a:t>Strong coupling asymptotics of fishnet four-point functions  </a:t>
            </a:r>
            <a:r>
              <a:rPr lang="en-GB" sz="1200" b="1" dirty="0" err="1">
                <a:solidFill>
                  <a:srgbClr val="00CC00"/>
                </a:solidFill>
              </a:rPr>
              <a:t>Gromov</a:t>
            </a:r>
            <a:r>
              <a:rPr lang="en-GB" sz="1200" b="1" dirty="0">
                <a:solidFill>
                  <a:srgbClr val="00CC00"/>
                </a:solidFill>
              </a:rPr>
              <a:t>, V.K., </a:t>
            </a:r>
            <a:r>
              <a:rPr lang="en-GB" sz="1200" b="1" dirty="0" err="1">
                <a:solidFill>
                  <a:srgbClr val="00CC00"/>
                </a:solidFill>
              </a:rPr>
              <a:t>Korchemsky</a:t>
            </a:r>
            <a:r>
              <a:rPr lang="en-GB" sz="1200" b="1" dirty="0">
                <a:solidFill>
                  <a:srgbClr val="00CC00"/>
                </a:solidFill>
              </a:rPr>
              <a:t> ‘</a:t>
            </a:r>
            <a:r>
              <a:rPr lang="en-GB" sz="1200" b="1" dirty="0" smtClean="0">
                <a:solidFill>
                  <a:srgbClr val="00CC00"/>
                </a:solidFill>
              </a:rPr>
              <a:t>18</a:t>
            </a:r>
            <a:endParaRPr lang="en-US" sz="2000" dirty="0" smtClean="0">
              <a:solidFill>
                <a:srgbClr val="1115B5"/>
              </a:solidFill>
            </a:endParaRPr>
          </a:p>
          <a:p>
            <a:pPr marL="285750" indent="-285750"/>
            <a:r>
              <a:rPr lang="en-US" sz="2000" dirty="0">
                <a:solidFill>
                  <a:srgbClr val="1014A4"/>
                </a:solidFill>
              </a:rPr>
              <a:t>More complicated 3-point functions, glued from </a:t>
            </a:r>
            <a:r>
              <a:rPr lang="en-US" sz="2000" dirty="0" smtClean="0">
                <a:solidFill>
                  <a:srgbClr val="1014A4"/>
                </a:solidFill>
              </a:rPr>
              <a:t>wheels   </a:t>
            </a:r>
            <a:r>
              <a:rPr lang="en-GB" sz="1200" b="1" dirty="0" err="1">
                <a:solidFill>
                  <a:srgbClr val="00CC00"/>
                </a:solidFill>
              </a:rPr>
              <a:t>Gromov</a:t>
            </a:r>
            <a:r>
              <a:rPr lang="en-GB" sz="1200" b="1" dirty="0">
                <a:solidFill>
                  <a:srgbClr val="00CC00"/>
                </a:solidFill>
              </a:rPr>
              <a:t>, V.K., </a:t>
            </a:r>
            <a:r>
              <a:rPr lang="en-GB" sz="1200" b="1" dirty="0" err="1">
                <a:solidFill>
                  <a:srgbClr val="00CC00"/>
                </a:solidFill>
              </a:rPr>
              <a:t>Korchemsky</a:t>
            </a:r>
            <a:r>
              <a:rPr lang="en-GB" sz="1200" b="1" dirty="0">
                <a:solidFill>
                  <a:srgbClr val="00CC00"/>
                </a:solidFill>
              </a:rPr>
              <a:t> ‘</a:t>
            </a:r>
            <a:r>
              <a:rPr lang="en-GB" sz="1200" b="1" dirty="0" smtClean="0">
                <a:solidFill>
                  <a:srgbClr val="00CC00"/>
                </a:solidFill>
              </a:rPr>
              <a:t>18</a:t>
            </a:r>
            <a:endParaRPr lang="en-US" sz="2000" dirty="0" smtClean="0">
              <a:solidFill>
                <a:srgbClr val="1014A4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1014A4"/>
                </a:solidFill>
              </a:rPr>
              <a:t> </a:t>
            </a:r>
            <a:r>
              <a:rPr lang="en-US" sz="2000" dirty="0" smtClean="0">
                <a:solidFill>
                  <a:srgbClr val="1014A4"/>
                </a:solidFill>
              </a:rPr>
              <a:t>    </a:t>
            </a:r>
            <a:r>
              <a:rPr lang="en-US" sz="2000" dirty="0">
                <a:solidFill>
                  <a:srgbClr val="1014A4"/>
                </a:solidFill>
              </a:rPr>
              <a:t>(similar to computations in SYK </a:t>
            </a:r>
            <a:r>
              <a:rPr lang="en-US" sz="2000" dirty="0" smtClean="0">
                <a:solidFill>
                  <a:srgbClr val="1014A4"/>
                </a:solidFill>
              </a:rPr>
              <a:t>model</a:t>
            </a:r>
            <a:r>
              <a:rPr lang="en-US" sz="2000" dirty="0">
                <a:solidFill>
                  <a:srgbClr val="1014A4"/>
                </a:solidFill>
              </a:rPr>
              <a:t>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44624"/>
            <a:ext cx="82296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Other recent results</a:t>
            </a:r>
          </a:p>
        </p:txBody>
      </p:sp>
      <p:sp>
        <p:nvSpPr>
          <p:cNvPr id="2" name="Rectangle 1"/>
          <p:cNvSpPr/>
          <p:nvPr/>
        </p:nvSpPr>
        <p:spPr>
          <a:xfrm>
            <a:off x="81643" y="587950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115B5"/>
              </a:solidFill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6588565" y="4446036"/>
            <a:ext cx="213712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Derkachev</a:t>
            </a:r>
            <a:r>
              <a:rPr lang="en-GB" sz="1050" b="1" dirty="0" smtClean="0">
                <a:solidFill>
                  <a:srgbClr val="00CC00"/>
                </a:solidFill>
              </a:rPr>
              <a:t>, V.K., </a:t>
            </a:r>
            <a:r>
              <a:rPr lang="en-GB" sz="1050" b="1" dirty="0" err="1" smtClean="0">
                <a:solidFill>
                  <a:srgbClr val="00CC00"/>
                </a:solidFill>
              </a:rPr>
              <a:t>Olivucci</a:t>
            </a:r>
            <a:r>
              <a:rPr lang="en-GB" sz="1050" b="1" dirty="0" smtClean="0">
                <a:solidFill>
                  <a:srgbClr val="00CC00"/>
                </a:solidFill>
              </a:rPr>
              <a:t> </a:t>
            </a:r>
            <a:r>
              <a:rPr lang="en-GB" sz="1050" b="1" dirty="0">
                <a:solidFill>
                  <a:srgbClr val="00CC00"/>
                </a:solidFill>
              </a:rPr>
              <a:t> </a:t>
            </a:r>
            <a:r>
              <a:rPr lang="en-GB" sz="1050" b="1" dirty="0" smtClean="0">
                <a:solidFill>
                  <a:srgbClr val="00CC00"/>
                </a:solidFill>
              </a:rPr>
              <a:t>(in work)</a:t>
            </a:r>
            <a:endParaRPr lang="en-GB" sz="1050" b="1" dirty="0">
              <a:solidFill>
                <a:srgbClr val="00CC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027577"/>
            <a:ext cx="2736304" cy="1281872"/>
          </a:xfrm>
          <a:prstGeom prst="rect">
            <a:avLst/>
          </a:prstGeom>
        </p:spPr>
      </p:pic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2051720" y="2102786"/>
            <a:ext cx="32214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 err="1" smtClean="0">
                <a:solidFill>
                  <a:srgbClr val="00CC00"/>
                </a:solidFill>
              </a:rPr>
              <a:t>Klebanov</a:t>
            </a:r>
            <a:r>
              <a:rPr lang="en-GB" sz="1200" b="1" dirty="0" smtClean="0">
                <a:solidFill>
                  <a:srgbClr val="00CC00"/>
                </a:solidFill>
              </a:rPr>
              <a:t>, </a:t>
            </a:r>
            <a:r>
              <a:rPr lang="en-GB" sz="1200" b="1" dirty="0" err="1" smtClean="0">
                <a:solidFill>
                  <a:srgbClr val="00CC00"/>
                </a:solidFill>
              </a:rPr>
              <a:t>Tarnopolsky</a:t>
            </a:r>
            <a:r>
              <a:rPr lang="en-GB" sz="1200" b="1" dirty="0" smtClean="0">
                <a:solidFill>
                  <a:srgbClr val="00CC00"/>
                </a:solidFill>
              </a:rPr>
              <a:t> + …   ’17-’18</a:t>
            </a:r>
          </a:p>
          <a:p>
            <a:r>
              <a:rPr lang="en-GB" sz="1200" b="1" dirty="0" smtClean="0">
                <a:solidFill>
                  <a:srgbClr val="00CC00"/>
                </a:solidFill>
              </a:rPr>
              <a:t>Gross, </a:t>
            </a:r>
            <a:r>
              <a:rPr lang="en-GB" sz="1200" b="1" dirty="0" err="1" smtClean="0">
                <a:solidFill>
                  <a:srgbClr val="00CC00"/>
                </a:solidFill>
              </a:rPr>
              <a:t>Rosenhaus</a:t>
            </a:r>
            <a:r>
              <a:rPr lang="en-GB" sz="1200" b="1" dirty="0" smtClean="0">
                <a:solidFill>
                  <a:srgbClr val="00CC00"/>
                </a:solidFill>
              </a:rPr>
              <a:t>  '17</a:t>
            </a:r>
          </a:p>
          <a:p>
            <a:r>
              <a:rPr lang="en-GB" sz="1200" b="1" dirty="0" smtClean="0">
                <a:solidFill>
                  <a:srgbClr val="00CC00"/>
                </a:solidFill>
              </a:rPr>
              <a:t>Liu, </a:t>
            </a:r>
            <a:r>
              <a:rPr lang="en-GB" sz="1200" b="1" dirty="0" err="1" smtClean="0">
                <a:solidFill>
                  <a:srgbClr val="00CC00"/>
                </a:solidFill>
              </a:rPr>
              <a:t>Perlamutter</a:t>
            </a:r>
            <a:r>
              <a:rPr lang="en-GB" sz="1200" b="1" dirty="0" smtClean="0">
                <a:solidFill>
                  <a:srgbClr val="00CC00"/>
                </a:solidFill>
              </a:rPr>
              <a:t>, </a:t>
            </a:r>
            <a:r>
              <a:rPr lang="en-GB" sz="1200" b="1" dirty="0" err="1" smtClean="0">
                <a:solidFill>
                  <a:srgbClr val="00CC00"/>
                </a:solidFill>
              </a:rPr>
              <a:t>Rosenhaus</a:t>
            </a:r>
            <a:r>
              <a:rPr lang="en-GB" sz="1200" b="1" dirty="0" smtClean="0">
                <a:solidFill>
                  <a:srgbClr val="00CC00"/>
                </a:solidFill>
              </a:rPr>
              <a:t>, Simons-</a:t>
            </a:r>
            <a:r>
              <a:rPr lang="en-GB" sz="1200" b="1" dirty="0" err="1" smtClean="0">
                <a:solidFill>
                  <a:srgbClr val="00CC00"/>
                </a:solidFill>
              </a:rPr>
              <a:t>Duffin</a:t>
            </a:r>
            <a:r>
              <a:rPr lang="en-GB" sz="1200" b="1" dirty="0" smtClean="0">
                <a:solidFill>
                  <a:srgbClr val="00CC00"/>
                </a:solidFill>
              </a:rPr>
              <a:t>, ‘18</a:t>
            </a:r>
            <a:endParaRPr lang="en-US" sz="12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51520" y="2837485"/>
            <a:ext cx="5896272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Problems to solve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5926086" y="3875038"/>
            <a:ext cx="30601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 err="1" smtClean="0">
                <a:solidFill>
                  <a:srgbClr val="00CC00"/>
                </a:solidFill>
              </a:rPr>
              <a:t>Grabner</a:t>
            </a:r>
            <a:r>
              <a:rPr lang="en-GB" sz="1200" b="1" dirty="0" smtClean="0">
                <a:solidFill>
                  <a:srgbClr val="00CC00"/>
                </a:solidFill>
              </a:rPr>
              <a:t>, </a:t>
            </a:r>
            <a:r>
              <a:rPr lang="en-GB" sz="1200" b="1" dirty="0" err="1" smtClean="0">
                <a:solidFill>
                  <a:srgbClr val="00CC00"/>
                </a:solidFill>
              </a:rPr>
              <a:t>Gromov</a:t>
            </a:r>
            <a:r>
              <a:rPr lang="en-GB" sz="1200" b="1" dirty="0" smtClean="0">
                <a:solidFill>
                  <a:srgbClr val="00CC00"/>
                </a:solidFill>
              </a:rPr>
              <a:t>, V.K., </a:t>
            </a:r>
            <a:r>
              <a:rPr lang="en-GB" sz="1200" b="1" dirty="0" err="1" smtClean="0">
                <a:solidFill>
                  <a:srgbClr val="00CC00"/>
                </a:solidFill>
              </a:rPr>
              <a:t>Korchemsky</a:t>
            </a:r>
            <a:r>
              <a:rPr lang="en-GB" sz="1200" b="1" dirty="0">
                <a:solidFill>
                  <a:srgbClr val="00CC00"/>
                </a:solidFill>
              </a:rPr>
              <a:t> </a:t>
            </a:r>
            <a:r>
              <a:rPr lang="en-GB" sz="1200" b="1" dirty="0" smtClean="0">
                <a:solidFill>
                  <a:srgbClr val="00CC00"/>
                </a:solidFill>
              </a:rPr>
              <a:t>(in work)</a:t>
            </a: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7458956" y="4802522"/>
            <a:ext cx="172194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smtClean="0">
                <a:solidFill>
                  <a:srgbClr val="00CC00"/>
                </a:solidFill>
              </a:rPr>
              <a:t>A-la   </a:t>
            </a:r>
            <a:r>
              <a:rPr lang="en-GB" sz="1050" b="1" dirty="0" err="1" smtClean="0">
                <a:solidFill>
                  <a:srgbClr val="00CC00"/>
                </a:solidFill>
              </a:rPr>
              <a:t>Harmark</a:t>
            </a:r>
            <a:r>
              <a:rPr lang="en-GB" sz="1050" b="1" dirty="0" smtClean="0">
                <a:solidFill>
                  <a:srgbClr val="00CC00"/>
                </a:solidFill>
              </a:rPr>
              <a:t>, Wilhelm 17’</a:t>
            </a:r>
            <a:endParaRPr lang="en-GB" sz="105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0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3" grpId="0" uiExpand="1" build="p"/>
      <p:bldP spid="48" grpId="0"/>
      <p:bldP spid="20" grpId="0"/>
      <p:bldP spid="22" grpId="0"/>
      <p:bldP spid="23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spider net"/>
          <p:cNvSpPr>
            <a:spLocks noChangeAspect="1" noChangeArrowheads="1"/>
          </p:cNvSpPr>
          <p:nvPr/>
        </p:nvSpPr>
        <p:spPr bwMode="auto">
          <a:xfrm>
            <a:off x="467544" y="69269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498811" y="6481609"/>
            <a:ext cx="1616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arial" panose="020B0604020202020204" pitchFamily="34" charset="0"/>
              </a:rPr>
              <a:t>biobuild.mlsoc.vt.edu</a:t>
            </a:r>
            <a:endParaRPr lang="en-GB" sz="1200" dirty="0">
              <a:solidFill>
                <a:schemeClr val="bg2"/>
              </a:solidFill>
            </a:endParaRPr>
          </a:p>
        </p:txBody>
      </p:sp>
      <p:pic>
        <p:nvPicPr>
          <p:cNvPr id="6" name="Picture 2" descr="Image result for spid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13717"/>
            <a:ext cx="9171113" cy="687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63652" y="1916832"/>
            <a:ext cx="3384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Thank</a:t>
            </a:r>
            <a:r>
              <a:rPr lang="fr-FR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fr-FR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you</a:t>
            </a:r>
            <a:r>
              <a:rPr lang="fr-FR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!</a:t>
            </a:r>
            <a:endParaRPr lang="fr-FR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90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Backup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itle 1"/>
          <p:cNvSpPr txBox="1">
            <a:spLocks/>
          </p:cNvSpPr>
          <p:nvPr/>
        </p:nvSpPr>
        <p:spPr bwMode="auto">
          <a:xfrm>
            <a:off x="-61261" y="84226"/>
            <a:ext cx="7716416" cy="75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fr-FR" sz="3600" dirty="0" smtClean="0">
                <a:solidFill>
                  <a:srgbClr val="990000"/>
                </a:solidFill>
              </a:rPr>
              <a:t>Solution for L=3 “vacuum” operator</a:t>
            </a:r>
            <a:endParaRPr lang="en-GB" altLang="fr-FR" sz="5400" dirty="0">
              <a:solidFill>
                <a:schemeClr val="tx2"/>
              </a:solidFill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302959" y="2213255"/>
            <a:ext cx="68308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In double scaling limit, QSC gives  2</a:t>
            </a:r>
            <a:r>
              <a:rPr lang="en-GB" altLang="en-US" sz="1800" baseline="30000" dirty="0" smtClean="0">
                <a:solidFill>
                  <a:srgbClr val="1014A4"/>
                </a:solidFill>
              </a:rPr>
              <a:t>nd</a:t>
            </a:r>
            <a:r>
              <a:rPr lang="en-GB" altLang="en-US" sz="1800" dirty="0" smtClean="0">
                <a:solidFill>
                  <a:srgbClr val="1014A4"/>
                </a:solidFill>
              </a:rPr>
              <a:t> order Baxter eq.  </a:t>
            </a:r>
            <a:endParaRPr lang="en-US" altLang="en-US" sz="1800" dirty="0" smtClean="0">
              <a:solidFill>
                <a:srgbClr val="1014A4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15826" y="4365104"/>
            <a:ext cx="65760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 These q-functions should obey “pure” large u asymptotics</a:t>
            </a:r>
            <a:endParaRPr lang="en-US" altLang="en-US" sz="1800" dirty="0" smtClean="0">
              <a:solidFill>
                <a:srgbClr val="1014A4"/>
              </a:solidFill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94285" y="5371995"/>
            <a:ext cx="87849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 smtClean="0">
                <a:solidFill>
                  <a:srgbClr val="1014A4"/>
                </a:solidFill>
              </a:rPr>
              <a:t>Solved  numerically  for </a:t>
            </a:r>
            <a:r>
              <a:rPr lang="en-US" altLang="en-US" sz="1800" dirty="0">
                <a:solidFill>
                  <a:srgbClr val="1014A4"/>
                </a:solidFill>
              </a:rPr>
              <a:t>anomalous dimensions  </a:t>
            </a:r>
            <a:r>
              <a:rPr lang="en-US" altLang="en-US" sz="1800" dirty="0" smtClean="0">
                <a:solidFill>
                  <a:srgbClr val="1014A4"/>
                </a:solidFill>
              </a:rPr>
              <a:t>with virtually arbitrary precision </a:t>
            </a:r>
            <a:r>
              <a:rPr lang="en-US" altLang="en-US" sz="1800" dirty="0">
                <a:solidFill>
                  <a:srgbClr val="1014A4"/>
                </a:solidFill>
              </a:rPr>
              <a:t>at all relevant couplings </a:t>
            </a:r>
            <a:endParaRPr lang="en-US" altLang="en-US" sz="1800" dirty="0" smtClean="0">
              <a:solidFill>
                <a:srgbClr val="1014A4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1800" dirty="0" smtClean="0">
              <a:solidFill>
                <a:srgbClr val="1014A4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Perturbative solution in </a:t>
            </a:r>
            <a:r>
              <a:rPr lang="el-GR" altLang="en-US" sz="1800" dirty="0" smtClean="0">
                <a:solidFill>
                  <a:srgbClr val="1014A4"/>
                </a:solidFill>
              </a:rPr>
              <a:t>ξ</a:t>
            </a:r>
            <a:r>
              <a:rPr lang="en-GB" altLang="en-US" sz="1800" dirty="0">
                <a:solidFill>
                  <a:srgbClr val="1014A4"/>
                </a:solidFill>
              </a:rPr>
              <a:t>  </a:t>
            </a:r>
            <a:r>
              <a:rPr lang="en-GB" altLang="en-US" sz="1800" dirty="0" smtClean="0">
                <a:solidFill>
                  <a:srgbClr val="1014A4"/>
                </a:solidFill>
              </a:rPr>
              <a:t>gives the exact periods of “wheel” graphs</a:t>
            </a: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179512" y="30922"/>
            <a:ext cx="30596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 err="1" smtClean="0">
                <a:solidFill>
                  <a:srgbClr val="00CC00"/>
                </a:solidFill>
              </a:rPr>
              <a:t>Gromov</a:t>
            </a:r>
            <a:r>
              <a:rPr lang="en-GB" sz="1200" b="1" dirty="0" smtClean="0">
                <a:solidFill>
                  <a:srgbClr val="00CC00"/>
                </a:solidFill>
              </a:rPr>
              <a:t>, V.K., </a:t>
            </a:r>
            <a:r>
              <a:rPr lang="en-GB" sz="1200" b="1" dirty="0" err="1" smtClean="0">
                <a:solidFill>
                  <a:srgbClr val="00CC00"/>
                </a:solidFill>
              </a:rPr>
              <a:t>Korchemsky</a:t>
            </a:r>
            <a:r>
              <a:rPr lang="en-GB" sz="1200" b="1" dirty="0" smtClean="0">
                <a:solidFill>
                  <a:srgbClr val="00CC00"/>
                </a:solidFill>
              </a:rPr>
              <a:t>, Negro, </a:t>
            </a:r>
            <a:r>
              <a:rPr lang="en-GB" sz="1200" b="1" dirty="0" err="1" smtClean="0">
                <a:solidFill>
                  <a:srgbClr val="00CC00"/>
                </a:solidFill>
              </a:rPr>
              <a:t>Sizov</a:t>
            </a:r>
            <a:r>
              <a:rPr lang="en-GB" sz="1200" b="1" dirty="0" smtClean="0">
                <a:solidFill>
                  <a:srgbClr val="00CC00"/>
                </a:solidFill>
              </a:rPr>
              <a:t> 2017</a:t>
            </a:r>
            <a:endParaRPr lang="en-US" sz="1200" dirty="0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33985" y="3442197"/>
            <a:ext cx="8524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 smtClean="0">
                <a:solidFill>
                  <a:srgbClr val="1014A4"/>
                </a:solidFill>
              </a:rPr>
              <a:t>Two solutions                                 satisfy </a:t>
            </a:r>
            <a:r>
              <a:rPr lang="en-GB" altLang="en-US" sz="1800" dirty="0" smtClean="0">
                <a:solidFill>
                  <a:srgbClr val="1014A4"/>
                </a:solidFill>
              </a:rPr>
              <a:t>the following quantization condition</a:t>
            </a:r>
            <a:endParaRPr lang="en-US" altLang="en-US" sz="1800" dirty="0" smtClean="0">
              <a:solidFill>
                <a:srgbClr val="1014A4"/>
              </a:solidFill>
            </a:endParaRPr>
          </a:p>
        </p:txBody>
      </p:sp>
      <p:pic>
        <p:nvPicPr>
          <p:cNvPr id="38" name="Picture 3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60" y="748527"/>
            <a:ext cx="1013240" cy="33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7183" y="-10423"/>
            <a:ext cx="1619672" cy="1563171"/>
          </a:xfrm>
          <a:prstGeom prst="rect">
            <a:avLst/>
          </a:prstGeom>
        </p:spPr>
      </p:pic>
      <p:pic>
        <p:nvPicPr>
          <p:cNvPr id="49" name="Picture 48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" y="2657752"/>
            <a:ext cx="5181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51" name="Picture 50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28" y="3554936"/>
            <a:ext cx="16764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53" name="Picture 52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26" y="3918189"/>
            <a:ext cx="42926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54" name="Picture 5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68" y="4889442"/>
            <a:ext cx="7289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251520" y="1412776"/>
            <a:ext cx="68308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Solution of the problem is obtained using </a:t>
            </a:r>
            <a:r>
              <a:rPr lang="en-GB" altLang="en-US" sz="1800" dirty="0" smtClean="0">
                <a:solidFill>
                  <a:srgbClr val="FF0000"/>
                </a:solidFill>
              </a:rPr>
              <a:t>Quantum  Spectral Curve (QSC)</a:t>
            </a:r>
            <a:r>
              <a:rPr lang="en-GB" altLang="en-US" sz="1800" dirty="0" smtClean="0">
                <a:solidFill>
                  <a:srgbClr val="1014A4"/>
                </a:solidFill>
              </a:rPr>
              <a:t>  of twisted N=4 SYM  </a:t>
            </a:r>
            <a:endParaRPr lang="en-US" altLang="en-US" sz="1800" dirty="0" smtClean="0">
              <a:solidFill>
                <a:srgbClr val="1014A4"/>
              </a:solidFill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5021859" y="1731534"/>
            <a:ext cx="178125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Gromov</a:t>
            </a:r>
            <a:r>
              <a:rPr lang="en-GB" sz="1050" b="1" dirty="0" smtClean="0">
                <a:solidFill>
                  <a:srgbClr val="00CC00"/>
                </a:solidFill>
              </a:rPr>
              <a:t>, V.K. ,</a:t>
            </a:r>
            <a:r>
              <a:rPr lang="en-GB" sz="1050" b="1" dirty="0" err="1" smtClean="0">
                <a:solidFill>
                  <a:srgbClr val="00CC00"/>
                </a:solidFill>
              </a:rPr>
              <a:t>Leurent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Volin</a:t>
            </a:r>
            <a:endParaRPr lang="en-GB" sz="1050" b="1" dirty="0" smtClean="0">
              <a:solidFill>
                <a:srgbClr val="00CC00"/>
              </a:solidFill>
            </a:endParaRPr>
          </a:p>
          <a:p>
            <a:r>
              <a:rPr lang="en-GB" sz="1050" b="1" dirty="0" smtClean="0">
                <a:solidFill>
                  <a:srgbClr val="00CC00"/>
                </a:solidFill>
              </a:rPr>
              <a:t>V.K</a:t>
            </a:r>
            <a:r>
              <a:rPr lang="en-GB" sz="1050" b="1" dirty="0">
                <a:solidFill>
                  <a:srgbClr val="00CC00"/>
                </a:solidFill>
              </a:rPr>
              <a:t>. ,</a:t>
            </a:r>
            <a:r>
              <a:rPr lang="en-GB" sz="1050" b="1" dirty="0" err="1">
                <a:solidFill>
                  <a:srgbClr val="00CC00"/>
                </a:solidFill>
              </a:rPr>
              <a:t>Leurent</a:t>
            </a:r>
            <a:r>
              <a:rPr lang="en-GB" sz="1050" b="1" dirty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Volin</a:t>
            </a:r>
            <a:endParaRPr lang="en-GB" sz="105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32" grpId="0"/>
      <p:bldP spid="35" grpId="0"/>
      <p:bldP spid="62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itle 1"/>
          <p:cNvSpPr txBox="1">
            <a:spLocks/>
          </p:cNvSpPr>
          <p:nvPr/>
        </p:nvSpPr>
        <p:spPr bwMode="auto">
          <a:xfrm>
            <a:off x="227430" y="-6551"/>
            <a:ext cx="8869878" cy="75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fr-FR" sz="3200" dirty="0" smtClean="0">
                <a:solidFill>
                  <a:srgbClr val="990000"/>
                </a:solidFill>
              </a:rPr>
              <a:t> L=3  BMN vacuum and all-loop wheel graphs </a:t>
            </a:r>
            <a:endParaRPr lang="en-GB" altLang="fr-FR" sz="4800" dirty="0">
              <a:solidFill>
                <a:schemeClr val="tx2"/>
              </a:solidFill>
            </a:endParaRPr>
          </a:p>
        </p:txBody>
      </p:sp>
      <p:pic>
        <p:nvPicPr>
          <p:cNvPr id="3" name="Image 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3" y="1475109"/>
            <a:ext cx="89027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grpSp>
        <p:nvGrpSpPr>
          <p:cNvPr id="17" name="Groupe 16"/>
          <p:cNvGrpSpPr/>
          <p:nvPr/>
        </p:nvGrpSpPr>
        <p:grpSpPr>
          <a:xfrm>
            <a:off x="308103" y="1865886"/>
            <a:ext cx="807237" cy="826549"/>
            <a:chOff x="6801685" y="743858"/>
            <a:chExt cx="1048781" cy="968289"/>
          </a:xfrm>
        </p:grpSpPr>
        <p:grpSp>
          <p:nvGrpSpPr>
            <p:cNvPr id="20" name="Groupe 19"/>
            <p:cNvGrpSpPr/>
            <p:nvPr/>
          </p:nvGrpSpPr>
          <p:grpSpPr>
            <a:xfrm>
              <a:off x="6801685" y="743858"/>
              <a:ext cx="1048781" cy="968289"/>
              <a:chOff x="4143205" y="2534199"/>
              <a:chExt cx="596312" cy="550548"/>
            </a:xfrm>
          </p:grpSpPr>
          <p:sp>
            <p:nvSpPr>
              <p:cNvPr id="30" name="Ellipse 29"/>
              <p:cNvSpPr/>
              <p:nvPr/>
            </p:nvSpPr>
            <p:spPr>
              <a:xfrm>
                <a:off x="4143205" y="2534199"/>
                <a:ext cx="596312" cy="550548"/>
              </a:xfrm>
              <a:prstGeom prst="ellipse">
                <a:avLst/>
              </a:prstGeom>
              <a:no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1" name="Connecteur droit 30"/>
              <p:cNvCxnSpPr>
                <a:endCxn id="30" idx="6"/>
              </p:cNvCxnSpPr>
              <p:nvPr/>
            </p:nvCxnSpPr>
            <p:spPr>
              <a:xfrm flipV="1">
                <a:off x="4454161" y="2809473"/>
                <a:ext cx="285356" cy="207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 flipV="1">
                <a:off x="4300809" y="2809474"/>
                <a:ext cx="153351" cy="23222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 flipH="1" flipV="1">
                <a:off x="4300808" y="2565780"/>
                <a:ext cx="153356" cy="24577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Ellipse 34"/>
              <p:cNvSpPr/>
              <p:nvPr/>
            </p:nvSpPr>
            <p:spPr>
              <a:xfrm>
                <a:off x="4246755" y="2626281"/>
                <a:ext cx="389212" cy="359341"/>
              </a:xfrm>
              <a:prstGeom prst="ellipse">
                <a:avLst/>
              </a:prstGeom>
              <a:no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" name="Ellipse 20"/>
            <p:cNvSpPr/>
            <p:nvPr/>
          </p:nvSpPr>
          <p:spPr>
            <a:xfrm>
              <a:off x="7140795" y="1048203"/>
              <a:ext cx="398758" cy="368154"/>
            </a:xfrm>
            <a:prstGeom prst="ellipse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Ellipse 21"/>
            <p:cNvSpPr/>
            <p:nvPr/>
          </p:nvSpPr>
          <p:spPr>
            <a:xfrm>
              <a:off x="7507869" y="1205206"/>
              <a:ext cx="45720" cy="457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Ellipse 22"/>
            <p:cNvSpPr/>
            <p:nvPr/>
          </p:nvSpPr>
          <p:spPr>
            <a:xfrm>
              <a:off x="7648496" y="1223040"/>
              <a:ext cx="45720" cy="457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Ellipse 23"/>
            <p:cNvSpPr/>
            <p:nvPr/>
          </p:nvSpPr>
          <p:spPr>
            <a:xfrm>
              <a:off x="7223076" y="1375440"/>
              <a:ext cx="45720" cy="457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Ellipse 24"/>
            <p:cNvSpPr/>
            <p:nvPr/>
          </p:nvSpPr>
          <p:spPr>
            <a:xfrm>
              <a:off x="7153000" y="1484784"/>
              <a:ext cx="45720" cy="457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Ellipse 25"/>
            <p:cNvSpPr/>
            <p:nvPr/>
          </p:nvSpPr>
          <p:spPr>
            <a:xfrm>
              <a:off x="7147356" y="914364"/>
              <a:ext cx="45720" cy="457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Ellipse 26"/>
            <p:cNvSpPr/>
            <p:nvPr/>
          </p:nvSpPr>
          <p:spPr>
            <a:xfrm>
              <a:off x="7219364" y="1043729"/>
              <a:ext cx="45720" cy="4663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Ellipse 27"/>
            <p:cNvSpPr/>
            <p:nvPr/>
          </p:nvSpPr>
          <p:spPr>
            <a:xfrm>
              <a:off x="7292443" y="1198227"/>
              <a:ext cx="87594" cy="8759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384" name="Groupe 16383"/>
          <p:cNvGrpSpPr/>
          <p:nvPr/>
        </p:nvGrpSpPr>
        <p:grpSpPr>
          <a:xfrm>
            <a:off x="7388" y="2916581"/>
            <a:ext cx="1176404" cy="1086118"/>
            <a:chOff x="11220" y="2874877"/>
            <a:chExt cx="1176404" cy="1086118"/>
          </a:xfrm>
        </p:grpSpPr>
        <p:grpSp>
          <p:nvGrpSpPr>
            <p:cNvPr id="36" name="Groupe 35"/>
            <p:cNvGrpSpPr/>
            <p:nvPr/>
          </p:nvGrpSpPr>
          <p:grpSpPr>
            <a:xfrm>
              <a:off x="11220" y="2874877"/>
              <a:ext cx="1176404" cy="1086118"/>
              <a:chOff x="6690141" y="640877"/>
              <a:chExt cx="1271868" cy="1174256"/>
            </a:xfrm>
          </p:grpSpPr>
          <p:grpSp>
            <p:nvGrpSpPr>
              <p:cNvPr id="37" name="Groupe 36"/>
              <p:cNvGrpSpPr/>
              <p:nvPr/>
            </p:nvGrpSpPr>
            <p:grpSpPr>
              <a:xfrm>
                <a:off x="6690141" y="640877"/>
                <a:ext cx="1271868" cy="1174256"/>
                <a:chOff x="4079784" y="2475645"/>
                <a:chExt cx="723154" cy="667656"/>
              </a:xfrm>
            </p:grpSpPr>
            <p:sp>
              <p:nvSpPr>
                <p:cNvPr id="48" name="Ellipse 47"/>
                <p:cNvSpPr/>
                <p:nvPr/>
              </p:nvSpPr>
              <p:spPr>
                <a:xfrm>
                  <a:off x="4079784" y="2475645"/>
                  <a:ext cx="723154" cy="667656"/>
                </a:xfrm>
                <a:prstGeom prst="ellipse">
                  <a:avLst/>
                </a:prstGeom>
                <a:noFill/>
                <a:ln w="1905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49" name="Connecteur droit 48"/>
                <p:cNvCxnSpPr/>
                <p:nvPr/>
              </p:nvCxnSpPr>
              <p:spPr>
                <a:xfrm flipV="1">
                  <a:off x="4454161" y="2809474"/>
                  <a:ext cx="348776" cy="207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droit 49"/>
                <p:cNvCxnSpPr/>
                <p:nvPr/>
              </p:nvCxnSpPr>
              <p:spPr>
                <a:xfrm flipV="1">
                  <a:off x="4264638" y="2809474"/>
                  <a:ext cx="189522" cy="28700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cteur droit 50"/>
                <p:cNvCxnSpPr/>
                <p:nvPr/>
              </p:nvCxnSpPr>
              <p:spPr>
                <a:xfrm flipH="1" flipV="1">
                  <a:off x="4267085" y="2511733"/>
                  <a:ext cx="187076" cy="2998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lipse 51"/>
                <p:cNvSpPr/>
                <p:nvPr/>
              </p:nvSpPr>
              <p:spPr>
                <a:xfrm>
                  <a:off x="4246755" y="2626281"/>
                  <a:ext cx="389212" cy="359341"/>
                </a:xfrm>
                <a:prstGeom prst="ellipse">
                  <a:avLst/>
                </a:prstGeom>
                <a:noFill/>
                <a:ln w="1905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9" name="Ellipse 38"/>
              <p:cNvSpPr/>
              <p:nvPr/>
            </p:nvSpPr>
            <p:spPr>
              <a:xfrm>
                <a:off x="7140795" y="1048203"/>
                <a:ext cx="398758" cy="368154"/>
              </a:xfrm>
              <a:prstGeom prst="ellipse">
                <a:avLst/>
              </a:prstGeom>
              <a:no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Ellipse 40"/>
              <p:cNvSpPr/>
              <p:nvPr/>
            </p:nvSpPr>
            <p:spPr>
              <a:xfrm>
                <a:off x="7507869" y="1205206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7648496" y="1223040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Ellipse 42"/>
              <p:cNvSpPr/>
              <p:nvPr/>
            </p:nvSpPr>
            <p:spPr>
              <a:xfrm>
                <a:off x="7223076" y="1375440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Ellipse 43"/>
              <p:cNvSpPr/>
              <p:nvPr/>
            </p:nvSpPr>
            <p:spPr>
              <a:xfrm>
                <a:off x="7153000" y="1484784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Ellipse 44"/>
              <p:cNvSpPr/>
              <p:nvPr/>
            </p:nvSpPr>
            <p:spPr>
              <a:xfrm>
                <a:off x="7147356" y="914364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7219364" y="1043729"/>
                <a:ext cx="45720" cy="4663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Ellipse 46"/>
              <p:cNvSpPr/>
              <p:nvPr/>
            </p:nvSpPr>
            <p:spPr>
              <a:xfrm>
                <a:off x="7292443" y="1198227"/>
                <a:ext cx="87594" cy="8759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Ellipse 52"/>
            <p:cNvSpPr/>
            <p:nvPr/>
          </p:nvSpPr>
          <p:spPr>
            <a:xfrm>
              <a:off x="145636" y="2978817"/>
              <a:ext cx="926192" cy="855106"/>
            </a:xfrm>
            <a:prstGeom prst="ellipse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Ellipse 53"/>
            <p:cNvSpPr/>
            <p:nvPr/>
          </p:nvSpPr>
          <p:spPr>
            <a:xfrm>
              <a:off x="372960" y="3013884"/>
              <a:ext cx="45720" cy="457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Ellipse 54"/>
            <p:cNvSpPr/>
            <p:nvPr/>
          </p:nvSpPr>
          <p:spPr>
            <a:xfrm>
              <a:off x="1043608" y="3406424"/>
              <a:ext cx="45720" cy="457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Ellipse 55"/>
            <p:cNvSpPr/>
            <p:nvPr/>
          </p:nvSpPr>
          <p:spPr>
            <a:xfrm>
              <a:off x="355460" y="3750896"/>
              <a:ext cx="45720" cy="457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7" name="Groupe 76"/>
          <p:cNvGrpSpPr/>
          <p:nvPr/>
        </p:nvGrpSpPr>
        <p:grpSpPr>
          <a:xfrm>
            <a:off x="2627784" y="748803"/>
            <a:ext cx="653616" cy="669252"/>
            <a:chOff x="6801685" y="743858"/>
            <a:chExt cx="1048781" cy="968289"/>
          </a:xfrm>
        </p:grpSpPr>
        <p:grpSp>
          <p:nvGrpSpPr>
            <p:cNvPr id="78" name="Groupe 77"/>
            <p:cNvGrpSpPr/>
            <p:nvPr/>
          </p:nvGrpSpPr>
          <p:grpSpPr>
            <a:xfrm>
              <a:off x="6801685" y="743858"/>
              <a:ext cx="1048781" cy="968289"/>
              <a:chOff x="4143205" y="2534199"/>
              <a:chExt cx="596312" cy="550548"/>
            </a:xfrm>
          </p:grpSpPr>
          <p:sp>
            <p:nvSpPr>
              <p:cNvPr id="88" name="Ellipse 87"/>
              <p:cNvSpPr/>
              <p:nvPr/>
            </p:nvSpPr>
            <p:spPr>
              <a:xfrm>
                <a:off x="4143205" y="2534199"/>
                <a:ext cx="596312" cy="550548"/>
              </a:xfrm>
              <a:prstGeom prst="ellipse">
                <a:avLst/>
              </a:prstGeom>
              <a:no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9" name="Connecteur droit 88"/>
              <p:cNvCxnSpPr>
                <a:endCxn id="88" idx="6"/>
              </p:cNvCxnSpPr>
              <p:nvPr/>
            </p:nvCxnSpPr>
            <p:spPr>
              <a:xfrm flipV="1">
                <a:off x="4454161" y="2809473"/>
                <a:ext cx="285356" cy="207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89"/>
              <p:cNvCxnSpPr/>
              <p:nvPr/>
            </p:nvCxnSpPr>
            <p:spPr>
              <a:xfrm flipV="1">
                <a:off x="4300809" y="2809474"/>
                <a:ext cx="153351" cy="23222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/>
              <p:cNvCxnSpPr/>
              <p:nvPr/>
            </p:nvCxnSpPr>
            <p:spPr>
              <a:xfrm flipH="1" flipV="1">
                <a:off x="4300808" y="2565780"/>
                <a:ext cx="153356" cy="24577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Ellipse 91"/>
              <p:cNvSpPr/>
              <p:nvPr/>
            </p:nvSpPr>
            <p:spPr>
              <a:xfrm>
                <a:off x="4246755" y="2626281"/>
                <a:ext cx="389212" cy="359341"/>
              </a:xfrm>
              <a:prstGeom prst="ellipse">
                <a:avLst/>
              </a:prstGeom>
              <a:no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2" name="Ellipse 81"/>
            <p:cNvSpPr/>
            <p:nvPr/>
          </p:nvSpPr>
          <p:spPr>
            <a:xfrm>
              <a:off x="7648496" y="1223040"/>
              <a:ext cx="45720" cy="457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Ellipse 83"/>
            <p:cNvSpPr/>
            <p:nvPr/>
          </p:nvSpPr>
          <p:spPr>
            <a:xfrm>
              <a:off x="7153000" y="1484784"/>
              <a:ext cx="45720" cy="457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Ellipse 84"/>
            <p:cNvSpPr/>
            <p:nvPr/>
          </p:nvSpPr>
          <p:spPr>
            <a:xfrm>
              <a:off x="7147356" y="914364"/>
              <a:ext cx="45720" cy="457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Ellipse 86"/>
            <p:cNvSpPr/>
            <p:nvPr/>
          </p:nvSpPr>
          <p:spPr>
            <a:xfrm>
              <a:off x="7292443" y="1198227"/>
              <a:ext cx="87594" cy="8759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3" name="Groupe 92"/>
          <p:cNvGrpSpPr/>
          <p:nvPr/>
        </p:nvGrpSpPr>
        <p:grpSpPr>
          <a:xfrm>
            <a:off x="1540161" y="756032"/>
            <a:ext cx="538432" cy="551312"/>
            <a:chOff x="6801685" y="743858"/>
            <a:chExt cx="1048781" cy="968289"/>
          </a:xfrm>
        </p:grpSpPr>
        <p:grpSp>
          <p:nvGrpSpPr>
            <p:cNvPr id="94" name="Groupe 93"/>
            <p:cNvGrpSpPr/>
            <p:nvPr/>
          </p:nvGrpSpPr>
          <p:grpSpPr>
            <a:xfrm>
              <a:off x="6801685" y="743858"/>
              <a:ext cx="1048781" cy="968289"/>
              <a:chOff x="4143205" y="2534199"/>
              <a:chExt cx="596312" cy="550548"/>
            </a:xfrm>
          </p:grpSpPr>
          <p:sp>
            <p:nvSpPr>
              <p:cNvPr id="99" name="Ellipse 98"/>
              <p:cNvSpPr/>
              <p:nvPr/>
            </p:nvSpPr>
            <p:spPr>
              <a:xfrm>
                <a:off x="4143205" y="2534199"/>
                <a:ext cx="596312" cy="550548"/>
              </a:xfrm>
              <a:prstGeom prst="ellipse">
                <a:avLst/>
              </a:prstGeom>
              <a:no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0" name="Connecteur droit 99"/>
              <p:cNvCxnSpPr>
                <a:endCxn id="99" idx="6"/>
              </p:cNvCxnSpPr>
              <p:nvPr/>
            </p:nvCxnSpPr>
            <p:spPr>
              <a:xfrm flipV="1">
                <a:off x="4454161" y="2809473"/>
                <a:ext cx="285356" cy="207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/>
              <p:cNvCxnSpPr/>
              <p:nvPr/>
            </p:nvCxnSpPr>
            <p:spPr>
              <a:xfrm flipV="1">
                <a:off x="4300809" y="2809474"/>
                <a:ext cx="153351" cy="23222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 flipH="1" flipV="1">
                <a:off x="4300808" y="2565780"/>
                <a:ext cx="153356" cy="24577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Ellipse 97"/>
            <p:cNvSpPr/>
            <p:nvPr/>
          </p:nvSpPr>
          <p:spPr>
            <a:xfrm>
              <a:off x="7292443" y="1198227"/>
              <a:ext cx="87594" cy="8759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399443" y="5959850"/>
            <a:ext cx="78449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Generalization to any number of spokes L  is in work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800" dirty="0">
                <a:solidFill>
                  <a:srgbClr val="1014A4"/>
                </a:solidFill>
              </a:rPr>
              <a:t> </a:t>
            </a:r>
            <a:r>
              <a:rPr lang="en-GB" altLang="en-US" sz="1800" dirty="0" smtClean="0">
                <a:solidFill>
                  <a:srgbClr val="1014A4"/>
                </a:solidFill>
              </a:rPr>
              <a:t>   (Baxter equation is available)</a:t>
            </a:r>
            <a:endParaRPr lang="en-US" altLang="en-US" sz="1800" dirty="0" smtClean="0">
              <a:solidFill>
                <a:srgbClr val="1014A4"/>
              </a:solidFill>
            </a:endParaRPr>
          </a:p>
        </p:txBody>
      </p:sp>
      <p:sp>
        <p:nvSpPr>
          <p:cNvPr id="58" name="Rectangle 30"/>
          <p:cNvSpPr>
            <a:spLocks noChangeArrowheads="1"/>
          </p:cNvSpPr>
          <p:nvPr/>
        </p:nvSpPr>
        <p:spPr bwMode="auto">
          <a:xfrm>
            <a:off x="6084168" y="675928"/>
            <a:ext cx="301314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050" b="1" dirty="0" smtClean="0">
                <a:solidFill>
                  <a:srgbClr val="00CC00"/>
                </a:solidFill>
              </a:rPr>
              <a:t>  </a:t>
            </a:r>
            <a:r>
              <a:rPr lang="en-GB" sz="1050" b="1" dirty="0" err="1" smtClean="0">
                <a:solidFill>
                  <a:srgbClr val="00CC00"/>
                </a:solidFill>
              </a:rPr>
              <a:t>Gromov</a:t>
            </a:r>
            <a:r>
              <a:rPr lang="en-GB" sz="1050" b="1" dirty="0" smtClean="0">
                <a:solidFill>
                  <a:srgbClr val="00CC00"/>
                </a:solidFill>
              </a:rPr>
              <a:t>, V.K , </a:t>
            </a:r>
            <a:r>
              <a:rPr lang="en-GB" sz="1050" b="1" dirty="0" err="1" smtClean="0">
                <a:solidFill>
                  <a:srgbClr val="00CC00"/>
                </a:solidFill>
              </a:rPr>
              <a:t>Korchemsky</a:t>
            </a:r>
            <a:r>
              <a:rPr lang="en-GB" sz="1050" b="1" dirty="0">
                <a:solidFill>
                  <a:srgbClr val="00CC00"/>
                </a:solidFill>
              </a:rPr>
              <a:t>, Negro, </a:t>
            </a:r>
            <a:r>
              <a:rPr lang="en-GB" sz="1050" b="1" dirty="0" err="1" smtClean="0">
                <a:solidFill>
                  <a:srgbClr val="00CC00"/>
                </a:solidFill>
              </a:rPr>
              <a:t>Sizov</a:t>
            </a:r>
            <a:r>
              <a:rPr lang="en-GB" sz="1050" b="1" dirty="0" smtClean="0">
                <a:solidFill>
                  <a:srgbClr val="00CC00"/>
                </a:solidFill>
              </a:rPr>
              <a:t> (2017) </a:t>
            </a:r>
          </a:p>
        </p:txBody>
      </p:sp>
      <p:sp>
        <p:nvSpPr>
          <p:cNvPr id="59" name="Rectangle 30"/>
          <p:cNvSpPr>
            <a:spLocks noChangeArrowheads="1"/>
          </p:cNvSpPr>
          <p:nvPr/>
        </p:nvSpPr>
        <p:spPr bwMode="auto">
          <a:xfrm>
            <a:off x="3260858" y="1248911"/>
            <a:ext cx="110816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E.Panzer</a:t>
            </a:r>
            <a:r>
              <a:rPr lang="en-GB" sz="1050" b="1" dirty="0" smtClean="0">
                <a:solidFill>
                  <a:srgbClr val="00CC00"/>
                </a:solidFill>
              </a:rPr>
              <a:t>, 2015</a:t>
            </a:r>
            <a:endParaRPr lang="en-GB" sz="1050" b="1" dirty="0">
              <a:solidFill>
                <a:srgbClr val="00CC00"/>
              </a:solidFill>
            </a:endParaRPr>
          </a:p>
        </p:txBody>
      </p:sp>
      <p:sp>
        <p:nvSpPr>
          <p:cNvPr id="60" name="Rectangle 30"/>
          <p:cNvSpPr>
            <a:spLocks noChangeArrowheads="1"/>
          </p:cNvSpPr>
          <p:nvPr/>
        </p:nvSpPr>
        <p:spPr bwMode="auto">
          <a:xfrm>
            <a:off x="1274296" y="1258751"/>
            <a:ext cx="115421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Broadherst</a:t>
            </a:r>
            <a:r>
              <a:rPr lang="en-GB" sz="1050" b="1" dirty="0" smtClean="0">
                <a:solidFill>
                  <a:srgbClr val="00CC00"/>
                </a:solidFill>
              </a:rPr>
              <a:t> 1980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6084168" y="2132856"/>
            <a:ext cx="3182361" cy="659067"/>
            <a:chOff x="6395187" y="2121861"/>
            <a:chExt cx="3182361" cy="659067"/>
          </a:xfrm>
        </p:grpSpPr>
        <p:sp>
          <p:nvSpPr>
            <p:cNvPr id="61" name="Rectangle 60"/>
            <p:cNvSpPr/>
            <p:nvPr/>
          </p:nvSpPr>
          <p:spPr>
            <a:xfrm>
              <a:off x="7133289" y="2373057"/>
              <a:ext cx="24442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1014A4"/>
                  </a:solidFill>
                </a:rPr>
                <a:t>Riemann (multi)-zeta numbers </a:t>
              </a:r>
              <a:endParaRPr lang="en-GB" sz="1400" dirty="0"/>
            </a:p>
          </p:txBody>
        </p:sp>
        <p:cxnSp>
          <p:nvCxnSpPr>
            <p:cNvPr id="62" name="Straight Arrow Connector 8"/>
            <p:cNvCxnSpPr>
              <a:cxnSpLocks noChangeShapeType="1"/>
              <a:stCxn id="61" idx="1"/>
            </p:cNvCxnSpPr>
            <p:nvPr/>
          </p:nvCxnSpPr>
          <p:spPr bwMode="auto">
            <a:xfrm flipH="1">
              <a:off x="6395187" y="2526946"/>
              <a:ext cx="738102" cy="253982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Straight Arrow Connector 8"/>
            <p:cNvCxnSpPr>
              <a:cxnSpLocks noChangeShapeType="1"/>
            </p:cNvCxnSpPr>
            <p:nvPr/>
          </p:nvCxnSpPr>
          <p:spPr bwMode="auto">
            <a:xfrm flipH="1" flipV="1">
              <a:off x="7884368" y="2121861"/>
              <a:ext cx="195612" cy="314925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5" name="Rectangle 64"/>
          <p:cNvSpPr/>
          <p:nvPr/>
        </p:nvSpPr>
        <p:spPr>
          <a:xfrm>
            <a:off x="3285528" y="1079148"/>
            <a:ext cx="26217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00" b="1" dirty="0" err="1" smtClean="0">
                <a:solidFill>
                  <a:srgbClr val="00CC00"/>
                </a:solidFill>
              </a:rPr>
              <a:t>Ahn</a:t>
            </a:r>
            <a:r>
              <a:rPr lang="en-GB" sz="1000" b="1" dirty="0">
                <a:solidFill>
                  <a:srgbClr val="00CC00"/>
                </a:solidFill>
              </a:rPr>
              <a:t>, </a:t>
            </a:r>
            <a:r>
              <a:rPr lang="en-GB" sz="1000" b="1" dirty="0" err="1">
                <a:solidFill>
                  <a:srgbClr val="00CC00"/>
                </a:solidFill>
              </a:rPr>
              <a:t>Bajnok</a:t>
            </a:r>
            <a:r>
              <a:rPr lang="en-GB" sz="1000" b="1" dirty="0">
                <a:solidFill>
                  <a:srgbClr val="00CC00"/>
                </a:solidFill>
              </a:rPr>
              <a:t>, </a:t>
            </a:r>
            <a:r>
              <a:rPr lang="en-GB" sz="1000" b="1" dirty="0" err="1">
                <a:solidFill>
                  <a:srgbClr val="00CC00"/>
                </a:solidFill>
              </a:rPr>
              <a:t>Bombardelli</a:t>
            </a:r>
            <a:r>
              <a:rPr lang="en-GB" sz="1000" b="1" dirty="0">
                <a:solidFill>
                  <a:srgbClr val="00CC00"/>
                </a:solidFill>
              </a:rPr>
              <a:t>, </a:t>
            </a:r>
            <a:r>
              <a:rPr lang="en-GB" sz="1000" b="1" dirty="0" err="1">
                <a:solidFill>
                  <a:srgbClr val="00CC00"/>
                </a:solidFill>
              </a:rPr>
              <a:t>Nepomechie</a:t>
            </a:r>
            <a:r>
              <a:rPr lang="en-GB" sz="1000" b="1" dirty="0">
                <a:solidFill>
                  <a:srgbClr val="00CC00"/>
                </a:solidFill>
              </a:rPr>
              <a:t> </a:t>
            </a:r>
            <a:r>
              <a:rPr lang="en-GB" sz="1000" b="1" dirty="0" smtClean="0">
                <a:solidFill>
                  <a:srgbClr val="00CC00"/>
                </a:solidFill>
              </a:rPr>
              <a:t>2013</a:t>
            </a:r>
            <a:endParaRPr lang="en-GB" sz="10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7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itle 1"/>
          <p:cNvSpPr txBox="1">
            <a:spLocks/>
          </p:cNvSpPr>
          <p:nvPr/>
        </p:nvSpPr>
        <p:spPr bwMode="auto">
          <a:xfrm>
            <a:off x="227430" y="-6551"/>
            <a:ext cx="8869878" cy="7553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fr-FR" sz="3200" dirty="0" err="1" smtClean="0">
                <a:solidFill>
                  <a:srgbClr val="990000"/>
                </a:solidFill>
              </a:rPr>
              <a:t>Numerics</a:t>
            </a:r>
            <a:r>
              <a:rPr lang="en-GB" altLang="fr-FR" sz="3200" dirty="0" smtClean="0">
                <a:solidFill>
                  <a:srgbClr val="990000"/>
                </a:solidFill>
              </a:rPr>
              <a:t> for L=3  “BMN vacuum”</a:t>
            </a:r>
            <a:endParaRPr lang="en-GB" altLang="fr-FR" sz="4800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4941168"/>
            <a:ext cx="8856984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45884" y="4642734"/>
            <a:ext cx="8856984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2" descr="imap://kazakov@mailhost.lpt.ens.fr:993/fetch%3EUID%3E/INBOX%3E89014?part=1.2&amp;type=image/jpeg&amp;filename=20170111_1039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3529" y="5003884"/>
            <a:ext cx="82809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Around   </a:t>
            </a:r>
            <a:r>
              <a:rPr lang="el-GR" altLang="en-US" sz="1800" dirty="0" smtClean="0">
                <a:solidFill>
                  <a:srgbClr val="1014A4"/>
                </a:solidFill>
              </a:rPr>
              <a:t>ξ</a:t>
            </a:r>
            <a:r>
              <a:rPr lang="en-GB" altLang="en-US" sz="1800" baseline="30000" dirty="0" smtClean="0">
                <a:solidFill>
                  <a:srgbClr val="1014A4"/>
                </a:solidFill>
              </a:rPr>
              <a:t>3</a:t>
            </a:r>
            <a:r>
              <a:rPr lang="en-GB" altLang="en-US" sz="1800" dirty="0" smtClean="0">
                <a:solidFill>
                  <a:srgbClr val="1014A4"/>
                </a:solidFill>
              </a:rPr>
              <a:t>=0.2  dimension becomes imaginary: phase transition, finite convergence radius.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800" dirty="0" smtClean="0">
                <a:solidFill>
                  <a:srgbClr val="1014A4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What happens to the string dual?</a:t>
            </a:r>
            <a:endParaRPr lang="en-US" altLang="en-US" sz="1800" dirty="0" smtClean="0">
              <a:solidFill>
                <a:srgbClr val="1014A4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018" y="1431424"/>
            <a:ext cx="8720667" cy="294905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097" y="1707452"/>
            <a:ext cx="13208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5" name="Picture 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877" y="202253"/>
            <a:ext cx="1013240" cy="33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9" y="1340768"/>
            <a:ext cx="8820471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0" y="1470579"/>
            <a:ext cx="4572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2" name="Picture 1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49508"/>
            <a:ext cx="1524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14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546" y="3072355"/>
            <a:ext cx="7901954" cy="3115498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-2124" y="120896"/>
            <a:ext cx="82296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Wheel graphs at any L </a:t>
            </a:r>
            <a:r>
              <a:rPr lang="en-US" sz="3200" noProof="0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and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dimension of</a:t>
            </a:r>
          </a:p>
        </p:txBody>
      </p: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4095962" y="2608164"/>
            <a:ext cx="115421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Broadherst</a:t>
            </a:r>
            <a:r>
              <a:rPr lang="en-GB" sz="1050" b="1" dirty="0" smtClean="0">
                <a:solidFill>
                  <a:srgbClr val="00CC00"/>
                </a:solidFill>
              </a:rPr>
              <a:t> 1980</a:t>
            </a:r>
          </a:p>
        </p:txBody>
      </p:sp>
      <p:grpSp>
        <p:nvGrpSpPr>
          <p:cNvPr id="37" name="Groupe 36"/>
          <p:cNvGrpSpPr/>
          <p:nvPr/>
        </p:nvGrpSpPr>
        <p:grpSpPr>
          <a:xfrm>
            <a:off x="2267744" y="1319496"/>
            <a:ext cx="577328" cy="577328"/>
            <a:chOff x="2699792" y="2305074"/>
            <a:chExt cx="914400" cy="914400"/>
          </a:xfrm>
        </p:grpSpPr>
        <p:sp>
          <p:nvSpPr>
            <p:cNvPr id="9" name="Ellipse 8"/>
            <p:cNvSpPr/>
            <p:nvPr/>
          </p:nvSpPr>
          <p:spPr>
            <a:xfrm>
              <a:off x="2699792" y="2305074"/>
              <a:ext cx="914400" cy="914400"/>
            </a:xfrm>
            <a:prstGeom prst="ellipse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Connecteur droit 14"/>
            <p:cNvCxnSpPr>
              <a:endCxn id="9" idx="6"/>
            </p:cNvCxnSpPr>
            <p:nvPr/>
          </p:nvCxnSpPr>
          <p:spPr>
            <a:xfrm flipV="1">
              <a:off x="2699792" y="2762274"/>
              <a:ext cx="914400" cy="11731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>
              <a:endCxn id="9" idx="7"/>
            </p:cNvCxnSpPr>
            <p:nvPr/>
          </p:nvCxnSpPr>
          <p:spPr>
            <a:xfrm flipV="1">
              <a:off x="2930589" y="2377186"/>
              <a:ext cx="462911" cy="794214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H="1" flipV="1">
              <a:off x="2936626" y="2354499"/>
              <a:ext cx="440732" cy="792089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30"/>
          <p:cNvSpPr>
            <a:spLocks noChangeArrowheads="1"/>
          </p:cNvSpPr>
          <p:nvPr/>
        </p:nvSpPr>
        <p:spPr bwMode="auto">
          <a:xfrm>
            <a:off x="6262316" y="6229844"/>
            <a:ext cx="133402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Gurdogan</a:t>
            </a:r>
            <a:r>
              <a:rPr lang="en-GB" sz="1050" b="1" dirty="0" smtClean="0">
                <a:solidFill>
                  <a:srgbClr val="00CC00"/>
                </a:solidFill>
              </a:rPr>
              <a:t>, V.K. 2015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28396" y="6332848"/>
            <a:ext cx="26217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00" b="1" dirty="0" err="1" smtClean="0">
                <a:solidFill>
                  <a:srgbClr val="00CC00"/>
                </a:solidFill>
              </a:rPr>
              <a:t>Ahn</a:t>
            </a:r>
            <a:r>
              <a:rPr lang="en-GB" sz="1000" b="1" dirty="0">
                <a:solidFill>
                  <a:srgbClr val="00CC00"/>
                </a:solidFill>
              </a:rPr>
              <a:t>, </a:t>
            </a:r>
            <a:r>
              <a:rPr lang="en-GB" sz="1000" b="1" dirty="0" err="1">
                <a:solidFill>
                  <a:srgbClr val="00CC00"/>
                </a:solidFill>
              </a:rPr>
              <a:t>Bajnok</a:t>
            </a:r>
            <a:r>
              <a:rPr lang="en-GB" sz="1000" b="1" dirty="0">
                <a:solidFill>
                  <a:srgbClr val="00CC00"/>
                </a:solidFill>
              </a:rPr>
              <a:t>, </a:t>
            </a:r>
            <a:r>
              <a:rPr lang="en-GB" sz="1000" b="1" dirty="0" err="1">
                <a:solidFill>
                  <a:srgbClr val="00CC00"/>
                </a:solidFill>
              </a:rPr>
              <a:t>Bombardelli</a:t>
            </a:r>
            <a:r>
              <a:rPr lang="en-GB" sz="1000" b="1" dirty="0">
                <a:solidFill>
                  <a:srgbClr val="00CC00"/>
                </a:solidFill>
              </a:rPr>
              <a:t>, </a:t>
            </a:r>
            <a:r>
              <a:rPr lang="en-GB" sz="1000" b="1" dirty="0" err="1">
                <a:solidFill>
                  <a:srgbClr val="00CC00"/>
                </a:solidFill>
              </a:rPr>
              <a:t>Nepomechie</a:t>
            </a:r>
            <a:r>
              <a:rPr lang="en-GB" sz="1000" b="1" dirty="0">
                <a:solidFill>
                  <a:srgbClr val="00CC00"/>
                </a:solidFill>
              </a:rPr>
              <a:t> </a:t>
            </a:r>
            <a:r>
              <a:rPr lang="en-GB" sz="1000" b="1" dirty="0" smtClean="0">
                <a:solidFill>
                  <a:srgbClr val="00CC00"/>
                </a:solidFill>
              </a:rPr>
              <a:t>2013</a:t>
            </a:r>
            <a:endParaRPr lang="en-GB" sz="1000" b="1" dirty="0">
              <a:solidFill>
                <a:srgbClr val="00CC00"/>
              </a:solidFill>
            </a:endParaRPr>
          </a:p>
        </p:txBody>
      </p:sp>
      <p:grpSp>
        <p:nvGrpSpPr>
          <p:cNvPr id="76" name="Groupe 75"/>
          <p:cNvGrpSpPr/>
          <p:nvPr/>
        </p:nvGrpSpPr>
        <p:grpSpPr>
          <a:xfrm>
            <a:off x="3897250" y="1052736"/>
            <a:ext cx="956546" cy="883134"/>
            <a:chOff x="4079783" y="2475645"/>
            <a:chExt cx="723155" cy="667656"/>
          </a:xfrm>
        </p:grpSpPr>
        <p:sp>
          <p:nvSpPr>
            <p:cNvPr id="77" name="Ellipse 76"/>
            <p:cNvSpPr/>
            <p:nvPr/>
          </p:nvSpPr>
          <p:spPr>
            <a:xfrm>
              <a:off x="4079784" y="2475645"/>
              <a:ext cx="723154" cy="667656"/>
            </a:xfrm>
            <a:prstGeom prst="ellipse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8" name="Connecteur droit 77"/>
            <p:cNvCxnSpPr/>
            <p:nvPr/>
          </p:nvCxnSpPr>
          <p:spPr>
            <a:xfrm flipV="1">
              <a:off x="4079783" y="2809473"/>
              <a:ext cx="723154" cy="8565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flipV="1">
              <a:off x="4264638" y="2516574"/>
              <a:ext cx="366094" cy="579901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flipH="1" flipV="1">
              <a:off x="4267084" y="2511733"/>
              <a:ext cx="348553" cy="57835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Ellipse 80"/>
            <p:cNvSpPr/>
            <p:nvPr/>
          </p:nvSpPr>
          <p:spPr>
            <a:xfrm>
              <a:off x="4193679" y="2577278"/>
              <a:ext cx="495364" cy="457347"/>
            </a:xfrm>
            <a:prstGeom prst="ellipse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Ellipse 81"/>
            <p:cNvSpPr/>
            <p:nvPr/>
          </p:nvSpPr>
          <p:spPr>
            <a:xfrm flipV="1">
              <a:off x="4293037" y="2581335"/>
              <a:ext cx="52939" cy="5035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Ellipse 82"/>
            <p:cNvSpPr/>
            <p:nvPr/>
          </p:nvSpPr>
          <p:spPr>
            <a:xfrm flipV="1">
              <a:off x="4538688" y="2590954"/>
              <a:ext cx="52939" cy="5507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Ellipse 83"/>
            <p:cNvSpPr/>
            <p:nvPr/>
          </p:nvSpPr>
          <p:spPr>
            <a:xfrm flipV="1">
              <a:off x="4659213" y="2784512"/>
              <a:ext cx="52939" cy="4887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Ellipse 84"/>
            <p:cNvSpPr/>
            <p:nvPr/>
          </p:nvSpPr>
          <p:spPr>
            <a:xfrm flipV="1">
              <a:off x="4539124" y="2980138"/>
              <a:ext cx="52939" cy="4887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Ellipse 85"/>
            <p:cNvSpPr/>
            <p:nvPr/>
          </p:nvSpPr>
          <p:spPr>
            <a:xfrm flipV="1">
              <a:off x="4293036" y="2984157"/>
              <a:ext cx="52940" cy="498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Ellipse 86"/>
            <p:cNvSpPr/>
            <p:nvPr/>
          </p:nvSpPr>
          <p:spPr>
            <a:xfrm flipV="1">
              <a:off x="4168123" y="2792384"/>
              <a:ext cx="52939" cy="4887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4" name="Image 3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654" y="332656"/>
            <a:ext cx="1387558" cy="34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6" name="Picture 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22406"/>
            <a:ext cx="2667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2" name="Picture 1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33019"/>
            <a:ext cx="4495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10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7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41"/>
          <p:cNvPicPr/>
          <p:nvPr/>
        </p:nvPicPr>
        <p:blipFill>
          <a:blip r:embed="rId10"/>
          <a:stretch>
            <a:fillRect/>
          </a:stretch>
        </p:blipFill>
        <p:spPr>
          <a:xfrm>
            <a:off x="1488458" y="5813460"/>
            <a:ext cx="1470482" cy="921216"/>
          </a:xfrm>
          <a:prstGeom prst="rect">
            <a:avLst/>
          </a:prstGeom>
        </p:spPr>
      </p:pic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846138"/>
          </a:xfrm>
        </p:spPr>
        <p:txBody>
          <a:bodyPr/>
          <a:lstStyle/>
          <a:p>
            <a:r>
              <a:rPr lang="en-US" sz="3600" dirty="0" smtClean="0">
                <a:solidFill>
                  <a:srgbClr val="990000"/>
                </a:solidFill>
              </a:rPr>
              <a:t>Outline  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37075" y="989829"/>
            <a:ext cx="8892480" cy="47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800" dirty="0" smtClean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Dominated by specific, </a:t>
            </a:r>
            <a:r>
              <a:rPr lang="en-GB" altLang="en-US" sz="1800" dirty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integrable (computable!) multi-loop 4D Feynman </a:t>
            </a:r>
            <a:r>
              <a:rPr lang="en-GB" altLang="en-US" sz="1800" dirty="0" smtClean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graphs:       </a:t>
            </a:r>
          </a:p>
        </p:txBody>
      </p:sp>
      <p:sp>
        <p:nvSpPr>
          <p:cNvPr id="45" name="Rectangle 30"/>
          <p:cNvSpPr>
            <a:spLocks noChangeArrowheads="1"/>
          </p:cNvSpPr>
          <p:nvPr/>
        </p:nvSpPr>
        <p:spPr bwMode="auto">
          <a:xfrm>
            <a:off x="7621574" y="1254657"/>
            <a:ext cx="1847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GB" sz="1050" b="1" dirty="0" smtClean="0">
              <a:solidFill>
                <a:srgbClr val="00CC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408410" y="2534806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dirty="0" smtClean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mix of both</a:t>
            </a:r>
            <a:endParaRPr lang="fr-FR" dirty="0"/>
          </a:p>
        </p:txBody>
      </p:sp>
      <p:grpSp>
        <p:nvGrpSpPr>
          <p:cNvPr id="34" name="Group 33"/>
          <p:cNvGrpSpPr/>
          <p:nvPr/>
        </p:nvGrpSpPr>
        <p:grpSpPr>
          <a:xfrm>
            <a:off x="797876" y="1799140"/>
            <a:ext cx="2621230" cy="1984865"/>
            <a:chOff x="827584" y="3106142"/>
            <a:chExt cx="2621230" cy="2080189"/>
          </a:xfrm>
        </p:grpSpPr>
        <p:grpSp>
          <p:nvGrpSpPr>
            <p:cNvPr id="35" name="Groupe 2"/>
            <p:cNvGrpSpPr/>
            <p:nvPr/>
          </p:nvGrpSpPr>
          <p:grpSpPr>
            <a:xfrm>
              <a:off x="827584" y="3106142"/>
              <a:ext cx="2621230" cy="1697623"/>
              <a:chOff x="1187624" y="2603911"/>
              <a:chExt cx="2621230" cy="1697623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187624" y="2603911"/>
                <a:ext cx="262123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en-US" dirty="0">
                    <a:solidFill>
                      <a:srgbClr val="801FA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“fishnet</a:t>
                </a:r>
                <a:r>
                  <a:rPr lang="en-GB" altLang="en-US" dirty="0" smtClean="0">
                    <a:solidFill>
                      <a:srgbClr val="801FA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’’</a:t>
                </a:r>
              </a:p>
              <a:p>
                <a:r>
                  <a:rPr lang="en-GB" dirty="0" smtClean="0">
                    <a:solidFill>
                      <a:srgbClr val="801FA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(massless, 4-scalar int.)</a:t>
                </a:r>
                <a:endParaRPr lang="fr-FR" dirty="0"/>
              </a:p>
            </p:txBody>
          </p:sp>
          <p:pic>
            <p:nvPicPr>
              <p:cNvPr id="41" name="Picture 6" descr="Related image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3672" y="3268240"/>
                <a:ext cx="975142" cy="1033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1732629" y="3179085"/>
              <a:ext cx="1489510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GB" sz="1050" b="1" dirty="0" smtClean="0">
                  <a:solidFill>
                    <a:srgbClr val="00CC00"/>
                  </a:solidFill>
                </a:rPr>
                <a:t>A. </a:t>
              </a:r>
              <a:r>
                <a:rPr lang="en-GB" sz="1050" b="1" dirty="0" err="1" smtClean="0">
                  <a:solidFill>
                    <a:srgbClr val="00CC00"/>
                  </a:solidFill>
                </a:rPr>
                <a:t>Zamolodchikov</a:t>
              </a:r>
              <a:r>
                <a:rPr lang="en-GB" sz="1050" b="1" dirty="0" smtClean="0">
                  <a:solidFill>
                    <a:srgbClr val="00CC00"/>
                  </a:solidFill>
                </a:rPr>
                <a:t> 1980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05914" y="5031394"/>
              <a:ext cx="1440160" cy="154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5" y="2625920"/>
            <a:ext cx="17653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43" name="Picture 4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61" y="3114564"/>
            <a:ext cx="762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44" name="Picture 4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27" y="2994220"/>
            <a:ext cx="762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949854" y="1875544"/>
            <a:ext cx="3070418" cy="1481448"/>
            <a:chOff x="3583001" y="3891768"/>
            <a:chExt cx="3070418" cy="1481448"/>
          </a:xfrm>
        </p:grpSpPr>
        <p:sp>
          <p:nvSpPr>
            <p:cNvPr id="48" name="Rectangle 47"/>
            <p:cNvSpPr/>
            <p:nvPr/>
          </p:nvSpPr>
          <p:spPr>
            <a:xfrm>
              <a:off x="3583001" y="3904597"/>
              <a:ext cx="281686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en-US" dirty="0" smtClean="0">
                  <a:solidFill>
                    <a:srgbClr val="801FA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“brick wall’’ </a:t>
              </a:r>
            </a:p>
            <a:p>
              <a:r>
                <a:rPr lang="en-GB" altLang="en-US" dirty="0" smtClean="0">
                  <a:solidFill>
                    <a:srgbClr val="801FA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(Yukawa </a:t>
              </a:r>
              <a:r>
                <a:rPr lang="el-GR" altLang="en-US" dirty="0">
                  <a:solidFill>
                    <a:srgbClr val="801FA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ψψφ</a:t>
              </a:r>
              <a:r>
                <a:rPr lang="en-GB" altLang="en-US" dirty="0" smtClean="0">
                  <a:solidFill>
                    <a:srgbClr val="801FA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interaction)</a:t>
              </a:r>
              <a:endParaRPr lang="fr-FR" dirty="0"/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4793614" y="4042192"/>
              <a:ext cx="1859805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GB" sz="1050" b="1" dirty="0" smtClean="0">
                  <a:solidFill>
                    <a:srgbClr val="00CC00"/>
                  </a:solidFill>
                </a:rPr>
                <a:t>Caetano, </a:t>
              </a:r>
              <a:r>
                <a:rPr lang="en-GB" sz="1050" b="1" dirty="0" err="1" smtClean="0">
                  <a:solidFill>
                    <a:srgbClr val="00CC00"/>
                  </a:solidFill>
                </a:rPr>
                <a:t>Gurdogan</a:t>
              </a:r>
              <a:r>
                <a:rPr lang="en-GB" sz="1050" b="1" dirty="0" smtClean="0">
                  <a:solidFill>
                    <a:srgbClr val="00CC00"/>
                  </a:solidFill>
                </a:rPr>
                <a:t>, V.K. 2016</a:t>
              </a:r>
              <a:endParaRPr lang="en-GB" sz="1050" b="1" dirty="0">
                <a:solidFill>
                  <a:srgbClr val="00CC00"/>
                </a:solidFill>
              </a:endParaRPr>
            </a:p>
          </p:txBody>
        </p:sp>
        <p:sp>
          <p:nvSpPr>
            <p:cNvPr id="20" name="Rectangle 30"/>
            <p:cNvSpPr>
              <a:spLocks noChangeArrowheads="1"/>
            </p:cNvSpPr>
            <p:nvPr/>
          </p:nvSpPr>
          <p:spPr bwMode="auto">
            <a:xfrm>
              <a:off x="4898099" y="3891768"/>
              <a:ext cx="1334020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50" b="1" dirty="0" err="1">
                  <a:solidFill>
                    <a:srgbClr val="00CC00"/>
                  </a:solidFill>
                </a:rPr>
                <a:t>Gurdogan</a:t>
              </a:r>
              <a:r>
                <a:rPr lang="en-GB" sz="1050" b="1" dirty="0">
                  <a:solidFill>
                    <a:srgbClr val="00CC00"/>
                  </a:solidFill>
                </a:rPr>
                <a:t>, V.K. </a:t>
              </a:r>
              <a:r>
                <a:rPr lang="en-GB" sz="1050" b="1" dirty="0" smtClean="0">
                  <a:solidFill>
                    <a:srgbClr val="00CC00"/>
                  </a:solidFill>
                </a:rPr>
                <a:t>2015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170563" y="4653758"/>
              <a:ext cx="1455072" cy="719458"/>
              <a:chOff x="3837008" y="4869160"/>
              <a:chExt cx="2262072" cy="1152128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3837008" y="4869160"/>
                <a:ext cx="2247160" cy="0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995936" y="4869160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572000" y="4869160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148064" y="4869160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724128" y="4869160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851920" y="5157192"/>
                <a:ext cx="2232248" cy="0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4283968" y="5157192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860032" y="5157192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436096" y="5157192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6012160" y="5157192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851920" y="5445224"/>
                <a:ext cx="2247160" cy="0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4010848" y="5445224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4586912" y="5445224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5162976" y="5445224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5739040" y="5445224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3866832" y="5733256"/>
                <a:ext cx="2232248" cy="0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4298880" y="5733256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4874944" y="5733256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451008" y="5733256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6027072" y="5733256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3851920" y="6021288"/>
                <a:ext cx="2247160" cy="0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ctangle 71"/>
          <p:cNvSpPr/>
          <p:nvPr/>
        </p:nvSpPr>
        <p:spPr>
          <a:xfrm>
            <a:off x="237075" y="4455306"/>
            <a:ext cx="8878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possibility of analytic insight into non-perturbative structure of CFTs in 3d and 4d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Generalization to any dimension. </a:t>
            </a:r>
            <a:r>
              <a:rPr lang="en-US" altLang="en-US" dirty="0" smtClean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 </a:t>
            </a:r>
            <a:r>
              <a:rPr lang="en-US" altLang="en-US" dirty="0" smtClean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 data, 4-point </a:t>
            </a:r>
            <a:r>
              <a:rPr lang="en-US" altLang="en-US" dirty="0" smtClean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correlators.     </a:t>
            </a:r>
            <a:r>
              <a:rPr lang="en-US" altLang="en-US" dirty="0" err="1" smtClean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Yangian</a:t>
            </a:r>
            <a:r>
              <a:rPr lang="en-US" altLang="en-US" dirty="0" smtClean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symmetry of scattering amplitudes</a:t>
            </a:r>
            <a:endParaRPr lang="en-GB" altLang="en-US" dirty="0">
              <a:solidFill>
                <a:srgbClr val="801F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7269750" y="1256238"/>
            <a:ext cx="185980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50" b="1" dirty="0" err="1">
                <a:solidFill>
                  <a:srgbClr val="00CC00"/>
                </a:solidFill>
              </a:rPr>
              <a:t>Gurdogan</a:t>
            </a:r>
            <a:r>
              <a:rPr lang="en-GB" sz="1050" b="1" dirty="0">
                <a:solidFill>
                  <a:srgbClr val="00CC00"/>
                </a:solidFill>
              </a:rPr>
              <a:t>, V.K. </a:t>
            </a:r>
            <a:r>
              <a:rPr lang="en-GB" sz="1050" b="1" dirty="0" smtClean="0">
                <a:solidFill>
                  <a:srgbClr val="00CC00"/>
                </a:solidFill>
              </a:rPr>
              <a:t>2015</a:t>
            </a:r>
          </a:p>
          <a:p>
            <a:pPr algn="l"/>
            <a:r>
              <a:rPr lang="en-GB" sz="1050" b="1" dirty="0" smtClean="0">
                <a:solidFill>
                  <a:srgbClr val="00CC00"/>
                </a:solidFill>
              </a:rPr>
              <a:t>Caetano, </a:t>
            </a:r>
            <a:r>
              <a:rPr lang="en-GB" sz="1050" b="1" dirty="0" err="1" smtClean="0">
                <a:solidFill>
                  <a:srgbClr val="00CC00"/>
                </a:solidFill>
              </a:rPr>
              <a:t>Gurdogan</a:t>
            </a:r>
            <a:r>
              <a:rPr lang="en-GB" sz="1050" b="1" dirty="0" smtClean="0">
                <a:solidFill>
                  <a:srgbClr val="00CC00"/>
                </a:solidFill>
              </a:rPr>
              <a:t>, V.K. 2016</a:t>
            </a:r>
            <a:endParaRPr lang="en-GB" sz="1050" b="1" dirty="0">
              <a:solidFill>
                <a:srgbClr val="00CC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73930" y="3608074"/>
            <a:ext cx="6194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studied by N=4 SYM  Quantum Spectral Curve</a:t>
            </a:r>
          </a:p>
          <a:p>
            <a:r>
              <a:rPr lang="en-GB" sz="16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or direct map to non-compact SU(2,2) Heisenberg spin chain </a:t>
            </a:r>
            <a:endParaRPr lang="fr-FR" sz="1600" dirty="0">
              <a:solidFill>
                <a:srgbClr val="3333FF"/>
              </a:solidFill>
            </a:endParaRPr>
          </a:p>
        </p:txBody>
      </p:sp>
      <p:sp>
        <p:nvSpPr>
          <p:cNvPr id="77" name="Rectangle 30"/>
          <p:cNvSpPr>
            <a:spLocks noChangeArrowheads="1"/>
          </p:cNvSpPr>
          <p:nvPr/>
        </p:nvSpPr>
        <p:spPr bwMode="auto">
          <a:xfrm>
            <a:off x="5497252" y="3501008"/>
            <a:ext cx="20874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Gromov</a:t>
            </a:r>
            <a:r>
              <a:rPr lang="en-GB" sz="1050" b="1" dirty="0" smtClean="0">
                <a:solidFill>
                  <a:srgbClr val="00CC00"/>
                </a:solidFill>
              </a:rPr>
              <a:t>, V.K. ,</a:t>
            </a:r>
            <a:r>
              <a:rPr lang="en-GB" sz="1050" b="1" dirty="0" err="1" smtClean="0">
                <a:solidFill>
                  <a:srgbClr val="00CC00"/>
                </a:solidFill>
              </a:rPr>
              <a:t>Leurent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Volin</a:t>
            </a:r>
            <a:r>
              <a:rPr lang="en-GB" sz="1050" b="1" dirty="0" smtClean="0">
                <a:solidFill>
                  <a:srgbClr val="00CC00"/>
                </a:solidFill>
              </a:rPr>
              <a:t> 2013</a:t>
            </a:r>
          </a:p>
        </p:txBody>
      </p:sp>
      <p:sp>
        <p:nvSpPr>
          <p:cNvPr id="78" name="Rectangle 30"/>
          <p:cNvSpPr>
            <a:spLocks noChangeArrowheads="1"/>
          </p:cNvSpPr>
          <p:nvPr/>
        </p:nvSpPr>
        <p:spPr bwMode="auto">
          <a:xfrm>
            <a:off x="3877979" y="4781857"/>
            <a:ext cx="91563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smtClean="0">
                <a:solidFill>
                  <a:srgbClr val="00CC00"/>
                </a:solidFill>
              </a:rPr>
              <a:t>V.K</a:t>
            </a:r>
            <a:r>
              <a:rPr lang="en-GB" sz="1050" b="1" dirty="0">
                <a:solidFill>
                  <a:srgbClr val="00CC00"/>
                </a:solidFill>
              </a:rPr>
              <a:t>., </a:t>
            </a:r>
            <a:r>
              <a:rPr lang="en-GB" sz="1050" b="1" dirty="0" err="1" smtClean="0">
                <a:solidFill>
                  <a:srgbClr val="00CC00"/>
                </a:solidFill>
              </a:rPr>
              <a:t>Olivucci</a:t>
            </a:r>
            <a:endParaRPr lang="en-GB" sz="1050" b="1" dirty="0">
              <a:solidFill>
                <a:srgbClr val="00CC00"/>
              </a:solidFill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>
            <a:off x="6295004" y="3861460"/>
            <a:ext cx="248818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Chicherin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Derkachev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Isaev</a:t>
            </a:r>
            <a:endParaRPr lang="en-GB" sz="1050" b="1" dirty="0" smtClean="0">
              <a:solidFill>
                <a:srgbClr val="00CC00"/>
              </a:solidFill>
            </a:endParaRPr>
          </a:p>
          <a:p>
            <a:r>
              <a:rPr lang="en-GB" sz="1050" b="1" dirty="0" err="1">
                <a:solidFill>
                  <a:srgbClr val="00CC00"/>
                </a:solidFill>
              </a:rPr>
              <a:t>Gurdogan</a:t>
            </a:r>
            <a:r>
              <a:rPr lang="en-GB" sz="1050" b="1" dirty="0">
                <a:solidFill>
                  <a:srgbClr val="00CC00"/>
                </a:solidFill>
              </a:rPr>
              <a:t>, V.K. 2015 </a:t>
            </a:r>
            <a:endParaRPr lang="en-GB" sz="1050" b="1" dirty="0" smtClean="0">
              <a:solidFill>
                <a:srgbClr val="00CC00"/>
              </a:solidFill>
            </a:endParaRPr>
          </a:p>
          <a:p>
            <a:r>
              <a:rPr lang="en-GB" sz="1050" b="1" dirty="0" err="1">
                <a:solidFill>
                  <a:srgbClr val="00CC00"/>
                </a:solidFill>
              </a:rPr>
              <a:t>Gromov</a:t>
            </a:r>
            <a:r>
              <a:rPr lang="en-GB" sz="1050" b="1" dirty="0">
                <a:solidFill>
                  <a:srgbClr val="00CC00"/>
                </a:solidFill>
              </a:rPr>
              <a:t>, V.K , </a:t>
            </a:r>
            <a:r>
              <a:rPr lang="en-GB" sz="1050" b="1" dirty="0" err="1">
                <a:solidFill>
                  <a:srgbClr val="00CC00"/>
                </a:solidFill>
              </a:rPr>
              <a:t>Korchemsky</a:t>
            </a:r>
            <a:r>
              <a:rPr lang="en-GB" sz="1050" b="1" dirty="0">
                <a:solidFill>
                  <a:srgbClr val="00CC00"/>
                </a:solidFill>
              </a:rPr>
              <a:t>, Negro, </a:t>
            </a:r>
            <a:r>
              <a:rPr lang="en-GB" sz="1050" b="1" dirty="0" err="1">
                <a:solidFill>
                  <a:srgbClr val="00CC00"/>
                </a:solidFill>
              </a:rPr>
              <a:t>Sizov</a:t>
            </a:r>
            <a:r>
              <a:rPr lang="en-GB" sz="1050" b="1" dirty="0">
                <a:solidFill>
                  <a:srgbClr val="00CC00"/>
                </a:solidFill>
              </a:rPr>
              <a:t> </a:t>
            </a:r>
            <a:r>
              <a:rPr lang="en-GB" sz="1050" b="1" dirty="0" smtClean="0">
                <a:solidFill>
                  <a:srgbClr val="00CC00"/>
                </a:solidFill>
              </a:rPr>
              <a:t> </a:t>
            </a:r>
            <a:endParaRPr lang="en-GB" sz="1050" b="1" dirty="0">
              <a:solidFill>
                <a:srgbClr val="00CC00"/>
              </a:solidFill>
            </a:endParaRPr>
          </a:p>
        </p:txBody>
      </p:sp>
      <p:sp>
        <p:nvSpPr>
          <p:cNvPr id="80" name="Rectangle 30"/>
          <p:cNvSpPr>
            <a:spLocks noChangeArrowheads="1"/>
          </p:cNvSpPr>
          <p:nvPr/>
        </p:nvSpPr>
        <p:spPr bwMode="auto">
          <a:xfrm>
            <a:off x="0" y="5411646"/>
            <a:ext cx="26345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b="1" dirty="0" err="1" smtClean="0">
                <a:solidFill>
                  <a:srgbClr val="00CC00"/>
                </a:solidFill>
              </a:rPr>
              <a:t>Grabner</a:t>
            </a:r>
            <a:r>
              <a:rPr lang="en-GB" sz="1100" b="1" dirty="0" smtClean="0">
                <a:solidFill>
                  <a:srgbClr val="00CC00"/>
                </a:solidFill>
              </a:rPr>
              <a:t>, </a:t>
            </a:r>
            <a:r>
              <a:rPr lang="en-GB" sz="1100" b="1" dirty="0" err="1" smtClean="0">
                <a:solidFill>
                  <a:srgbClr val="00CC00"/>
                </a:solidFill>
              </a:rPr>
              <a:t>Gromov</a:t>
            </a:r>
            <a:r>
              <a:rPr lang="en-GB" sz="1100" b="1" dirty="0" smtClean="0">
                <a:solidFill>
                  <a:srgbClr val="00CC00"/>
                </a:solidFill>
              </a:rPr>
              <a:t>, V.K., </a:t>
            </a:r>
            <a:r>
              <a:rPr lang="en-GB" sz="1100" b="1" dirty="0" err="1" smtClean="0">
                <a:solidFill>
                  <a:srgbClr val="00CC00"/>
                </a:solidFill>
              </a:rPr>
              <a:t>Korchemsky</a:t>
            </a:r>
            <a:r>
              <a:rPr lang="en-GB" sz="1100" b="1" dirty="0">
                <a:solidFill>
                  <a:srgbClr val="00CC00"/>
                </a:solidFill>
              </a:rPr>
              <a:t>  </a:t>
            </a:r>
            <a:r>
              <a:rPr lang="en-GB" sz="1100" b="1" dirty="0" smtClean="0">
                <a:solidFill>
                  <a:srgbClr val="00CC00"/>
                </a:solidFill>
              </a:rPr>
              <a:t>2017</a:t>
            </a:r>
          </a:p>
          <a:p>
            <a:r>
              <a:rPr lang="en-GB" sz="1100" b="1" dirty="0" err="1" smtClean="0">
                <a:solidFill>
                  <a:srgbClr val="00CC00"/>
                </a:solidFill>
              </a:rPr>
              <a:t>Gromov</a:t>
            </a:r>
            <a:r>
              <a:rPr lang="en-GB" sz="1100" b="1" dirty="0">
                <a:solidFill>
                  <a:srgbClr val="00CC00"/>
                </a:solidFill>
              </a:rPr>
              <a:t>, V.K., </a:t>
            </a:r>
            <a:r>
              <a:rPr lang="en-GB" sz="1100" b="1" dirty="0" err="1" smtClean="0">
                <a:solidFill>
                  <a:srgbClr val="00CC00"/>
                </a:solidFill>
              </a:rPr>
              <a:t>Korchemsky</a:t>
            </a:r>
            <a:r>
              <a:rPr lang="en-GB" sz="1100" b="1" dirty="0" smtClean="0">
                <a:solidFill>
                  <a:srgbClr val="00CC00"/>
                </a:solidFill>
              </a:rPr>
              <a:t> 2018</a:t>
            </a:r>
          </a:p>
          <a:p>
            <a:r>
              <a:rPr lang="en-GB" sz="1100" b="1" dirty="0" smtClean="0">
                <a:solidFill>
                  <a:srgbClr val="00CC00"/>
                </a:solidFill>
              </a:rPr>
              <a:t>V.K.,</a:t>
            </a:r>
            <a:r>
              <a:rPr lang="en-GB" sz="1100" b="1" dirty="0" err="1" smtClean="0">
                <a:solidFill>
                  <a:srgbClr val="00CC00"/>
                </a:solidFill>
              </a:rPr>
              <a:t>Olivuccci</a:t>
            </a:r>
            <a:r>
              <a:rPr lang="en-GB" sz="1100" b="1" dirty="0" smtClean="0">
                <a:solidFill>
                  <a:srgbClr val="00CC00"/>
                </a:solidFill>
              </a:rPr>
              <a:t>, </a:t>
            </a:r>
            <a:r>
              <a:rPr lang="en-GB" sz="1100" b="1" dirty="0" err="1" smtClean="0">
                <a:solidFill>
                  <a:srgbClr val="00CC00"/>
                </a:solidFill>
              </a:rPr>
              <a:t>Preti</a:t>
            </a:r>
            <a:r>
              <a:rPr lang="en-GB" sz="1100" b="1" dirty="0" smtClean="0">
                <a:solidFill>
                  <a:srgbClr val="00CC00"/>
                </a:solidFill>
              </a:rPr>
              <a:t>  2018</a:t>
            </a:r>
          </a:p>
          <a:p>
            <a:r>
              <a:rPr lang="en-GB" sz="1100" b="1" dirty="0" err="1">
                <a:solidFill>
                  <a:srgbClr val="00CC00"/>
                </a:solidFill>
              </a:rPr>
              <a:t>Gromov</a:t>
            </a:r>
            <a:r>
              <a:rPr lang="en-GB" sz="1100" b="1" dirty="0">
                <a:solidFill>
                  <a:srgbClr val="00CC00"/>
                </a:solidFill>
              </a:rPr>
              <a:t>, V.K , </a:t>
            </a:r>
            <a:r>
              <a:rPr lang="en-GB" sz="1100" b="1" dirty="0" err="1" smtClean="0">
                <a:solidFill>
                  <a:srgbClr val="00CC00"/>
                </a:solidFill>
              </a:rPr>
              <a:t>Korchemsky</a:t>
            </a:r>
            <a:endParaRPr lang="en-GB" sz="1100" b="1" dirty="0">
              <a:solidFill>
                <a:srgbClr val="00CC00"/>
              </a:solidFill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5984970" y="4853853"/>
            <a:ext cx="293541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Chicherin</a:t>
            </a:r>
            <a:r>
              <a:rPr lang="en-GB" sz="1050" b="1" dirty="0" smtClean="0">
                <a:solidFill>
                  <a:srgbClr val="00CC00"/>
                </a:solidFill>
              </a:rPr>
              <a:t>, V.K., </a:t>
            </a:r>
            <a:r>
              <a:rPr lang="en-GB" sz="1050" b="1" dirty="0" err="1" smtClean="0">
                <a:solidFill>
                  <a:srgbClr val="00CC00"/>
                </a:solidFill>
              </a:rPr>
              <a:t>Loebbert</a:t>
            </a:r>
            <a:r>
              <a:rPr lang="en-GB" sz="1050" b="1" dirty="0" smtClean="0">
                <a:solidFill>
                  <a:srgbClr val="00CC00"/>
                </a:solidFill>
              </a:rPr>
              <a:t>, Mueller, </a:t>
            </a:r>
            <a:r>
              <a:rPr lang="en-GB" sz="1050" b="1" dirty="0" err="1" smtClean="0">
                <a:solidFill>
                  <a:srgbClr val="00CC00"/>
                </a:solidFill>
              </a:rPr>
              <a:t>Zhong</a:t>
            </a:r>
            <a:r>
              <a:rPr lang="en-GB" sz="1050" b="1" dirty="0" smtClean="0">
                <a:solidFill>
                  <a:srgbClr val="00CC00"/>
                </a:solidFill>
              </a:rPr>
              <a:t>   (2017)</a:t>
            </a:r>
            <a:endParaRPr lang="en-GB" sz="1050" b="1" dirty="0">
              <a:solidFill>
                <a:srgbClr val="00CC00"/>
              </a:solidFill>
            </a:endParaRP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69750" y="5373216"/>
            <a:ext cx="1759720" cy="1178639"/>
          </a:xfrm>
          <a:prstGeom prst="rect">
            <a:avLst/>
          </a:prstGeom>
        </p:spPr>
      </p:pic>
      <p:pic>
        <p:nvPicPr>
          <p:cNvPr id="82" name="Picture 44"/>
          <p:cNvPicPr/>
          <p:nvPr/>
        </p:nvPicPr>
        <p:blipFill>
          <a:blip r:embed="rId16"/>
          <a:stretch>
            <a:fillRect/>
          </a:stretch>
        </p:blipFill>
        <p:spPr>
          <a:xfrm>
            <a:off x="2804939" y="5674684"/>
            <a:ext cx="1569508" cy="10666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9712" y="3356992"/>
            <a:ext cx="1152128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30"/>
          <p:cNvSpPr>
            <a:spLocks noChangeArrowheads="1"/>
          </p:cNvSpPr>
          <p:nvPr/>
        </p:nvSpPr>
        <p:spPr bwMode="auto">
          <a:xfrm>
            <a:off x="4977724" y="6473509"/>
            <a:ext cx="222528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smtClean="0">
                <a:solidFill>
                  <a:srgbClr val="00CC00"/>
                </a:solidFill>
              </a:rPr>
              <a:t>Basso, Dixon ‘17</a:t>
            </a:r>
          </a:p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Derkachev</a:t>
            </a:r>
            <a:r>
              <a:rPr lang="en-GB" sz="1050" b="1" dirty="0" smtClean="0">
                <a:solidFill>
                  <a:srgbClr val="00CC00"/>
                </a:solidFill>
              </a:rPr>
              <a:t>, V.K., </a:t>
            </a:r>
            <a:r>
              <a:rPr lang="en-GB" sz="1050" b="1" dirty="0" err="1" smtClean="0">
                <a:solidFill>
                  <a:srgbClr val="00CC00"/>
                </a:solidFill>
              </a:rPr>
              <a:t>Olivucci</a:t>
            </a:r>
            <a:r>
              <a:rPr lang="en-GB" sz="1050" b="1" dirty="0" smtClean="0">
                <a:solidFill>
                  <a:srgbClr val="00CC00"/>
                </a:solidFill>
              </a:rPr>
              <a:t> (to appear)</a:t>
            </a:r>
            <a:endParaRPr lang="en-GB" sz="1050" b="1" dirty="0">
              <a:solidFill>
                <a:srgbClr val="00CC00"/>
              </a:solidFill>
            </a:endParaRPr>
          </a:p>
        </p:txBody>
      </p:sp>
      <p:grpSp>
        <p:nvGrpSpPr>
          <p:cNvPr id="76" name="Group 38"/>
          <p:cNvGrpSpPr/>
          <p:nvPr/>
        </p:nvGrpSpPr>
        <p:grpSpPr>
          <a:xfrm>
            <a:off x="5739177" y="5631032"/>
            <a:ext cx="1111654" cy="963926"/>
            <a:chOff x="6926357" y="4844231"/>
            <a:chExt cx="2145512" cy="1927448"/>
          </a:xfrm>
        </p:grpSpPr>
        <p:pic>
          <p:nvPicPr>
            <p:cNvPr id="83" name="Image 2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187763" y="5035614"/>
              <a:ext cx="1562662" cy="1539300"/>
            </a:xfrm>
            <a:prstGeom prst="rect">
              <a:avLst/>
            </a:prstGeom>
          </p:spPr>
        </p:pic>
        <p:pic>
          <p:nvPicPr>
            <p:cNvPr id="84" name="Picture 40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6357" y="5753568"/>
              <a:ext cx="235229" cy="147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85" name="Picture 41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039" y="6619279"/>
              <a:ext cx="241300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86" name="Picture 42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818" y="4844231"/>
              <a:ext cx="241300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87" name="Picture 43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0569" y="5731755"/>
              <a:ext cx="241300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</p:grpSp>
      <p:sp>
        <p:nvSpPr>
          <p:cNvPr id="88" name="Rectangle 87"/>
          <p:cNvSpPr/>
          <p:nvPr/>
        </p:nvSpPr>
        <p:spPr>
          <a:xfrm>
            <a:off x="4824922" y="6205563"/>
            <a:ext cx="1245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4D </a:t>
            </a:r>
            <a:r>
              <a:rPr lang="en-GB" altLang="en-US" dirty="0" smtClean="0">
                <a:solidFill>
                  <a:srgbClr val="1014A4"/>
                </a:solidFill>
              </a:rPr>
              <a:t>→</a:t>
            </a:r>
            <a:r>
              <a:rPr lang="en-GB" dirty="0" smtClean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2D</a:t>
            </a:r>
          </a:p>
        </p:txBody>
      </p:sp>
    </p:spTree>
    <p:extLst>
      <p:ext uri="{BB962C8B-B14F-4D97-AF65-F5344CB8AC3E}">
        <p14:creationId xmlns:p14="http://schemas.microsoft.com/office/powerpoint/2010/main" val="283236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49" grpId="0"/>
      <p:bldP spid="74" grpId="0"/>
      <p:bldP spid="75" grpId="0"/>
      <p:bldP spid="77" grpId="0"/>
      <p:bldP spid="78" grpId="0"/>
      <p:bldP spid="79" grpId="0"/>
      <p:bldP spid="80" grpId="0"/>
      <p:bldP spid="81" grpId="0"/>
      <p:bldP spid="73" grpId="0"/>
      <p:bldP spid="8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440057" y="5550548"/>
            <a:ext cx="3598070" cy="40962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71901" y="182099"/>
            <a:ext cx="82296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Dimensions from Asymptotic Bethe Ansatz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7201946" y="798224"/>
            <a:ext cx="185499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smtClean="0">
                <a:solidFill>
                  <a:srgbClr val="00CC00"/>
                </a:solidFill>
              </a:rPr>
              <a:t>Caetano, </a:t>
            </a:r>
            <a:r>
              <a:rPr lang="en-GB" sz="1050" b="1" dirty="0" err="1" smtClean="0">
                <a:solidFill>
                  <a:srgbClr val="00CC00"/>
                </a:solidFill>
              </a:rPr>
              <a:t>Gurdogan</a:t>
            </a:r>
            <a:r>
              <a:rPr lang="en-GB" sz="1050" b="1" dirty="0" smtClean="0">
                <a:solidFill>
                  <a:srgbClr val="00CC00"/>
                </a:solidFill>
              </a:rPr>
              <a:t>, V.K 2016 </a:t>
            </a:r>
          </a:p>
        </p:txBody>
      </p:sp>
      <p:pic>
        <p:nvPicPr>
          <p:cNvPr id="5" name="Image 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94" y="2687484"/>
            <a:ext cx="7463930" cy="64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12" name="TextBox 89"/>
          <p:cNvSpPr txBox="1">
            <a:spLocks noChangeArrowheads="1"/>
          </p:cNvSpPr>
          <p:nvPr/>
        </p:nvSpPr>
        <p:spPr bwMode="auto">
          <a:xfrm>
            <a:off x="395535" y="964949"/>
            <a:ext cx="86262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1014A4"/>
                </a:solidFill>
              </a:rPr>
              <a:t>  </a:t>
            </a:r>
            <a:r>
              <a:rPr lang="en-US" dirty="0">
                <a:solidFill>
                  <a:srgbClr val="1014A4"/>
                </a:solidFill>
              </a:rPr>
              <a:t>I</a:t>
            </a:r>
            <a:r>
              <a:rPr lang="en-US" dirty="0" smtClean="0">
                <a:solidFill>
                  <a:srgbClr val="1014A4"/>
                </a:solidFill>
              </a:rPr>
              <a:t>n bi-scalar model, </a:t>
            </a:r>
            <a:r>
              <a:rPr lang="en-US" dirty="0" err="1" smtClean="0">
                <a:solidFill>
                  <a:srgbClr val="1014A4"/>
                </a:solidFill>
              </a:rPr>
              <a:t>rapidities</a:t>
            </a:r>
            <a:r>
              <a:rPr lang="en-US" dirty="0" smtClean="0">
                <a:solidFill>
                  <a:srgbClr val="1014A4"/>
                </a:solidFill>
              </a:rPr>
              <a:t> live in “mirror” plane and  the double-scaled  </a:t>
            </a:r>
          </a:p>
          <a:p>
            <a:pPr eaLnBrk="1" hangingPunct="1"/>
            <a:r>
              <a:rPr lang="en-US" dirty="0">
                <a:solidFill>
                  <a:srgbClr val="1014A4"/>
                </a:solidFill>
              </a:rPr>
              <a:t> </a:t>
            </a:r>
            <a:r>
              <a:rPr lang="en-US" dirty="0" smtClean="0">
                <a:solidFill>
                  <a:srgbClr val="1014A4"/>
                </a:solidFill>
              </a:rPr>
              <a:t>   ABA </a:t>
            </a:r>
            <a:r>
              <a:rPr lang="en-US" dirty="0">
                <a:solidFill>
                  <a:srgbClr val="1014A4"/>
                </a:solidFill>
              </a:rPr>
              <a:t> </a:t>
            </a:r>
            <a:r>
              <a:rPr lang="en-US" dirty="0" smtClean="0">
                <a:solidFill>
                  <a:srgbClr val="1014A4"/>
                </a:solidFill>
              </a:rPr>
              <a:t>in </a:t>
            </a:r>
            <a:r>
              <a:rPr lang="en-US" dirty="0">
                <a:solidFill>
                  <a:srgbClr val="1014A4"/>
                </a:solidFill>
              </a:rPr>
              <a:t>SU(2) </a:t>
            </a:r>
            <a:r>
              <a:rPr lang="en-US" dirty="0" smtClean="0">
                <a:solidFill>
                  <a:srgbClr val="1014A4"/>
                </a:solidFill>
              </a:rPr>
              <a:t>subsector  (made of                  )</a:t>
            </a:r>
            <a:endParaRPr lang="en-US" dirty="0">
              <a:solidFill>
                <a:srgbClr val="1014A4"/>
              </a:solidFill>
            </a:endParaRPr>
          </a:p>
        </p:txBody>
      </p:sp>
      <p:pic>
        <p:nvPicPr>
          <p:cNvPr id="28" name="Image 2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6" y="3429000"/>
            <a:ext cx="2031094" cy="53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7037180" y="203923"/>
            <a:ext cx="195758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smtClean="0">
                <a:solidFill>
                  <a:srgbClr val="00CC00"/>
                </a:solidFill>
              </a:rPr>
              <a:t>Eden, </a:t>
            </a:r>
            <a:r>
              <a:rPr lang="en-GB" sz="1050" b="1" dirty="0" err="1" smtClean="0">
                <a:solidFill>
                  <a:srgbClr val="00CC00"/>
                </a:solidFill>
              </a:rPr>
              <a:t>Beisert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Staudacher</a:t>
            </a:r>
            <a:r>
              <a:rPr lang="en-GB" sz="1050" b="1" dirty="0" smtClean="0">
                <a:solidFill>
                  <a:srgbClr val="00CC00"/>
                </a:solidFill>
              </a:rPr>
              <a:t>, 2005</a:t>
            </a:r>
          </a:p>
        </p:txBody>
      </p:sp>
      <p:sp>
        <p:nvSpPr>
          <p:cNvPr id="9" name="TextBox 89"/>
          <p:cNvSpPr txBox="1">
            <a:spLocks noChangeArrowheads="1"/>
          </p:cNvSpPr>
          <p:nvPr/>
        </p:nvSpPr>
        <p:spPr bwMode="auto">
          <a:xfrm>
            <a:off x="637537" y="2152415"/>
            <a:ext cx="66015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dirty="0" smtClean="0">
                <a:solidFill>
                  <a:srgbClr val="1014A4"/>
                </a:solidFill>
              </a:rPr>
              <a:t>Where </a:t>
            </a:r>
            <a:r>
              <a:rPr lang="el-GR" dirty="0" smtClean="0">
                <a:solidFill>
                  <a:srgbClr val="1014A4"/>
                </a:solidFill>
              </a:rPr>
              <a:t>σ</a:t>
            </a:r>
            <a:r>
              <a:rPr lang="en-GB" dirty="0" smtClean="0">
                <a:solidFill>
                  <a:srgbClr val="1014A4"/>
                </a:solidFill>
              </a:rPr>
              <a:t> is</a:t>
            </a:r>
            <a:r>
              <a:rPr lang="en-US" dirty="0" smtClean="0">
                <a:solidFill>
                  <a:srgbClr val="1014A4"/>
                </a:solidFill>
              </a:rPr>
              <a:t> mirror-mirror ABA dressing phase in g=0 limit</a:t>
            </a:r>
            <a:endParaRPr lang="en-US" dirty="0">
              <a:solidFill>
                <a:srgbClr val="1014A4"/>
              </a:solidFill>
            </a:endParaRPr>
          </a:p>
        </p:txBody>
      </p:sp>
      <p:pic>
        <p:nvPicPr>
          <p:cNvPr id="7" name="Image 6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51" y="1664858"/>
            <a:ext cx="45085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6" name="Image 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69450"/>
            <a:ext cx="8128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grpSp>
        <p:nvGrpSpPr>
          <p:cNvPr id="35" name="Group 504"/>
          <p:cNvGrpSpPr/>
          <p:nvPr/>
        </p:nvGrpSpPr>
        <p:grpSpPr>
          <a:xfrm>
            <a:off x="742697" y="4541050"/>
            <a:ext cx="6738222" cy="960684"/>
            <a:chOff x="1964722" y="1477143"/>
            <a:chExt cx="9103542" cy="1749766"/>
          </a:xfrm>
          <a:solidFill>
            <a:schemeClr val="bg1"/>
          </a:solidFill>
        </p:grpSpPr>
        <p:grpSp>
          <p:nvGrpSpPr>
            <p:cNvPr id="37" name="Group 487"/>
            <p:cNvGrpSpPr/>
            <p:nvPr/>
          </p:nvGrpSpPr>
          <p:grpSpPr>
            <a:xfrm>
              <a:off x="1964722" y="1503252"/>
              <a:ext cx="2589491" cy="1091908"/>
              <a:chOff x="-1" y="0"/>
              <a:chExt cx="2589489" cy="1091906"/>
            </a:xfrm>
            <a:grpFill/>
          </p:grpSpPr>
          <p:sp>
            <p:nvSpPr>
              <p:cNvPr id="54" name="Shape 481"/>
              <p:cNvSpPr/>
              <p:nvPr/>
            </p:nvSpPr>
            <p:spPr>
              <a:xfrm>
                <a:off x="-1" y="0"/>
                <a:ext cx="651792" cy="1056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1600" extrusionOk="0">
                    <a:moveTo>
                      <a:pt x="1" y="21600"/>
                    </a:moveTo>
                    <a:cubicBezTo>
                      <a:pt x="-9" y="19918"/>
                      <a:pt x="767" y="18271"/>
                      <a:pt x="2233" y="16862"/>
                    </a:cubicBezTo>
                    <a:cubicBezTo>
                      <a:pt x="5462" y="13757"/>
                      <a:pt x="11363" y="12328"/>
                      <a:pt x="15480" y="9698"/>
                    </a:cubicBezTo>
                    <a:cubicBezTo>
                      <a:pt x="19508" y="7126"/>
                      <a:pt x="21591" y="3597"/>
                      <a:pt x="21205" y="0"/>
                    </a:cubicBezTo>
                  </a:path>
                </a:pathLst>
              </a:custGeom>
              <a:grpFill/>
              <a:ln w="50800" cap="flat">
                <a:solidFill>
                  <a:srgbClr val="CA1B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ED2939"/>
                    </a:solidFill>
                  </a:defRPr>
                </a:pPr>
                <a:endParaRPr sz="1687"/>
              </a:p>
            </p:txBody>
          </p:sp>
          <p:sp>
            <p:nvSpPr>
              <p:cNvPr id="55" name="Shape 482"/>
              <p:cNvSpPr/>
              <p:nvPr/>
            </p:nvSpPr>
            <p:spPr>
              <a:xfrm>
                <a:off x="618981" y="46616"/>
                <a:ext cx="1704503" cy="1034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9" h="21600" extrusionOk="0">
                    <a:moveTo>
                      <a:pt x="7" y="21600"/>
                    </a:moveTo>
                    <a:cubicBezTo>
                      <a:pt x="-46" y="19723"/>
                      <a:pt x="222" y="17861"/>
                      <a:pt x="776" y="16255"/>
                    </a:cubicBezTo>
                    <a:cubicBezTo>
                      <a:pt x="4177" y="6393"/>
                      <a:pt x="12015" y="12498"/>
                      <a:pt x="17784" y="9185"/>
                    </a:cubicBezTo>
                    <a:cubicBezTo>
                      <a:pt x="18573" y="8732"/>
                      <a:pt x="19329" y="8089"/>
                      <a:pt x="19940" y="7098"/>
                    </a:cubicBezTo>
                    <a:cubicBezTo>
                      <a:pt x="21050" y="5298"/>
                      <a:pt x="21554" y="2613"/>
                      <a:pt x="21272" y="0"/>
                    </a:cubicBezTo>
                  </a:path>
                </a:pathLst>
              </a:custGeom>
              <a:grpFill/>
              <a:ln w="50800" cap="flat">
                <a:solidFill>
                  <a:srgbClr val="CA1B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ED2939"/>
                    </a:solidFill>
                  </a:defRPr>
                </a:pPr>
                <a:endParaRPr sz="1687"/>
              </a:p>
            </p:txBody>
          </p:sp>
          <p:sp>
            <p:nvSpPr>
              <p:cNvPr id="56" name="Shape 483"/>
              <p:cNvSpPr/>
              <p:nvPr/>
            </p:nvSpPr>
            <p:spPr>
              <a:xfrm rot="10800000" flipH="1">
                <a:off x="99112" y="41788"/>
                <a:ext cx="1004560" cy="1050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4" h="21600" extrusionOk="0">
                    <a:moveTo>
                      <a:pt x="67" y="21600"/>
                    </a:moveTo>
                    <a:cubicBezTo>
                      <a:pt x="-261" y="19141"/>
                      <a:pt x="630" y="16676"/>
                      <a:pt x="2455" y="14994"/>
                    </a:cubicBezTo>
                    <a:cubicBezTo>
                      <a:pt x="6314" y="11439"/>
                      <a:pt x="12481" y="12698"/>
                      <a:pt x="16750" y="9759"/>
                    </a:cubicBezTo>
                    <a:cubicBezTo>
                      <a:pt x="19894" y="7595"/>
                      <a:pt x="21339" y="3689"/>
                      <a:pt x="20362" y="0"/>
                    </a:cubicBezTo>
                  </a:path>
                </a:pathLst>
              </a:custGeom>
              <a:grpFill/>
              <a:ln w="50800" cap="flat">
                <a:solidFill>
                  <a:srgbClr val="012394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ED2939"/>
                    </a:solidFill>
                  </a:defRPr>
                </a:pPr>
                <a:endParaRPr sz="1687"/>
              </a:p>
            </p:txBody>
          </p:sp>
          <p:sp>
            <p:nvSpPr>
              <p:cNvPr id="58" name="Shape 484"/>
              <p:cNvSpPr/>
              <p:nvPr/>
            </p:nvSpPr>
            <p:spPr>
              <a:xfrm rot="10800000" flipH="1">
                <a:off x="1038877" y="13544"/>
                <a:ext cx="597657" cy="10783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7" h="21600" extrusionOk="0">
                    <a:moveTo>
                      <a:pt x="642" y="21600"/>
                    </a:moveTo>
                    <a:cubicBezTo>
                      <a:pt x="-647" y="19322"/>
                      <a:pt x="30" y="16818"/>
                      <a:pt x="2452" y="14888"/>
                    </a:cubicBezTo>
                    <a:cubicBezTo>
                      <a:pt x="5438" y="12510"/>
                      <a:pt x="10487" y="11477"/>
                      <a:pt x="14203" y="9504"/>
                    </a:cubicBezTo>
                    <a:cubicBezTo>
                      <a:pt x="18721" y="7105"/>
                      <a:pt x="20953" y="3553"/>
                      <a:pt x="20175" y="0"/>
                    </a:cubicBezTo>
                  </a:path>
                </a:pathLst>
              </a:custGeom>
              <a:grpFill/>
              <a:ln w="50800" cap="flat">
                <a:solidFill>
                  <a:srgbClr val="012394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ED2939"/>
                    </a:solidFill>
                  </a:defRPr>
                </a:pPr>
                <a:endParaRPr sz="1687"/>
              </a:p>
            </p:txBody>
          </p:sp>
          <p:sp>
            <p:nvSpPr>
              <p:cNvPr id="59" name="Shape 485"/>
              <p:cNvSpPr/>
              <p:nvPr/>
            </p:nvSpPr>
            <p:spPr>
              <a:xfrm rot="10800000" flipH="1">
                <a:off x="1503331" y="33876"/>
                <a:ext cx="610305" cy="1048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3" h="21600" extrusionOk="0">
                    <a:moveTo>
                      <a:pt x="315" y="21600"/>
                    </a:moveTo>
                    <a:cubicBezTo>
                      <a:pt x="-655" y="18966"/>
                      <a:pt x="651" y="16212"/>
                      <a:pt x="3776" y="14303"/>
                    </a:cubicBezTo>
                    <a:cubicBezTo>
                      <a:pt x="6190" y="12828"/>
                      <a:pt x="9449" y="12035"/>
                      <a:pt x="12197" y="10805"/>
                    </a:cubicBezTo>
                    <a:cubicBezTo>
                      <a:pt x="17798" y="8299"/>
                      <a:pt x="20945" y="4234"/>
                      <a:pt x="20562" y="0"/>
                    </a:cubicBezTo>
                  </a:path>
                </a:pathLst>
              </a:custGeom>
              <a:grpFill/>
              <a:ln w="50800" cap="flat">
                <a:solidFill>
                  <a:srgbClr val="012394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ED2939"/>
                    </a:solidFill>
                  </a:defRPr>
                </a:pPr>
                <a:endParaRPr sz="1687"/>
              </a:p>
            </p:txBody>
          </p:sp>
          <p:sp>
            <p:nvSpPr>
              <p:cNvPr id="60" name="Shape 486"/>
              <p:cNvSpPr/>
              <p:nvPr/>
            </p:nvSpPr>
            <p:spPr>
              <a:xfrm rot="10800000" flipH="1">
                <a:off x="2009594" y="26229"/>
                <a:ext cx="579894" cy="10040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7" h="21600" extrusionOk="0">
                    <a:moveTo>
                      <a:pt x="224" y="21600"/>
                    </a:moveTo>
                    <a:cubicBezTo>
                      <a:pt x="-491" y="19219"/>
                      <a:pt x="526" y="16767"/>
                      <a:pt x="3012" y="14878"/>
                    </a:cubicBezTo>
                    <a:cubicBezTo>
                      <a:pt x="6267" y="12404"/>
                      <a:pt x="11509" y="11304"/>
                      <a:pt x="15229" y="9095"/>
                    </a:cubicBezTo>
                    <a:cubicBezTo>
                      <a:pt x="19212" y="6730"/>
                      <a:pt x="21109" y="3353"/>
                      <a:pt x="20339" y="0"/>
                    </a:cubicBezTo>
                  </a:path>
                </a:pathLst>
              </a:custGeom>
              <a:grpFill/>
              <a:ln w="50800" cap="flat">
                <a:solidFill>
                  <a:srgbClr val="012394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ED2939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38" name="Group 494"/>
            <p:cNvGrpSpPr/>
            <p:nvPr/>
          </p:nvGrpSpPr>
          <p:grpSpPr>
            <a:xfrm>
              <a:off x="5214422" y="1503252"/>
              <a:ext cx="2402390" cy="1091907"/>
              <a:chOff x="0" y="0"/>
              <a:chExt cx="2402389" cy="1091905"/>
            </a:xfrm>
            <a:grpFill/>
          </p:grpSpPr>
          <p:sp>
            <p:nvSpPr>
              <p:cNvPr id="48" name="Shape 488"/>
              <p:cNvSpPr/>
              <p:nvPr/>
            </p:nvSpPr>
            <p:spPr>
              <a:xfrm>
                <a:off x="-1" y="39210"/>
                <a:ext cx="818542" cy="1028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extrusionOk="0">
                    <a:moveTo>
                      <a:pt x="49" y="21600"/>
                    </a:moveTo>
                    <a:cubicBezTo>
                      <a:pt x="-139" y="19819"/>
                      <a:pt x="218" y="18028"/>
                      <a:pt x="1089" y="16388"/>
                    </a:cubicBezTo>
                    <a:cubicBezTo>
                      <a:pt x="3081" y="12634"/>
                      <a:pt x="7338" y="10138"/>
                      <a:pt x="12039" y="8686"/>
                    </a:cubicBezTo>
                    <a:cubicBezTo>
                      <a:pt x="14871" y="7811"/>
                      <a:pt x="17995" y="7198"/>
                      <a:pt x="19802" y="5220"/>
                    </a:cubicBezTo>
                    <a:cubicBezTo>
                      <a:pt x="21175" y="3716"/>
                      <a:pt x="21461" y="1725"/>
                      <a:pt x="20542" y="0"/>
                    </a:cubicBezTo>
                  </a:path>
                </a:pathLst>
              </a:custGeom>
              <a:grpFill/>
              <a:ln w="50800" cap="flat">
                <a:solidFill>
                  <a:srgbClr val="CA1B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ED2939"/>
                    </a:solidFill>
                  </a:defRPr>
                </a:pPr>
                <a:endParaRPr sz="1687"/>
              </a:p>
            </p:txBody>
          </p:sp>
          <p:sp>
            <p:nvSpPr>
              <p:cNvPr id="49" name="Shape 489"/>
              <p:cNvSpPr/>
              <p:nvPr/>
            </p:nvSpPr>
            <p:spPr>
              <a:xfrm>
                <a:off x="920848" y="5054"/>
                <a:ext cx="1481542" cy="1041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3" h="21600" extrusionOk="0">
                    <a:moveTo>
                      <a:pt x="146" y="21600"/>
                    </a:moveTo>
                    <a:cubicBezTo>
                      <a:pt x="-62" y="20416"/>
                      <a:pt x="-48" y="19173"/>
                      <a:pt x="186" y="17999"/>
                    </a:cubicBezTo>
                    <a:cubicBezTo>
                      <a:pt x="2054" y="8635"/>
                      <a:pt x="10691" y="12262"/>
                      <a:pt x="16758" y="9545"/>
                    </a:cubicBezTo>
                    <a:cubicBezTo>
                      <a:pt x="17765" y="9094"/>
                      <a:pt x="18724" y="8413"/>
                      <a:pt x="19497" y="7377"/>
                    </a:cubicBezTo>
                    <a:cubicBezTo>
                      <a:pt x="20900" y="5498"/>
                      <a:pt x="21538" y="2715"/>
                      <a:pt x="21189" y="0"/>
                    </a:cubicBezTo>
                  </a:path>
                </a:pathLst>
              </a:custGeom>
              <a:grpFill/>
              <a:ln w="50800" cap="flat">
                <a:solidFill>
                  <a:srgbClr val="CA1B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ED2939"/>
                    </a:solidFill>
                  </a:defRPr>
                </a:pPr>
                <a:endParaRPr sz="1687"/>
              </a:p>
            </p:txBody>
          </p:sp>
          <p:sp>
            <p:nvSpPr>
              <p:cNvPr id="50" name="Shape 490"/>
              <p:cNvSpPr/>
              <p:nvPr/>
            </p:nvSpPr>
            <p:spPr>
              <a:xfrm rot="10800000" flipH="1">
                <a:off x="57327" y="0"/>
                <a:ext cx="522513" cy="1085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37" h="21600" extrusionOk="0">
                    <a:moveTo>
                      <a:pt x="776" y="21600"/>
                    </a:moveTo>
                    <a:cubicBezTo>
                      <a:pt x="-971" y="18713"/>
                      <a:pt x="279" y="15563"/>
                      <a:pt x="4056" y="13271"/>
                    </a:cubicBezTo>
                    <a:cubicBezTo>
                      <a:pt x="7115" y="11415"/>
                      <a:pt x="11522" y="10342"/>
                      <a:pt x="14734" y="8555"/>
                    </a:cubicBezTo>
                    <a:cubicBezTo>
                      <a:pt x="18847" y="6267"/>
                      <a:pt x="20629" y="3088"/>
                      <a:pt x="19508" y="0"/>
                    </a:cubicBezTo>
                  </a:path>
                </a:pathLst>
              </a:custGeom>
              <a:grpFill/>
              <a:ln w="50800" cap="flat">
                <a:solidFill>
                  <a:srgbClr val="012394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ED2939"/>
                    </a:solidFill>
                  </a:defRPr>
                </a:pPr>
                <a:endParaRPr sz="1687"/>
              </a:p>
            </p:txBody>
          </p:sp>
          <p:sp>
            <p:nvSpPr>
              <p:cNvPr id="51" name="Shape 491"/>
              <p:cNvSpPr/>
              <p:nvPr/>
            </p:nvSpPr>
            <p:spPr>
              <a:xfrm rot="10800000" flipH="1">
                <a:off x="1305333" y="35420"/>
                <a:ext cx="522431" cy="1054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56" h="21600" extrusionOk="0">
                    <a:moveTo>
                      <a:pt x="515" y="21600"/>
                    </a:moveTo>
                    <a:cubicBezTo>
                      <a:pt x="-560" y="19556"/>
                      <a:pt x="63" y="17370"/>
                      <a:pt x="2233" y="15577"/>
                    </a:cubicBezTo>
                    <a:cubicBezTo>
                      <a:pt x="4948" y="13332"/>
                      <a:pt x="9660" y="12044"/>
                      <a:pt x="13251" y="10175"/>
                    </a:cubicBezTo>
                    <a:cubicBezTo>
                      <a:pt x="18398" y="7495"/>
                      <a:pt x="21040" y="3779"/>
                      <a:pt x="20483" y="0"/>
                    </a:cubicBezTo>
                  </a:path>
                </a:pathLst>
              </a:custGeom>
              <a:grpFill/>
              <a:ln w="50800" cap="flat">
                <a:solidFill>
                  <a:srgbClr val="012394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ED2939"/>
                    </a:solidFill>
                  </a:defRPr>
                </a:pPr>
                <a:endParaRPr sz="1687"/>
              </a:p>
            </p:txBody>
          </p:sp>
          <p:sp>
            <p:nvSpPr>
              <p:cNvPr id="52" name="Shape 492"/>
              <p:cNvSpPr/>
              <p:nvPr/>
            </p:nvSpPr>
            <p:spPr>
              <a:xfrm rot="10800000" flipH="1">
                <a:off x="1813847" y="37912"/>
                <a:ext cx="541024" cy="105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9" h="21600" extrusionOk="0">
                    <a:moveTo>
                      <a:pt x="109" y="21600"/>
                    </a:moveTo>
                    <a:cubicBezTo>
                      <a:pt x="-423" y="19098"/>
                      <a:pt x="1005" y="16590"/>
                      <a:pt x="4055" y="14670"/>
                    </a:cubicBezTo>
                    <a:cubicBezTo>
                      <a:pt x="6585" y="13077"/>
                      <a:pt x="10055" y="12019"/>
                      <a:pt x="12896" y="10587"/>
                    </a:cubicBezTo>
                    <a:cubicBezTo>
                      <a:pt x="18318" y="7855"/>
                      <a:pt x="21177" y="3974"/>
                      <a:pt x="20696" y="0"/>
                    </a:cubicBezTo>
                  </a:path>
                </a:pathLst>
              </a:custGeom>
              <a:grpFill/>
              <a:ln w="50800" cap="flat">
                <a:solidFill>
                  <a:srgbClr val="012394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ED2939"/>
                    </a:solidFill>
                  </a:defRPr>
                </a:pPr>
                <a:endParaRPr sz="1687"/>
              </a:p>
            </p:txBody>
          </p:sp>
          <p:sp>
            <p:nvSpPr>
              <p:cNvPr id="53" name="Shape 493"/>
              <p:cNvSpPr/>
              <p:nvPr/>
            </p:nvSpPr>
            <p:spPr>
              <a:xfrm rot="10800000" flipH="1">
                <a:off x="448701" y="25848"/>
                <a:ext cx="929192" cy="1006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09" y="18225"/>
                      <a:pt x="1977" y="15105"/>
                      <a:pt x="5016" y="13225"/>
                    </a:cubicBezTo>
                    <a:cubicBezTo>
                      <a:pt x="7989" y="11385"/>
                      <a:pt x="11718" y="10994"/>
                      <a:pt x="14832" y="9376"/>
                    </a:cubicBezTo>
                    <a:cubicBezTo>
                      <a:pt x="18581" y="7428"/>
                      <a:pt x="21096" y="3944"/>
                      <a:pt x="21600" y="0"/>
                    </a:cubicBezTo>
                  </a:path>
                </a:pathLst>
              </a:custGeom>
              <a:grpFill/>
              <a:ln w="50800" cap="flat">
                <a:solidFill>
                  <a:srgbClr val="012394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ED2939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39" name="Group 500"/>
            <p:cNvGrpSpPr/>
            <p:nvPr/>
          </p:nvGrpSpPr>
          <p:grpSpPr>
            <a:xfrm>
              <a:off x="8770054" y="1477143"/>
              <a:ext cx="2298210" cy="1144125"/>
              <a:chOff x="0" y="0"/>
              <a:chExt cx="2298209" cy="1144124"/>
            </a:xfrm>
            <a:grpFill/>
          </p:grpSpPr>
          <p:sp>
            <p:nvSpPr>
              <p:cNvPr id="43" name="Shape 495"/>
              <p:cNvSpPr/>
              <p:nvPr/>
            </p:nvSpPr>
            <p:spPr>
              <a:xfrm>
                <a:off x="0" y="39826"/>
                <a:ext cx="1233965" cy="1066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6" h="21600" extrusionOk="0">
                    <a:moveTo>
                      <a:pt x="0" y="21600"/>
                    </a:moveTo>
                    <a:cubicBezTo>
                      <a:pt x="183" y="19827"/>
                      <a:pt x="622" y="18103"/>
                      <a:pt x="1299" y="16499"/>
                    </a:cubicBezTo>
                    <a:cubicBezTo>
                      <a:pt x="2859" y="12801"/>
                      <a:pt x="5598" y="9911"/>
                      <a:pt x="9008" y="8787"/>
                    </a:cubicBezTo>
                    <a:cubicBezTo>
                      <a:pt x="13871" y="7185"/>
                      <a:pt x="20341" y="8003"/>
                      <a:pt x="21457" y="2236"/>
                    </a:cubicBezTo>
                    <a:cubicBezTo>
                      <a:pt x="21600" y="1498"/>
                      <a:pt x="21588" y="731"/>
                      <a:pt x="21421" y="0"/>
                    </a:cubicBezTo>
                  </a:path>
                </a:pathLst>
              </a:custGeom>
              <a:grpFill/>
              <a:ln w="50800" cap="flat">
                <a:solidFill>
                  <a:srgbClr val="CA1B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ED2939"/>
                    </a:solidFill>
                  </a:defRPr>
                </a:pPr>
                <a:endParaRPr sz="1687"/>
              </a:p>
            </p:txBody>
          </p:sp>
          <p:sp>
            <p:nvSpPr>
              <p:cNvPr id="44" name="Shape 496"/>
              <p:cNvSpPr/>
              <p:nvPr/>
            </p:nvSpPr>
            <p:spPr>
              <a:xfrm>
                <a:off x="557618" y="38998"/>
                <a:ext cx="1615414" cy="1093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6" h="21600" extrusionOk="0">
                    <a:moveTo>
                      <a:pt x="96" y="21600"/>
                    </a:moveTo>
                    <a:cubicBezTo>
                      <a:pt x="-185" y="19653"/>
                      <a:pt x="161" y="17622"/>
                      <a:pt x="1021" y="16108"/>
                    </a:cubicBezTo>
                    <a:cubicBezTo>
                      <a:pt x="1996" y="14392"/>
                      <a:pt x="3318" y="13611"/>
                      <a:pt x="4691" y="13172"/>
                    </a:cubicBezTo>
                    <a:cubicBezTo>
                      <a:pt x="8345" y="12003"/>
                      <a:pt x="12290" y="13268"/>
                      <a:pt x="15879" y="11796"/>
                    </a:cubicBezTo>
                    <a:cubicBezTo>
                      <a:pt x="17804" y="11007"/>
                      <a:pt x="19438" y="9582"/>
                      <a:pt x="20451" y="6905"/>
                    </a:cubicBezTo>
                    <a:cubicBezTo>
                      <a:pt x="21244" y="4805"/>
                      <a:pt x="21415" y="2294"/>
                      <a:pt x="20910" y="0"/>
                    </a:cubicBezTo>
                  </a:path>
                </a:pathLst>
              </a:custGeom>
              <a:grpFill/>
              <a:ln w="50800" cap="flat">
                <a:solidFill>
                  <a:srgbClr val="CA1B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ED2939"/>
                    </a:solidFill>
                  </a:defRPr>
                </a:pPr>
                <a:endParaRPr sz="1687"/>
              </a:p>
            </p:txBody>
          </p:sp>
          <p:sp>
            <p:nvSpPr>
              <p:cNvPr id="45" name="Shape 497"/>
              <p:cNvSpPr/>
              <p:nvPr/>
            </p:nvSpPr>
            <p:spPr>
              <a:xfrm rot="10800000" flipH="1">
                <a:off x="110546" y="3574"/>
                <a:ext cx="1072231" cy="1140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1" h="21600" extrusionOk="0">
                    <a:moveTo>
                      <a:pt x="12" y="21600"/>
                    </a:moveTo>
                    <a:cubicBezTo>
                      <a:pt x="-119" y="19167"/>
                      <a:pt x="792" y="16786"/>
                      <a:pt x="2539" y="14994"/>
                    </a:cubicBezTo>
                    <a:cubicBezTo>
                      <a:pt x="5626" y="11829"/>
                      <a:pt x="10493" y="11208"/>
                      <a:pt x="14360" y="9002"/>
                    </a:cubicBezTo>
                    <a:cubicBezTo>
                      <a:pt x="17883" y="6992"/>
                      <a:pt x="20438" y="3762"/>
                      <a:pt x="21481" y="0"/>
                    </a:cubicBezTo>
                  </a:path>
                </a:pathLst>
              </a:custGeom>
              <a:grpFill/>
              <a:ln w="50800" cap="flat">
                <a:solidFill>
                  <a:srgbClr val="012394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ED2939"/>
                    </a:solidFill>
                  </a:defRPr>
                </a:pPr>
                <a:endParaRPr sz="1687"/>
              </a:p>
            </p:txBody>
          </p:sp>
          <p:sp>
            <p:nvSpPr>
              <p:cNvPr id="46" name="Shape 498"/>
              <p:cNvSpPr/>
              <p:nvPr/>
            </p:nvSpPr>
            <p:spPr>
              <a:xfrm rot="10800000" flipH="1">
                <a:off x="645291" y="0"/>
                <a:ext cx="1127306" cy="1144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3" y="20146"/>
                      <a:pt x="882" y="18795"/>
                      <a:pt x="1913" y="17734"/>
                    </a:cubicBezTo>
                    <a:cubicBezTo>
                      <a:pt x="3861" y="15729"/>
                      <a:pt x="6620" y="15103"/>
                      <a:pt x="9158" y="13961"/>
                    </a:cubicBezTo>
                    <a:cubicBezTo>
                      <a:pt x="10859" y="13196"/>
                      <a:pt x="12437" y="12209"/>
                      <a:pt x="13883" y="11053"/>
                    </a:cubicBezTo>
                    <a:cubicBezTo>
                      <a:pt x="17481" y="8177"/>
                      <a:pt x="20160" y="4340"/>
                      <a:pt x="21600" y="0"/>
                    </a:cubicBezTo>
                  </a:path>
                </a:pathLst>
              </a:custGeom>
              <a:grpFill/>
              <a:ln w="50800" cap="flat">
                <a:solidFill>
                  <a:srgbClr val="012394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ED2939"/>
                    </a:solidFill>
                  </a:defRPr>
                </a:pPr>
                <a:endParaRPr sz="1687"/>
              </a:p>
            </p:txBody>
          </p:sp>
          <p:sp>
            <p:nvSpPr>
              <p:cNvPr id="47" name="Shape 499"/>
              <p:cNvSpPr/>
              <p:nvPr/>
            </p:nvSpPr>
            <p:spPr>
              <a:xfrm rot="10800000" flipH="1">
                <a:off x="1616350" y="62158"/>
                <a:ext cx="681859" cy="1071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74" h="21600" extrusionOk="0">
                    <a:moveTo>
                      <a:pt x="15" y="21600"/>
                    </a:moveTo>
                    <a:cubicBezTo>
                      <a:pt x="-185" y="18802"/>
                      <a:pt x="1659" y="16111"/>
                      <a:pt x="4971" y="14368"/>
                    </a:cubicBezTo>
                    <a:cubicBezTo>
                      <a:pt x="7241" y="13173"/>
                      <a:pt x="10038" y="12531"/>
                      <a:pt x="12463" y="11483"/>
                    </a:cubicBezTo>
                    <a:cubicBezTo>
                      <a:pt x="18245" y="8982"/>
                      <a:pt x="21415" y="4544"/>
                      <a:pt x="20665" y="0"/>
                    </a:cubicBezTo>
                  </a:path>
                </a:pathLst>
              </a:custGeom>
              <a:grpFill/>
              <a:ln w="50800" cap="flat">
                <a:solidFill>
                  <a:srgbClr val="012394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ED2939"/>
                    </a:solidFill>
                  </a:defRPr>
                </a:pPr>
                <a:endParaRPr sz="1687"/>
              </a:p>
            </p:txBody>
          </p:sp>
        </p:grpSp>
        <p:pic>
          <p:nvPicPr>
            <p:cNvPr id="40" name="pasted-image.pdf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022884" y="2819374"/>
              <a:ext cx="381001" cy="3937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  <p:pic>
          <p:nvPicPr>
            <p:cNvPr id="41" name="pasted-image.pdf"/>
            <p:cNvPicPr>
              <a:picLocks noChangeAspect="1"/>
            </p:cNvPicPr>
            <p:nvPr/>
          </p:nvPicPr>
          <p:blipFill>
            <a:blip r:embed="rId14">
              <a:extLst/>
            </a:blip>
            <a:srcRect/>
            <a:stretch>
              <a:fillRect/>
            </a:stretch>
          </p:blipFill>
          <p:spPr>
            <a:xfrm>
              <a:off x="6153184" y="2794111"/>
              <a:ext cx="355601" cy="3937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  <p:pic>
          <p:nvPicPr>
            <p:cNvPr id="42" name="pasted-image.pdf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724703" y="2833208"/>
              <a:ext cx="355601" cy="3937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</p:grpSp>
      <p:sp>
        <p:nvSpPr>
          <p:cNvPr id="31" name="TextBox 89"/>
          <p:cNvSpPr txBox="1">
            <a:spLocks noChangeArrowheads="1"/>
          </p:cNvSpPr>
          <p:nvPr/>
        </p:nvSpPr>
        <p:spPr bwMode="auto">
          <a:xfrm>
            <a:off x="357945" y="3457502"/>
            <a:ext cx="4940866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dirty="0" smtClean="0">
                <a:solidFill>
                  <a:srgbClr val="1014A4"/>
                </a:solidFill>
              </a:rPr>
              <a:t>  The anomalous dimension are given by</a:t>
            </a:r>
            <a:endParaRPr lang="en-US" dirty="0">
              <a:solidFill>
                <a:srgbClr val="1014A4"/>
              </a:solidFill>
            </a:endParaRPr>
          </a:p>
        </p:txBody>
      </p:sp>
      <p:sp>
        <p:nvSpPr>
          <p:cNvPr id="72" name="TextBox 89"/>
          <p:cNvSpPr txBox="1">
            <a:spLocks noChangeArrowheads="1"/>
          </p:cNvSpPr>
          <p:nvPr/>
        </p:nvSpPr>
        <p:spPr bwMode="auto">
          <a:xfrm>
            <a:off x="395535" y="3892986"/>
            <a:ext cx="874846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dirty="0" smtClean="0">
                <a:solidFill>
                  <a:srgbClr val="1014A4"/>
                </a:solidFill>
              </a:rPr>
              <a:t>  Helps to compute unwrapped </a:t>
            </a:r>
            <a:r>
              <a:rPr lang="en-US" dirty="0" err="1" smtClean="0">
                <a:solidFill>
                  <a:srgbClr val="1014A4"/>
                </a:solidFill>
              </a:rPr>
              <a:t>magnon</a:t>
            </a:r>
            <a:r>
              <a:rPr lang="en-US" dirty="0" smtClean="0">
                <a:solidFill>
                  <a:srgbClr val="1014A4"/>
                </a:solidFill>
              </a:rPr>
              <a:t> graphs entering the mixing matrix:</a:t>
            </a:r>
            <a:endParaRPr lang="en-US" dirty="0">
              <a:solidFill>
                <a:srgbClr val="1014A4"/>
              </a:solidFill>
            </a:endParaRPr>
          </a:p>
        </p:txBody>
      </p:sp>
      <p:pic>
        <p:nvPicPr>
          <p:cNvPr id="73" name="pasted-image.pdf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837513" y="5590987"/>
            <a:ext cx="3707859" cy="41562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47044" y="1298881"/>
            <a:ext cx="1440928" cy="1237782"/>
          </a:xfrm>
          <a:prstGeom prst="rect">
            <a:avLst/>
          </a:prstGeom>
        </p:spPr>
      </p:pic>
      <p:sp>
        <p:nvSpPr>
          <p:cNvPr id="63" name="Shape 780"/>
          <p:cNvSpPr/>
          <p:nvPr/>
        </p:nvSpPr>
        <p:spPr>
          <a:xfrm>
            <a:off x="323528" y="6093296"/>
            <a:ext cx="8280920" cy="40011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1014A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“Minimally connected” Feynman graph                is  computed directly </a:t>
            </a:r>
            <a:endParaRPr dirty="0"/>
          </a:p>
        </p:txBody>
      </p:sp>
      <p:pic>
        <p:nvPicPr>
          <p:cNvPr id="64" name="Image 6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129" y="6192785"/>
            <a:ext cx="6604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65" name="Rectangle 30"/>
          <p:cNvSpPr>
            <a:spLocks noChangeArrowheads="1"/>
          </p:cNvSpPr>
          <p:nvPr/>
        </p:nvSpPr>
        <p:spPr bwMode="auto">
          <a:xfrm>
            <a:off x="6679395" y="6447425"/>
            <a:ext cx="196880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50" b="1" dirty="0" err="1" smtClean="0">
                <a:solidFill>
                  <a:srgbClr val="00CC00"/>
                </a:solidFill>
              </a:rPr>
              <a:t>Georgoudis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Goncalves</a:t>
            </a:r>
            <a:r>
              <a:rPr lang="en-GB" sz="1050" b="1" dirty="0" smtClean="0">
                <a:solidFill>
                  <a:srgbClr val="00CC00"/>
                </a:solidFill>
              </a:rPr>
              <a:t>, Pereira</a:t>
            </a:r>
          </a:p>
        </p:txBody>
      </p:sp>
      <p:pic>
        <p:nvPicPr>
          <p:cNvPr id="3" name="Image 2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7" y="4286643"/>
            <a:ext cx="633560" cy="21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7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35" grpId="0" animBg="1" advAuto="0"/>
      <p:bldP spid="31" grpId="0" animBg="1"/>
      <p:bldP spid="72" grpId="0" animBg="1"/>
      <p:bldP spid="63" grpId="0" animBg="1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6856" y="89348"/>
            <a:ext cx="82296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alt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ɣ</a:t>
            </a:r>
            <a:r>
              <a:rPr lang="en-US" sz="3600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-twisted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N=4 SYM</a:t>
            </a:r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7989115" y="1700808"/>
            <a:ext cx="117371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smtClean="0">
                <a:solidFill>
                  <a:srgbClr val="00CC00"/>
                </a:solidFill>
              </a:rPr>
              <a:t>Leigh, </a:t>
            </a:r>
            <a:r>
              <a:rPr lang="en-GB" sz="1050" b="1" dirty="0" err="1" smtClean="0">
                <a:solidFill>
                  <a:srgbClr val="00CC00"/>
                </a:solidFill>
              </a:rPr>
              <a:t>Strassler</a:t>
            </a:r>
            <a:endParaRPr lang="en-GB" sz="1050" b="1" dirty="0" smtClean="0">
              <a:solidFill>
                <a:srgbClr val="00CC00"/>
              </a:solidFill>
            </a:endParaRPr>
          </a:p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Frolov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Tseytlin</a:t>
            </a:r>
            <a:endParaRPr lang="en-GB" sz="1050" b="1" dirty="0" smtClean="0">
              <a:solidFill>
                <a:srgbClr val="00CC00"/>
              </a:solidFill>
            </a:endParaRPr>
          </a:p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Beisert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Roiban</a:t>
            </a:r>
            <a:endParaRPr lang="en-GB" sz="1050" b="1" dirty="0" smtClean="0">
              <a:solidFill>
                <a:srgbClr val="00CC00"/>
              </a:solidFill>
            </a:endParaRPr>
          </a:p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Lunin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Maldacena</a:t>
            </a:r>
            <a:endParaRPr lang="en-GB" sz="1050" b="1" dirty="0">
              <a:solidFill>
                <a:srgbClr val="00CC00"/>
              </a:solidFill>
            </a:endParaRPr>
          </a:p>
        </p:txBody>
      </p:sp>
      <p:pic>
        <p:nvPicPr>
          <p:cNvPr id="3" name="Image 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14465"/>
            <a:ext cx="23749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4" name="Image 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970" y="1980768"/>
            <a:ext cx="34290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20" name="TextBox 89"/>
          <p:cNvSpPr txBox="1">
            <a:spLocks noChangeArrowheads="1"/>
          </p:cNvSpPr>
          <p:nvPr/>
        </p:nvSpPr>
        <p:spPr bwMode="auto">
          <a:xfrm>
            <a:off x="3244318" y="2003482"/>
            <a:ext cx="9676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dirty="0" smtClean="0">
                <a:solidFill>
                  <a:srgbClr val="1014A4"/>
                </a:solidFill>
              </a:rPr>
              <a:t>where</a:t>
            </a:r>
          </a:p>
        </p:txBody>
      </p:sp>
      <p:sp>
        <p:nvSpPr>
          <p:cNvPr id="26" name="TextBox 89"/>
          <p:cNvSpPr txBox="1">
            <a:spLocks noChangeArrowheads="1"/>
          </p:cNvSpPr>
          <p:nvPr/>
        </p:nvSpPr>
        <p:spPr bwMode="auto">
          <a:xfrm>
            <a:off x="5490178" y="2648267"/>
            <a:ext cx="19980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 algn="l" eaLnBrk="1" hangingPunct="1">
              <a:buFontTx/>
              <a:buChar char="-"/>
            </a:pPr>
            <a:r>
              <a:rPr lang="en-US" sz="1600" dirty="0" err="1" smtClean="0">
                <a:solidFill>
                  <a:srgbClr val="1014A4"/>
                </a:solidFill>
              </a:rPr>
              <a:t>Cartan</a:t>
            </a:r>
            <a:r>
              <a:rPr lang="en-US" sz="1600" dirty="0" smtClean="0">
                <a:solidFill>
                  <a:srgbClr val="1014A4"/>
                </a:solidFill>
              </a:rPr>
              <a:t> charges</a:t>
            </a:r>
          </a:p>
          <a:p>
            <a:pPr algn="l" eaLnBrk="1" hangingPunct="1"/>
            <a:r>
              <a:rPr lang="en-US" sz="1600" dirty="0">
                <a:solidFill>
                  <a:srgbClr val="1014A4"/>
                </a:solidFill>
              </a:rPr>
              <a:t> </a:t>
            </a:r>
            <a:r>
              <a:rPr lang="en-US" sz="1600" dirty="0" smtClean="0">
                <a:solidFill>
                  <a:srgbClr val="1014A4"/>
                </a:solidFill>
              </a:rPr>
              <a:t>     of R-symmetry</a:t>
            </a:r>
          </a:p>
        </p:txBody>
      </p:sp>
      <p:sp>
        <p:nvSpPr>
          <p:cNvPr id="27" name="TextBox 89"/>
          <p:cNvSpPr txBox="1">
            <a:spLocks noChangeArrowheads="1"/>
          </p:cNvSpPr>
          <p:nvPr/>
        </p:nvSpPr>
        <p:spPr bwMode="auto">
          <a:xfrm>
            <a:off x="8218424" y="2848849"/>
            <a:ext cx="10510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600" dirty="0" smtClean="0">
                <a:solidFill>
                  <a:srgbClr val="1014A4"/>
                </a:solidFill>
              </a:rPr>
              <a:t>- twists</a:t>
            </a:r>
          </a:p>
        </p:txBody>
      </p:sp>
      <p:pic>
        <p:nvPicPr>
          <p:cNvPr id="8" name="Picture 7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67" y="2969340"/>
            <a:ext cx="7874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7" name="Picture 6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56" y="2722025"/>
            <a:ext cx="16764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33" name="TextBox 89"/>
          <p:cNvSpPr txBox="1">
            <a:spLocks noChangeArrowheads="1"/>
          </p:cNvSpPr>
          <p:nvPr/>
        </p:nvSpPr>
        <p:spPr bwMode="auto">
          <a:xfrm>
            <a:off x="309807" y="1105490"/>
            <a:ext cx="87596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1014A4"/>
                </a:solidFill>
              </a:rPr>
              <a:t>   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ɣ</a:t>
            </a:r>
            <a:r>
              <a:rPr lang="en-US" altLang="en-US" dirty="0" smtClean="0">
                <a:solidFill>
                  <a:srgbClr val="1014A4"/>
                </a:solidFill>
              </a:rPr>
              <a:t>-</a:t>
            </a:r>
            <a:r>
              <a:rPr lang="en-US" dirty="0" smtClean="0">
                <a:solidFill>
                  <a:srgbClr val="1014A4"/>
                </a:solidFill>
              </a:rPr>
              <a:t>twisting of </a:t>
            </a:r>
            <a:r>
              <a:rPr lang="en-US" dirty="0">
                <a:solidFill>
                  <a:srgbClr val="1014A4"/>
                </a:solidFill>
              </a:rPr>
              <a:t>N=4 </a:t>
            </a:r>
            <a:r>
              <a:rPr lang="en-US" dirty="0" smtClean="0">
                <a:solidFill>
                  <a:srgbClr val="1014A4"/>
                </a:solidFill>
              </a:rPr>
              <a:t>SYM :   product </a:t>
            </a:r>
            <a:r>
              <a:rPr lang="en-US" dirty="0">
                <a:solidFill>
                  <a:srgbClr val="1014A4"/>
                </a:solidFill>
              </a:rPr>
              <a:t>of </a:t>
            </a:r>
            <a:r>
              <a:rPr lang="en-US" dirty="0" err="1">
                <a:solidFill>
                  <a:srgbClr val="1014A4"/>
                </a:solidFill>
              </a:rPr>
              <a:t>N</a:t>
            </a:r>
            <a:r>
              <a:rPr lang="en-US" baseline="-25000" dirty="0" err="1">
                <a:solidFill>
                  <a:srgbClr val="1014A4"/>
                </a:solidFill>
              </a:rPr>
              <a:t>c</a:t>
            </a:r>
            <a:r>
              <a:rPr lang="en-US" dirty="0" err="1">
                <a:solidFill>
                  <a:srgbClr val="1014A4"/>
                </a:solidFill>
              </a:rPr>
              <a:t>×N</a:t>
            </a:r>
            <a:r>
              <a:rPr lang="en-US" baseline="-25000" dirty="0" err="1">
                <a:solidFill>
                  <a:srgbClr val="1014A4"/>
                </a:solidFill>
              </a:rPr>
              <a:t>c</a:t>
            </a:r>
            <a:r>
              <a:rPr lang="en-US" dirty="0" smtClean="0">
                <a:solidFill>
                  <a:srgbClr val="1014A4"/>
                </a:solidFill>
              </a:rPr>
              <a:t> </a:t>
            </a:r>
            <a:r>
              <a:rPr lang="en-US" dirty="0">
                <a:solidFill>
                  <a:srgbClr val="1014A4"/>
                </a:solidFill>
              </a:rPr>
              <a:t>matrix fields </a:t>
            </a:r>
            <a:r>
              <a:rPr lang="en-US" dirty="0" smtClean="0">
                <a:solidFill>
                  <a:srgbClr val="1014A4"/>
                </a:solidFill>
              </a:rPr>
              <a:t>→  star-product</a:t>
            </a:r>
            <a:endParaRPr lang="en-US" dirty="0">
              <a:solidFill>
                <a:srgbClr val="1014A4"/>
              </a:solidFill>
            </a:endParaRPr>
          </a:p>
        </p:txBody>
      </p:sp>
      <p:sp>
        <p:nvSpPr>
          <p:cNvPr id="172" name="TextBox 89"/>
          <p:cNvSpPr txBox="1">
            <a:spLocks noChangeArrowheads="1"/>
          </p:cNvSpPr>
          <p:nvPr/>
        </p:nvSpPr>
        <p:spPr bwMode="auto">
          <a:xfrm>
            <a:off x="179512" y="4437112"/>
            <a:ext cx="892471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1014A4"/>
                </a:solidFill>
              </a:rPr>
              <a:t> </a:t>
            </a:r>
            <a:r>
              <a:rPr lang="en-US" dirty="0">
                <a:solidFill>
                  <a:srgbClr val="1014A4"/>
                </a:solidFill>
              </a:rPr>
              <a:t>PSU(2,2|4)→SU(2,2)×U(1)</a:t>
            </a:r>
            <a:r>
              <a:rPr lang="en-US" baseline="30000" dirty="0">
                <a:solidFill>
                  <a:srgbClr val="1014A4"/>
                </a:solidFill>
              </a:rPr>
              <a:t>3</a:t>
            </a:r>
            <a:r>
              <a:rPr lang="en-US" dirty="0">
                <a:solidFill>
                  <a:srgbClr val="1014A4"/>
                </a:solidFill>
              </a:rPr>
              <a:t> - breaks </a:t>
            </a:r>
            <a:r>
              <a:rPr lang="en-US" dirty="0" smtClean="0">
                <a:solidFill>
                  <a:srgbClr val="1014A4"/>
                </a:solidFill>
              </a:rPr>
              <a:t>R- </a:t>
            </a:r>
            <a:r>
              <a:rPr lang="en-US" dirty="0">
                <a:solidFill>
                  <a:srgbClr val="1014A4"/>
                </a:solidFill>
              </a:rPr>
              <a:t>symmetry and all </a:t>
            </a:r>
            <a:r>
              <a:rPr lang="en-US" dirty="0" smtClean="0">
                <a:solidFill>
                  <a:srgbClr val="1014A4"/>
                </a:solidFill>
              </a:rPr>
              <a:t>supersymmetry</a:t>
            </a:r>
          </a:p>
          <a:p>
            <a:pPr eaLnBrk="1" hangingPunct="1"/>
            <a:endParaRPr lang="en-US" dirty="0" smtClean="0">
              <a:solidFill>
                <a:srgbClr val="1014A4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rgbClr val="1014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ɣ</a:t>
            </a:r>
            <a:r>
              <a:rPr lang="en-US" altLang="en-US" dirty="0" smtClean="0">
                <a:solidFill>
                  <a:srgbClr val="1014A4"/>
                </a:solidFill>
              </a:rPr>
              <a:t>-</a:t>
            </a:r>
            <a:r>
              <a:rPr lang="en-US" dirty="0" smtClean="0">
                <a:solidFill>
                  <a:srgbClr val="1014A4"/>
                </a:solidFill>
              </a:rPr>
              <a:t>twisted N=4 SYM is a non-unitary logarithmic CFT, integrable </a:t>
            </a:r>
            <a:r>
              <a:rPr lang="en-US" dirty="0">
                <a:solidFill>
                  <a:srgbClr val="1014A4"/>
                </a:solidFill>
              </a:rPr>
              <a:t>at </a:t>
            </a:r>
            <a:r>
              <a:rPr lang="en-US" dirty="0" err="1" smtClean="0">
                <a:solidFill>
                  <a:srgbClr val="1014A4"/>
                </a:solidFill>
              </a:rPr>
              <a:t>N</a:t>
            </a:r>
            <a:r>
              <a:rPr lang="en-US" baseline="-25000" dirty="0" err="1" smtClean="0">
                <a:solidFill>
                  <a:srgbClr val="1014A4"/>
                </a:solidFill>
              </a:rPr>
              <a:t>c</a:t>
            </a:r>
            <a:r>
              <a:rPr lang="en-US" dirty="0" smtClean="0">
                <a:solidFill>
                  <a:srgbClr val="1014A4"/>
                </a:solidFill>
              </a:rPr>
              <a:t>→ ∞</a:t>
            </a:r>
          </a:p>
        </p:txBody>
      </p:sp>
      <p:pic>
        <p:nvPicPr>
          <p:cNvPr id="13" name="Image 12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20" y="3473952"/>
            <a:ext cx="29083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2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6" grpId="0"/>
      <p:bldP spid="27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6856" y="89348"/>
            <a:ext cx="82296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alt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ɣ</a:t>
            </a:r>
            <a:r>
              <a:rPr lang="en-US" sz="3600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-twist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 topological factor on Feynman graph</a:t>
            </a:r>
          </a:p>
        </p:txBody>
      </p:sp>
      <p:sp>
        <p:nvSpPr>
          <p:cNvPr id="22" name="TextBox 89"/>
          <p:cNvSpPr txBox="1">
            <a:spLocks noChangeArrowheads="1"/>
          </p:cNvSpPr>
          <p:nvPr/>
        </p:nvSpPr>
        <p:spPr bwMode="auto">
          <a:xfrm>
            <a:off x="395536" y="1110335"/>
            <a:ext cx="4436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dirty="0" smtClean="0">
                <a:solidFill>
                  <a:srgbClr val="1014A4"/>
                </a:solidFill>
              </a:rPr>
              <a:t>  A typical 4-scalar term in the action</a:t>
            </a:r>
          </a:p>
        </p:txBody>
      </p:sp>
      <p:pic>
        <p:nvPicPr>
          <p:cNvPr id="109" name="Picture 10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97" y="1753227"/>
            <a:ext cx="3333751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3" name="Picture 1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70" y="2563547"/>
            <a:ext cx="89535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60" name="TextBox 89"/>
          <p:cNvSpPr txBox="1">
            <a:spLocks noChangeArrowheads="1"/>
          </p:cNvSpPr>
          <p:nvPr/>
        </p:nvSpPr>
        <p:spPr bwMode="auto">
          <a:xfrm>
            <a:off x="428453" y="4185413"/>
            <a:ext cx="577842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1014A4"/>
                </a:solidFill>
              </a:rPr>
              <a:t>  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ɣ</a:t>
            </a:r>
            <a:r>
              <a:rPr lang="en-US" altLang="en-US" dirty="0" smtClean="0">
                <a:solidFill>
                  <a:srgbClr val="1014A4"/>
                </a:solidFill>
              </a:rPr>
              <a:t>-</a:t>
            </a:r>
            <a:r>
              <a:rPr lang="en-US" dirty="0" smtClean="0">
                <a:solidFill>
                  <a:srgbClr val="1014A4"/>
                </a:solidFill>
              </a:rPr>
              <a:t>twist is a topological factor on a planar graph:</a:t>
            </a:r>
          </a:p>
          <a:p>
            <a:pPr eaLnBrk="1" hangingPunct="1"/>
            <a:r>
              <a:rPr lang="en-US" dirty="0">
                <a:solidFill>
                  <a:srgbClr val="1014A4"/>
                </a:solidFill>
              </a:rPr>
              <a:t> </a:t>
            </a:r>
            <a:r>
              <a:rPr lang="en-US" dirty="0" smtClean="0">
                <a:solidFill>
                  <a:srgbClr val="1014A4"/>
                </a:solidFill>
              </a:rPr>
              <a:t>   localized on “defect” lines cutting graph of    </a:t>
            </a:r>
          </a:p>
          <a:p>
            <a:pPr eaLnBrk="1" hangingPunct="1"/>
            <a:r>
              <a:rPr lang="en-US" dirty="0">
                <a:solidFill>
                  <a:srgbClr val="1014A4"/>
                </a:solidFill>
              </a:rPr>
              <a:t> </a:t>
            </a:r>
            <a:r>
              <a:rPr lang="en-US" dirty="0" smtClean="0">
                <a:solidFill>
                  <a:srgbClr val="1014A4"/>
                </a:solidFill>
              </a:rPr>
              <a:t>   given topology into a disc.  On a cylinder, it  </a:t>
            </a:r>
          </a:p>
          <a:p>
            <a:pPr eaLnBrk="1" hangingPunct="1"/>
            <a:r>
              <a:rPr lang="en-US" dirty="0">
                <a:solidFill>
                  <a:srgbClr val="1014A4"/>
                </a:solidFill>
              </a:rPr>
              <a:t> </a:t>
            </a:r>
            <a:r>
              <a:rPr lang="en-US" dirty="0" smtClean="0">
                <a:solidFill>
                  <a:srgbClr val="1014A4"/>
                </a:solidFill>
              </a:rPr>
              <a:t>   produces quasiperiodic </a:t>
            </a:r>
            <a:r>
              <a:rPr lang="en-US" dirty="0" err="1" smtClean="0">
                <a:solidFill>
                  <a:srgbClr val="1014A4"/>
                </a:solidFill>
              </a:rPr>
              <a:t>b.c.</a:t>
            </a:r>
            <a:endParaRPr lang="en-US" dirty="0" smtClean="0">
              <a:solidFill>
                <a:srgbClr val="1014A4"/>
              </a:solidFill>
            </a:endParaRPr>
          </a:p>
        </p:txBody>
      </p:sp>
      <p:grpSp>
        <p:nvGrpSpPr>
          <p:cNvPr id="170" name="Group 169"/>
          <p:cNvGrpSpPr/>
          <p:nvPr/>
        </p:nvGrpSpPr>
        <p:grpSpPr>
          <a:xfrm>
            <a:off x="5868144" y="4725144"/>
            <a:ext cx="1323978" cy="1906504"/>
            <a:chOff x="6526795" y="4681216"/>
            <a:chExt cx="1448942" cy="2086450"/>
          </a:xfrm>
        </p:grpSpPr>
        <p:grpSp>
          <p:nvGrpSpPr>
            <p:cNvPr id="15" name="Group 14"/>
            <p:cNvGrpSpPr/>
            <p:nvPr/>
          </p:nvGrpSpPr>
          <p:grpSpPr>
            <a:xfrm>
              <a:off x="6526795" y="4681216"/>
              <a:ext cx="1448942" cy="2086450"/>
              <a:chOff x="1047655" y="4187634"/>
              <a:chExt cx="1354242" cy="1950083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047655" y="4187634"/>
                <a:ext cx="1354242" cy="1950083"/>
                <a:chOff x="1170298" y="3356706"/>
                <a:chExt cx="1097734" cy="1080692"/>
              </a:xfrm>
            </p:grpSpPr>
            <p:sp>
              <p:nvSpPr>
                <p:cNvPr id="24" name="Flowchart: Magnetic Disk 23"/>
                <p:cNvSpPr/>
                <p:nvPr/>
              </p:nvSpPr>
              <p:spPr>
                <a:xfrm>
                  <a:off x="1187339" y="3356706"/>
                  <a:ext cx="1080692" cy="1080692"/>
                </a:xfrm>
                <a:prstGeom prst="flowChartMagneticDisk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1170298" y="3819314"/>
                  <a:ext cx="1097734" cy="363286"/>
                </a:xfrm>
                <a:custGeom>
                  <a:avLst/>
                  <a:gdLst>
                    <a:gd name="connsiteX0" fmla="*/ 7454 w 1224102"/>
                    <a:gd name="connsiteY0" fmla="*/ 250433 h 405107"/>
                    <a:gd name="connsiteX1" fmla="*/ 416886 w 1224102"/>
                    <a:gd name="connsiteY1" fmla="*/ 405107 h 405107"/>
                    <a:gd name="connsiteX2" fmla="*/ 894558 w 1224102"/>
                    <a:gd name="connsiteY2" fmla="*/ 250433 h 405107"/>
                    <a:gd name="connsiteX3" fmla="*/ 1190260 w 1224102"/>
                    <a:gd name="connsiteY3" fmla="*/ 223137 h 405107"/>
                    <a:gd name="connsiteX4" fmla="*/ 1208457 w 1224102"/>
                    <a:gd name="connsiteY4" fmla="*/ 168546 h 405107"/>
                    <a:gd name="connsiteX5" fmla="*/ 1108373 w 1224102"/>
                    <a:gd name="connsiteY5" fmla="*/ 82110 h 405107"/>
                    <a:gd name="connsiteX6" fmla="*/ 662546 w 1224102"/>
                    <a:gd name="connsiteY6" fmla="*/ 224 h 405107"/>
                    <a:gd name="connsiteX7" fmla="*/ 189424 w 1224102"/>
                    <a:gd name="connsiteY7" fmla="*/ 63913 h 405107"/>
                    <a:gd name="connsiteX8" fmla="*/ 7454 w 1224102"/>
                    <a:gd name="connsiteY8" fmla="*/ 250433 h 405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24102" h="405107">
                      <a:moveTo>
                        <a:pt x="7454" y="250433"/>
                      </a:moveTo>
                      <a:cubicBezTo>
                        <a:pt x="45364" y="307299"/>
                        <a:pt x="269035" y="405107"/>
                        <a:pt x="416886" y="405107"/>
                      </a:cubicBezTo>
                      <a:cubicBezTo>
                        <a:pt x="564737" y="405107"/>
                        <a:pt x="765662" y="280761"/>
                        <a:pt x="894558" y="250433"/>
                      </a:cubicBezTo>
                      <a:cubicBezTo>
                        <a:pt x="1023454" y="220105"/>
                        <a:pt x="1137944" y="236785"/>
                        <a:pt x="1190260" y="223137"/>
                      </a:cubicBezTo>
                      <a:cubicBezTo>
                        <a:pt x="1242576" y="209489"/>
                        <a:pt x="1222105" y="192050"/>
                        <a:pt x="1208457" y="168546"/>
                      </a:cubicBezTo>
                      <a:cubicBezTo>
                        <a:pt x="1194809" y="145042"/>
                        <a:pt x="1199358" y="110164"/>
                        <a:pt x="1108373" y="82110"/>
                      </a:cubicBezTo>
                      <a:cubicBezTo>
                        <a:pt x="1017388" y="54056"/>
                        <a:pt x="815704" y="3257"/>
                        <a:pt x="662546" y="224"/>
                      </a:cubicBezTo>
                      <a:cubicBezTo>
                        <a:pt x="509388" y="-2809"/>
                        <a:pt x="295573" y="25244"/>
                        <a:pt x="189424" y="63913"/>
                      </a:cubicBezTo>
                      <a:cubicBezTo>
                        <a:pt x="83275" y="102582"/>
                        <a:pt x="-30456" y="193567"/>
                        <a:pt x="7454" y="250433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1115B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" name="Line 35"/>
                <p:cNvSpPr>
                  <a:spLocks noChangeShapeType="1"/>
                </p:cNvSpPr>
                <p:nvPr/>
              </p:nvSpPr>
              <p:spPr bwMode="auto">
                <a:xfrm flipH="1" flipV="1">
                  <a:off x="1835694" y="3822821"/>
                  <a:ext cx="153846" cy="19312"/>
                </a:xfrm>
                <a:prstGeom prst="line">
                  <a:avLst/>
                </a:prstGeom>
                <a:noFill/>
                <a:ln w="28575">
                  <a:solidFill>
                    <a:srgbClr val="000080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297288" y="4001068"/>
                  <a:ext cx="136032" cy="250339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prstDash val="sys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655" y="3734093"/>
                  <a:ext cx="49869" cy="20989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prstDash val="sys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31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323560" y="3733447"/>
                  <a:ext cx="47252" cy="238433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prstDash val="sys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34" name="Line 35"/>
              <p:cNvSpPr>
                <a:spLocks noChangeShapeType="1"/>
              </p:cNvSpPr>
              <p:nvPr/>
            </p:nvSpPr>
            <p:spPr bwMode="auto">
              <a:xfrm flipV="1">
                <a:off x="2054282" y="5586399"/>
                <a:ext cx="131111" cy="11974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7" name="Freeform 36"/>
              <p:cNvSpPr/>
              <p:nvPr/>
            </p:nvSpPr>
            <p:spPr>
              <a:xfrm rot="4785188">
                <a:off x="1724805" y="5368922"/>
                <a:ext cx="427268" cy="361082"/>
              </a:xfrm>
              <a:custGeom>
                <a:avLst/>
                <a:gdLst>
                  <a:gd name="connsiteX0" fmla="*/ 6 w 860942"/>
                  <a:gd name="connsiteY0" fmla="*/ 238715 h 549940"/>
                  <a:gd name="connsiteX1" fmla="*/ 141033 w 860942"/>
                  <a:gd name="connsiteY1" fmla="*/ 24900 h 549940"/>
                  <a:gd name="connsiteX2" fmla="*/ 682394 w 860942"/>
                  <a:gd name="connsiteY2" fmla="*/ 47646 h 549940"/>
                  <a:gd name="connsiteX3" fmla="*/ 850717 w 860942"/>
                  <a:gd name="connsiteY3" fmla="*/ 411587 h 549940"/>
                  <a:gd name="connsiteX4" fmla="*/ 432185 w 860942"/>
                  <a:gd name="connsiteY4" fmla="*/ 356996 h 549940"/>
                  <a:gd name="connsiteX5" fmla="*/ 136484 w 860942"/>
                  <a:gd name="connsiteY5" fmla="*/ 548064 h 549940"/>
                  <a:gd name="connsiteX6" fmla="*/ 6 w 860942"/>
                  <a:gd name="connsiteY6" fmla="*/ 238715 h 549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942" h="549940">
                    <a:moveTo>
                      <a:pt x="6" y="238715"/>
                    </a:moveTo>
                    <a:cubicBezTo>
                      <a:pt x="764" y="151521"/>
                      <a:pt x="27302" y="56745"/>
                      <a:pt x="141033" y="24900"/>
                    </a:cubicBezTo>
                    <a:cubicBezTo>
                      <a:pt x="254764" y="-6945"/>
                      <a:pt x="564113" y="-16802"/>
                      <a:pt x="682394" y="47646"/>
                    </a:cubicBezTo>
                    <a:cubicBezTo>
                      <a:pt x="800675" y="112094"/>
                      <a:pt x="892418" y="360029"/>
                      <a:pt x="850717" y="411587"/>
                    </a:cubicBezTo>
                    <a:cubicBezTo>
                      <a:pt x="809016" y="463145"/>
                      <a:pt x="551224" y="334250"/>
                      <a:pt x="432185" y="356996"/>
                    </a:cubicBezTo>
                    <a:cubicBezTo>
                      <a:pt x="313146" y="379742"/>
                      <a:pt x="206997" y="570810"/>
                      <a:pt x="136484" y="548064"/>
                    </a:cubicBezTo>
                    <a:cubicBezTo>
                      <a:pt x="65971" y="525318"/>
                      <a:pt x="-752" y="325909"/>
                      <a:pt x="6" y="238715"/>
                    </a:cubicBez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Freeform 37"/>
              <p:cNvSpPr/>
              <p:nvPr/>
            </p:nvSpPr>
            <p:spPr>
              <a:xfrm rot="1734399">
                <a:off x="1450848" y="5722560"/>
                <a:ext cx="278020" cy="267860"/>
              </a:xfrm>
              <a:custGeom>
                <a:avLst/>
                <a:gdLst>
                  <a:gd name="connsiteX0" fmla="*/ 5065 w 278020"/>
                  <a:gd name="connsiteY0" fmla="*/ 267860 h 267860"/>
                  <a:gd name="connsiteX1" fmla="*/ 18712 w 278020"/>
                  <a:gd name="connsiteY1" fmla="*/ 22200 h 267860"/>
                  <a:gd name="connsiteX2" fmla="*/ 18712 w 278020"/>
                  <a:gd name="connsiteY2" fmla="*/ 13102 h 267860"/>
                  <a:gd name="connsiteX3" fmla="*/ 278020 w 278020"/>
                  <a:gd name="connsiteY3" fmla="*/ 35848 h 267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020" h="267860">
                    <a:moveTo>
                      <a:pt x="5065" y="267860"/>
                    </a:moveTo>
                    <a:cubicBezTo>
                      <a:pt x="10751" y="166260"/>
                      <a:pt x="16438" y="64660"/>
                      <a:pt x="18712" y="22200"/>
                    </a:cubicBezTo>
                    <a:cubicBezTo>
                      <a:pt x="20987" y="-20260"/>
                      <a:pt x="-24506" y="10827"/>
                      <a:pt x="18712" y="13102"/>
                    </a:cubicBezTo>
                    <a:cubicBezTo>
                      <a:pt x="61930" y="15377"/>
                      <a:pt x="169975" y="25612"/>
                      <a:pt x="278020" y="35848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61" name="Line 21"/>
            <p:cNvSpPr>
              <a:spLocks noChangeShapeType="1"/>
            </p:cNvSpPr>
            <p:nvPr/>
          </p:nvSpPr>
          <p:spPr bwMode="auto">
            <a:xfrm>
              <a:off x="7039843" y="5458169"/>
              <a:ext cx="58540" cy="39269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GB"/>
            </a:p>
          </p:txBody>
        </p:sp>
      </p:grpSp>
      <p:sp>
        <p:nvSpPr>
          <p:cNvPr id="171" name="Double Wave 170"/>
          <p:cNvSpPr/>
          <p:nvPr/>
        </p:nvSpPr>
        <p:spPr>
          <a:xfrm rot="5400000">
            <a:off x="6385796" y="5777639"/>
            <a:ext cx="1443571" cy="75198"/>
          </a:xfrm>
          <a:prstGeom prst="doubleWave">
            <a:avLst>
              <a:gd name="adj1" fmla="val 6250"/>
              <a:gd name="adj2" fmla="val 971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6" name="Picture 115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34" y="1703969"/>
            <a:ext cx="3628410" cy="54867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Image 2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00001"/>
            <a:ext cx="927100" cy="228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pic>
        <p:nvPicPr>
          <p:cNvPr id="4" name="Image 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70" y="2477291"/>
            <a:ext cx="9029700" cy="6350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0" name="Groupe 9"/>
          <p:cNvGrpSpPr/>
          <p:nvPr/>
        </p:nvGrpSpPr>
        <p:grpSpPr>
          <a:xfrm>
            <a:off x="1405075" y="2727834"/>
            <a:ext cx="6728266" cy="826387"/>
            <a:chOff x="1405075" y="2727834"/>
            <a:chExt cx="6728266" cy="826387"/>
          </a:xfrm>
        </p:grpSpPr>
        <p:grpSp>
          <p:nvGrpSpPr>
            <p:cNvPr id="142" name="Group 141"/>
            <p:cNvGrpSpPr/>
            <p:nvPr/>
          </p:nvGrpSpPr>
          <p:grpSpPr>
            <a:xfrm rot="5779514">
              <a:off x="7537377" y="2938061"/>
              <a:ext cx="806191" cy="385737"/>
              <a:chOff x="5667956" y="4623766"/>
              <a:chExt cx="806191" cy="385737"/>
            </a:xfrm>
          </p:grpSpPr>
          <p:sp>
            <p:nvSpPr>
              <p:cNvPr id="143" name="Freeform 142"/>
              <p:cNvSpPr/>
              <p:nvPr/>
            </p:nvSpPr>
            <p:spPr>
              <a:xfrm rot="7572639" flipH="1" flipV="1">
                <a:off x="6103643" y="4602934"/>
                <a:ext cx="349672" cy="391336"/>
              </a:xfrm>
              <a:custGeom>
                <a:avLst/>
                <a:gdLst>
                  <a:gd name="connsiteX0" fmla="*/ 5065 w 278020"/>
                  <a:gd name="connsiteY0" fmla="*/ 267860 h 267860"/>
                  <a:gd name="connsiteX1" fmla="*/ 18712 w 278020"/>
                  <a:gd name="connsiteY1" fmla="*/ 22200 h 267860"/>
                  <a:gd name="connsiteX2" fmla="*/ 18712 w 278020"/>
                  <a:gd name="connsiteY2" fmla="*/ 13102 h 267860"/>
                  <a:gd name="connsiteX3" fmla="*/ 278020 w 278020"/>
                  <a:gd name="connsiteY3" fmla="*/ 35848 h 267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020" h="267860">
                    <a:moveTo>
                      <a:pt x="5065" y="267860"/>
                    </a:moveTo>
                    <a:cubicBezTo>
                      <a:pt x="10751" y="166260"/>
                      <a:pt x="16438" y="64660"/>
                      <a:pt x="18712" y="22200"/>
                    </a:cubicBezTo>
                    <a:cubicBezTo>
                      <a:pt x="20987" y="-20260"/>
                      <a:pt x="-24506" y="10827"/>
                      <a:pt x="18712" y="13102"/>
                    </a:cubicBezTo>
                    <a:cubicBezTo>
                      <a:pt x="61930" y="15377"/>
                      <a:pt x="169975" y="25612"/>
                      <a:pt x="278020" y="35848"/>
                    </a:cubicBezTo>
                  </a:path>
                </a:pathLst>
              </a:custGeom>
              <a:noFill/>
              <a:ln>
                <a:solidFill>
                  <a:srgbClr val="1216B6"/>
                </a:solidFill>
                <a:prstDash val="solid"/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4" name="Freeform 143"/>
              <p:cNvSpPr/>
              <p:nvPr/>
            </p:nvSpPr>
            <p:spPr>
              <a:xfrm rot="13274914" flipV="1">
                <a:off x="5667956" y="4668448"/>
                <a:ext cx="329382" cy="341055"/>
              </a:xfrm>
              <a:custGeom>
                <a:avLst/>
                <a:gdLst>
                  <a:gd name="connsiteX0" fmla="*/ 5065 w 278020"/>
                  <a:gd name="connsiteY0" fmla="*/ 267860 h 267860"/>
                  <a:gd name="connsiteX1" fmla="*/ 18712 w 278020"/>
                  <a:gd name="connsiteY1" fmla="*/ 22200 h 267860"/>
                  <a:gd name="connsiteX2" fmla="*/ 18712 w 278020"/>
                  <a:gd name="connsiteY2" fmla="*/ 13102 h 267860"/>
                  <a:gd name="connsiteX3" fmla="*/ 278020 w 278020"/>
                  <a:gd name="connsiteY3" fmla="*/ 35848 h 267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020" h="267860">
                    <a:moveTo>
                      <a:pt x="5065" y="267860"/>
                    </a:moveTo>
                    <a:cubicBezTo>
                      <a:pt x="10751" y="166260"/>
                      <a:pt x="16438" y="64660"/>
                      <a:pt x="18712" y="22200"/>
                    </a:cubicBezTo>
                    <a:cubicBezTo>
                      <a:pt x="20987" y="-20260"/>
                      <a:pt x="-24506" y="10827"/>
                      <a:pt x="18712" y="13102"/>
                    </a:cubicBezTo>
                    <a:cubicBezTo>
                      <a:pt x="61930" y="15377"/>
                      <a:pt x="169975" y="25612"/>
                      <a:pt x="278020" y="35848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prstDash val="sysDash"/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 rot="287209">
              <a:off x="4146629" y="2957239"/>
              <a:ext cx="746294" cy="403451"/>
              <a:chOff x="5630097" y="4591804"/>
              <a:chExt cx="746294" cy="403451"/>
            </a:xfrm>
          </p:grpSpPr>
          <p:sp>
            <p:nvSpPr>
              <p:cNvPr id="57" name="Freeform 56"/>
              <p:cNvSpPr/>
              <p:nvPr/>
            </p:nvSpPr>
            <p:spPr>
              <a:xfrm rot="7572639" flipH="1" flipV="1">
                <a:off x="6059990" y="4625075"/>
                <a:ext cx="349672" cy="283130"/>
              </a:xfrm>
              <a:custGeom>
                <a:avLst/>
                <a:gdLst>
                  <a:gd name="connsiteX0" fmla="*/ 5065 w 278020"/>
                  <a:gd name="connsiteY0" fmla="*/ 267860 h 267860"/>
                  <a:gd name="connsiteX1" fmla="*/ 18712 w 278020"/>
                  <a:gd name="connsiteY1" fmla="*/ 22200 h 267860"/>
                  <a:gd name="connsiteX2" fmla="*/ 18712 w 278020"/>
                  <a:gd name="connsiteY2" fmla="*/ 13102 h 267860"/>
                  <a:gd name="connsiteX3" fmla="*/ 278020 w 278020"/>
                  <a:gd name="connsiteY3" fmla="*/ 35848 h 267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020" h="267860">
                    <a:moveTo>
                      <a:pt x="5065" y="267860"/>
                    </a:moveTo>
                    <a:cubicBezTo>
                      <a:pt x="10751" y="166260"/>
                      <a:pt x="16438" y="64660"/>
                      <a:pt x="18712" y="22200"/>
                    </a:cubicBezTo>
                    <a:cubicBezTo>
                      <a:pt x="20987" y="-20260"/>
                      <a:pt x="-24506" y="10827"/>
                      <a:pt x="18712" y="13102"/>
                    </a:cubicBezTo>
                    <a:cubicBezTo>
                      <a:pt x="61930" y="15377"/>
                      <a:pt x="169975" y="25612"/>
                      <a:pt x="278020" y="35848"/>
                    </a:cubicBezTo>
                  </a:path>
                </a:pathLst>
              </a:custGeom>
              <a:noFill/>
              <a:ln>
                <a:solidFill>
                  <a:srgbClr val="1216B6"/>
                </a:solidFill>
                <a:prstDash val="solid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Freeform 57"/>
              <p:cNvSpPr/>
              <p:nvPr/>
            </p:nvSpPr>
            <p:spPr>
              <a:xfrm rot="13274914" flipV="1">
                <a:off x="5630097" y="4654200"/>
                <a:ext cx="372606" cy="341055"/>
              </a:xfrm>
              <a:custGeom>
                <a:avLst/>
                <a:gdLst>
                  <a:gd name="connsiteX0" fmla="*/ 5065 w 278020"/>
                  <a:gd name="connsiteY0" fmla="*/ 267860 h 267860"/>
                  <a:gd name="connsiteX1" fmla="*/ 18712 w 278020"/>
                  <a:gd name="connsiteY1" fmla="*/ 22200 h 267860"/>
                  <a:gd name="connsiteX2" fmla="*/ 18712 w 278020"/>
                  <a:gd name="connsiteY2" fmla="*/ 13102 h 267860"/>
                  <a:gd name="connsiteX3" fmla="*/ 278020 w 278020"/>
                  <a:gd name="connsiteY3" fmla="*/ 35848 h 267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020" h="267860">
                    <a:moveTo>
                      <a:pt x="5065" y="267860"/>
                    </a:moveTo>
                    <a:cubicBezTo>
                      <a:pt x="10751" y="166260"/>
                      <a:pt x="16438" y="64660"/>
                      <a:pt x="18712" y="22200"/>
                    </a:cubicBezTo>
                    <a:cubicBezTo>
                      <a:pt x="20987" y="-20260"/>
                      <a:pt x="-24506" y="10827"/>
                      <a:pt x="18712" y="13102"/>
                    </a:cubicBezTo>
                    <a:cubicBezTo>
                      <a:pt x="61930" y="15377"/>
                      <a:pt x="169975" y="25612"/>
                      <a:pt x="278020" y="35848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prstDash val="sysDash"/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 rot="5779514">
              <a:off x="5247799" y="2958257"/>
              <a:ext cx="806191" cy="385737"/>
              <a:chOff x="5667956" y="4623766"/>
              <a:chExt cx="806191" cy="385737"/>
            </a:xfrm>
          </p:grpSpPr>
          <p:sp>
            <p:nvSpPr>
              <p:cNvPr id="149" name="Freeform 148"/>
              <p:cNvSpPr/>
              <p:nvPr/>
            </p:nvSpPr>
            <p:spPr>
              <a:xfrm rot="7572639" flipH="1" flipV="1">
                <a:off x="6103643" y="4602934"/>
                <a:ext cx="349672" cy="391336"/>
              </a:xfrm>
              <a:custGeom>
                <a:avLst/>
                <a:gdLst>
                  <a:gd name="connsiteX0" fmla="*/ 5065 w 278020"/>
                  <a:gd name="connsiteY0" fmla="*/ 267860 h 267860"/>
                  <a:gd name="connsiteX1" fmla="*/ 18712 w 278020"/>
                  <a:gd name="connsiteY1" fmla="*/ 22200 h 267860"/>
                  <a:gd name="connsiteX2" fmla="*/ 18712 w 278020"/>
                  <a:gd name="connsiteY2" fmla="*/ 13102 h 267860"/>
                  <a:gd name="connsiteX3" fmla="*/ 278020 w 278020"/>
                  <a:gd name="connsiteY3" fmla="*/ 35848 h 267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020" h="267860">
                    <a:moveTo>
                      <a:pt x="5065" y="267860"/>
                    </a:moveTo>
                    <a:cubicBezTo>
                      <a:pt x="10751" y="166260"/>
                      <a:pt x="16438" y="64660"/>
                      <a:pt x="18712" y="22200"/>
                    </a:cubicBezTo>
                    <a:cubicBezTo>
                      <a:pt x="20987" y="-20260"/>
                      <a:pt x="-24506" y="10827"/>
                      <a:pt x="18712" y="13102"/>
                    </a:cubicBezTo>
                    <a:cubicBezTo>
                      <a:pt x="61930" y="15377"/>
                      <a:pt x="169975" y="25612"/>
                      <a:pt x="278020" y="35848"/>
                    </a:cubicBezTo>
                  </a:path>
                </a:pathLst>
              </a:custGeom>
              <a:noFill/>
              <a:ln>
                <a:solidFill>
                  <a:srgbClr val="1216B6"/>
                </a:solidFill>
                <a:prstDash val="solid"/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0" name="Freeform 149"/>
              <p:cNvSpPr/>
              <p:nvPr/>
            </p:nvSpPr>
            <p:spPr>
              <a:xfrm rot="13274914" flipV="1">
                <a:off x="5667956" y="4668448"/>
                <a:ext cx="329382" cy="341055"/>
              </a:xfrm>
              <a:custGeom>
                <a:avLst/>
                <a:gdLst>
                  <a:gd name="connsiteX0" fmla="*/ 5065 w 278020"/>
                  <a:gd name="connsiteY0" fmla="*/ 267860 h 267860"/>
                  <a:gd name="connsiteX1" fmla="*/ 18712 w 278020"/>
                  <a:gd name="connsiteY1" fmla="*/ 22200 h 267860"/>
                  <a:gd name="connsiteX2" fmla="*/ 18712 w 278020"/>
                  <a:gd name="connsiteY2" fmla="*/ 13102 h 267860"/>
                  <a:gd name="connsiteX3" fmla="*/ 278020 w 278020"/>
                  <a:gd name="connsiteY3" fmla="*/ 35848 h 267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020" h="267860">
                    <a:moveTo>
                      <a:pt x="5065" y="267860"/>
                    </a:moveTo>
                    <a:cubicBezTo>
                      <a:pt x="10751" y="166260"/>
                      <a:pt x="16438" y="64660"/>
                      <a:pt x="18712" y="22200"/>
                    </a:cubicBezTo>
                    <a:cubicBezTo>
                      <a:pt x="20987" y="-20260"/>
                      <a:pt x="-24506" y="10827"/>
                      <a:pt x="18712" y="13102"/>
                    </a:cubicBezTo>
                    <a:cubicBezTo>
                      <a:pt x="61930" y="15377"/>
                      <a:pt x="169975" y="25612"/>
                      <a:pt x="278020" y="35848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 rot="15916902" flipH="1">
              <a:off x="6584252" y="2752272"/>
              <a:ext cx="440728" cy="731562"/>
              <a:chOff x="7051466" y="3075437"/>
              <a:chExt cx="383841" cy="731562"/>
            </a:xfrm>
          </p:grpSpPr>
          <p:sp>
            <p:nvSpPr>
              <p:cNvPr id="60" name="Freeform 59"/>
              <p:cNvSpPr/>
              <p:nvPr/>
            </p:nvSpPr>
            <p:spPr>
              <a:xfrm rot="2107802" flipH="1" flipV="1">
                <a:off x="7051466" y="3075437"/>
                <a:ext cx="330060" cy="302415"/>
              </a:xfrm>
              <a:custGeom>
                <a:avLst/>
                <a:gdLst>
                  <a:gd name="connsiteX0" fmla="*/ 5065 w 278020"/>
                  <a:gd name="connsiteY0" fmla="*/ 267860 h 267860"/>
                  <a:gd name="connsiteX1" fmla="*/ 18712 w 278020"/>
                  <a:gd name="connsiteY1" fmla="*/ 22200 h 267860"/>
                  <a:gd name="connsiteX2" fmla="*/ 18712 w 278020"/>
                  <a:gd name="connsiteY2" fmla="*/ 13102 h 267860"/>
                  <a:gd name="connsiteX3" fmla="*/ 278020 w 278020"/>
                  <a:gd name="connsiteY3" fmla="*/ 35848 h 267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020" h="267860">
                    <a:moveTo>
                      <a:pt x="5065" y="267860"/>
                    </a:moveTo>
                    <a:cubicBezTo>
                      <a:pt x="10751" y="166260"/>
                      <a:pt x="16438" y="64660"/>
                      <a:pt x="18712" y="22200"/>
                    </a:cubicBezTo>
                    <a:cubicBezTo>
                      <a:pt x="20987" y="-20260"/>
                      <a:pt x="-24506" y="10827"/>
                      <a:pt x="18712" y="13102"/>
                    </a:cubicBezTo>
                    <a:cubicBezTo>
                      <a:pt x="61930" y="15377"/>
                      <a:pt x="169975" y="25612"/>
                      <a:pt x="278020" y="35848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Freeform 60"/>
              <p:cNvSpPr/>
              <p:nvPr/>
            </p:nvSpPr>
            <p:spPr>
              <a:xfrm rot="12939975" flipH="1" flipV="1">
                <a:off x="7146891" y="3470734"/>
                <a:ext cx="288416" cy="336265"/>
              </a:xfrm>
              <a:custGeom>
                <a:avLst/>
                <a:gdLst>
                  <a:gd name="connsiteX0" fmla="*/ 5065 w 278020"/>
                  <a:gd name="connsiteY0" fmla="*/ 267860 h 267860"/>
                  <a:gd name="connsiteX1" fmla="*/ 18712 w 278020"/>
                  <a:gd name="connsiteY1" fmla="*/ 22200 h 267860"/>
                  <a:gd name="connsiteX2" fmla="*/ 18712 w 278020"/>
                  <a:gd name="connsiteY2" fmla="*/ 13102 h 267860"/>
                  <a:gd name="connsiteX3" fmla="*/ 278020 w 278020"/>
                  <a:gd name="connsiteY3" fmla="*/ 35848 h 267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020" h="267860">
                    <a:moveTo>
                      <a:pt x="5065" y="267860"/>
                    </a:moveTo>
                    <a:cubicBezTo>
                      <a:pt x="10751" y="166260"/>
                      <a:pt x="16438" y="64660"/>
                      <a:pt x="18712" y="22200"/>
                    </a:cubicBezTo>
                    <a:cubicBezTo>
                      <a:pt x="20987" y="-20260"/>
                      <a:pt x="-24506" y="10827"/>
                      <a:pt x="18712" y="13102"/>
                    </a:cubicBezTo>
                    <a:cubicBezTo>
                      <a:pt x="61930" y="15377"/>
                      <a:pt x="169975" y="25612"/>
                      <a:pt x="278020" y="35848"/>
                    </a:cubicBezTo>
                  </a:path>
                </a:pathLst>
              </a:custGeom>
              <a:noFill/>
              <a:ln>
                <a:solidFill>
                  <a:srgbClr val="1216B6"/>
                </a:solidFill>
                <a:prstDash val="solid"/>
                <a:headEnd type="arrow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" name="Groupe 6"/>
            <p:cNvGrpSpPr/>
            <p:nvPr/>
          </p:nvGrpSpPr>
          <p:grpSpPr>
            <a:xfrm>
              <a:off x="1405075" y="2898391"/>
              <a:ext cx="883132" cy="607778"/>
              <a:chOff x="1405075" y="2898391"/>
              <a:chExt cx="883132" cy="607778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1521582" y="2898391"/>
                <a:ext cx="766625" cy="607778"/>
                <a:chOff x="1505810" y="4288247"/>
                <a:chExt cx="920384" cy="729679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1661844" y="4363474"/>
                  <a:ext cx="574180" cy="586942"/>
                  <a:chOff x="3686532" y="3530271"/>
                  <a:chExt cx="801927" cy="819751"/>
                </a:xfrm>
              </p:grpSpPr>
              <p:sp>
                <p:nvSpPr>
                  <p:cNvPr id="4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686532" y="3601554"/>
                    <a:ext cx="405184" cy="369545"/>
                  </a:xfrm>
                  <a:prstGeom prst="line">
                    <a:avLst/>
                  </a:prstGeom>
                  <a:noFill/>
                  <a:ln w="28575">
                    <a:solidFill>
                      <a:srgbClr val="000080"/>
                    </a:solidFill>
                    <a:round/>
                    <a:headEnd/>
                    <a:tailEnd type="none" w="lg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5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41869" y="3963595"/>
                    <a:ext cx="342343" cy="386427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prstDash val="sysDash"/>
                    <a:round/>
                    <a:headEnd/>
                    <a:tailEnd type="none" w="lg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4080268" y="3958955"/>
                    <a:ext cx="405184" cy="369544"/>
                  </a:xfrm>
                  <a:prstGeom prst="line">
                    <a:avLst/>
                  </a:prstGeom>
                  <a:noFill/>
                  <a:ln w="28575">
                    <a:solidFill>
                      <a:srgbClr val="000080"/>
                    </a:solidFill>
                    <a:round/>
                    <a:headEnd/>
                    <a:tailEnd type="none" w="lg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7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37674" y="3530271"/>
                    <a:ext cx="350785" cy="37892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prstDash val="sysDash"/>
                    <a:round/>
                    <a:headEnd/>
                    <a:tailEnd type="none" w="lg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8" name="Line 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755005" y="3672222"/>
                    <a:ext cx="71506" cy="6347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80"/>
                    </a:solidFill>
                    <a:round/>
                    <a:headEnd/>
                    <a:tailEnd type="stealth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9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9981" y="3587359"/>
                    <a:ext cx="107861" cy="117241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en-GB"/>
                  </a:p>
                </p:txBody>
              </p:sp>
            </p:grpSp>
            <p:pic>
              <p:nvPicPr>
                <p:cNvPr id="135" name="Picture 134"/>
                <p:cNvPicPr>
                  <a:picLocks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1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2755" y="4869661"/>
                  <a:ext cx="146276" cy="1358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  <p:pic>
              <p:nvPicPr>
                <p:cNvPr id="136" name="Picture 135"/>
                <p:cNvPicPr>
                  <a:picLocks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2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30497" y="4882099"/>
                  <a:ext cx="177621" cy="1358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  <p:pic>
              <p:nvPicPr>
                <p:cNvPr id="137" name="Picture 136"/>
                <p:cNvPicPr>
                  <a:picLocks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2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05810" y="4288247"/>
                  <a:ext cx="146276" cy="1830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  <p:pic>
              <p:nvPicPr>
                <p:cNvPr id="138" name="Picture 137"/>
                <p:cNvPicPr>
                  <a:picLocks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2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48572" y="4333140"/>
                  <a:ext cx="177622" cy="1776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pic>
            <p:nvPicPr>
              <p:cNvPr id="5" name="Image 4"/>
              <p:cNvPicPr>
                <a:picLocks/>
              </p:cNvPicPr>
              <p:nvPr>
                <p:custDataLst>
                  <p:tags r:id="rId8"/>
                </p:custDataLst>
              </p:nvPr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5075" y="3135702"/>
                <a:ext cx="1651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</p:pic>
        </p:grpSp>
        <p:grpSp>
          <p:nvGrpSpPr>
            <p:cNvPr id="8" name="Groupe 7"/>
            <p:cNvGrpSpPr/>
            <p:nvPr/>
          </p:nvGrpSpPr>
          <p:grpSpPr>
            <a:xfrm>
              <a:off x="3082199" y="3001916"/>
              <a:ext cx="740781" cy="501514"/>
              <a:chOff x="3082199" y="3001916"/>
              <a:chExt cx="740781" cy="501514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3281840" y="3001916"/>
                <a:ext cx="541140" cy="501514"/>
                <a:chOff x="7891547" y="3779436"/>
                <a:chExt cx="686936" cy="716873"/>
              </a:xfrm>
            </p:grpSpPr>
            <p:sp>
              <p:nvSpPr>
                <p:cNvPr id="51" name="Line 20"/>
                <p:cNvSpPr>
                  <a:spLocks noChangeShapeType="1"/>
                </p:cNvSpPr>
                <p:nvPr/>
              </p:nvSpPr>
              <p:spPr bwMode="auto">
                <a:xfrm>
                  <a:off x="7891547" y="3849184"/>
                  <a:ext cx="356996" cy="325594"/>
                </a:xfrm>
                <a:prstGeom prst="line">
                  <a:avLst/>
                </a:prstGeom>
                <a:noFill/>
                <a:ln w="28575">
                  <a:solidFill>
                    <a:srgbClr val="000080"/>
                  </a:solidFill>
                  <a:round/>
                  <a:headEnd/>
                  <a:tailEnd type="non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52" name="Line 22"/>
                <p:cNvSpPr>
                  <a:spLocks noChangeShapeType="1"/>
                </p:cNvSpPr>
                <p:nvPr/>
              </p:nvSpPr>
              <p:spPr bwMode="auto">
                <a:xfrm>
                  <a:off x="8221486" y="4155014"/>
                  <a:ext cx="356997" cy="325594"/>
                </a:xfrm>
                <a:prstGeom prst="line">
                  <a:avLst/>
                </a:prstGeom>
                <a:noFill/>
                <a:ln w="28575">
                  <a:solidFill>
                    <a:srgbClr val="000080"/>
                  </a:solidFill>
                  <a:round/>
                  <a:headEnd/>
                  <a:tailEnd type="non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53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8244408" y="3779436"/>
                  <a:ext cx="309893" cy="340469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prstDash val="sysDash"/>
                  <a:round/>
                  <a:headEnd/>
                  <a:tailEnd type="non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54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7921511" y="4155014"/>
                  <a:ext cx="300803" cy="341295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prstDash val="sysDash"/>
                  <a:round/>
                  <a:headEnd/>
                  <a:tailEnd type="non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55" name="Line 35"/>
                <p:cNvSpPr>
                  <a:spLocks noChangeShapeType="1"/>
                </p:cNvSpPr>
                <p:nvPr/>
              </p:nvSpPr>
              <p:spPr bwMode="auto">
                <a:xfrm flipH="1" flipV="1">
                  <a:off x="7991901" y="3949143"/>
                  <a:ext cx="63002" cy="55921"/>
                </a:xfrm>
                <a:prstGeom prst="line">
                  <a:avLst/>
                </a:prstGeom>
                <a:noFill/>
                <a:ln w="28575">
                  <a:solidFill>
                    <a:srgbClr val="000080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56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8392133" y="3907892"/>
                  <a:ext cx="55368" cy="6280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</p:grpSp>
          <p:pic>
            <p:nvPicPr>
              <p:cNvPr id="6" name="Image 5"/>
              <p:cNvPicPr>
                <a:picLocks/>
              </p:cNvPicPr>
              <p:nvPr>
                <p:custDataLst>
                  <p:tags r:id="rId7"/>
                </p:custData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2199" y="3231666"/>
                <a:ext cx="2921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</p:pic>
        </p:grpSp>
      </p:grpSp>
      <p:pic>
        <p:nvPicPr>
          <p:cNvPr id="11" name="Image 10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6" y="5536736"/>
            <a:ext cx="1557845" cy="26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22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0" grpId="0"/>
      <p:bldP spid="1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6856" y="89348"/>
            <a:ext cx="82296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scaling limit</a:t>
            </a:r>
            <a:r>
              <a:rPr lang="en-US" sz="3600" dirty="0" smtClean="0">
                <a:solidFill>
                  <a:srgbClr val="990000"/>
                </a:solidFill>
              </a:rPr>
              <a:t>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Image 2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4" y="3754652"/>
            <a:ext cx="4311499" cy="4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25" name="Image 2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0" y="4477039"/>
            <a:ext cx="88773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7690056" y="89348"/>
            <a:ext cx="133402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Gurdogan</a:t>
            </a:r>
            <a:r>
              <a:rPr lang="en-GB" sz="1050" b="1" dirty="0" smtClean="0">
                <a:solidFill>
                  <a:srgbClr val="00CC00"/>
                </a:solidFill>
              </a:rPr>
              <a:t>, V.K. 2015</a:t>
            </a:r>
            <a:endParaRPr lang="en-GB" sz="1050" b="1" dirty="0">
              <a:solidFill>
                <a:srgbClr val="00CC00"/>
              </a:solidFill>
            </a:endParaRPr>
          </a:p>
        </p:txBody>
      </p:sp>
      <p:sp>
        <p:nvSpPr>
          <p:cNvPr id="44" name="TextBox 89"/>
          <p:cNvSpPr txBox="1">
            <a:spLocks noChangeArrowheads="1"/>
          </p:cNvSpPr>
          <p:nvPr/>
        </p:nvSpPr>
        <p:spPr bwMode="auto">
          <a:xfrm>
            <a:off x="107504" y="2927221"/>
            <a:ext cx="81369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1014A4"/>
                </a:solidFill>
              </a:rPr>
              <a:t>  ɣ-twisted N=4 </a:t>
            </a:r>
            <a:r>
              <a:rPr lang="en-US" dirty="0" smtClean="0">
                <a:solidFill>
                  <a:srgbClr val="1014A4"/>
                </a:solidFill>
              </a:rPr>
              <a:t>SYM  becomes in this limit a non-unitary, chiral CFT:</a:t>
            </a:r>
            <a:endParaRPr lang="en-US" dirty="0">
              <a:solidFill>
                <a:srgbClr val="1014A4"/>
              </a:solidFill>
            </a:endParaRPr>
          </a:p>
        </p:txBody>
      </p:sp>
      <p:sp>
        <p:nvSpPr>
          <p:cNvPr id="19" name="TextBox 89"/>
          <p:cNvSpPr txBox="1">
            <a:spLocks noChangeArrowheads="1"/>
          </p:cNvSpPr>
          <p:nvPr/>
        </p:nvSpPr>
        <p:spPr bwMode="auto">
          <a:xfrm>
            <a:off x="107504" y="1332982"/>
            <a:ext cx="60632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dirty="0" smtClean="0">
                <a:solidFill>
                  <a:srgbClr val="1014A4"/>
                </a:solidFill>
              </a:rPr>
              <a:t>  </a:t>
            </a:r>
            <a:r>
              <a:rPr lang="en-US" dirty="0">
                <a:solidFill>
                  <a:srgbClr val="1014A4"/>
                </a:solidFill>
              </a:rPr>
              <a:t>S</a:t>
            </a:r>
            <a:r>
              <a:rPr lang="en-US" dirty="0" smtClean="0">
                <a:solidFill>
                  <a:srgbClr val="1014A4"/>
                </a:solidFill>
              </a:rPr>
              <a:t>trong imaginary twist, weak coupling </a:t>
            </a:r>
          </a:p>
        </p:txBody>
      </p:sp>
      <p:pic>
        <p:nvPicPr>
          <p:cNvPr id="5" name="Picture 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456" y="3732061"/>
            <a:ext cx="2400300" cy="228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pic>
        <p:nvPicPr>
          <p:cNvPr id="10" name="Image 9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7" y="1833022"/>
            <a:ext cx="69723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83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1901" y="182099"/>
            <a:ext cx="82296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Special case</a:t>
            </a:r>
            <a:r>
              <a:rPr lang="en-US" sz="3600" dirty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of bi-scalar, “fishnet”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600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3600" noProof="0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FT</a:t>
            </a:r>
            <a:r>
              <a:rPr lang="en-US" sz="3600" baseline="-25000" noProof="0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4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9" name="TextBox 89"/>
          <p:cNvSpPr txBox="1">
            <a:spLocks noChangeArrowheads="1"/>
          </p:cNvSpPr>
          <p:nvPr/>
        </p:nvSpPr>
        <p:spPr bwMode="auto">
          <a:xfrm>
            <a:off x="158317" y="1041032"/>
            <a:ext cx="23974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dirty="0" smtClean="0">
                <a:solidFill>
                  <a:srgbClr val="1014A4"/>
                </a:solidFill>
              </a:rPr>
              <a:t>   Single coupling:</a:t>
            </a:r>
          </a:p>
        </p:txBody>
      </p: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7032385" y="113645"/>
            <a:ext cx="133402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Gurdogan</a:t>
            </a:r>
            <a:r>
              <a:rPr lang="en-GB" sz="1050" b="1" dirty="0" smtClean="0">
                <a:solidFill>
                  <a:srgbClr val="00CC00"/>
                </a:solidFill>
              </a:rPr>
              <a:t>, V.K. 2015</a:t>
            </a:r>
            <a:endParaRPr lang="en-GB" sz="1050" b="1" dirty="0">
              <a:solidFill>
                <a:srgbClr val="00CC00"/>
              </a:solidFill>
            </a:endParaRPr>
          </a:p>
        </p:txBody>
      </p:sp>
      <p:pic>
        <p:nvPicPr>
          <p:cNvPr id="4" name="Imag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94" y="1218950"/>
            <a:ext cx="3365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14" name="TextBox 89"/>
          <p:cNvSpPr txBox="1">
            <a:spLocks noChangeArrowheads="1"/>
          </p:cNvSpPr>
          <p:nvPr/>
        </p:nvSpPr>
        <p:spPr bwMode="auto">
          <a:xfrm>
            <a:off x="221935" y="2138835"/>
            <a:ext cx="19293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dirty="0" smtClean="0">
                <a:solidFill>
                  <a:srgbClr val="1014A4"/>
                </a:solidFill>
              </a:rPr>
              <a:t>   Propagators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2475199" y="2356345"/>
            <a:ext cx="1485823" cy="6722"/>
            <a:chOff x="5812064" y="4567960"/>
            <a:chExt cx="1485823" cy="6722"/>
          </a:xfrm>
        </p:grpSpPr>
        <p:sp>
          <p:nvSpPr>
            <p:cNvPr id="18" name="Line 4"/>
            <p:cNvSpPr>
              <a:spLocks noChangeShapeType="1"/>
            </p:cNvSpPr>
            <p:nvPr/>
          </p:nvSpPr>
          <p:spPr bwMode="auto">
            <a:xfrm flipV="1">
              <a:off x="5812064" y="4567960"/>
              <a:ext cx="1485823" cy="672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6399634" y="4574682"/>
              <a:ext cx="225608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4265031" y="2346444"/>
            <a:ext cx="1485823" cy="6722"/>
            <a:chOff x="5812064" y="4567960"/>
            <a:chExt cx="1485823" cy="6722"/>
          </a:xfrm>
        </p:grpSpPr>
        <p:sp>
          <p:nvSpPr>
            <p:cNvPr id="28" name="Line 4"/>
            <p:cNvSpPr>
              <a:spLocks noChangeShapeType="1"/>
            </p:cNvSpPr>
            <p:nvPr/>
          </p:nvSpPr>
          <p:spPr bwMode="auto">
            <a:xfrm flipV="1">
              <a:off x="5812064" y="4567960"/>
              <a:ext cx="1485823" cy="67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6442171" y="4573862"/>
              <a:ext cx="225608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06568" y="2028885"/>
            <a:ext cx="801927" cy="819751"/>
            <a:chOff x="3686532" y="3530271"/>
            <a:chExt cx="801927" cy="819751"/>
          </a:xfrm>
        </p:grpSpPr>
        <p:sp>
          <p:nvSpPr>
            <p:cNvPr id="38" name="Line 20"/>
            <p:cNvSpPr>
              <a:spLocks noChangeShapeType="1"/>
            </p:cNvSpPr>
            <p:nvPr/>
          </p:nvSpPr>
          <p:spPr bwMode="auto">
            <a:xfrm>
              <a:off x="3686532" y="3601554"/>
              <a:ext cx="405184" cy="369545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 flipH="1">
              <a:off x="3741869" y="3963595"/>
              <a:ext cx="342343" cy="38642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>
              <a:off x="4080268" y="3958955"/>
              <a:ext cx="405184" cy="36954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44" name="Line 26"/>
            <p:cNvSpPr>
              <a:spLocks noChangeShapeType="1"/>
            </p:cNvSpPr>
            <p:nvPr/>
          </p:nvSpPr>
          <p:spPr bwMode="auto">
            <a:xfrm flipV="1">
              <a:off x="4137674" y="3530271"/>
              <a:ext cx="350785" cy="37892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46" name="Line 34"/>
            <p:cNvSpPr>
              <a:spLocks noChangeShapeType="1"/>
            </p:cNvSpPr>
            <p:nvPr/>
          </p:nvSpPr>
          <p:spPr bwMode="auto">
            <a:xfrm flipV="1">
              <a:off x="3781308" y="4195833"/>
              <a:ext cx="90041" cy="10786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47" name="Line 35"/>
            <p:cNvSpPr>
              <a:spLocks noChangeShapeType="1"/>
            </p:cNvSpPr>
            <p:nvPr/>
          </p:nvSpPr>
          <p:spPr bwMode="auto">
            <a:xfrm flipH="1" flipV="1">
              <a:off x="3755005" y="3672222"/>
              <a:ext cx="71506" cy="6347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49" name="Line 37"/>
            <p:cNvSpPr>
              <a:spLocks noChangeShapeType="1"/>
            </p:cNvSpPr>
            <p:nvPr/>
          </p:nvSpPr>
          <p:spPr bwMode="auto">
            <a:xfrm flipV="1">
              <a:off x="4319981" y="3587359"/>
              <a:ext cx="107861" cy="11724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52" name="Line 40"/>
            <p:cNvSpPr>
              <a:spLocks noChangeShapeType="1"/>
            </p:cNvSpPr>
            <p:nvPr/>
          </p:nvSpPr>
          <p:spPr bwMode="auto">
            <a:xfrm flipH="1" flipV="1">
              <a:off x="4361839" y="4223401"/>
              <a:ext cx="81600" cy="71283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58598" y="2064055"/>
            <a:ext cx="686936" cy="716873"/>
            <a:chOff x="7891547" y="3779436"/>
            <a:chExt cx="686936" cy="716873"/>
          </a:xfrm>
        </p:grpSpPr>
        <p:sp>
          <p:nvSpPr>
            <p:cNvPr id="68" name="Line 20"/>
            <p:cNvSpPr>
              <a:spLocks noChangeShapeType="1"/>
            </p:cNvSpPr>
            <p:nvPr/>
          </p:nvSpPr>
          <p:spPr bwMode="auto">
            <a:xfrm>
              <a:off x="7891547" y="3849184"/>
              <a:ext cx="356996" cy="32559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71" name="Line 22"/>
            <p:cNvSpPr>
              <a:spLocks noChangeShapeType="1"/>
            </p:cNvSpPr>
            <p:nvPr/>
          </p:nvSpPr>
          <p:spPr bwMode="auto">
            <a:xfrm>
              <a:off x="8221486" y="4155014"/>
              <a:ext cx="356997" cy="32559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74" name="Line 25"/>
            <p:cNvSpPr>
              <a:spLocks noChangeShapeType="1"/>
            </p:cNvSpPr>
            <p:nvPr/>
          </p:nvSpPr>
          <p:spPr bwMode="auto">
            <a:xfrm flipV="1">
              <a:off x="8244408" y="3779436"/>
              <a:ext cx="309893" cy="34046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76" name="Line 27"/>
            <p:cNvSpPr>
              <a:spLocks noChangeShapeType="1"/>
            </p:cNvSpPr>
            <p:nvPr/>
          </p:nvSpPr>
          <p:spPr bwMode="auto">
            <a:xfrm flipH="1">
              <a:off x="7921511" y="4155014"/>
              <a:ext cx="300803" cy="34129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Dot"/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78" name="Line 35"/>
            <p:cNvSpPr>
              <a:spLocks noChangeShapeType="1"/>
            </p:cNvSpPr>
            <p:nvPr/>
          </p:nvSpPr>
          <p:spPr bwMode="auto">
            <a:xfrm flipH="1" flipV="1">
              <a:off x="7991901" y="3949143"/>
              <a:ext cx="63002" cy="5592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81" name="Line 38"/>
            <p:cNvSpPr>
              <a:spLocks noChangeShapeType="1"/>
            </p:cNvSpPr>
            <p:nvPr/>
          </p:nvSpPr>
          <p:spPr bwMode="auto">
            <a:xfrm flipH="1">
              <a:off x="8392133" y="3907892"/>
              <a:ext cx="55368" cy="62805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83" name="Line 40"/>
            <p:cNvSpPr>
              <a:spLocks noChangeShapeType="1"/>
            </p:cNvSpPr>
            <p:nvPr/>
          </p:nvSpPr>
          <p:spPr bwMode="auto">
            <a:xfrm flipH="1" flipV="1">
              <a:off x="8411554" y="4327728"/>
              <a:ext cx="71895" cy="62805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84" name="Line 41"/>
            <p:cNvSpPr>
              <a:spLocks noChangeShapeType="1"/>
            </p:cNvSpPr>
            <p:nvPr/>
          </p:nvSpPr>
          <p:spPr bwMode="auto">
            <a:xfrm flipH="1">
              <a:off x="8020263" y="4317811"/>
              <a:ext cx="71069" cy="79333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</p:grpSp>
      <p:sp>
        <p:nvSpPr>
          <p:cNvPr id="88" name="Multiplier 162"/>
          <p:cNvSpPr/>
          <p:nvPr/>
        </p:nvSpPr>
        <p:spPr>
          <a:xfrm rot="950235">
            <a:off x="7471853" y="1772196"/>
            <a:ext cx="1301994" cy="1301994"/>
          </a:xfrm>
          <a:prstGeom prst="mathMultiply">
            <a:avLst>
              <a:gd name="adj1" fmla="val 7979"/>
            </a:avLst>
          </a:prstGeom>
          <a:solidFill>
            <a:srgbClr val="4F81B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7495373" y="3056522"/>
            <a:ext cx="16814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1014A4"/>
                </a:solidFill>
              </a:rPr>
              <a:t>M</a:t>
            </a:r>
            <a:r>
              <a:rPr lang="en-US" sz="1400" dirty="0" smtClean="0">
                <a:solidFill>
                  <a:srgbClr val="1014A4"/>
                </a:solidFill>
              </a:rPr>
              <a:t>issing </a:t>
            </a:r>
          </a:p>
          <a:p>
            <a:pPr eaLnBrk="1" hangingPunct="1"/>
            <a:r>
              <a:rPr lang="en-US" sz="1400" dirty="0" smtClean="0">
                <a:solidFill>
                  <a:srgbClr val="1014A4"/>
                </a:solidFill>
              </a:rPr>
              <a:t>“anti-chiral” vertex</a:t>
            </a:r>
            <a:endParaRPr lang="en-US" sz="1400" dirty="0">
              <a:solidFill>
                <a:srgbClr val="1014A4"/>
              </a:solidFill>
            </a:endParaRPr>
          </a:p>
        </p:txBody>
      </p:sp>
      <p:pic>
        <p:nvPicPr>
          <p:cNvPr id="6" name="Image 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24" y="1568512"/>
            <a:ext cx="65151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8478" y="3928620"/>
            <a:ext cx="8266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014A4"/>
                </a:solidFill>
              </a:rPr>
              <a:t>Very limited </a:t>
            </a:r>
            <a:r>
              <a:rPr lang="en-US" sz="2000" dirty="0">
                <a:solidFill>
                  <a:srgbClr val="1014A4"/>
                </a:solidFill>
              </a:rPr>
              <a:t>number of planar graphs. No mass or vertex </a:t>
            </a:r>
            <a:r>
              <a:rPr lang="en-US" sz="2000" dirty="0" smtClean="0">
                <a:solidFill>
                  <a:srgbClr val="1014A4"/>
                </a:solidFill>
              </a:rPr>
              <a:t>renormalization!</a:t>
            </a:r>
            <a:endParaRPr lang="en-GB" sz="2000" dirty="0"/>
          </a:p>
        </p:txBody>
      </p:sp>
      <p:sp>
        <p:nvSpPr>
          <p:cNvPr id="91" name="Rectangle 30"/>
          <p:cNvSpPr>
            <a:spLocks noChangeArrowheads="1"/>
          </p:cNvSpPr>
          <p:nvPr/>
        </p:nvSpPr>
        <p:spPr bwMode="auto">
          <a:xfrm>
            <a:off x="7248988" y="1043188"/>
            <a:ext cx="173316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smtClean="0">
                <a:solidFill>
                  <a:schemeClr val="tx2"/>
                </a:solidFill>
              </a:rPr>
              <a:t>Zero dimensional analogue:</a:t>
            </a:r>
          </a:p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Kostov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Staudacher</a:t>
            </a:r>
            <a:r>
              <a:rPr lang="en-GB" sz="1050" b="1" dirty="0" smtClean="0">
                <a:solidFill>
                  <a:srgbClr val="00CC00"/>
                </a:solidFill>
              </a:rPr>
              <a:t> 19</a:t>
            </a:r>
            <a:r>
              <a:rPr lang="en-GB" sz="1050" b="1" dirty="0">
                <a:solidFill>
                  <a:srgbClr val="00CC00"/>
                </a:solidFill>
              </a:rPr>
              <a:t>9</a:t>
            </a:r>
            <a:r>
              <a:rPr lang="en-GB" sz="1050" b="1" dirty="0" smtClean="0">
                <a:solidFill>
                  <a:srgbClr val="00CC00"/>
                </a:solidFill>
              </a:rPr>
              <a:t>5</a:t>
            </a:r>
            <a:endParaRPr lang="en-GB" sz="1050" b="1" dirty="0">
              <a:solidFill>
                <a:srgbClr val="00CC00"/>
              </a:solidFill>
            </a:endParaRPr>
          </a:p>
        </p:txBody>
      </p:sp>
      <p:sp>
        <p:nvSpPr>
          <p:cNvPr id="169" name="Multiplier 160"/>
          <p:cNvSpPr/>
          <p:nvPr/>
        </p:nvSpPr>
        <p:spPr>
          <a:xfrm>
            <a:off x="1311374" y="4293096"/>
            <a:ext cx="1582220" cy="1582220"/>
          </a:xfrm>
          <a:prstGeom prst="mathMultiply">
            <a:avLst>
              <a:gd name="adj1" fmla="val 7979"/>
            </a:avLst>
          </a:prstGeom>
          <a:solidFill>
            <a:srgbClr val="4F81B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5" name="Image 24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375" y="5807087"/>
            <a:ext cx="1539844" cy="2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5" name="Picture 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80" y="2404364"/>
            <a:ext cx="789564" cy="3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017794" y="4445361"/>
            <a:ext cx="2199253" cy="1102812"/>
            <a:chOff x="976320" y="5666256"/>
            <a:chExt cx="2199253" cy="1102812"/>
          </a:xfrm>
        </p:grpSpPr>
        <p:pic>
          <p:nvPicPr>
            <p:cNvPr id="95" name="Image 94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294" y="5834139"/>
              <a:ext cx="150205" cy="129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96" name="Image 95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541" y="6639346"/>
              <a:ext cx="157032" cy="129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97" name="Image 96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8522" y="5666256"/>
              <a:ext cx="150205" cy="204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98" name="Image 97"/>
            <p:cNvPicPr>
              <a:picLocks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20" y="6505889"/>
              <a:ext cx="157032" cy="204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sp>
          <p:nvSpPr>
            <p:cNvPr id="153" name="Line 36"/>
            <p:cNvSpPr>
              <a:spLocks noChangeShapeType="1"/>
            </p:cNvSpPr>
            <p:nvPr/>
          </p:nvSpPr>
          <p:spPr bwMode="auto">
            <a:xfrm rot="19105548">
              <a:off x="1938058" y="6428604"/>
              <a:ext cx="34543" cy="3454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1222077" y="6133741"/>
              <a:ext cx="1705970" cy="505545"/>
            </a:xfrm>
            <a:custGeom>
              <a:avLst/>
              <a:gdLst>
                <a:gd name="connsiteX0" fmla="*/ 0 w 1705970"/>
                <a:gd name="connsiteY0" fmla="*/ 505545 h 505545"/>
                <a:gd name="connsiteX1" fmla="*/ 436728 w 1705970"/>
                <a:gd name="connsiteY1" fmla="*/ 77915 h 505545"/>
                <a:gd name="connsiteX2" fmla="*/ 1278340 w 1705970"/>
                <a:gd name="connsiteY2" fmla="*/ 36972 h 505545"/>
                <a:gd name="connsiteX3" fmla="*/ 1705970 w 1705970"/>
                <a:gd name="connsiteY3" fmla="*/ 478249 h 5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5970" h="505545">
                  <a:moveTo>
                    <a:pt x="0" y="505545"/>
                  </a:moveTo>
                  <a:cubicBezTo>
                    <a:pt x="111835" y="330777"/>
                    <a:pt x="223671" y="156010"/>
                    <a:pt x="436728" y="77915"/>
                  </a:cubicBezTo>
                  <a:cubicBezTo>
                    <a:pt x="649785" y="-180"/>
                    <a:pt x="1066800" y="-29750"/>
                    <a:pt x="1278340" y="36972"/>
                  </a:cubicBezTo>
                  <a:cubicBezTo>
                    <a:pt x="1489880" y="103694"/>
                    <a:pt x="1597925" y="290971"/>
                    <a:pt x="1705970" y="478249"/>
                  </a:cubicBezTo>
                </a:path>
              </a:pathLst>
            </a:custGeom>
            <a:noFill/>
            <a:ln>
              <a:solidFill>
                <a:srgbClr val="1216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1" name="Freeform 170"/>
            <p:cNvSpPr/>
            <p:nvPr/>
          </p:nvSpPr>
          <p:spPr>
            <a:xfrm rot="10800000">
              <a:off x="1174919" y="5940754"/>
              <a:ext cx="1705970" cy="505545"/>
            </a:xfrm>
            <a:custGeom>
              <a:avLst/>
              <a:gdLst>
                <a:gd name="connsiteX0" fmla="*/ 0 w 1705970"/>
                <a:gd name="connsiteY0" fmla="*/ 505545 h 505545"/>
                <a:gd name="connsiteX1" fmla="*/ 436728 w 1705970"/>
                <a:gd name="connsiteY1" fmla="*/ 77915 h 505545"/>
                <a:gd name="connsiteX2" fmla="*/ 1278340 w 1705970"/>
                <a:gd name="connsiteY2" fmla="*/ 36972 h 505545"/>
                <a:gd name="connsiteX3" fmla="*/ 1705970 w 1705970"/>
                <a:gd name="connsiteY3" fmla="*/ 478249 h 5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5970" h="505545">
                  <a:moveTo>
                    <a:pt x="0" y="505545"/>
                  </a:moveTo>
                  <a:cubicBezTo>
                    <a:pt x="111835" y="330777"/>
                    <a:pt x="223671" y="156010"/>
                    <a:pt x="436728" y="77915"/>
                  </a:cubicBezTo>
                  <a:cubicBezTo>
                    <a:pt x="649785" y="-180"/>
                    <a:pt x="1066800" y="-29750"/>
                    <a:pt x="1278340" y="36972"/>
                  </a:cubicBezTo>
                  <a:cubicBezTo>
                    <a:pt x="1489880" y="103694"/>
                    <a:pt x="1597925" y="290971"/>
                    <a:pt x="1705970" y="478249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5" name="Line 40"/>
            <p:cNvSpPr>
              <a:spLocks noChangeShapeType="1"/>
            </p:cNvSpPr>
            <p:nvPr/>
          </p:nvSpPr>
          <p:spPr bwMode="auto">
            <a:xfrm flipV="1">
              <a:off x="2108937" y="6119450"/>
              <a:ext cx="42304" cy="920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38607" y="4391904"/>
            <a:ext cx="2456832" cy="1126323"/>
            <a:chOff x="6138607" y="5201981"/>
            <a:chExt cx="2456832" cy="1126323"/>
          </a:xfrm>
        </p:grpSpPr>
        <p:pic>
          <p:nvPicPr>
            <p:cNvPr id="145" name="Image 144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7265" y="5683592"/>
              <a:ext cx="148174" cy="127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46" name="Image 145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607" y="5646548"/>
              <a:ext cx="148174" cy="202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sp>
          <p:nvSpPr>
            <p:cNvPr id="53" name="Arc 52"/>
            <p:cNvSpPr/>
            <p:nvPr/>
          </p:nvSpPr>
          <p:spPr>
            <a:xfrm rot="16198689" flipV="1">
              <a:off x="6845449" y="5179878"/>
              <a:ext cx="1091192" cy="1135398"/>
            </a:xfrm>
            <a:prstGeom prst="arc">
              <a:avLst>
                <a:gd name="adj1" fmla="val 16200000"/>
                <a:gd name="adj2" fmla="val 5786247"/>
              </a:avLst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Arc 53"/>
            <p:cNvSpPr/>
            <p:nvPr/>
          </p:nvSpPr>
          <p:spPr>
            <a:xfrm rot="5400000" flipV="1">
              <a:off x="6845657" y="5215009"/>
              <a:ext cx="1091192" cy="1135398"/>
            </a:xfrm>
            <a:prstGeom prst="arc">
              <a:avLst>
                <a:gd name="adj1" fmla="val 16200000"/>
                <a:gd name="adj2" fmla="val 5786247"/>
              </a:avLst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Line 22"/>
            <p:cNvSpPr>
              <a:spLocks noChangeShapeType="1"/>
            </p:cNvSpPr>
            <p:nvPr/>
          </p:nvSpPr>
          <p:spPr bwMode="auto">
            <a:xfrm>
              <a:off x="6426356" y="5750371"/>
              <a:ext cx="1920196" cy="133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56" name="Line 35"/>
            <p:cNvSpPr>
              <a:spLocks noChangeShapeType="1"/>
            </p:cNvSpPr>
            <p:nvPr/>
          </p:nvSpPr>
          <p:spPr bwMode="auto">
            <a:xfrm flipH="1" flipV="1">
              <a:off x="7308805" y="5741794"/>
              <a:ext cx="199935" cy="8577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57" name="Line 35"/>
            <p:cNvSpPr>
              <a:spLocks noChangeShapeType="1"/>
            </p:cNvSpPr>
            <p:nvPr/>
          </p:nvSpPr>
          <p:spPr bwMode="auto">
            <a:xfrm flipH="1" flipV="1">
              <a:off x="7315295" y="5202427"/>
              <a:ext cx="199935" cy="8577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GB"/>
            </a:p>
          </p:txBody>
        </p:sp>
      </p:grpSp>
      <p:sp>
        <p:nvSpPr>
          <p:cNvPr id="58" name="Multiplier 162"/>
          <p:cNvSpPr/>
          <p:nvPr/>
        </p:nvSpPr>
        <p:spPr>
          <a:xfrm>
            <a:off x="6400914" y="3858124"/>
            <a:ext cx="2137025" cy="2079657"/>
          </a:xfrm>
          <a:prstGeom prst="mathMultiply">
            <a:avLst>
              <a:gd name="adj1" fmla="val 7979"/>
            </a:avLst>
          </a:prstGeom>
          <a:solidFill>
            <a:srgbClr val="4F81B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7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14" grpId="0"/>
      <p:bldP spid="88" grpId="0" animBg="1"/>
      <p:bldP spid="90" grpId="0"/>
      <p:bldP spid="3" grpId="0"/>
      <p:bldP spid="91" grpId="0"/>
      <p:bldP spid="169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3678" y="99817"/>
            <a:ext cx="82296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Double trace terms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" name="Image 24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375" y="5807087"/>
            <a:ext cx="1539844" cy="2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346" name="Image 34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37" y="2320190"/>
            <a:ext cx="1828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261" name="Rectangle 30"/>
          <p:cNvSpPr>
            <a:spLocks noChangeArrowheads="1"/>
          </p:cNvSpPr>
          <p:nvPr/>
        </p:nvSpPr>
        <p:spPr bwMode="auto">
          <a:xfrm>
            <a:off x="6622190" y="5451862"/>
            <a:ext cx="240001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50" b="1" dirty="0" err="1" smtClean="0">
                <a:solidFill>
                  <a:srgbClr val="00CC00"/>
                </a:solidFill>
              </a:rPr>
              <a:t>Sieg</a:t>
            </a:r>
            <a:r>
              <a:rPr lang="en-GB" sz="1050" b="1" dirty="0" smtClean="0">
                <a:solidFill>
                  <a:srgbClr val="00CC00"/>
                </a:solidFill>
              </a:rPr>
              <a:t>, Wilhelm 2016</a:t>
            </a:r>
          </a:p>
          <a:p>
            <a:r>
              <a:rPr lang="en-GB" sz="1050" b="1" dirty="0" err="1" smtClean="0">
                <a:solidFill>
                  <a:srgbClr val="00CC00"/>
                </a:solidFill>
              </a:rPr>
              <a:t>Grabner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Gromov</a:t>
            </a:r>
            <a:r>
              <a:rPr lang="en-GB" sz="1050" b="1" dirty="0" smtClean="0">
                <a:solidFill>
                  <a:srgbClr val="00CC00"/>
                </a:solidFill>
              </a:rPr>
              <a:t>, V.K., </a:t>
            </a:r>
            <a:r>
              <a:rPr lang="en-GB" sz="1050" b="1" dirty="0" err="1" smtClean="0">
                <a:solidFill>
                  <a:srgbClr val="00CC00"/>
                </a:solidFill>
              </a:rPr>
              <a:t>Korchemsky</a:t>
            </a:r>
            <a:r>
              <a:rPr lang="en-GB" sz="1050" b="1" dirty="0" smtClean="0">
                <a:solidFill>
                  <a:srgbClr val="00CC00"/>
                </a:solidFill>
              </a:rPr>
              <a:t> ‘17</a:t>
            </a:r>
            <a:endParaRPr lang="en-GB" sz="1050" b="1" dirty="0">
              <a:solidFill>
                <a:srgbClr val="00CC00"/>
              </a:solidFill>
            </a:endParaRPr>
          </a:p>
        </p:txBody>
      </p:sp>
      <p:sp>
        <p:nvSpPr>
          <p:cNvPr id="268" name="Rectangle 267"/>
          <p:cNvSpPr>
            <a:spLocks noChangeArrowheads="1"/>
          </p:cNvSpPr>
          <p:nvPr/>
        </p:nvSpPr>
        <p:spPr bwMode="auto">
          <a:xfrm>
            <a:off x="197531" y="5013176"/>
            <a:ext cx="89464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>
                <a:solidFill>
                  <a:srgbClr val="1014A4"/>
                </a:solidFill>
              </a:rPr>
              <a:t>A</a:t>
            </a:r>
            <a:r>
              <a:rPr lang="en-GB" altLang="en-US" sz="1800" dirty="0" smtClean="0">
                <a:solidFill>
                  <a:srgbClr val="1014A4"/>
                </a:solidFill>
              </a:rPr>
              <a:t> </a:t>
            </a:r>
            <a:r>
              <a:rPr lang="en-GB" altLang="en-US" sz="1800" dirty="0">
                <a:solidFill>
                  <a:srgbClr val="1014A4"/>
                </a:solidFill>
              </a:rPr>
              <a:t>non-unitary CFT at any </a:t>
            </a:r>
            <a:r>
              <a:rPr lang="el-GR" altLang="en-US" sz="1800" dirty="0" smtClean="0">
                <a:solidFill>
                  <a:srgbClr val="1014A4"/>
                </a:solidFill>
              </a:rPr>
              <a:t>ξ</a:t>
            </a:r>
            <a:r>
              <a:rPr lang="en-US" altLang="en-US" sz="1800" dirty="0" smtClean="0">
                <a:solidFill>
                  <a:srgbClr val="1014A4"/>
                </a:solidFill>
              </a:rPr>
              <a:t>,</a:t>
            </a:r>
            <a:r>
              <a:rPr lang="en-GB" altLang="en-US" sz="1800" dirty="0" smtClean="0">
                <a:solidFill>
                  <a:srgbClr val="1014A4"/>
                </a:solidFill>
              </a:rPr>
              <a:t> if we tune (trace)</a:t>
            </a:r>
            <a:r>
              <a:rPr lang="en-GB" altLang="en-US" sz="1800" baseline="30000" dirty="0" smtClean="0">
                <a:solidFill>
                  <a:srgbClr val="1014A4"/>
                </a:solidFill>
              </a:rPr>
              <a:t>2</a:t>
            </a:r>
            <a:r>
              <a:rPr lang="en-GB" altLang="en-US" sz="1800" dirty="0">
                <a:solidFill>
                  <a:srgbClr val="1014A4"/>
                </a:solidFill>
              </a:rPr>
              <a:t> couplings </a:t>
            </a:r>
            <a:r>
              <a:rPr lang="en-GB" altLang="en-US" sz="1800" dirty="0" smtClean="0">
                <a:solidFill>
                  <a:srgbClr val="1014A4"/>
                </a:solidFill>
              </a:rPr>
              <a:t>(as </a:t>
            </a:r>
            <a:r>
              <a:rPr lang="en-GB" altLang="en-US" sz="1800" dirty="0">
                <a:solidFill>
                  <a:srgbClr val="1014A4"/>
                </a:solidFill>
              </a:rPr>
              <a:t>ϫ-deformed N=4 </a:t>
            </a:r>
            <a:r>
              <a:rPr lang="en-GB" altLang="en-US" sz="1800" dirty="0" smtClean="0">
                <a:solidFill>
                  <a:srgbClr val="1014A4"/>
                </a:solidFill>
              </a:rPr>
              <a:t>SYM)</a:t>
            </a:r>
          </a:p>
        </p:txBody>
      </p:sp>
      <p:sp>
        <p:nvSpPr>
          <p:cNvPr id="269" name="Rectangle 268"/>
          <p:cNvSpPr>
            <a:spLocks noChangeArrowheads="1"/>
          </p:cNvSpPr>
          <p:nvPr/>
        </p:nvSpPr>
        <p:spPr bwMode="auto">
          <a:xfrm>
            <a:off x="251520" y="6021288"/>
            <a:ext cx="69624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 smtClean="0">
                <a:solidFill>
                  <a:srgbClr val="1014A4"/>
                </a:solidFill>
              </a:rPr>
              <a:t>The other double-trace coupling also tuned to the critical value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1014A4"/>
                </a:solidFill>
              </a:rPr>
              <a:t> </a:t>
            </a:r>
            <a:r>
              <a:rPr lang="en-US" altLang="en-US" sz="1800" dirty="0" smtClean="0">
                <a:solidFill>
                  <a:srgbClr val="1014A4"/>
                </a:solidFill>
              </a:rPr>
              <a:t>    to renormalize the only type of divergent graphs:                  </a:t>
            </a:r>
            <a:endParaRPr lang="en-GB" altLang="en-US" sz="1800" dirty="0" smtClean="0">
              <a:solidFill>
                <a:srgbClr val="1014A4"/>
              </a:solidFill>
            </a:endParaRPr>
          </a:p>
        </p:txBody>
      </p:sp>
      <p:grpSp>
        <p:nvGrpSpPr>
          <p:cNvPr id="270" name="Groupe 8"/>
          <p:cNvGrpSpPr/>
          <p:nvPr/>
        </p:nvGrpSpPr>
        <p:grpSpPr>
          <a:xfrm>
            <a:off x="5772911" y="6321736"/>
            <a:ext cx="3271900" cy="365576"/>
            <a:chOff x="1737018" y="6317539"/>
            <a:chExt cx="4437751" cy="495837"/>
          </a:xfrm>
        </p:grpSpPr>
        <p:sp>
          <p:nvSpPr>
            <p:cNvPr id="271" name="Forme libre 6"/>
            <p:cNvSpPr/>
            <p:nvPr/>
          </p:nvSpPr>
          <p:spPr>
            <a:xfrm>
              <a:off x="1756882" y="6361834"/>
              <a:ext cx="4417887" cy="431515"/>
            </a:xfrm>
            <a:custGeom>
              <a:avLst/>
              <a:gdLst>
                <a:gd name="connsiteX0" fmla="*/ 0 w 4417887"/>
                <a:gd name="connsiteY0" fmla="*/ 431515 h 431515"/>
                <a:gd name="connsiteX1" fmla="*/ 760287 w 4417887"/>
                <a:gd name="connsiteY1" fmla="*/ 20549 h 431515"/>
                <a:gd name="connsiteX2" fmla="*/ 1582220 w 4417887"/>
                <a:gd name="connsiteY2" fmla="*/ 410967 h 431515"/>
                <a:gd name="connsiteX3" fmla="*/ 2465797 w 4417887"/>
                <a:gd name="connsiteY3" fmla="*/ 20549 h 431515"/>
                <a:gd name="connsiteX4" fmla="*/ 3513761 w 4417887"/>
                <a:gd name="connsiteY4" fmla="*/ 390418 h 431515"/>
                <a:gd name="connsiteX5" fmla="*/ 4417887 w 4417887"/>
                <a:gd name="connsiteY5" fmla="*/ 0 h 43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7887" h="431515">
                  <a:moveTo>
                    <a:pt x="0" y="431515"/>
                  </a:moveTo>
                  <a:cubicBezTo>
                    <a:pt x="248292" y="227744"/>
                    <a:pt x="496584" y="23974"/>
                    <a:pt x="760287" y="20549"/>
                  </a:cubicBezTo>
                  <a:cubicBezTo>
                    <a:pt x="1023990" y="17124"/>
                    <a:pt x="1297968" y="410967"/>
                    <a:pt x="1582220" y="410967"/>
                  </a:cubicBezTo>
                  <a:cubicBezTo>
                    <a:pt x="1866472" y="410967"/>
                    <a:pt x="2143874" y="23974"/>
                    <a:pt x="2465797" y="20549"/>
                  </a:cubicBezTo>
                  <a:cubicBezTo>
                    <a:pt x="2787720" y="17124"/>
                    <a:pt x="3188413" y="393843"/>
                    <a:pt x="3513761" y="390418"/>
                  </a:cubicBezTo>
                  <a:cubicBezTo>
                    <a:pt x="3839109" y="386993"/>
                    <a:pt x="4128498" y="193496"/>
                    <a:pt x="4417887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2" name="Forme libre 40"/>
            <p:cNvSpPr/>
            <p:nvPr/>
          </p:nvSpPr>
          <p:spPr>
            <a:xfrm flipV="1">
              <a:off x="1737018" y="6317539"/>
              <a:ext cx="4417887" cy="495837"/>
            </a:xfrm>
            <a:custGeom>
              <a:avLst/>
              <a:gdLst>
                <a:gd name="connsiteX0" fmla="*/ 0 w 4417887"/>
                <a:gd name="connsiteY0" fmla="*/ 431515 h 431515"/>
                <a:gd name="connsiteX1" fmla="*/ 760287 w 4417887"/>
                <a:gd name="connsiteY1" fmla="*/ 20549 h 431515"/>
                <a:gd name="connsiteX2" fmla="*/ 1582220 w 4417887"/>
                <a:gd name="connsiteY2" fmla="*/ 410967 h 431515"/>
                <a:gd name="connsiteX3" fmla="*/ 2465797 w 4417887"/>
                <a:gd name="connsiteY3" fmla="*/ 20549 h 431515"/>
                <a:gd name="connsiteX4" fmla="*/ 3513761 w 4417887"/>
                <a:gd name="connsiteY4" fmla="*/ 390418 h 431515"/>
                <a:gd name="connsiteX5" fmla="*/ 4417887 w 4417887"/>
                <a:gd name="connsiteY5" fmla="*/ 0 h 43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7887" h="431515">
                  <a:moveTo>
                    <a:pt x="0" y="431515"/>
                  </a:moveTo>
                  <a:cubicBezTo>
                    <a:pt x="248292" y="227744"/>
                    <a:pt x="496584" y="23974"/>
                    <a:pt x="760287" y="20549"/>
                  </a:cubicBezTo>
                  <a:cubicBezTo>
                    <a:pt x="1023990" y="17124"/>
                    <a:pt x="1297968" y="410967"/>
                    <a:pt x="1582220" y="410967"/>
                  </a:cubicBezTo>
                  <a:cubicBezTo>
                    <a:pt x="1866472" y="410967"/>
                    <a:pt x="2143874" y="23974"/>
                    <a:pt x="2465797" y="20549"/>
                  </a:cubicBezTo>
                  <a:cubicBezTo>
                    <a:pt x="2787720" y="17124"/>
                    <a:pt x="3188413" y="393843"/>
                    <a:pt x="3513761" y="390418"/>
                  </a:cubicBezTo>
                  <a:cubicBezTo>
                    <a:pt x="3839109" y="386993"/>
                    <a:pt x="4128498" y="193496"/>
                    <a:pt x="441788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3" name="Rectangle 272"/>
            <p:cNvSpPr/>
            <p:nvPr/>
          </p:nvSpPr>
          <p:spPr>
            <a:xfrm flipV="1">
              <a:off x="1948890" y="6494918"/>
              <a:ext cx="177934" cy="1635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4" name="Rectangle 273"/>
            <p:cNvSpPr/>
            <p:nvPr/>
          </p:nvSpPr>
          <p:spPr>
            <a:xfrm flipV="1">
              <a:off x="2809890" y="6495576"/>
              <a:ext cx="177934" cy="1635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5" name="Rectangle 274"/>
            <p:cNvSpPr/>
            <p:nvPr/>
          </p:nvSpPr>
          <p:spPr>
            <a:xfrm flipV="1">
              <a:off x="3684260" y="6504796"/>
              <a:ext cx="177934" cy="1635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6" name="Rectangle 275"/>
            <p:cNvSpPr/>
            <p:nvPr/>
          </p:nvSpPr>
          <p:spPr>
            <a:xfrm flipV="1">
              <a:off x="4654282" y="6494522"/>
              <a:ext cx="177934" cy="1635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7" name="Rectangle 276"/>
            <p:cNvSpPr/>
            <p:nvPr/>
          </p:nvSpPr>
          <p:spPr>
            <a:xfrm flipV="1">
              <a:off x="5744676" y="6515070"/>
              <a:ext cx="177934" cy="1635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8" name="Image 5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68" y="5922169"/>
            <a:ext cx="1092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280" name="Imag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0" y="3294045"/>
            <a:ext cx="78994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8" name="Picture 7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63" y="5431811"/>
            <a:ext cx="45847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9" name="Picture 8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33774"/>
            <a:ext cx="1828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131" name="TextBox 89"/>
          <p:cNvSpPr txBox="1">
            <a:spLocks noChangeArrowheads="1"/>
          </p:cNvSpPr>
          <p:nvPr/>
        </p:nvSpPr>
        <p:spPr bwMode="auto">
          <a:xfrm>
            <a:off x="179512" y="2780928"/>
            <a:ext cx="86984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1014A4"/>
                </a:solidFill>
              </a:rPr>
              <a:t> </a:t>
            </a:r>
            <a:r>
              <a:rPr lang="el-GR" dirty="0" smtClean="0">
                <a:solidFill>
                  <a:srgbClr val="1014A4"/>
                </a:solidFill>
              </a:rPr>
              <a:t>ξ</a:t>
            </a:r>
            <a:r>
              <a:rPr lang="en-GB" dirty="0" smtClean="0">
                <a:solidFill>
                  <a:srgbClr val="1014A4"/>
                </a:solidFill>
              </a:rPr>
              <a:t>  doesn’t run in planar limit.    </a:t>
            </a:r>
            <a:r>
              <a:rPr lang="en-GB" altLang="en-US" dirty="0" smtClean="0">
                <a:solidFill>
                  <a:srgbClr val="1014A4"/>
                </a:solidFill>
              </a:rPr>
              <a:t>Double-trace </a:t>
            </a:r>
            <a:r>
              <a:rPr lang="en-GB" altLang="en-US" dirty="0">
                <a:solidFill>
                  <a:srgbClr val="1014A4"/>
                </a:solidFill>
              </a:rPr>
              <a:t>counter-terms </a:t>
            </a:r>
            <a:r>
              <a:rPr lang="en-GB" altLang="en-US" dirty="0" smtClean="0">
                <a:solidFill>
                  <a:srgbClr val="1014A4"/>
                </a:solidFill>
              </a:rPr>
              <a:t>do run:</a:t>
            </a:r>
            <a:endParaRPr lang="en-GB" altLang="en-US" dirty="0">
              <a:solidFill>
                <a:srgbClr val="1014A4"/>
              </a:solidFill>
            </a:endParaRPr>
          </a:p>
        </p:txBody>
      </p:sp>
      <p:sp>
        <p:nvSpPr>
          <p:cNvPr id="133" name="Rectangle 132"/>
          <p:cNvSpPr>
            <a:spLocks noChangeArrowheads="1"/>
          </p:cNvSpPr>
          <p:nvPr/>
        </p:nvSpPr>
        <p:spPr bwMode="auto">
          <a:xfrm>
            <a:off x="251519" y="3933056"/>
            <a:ext cx="8892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</a:rPr>
              <a:t>Beta-function  quadratic in double-trace coupling (agrees with general  arguments)      </a:t>
            </a:r>
          </a:p>
        </p:txBody>
      </p:sp>
      <p:sp>
        <p:nvSpPr>
          <p:cNvPr id="139" name="Rectangle 30"/>
          <p:cNvSpPr>
            <a:spLocks noChangeArrowheads="1"/>
          </p:cNvSpPr>
          <p:nvPr/>
        </p:nvSpPr>
        <p:spPr bwMode="auto">
          <a:xfrm>
            <a:off x="6731112" y="3782153"/>
            <a:ext cx="146500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050" b="1" dirty="0" err="1" smtClean="0">
                <a:solidFill>
                  <a:srgbClr val="00CC00"/>
                </a:solidFill>
              </a:rPr>
              <a:t>Pomoni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Rastelli</a:t>
            </a:r>
            <a:r>
              <a:rPr lang="en-GB" sz="1050" b="1" dirty="0" smtClean="0">
                <a:solidFill>
                  <a:srgbClr val="00CC00"/>
                </a:solidFill>
              </a:rPr>
              <a:t> 2009</a:t>
            </a:r>
            <a:endParaRPr lang="en-GB" sz="1050" b="1" dirty="0">
              <a:solidFill>
                <a:srgbClr val="00CC00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69" y="4481655"/>
            <a:ext cx="7402661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137" name="Rectangle 30"/>
          <p:cNvSpPr>
            <a:spLocks noChangeArrowheads="1"/>
          </p:cNvSpPr>
          <p:nvPr/>
        </p:nvSpPr>
        <p:spPr bwMode="auto">
          <a:xfrm>
            <a:off x="6022398" y="4195519"/>
            <a:ext cx="256068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050" b="1" dirty="0" err="1" smtClean="0">
                <a:solidFill>
                  <a:srgbClr val="00CC00"/>
                </a:solidFill>
              </a:rPr>
              <a:t>Grabner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Gromov</a:t>
            </a:r>
            <a:r>
              <a:rPr lang="en-GB" sz="1050" b="1" dirty="0" smtClean="0">
                <a:solidFill>
                  <a:srgbClr val="00CC00"/>
                </a:solidFill>
              </a:rPr>
              <a:t>, V.K., </a:t>
            </a:r>
            <a:r>
              <a:rPr lang="en-GB" sz="1050" b="1" dirty="0" err="1" smtClean="0">
                <a:solidFill>
                  <a:srgbClr val="00CC00"/>
                </a:solidFill>
              </a:rPr>
              <a:t>Korchemsky</a:t>
            </a:r>
            <a:r>
              <a:rPr lang="en-GB" sz="1050" b="1" dirty="0" smtClean="0">
                <a:solidFill>
                  <a:srgbClr val="00CC00"/>
                </a:solidFill>
              </a:rPr>
              <a:t> ‘17</a:t>
            </a:r>
            <a:endParaRPr lang="en-GB" sz="1050" b="1" dirty="0">
              <a:solidFill>
                <a:srgbClr val="00CC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96837" y="908720"/>
            <a:ext cx="2241957" cy="1102514"/>
            <a:chOff x="1584634" y="1006127"/>
            <a:chExt cx="2241957" cy="1102514"/>
          </a:xfrm>
        </p:grpSpPr>
        <p:grpSp>
          <p:nvGrpSpPr>
            <p:cNvPr id="5" name="Group 4"/>
            <p:cNvGrpSpPr/>
            <p:nvPr/>
          </p:nvGrpSpPr>
          <p:grpSpPr>
            <a:xfrm rot="21436763">
              <a:off x="1584634" y="1006127"/>
              <a:ext cx="2241957" cy="1102514"/>
              <a:chOff x="1600375" y="1551397"/>
              <a:chExt cx="1941217" cy="873637"/>
            </a:xfrm>
          </p:grpSpPr>
          <p:grpSp>
            <p:nvGrpSpPr>
              <p:cNvPr id="143" name="Groupe 142"/>
              <p:cNvGrpSpPr/>
              <p:nvPr/>
            </p:nvGrpSpPr>
            <p:grpSpPr>
              <a:xfrm>
                <a:off x="1600375" y="1551397"/>
                <a:ext cx="1623551" cy="873637"/>
                <a:chOff x="4891150" y="2882700"/>
                <a:chExt cx="3061394" cy="1647345"/>
              </a:xfrm>
            </p:grpSpPr>
            <p:grpSp>
              <p:nvGrpSpPr>
                <p:cNvPr id="144" name="Groupe 143"/>
                <p:cNvGrpSpPr/>
                <p:nvPr/>
              </p:nvGrpSpPr>
              <p:grpSpPr>
                <a:xfrm>
                  <a:off x="5363339" y="2882700"/>
                  <a:ext cx="2589205" cy="1647345"/>
                  <a:chOff x="4962844" y="3098990"/>
                  <a:chExt cx="2589205" cy="1647345"/>
                </a:xfrm>
              </p:grpSpPr>
              <p:sp>
                <p:nvSpPr>
                  <p:cNvPr id="148" name="Line 20"/>
                  <p:cNvSpPr>
                    <a:spLocks noChangeShapeType="1"/>
                  </p:cNvSpPr>
                  <p:nvPr/>
                </p:nvSpPr>
                <p:spPr bwMode="auto">
                  <a:xfrm rot="19105548">
                    <a:off x="4962844" y="3575689"/>
                    <a:ext cx="704017" cy="62994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80"/>
                    </a:solidFill>
                    <a:round/>
                    <a:headEnd/>
                    <a:tailEnd type="none" w="lg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lIns="90000" tIns="46800" rIns="90000" bIns="46800"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58" name="Line 22"/>
                  <p:cNvSpPr>
                    <a:spLocks noChangeShapeType="1"/>
                  </p:cNvSpPr>
                  <p:nvPr/>
                </p:nvSpPr>
                <p:spPr bwMode="auto">
                  <a:xfrm rot="19105548">
                    <a:off x="6898722" y="3690322"/>
                    <a:ext cx="653327" cy="568895"/>
                  </a:xfrm>
                  <a:prstGeom prst="line">
                    <a:avLst/>
                  </a:prstGeom>
                  <a:noFill/>
                  <a:ln w="28575">
                    <a:solidFill>
                      <a:srgbClr val="000080"/>
                    </a:solidFill>
                    <a:round/>
                    <a:headEnd/>
                    <a:tailEnd type="none" w="lg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lIns="90000" tIns="46800" rIns="90000" bIns="46800"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64" name="Arc 163"/>
                  <p:cNvSpPr/>
                  <p:nvPr/>
                </p:nvSpPr>
                <p:spPr>
                  <a:xfrm rot="16361926" flipV="1">
                    <a:off x="5451108" y="2987335"/>
                    <a:ext cx="1630428" cy="1853737"/>
                  </a:xfrm>
                  <a:prstGeom prst="arc">
                    <a:avLst>
                      <a:gd name="adj1" fmla="val 16200000"/>
                      <a:gd name="adj2" fmla="val 5786247"/>
                    </a:avLst>
                  </a:prstGeom>
                  <a:ln w="28575">
                    <a:solidFill>
                      <a:srgbClr val="C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5" name="Arc 164"/>
                  <p:cNvSpPr/>
                  <p:nvPr/>
                </p:nvSpPr>
                <p:spPr>
                  <a:xfrm rot="5400000" flipV="1">
                    <a:off x="5497187" y="3053784"/>
                    <a:ext cx="1531365" cy="1853738"/>
                  </a:xfrm>
                  <a:prstGeom prst="arc">
                    <a:avLst>
                      <a:gd name="adj1" fmla="val 16200000"/>
                      <a:gd name="adj2" fmla="val 5786247"/>
                    </a:avLst>
                  </a:prstGeom>
                  <a:ln w="28575">
                    <a:solidFill>
                      <a:srgbClr val="C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pic>
              <p:nvPicPr>
                <p:cNvPr id="145" name="Image 144"/>
                <p:cNvPicPr>
                  <a:picLocks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41010" y="3595752"/>
                  <a:ext cx="279400" cy="2413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/>
                      </a:solidFill>
                    </a14:hiddenFill>
                  </a:ext>
                </a:extLst>
              </p:spPr>
            </p:pic>
            <p:pic>
              <p:nvPicPr>
                <p:cNvPr id="146" name="Image 145"/>
                <p:cNvPicPr>
                  <a:picLocks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91150" y="3404896"/>
                  <a:ext cx="279400" cy="381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/>
                      </a:solidFill>
                    </a14:hiddenFill>
                  </a:ext>
                </a:extLst>
              </p:spPr>
            </p:pic>
          </p:grpSp>
          <p:pic>
            <p:nvPicPr>
              <p:cNvPr id="266" name="Image 175"/>
              <p:cNvPicPr>
                <a:picLocks/>
              </p:cNvPicPr>
              <p:nvPr>
                <p:custDataLst>
                  <p:tags r:id="rId12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9178" y="1912728"/>
                <a:ext cx="156602" cy="135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</p:pic>
          <p:pic>
            <p:nvPicPr>
              <p:cNvPr id="267" name="Image 145"/>
              <p:cNvPicPr>
                <a:picLocks/>
              </p:cNvPicPr>
              <p:nvPr>
                <p:custDataLst>
                  <p:tags r:id="rId13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3418" y="1928023"/>
                <a:ext cx="148174" cy="202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</p:pic>
        </p:grpSp>
        <p:sp>
          <p:nvSpPr>
            <p:cNvPr id="135" name="Line 35"/>
            <p:cNvSpPr>
              <a:spLocks noChangeShapeType="1"/>
            </p:cNvSpPr>
            <p:nvPr/>
          </p:nvSpPr>
          <p:spPr bwMode="auto">
            <a:xfrm flipH="1" flipV="1">
              <a:off x="2506946" y="2099336"/>
              <a:ext cx="199935" cy="857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136" name="Line 35"/>
            <p:cNvSpPr>
              <a:spLocks noChangeShapeType="1"/>
            </p:cNvSpPr>
            <p:nvPr/>
          </p:nvSpPr>
          <p:spPr bwMode="auto">
            <a:xfrm flipH="1" flipV="1">
              <a:off x="1872691" y="1566716"/>
              <a:ext cx="199935" cy="8577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138" name="Line 35"/>
            <p:cNvSpPr>
              <a:spLocks noChangeShapeType="1"/>
            </p:cNvSpPr>
            <p:nvPr/>
          </p:nvSpPr>
          <p:spPr bwMode="auto">
            <a:xfrm flipV="1">
              <a:off x="3308413" y="1558630"/>
              <a:ext cx="177629" cy="12539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140" name="Line 35"/>
            <p:cNvSpPr>
              <a:spLocks noChangeShapeType="1"/>
            </p:cNvSpPr>
            <p:nvPr/>
          </p:nvSpPr>
          <p:spPr bwMode="auto">
            <a:xfrm flipV="1">
              <a:off x="2622436" y="1013971"/>
              <a:ext cx="22137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GB"/>
            </a:p>
          </p:txBody>
        </p:sp>
      </p:grpSp>
      <p:sp>
        <p:nvSpPr>
          <p:cNvPr id="154" name="Rectangle 30"/>
          <p:cNvSpPr>
            <a:spLocks noChangeArrowheads="1"/>
          </p:cNvSpPr>
          <p:nvPr/>
        </p:nvSpPr>
        <p:spPr bwMode="auto">
          <a:xfrm>
            <a:off x="7299341" y="242826"/>
            <a:ext cx="17828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50" b="1" dirty="0" err="1" smtClean="0">
                <a:solidFill>
                  <a:srgbClr val="00CC00"/>
                </a:solidFill>
              </a:rPr>
              <a:t>Tseytlin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Zarembo</a:t>
            </a:r>
            <a:endParaRPr lang="en-GB" sz="1050" b="1" dirty="0" smtClean="0">
              <a:solidFill>
                <a:srgbClr val="00CC00"/>
              </a:solidFill>
            </a:endParaRPr>
          </a:p>
          <a:p>
            <a:r>
              <a:rPr lang="en-GB" sz="1050" b="1" dirty="0" err="1" smtClean="0">
                <a:solidFill>
                  <a:srgbClr val="00CC00"/>
                </a:solidFill>
              </a:rPr>
              <a:t>Dymarsky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Klebanov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Roiban</a:t>
            </a:r>
            <a:endParaRPr lang="en-GB" sz="1050" b="1" dirty="0" smtClean="0">
              <a:solidFill>
                <a:srgbClr val="00CC00"/>
              </a:solidFill>
            </a:endParaRPr>
          </a:p>
          <a:p>
            <a:r>
              <a:rPr lang="en-GB" sz="1050" b="1" dirty="0" smtClean="0">
                <a:solidFill>
                  <a:srgbClr val="00CC00"/>
                </a:solidFill>
              </a:rPr>
              <a:t>Witten</a:t>
            </a:r>
          </a:p>
          <a:p>
            <a:r>
              <a:rPr lang="en-GB" sz="1050" b="1" dirty="0" err="1">
                <a:solidFill>
                  <a:srgbClr val="00CC00"/>
                </a:solidFill>
              </a:rPr>
              <a:t>Sieg</a:t>
            </a:r>
            <a:r>
              <a:rPr lang="en-GB" sz="1050" b="1" dirty="0">
                <a:solidFill>
                  <a:srgbClr val="00CC00"/>
                </a:solidFill>
              </a:rPr>
              <a:t>, Wilhelm, </a:t>
            </a:r>
            <a:r>
              <a:rPr lang="en-GB" sz="1050" b="1" dirty="0" err="1" smtClean="0">
                <a:solidFill>
                  <a:srgbClr val="00CC00"/>
                </a:solidFill>
              </a:rPr>
              <a:t>Fokken</a:t>
            </a:r>
            <a:endParaRPr lang="en-GB" sz="1050" b="1" dirty="0" smtClean="0">
              <a:solidFill>
                <a:srgbClr val="00CC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77109" y="4400218"/>
            <a:ext cx="2205336" cy="574653"/>
          </a:xfrm>
          <a:prstGeom prst="roundRect">
            <a:avLst/>
          </a:prstGeom>
          <a:solidFill>
            <a:srgbClr val="4BACC6">
              <a:alpha val="20000"/>
            </a:srgbClr>
          </a:solidFill>
          <a:ln w="28575">
            <a:solidFill>
              <a:srgbClr val="FF0000">
                <a:alpha val="1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 10"/>
          <p:cNvGrpSpPr/>
          <p:nvPr/>
        </p:nvGrpSpPr>
        <p:grpSpPr>
          <a:xfrm>
            <a:off x="4860032" y="1052736"/>
            <a:ext cx="3879654" cy="1077255"/>
            <a:chOff x="5076595" y="1192824"/>
            <a:chExt cx="3879654" cy="1077255"/>
          </a:xfrm>
        </p:grpSpPr>
        <p:grpSp>
          <p:nvGrpSpPr>
            <p:cNvPr id="246" name="Groupe 245"/>
            <p:cNvGrpSpPr/>
            <p:nvPr/>
          </p:nvGrpSpPr>
          <p:grpSpPr>
            <a:xfrm>
              <a:off x="5821025" y="1192824"/>
              <a:ext cx="2820116" cy="695895"/>
              <a:chOff x="2168880" y="3749003"/>
              <a:chExt cx="3349311" cy="826480"/>
            </a:xfrm>
          </p:grpSpPr>
          <p:sp>
            <p:nvSpPr>
              <p:cNvPr id="249" name="Ellipse 248"/>
              <p:cNvSpPr/>
              <p:nvPr/>
            </p:nvSpPr>
            <p:spPr>
              <a:xfrm>
                <a:off x="2168880" y="3785755"/>
                <a:ext cx="81282" cy="457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" name="Ellipse 249"/>
              <p:cNvSpPr/>
              <p:nvPr/>
            </p:nvSpPr>
            <p:spPr>
              <a:xfrm>
                <a:off x="2211945" y="4463767"/>
                <a:ext cx="81980" cy="1117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" name="Ellipse 250"/>
              <p:cNvSpPr/>
              <p:nvPr/>
            </p:nvSpPr>
            <p:spPr>
              <a:xfrm>
                <a:off x="5436096" y="4391392"/>
                <a:ext cx="82095" cy="457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Ellipse 251"/>
              <p:cNvSpPr/>
              <p:nvPr/>
            </p:nvSpPr>
            <p:spPr>
              <a:xfrm flipV="1">
                <a:off x="5420419" y="3749003"/>
                <a:ext cx="54298" cy="11204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5404763" y="1340768"/>
              <a:ext cx="3343701" cy="873457"/>
            </a:xfrm>
            <a:custGeom>
              <a:avLst/>
              <a:gdLst>
                <a:gd name="connsiteX0" fmla="*/ 0 w 3343701"/>
                <a:gd name="connsiteY0" fmla="*/ 0 h 873457"/>
                <a:gd name="connsiteX1" fmla="*/ 955343 w 3343701"/>
                <a:gd name="connsiteY1" fmla="*/ 809768 h 873457"/>
                <a:gd name="connsiteX2" fmla="*/ 2215486 w 3343701"/>
                <a:gd name="connsiteY2" fmla="*/ 77338 h 873457"/>
                <a:gd name="connsiteX3" fmla="*/ 3343701 w 3343701"/>
                <a:gd name="connsiteY3" fmla="*/ 873457 h 87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3701" h="873457">
                  <a:moveTo>
                    <a:pt x="0" y="0"/>
                  </a:moveTo>
                  <a:cubicBezTo>
                    <a:pt x="293047" y="398439"/>
                    <a:pt x="586095" y="796878"/>
                    <a:pt x="955343" y="809768"/>
                  </a:cubicBezTo>
                  <a:cubicBezTo>
                    <a:pt x="1324591" y="822658"/>
                    <a:pt x="1817426" y="66723"/>
                    <a:pt x="2215486" y="77338"/>
                  </a:cubicBezTo>
                  <a:cubicBezTo>
                    <a:pt x="2613546" y="87953"/>
                    <a:pt x="2978623" y="480705"/>
                    <a:pt x="3343701" y="873457"/>
                  </a:cubicBezTo>
                </a:path>
              </a:pathLst>
            </a:custGeom>
            <a:noFill/>
            <a:ln>
              <a:solidFill>
                <a:srgbClr val="111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893644" y="1629402"/>
              <a:ext cx="198636" cy="1816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5" name="Image 174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811" y="2113989"/>
              <a:ext cx="163721" cy="135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96" name="Image 173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595" y="1278108"/>
              <a:ext cx="156602" cy="213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52" name="Image 176"/>
            <p:cNvPicPr>
              <a:picLocks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961" y="1260824"/>
              <a:ext cx="163721" cy="213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153" name="Image 175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9647" y="2134832"/>
              <a:ext cx="156602" cy="135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sp>
          <p:nvSpPr>
            <p:cNvPr id="155" name="Line 35"/>
            <p:cNvSpPr>
              <a:spLocks noChangeShapeType="1"/>
            </p:cNvSpPr>
            <p:nvPr/>
          </p:nvSpPr>
          <p:spPr bwMode="auto">
            <a:xfrm flipH="1" flipV="1">
              <a:off x="6246832" y="2138878"/>
              <a:ext cx="199935" cy="8577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156" name="Line 35"/>
            <p:cNvSpPr>
              <a:spLocks noChangeShapeType="1"/>
            </p:cNvSpPr>
            <p:nvPr/>
          </p:nvSpPr>
          <p:spPr bwMode="auto">
            <a:xfrm flipH="1" flipV="1">
              <a:off x="7546133" y="1419722"/>
              <a:ext cx="199935" cy="8577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157" name="Line 35"/>
            <p:cNvSpPr>
              <a:spLocks noChangeShapeType="1"/>
            </p:cNvSpPr>
            <p:nvPr/>
          </p:nvSpPr>
          <p:spPr bwMode="auto">
            <a:xfrm flipV="1">
              <a:off x="6156175" y="1491656"/>
              <a:ext cx="190623" cy="836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159" name="Line 35"/>
            <p:cNvSpPr>
              <a:spLocks noChangeShapeType="1"/>
            </p:cNvSpPr>
            <p:nvPr/>
          </p:nvSpPr>
          <p:spPr bwMode="auto">
            <a:xfrm>
              <a:off x="7609142" y="2119985"/>
              <a:ext cx="193780" cy="4150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 rot="10800000" flipV="1">
              <a:off x="5369169" y="1421506"/>
              <a:ext cx="3343701" cy="778697"/>
            </a:xfrm>
            <a:custGeom>
              <a:avLst/>
              <a:gdLst>
                <a:gd name="connsiteX0" fmla="*/ 0 w 3343701"/>
                <a:gd name="connsiteY0" fmla="*/ 0 h 873457"/>
                <a:gd name="connsiteX1" fmla="*/ 955343 w 3343701"/>
                <a:gd name="connsiteY1" fmla="*/ 809768 h 873457"/>
                <a:gd name="connsiteX2" fmla="*/ 2215486 w 3343701"/>
                <a:gd name="connsiteY2" fmla="*/ 77338 h 873457"/>
                <a:gd name="connsiteX3" fmla="*/ 3343701 w 3343701"/>
                <a:gd name="connsiteY3" fmla="*/ 873457 h 87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3701" h="873457">
                  <a:moveTo>
                    <a:pt x="0" y="0"/>
                  </a:moveTo>
                  <a:cubicBezTo>
                    <a:pt x="293047" y="398439"/>
                    <a:pt x="586095" y="796878"/>
                    <a:pt x="955343" y="809768"/>
                  </a:cubicBezTo>
                  <a:cubicBezTo>
                    <a:pt x="1324591" y="822658"/>
                    <a:pt x="1817426" y="66723"/>
                    <a:pt x="2215486" y="77338"/>
                  </a:cubicBezTo>
                  <a:cubicBezTo>
                    <a:pt x="2613546" y="87953"/>
                    <a:pt x="2978623" y="480705"/>
                    <a:pt x="3343701" y="87345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2567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268" grpId="0"/>
      <p:bldP spid="269" grpId="0"/>
      <p:bldP spid="131" grpId="0"/>
      <p:bldP spid="133" grpId="0"/>
      <p:bldP spid="139" grpId="0"/>
      <p:bldP spid="137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9363" y="3798404"/>
            <a:ext cx="1540656" cy="143897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71901" y="182099"/>
            <a:ext cx="82296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Operators, correlators, </a:t>
            </a:r>
            <a:r>
              <a:rPr lang="en-US" sz="3600" noProof="0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raphs…</a:t>
            </a:r>
          </a:p>
        </p:txBody>
      </p: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6790798" y="37446"/>
            <a:ext cx="189026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smtClean="0">
                <a:solidFill>
                  <a:srgbClr val="00CC00"/>
                </a:solidFill>
              </a:rPr>
              <a:t>Caetano, </a:t>
            </a:r>
            <a:r>
              <a:rPr lang="en-GB" sz="1050" b="1" dirty="0" err="1" smtClean="0">
                <a:solidFill>
                  <a:srgbClr val="00CC00"/>
                </a:solidFill>
              </a:rPr>
              <a:t>Gurdogan</a:t>
            </a:r>
            <a:r>
              <a:rPr lang="en-GB" sz="1050" b="1" dirty="0" smtClean="0">
                <a:solidFill>
                  <a:srgbClr val="00CC00"/>
                </a:solidFill>
              </a:rPr>
              <a:t>, V.K , 2016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7160" y="1289920"/>
            <a:ext cx="1779110" cy="1065720"/>
          </a:xfrm>
          <a:prstGeom prst="rect">
            <a:avLst/>
          </a:prstGeom>
        </p:spPr>
      </p:pic>
      <p:pic>
        <p:nvPicPr>
          <p:cNvPr id="8" name="Image 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0" y="1375754"/>
            <a:ext cx="54102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27" name="TextBox 89"/>
          <p:cNvSpPr txBox="1">
            <a:spLocks noChangeArrowheads="1"/>
          </p:cNvSpPr>
          <p:nvPr/>
        </p:nvSpPr>
        <p:spPr bwMode="auto">
          <a:xfrm>
            <a:off x="149928" y="992922"/>
            <a:ext cx="7704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dirty="0" smtClean="0">
                <a:solidFill>
                  <a:srgbClr val="1014A4"/>
                </a:solidFill>
              </a:rPr>
              <a:t> </a:t>
            </a:r>
            <a:r>
              <a:rPr lang="en-US" dirty="0">
                <a:solidFill>
                  <a:srgbClr val="1014A4"/>
                </a:solidFill>
              </a:rPr>
              <a:t> </a:t>
            </a:r>
            <a:r>
              <a:rPr lang="en-US" dirty="0" smtClean="0">
                <a:solidFill>
                  <a:srgbClr val="1014A4"/>
                </a:solidFill>
              </a:rPr>
              <a:t>Operators with M </a:t>
            </a:r>
            <a:r>
              <a:rPr lang="en-US" dirty="0" err="1" smtClean="0">
                <a:solidFill>
                  <a:srgbClr val="1014A4"/>
                </a:solidFill>
              </a:rPr>
              <a:t>magnons</a:t>
            </a:r>
            <a:r>
              <a:rPr lang="en-US" dirty="0" smtClean="0">
                <a:solidFill>
                  <a:srgbClr val="1014A4"/>
                </a:solidFill>
              </a:rPr>
              <a:t>           in the “vacuum” of       </a:t>
            </a:r>
          </a:p>
        </p:txBody>
      </p:sp>
      <p:pic>
        <p:nvPicPr>
          <p:cNvPr id="15" name="Image 1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44" y="1103598"/>
            <a:ext cx="2921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6" name="Image 15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840" y="1059151"/>
            <a:ext cx="2794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26" name="multiwheel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754332" y="3166377"/>
            <a:ext cx="1260035" cy="119872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Image 8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02876"/>
            <a:ext cx="28702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40" name="TextBox 89"/>
          <p:cNvSpPr txBox="1">
            <a:spLocks noChangeArrowheads="1"/>
          </p:cNvSpPr>
          <p:nvPr/>
        </p:nvSpPr>
        <p:spPr bwMode="auto">
          <a:xfrm>
            <a:off x="179512" y="2020778"/>
            <a:ext cx="17281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dirty="0" smtClean="0">
                <a:solidFill>
                  <a:srgbClr val="1014A4"/>
                </a:solidFill>
              </a:rPr>
              <a:t> </a:t>
            </a:r>
            <a:r>
              <a:rPr lang="en-US" dirty="0">
                <a:solidFill>
                  <a:srgbClr val="1014A4"/>
                </a:solidFill>
              </a:rPr>
              <a:t> </a:t>
            </a:r>
            <a:r>
              <a:rPr lang="en-US" dirty="0" smtClean="0">
                <a:solidFill>
                  <a:srgbClr val="1014A4"/>
                </a:solidFill>
              </a:rPr>
              <a:t>Correlators</a:t>
            </a:r>
          </a:p>
        </p:txBody>
      </p:sp>
      <p:sp>
        <p:nvSpPr>
          <p:cNvPr id="41" name="TextBox 89"/>
          <p:cNvSpPr txBox="1">
            <a:spLocks noChangeArrowheads="1"/>
          </p:cNvSpPr>
          <p:nvPr/>
        </p:nvSpPr>
        <p:spPr bwMode="auto">
          <a:xfrm>
            <a:off x="4932549" y="1852171"/>
            <a:ext cx="22339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1014A4"/>
                </a:solidFill>
              </a:rPr>
              <a:t> anomalous dimension</a:t>
            </a:r>
          </a:p>
        </p:txBody>
      </p:sp>
      <p:sp>
        <p:nvSpPr>
          <p:cNvPr id="79" name="TextBox 89"/>
          <p:cNvSpPr txBox="1">
            <a:spLocks noChangeArrowheads="1"/>
          </p:cNvSpPr>
          <p:nvPr/>
        </p:nvSpPr>
        <p:spPr bwMode="auto">
          <a:xfrm>
            <a:off x="193069" y="5279850"/>
            <a:ext cx="83968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014A4"/>
                </a:solidFill>
              </a:rPr>
              <a:t>Typical  “fishnets” structure in the bulk of graphs. Integrable!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014A4"/>
                </a:solidFill>
              </a:rPr>
              <a:t>Double wheels at any L and any multiple wheels at L=2,3 computed.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014A4"/>
                </a:solidFill>
              </a:rPr>
              <a:t>Generalization to multi-wheels  at any L possible (in work)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7" name="Image 46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51" y="2515876"/>
            <a:ext cx="10287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8" name="Picture 17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88" y="3374008"/>
            <a:ext cx="8255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20" name="Picture 19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032" y="4026520"/>
            <a:ext cx="18542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21" name="Picture 20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26656"/>
            <a:ext cx="36576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43" name="TextBox 89"/>
          <p:cNvSpPr txBox="1">
            <a:spLocks noChangeArrowheads="1"/>
          </p:cNvSpPr>
          <p:nvPr/>
        </p:nvSpPr>
        <p:spPr bwMode="auto">
          <a:xfrm>
            <a:off x="179512" y="2454252"/>
            <a:ext cx="8640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dirty="0" smtClean="0">
                <a:solidFill>
                  <a:srgbClr val="1014A4"/>
                </a:solidFill>
              </a:rPr>
              <a:t> </a:t>
            </a:r>
            <a:r>
              <a:rPr lang="en-US" dirty="0">
                <a:solidFill>
                  <a:srgbClr val="1014A4"/>
                </a:solidFill>
              </a:rPr>
              <a:t> </a:t>
            </a:r>
            <a:r>
              <a:rPr lang="en-US" dirty="0" smtClean="0">
                <a:solidFill>
                  <a:srgbClr val="1014A4"/>
                </a:solidFill>
              </a:rPr>
              <a:t>BMN “vacuum”  operator                       renormalized  by “wheel” graphs,</a:t>
            </a:r>
          </a:p>
          <a:p>
            <a:pPr algn="l" eaLnBrk="1" hangingPunct="1"/>
            <a:r>
              <a:rPr lang="en-US" dirty="0">
                <a:solidFill>
                  <a:srgbClr val="1014A4"/>
                </a:solidFill>
              </a:rPr>
              <a:t> </a:t>
            </a:r>
            <a:r>
              <a:rPr lang="en-US" dirty="0" smtClean="0">
                <a:solidFill>
                  <a:srgbClr val="1014A4"/>
                </a:solidFill>
              </a:rPr>
              <a:t>  with L spokes and M frames:</a:t>
            </a:r>
          </a:p>
        </p:txBody>
      </p:sp>
      <p:sp>
        <p:nvSpPr>
          <p:cNvPr id="46" name="TextBox 89"/>
          <p:cNvSpPr txBox="1">
            <a:spLocks noChangeArrowheads="1"/>
          </p:cNvSpPr>
          <p:nvPr/>
        </p:nvSpPr>
        <p:spPr bwMode="auto">
          <a:xfrm>
            <a:off x="193069" y="4461231"/>
            <a:ext cx="71140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dirty="0" smtClean="0">
                <a:solidFill>
                  <a:srgbClr val="1014A4"/>
                </a:solidFill>
              </a:rPr>
              <a:t> </a:t>
            </a:r>
            <a:r>
              <a:rPr lang="en-US" dirty="0">
                <a:solidFill>
                  <a:srgbClr val="1014A4"/>
                </a:solidFill>
              </a:rPr>
              <a:t> </a:t>
            </a:r>
            <a:r>
              <a:rPr lang="en-US" dirty="0" smtClean="0">
                <a:solidFill>
                  <a:srgbClr val="1014A4"/>
                </a:solidFill>
              </a:rPr>
              <a:t>Multi </a:t>
            </a:r>
            <a:r>
              <a:rPr lang="en-US" dirty="0" err="1" smtClean="0">
                <a:solidFill>
                  <a:srgbClr val="1014A4"/>
                </a:solidFill>
              </a:rPr>
              <a:t>magnon</a:t>
            </a:r>
            <a:r>
              <a:rPr lang="en-US" dirty="0" smtClean="0">
                <a:solidFill>
                  <a:srgbClr val="1014A4"/>
                </a:solidFill>
              </a:rPr>
              <a:t> operators renormalized by multi-spiral </a:t>
            </a:r>
          </a:p>
          <a:p>
            <a:pPr algn="l" eaLnBrk="1" hangingPunct="1"/>
            <a:r>
              <a:rPr lang="en-US" dirty="0">
                <a:solidFill>
                  <a:srgbClr val="1014A4"/>
                </a:solidFill>
              </a:rPr>
              <a:t> </a:t>
            </a:r>
            <a:r>
              <a:rPr lang="en-US" dirty="0" smtClean="0">
                <a:solidFill>
                  <a:srgbClr val="1014A4"/>
                </a:solidFill>
              </a:rPr>
              <a:t>  (spider-web) graphs.   Studied by Asymptotic Bethe ansatz</a:t>
            </a: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6491837" y="6190854"/>
            <a:ext cx="268535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50" b="1" dirty="0" err="1" smtClean="0">
                <a:solidFill>
                  <a:srgbClr val="00CC00"/>
                </a:solidFill>
              </a:rPr>
              <a:t>Ahn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Bajnok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Bombardelli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Nepomechie</a:t>
            </a:r>
            <a:r>
              <a:rPr lang="en-GB" sz="1050" b="1" dirty="0" smtClean="0">
                <a:solidFill>
                  <a:srgbClr val="00CC00"/>
                </a:solidFill>
              </a:rPr>
              <a:t> 2011</a:t>
            </a:r>
          </a:p>
          <a:p>
            <a:r>
              <a:rPr lang="en-GB" sz="1050" b="1" dirty="0" err="1" smtClean="0">
                <a:solidFill>
                  <a:srgbClr val="00CC00"/>
                </a:solidFill>
              </a:rPr>
              <a:t>Gurdogan</a:t>
            </a:r>
            <a:r>
              <a:rPr lang="en-GB" sz="1050" b="1" dirty="0">
                <a:solidFill>
                  <a:srgbClr val="00CC00"/>
                </a:solidFill>
              </a:rPr>
              <a:t>, V.K. 2015 </a:t>
            </a:r>
            <a:endParaRPr lang="en-GB" sz="1050" b="1" dirty="0" smtClean="0">
              <a:solidFill>
                <a:srgbClr val="00CC00"/>
              </a:solidFill>
            </a:endParaRPr>
          </a:p>
          <a:p>
            <a:r>
              <a:rPr lang="en-GB" sz="1050" b="1" dirty="0" err="1">
                <a:solidFill>
                  <a:srgbClr val="00CC00"/>
                </a:solidFill>
              </a:rPr>
              <a:t>Gromov</a:t>
            </a:r>
            <a:r>
              <a:rPr lang="en-GB" sz="1050" b="1" dirty="0">
                <a:solidFill>
                  <a:srgbClr val="00CC00"/>
                </a:solidFill>
              </a:rPr>
              <a:t>, V.K , </a:t>
            </a:r>
            <a:r>
              <a:rPr lang="en-GB" sz="1050" b="1" dirty="0" err="1">
                <a:solidFill>
                  <a:srgbClr val="00CC00"/>
                </a:solidFill>
              </a:rPr>
              <a:t>Korchemsky</a:t>
            </a:r>
            <a:r>
              <a:rPr lang="en-GB" sz="1050" b="1" dirty="0">
                <a:solidFill>
                  <a:srgbClr val="00CC00"/>
                </a:solidFill>
              </a:rPr>
              <a:t>, Negro, </a:t>
            </a:r>
            <a:r>
              <a:rPr lang="en-GB" sz="1050" b="1" dirty="0" err="1">
                <a:solidFill>
                  <a:srgbClr val="00CC00"/>
                </a:solidFill>
              </a:rPr>
              <a:t>Sizov</a:t>
            </a:r>
            <a:r>
              <a:rPr lang="en-GB" sz="1050" b="1" dirty="0">
                <a:solidFill>
                  <a:srgbClr val="00CC00"/>
                </a:solidFill>
              </a:rPr>
              <a:t> </a:t>
            </a:r>
            <a:r>
              <a:rPr lang="en-GB" sz="1050" b="1" dirty="0" smtClean="0">
                <a:solidFill>
                  <a:srgbClr val="00CC00"/>
                </a:solidFill>
              </a:rPr>
              <a:t> </a:t>
            </a:r>
            <a:endParaRPr lang="en-GB" sz="1050" b="1" dirty="0">
              <a:solidFill>
                <a:srgbClr val="00CC00"/>
              </a:solidFill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4644008" y="5047292"/>
            <a:ext cx="189026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smtClean="0">
                <a:solidFill>
                  <a:srgbClr val="00CC00"/>
                </a:solidFill>
              </a:rPr>
              <a:t>Caetano, </a:t>
            </a:r>
            <a:r>
              <a:rPr lang="en-GB" sz="1050" b="1" dirty="0" err="1" smtClean="0">
                <a:solidFill>
                  <a:srgbClr val="00CC00"/>
                </a:solidFill>
              </a:rPr>
              <a:t>Gurdogan</a:t>
            </a:r>
            <a:r>
              <a:rPr lang="en-GB" sz="1050" b="1" dirty="0" smtClean="0">
                <a:solidFill>
                  <a:srgbClr val="00CC00"/>
                </a:solidFill>
              </a:rPr>
              <a:t>, V.K , 2016</a:t>
            </a: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2902535" y="6214294"/>
            <a:ext cx="219964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50" b="1" dirty="0" err="1" smtClean="0">
                <a:solidFill>
                  <a:srgbClr val="00CC00"/>
                </a:solidFill>
              </a:rPr>
              <a:t>Grabner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Gromov</a:t>
            </a:r>
            <a:r>
              <a:rPr lang="en-GB" sz="1050" b="1" dirty="0" smtClean="0">
                <a:solidFill>
                  <a:srgbClr val="00CC00"/>
                </a:solidFill>
              </a:rPr>
              <a:t>, V.K., </a:t>
            </a:r>
            <a:r>
              <a:rPr lang="en-GB" sz="1050" b="1" dirty="0" err="1" smtClean="0">
                <a:solidFill>
                  <a:srgbClr val="00CC00"/>
                </a:solidFill>
              </a:rPr>
              <a:t>Korchemsky</a:t>
            </a:r>
            <a:endParaRPr lang="en-GB" sz="105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0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7" grpId="0"/>
      <p:bldP spid="40" grpId="0"/>
      <p:bldP spid="41" grpId="0"/>
      <p:bldP spid="43" grpId="0"/>
      <p:bldP spid="46" grpId="0"/>
      <p:bldP spid="48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58"/>
  <p:tag name="BMPHEIGHT" val="233"/>
  <p:tag name="SOURCE" val="\documentclass{article}\usepackage{amsfonts,amssymb,color}\pagestyle{empty}&#10;\begin{document}&#10;$$&#10;\int \prod_i d^4x_i\prod_{&lt;jk&gt;}\frac{1}{(x_j-x_k)^2}&#10;$$&#10;\end{document}"/>
  <p:tag name="TRANSPAREN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58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\gamma_1,\,\gamma_2,\,\gamma_3&#10;$$&#10;\end{document}"/>
  <p:tag name="TRANSPARENT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1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$$x_l$$&#10;\end{document}"/>
  <p:tag name="TRANSPARENT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1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$$x_L$$&#10;\end{document}"/>
  <p:tag name="TRANSPARENT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$$x_1$$&#10;\end{document}"/>
  <p:tag name="TRANSPARENT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516"/>
  <p:tag name="BMPHEIGHT" val="4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V(a,b,c) =\pi^{D/2} {\Gamma(\frac{D}{2}-a)\Gamma(\frac{D}{2}-b)&#10;\Gamma(\frac{D}{2}-c)\over \Gamma(a)\Gamma(a)\Gamma(c)} &#10;$$&#10;\end{document}"/>
  <p:tag name="TRANSPARENT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658"/>
  <p:tag name="BMPHEIGHT" val="4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\int \frac{d^D x_0 }{ (x_{10}^2)^{a}(x_{20}^{2})^{b} (x_{30}^{2})^{c }} = &#10;{V(a,b,c) \over (x_{12}^2)^{D/2-c} &#10; (x_{23}^2)^{D/2-a}&#10; (x_{31}^2)^{D/2-b} } \,,\qquad (a+b+c=D\,, \quad x_{ij}:=x_i-x_j)&#10; $$&#10;\end{document}"/>
  <p:tag name="TRANSPARENT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0&#10;$$&#10;\end{document}"/>
  <p:tag name="TRANSPARENT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1&#10;$$&#10;\end{document}"/>
  <p:tag name="TRANSPARENT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2&#10;$$&#10;\end{document}"/>
  <p:tag name="TRANSPARENT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3&#10;$$&#10;\end{document}"/>
  <p:tag name="TRANSPARENT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1&#10;$$&#10;\end{document}"/>
  <p:tag name="TRANSPARENT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00"/>
  <p:tag name="BMPHEIGHT" val="2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    J_1^A,\, J_2^A,\,J_3^A\in SO(6)  &#10;$$&#10;\end{document}"/>
  <p:tag name="TRANSPARENT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2&#10;$$&#10;\end{document}"/>
  <p:tag name="TRANSPARENT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3&#10;$$&#10;\end{document}"/>
  <p:tag name="TRANSPARENT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3"/>
  <p:tag name="BMPHEIGHT" val="8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a&#10; $$&#10;\end{document}"/>
  <p:tag name="TRANSPARENT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5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b&#10; $$&#10;\end{document}"/>
  <p:tag name="TRANSPARENT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5"/>
  <p:tag name="BMPHEIGHT" val="8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c&#10; $$&#10;\end{document}"/>
  <p:tag name="TRANSPARENT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25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D/2-c&#10; $$&#10;\end{document}"/>
  <p:tag name="TRANSPARENT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25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D/2-b&#10; $$&#10;\end{document}"/>
  <p:tag name="TRANSPARENT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25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D/2-c&#10; $$&#10;\end{document}"/>
  <p:tag name="TRANSPARENT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75"/>
  <p:tag name="BMPHEIGHT" val="1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=\,\,\,V(a,b,c)  &#10;$$&#10;\end{document}"/>
  <p:tag name="TRANSPARENT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366"/>
  <p:tag name="BMPHEIGHT" val="39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G(x_{1},x_{2}|x_3,x_4)= \,(x_{12}^2 x_{34}^2)^{\frac{D}{2}}\,\times\,\langle x_{1},x_{2}| {\mathcal H\over 1- \xi^4 \mathcal H}&#10;  |x_3,x_4\rangle&#10;$$&#10;\end{document}"/>
  <p:tag name="TRANSPARENT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100"/>
  <p:tag name="BMPHEIGHT" val="39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  [A\,,B]\,\to [A, B]_{q}\equiv  q_{AB}\, A\, B\, - \frac{1}{q_{AB}}\, B\, A\,&#10;   $$&#10;\end{document}"/>
  <p:tag name="TRANSPARENT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50"/>
  <p:tag name="BMPHEIGHT" val="49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=&#10; \frac{ {\cal G}(u,v) }{ (x_{12}^2 x_{34}^2)^{\frac{D}{2}}}&#10;$$&#10;\end{document}"/>
  <p:tag name="TRANSPARENT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450"/>
  <p:tag name="BMPHEIGHT" val="2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G(x_1,x_2|x_3,x_4)\,\equiv\,\langle\tr[X(x_1) X(x_2)]\,\,\, &#10;\tr[X^\dagger(x_3) X^\dagger(x_4)]\rangle &#10;$$&#10;\end{document}"/>
  <p:tag name="TRANSPARENT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450"/>
  <p:tag name="BMPHEIGHT" val="64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eq}[1]{(\ref{#1})}&#10;\newcommand{\figref}[1]{Fig. \ref{#1}}&#10;\newcommand{\abs}[1]{\left|#1\right|}&#10;\newcommand{\comD}[1]{{\color{red}#1\color{black}}}&#10;\newcommand{\p}{\partial}&#10;\newcommand{\Tr}{{{\rm Tr}}}&#10;\newcommand{\tr}{{{\rm tr}}}&#10;\newcommand{\como}[1]{{\color[rgb]{0.0,0.1,0.9} {\bf \&quot;O:} #1} }&#10;&#10;&#10;&#10;&#10;\def\sG{\,\slash\!\!\!\! G}&#10;\def\sH{\slash\!\!\!\! H}&#10;\def\pint{-\hskip-0.41cm \int}&#10;&#10;\begin{document}&#10;$$ &#10;\langle \Delta,S,n\,|\,x_{10},x_{20}\rangle = &#10;\langle\,\tr[X(x_1) X(x_2)] O_{\Delta,S,n}(x_0)\,\rangle\,\,=\,\, &#10;  \frac{1}{ \left(x_{12}^2\right)^{\frac{D}{4}}} \left(x_{12}^2\over x_{10}^2 x_{20}^2\right)^{(\Delta-S)/2}\!\!&#10;{\left(\partial_{0} \ln {x_{20}^2\over x_{10}^2}\right)^S}&#10; $$&#10;\end{document}"/>
  <p:tag name="TRANSPARENT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50"/>
  <p:tag name="BMPHEIGHT" val="55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eq}[1]{(\ref{#1})}&#10;\newcommand{\figref}[1]{Fig. \ref{#1}}&#10;\newcommand{\abs}[1]{\left|#1\right|}&#10;\newcommand{\comD}[1]{{\color{red}#1\color{black}}}&#10;\newcommand{\p}{\partial}&#10;\newcommand{\Tr}{{{\rm Tr}}}&#10;\newcommand{\tr}{{{\rm tr}}}&#10;\newcommand{\como}[1]{{\color[rgb]{0.0,0.1,0.9} {\bf \&quot;O:} #1} }&#10;&#10;&#10;&#10;&#10;\def\sG{\,\slash\!\!\!\! G}&#10;\def\sH{\slash\!\!\!\! H}&#10;\def\pint{-\hskip-0.41cm \int}&#10;&#10;\begin{document}&#10;$$ &#10; =\,\,\frac{1}{ \left(x_{12}^2\right)^{\frac{D}{2}}\left(x_{13}^2\right)^{\frac{D}{4}}&#10; \left(x_{24}^2\right)^{\frac{D}{4}}} &#10; $$&#10;\end{document}"/>
  <p:tag name="TRANSPARENT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550"/>
  <p:tag name="BMPHEIGHT" val="2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\mathcal H\, \,\langle \Delta,S,n\,|\,x_{10},x_{20}\rangle  =  &#10; h^{-1}_{\Delta,S}\,\, \langle \Delta,S,n\,|\,x_1,x_2\rangle&#10;$$&#10;\end{document}"/>
  <p:tag name="TRANSPARENT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1"/>
  <p:tag name="BMPHEIGHT" val="2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\alpha_1^2&#10;$$&#10;\end{document}"/>
  <p:tag name="TRANSPARENT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1"/>
  <p:tag name="BMPHEIGHT" val="2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\alpha_1^2&#10;$$&#10;\end{document}"/>
  <p:tag name="TRANSPARENT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8"/>
  <p:tag name="BMPHEIGHT" val="2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\xi^2&#10;$$&#10;\end{document}"/>
  <p:tag name="TRANSPARENT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8"/>
  <p:tag name="BMPHEIGHT" val="2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\xi^2&#10;$$&#10;\end{document}"/>
  <p:tag name="TRANSPARENT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1&#10;$$&#10;\end{document}"/>
  <p:tag name="TRANSPARENT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733"/>
  <p:tag name="BMPHEIGHT" val="400"/>
  <p:tag name="SOURCE" val="\documentclass{slides}\pagestyle{empty}&#10;  &#10;&#10;\usepackage{color}  &#10;&#10;\makeatletter&#10;\def\mathcolor#1#{\@mathcolor{#1}}&#10;\def\@mathcolor#1#2#3{%&#10;  \protect\leavevmode&#10;  \begingroup\color#1{#2}#3\endgroup&#10;}&#10;\makeatother &#10; &#10;  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tr}{{{\rm tr}}}&#10;\newcommand{\como}[1]{{\color[rgb]{0.0,0.1,0.9} {\bf \&quot;O:} #1} }&#10;&#10;&#10;&#10;&#10;\def\sG{\,\slash\!\!\!\! G}&#10;\def\sH{\slash\!\!\!\! H}&#10;\def\pint{-\hskip-0.41cm \int}&#10;&#10;\begin{document}&#10;$$&#10;     \frac{g^2}{16}\tr\,\left([\Phi^{AB},\Phi^{CD}] [\bar\Phi^{AB},\bar\Phi^{CD}] \right) =&#10;     $$&#10;\end{document}"/>
  <p:tag name="TRANSPARENT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2&#10;$$&#10;\end{document}"/>
  <p:tag name="TRANSPARENT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83"/>
  <p:tag name="BMPHEIGHT" val="1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0,\,\Delta,\,S&#10;$$&#10;\end{document}"/>
  <p:tag name="TRANSPARENT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33"/>
  <p:tag name="BMPHEIGHT" val="14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={\cal H}^n&#10;$$&#10;\end{document}"/>
  <p:tag name="TRANSPARENT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"/>
  <p:tag name="BMPHEIGHT" val="8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n&#10;$$&#10;\end{document}"/>
  <p:tag name="TRANSPARENT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58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{\cal H}=&#10;$$&#10;\end{document}"/>
  <p:tag name="TRANSPARENT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2&#10;$$&#10;\end{document}"/>
  <p:tag name="TRANSPARENT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1&#10;$$&#10;\end{document}"/>
  <p:tag name="TRANSPARENT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3&#10;$$&#10;\end{document}"/>
  <p:tag name="TRANSPARENT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3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4&#10;$$&#10;\end{document}"/>
  <p:tag name="TRANSPARENT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00"/>
  <p:tag name="BMPHEIGHT" val="6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u=x_{12}^2 x_{34}^2/(x_{13}^2 x_{24}^2)&#10;$$$$ v=x_{14}^2x_{23}^2/(x_{13}^2 x_{24}^2)&#10;$$&#10;\end{document}"/>
  <p:tag name="TRANSPARENT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333"/>
  <p:tag name="BMPHEIGHT" val="216"/>
  <p:tag name="SOURCE" val="\documentclass{slides}\pagestyle{empty}&#10;  &#10;&#10;\usepackage{color}  &#10;&#10;\makeatletter&#10;\def\mathcolor#1#{\@mathcolor{#1}}&#10;\def\@mathcolor#1#2#3{%&#10;  \protect\leavevmode&#10;  \begingroup\color#1{#2}#3\endgroup&#10;}&#10;\makeatother &#10; &#10;  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tr}{{{\rm tr}}}&#10;\newcommand{\como}[1]{{\color[rgb]{0.0,0.1,0.9} {\bf \&quot;O:} #1} }&#10;&#10;&#10;&#10;&#10;\def\sG{\,\slash\!\!\!\! G}&#10;\def\sH{\slash\!\!\!\! H}&#10;\def\pint{-\hskip-0.41cm \int}&#10;&#10;\begin{document}&#10;$$    &#10;      =\,g^2\tr\,\left(\quad 2\,ZX\bar Z\bar X \quad +2\,Z\bar X\bar ZX -Z\bar XX\bar Z -Z\bar Z X\bar X &#10;      -ZX\bar X\bar Z-Z\bar Z\bar XX&#10;          \right) +\dots&#10;$$&#10;\end{document}"/>
  <p:tag name="TRANSPARENT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50"/>
  <p:tag name="BMPHEIGHT" val="39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G= \frac{\mathcal H}{ 1- \xi^4 \mathcal H}&#10;$$&#10;\end{document}"/>
  <p:tag name="TRANSPARENT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816"/>
  <p:tag name="BMPHEIGHT" val="5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h_\Delta=  \frac{\Gamma&#10;        \left(\frac{ D}{4}-\frac{\Delta }{2}\right) \Gamma&#10;        \left(-\frac{D}{4}+\frac{\Delta }{2}\right)} { \Gamma \left(\frac{&#10;                3D}{4}-\frac{\Delta }{2}\right) \Gamma&#10;        \left(\frac{D}{4}+\frac{\Delta }{2}\right)} =\xi^4&#10;$$&#10;\end{document}"/>
  <p:tag name="TRANSPARENT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00"/>
  <p:tag name="BMPHEIGHT" val="20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\tr [\phi_1(x)]^{ 2}&#10;$$&#10;\end{document}"/>
  <p:tag name="TRANSPARENT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391"/>
  <p:tag name="BMPHEIGHT" val="550"/>
  <p:tag name="SOURCE" val="\documentclass{slides}\pagestyle{empty}&#10;\usepackage{amsmath,amssymb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\Delta-2=\pm i \frac{2\xi ^2}{\Gamma \left(\frac{D}{2}\right)}\pm\frac{i}{6}&#10;  \frac{\xi^6}{\Gamma\left(\frac{D}{2}\right)^3}\left(\pi ^2-6 \psi&#10;   ^{(1)}\left(\frac{D}{2}\right)\right) +O(\xi^{10})&#10;   $$&#10;\end{document}"/>
  <p:tag name="TRANSPARENT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191"/>
  <p:tag name="BMPHEIGHT" val="5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eq}[1]{(\ref{#1})}&#10;\newcommand{\figref}[1]{Fig. \ref{#1}}&#10;\newcommand{\abs}[1]{\left|#1\right|}&#10;\newcommand{\comD}[1]{{\color{red}#1\color{black}}}&#10;\newcommand{\p}{\partial}&#10;\newcommand{\Tr}{{{\rm Tr}}}&#10;\newcommand{\tr}{{{\rm tr}}}&#10;\newcommand{\como}[1]{{\color[rgb]{0.0,0.1,0.9} {\bf \&quot;O:} #1} }&#10;&#10;&#10;&#10;&#10;\def\sG{\,\slash\!\!\!\! G}&#10;\def\sH{\slash\!\!\!\! H}&#10;\def\pint{-\hskip-0.41cm \int}&#10;&#10;\begin{document}&#10;$$ &#10;  \langle \Delta\,|\,x_{10},x_{20}\rangle\,=\,\frac{1}{\left(x_{12}^2\right)^{\frac{D}{4}-\frac{\Delta}{2}} &#10;  \left( x_{10}^2 x_{20}^2\right)^{-\frac{\Delta}{2}}} &#10; $$&#10;\end{document}"/>
  <p:tag name="TRANSPARENT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50"/>
  <p:tag name="BMPHEIGHT" val="3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V\left(\frac{3D}{4}-\frac{\Delta}{2},\frac{\Delta}{2},\frac{D}{4}\right)&#10;$$&#10;\end{document}"/>
  <p:tag name="TRANSPARENT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3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eq}[1]{(\ref{#1})}&#10;\newcommand{\figref}[1]{Fig. \ref{#1}}&#10;\newcommand{\abs}[1]{\left|#1\right|}&#10;\newcommand{\comD}[1]{{\color{red}#1\color{black}}}&#10;\newcommand{\p}{\partial}&#10;\newcommand{\Tr}{{{\rm Tr}}}&#10;\newcommand{\tr}{{{\rm tr}}}&#10;\newcommand{\como}[1]{{\color[rgb]{0.0,0.1,0.9} {\bf \&quot;O:} #1} }&#10;&#10;&#10;&#10;&#10;\def\sG{\,\slash\!\!\!\! G}&#10;\def\sH{\slash\!\!\!\! H}&#10;\def\pint{-\hskip-0.41cm \int}&#10;&#10;\begin{document}&#10;$$ &#10;  D/4&#10; $$&#10;\end{document}"/>
  <p:tag name="TRANSPARENT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33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eq}[1]{(\ref{#1})}&#10;\newcommand{\figref}[1]{Fig. \ref{#1}}&#10;\newcommand{\abs}[1]{\left|#1\right|}&#10;\newcommand{\comD}[1]{{\color{red}#1\color{black}}}&#10;\newcommand{\p}{\partial}&#10;\newcommand{\Tr}{{{\rm Tr}}}&#10;\newcommand{\tr}{{{\rm tr}}}&#10;\newcommand{\como}[1]{{\color[rgb]{0.0,0.1,0.9} {\bf \&quot;O:} #1} }&#10;&#10;&#10;&#10;&#10;\def\sG{\,\slash\!\!\!\! G}&#10;\def\sH{\slash\!\!\!\! H}&#10;\def\pint{-\hskip-0.41cm \int}&#10;&#10;\begin{document}&#10;$$ &#10;  D/4+\Delta/2&#10; $$&#10;\end{document}"/>
  <p:tag name="TRANSPARENT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08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eq}[1]{(\ref{#1})}&#10;\newcommand{\figref}[1]{Fig. \ref{#1}}&#10;\newcommand{\abs}[1]{\left|#1\right|}&#10;\newcommand{\comD}[1]{{\color{red}#1\color{black}}}&#10;\newcommand{\p}{\partial}&#10;\newcommand{\Tr}{{{\rm Tr}}}&#10;\newcommand{\tr}{{{\rm tr}}}&#10;\newcommand{\como}[1]{{\color[rgb]{0.0,0.1,0.9} {\bf \&quot;O:} #1} }&#10;&#10;&#10;&#10;&#10;\def\sG{\,\slash\!\!\!\! G}&#10;\def\sH{\slash\!\!\!\! H}&#10;\def\pint{-\hskip-0.41cm \int}&#10;&#10;\begin{document}&#10;$$ &#10;  D/2-\Delta/2&#10; $$&#10;\end{document}"/>
  <p:tag name="TRANSPARENT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58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eq}[1]{(\ref{#1})}&#10;\newcommand{\figref}[1]{Fig. \ref{#1}}&#10;\newcommand{\abs}[1]{\left|#1\right|}&#10;\newcommand{\comD}[1]{{\color{red}#1\color{black}}}&#10;\newcommand{\p}{\partial}&#10;\newcommand{\Tr}{{{\rm Tr}}}&#10;\newcommand{\tr}{{{\rm tr}}}&#10;\newcommand{\como}[1]{{\color[rgb]{0.0,0.1,0.9} {\bf \&quot;O:} #1} }&#10;&#10;&#10;&#10;&#10;\def\sG{\,\slash\!\!\!\! G}&#10;\def\sH{\slash\!\!\!\! H}&#10;\def\pint{-\hskip-0.41cm \int}&#10;&#10;\begin{document}&#10;$$ &#10; - D/4+\Delta/2&#10; $$&#10;\end{document}"/>
  <p:tag name="TRANSPARENT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883"/>
  <p:tag name="BMPHEIGHT" val="400"/>
  <p:tag name="SOURCE" val="\documentclass{slides}\pagestyle{empty}&#10;  &#10;&#10;\usepackage{color}  &#10;&#10;\makeatletter&#10;\def\mathcolor#1#{\@mathcolor{#1}}&#10;\def\@mathcolor#1#2#3{%&#10;  \protect\leavevmode&#10;  \begingroup\color#1{#2}#3\endgroup&#10;}&#10;\makeatother &#10; &#10;  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tr}{{{\rm tr}}}&#10;\newcommand{\como}[1]{{\color[rgb]{0.0,0.1,0.9} {\bf \&quot;O:} #1} }&#10;&#10;&#10;&#10;&#10;\def\sG{\,\slash\!\!\!\! G}&#10;\def\sH{\slash\!\!\!\! H}&#10;\def\pint{-\hskip-0.41cm \int}&#10;&#10;\begin{document}&#10;$$&#10;     \frac{g^2}{16}\tr\,\left([\Phi^{AB},\Phi^{CD}]_q [\bar\Phi^{AB},\bar\Phi^{CD}]_q \right) =&#10;     $$&#10;\end{document}"/>
  <p:tag name="TRANSPARENT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0&#10;$$&#10;\end{document}"/>
  <p:tag name="TRANSPARENT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1&#10;$$&#10;\end{document}"/>
  <p:tag name="TRANSPARENT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2&#10;$$&#10;\end{document}"/>
  <p:tag name="TRANSPARENT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3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4&#10;$$&#10;\end{document}"/>
  <p:tag name="TRANSPARENT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8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 \Delta &#10;$$&#10;\end{document}"/>
  <p:tag name="TRANSPARENT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0&#10;$$&#10;\end{document}"/>
  <p:tag name="TRANSPARENT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1&#10;$$&#10;\end{document}"/>
  <p:tag name="TRANSPARENT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2&#10;$$&#10;\end{document}"/>
  <p:tag name="TRANSPARENT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3&#10;$$&#10;\end{document}"/>
  <p:tag name="TRANSPARENT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3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4&#10;$$&#10;\end{document}"/>
  <p:tag name="TRANSPARENT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91"/>
  <p:tag name="BMPHEIGHT" val="2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q=e^{-i\gamma_3/2}&#10;$$&#10;\end{document}"/>
  <p:tag name="TRANSPARENT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50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\Delta/2&#10;$$&#10;\end{document}"/>
  <p:tag name="TRANSPARENT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50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\Delta/2&#10;$$&#10;\end{document}"/>
  <p:tag name="TRANSPARENT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08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eq}[1]{(\ref{#1})}&#10;\newcommand{\figref}[1]{Fig. \ref{#1}}&#10;\newcommand{\abs}[1]{\left|#1\right|}&#10;\newcommand{\comD}[1]{{\color{red}#1\color{black}}}&#10;\newcommand{\p}{\partial}&#10;\newcommand{\Tr}{{{\rm Tr}}}&#10;\newcommand{\tr}{{{\rm tr}}}&#10;\newcommand{\como}[1]{{\color[rgb]{0.0,0.1,0.9} {\bf \&quot;O:} #1} }&#10;&#10;&#10;&#10;&#10;\def\sG{\,\slash\!\!\!\! G}&#10;\def\sH{\slash\!\!\!\! H}&#10;\def\pint{-\hskip-0.41cm \int}&#10;&#10;\begin{document}&#10;$$ &#10;  D/4-\Delta/2&#10; $$&#10;\end{document}"/>
  <p:tag name="TRANSPARENT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40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  \frac{1} { h_\Delta}&#10;$$&#10;\end{document}"/>
  <p:tag name="TRANSPARENT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0&#10;$$&#10;\end{document}"/>
  <p:tag name="TRANSPARENT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1&#10;$$&#10;\end{document}"/>
  <p:tag name="TRANSPARENT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2&#10;$$&#10;\end{document}"/>
  <p:tag name="TRANSPARENT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3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4&#10;$$&#10;\end{document}"/>
  <p:tag name="TRANSPARENT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1&#10;$$&#10;\end{document}"/>
  <p:tag name="TRANSPARENT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3&#10;$$&#10;\end{document}"/>
  <p:tag name="TRANSPARENT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383"/>
  <p:tag name="BMPHEIGHT" val="441"/>
  <p:tag name="SOURCE" val="\documentclass{slides}\pagestyle{empty}&#10;  &#10;&#10;\usepackage{color}  &#10;&#10;\makeatletter&#10;\def\mathcolor#1#{\@mathcolor{#1}}&#10;\def\@mathcolor#1#2#3{%&#10;  \protect\leavevmode&#10;  \begingroup\color#1{#2}#3\endgroup&#10;}&#10;\makeatother &#10; &#10;  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tr}{{{\rm tr}}}&#10;\newcommand{\como}[1]{{\color[rgb]{0.0,0.1,0.9} {\bf \&quot;O:} #1} }&#10;&#10;&#10;&#10;&#10;\def\sG{\,\slash\!\!\!\! G}&#10;\def\sH{\slash\!\!\!\! H}&#10;\def\pint{-\hskip-0.41cm \int}&#10;&#10;\begin{document}&#10;$$    &#10;      =\,g^2\tr\,\left(2q^2\,ZX\bar Z\bar X +2\frac{1}{q^2}\,Z\bar X\bar ZX -Z\bar XX\bar Z -Z\bar Z X\bar X &#10;      -ZX\bar X\bar Z-Z\bar Z\bar XX&#10;          \right) +\dots&#10;$$&#10;\end{document}"/>
  <p:tag name="TRANSPARENT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2&#10;$$&#10;\end{document}"/>
  <p:tag name="TRANSPARENT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3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4&#10;$$&#10;\end{document}"/>
  <p:tag name="TRANSPARENT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0&#10;$$&#10;\end{document}"/>
  <p:tag name="TRANSPARENT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8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eq}[1]{(\ref{#1})}&#10;\newcommand{\figref}[1]{Fig. \ref{#1}}&#10;\newcommand{\abs}[1]{\left|#1\right|}&#10;\newcommand{\comD}[1]{{\color{red}#1\color{black}}}&#10;\newcommand{\p}{\partial}&#10;\newcommand{\Tr}{{{\rm Tr}}}&#10;\newcommand{\tr}{{{\rm tr}}}&#10;\newcommand{\como}[1]{{\color[rgb]{0.0,0.1,0.9} {\bf \&quot;O:} #1} }&#10;&#10;&#10;&#10;&#10;\def\sG{\,\slash\!\!\!\! G}&#10;\def\sH{\slash\!\!\!\! H}&#10;\def\pint{-\hskip-0.41cm \int}&#10;&#10;\begin{document}&#10;$$ &#10;  3D/4-\Delta/2&#10; $$&#10;\end{document}"/>
  <p:tag name="TRANSPARENT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3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eq}[1]{(\ref{#1})}&#10;\newcommand{\figref}[1]{Fig. \ref{#1}}&#10;\newcommand{\abs}[1]{\left|#1\right|}&#10;\newcommand{\comD}[1]{{\color{red}#1\color{black}}}&#10;\newcommand{\p}{\partial}&#10;\newcommand{\Tr}{{{\rm Tr}}}&#10;\newcommand{\tr}{{{\rm tr}}}&#10;\newcommand{\como}[1]{{\color[rgb]{0.0,0.1,0.9} {\bf \&quot;O:} #1} }&#10;&#10;&#10;&#10;&#10;\def\sG{\,\slash\!\!\!\! G}&#10;\def\sH{\slash\!\!\!\! H}&#10;\def\pint{-\hskip-0.41cm \int}&#10;&#10;\begin{document}&#10;$$ &#10;  D/4&#10; $$&#10;\end{document}"/>
  <p:tag name="TRANSPARENT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3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eq}[1]{(\ref{#1})}&#10;\newcommand{\figref}[1]{Fig. \ref{#1}}&#10;\newcommand{\abs}[1]{\left|#1\right|}&#10;\newcommand{\comD}[1]{{\color{red}#1\color{black}}}&#10;\newcommand{\p}{\partial}&#10;\newcommand{\Tr}{{{\rm Tr}}}&#10;\newcommand{\tr}{{{\rm tr}}}&#10;\newcommand{\como}[1]{{\color[rgb]{0.0,0.1,0.9} {\bf \&quot;O:} #1} }&#10;&#10;&#10;&#10;&#10;\def\sG{\,\slash\!\!\!\! G}&#10;\def\sH{\slash\!\!\!\! H}&#10;\def\pint{-\hskip-0.41cm \int}&#10;&#10;\begin{document}&#10;$$ &#10;  D/4&#10; $$&#10;\end{document}"/>
  <p:tag name="TRANSPARENT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50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\Delta/2&#10;$$&#10;\end{document}"/>
  <p:tag name="TRANSPARENT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50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\Delta/2&#10;$$&#10;\end{document}"/>
  <p:tag name="TRANSPARENT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83"/>
  <p:tag name="BMPHEIGHT" val="108"/>
  <p:tag name="SOURCE" val="\documentclass{article}\usepackage{amsfonts,amssymb,color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1- \xi^4/h_{\Delta,S}=0$$&#10;\end{document}"/>
  <p:tag name="TRANSPARENT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933"/>
  <p:tag name="BMPHEIGHT" val="275"/>
  <p:tag name="SOURCE" val="\documentclass{slides}\pagestyle{empty}&#10;&#10;\usepackage{amsmath,amsfonts,amsthm,graphicx}&#10;&#10;&#10;&#10;\def\L{\Lambda}&#10;\def\l{\lambda}&#10;\def\e{\epsilon}&#10;\def\om{\omega}&#10;\def\s{\sigma}&#10;\def\a{\alpha}&#10;\def\b{\beta}&#10;\def\th{\theta}&#10;&#10;\def\tr{\rm tr~\!\!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\newcommand{\bP}{{\bf P}}&#10;\newcommand{\bQ}{{\bf Q}}&#10;&#10;&#10;\newcommand{\es}{\,\backslash\hskip-0.37cm 0}&#10;\def\sH{\slash\!\!\!\! H}&#10;\def\pint{-\hskip-0.41cm \int}&#10;&#10;\begin{document}&#10;\(\tr(\phi_1\partial_+^S\phi_1(\phi_2^\dagger\phi_2)^n)+\text{permutations} \)                                         &#10;\end{document}"/>
  <p:tag name="TRANSPARENT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00"/>
  <p:tag name="BMPHEIGHT" val="2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\sim\,\,(q^2)^{\#_\uparrow \,\, -\,\,\#_\downarrow}&#10;$$&#10;\end{document}"/>
  <p:tag name="TRANSPARENT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91"/>
  <p:tag name="BMPHEIGHT" val="3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 \Delta=\frac{D}{2}+2i\nu&#10;$$&#10;\end{document}"/>
  <p:tag name="TRANSPARENT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00"/>
  <p:tag name="BMPHEIGHT" val="258"/>
  <p:tag name="SOURCE" val="\documentclass{article}\usepackage{amsfonts,amssymb,color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\mathcal G(u,v)=\sum_{S/2\in  \mathbb Z_+} \int_{-\infty}^\infty d\nu\,\,\mu_{\Delta,S} \,\,&#10;{u^{(\Delta-S)/2} g_{\Delta,S} (u,v)&#10;\over 1- \xi^4/h_{\Delta,S}}&#10;$$&#10;\end{document}"/>
  <p:tag name="TRANSPARENT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533"/>
  <p:tag name="BMPHEIGHT" val="566"/>
  <p:tag name="SOURCE" val="\documentclass{slides}\pagestyle{empty}&#10;\usepackage{amsmath,amssymb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h_{\Delta, S}\,=\,\frac{   \Gamma \left(\frac{3D}{4}-\frac{\Delta- S}{2}\right)  }{\Gamma\left(\frac{D}{4}-\frac{\Delta- S}{2}\right)  }\frac{   \Gamma \left(\frac{D}{4}+\frac{\Delta+ S}{2}\right)  }{\Gamma\left(-\frac{D}{4}+\frac{\Delta+ S}{2}\right)  }=  \xi^4\,&#10;$$&#10;\end{document}"/>
  <p:tag name="TRANSPARENT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058"/>
  <p:tag name="BMPHEIGHT" val="433"/>
  <p:tag name="SOURCE" val="\documentclass{slides}\pagestyle{empty}&#10;\usepackage{amsmath,amssymb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=\,\, \sum_{\Delta} \sum_{ S/2\in \mathbb Z_+}C_{\Delta, S}\, u^{(\Delta-S)/2} g_{\Delta,S} (u,v)&#10;$$&#10;\end{document}"/>
  <p:tag name="TRANSPARENT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716"/>
  <p:tag name="BMPHEIGHT" val="63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 C_{\Delta,S}=\frac{(-1)^{-S}}{(2\pi)^3} \frac{\Gamma (S+2)  \Gamma \left(\frac{1}{2}&#10;        (S+\Delta -1)\right)^2\Gamma (S-\Delta +4)}{\Gamma (S+1) \Gamma \left(\frac{1}{2} (S-\Delta&#10;        +5)\right)^2 \Gamma (S+\Delta -1)}&#10;$$&#10;\end{document}"/>
  <p:tag name="TRANSPARENT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341"/>
  <p:tag name="BMPHEIGHT" val="433"/>
  <p:tag name="SOURCE" val="\documentclass{slides}\pagestyle{empty}&#10;\usepackage{amsmath,amssymb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h_{\Delta, S}^{(D=4)}\,=\frac{16 \pi ^4}{(-\Delta +S+2) (-\Delta +S+4) (\Delta +S-2) (\Delta&#10;        +S)}=  \xi^4\,&#10;$$&#10;\end{document}"/>
  <p:tag name="TRANSPARENT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50"/>
  <p:tag name="BMPHEIGHT" val="4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\begin{eqnarray*}&#10;  u&amp;=&amp;\bar z z   \\&#10;  v&amp;=&amp;(1-\bar z)(1-z)&#10;\end{eqnarray*}&#10;\end{document}"/>
  <p:tag name="TRANSPARENT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25"/>
  <p:tag name="BMPHEIGHT" val="44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{\cal G}\,= \,&#10;%\frac{1}{(4\pi^2)^2}&#10;\frac{z\bar z}{z-\bar z}\sum_{n=0}^\infty (i\xi^2)^n \,\,{\cal G}_{n}(z,\bar z)&#10;$$&#10;\end{document}"/>
  <p:tag name="TRANSPARENT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666"/>
  <p:tag name="BMPHEIGHT" val="12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\begin{eqnarray*}&#10;{\cal G}_{1}&amp;=&amp;-( \mathcal{L}_{01}- \mathcal{L}_{10})\\ \\&#10;{\cal G}_{2}&amp;=&amp;&#10;+( \mathcal{L}_{0 1}- \mathcal{L}_{1 0})- \mathcal{L}_{0 0 1}+ \mathcal{L}_{1 0 0}\\&#10;{\cal G}_{3}&amp;=&amp;&#10;\frac{3}{2}\left(  \mathcal{L}_{0 1}- \mathcal{L}_{1 0}\right)&#10;- \mathcal{L}_{0 0 0 1}&#10;+ \mathcal{L}_{0 0 1 0}&#10;- \mathcal{L}_{0 1 0 0}&#10;- \mathcal{L}_{0 1 0 1}&#10;+ \mathcal{L}_{1 0 0 0}&#10;+ \mathcal{L}_{1 0 1 0}+4&#10;\zeta _3  \mathcal{L}_1   \\&#10;&amp;\dots&amp;&#10;\end{eqnarray*}&#10;\end{document}"/>
  <p:tag name="TRANSPARENT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1"/>
  <p:tag name="BMPHEIGHT" val="2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\alpha_1^2&#10;$$&#10;\end{document}"/>
  <p:tag name="TRANSPARENT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75"/>
  <p:tag name="BMPHEIGHT" val="2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q^{-2}&#10;$$&#10;\end{document}"/>
  <p:tag name="TRANSPARENT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1"/>
  <p:tag name="BMPHEIGHT" val="2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\alpha_1^2&#10;$$&#10;\end{document}"/>
  <p:tag name="TRANSPARENT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8"/>
  <p:tag name="BMPHEIGHT" val="2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\xi^2&#10;$$&#10;\end{document}"/>
  <p:tag name="TRANSPARENT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8"/>
  <p:tag name="BMPHEIGHT" val="2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\xi^2&#10;$$&#10;\end{document}"/>
  <p:tag name="TRANSPARENT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1"/>
  <p:tag name="BMPHEIGHT" val="2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\alpha_1^2&#10;$$&#10;\end{document}"/>
  <p:tag name="TRANSPARENT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700"/>
  <p:tag name="BMPHEIGHT" val="2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G_{1m}(x_1,x_2|x_3,x_4)\,\equiv\,\langle \tr(X(x_1)Z(x_1) X(x_2))&#10; \tr(X^\dagger (x_3) X^\dagger(x_4) Z^\dagger(x_4))\rangle &#10;$$&#10;\end{document}"/>
  <p:tag name="TRANSPARENT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833"/>
  <p:tag name="BMPHEIGHT" val="2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\Delta_{1m} =2+\sqrt{(S+1)^2-4(-1)^S \xi ^2}&#10;$$&#10;\end{document}"/>
  <p:tag name="TRANSPARENT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966"/>
  <p:tag name="BMPHEIGHT" val="5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C^{(1m)}_{\Delta,S}= (S+1)\frac{ \Gamma^2 \left(\frac{1}{2}&#10;        (S+\Delta -1)\right)\Gamma (S-\Delta +4)}{ \Gamma^2 \left(\frac{1}{2} (S-\Delta&#10;        +5)\right) \Gamma (S+\Delta -1)}&#10;$$&#10;\end{document}"/>
  <p:tag name="TRANSPARENT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616"/>
  <p:tag name="BMPHEIGHT" val="5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\xi^2=  (-1)^S\frac{\Gamma&#10;        \left(\frac{5 D}{8}+\frac{S}{2}-\frac{\Delta }{2}\right) \Gamma&#10;        \left(\frac{D}{8}+\frac{S}{2}+\frac{\Delta }{2}\right)} { \Gamma \left(\frac{3&#10;                D}{8}+\frac{S}{2}-\frac{\Delta }{2}\right) \Gamma&#10;        \left(-\frac{D}{8}+\frac{S}{2}+\frac{\Delta }{2}\right)}&#10;$$&#10;\end{document}"/>
  <p:tag name="TRANSPARENT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16"/>
  <p:tag name="BMPHEIGHT" val="24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\tr(X Z \partial_+^S X)+\dots&#10;$$&#10;\end{document}"/>
  <p:tag name="TRANSPARENT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1&#10;$$&#10;\end{document}"/>
  <p:tag name="TRANSPARENT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"/>
  <p:tag name="BMPHEIGHT" val="75"/>
  <p:tag name="SOURCE" val="\documentclass{article}\usepackage{amsfonts,amssymb,color}\pagestyle{empty}&#10;\begin{document}&#10;$$&#10;j&#10;$$&#10;\end{document}"/>
  <p:tag name="TRANSPARENT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8"/>
  <p:tag name="BMPHEIGHT" val="2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q^2&#10;$$&#10;\end{document}"/>
  <p:tag name="TRANSPARENT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2&#10;$$&#10;\end{document}"/>
  <p:tag name="TRANSPARENT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3&#10;$$&#10;\end{document}"/>
  <p:tag name="TRANSPARENT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3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4&#10;$$&#10;\end{document}"/>
  <p:tag name="TRANSPARENT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75"/>
  <p:tag name="BMPHEIGHT" val="15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{\cal H}_{1m}=&#10;$$&#10;\end{document}"/>
  <p:tag name="TRANSPARENT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83"/>
  <p:tag name="BMPHEIGHT" val="2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\delta^{(D)}(x_1-x_4)&#10;$$&#10;\end{document}"/>
  <p:tag name="TRANSPARENT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2&#10;$$&#10;\end{document}"/>
  <p:tag name="TRANSPARENT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1&#10;$$&#10;\end{document}"/>
  <p:tag name="TRANSPARENT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3&#10;$$&#10;\end{document}"/>
  <p:tag name="TRANSPARENT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3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4&#10;$$&#10;\end{document}"/>
  <p:tag name="TRANSPARENT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75"/>
  <p:tag name="BMPHEIGHT" val="15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{\cal H}_{2m}=&#10;$$&#10;\end{document}"/>
  <p:tag name="TRANSPARENT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  &#10;&#10;\usepackage{color}  &#10;&#10;\makeatletter&#10;\def\mathcolor#1#{\@mathcolor{#1}}&#10;\def\@mathcolor#1#2#3{%&#10;  \protect\leavevmode&#10;  \begingroup\color#1{#2}#3\endgroup&#10;}&#10;\makeatother &#10; &#10;  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tr}{{{\rm tr}}}&#10;\newcommand{\como}[1]{{\color[rgb]{0.0,0.1,0.9} {\bf \&quot;O:} #1} }&#10;&#10;&#10;&#10;&#10;\def\sG{\,\slash\!\!\!\! G}&#10;\def\sH{\slash\!\!\!\! H}&#10;\def\pint{-\hskip-0.41cm \int}&#10;&#10;\begin{document}&#10;$$ Z&#10;$$&#10;\end{document}"/>
  <p:tag name="TRANSPARENT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50"/>
  <p:tag name="BMPHEIGHT" val="24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\tr(X Z \partial_+^S XZ)+\dots&#10;$$&#10;\end{document}"/>
  <p:tag name="TRANSPARENT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208"/>
  <p:tag name="BMPHEIGHT" val="2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G_{2m}(x_1,x_2|x_3,x_4)\,\equiv\,\langle \tr(XZ)(x_1)\,\,\,\tr(XZ^\dagger)(x_2)\,\,\,&#10; \tr(X^\dagger Z)(x_3)\,\,\,&#10;\tr(X^\dagger Z^\dagger)(x_4) \rangle &#10;$$&#10;\end{document}"/>
  <p:tag name="TRANSPARENT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233"/>
  <p:tag name="BMPHEIGHT" val="115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\xi^{-4} = {1\over (4\pi^2)^4}   \int {d^4 x_3 d^4 x_4 \, (n_{_+}\cdot x_{34})^S &#10; \over x_{13}^2 x_{14}^2 x_{23}^2 x_{24}^2   (x_{34}^2)^{2-\Delta/2 +S/2}}=&#10; $$$$&#10; =\frac{\psi ^{(1)}\left(\frac{1}{4}&#10;        (S-\Delta +4)\right)-\psi&#10;        ^{(1)}\left(\frac{1}{4} (S-\Delta&#10;        +6)\right)-\psi&#10;        ^{(1)}\left(\frac{1&#10;        }{4}(S+\Delta)\right)+\psi&#10;        ^{(1)}\left(\frac{1}{4} (S+\Delta&#10;        +2)\right)}{(4\pi)^4 (\Delta&#10;        -2) (S+1)} &#10;$$&#10;\end{document}"/>
  <p:tag name="TRANSPARENT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1&#10;$$&#10;\end{document}"/>
  <p:tag name="TRANSPARENT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2&#10;$$&#10;\end{document}"/>
  <p:tag name="TRANSPARENT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3&#10;$$&#10;\end{document}"/>
  <p:tag name="TRANSPARENT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3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4&#10;$$&#10;\end{document}"/>
  <p:tag name="TRANSPARENT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2&#10;$$&#10;\end{document}"/>
  <p:tag name="TRANSPARENT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1&#10;$$&#10;\end{document}"/>
  <p:tag name="TRANSPARENT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3&#10;$$&#10;\end{document}"/>
  <p:tag name="TRANSPARENT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0"/>
  <p:tag name="BMPHEIGHT" val="116"/>
  <p:tag name="SOURCE" val="\documentclass{slides}\pagestyle{empty}&#10;  &#10;&#10;\usepackage{color}  &#10;&#10;\makeatletter&#10;\def\mathcolor#1#{\@mathcolor{#1}}&#10;\def\@mathcolor#1#2#3{%&#10;  \protect\leavevmode&#10;  \begingroup\color#1{#2}#3\endgroup&#10;}&#10;\makeatother &#10; &#10;  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tr}{{{\rm tr}}}&#10;\newcommand{\como}[1]{{\color[rgb]{0.0,0.1,0.9} {\bf \&quot;O:} #1} }&#10;&#10;&#10;&#10;&#10;\def\sG{\,\slash\!\!\!\! G}&#10;\def\sH{\slash\!\!\!\! H}&#10;\def\pint{-\hskip-0.41cm \int}&#10;&#10;\begin{document}&#10;$$ X&#10;$$&#10;\end{document}"/>
  <p:tag name="TRANSPARENT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3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x_4&#10;$$&#10;\end{document}"/>
  <p:tag name="TRANSPARENT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450"/>
  <p:tag name="BMPHEIGHT" val="2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G(x_1,x_2|x_3,x_4)\,\equiv\,\langle\tr[X(x_1) X(x_2)]\,\,\, &#10;\tr[X^\dagger(x_3) X^\dagger(x_4)]\rangle &#10;$$&#10;\end{document}"/>
  <p:tag name="TRANSPARENT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66"/>
  <p:tag name="BMPHEIGHT" val="43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=&#10; \frac{ {\cal G}(u,v) }{ x_{12}^2 x_{34}^2}&#10;$$&#10;\end{document}"/>
  <p:tag name="TRANSPARENT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75"/>
  <p:tag name="BMPHEIGHT" val="1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{\cal H}_B=&#10;$$&#10;\end{document}"/>
  <p:tag name="TRANSPARENT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75"/>
  <p:tag name="BMPHEIGHT" val="1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{\cal H}_F=&#10;$$&#10;\end{document}"/>
  <p:tag name="TRANSPARENT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000"/>
  <p:tag name="BMPHEIGHT" val="55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\mathcal{G}(u,v)=\sum_{S/2\in Z\!\!\!Z_+} \int d\nu \,\mu_{\Delta,S}&#10; \frac{u^{(\Delta-S)/2} g_{\Delta,S}(u,v)\,\, h_B(\Delta,S)}{ 1- &#10; (\xi_2^4+\xi_3^4) h_B(\Delta,S)-\xi_2^2\xi_3^2 \,h_F(\Delta,S)}\,,\qquad (\Delta=2+2i\nu)&#10;$$&#10;\end{document}"/>
  <p:tag name="TRANSPARENT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1"/>
  <p:tag name="BMPHEIGHT" val="2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\alpha_1^2&#10;$$&#10;\end{document}"/>
  <p:tag name="TRANSPARENT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8"/>
  <p:tag name="BMPHEIGHT" val="2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\xi_2^2&#10;$$&#10;\end{document}"/>
  <p:tag name="TRANSPARENT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8"/>
  <p:tag name="BMPHEIGHT" val="2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\xi_3^2&#10;$$&#10;\end{document}"/>
  <p:tag name="TRANSPARENT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66"/>
  <p:tag name="BMPHEIGHT" val="2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\sqrt{\xi_2\xi_3}&#10;$$&#10;\end{document}"/>
  <p:tag name="TRANSPARENT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50"/>
  <p:tag name="SOURCE" val="\documentclass{slides}\pagestyle{empty}&#10;  &#10;&#10;\usepackage{color}  &#10;&#10;\makeatletter&#10;\def\mathcolor#1#{\@mathcolor{#1}}&#10;\def\@mathcolor#1#2#3{%&#10;  \protect\leavevmode&#10;  \begingroup\color#1{#2}#3\endgroup&#10;}&#10;\makeatother &#10; &#10;  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tr}{{{\rm tr}}}&#10;\newcommand{\como}[1]{{\color[rgb]{0.0,0.1,0.9} {\bf \&quot;O:} #1} }&#10;&#10;&#10;&#10;&#10;\def\sG{\,\slash\!\!\!\! G}&#10;\def\sH{\slash\!\!\!\! H}&#10;\def\pint{-\hskip-0.41cm \int}&#10;&#10;\begin{document}&#10;$$\bar Z&#10;$$&#10;\end{document}"/>
  <p:tag name="TRANSPARENT" val="Tru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\begin{eqnarray*}&#10;x_1&#10;\end{eqnarray*}&#10;\end{document}"/>
  <p:tag name="TRANSPARENT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3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\begin{eqnarray*}&#10;x_4&#10;\end{eqnarray*}&#10;\end{document}"/>
  <p:tag name="TRANSPARENT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\begin{eqnarray*}&#10;x_2&#10;\end{eqnarray*}&#10;\end{document}"/>
  <p:tag name="TRANSPARENT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3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\begin{eqnarray*}&#10;x_3&#10;\end{eqnarray*}&#10;\end{document}"/>
  <p:tag name="TRANSPARENT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741"/>
  <p:tag name="BMPHEIGHT" val="3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(s,\bar s)=\left(\frac{1}{2}+\frac{m}{2}+i \tau,\frac{1}{2}-\frac{m}{2}+i \tau\right)&#10;$$&#10;\end{document}"/>
  <p:tag name="TRANSPARENT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866"/>
  <p:tag name="BMPHEIGHT" val="325"/>
  <p:tag name="SOURCE" val="\documentclass{slides}\pagestyle{empty}&#10;   \usepackage{amsmath}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B_{L,N}(u,\bar u)=\underset{1\le k,j\le N}{\det}\left[(u\p_{u})^k(\bar u\p_{\bar u})^j\,\, f_{L+N}(u,\bar u)\right]&#10;$$&#10;\end{document}"/>
  <p:tag name="TRANSPARENT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341"/>
  <p:tag name="BMPHEIGHT" val="4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\begin{eqnarray*}&#10;\mathcal{F}_{_{N+L}}(x,u,\bar u)\,&amp;&amp;=\, {_{_{N+L}}F_{_{N+L-1}}}\left[\left(2s+x,\cdots,2 s+x\right),\left(1+2x,\cdots,1+2x\right),u\right]\times\\&#10;&amp;&amp;\times{_{_{N+L}}F_{_{N+L-1}}}\left[\left(2\bar s+x,\cdots,2\bar s+x\right),\left(1+2x,\cdots,1+2x\right),\bar u\right]&#10;\end{eqnarray*}&#10;\end{document}"/>
  <p:tag name="TRANSPARENT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00"/>
  <p:tag name="BMPHEIGHT" val="3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s=\bar s=\frac{1}{4}&#10;$$&#10;\end{document}"/>
  <p:tag name="TRANSPARENT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33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s=0&#10;$$&#10;\end{document}"/>
  <p:tag name="TRANSPARENT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91"/>
  <p:tag name="BMPHEIGHT" val="3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u=\frac{z_{12}z_{34}}{z_{13}z_{24}}&#10;$$&#10;\end{document}"/>
  <p:tag name="TRANSPARENT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0"/>
  <p:tag name="BMPHEIGHT" val="150"/>
  <p:tag name="SOURCE" val="\documentclass{slides}\pagestyle{empty}&#10;  &#10;&#10;\usepackage{color}  &#10;&#10;\makeatletter&#10;\def\mathcolor#1#{\@mathcolor{#1}}&#10;\def\@mathcolor#1#2#3{%&#10;  \protect\leavevmode&#10;  \begingroup\color#1{#2}#3\endgroup&#10;}&#10;\makeatother &#10; &#10;  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tr}{{{\rm tr}}}&#10;\newcommand{\como}[1]{{\color[rgb]{0.0,0.1,0.9} {\bf \&quot;O:} #1} }&#10;&#10;&#10;&#10;&#10;\def\sG{\,\slash\!\!\!\! G}&#10;\def\sH{\slash\!\!\!\! H}&#10;\def\pint{-\hskip-0.41cm \int}&#10;&#10;\begin{document}&#10;$$\bar X&#10;$$&#10;\end{document}"/>
  <p:tag name="TRANSPARENT" val="Tru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825"/>
  <p:tag name="BMPHEIGHT" val="54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f_{L+N}(u,\bar u)=\,\frac{d^{N+L-1}}{d x^{N+L-1}}&#10;\left[u^{x+s} \bar u^{x+\bar s} \,&#10;\left(\frac{\Gamma(2 s+x))\Gamma(2\bar s+x))}{\Gamma(1+2x)^{2}}\right)^{N+L}&#10;\mathcal{F}_{N+L}(x,u,\bar u) \right]_{x=0}&#10;$$&#10;\end{document}"/>
  <p:tag name="TRANSPARENT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\begin{eqnarray*}&#10;x_1&#10;\end{eqnarray*}&#10;\end{document}"/>
  <p:tag name="TRANSPARENT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3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\begin{eqnarray*}&#10;x_4&#10;\end{eqnarray*}&#10;\end{document}"/>
  <p:tag name="TRANSPARENT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\begin{eqnarray*}&#10;x_2&#10;\end{eqnarray*}&#10;\end{document}"/>
  <p:tag name="TRANSPARENT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3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\begin{eqnarray*}&#10;x_3&#10;\end{eqnarray*}&#10;\end{document}"/>
  <p:tag name="TRANSPARENT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91"/>
  <p:tag name="BMPHEIGHT" val="200"/>
  <p:tag name="SOURCE" val="\documentclass{slides}\pagestyle{empty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rm tr} (\phi_1)^{3}$$&#10;\end{document}"/>
  <p:tag name="TRANSPARENT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500"/>
  <p:tag name="BMPHEIGHT" val="450"/>
  <p:tag name="SOURCE" val="\documentclass{slides}\pagestyle{empty}&#10;&#10;\usepackage{amsmath,amsfonts,amsthm,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\newcommand{\bP}{{\bf P}}&#10;\newcommand{\bQ}{{\bf Q}}&#10;&#10;&#10;\newcommand{\es}{\,\backslash\hskip-0.37cm 0}&#10;\def\sH{\slash\!\!\!\! H}&#10;\def\pint{-\hskip-0.41cm \int}&#10;&#10;\begin{document}&#10;$$&#10;\left(\frac{(\Delta-1)(\Delta-3)}{4u^2}-\frac{i\,\xi^3}{u^3}-2\right)q(u)+q(u+i)+q(u-i)=0&#10;$$                                              &#10;\end{document}"/>
  <p:tag name="TRANSPARENT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50"/>
  <p:tag name="BMPHEIGHT" val="166"/>
  <p:tag name="SOURCE" val="\documentclass{slides}\pagestyle{empty}&#10;&#10;\usepackage{amsmath,amsfonts,amsthm,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\newcommand{\bP}{{\bf P}}&#10;\newcommand{\bQ}{{\bf Q}}&#10;&#10;&#10;\newcommand{\es}{\,\backslash\hskip-0.37cm 0}&#10;\def\sH{\slash\!\!\!\! H}&#10;\def\pint{-\hskip-0.41cm \int}&#10;&#10;\begin{document}&#10;$$&#10;q_2(u,\xi),\quad q_4(u,\xi)&#10;$$                                              &#10;\end{document}"/>
  <p:tag name="TRANSPARENT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58"/>
  <p:tag name="BMPHEIGHT" val="175"/>
  <p:tag name="SOURCE" val="\documentclass{slides}\pagestyle{empty}&#10;&#10;\usepackage{amsmath,amsfonts,amsthm,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\newcommand{\bP}{{\bf P}}&#10;\newcommand{\bQ}{{\bf Q}}&#10;&#10;&#10;\newcommand{\es}{\,\backslash\hskip-0.37cm 0}&#10;\def\sH{\slash\!\!\!\! H}&#10;\def\pint{-\hskip-0.41cm \int}&#10;&#10;\begin{document}&#10;$$&#10;q_2(0,\xi)\,q_4(0,-\xi)\,+\,q_2(0,-\xi)\,q_4(0,\xi)=0&#10;$$                                              &#10;\end{document}"/>
  <p:tag name="TRANSPARENT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625"/>
  <p:tag name="BMPHEIGHT" val="366"/>
  <p:tag name="SOURCE" val="\documentclass{slides}\pagestyle{empty}&#10;&#10;\usepackage{amsmath,amsfonts,amsthm,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\newcommand{\bP}{{\bf P}}&#10;\newcommand{\bQ}{{\bf Q}}&#10;&#10;&#10;\newcommand{\es}{\,\backslash\hskip-0.37cm 0}&#10;\def\sH{\slash\!\!\!\! H}&#10;\def\pint{-\hskip-0.41cm \int}&#10;&#10;\begin{document}&#10;$$&#10;q_2(u,\xi)\sim u^{\Delta/2-1/2}(1+\frac{\alpha_1}{u}+\frac{\alpha_2}{u^2}+\cdots),\qquad &#10;q_4(u,\xi)\sim u^{-\Delta/2+3/2}(1+\frac{\beta_1}{u}+\frac{\beta_2}{u^2}+\cdots)&#10;$$                                              &#10;\end{document}"/>
  <p:tag name="TRANSPARENT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25"/>
  <p:tag name="BMPHEIGHT" val="3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tr}{{{\rm tr}}}&#10;\newcommand{\como}[1]{{\color[rgb]{0.0,0.1,0.9} {\bf \&quot;O:} #1} }&#10;&#10;&#10;&#10;&#10;\def\sG{\,\slash\!\!\!\! G}&#10;\def\sH{\slash\!\!\!\! H}&#10;\def\pint{-\hskip-0.41cm \int}&#10;&#10;\begin{document}&#10;$$&#10;{\cal L}=N_c\tr\biggl[&#10;  -\frac{1}{2}\p^\mu\phi^\dagger_i\p_\mu\phi^i&#10;  +i\bar\psi^{\dot\alpha}_{ A}\p^\alpha_{\dot\alpha}\psi^A_{\alpha }\biggr]&#10;+{\cal L}_{\rm int}&#10;$$&#10;\end{document}"/>
  <p:tag name="TRANSPARENT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925"/>
  <p:tag name="BMPHEIGHT" val="4250"/>
  <p:tag name="SOURCE" val="\documentclass{slides}\pagestyle{empty}&#10;&#10;\usepackage{amsmath,amsfonts,amsthm,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\newcommand{\bP}{{\bf P}}&#10;\newcommand{\bQ}{{\bf Q}}&#10;&#10;&#10;\newcommand{\es}{\,\backslash\hskip-0.37cm 0}&#10;\def\sH{\slash\!\!\!\! H}&#10;\def\pint{-\hskip-0.41cm \int}&#10;&#10;\begin{document}&#10;\begin{eqnarray*}&#10;\Delta-3=&amp;&amp;-12 \xi ^6 \zeta (3)+\xi ^{12} \left(189 \zeta (7)-144 \zeta (3)^2\right)\\&amp;&amp;+\xi ^{18} \left(-1944 \zeta (8,2,1)-3024 \zeta (3)^3-3024 \zeta (5) \zeta (3)^2+\frac{198 \pi ^8 \zeta (3)}{175}+6804 \zeta (7) \zeta (3)\right.\\&amp;&amp;\left.+\frac{612 \pi ^6 \zeta (5)}{35}+270 \pi ^4 \zeta (7)+5994 \pi ^2 \zeta (9)-\frac{925911 \zeta (11)}{8}\right)+\\ &amp;&amp;\xi ^{24} \Big(\frac{10368}{5} \pi ^4 \zeta (8,2,1)+5184 \pi ^2 \zeta (9,3,1)+51840 \pi ^2 \zeta (10,2,1)-148716 \zeta (11,3,1)\\ &amp;&amp;-1061910 \zeta (12,2,1)+62208 \zeta (10,2,1,1,1)-93312 \zeta (3) \zeta (8,2,1)-288 \zeta (3)^5\\ &amp;&amp;+72 \gamma  \pi ^2 \zeta (3)^4-77760 \zeta (3)^4-\frac{80756 \pi ^6 \zeta (3)^3}{945}-145152 \zeta (5) \zeta (3)^3-\frac{29}{270} \gamma  \pi ^8 \zeta (3)^2\\ &amp;&amp;+\frac{9504 \pi ^8 \zeta (3)^2}{175}-879 \pi ^4 \zeta (5) \zeta (3)^2-2025 \pi ^2 \zeta (7) \zeta (3)^2+244944 \zeta (7) \zeta (3)^2\\ &amp;&amp;+186588 \zeta (9) \zeta (3)^2+\frac{2910394 \pi ^{12} \zeta (3)}{2627625}-2592 \pi ^2 \zeta (5)^2 \zeta (3)+\frac{29376}{35} \pi ^6 \zeta (5) \zeta (3)\\ &amp;&amp;+12960 \pi ^4 \zeta (7) \zeta (3)+298404 \zeta (5) \zeta (7) \zeta (3)+287712 \pi ^2 \zeta (9) \zeta (3)\\ &amp;&amp;-5555466 \zeta (11) \zeta (3)+57672 \zeta (5)^3-71442 \zeta (7)^2+\frac{13953 \pi ^{10} \zeta (5)}{1925}+\frac{7293 \pi ^8 \zeta (7)}{175}&#10;-\frac{19959 \pi ^6 \zeta (9)}{5}\\ &amp;&amp;+\frac{119979 \pi ^4 \zeta (11)}{2}+\frac{10738413 \pi ^2 \zeta (13)}{2}-\frac{4607294013 \zeta (15)}{80}\Big)+O\left(\xi ^{25}\right)  \end{eqnarray*}                                             &#10;\end{document}"/>
  <p:tag name="TRANSPARENT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08"/>
  <p:tag name="BMPHEIGHT" val="216"/>
  <p:tag name="SOURCE" val="\documentclass{slides}\pagestyle{empty}&#10;\usepackage{amssymb,amsmath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&#10;\Delta-2\sim\, i\sqrt{2}\,\xi^{3/2}&#10;$$&#10;\end{document}"/>
  <p:tag name="TRANSPARENT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91"/>
  <p:tag name="BMPHEIGHT" val="200"/>
  <p:tag name="SOURCE" val="\documentclass{slides}\pagestyle{empty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rm tr} (\phi_1)^{3}$$&#10;\end{document}"/>
  <p:tag name="TRANSPARENT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83"/>
  <p:tag name="BMPHEIGHT" val="125"/>
  <p:tag name="SOURCE" val="\documentclass{slides}\pagestyle{empty}&#10;\usepackage{amssymb,amsmath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&#10;\Delta-2&#10;$$&#10;\end{document}"/>
  <p:tag name="TRANSPARENT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8"/>
  <p:tag name="BMPHEIGHT" val="200"/>
  <p:tag name="SOURCE" val="\documentclass{slides}\pagestyle{empty}&#10;\usepackage{amssymb,amsmath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&#10;\xi^3&#10;$$&#10;\end{document}"/>
  <p:tag name="TRANSPARENT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08"/>
  <p:tag name="BMPHEIGHT" val="2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\tr [\phi_1(x)]^{ L}&#10;$$&#10;\end{document}"/>
  <p:tag name="TRANSPARENT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41"/>
  <p:tag name="BMPHEIGHT" val="358"/>
  <p:tag name="SOURCE" val="\documentclass{slides}\pagestyle{empty}&#10;&#10;\usepackage{amsmath,amsfonts,amsthm,graphicx,amssymb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\begin{equation*}&#10;  \gamma_\mathrm{vac}^{(1)}(L)&#10;  =&#10;-2\,\binom{2L-2}{L-1}\,\zeta_{2L-3} &#10; \end{equation*}&#10;&#10;\end{document}"/>
  <p:tag name="TRANSPARENT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950"/>
  <p:tag name="BMPHEIGHT" val="216"/>
  <p:tag name="SOURCE" val="\documentclass{slides}\pagestyle{empty}&#10;&#10;\usepackage{amsmath,amsfonts,amsthm,graphicx,amssymb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\begin{equation*}&#10;  \gamma(L)&#10;  =&#10;\gamma^{(1)}(L)\,\zeta_{2L-3} \,\,\xi^{2L}&#10;  +&#10;  \gamma^{(2)}(L)\,\,\xi^{4L}&#10;  +&#10;  \mathcal{O}(\xi^{6L}),&#10;\end{equation*}&#10;&#10;\end{document}"/>
  <p:tag name="TRANSPARENT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375"/>
  <p:tag name="BMPHEIGHT" val="5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   \sigma(u,v)=\frac{(1+4u^2)\,\Gamma\left(\frac{1}{2}-iu\right)\,\Gamma\left(\frac{3}{2}-iu\right)\,\Gamma(1+iu-iv)^2\,\Gamma\left(\frac{1}{2}+iv\right)\,\Gamma\left(\frac{3}{2}+iv\right)}{(1+4v^2)\,\Gamma\left(\frac{1}{2}-iv\right)\,\Gamma\left(\frac{3}{2}-iv\right)\,\Gamma(1+iv-iu)^2\,&#10;    \Gamma\left(\frac{1}{2}+iu\right)\,\Gamma\left(\frac{3}{2}+iu\right)}\,.&#10;$$&#10;\end{document}"/>
  <p:tag name="TRANSPARENT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50"/>
  <p:tag name="BMPHEIGHT" val="50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 \Delta=L-M+2i\sum_{j=1}^{M} u_j&#10;$$&#10;\end{document}"/>
  <p:tag name="TRANSPARENT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141"/>
  <p:tag name="BMPHEIGHT" val="69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tr}{{{\rm tr}}}&#10;\newcommand{\como}[1]{{\color[rgb]{0.0,0.1,0.9} {\bf \&quot;O:} #1} }&#10;&#10;&#10;&#10;&#10;\def\sG{\,\slash\!\!\!\! G}&#10;\def\sH{\slash\!\!\!\! H}&#10;\def\pint{-\hskip-0.41cm \int}&#10;&#10;\begin{document}&#10;$$&#10; \!\!\!\!\!\!\!\!\!\!  \mathcal{L}_{\rm int} =N_c&#10;\,\tr\bigl[\xi_1^2\,\phi_2^\dagger \phi_3^\dagger \phi_2\phi_3+&#10;\xi_2^2\,\phi_3^\dagger \phi_1^\dagger \phi_3\phi_1+\xi_3^2\,&#10;\phi_1^\dagger \phi_2^\dagger \phi_1\phi_2+&#10;$$$$&#10; +i\sqrt{\xi_2\xi_3}(\psi^3 \phi^1 \psi^{ 2}+ \bar\psi_{ 3} \phi^\dagger_1 \bar\psi_2 )&#10; +i\sqrt{\xi_1\xi_3}(\psi^1 \phi^2 \psi^{ 3}+ \bar\psi_{ 1} \phi^\dagger_2 \bar\psi_3 )&#10; +i\sqrt{\xi_1\xi_2}(\psi^2 \phi^3 \psi^{ 1}+ \bar\psi_{ 2} \phi^\dagger_3 \bar\psi_1 )\,\bigr].&#10;$$&#10;\end{document}"/>
  <p:tag name="TRANSPARENT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633"/>
  <p:tag name="BMPHEIGHT" val="4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   (u_j^2+1/4)^L = \xi^{2L} \prod_{k\ne j}\frac{u_j -u_k-i}{u_j-u_k+i} &#10;    \,\sigma^2(u_j,u_k)\,,&#10;$$&#10;\end{document}"/>
  <p:tag name="TRANSPARENT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8"/>
  <p:tag name="BMPHEIGHT" val="1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   \phi_1,\,\,\phi_{2}&#10;$$&#10;\end{document}"/>
  <p:tag name="TRANSPARENT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6"/>
  <p:tag name="BMPHEIGHT" val="2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tr}{{{\rm tr}}}&#10;\newcommand{\como}[1]{{\color[rgb]{0.0,0.1,0.9} {\bf \&quot;O:} #1} }&#10;&#10;&#10;&#10;&#10;\def\sG{\,\slash\!\!\!\! G}&#10;\def\sH{\slash\!\!\!\! H}&#10;\def\pint{-\hskip-0.41cm \int}&#10;&#10;\begin{document}&#10;$$&#10;   I_a|_{1/\epsilon}&#10;$$&#10;\end{document}"/>
  <p:tag name="TRANSPARENT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33"/>
  <p:tag name="BMPHEIGHT" val="1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   \phi_1\,\,\phi_{2}&#10;$$&#10;\end{document}"/>
  <p:tag name="TRANSPARENT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50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tr}{{{\rm tr}}}&#10;\newcommand{\como}[1]{{\color[rgb]{0.0,0.1,0.9} {\bf \&quot;O:} #1} }&#10;&#10;&#10;&#10;&#10;\def\sG{\,\slash\!\!\!\! G}&#10;\def\sH{\slash\!\!\!\! H}&#10;\def\pint{-\hskip-0.41cm \int}&#10;&#10;\begin{document}&#10;$$&#10;(Z,X,Y)=(\phi_1,\phi_2,\phi_3)&#10;$$&#10;\end{document}"/>
  <p:tag name="TRANSPARENT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616"/>
  <p:tag name="BMPHEIGHT" val="25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  g\to 0, \qquad q_j\equiv e^{-i\gamma_j/2}\to\infty,\qquad \xi_j=g\,q_j\,\,&#10;   -\,{\rm  fixed},\qquad (j=1,2,3.)&#10;$$&#10;\end{document}"/>
  <p:tag name="TRANSPARENT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708"/>
  <p:tag name="BMPHEIGHT" val="1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   \xi:=\xi_3\,\,&#10;   -\,{\rm  fixed},\qquad \xi_1=\xi_2=0&#10;$$&#10;\end{document}"/>
  <p:tag name="TRANSPARENT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"/>
  <p:tag name="BMPHEIGHT" val="66"/>
  <p:tag name="SOURCE" val="\documentclass{article}\usepackage{amsfonts,amssymb,color}\pagestyle{empty}&#10;\begin{document}&#10;$$&#10;k&#10;$$&#10;\end{document}"/>
  <p:tag name="TRANSPARENT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783"/>
  <p:tag name="BMPHEIGHT" val="3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tr}{{{\rm tr}}}&#10;\newcommand{\como}[1]{{\color[rgb]{0.0,0.1,0.9} {\bf \&quot;O:} #1} }&#10;&#10;&#10;&#10;&#10;\def\sG{\,\slash\!\!\!\! G}&#10;\def\sH{\slash\!\!\!\! H}&#10;\def\pint{-\hskip-0.41cm \int}&#10;&#10;\begin{document}&#10;$$&#10;    {\cal L}[\phi_1,\phi_2]= \frac{N_c}{2}\tr\,\,&#10;    \left(\p^\mu\phi^\dagger_1 \p_\mu\phi_1+\p^\mu\phi^\dagger_2 &#10;    \p_\mu\phi_2+2\xi^2\,\phi_1^\dagger \phi_2^\dagger \phi_1\phi_2\right)\,.\hfill\,&#10;$$&#10;\end{document}"/>
  <p:tag name="TRANSPARENT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83"/>
  <p:tag name="BMPHEIGHT" val="25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tr}{{{\rm tr}}}&#10;\newcommand{\como}[1]{{\color[rgb]{0.0,0.1,0.9} {\bf \&quot;O:} #1} }&#10;&#10;&#10;&#10;&#10;\def\sG{\,\slash\!\!\!\! G}&#10;\def\sH{\slash\!\!\!\! H}&#10;\def\pint{-\hskip-0.41cm \int}&#10;&#10;\begin{document}&#10;$$&#10;  \tr\bigl(\phi_1^\dagger \phi_2&#10;  \bigr)\tr\bigl(\phi_2^\dagger\phi_1\bigr)&#10;  $$&#10;\end{document}"/>
  <p:tag name="TRANSPARENT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8"/>
  <p:tag name="BMPHEIGHT" val="200"/>
  <p:tag name="SOURCE" val="\documentclass{article}\usepackage{amsfonts,amssymb,color}\pagestyle{empty}&#10;\begin{document}&#10;$$&#10;\sim\,\frac{1}{(x-y)^2}&#10;$$&#10;\end{document}"/>
  <p:tag name="TRANSPARENT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   \phi_1&#10;$$&#10;\end{document}"/>
  <p:tag name="TRANSPARENT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25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   \phi_1^\dagger&#10;$$&#10;\end{document}"/>
  <p:tag name="TRANSPARENT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   \phi_1&#10;$$&#10;\end{document}"/>
  <p:tag name="TRANSPARENT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3"/>
  <p:tag name="BMPHEIGHT" val="1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\phi_2&#10;$$&#10;\end{document}"/>
  <p:tag name="TRANSPARENT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25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   \phi_1^\dagger&#10;$$&#10;\end{document}"/>
  <p:tag name="TRANSPARENT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3"/>
  <p:tag name="BMPHEIGHT" val="25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   \phi_2^\dagger&#10;$$&#10;\end{document}"/>
  <p:tag name="TRANSPARENT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83"/>
  <p:tag name="BMPHEIGHT" val="25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tr}{{{\rm tr}}}&#10;\newcommand{\como}[1]{{\color[rgb]{0.0,0.1,0.9} {\bf \&quot;O:} #1} }&#10;&#10;&#10;&#10;&#10;\def\sG{\,\slash\!\!\!\! G}&#10;\def\sH{\slash\!\!\!\! H}&#10;\def\pint{-\hskip-0.41cm \int}&#10;&#10;\begin{document}&#10;$$&#10;  \tr\bigl(\phi_1^\dagger \phi_2&#10;  \bigr)\tr\bigl(\phi_2^\dagger\phi_1\bigr)&#10;  $$&#10;\end{document}"/>
  <p:tag name="TRANSPARENT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\begin{eqnarray*}&#10;x_1&#10;\end{eqnarray*}&#10;\end{document}"/>
  <p:tag name="TRANSPARENT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83"/>
  <p:tag name="BMPHEIGHT" val="25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tr}{{{\rm tr}}}&#10;\newcommand{\como}[1]{{\color[rgb]{0.0,0.1,0.9} {\bf \&quot;O:} #1} }&#10;&#10;&#10;&#10;&#10;\def\sG{\,\slash\!\!\!\! G}&#10;\def\sH{\slash\!\!\!\! H}&#10;\def\pint{-\hskip-0.41cm \int}&#10;&#10;\begin{document}&#10;$$&#10;  \tr\bigl(\phi_1^\dagger \phi_2&#10;  \bigr)\tr\bigl(\phi_2^\dagger\phi_1\bigr)&#10;  $$&#10;\end{document}"/>
  <p:tag name="TRANSPARENT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66"/>
  <p:tag name="BMPHEIGHT" val="216"/>
  <p:tag name="SOURCE" val="\documentclass{slides}\pagestyle{empty}&#10;&#10;\usepackage{amsmath,amsfonts,amsthm,graphicx}&#10;&#10;&#10;&#10;\def\L{\Lambda}&#10;\def\l{\lambda}&#10;\def\e{\epsilon}&#10;\def\om{\omega}&#10;\def\s{\sigma}&#10;\def\a{\alpha}&#10;\def\b{\beta}&#10;\def\th{\theta}&#10;&#10;\def\tr{\rm tr~\!\!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\newcommand{\bP}{{\bf P}}&#10;\newcommand{\bQ}{{\bf Q}}&#10;&#10;&#10;\newcommand{\es}{\,\backslash\hskip-0.37cm 0}&#10;\def\sH{\slash\!\!\!\! H}&#10;\def\pint{-\hskip-0.41cm \int}&#10;&#10;\begin{document}&#10;\begin{align*}&#10;  \alpha_{2}^2 (\xi)= \xi^2&#10;  \end{align*}                                            &#10;\end{document}"/>
  <p:tag name="TRANSPARENT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175"/>
  <p:tag name="BMPHEIGHT" val="475"/>
  <p:tag name="SOURCE" val="\documentclass{slides}\pagestyle{empty}&#10;&#10;\usepackage{amsmath,amsfonts,amsthm,graphicx}&#10;&#10;&#10;&#10;\def\L{\Lambda}&#10;\def\l{\lambda}&#10;\def\e{\epsilon}&#10;\def\om{\omega}&#10;\def\s{\sigma}&#10;\def\a{\alpha}&#10;\def\b{\beta}&#10;\def\th{\theta}&#10;&#10;\def\tr{{\rm tr}~\!\!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\newcommand{\bP}{{\bf P}}&#10;\newcommand{\bQ}{{\bf Q}}&#10;&#10;&#10;\newcommand{\es}{\,\backslash\hskip-0.37cm 0}&#10;\def\sH{\slash\!\!\!\! H}&#10;\def\pint{-\hskip-0.41cm \int}&#10;&#10;\begin{document}&#10;\begin{align*}&#10; {\cal L}_{\rm dt}=\alpha_1^2 \, \sum_{i=1}^2&#10; \tr(\phi_i\phi_i)\,\tr(\phi_i^{\dagger}\phi_i^{\dagger})      &#10; - \alpha_2^2\,\tr(\phi_1\phi_2)\tr(\phi_2^{\dagger }\phi_1^{\dagger })&#10;-\alpha_2^2\tr(\phi_1\phi_2^{\dagger })\tr(\phi_2\phi_1^{\dagger })\, ,&#10;\end{align*}                                          &#10;\end{document}"/>
  <p:tag name="TRANSPARENT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666"/>
  <p:tag name="BMPHEIGHT" val="408"/>
  <p:tag name="SOURCE" val="\documentclass{slides}\pagestyle{empty}&#10;&#10;\usepackage{amsmath,amsfonts,amsthm,graphicx}&#10;&#10;&#10;&#10;\def\L{\Lambda}&#10;\def\l{\lambda}&#10;\def\e{\epsilon}&#10;\def\om{\omega}&#10;\def\s{\sigma}&#10;\def\a{\alpha}&#10;\def\b{\beta}&#10;\def\th{\theta}&#10;&#10;\def\tr{\rm tr~\!\!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\newcommand{\bP}{{\bf P}}&#10;\newcommand{\bQ}{{\bf Q}}&#10;&#10;&#10;\newcommand{\es}{\,\backslash\hskip-0.37cm 0}&#10;\def\sH{\slash\!\!\!\! H}&#10;\def\pint{-\hskip-0.41cm \int}&#10;&#10;\begin{document}&#10;\begin{align*}&#10;  \alpha_{1,\pm }^2  = \pm \frac{i \xi ^2}{2}-\frac{\xi ^4}{2}\mp \frac{3 i \xi ^6}{4}+\xi ^8\pm\frac{65 i \xi&#10;   ^{10}}{48}-\frac{19 \xi ^{12}}{10}+O\left(\xi ^{14}\right)\,&#10;  \end{align*}                                            &#10;\end{document}"/>
  <p:tag name="TRANSPARENT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83"/>
  <p:tag name="BMPHEIGHT" val="25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tr}{{{\rm tr}}}&#10;\newcommand{\como}[1]{{\color[rgb]{0.0,0.1,0.9} {\bf \&quot;O:} #1} }&#10;&#10;&#10;&#10;&#10;\def\sG{\,\slash\!\!\!\! G}&#10;\def\sH{\slash\!\!\!\! H}&#10;\def\pint{-\hskip-0.41cm \int}&#10;&#10;\begin{document}&#10;$$&#10;  \tr\bigl(\phi_1 \phi_1&#10;  \bigr)\tr\bigl(\phi_1^\dagger\phi_1^\dagger\bigr)&#10;  $$&#10;\end{document}"/>
  <p:tag name="TRANSPARENT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716"/>
  <p:tag name="BMPHEIGHT" val="4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tr}{{{\rm tr}}}&#10;\newcommand{\como}[1]{{\color[rgb]{0.0,0.1,0.9} {\bf \&quot;O:} #1} }&#10;&#10;&#10;&#10;&#10;\def\sG{\,\slash\!\!\!\! G}&#10;\def\sH{\slash\!\!\!\! H}&#10;\def\pint{-\hskip-0.41cm \int}&#10;&#10;\begin{document}&#10;$$&#10;\beta_{\alpha_1^2}= a(\xi)\,+\, b(\xi)\alpha_1^2\, +\, c(\xi)\, \alpha_1^4\qquad {\rm where} &#10;\qquad    \frac{1}{2}\sqrt{b^2-4ac}=\gamma_{_{\tr\phi_1^2}}=\sqrt{1-\sqrt{1+4\xi^4}}&#10;$$&#10;\end{document}"/>
  <p:tag name="TRANSPARENT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3"/>
  <p:tag name="BMPHEIGHT" val="1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\phi_2&#10;$$&#10;\end{document}"/>
  <p:tag name="TRANSPARENT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25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   \phi_1^\dagger&#10;$$&#10;\end{document}"/>
  <p:tag name="TRANSPARENT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3"/>
  <p:tag name="BMPHEIGHT" val="25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   \phi_2^\dagger&#10;$$&#10;\end{document}"/>
  <p:tag name="TRANSPARENT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   \phi_1&#10;$$&#10;\end{document}"/>
  <p:tag name="TRANSPARENT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3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\begin{eqnarray*}&#10;x_4&#10;\end{eqnarray*}&#10;\end{document}"/>
  <p:tag name="TRANSPARENT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   \phi_1&#10;$$&#10;\end{document}"/>
  <p:tag name="TRANSPARENT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25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   \phi_1^\dagger&#10;$$&#10;\end{document}"/>
  <p:tag name="TRANSPARENT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   \phi_1&#10;$$&#10;\end{document}"/>
  <p:tag name="TRANSPARENT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25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   \phi_1^\dagger&#10;$$&#10;\end{document}"/>
  <p:tag name="TRANSPARENT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491"/>
  <p:tag name="BMPHEIGHT" val="525"/>
  <p:tag name="SOURCE" val="\documentclass{slides}\pagestyle{empty}&#10;\usepackage{amssymb,amsmath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cal O}_{L,M}(x)={\rm tr} \left(\underset{L\,\,{\rm fields}}{\underbrace{\phi_2\phi_1\phi_1\phi_1\phi_2\dots\phi_1}&#10;}\right)(x)\,\, + \,\, {\rm permutations}$$&#10;\end{document}"/>
  <p:tag name="TRANSPARENT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3"/>
  <p:tag name="BMPHEIGHT" val="1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   \phi_{2}&#10;$$&#10;\end{document}"/>
  <p:tag name="TRANSPARENT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   \phi_{1}&#10;$$&#10;\end{document}"/>
  <p:tag name="TRANSPARENT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50"/>
  <p:tag name="BMPHEIGHT" val="2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\langle{\cal O}(x)\,\,{\cal O}(0)\rangle&#10;  \,\, \sim |x|^{-2L-2\gamma(\xi)}&#10;$$&#10;\end{document}"/>
  <p:tag name="TRANSPARENT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08"/>
  <p:tag name="BMPHEIGHT" val="2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\tr [\phi_1(x)]^{ L}&#10;$$&#10;\end{document}"/>
  <p:tag name="TRANSPARENT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83"/>
  <p:tag name="BMPHEIGHT" val="116"/>
  <p:tag name="SOURCE" val="\documentclass{slides}\pagestyle{empty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\epsilon=4-D$$&#10;\end{document}"/>
  <p:tag name="TRANSPARENT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\begin{eqnarray*}&#10;x_2&#10;\end{eqnarray*}&#10;\end{document}"/>
  <p:tag name="TRANSPARENT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41"/>
  <p:tag name="BMPHEIGHT" val="441"/>
  <p:tag name="SOURCE" val="\documentclass{slides}\pagestyle{empty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\gamma(\xi)=\sum_{M=1}^\infty C_M\,\xi^{2LM}$$&#10;\end{document}"/>
  <p:tag name="TRANSPARENT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433"/>
  <p:tag name="BMPHEIGHT" val="375"/>
  <p:tag name="SOURCE" val="\documentclass{slides}\pagestyle{empty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=\xi^{2LM}\left(\frac{\#}{\epsilon^M}+\frac{\#}{\epsilon^{M-1}}+\dots+&#10;\frac{C_M}{\epsilon}+{\rm finite}\right)$$&#10;\end{document}"/>
  <p:tag name="TRANSPARENT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58"/>
  <p:tag name="BMPHEIGHT" val="233"/>
  <p:tag name="SOURCE" val="\documentclass{article}\usepackage{amsfonts,amssymb,color}\pagestyle{empty}&#10;\begin{document}&#10;$$&#10;\int \prod_i d^4x_i\prod_{&lt;jk&gt;}\frac{1}{(x_j-x_k)^2}&#10;$$&#10;\end{document}"/>
  <p:tag name="TRANSPARENT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58"/>
  <p:tag name="BMPHEIGHT" val="233"/>
  <p:tag name="SOURCE" val="\documentclass{article}\usepackage{amsfonts,amssymb,color}\pagestyle{empty}&#10;\begin{document}&#10;$$&#10;\int \prod_i d^D x_i\prod_{&lt;jk&gt;}\frac{1}{|x_j-x_k|^{D/2}}&#10;$$&#10;\end{document}"/>
  <p:tag name="TRANSPARENT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25"/>
  <p:tag name="BMPHEIGHT" val="200"/>
  <p:tag name="SOURCE" val="\documentclass{article}\usepackage{amsfonts,amssymb,color}\pagestyle{empty}&#10;\begin{document}&#10;$$&#10;\frac{1}{|x_j-x_k|}&#10;$$&#10;\end{document}"/>
  <p:tag name="TRANSPARENT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983"/>
  <p:tag name="BMPHEIGHT" val="283"/>
  <p:tag name="SOURCE" val="\documentclass{slides}\pagestyle{empty}&#10;&#10;\usepackage{amsmath,amsfonts,amsthm,graphicx}&#10;&#10;&#10;&#10;\def\L{\Lambda}&#10;\def\l{\lambda}&#10;\def\e{\epsilon}&#10;\def\om{\omega}&#10;\def\s{\sigma}&#10;\def\a{\alpha}&#10;\def\b{\beta}&#10;\def\th{\theta}&#10;&#10;\def\tr{{\rm tr~\!\!}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\newcommand{\bP}{{\bf P}}&#10;\newcommand{\bQ}{{\bf Q}}&#10;&#10;&#10;\newcommand{\es}{\,\backslash\hskip-0.37cm 0}&#10;\def\sH{\slash\!\!\!\! H}&#10;\def\pint{-\hskip-0.41cm \int}&#10;&#10;\begin{document}&#10;\begin{align*}&#10;    {\cal L}_{\phi}=  N_c\,\tr&#10;    [ -  X^\dagger (\partial_\mu\partial^\mu)^{\frac{D}{4}+\omega}X -&#10;      Z^\dagger (\partial_\mu\partial^\mu)^{\frac{D}{4}-\omega}Z &#10;+\xi^2\,\,X^\dagger Z^\dagger XZ]&#10;  \end{align*}                                            &#10;\end{document}"/>
  <p:tag name="TRANSPARENT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91"/>
  <p:tag name="BMPHEIGHT" val="66"/>
  <p:tag name="SOURCE" val="\documentclass{article}\usepackage{amsfonts,amssymb,color}\pagestyle{empty}&#10;\begin{document}&#10;$$&#10;D=4\qquad \omega=0&#10;$$&#10;\end{document}"/>
  <p:tag name="TRANSPARENT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33"/>
  <p:tag name="BMPHEIGHT" val="91"/>
  <p:tag name="SOURCE" val="\documentclass{article}\usepackage{amsfonts,amssymb,color}\pagestyle{empty}&#10;\begin{document}&#10;$$&#10;\log|x_j-x_k|&#10;$$&#10;\end{document}"/>
  <p:tag name="TRANSPARENT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0"/>
  <p:tag name="BMPHEIGHT" val="108"/>
  <p:tag name="SOURCE" val="\documentclass{article}\usepackage{amsfonts,amssymb,color}\pagestyle{empty}&#10;\begin{document}&#10;$$&#10;|x_j-x_k|^{-2}&#10;$$&#10;\end{document}"/>
  <p:tag name="TRANSPARENT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16"/>
  <p:tag name="BMPHEIGHT" val="108"/>
  <p:tag name="SOURCE" val="\documentclass{article}\usepackage{amsfonts,amssymb,color}\pagestyle{empty}&#10;\begin{document}&#10;$$&#10;|x_j-x_k|^{-D/2+2\omega}&#10;$$&#10;\end{document}"/>
  <p:tag name="TRANSPARENT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3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\begin{eqnarray*}&#10;x_3&#10;\end{eqnarray*}&#10;\end{document}"/>
  <p:tag name="TRANSPARENT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16"/>
  <p:tag name="BMPHEIGHT" val="108"/>
  <p:tag name="SOURCE" val="\documentclass{article}\usepackage{amsfonts,amssymb,color}\pagestyle{empty}&#10;\begin{document}&#10;$$&#10;|x_j-x_k|^{-D/2-2\omega}&#10;$$&#10;\end{document}"/>
  <p:tag name="TRANSPARENT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91"/>
  <p:tag name="BMPHEIGHT" val="2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\begin{eqnarray*}&#10;\sim\left({\hat t}_L\right)^2&#10;\end{eqnarray*}&#10;\end{document}"/>
  <p:tag name="TRANSPARENT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91"/>
  <p:tag name="BMPHEIGHT" val="2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\begin{eqnarray*}&#10;\sim\left({\hat t}_L\right)^3&#10;\end{eqnarray*}&#10;\end{document}"/>
  <p:tag name="TRANSPARENT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25"/>
  <p:tag name="BMPHEIGHT" val="2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\begin{eqnarray*}&#10;x_l\in {\bf R}^D&#10;\end{eqnarray*}&#10;\end{document}"/>
  <p:tag name="TRANSPARENT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241"/>
  <p:tag name="BMPHEIGHT" val="48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\begin{eqnarray*}&#10;{\hat t}_L=\xi^{2L}\prod_{i=1}^{L}&#10;\frac{1}{   (x_{i}-x_{i+1})^{D/4}\,\,(y_i-x_i)^{D/4}  } &#10;\end{eqnarray*}&#10;\end{document}"/>
  <p:tag name="TRANSPARENT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$$y_l$$&#10;\end{document}"/>
  <p:tag name="TRANSPARENT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$$x_2$$&#10;\end{document}"/>
  <p:tag name="TRANSPARENT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91"/>
  <p:tag name="BMPHEIGHT" val="3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\begin{eqnarray*}&#10; \quad \sim\,  &#10;{1\over \epsilon^{L}} \,\hat t_L &#10;\end{eqnarray*}&#10;\end{document}"/>
  <p:tag name="TRANSPARENT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66"/>
  <p:tag name="BMPHEIGHT" val="19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\begin{eqnarray*}&#10;[T_{{L}}(u)\,,T_{{L}}(u')]\,=0&#10;\end{eqnarray*}&#10;\end{document}"/>
  <p:tag name="TRANSPARENT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$$y_2$$&#10;\end{document}"/>
  <p:tag name="TRANSPARENT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16"/>
  <p:tag name="BMPHEIGHT" val="19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  A\,B\to A\star B\equiv  q_{A,B}\, A\, B\,&#10;   $$&#10;\end{document}"/>
  <p:tag name="TRANSPARENT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50"/>
  <p:tag name="BMPHEIGHT" val="1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\begin{eqnarray*}&#10;u=-D/4+\epsilon&#10;\end{eqnarray*}&#10;\end{document}"/>
  <p:tag name="TRANSPARENT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541"/>
  <p:tag name="BMPHEIGHT" val="53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$$ \mathcal [R \, _{12}(u)\star\Phi](x_1,x_2) = \,&#10;\,\int {d^D x _{1'}d^D x_{2'}\,\Phi(x_{1'},x_{2'})\over (x_{12}^2)^{-\frac{D}{4}-u} &#10;(x_{21'}^2)^{\frac{D}{2}+u }(x_{12'}^2)^{\frac{D}{2}+u }(x_{1'2'}^2)^{-u+\frac{D}{4}} } $$&#10;\end{document}"/>
  <p:tag name="TRANSPARENT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3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$$D/4$$&#10;\end{document}"/>
  <p:tag name="TRANSPARENT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3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$$D/4$$&#10;\end{document}"/>
  <p:tag name="TRANSPARENT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75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\begin{eqnarray*}&#10;T_{{L}}(u;{\bf y}|{\bf x})\,\,=&#10;\end{eqnarray*}&#10;\end{document}"/>
  <p:tag name="TRANSPARENT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08"/>
  <p:tag name="BMPHEIGHT" val="3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$$-\frac{D}{4}-u$$&#10;\end{document}"/>
  <p:tag name="TRANSPARENT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75"/>
  <p:tag name="BMPHEIGHT" val="3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$$\frac{D}{4}-u$$&#10;\end{document}"/>
  <p:tag name="TRANSPARENT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0"/>
  <p:tag name="BMPHEIGHT" val="3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$$\frac{D}{2}+u$$&#10;\end{document}"/>
  <p:tag name="TRANSPARENT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0"/>
  <p:tag name="BMPHEIGHT" val="3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$$\frac{D}{2}+u$$&#10;\end{document}"/>
  <p:tag name="TRANSPARENT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8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\begin{eqnarray*} &#10; z_1&#10;\end{eqnarray*}&#10;\end{document}"/>
  <p:tag name="TRANSPARENT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766"/>
  <p:tag name="BMPHEIGHT" val="29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$$&#10;     q_{A,B}= e^{-\frac{i}{2}\epsilon^{mjk}\gamma_m\, J_j^A\, J_k^B}=(q_{B,A})^{-1} &#10;$$&#10;\end{document}"/>
  <p:tag name="TRANSPARENT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6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\begin{eqnarray*} &#10; z_3&#10;\end{eqnarray*}&#10;\end{document}"/>
  <p:tag name="TRANSPARENT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\begin{eqnarray*} &#10; z_L&#10;\end{eqnarray*}&#10;\end{document}"/>
  <p:tag name="TRANSPARENT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91"/>
  <p:tag name="BMPHEIGHT" val="14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\begin{eqnarray*} &#10; z_{L+1}\equiv z_1&#10;\end{eqnarray*}&#10;\end{document}"/>
  <p:tag name="TRANSPARENT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8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&#10;&#10;&#10;&#10;\def\sG{\,\slash\!\!\!\! G}&#10;\def\sH{\slash\!\!\!\! H}&#10;\def\pint{-\hskip-0.41cm \int}&#10;&#10;\begin{document}&#10;\begin{eqnarray*} &#10; z_2&#10;\end{eqnarray*}&#10;\end{document}"/>
  <p:tag name="TRANSPARENT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$$\Phi$$&#10;\end{document}"/>
  <p:tag name="TRANSPARENT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58"/>
  <p:tag name="BMPHEIGHT" val="1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$$ R_{12}(u) $$&#10;\end{document}"/>
  <p:tag name="TRANSPARENT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$$x_1$$&#10;\end{document}"/>
  <p:tag name="TRANSPARENT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$$x_2$$&#10;\end{document}"/>
  <p:tag name="TRANSPARENT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20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$$x_1'$$&#10;\end{document}"/>
  <p:tag name="TRANSPARENT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20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&#10;&#10;&#10;&#10;&#10;\def\sG{\,\slash\!\!\!\! G}&#10;\def\sH{\slash\!\!\!\! H}&#10;\def\pint{-\hskip-0.41cm \int}&#10;&#10;\begin{document}&#10;$$x_2'$$&#10;\end{document}"/>
  <p:tag name="TRANSPARENT" val="Fals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algn="l" eaLnBrk="1" hangingPunct="1">
          <a:buFontTx/>
          <a:buChar char="•"/>
          <a:defRPr sz="1800" dirty="0">
            <a:solidFill>
              <a:srgbClr val="1014A4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33247</TotalTime>
  <Words>2114</Words>
  <Application>Microsoft Office PowerPoint</Application>
  <PresentationFormat>On-screen Show (4:3)</PresentationFormat>
  <Paragraphs>322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ＭＳ Ｐゴシック</vt:lpstr>
      <vt:lpstr>arial</vt:lpstr>
      <vt:lpstr>arial</vt:lpstr>
      <vt:lpstr>Calibri</vt:lpstr>
      <vt:lpstr>Thème Office</vt:lpstr>
      <vt:lpstr>Conformal Fishnet Theory</vt:lpstr>
      <vt:lpstr>Outline </vt:lpstr>
      <vt:lpstr>Outline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AdS/CFT Y-system  for the spectrum of planar N=4 SYM</dc:title>
  <dc:creator>Kazakov</dc:creator>
  <cp:lastModifiedBy>Vladimir Kazakov</cp:lastModifiedBy>
  <cp:revision>2607</cp:revision>
  <cp:lastPrinted>2012-04-03T01:13:16Z</cp:lastPrinted>
  <dcterms:created xsi:type="dcterms:W3CDTF">2012-03-30T18:58:28Z</dcterms:created>
  <dcterms:modified xsi:type="dcterms:W3CDTF">2018-08-22T09:53:01Z</dcterms:modified>
</cp:coreProperties>
</file>