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313" r:id="rId4"/>
    <p:sldId id="260" r:id="rId5"/>
    <p:sldId id="262" r:id="rId6"/>
    <p:sldId id="287" r:id="rId7"/>
    <p:sldId id="288" r:id="rId8"/>
    <p:sldId id="290" r:id="rId9"/>
    <p:sldId id="289" r:id="rId10"/>
    <p:sldId id="291" r:id="rId11"/>
    <p:sldId id="292" r:id="rId12"/>
    <p:sldId id="293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301" r:id="rId23"/>
    <p:sldId id="278" r:id="rId24"/>
    <p:sldId id="281" r:id="rId25"/>
    <p:sldId id="297" r:id="rId26"/>
    <p:sldId id="283" r:id="rId27"/>
    <p:sldId id="286" r:id="rId28"/>
    <p:sldId id="285" r:id="rId29"/>
    <p:sldId id="298" r:id="rId30"/>
    <p:sldId id="296" r:id="rId31"/>
    <p:sldId id="300" r:id="rId32"/>
    <p:sldId id="316" r:id="rId33"/>
    <p:sldId id="315" r:id="rId34"/>
    <p:sldId id="602" r:id="rId35"/>
    <p:sldId id="317" r:id="rId36"/>
    <p:sldId id="603" r:id="rId37"/>
    <p:sldId id="28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91BA88-0AA4-4A01-B308-15475AB06240}">
          <p14:sldIdLst>
            <p14:sldId id="256"/>
            <p14:sldId id="294"/>
            <p14:sldId id="313"/>
            <p14:sldId id="260"/>
            <p14:sldId id="262"/>
            <p14:sldId id="287"/>
            <p14:sldId id="288"/>
            <p14:sldId id="290"/>
            <p14:sldId id="289"/>
            <p14:sldId id="291"/>
            <p14:sldId id="292"/>
            <p14:sldId id="293"/>
            <p14:sldId id="264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301"/>
            <p14:sldId id="278"/>
            <p14:sldId id="281"/>
            <p14:sldId id="297"/>
            <p14:sldId id="283"/>
            <p14:sldId id="286"/>
            <p14:sldId id="285"/>
            <p14:sldId id="298"/>
            <p14:sldId id="296"/>
            <p14:sldId id="300"/>
            <p14:sldId id="316"/>
            <p14:sldId id="315"/>
            <p14:sldId id="602"/>
            <p14:sldId id="317"/>
            <p14:sldId id="60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B11E6-59F7-403B-A879-DA90AB655252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87FD-4C72-4BC0-87B0-83132BC8F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4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A27AA-9543-41AF-A95B-D10C35A35C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0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A27AA-9543-41AF-A95B-D10C35A35C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9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326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255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1.xml"/><Relationship Id="rId7" Type="http://schemas.openxmlformats.org/officeDocument/2006/relationships/image" Target="../media/image3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0.png"/><Relationship Id="rId4" Type="http://schemas.openxmlformats.org/officeDocument/2006/relationships/tags" Target="../tags/tag32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7.xml"/><Relationship Id="rId7" Type="http://schemas.openxmlformats.org/officeDocument/2006/relationships/image" Target="../media/image4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4.png"/><Relationship Id="rId3" Type="http://schemas.openxmlformats.org/officeDocument/2006/relationships/tags" Target="../tags/tag40.xml"/><Relationship Id="rId7" Type="http://schemas.openxmlformats.org/officeDocument/2006/relationships/image" Target="../media/image44.png"/><Relationship Id="rId12" Type="http://schemas.openxmlformats.org/officeDocument/2006/relationships/image" Target="../media/image5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3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tif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7.xml"/><Relationship Id="rId21" Type="http://schemas.openxmlformats.org/officeDocument/2006/relationships/image" Target="../media/image25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1.png"/><Relationship Id="rId2" Type="http://schemas.openxmlformats.org/officeDocument/2006/relationships/tags" Target="../tags/tag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28.png"/><Relationship Id="rId5" Type="http://schemas.openxmlformats.org/officeDocument/2006/relationships/tags" Target="../tags/tag9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tags" Target="../tags/tag14.xml"/><Relationship Id="rId19" Type="http://schemas.openxmlformats.org/officeDocument/2006/relationships/image" Target="../media/image23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2.png"/><Relationship Id="rId5" Type="http://schemas.openxmlformats.org/officeDocument/2006/relationships/tags" Target="../tags/tag21.xml"/><Relationship Id="rId10" Type="http://schemas.openxmlformats.org/officeDocument/2006/relationships/image" Target="../media/image31.png"/><Relationship Id="rId4" Type="http://schemas.openxmlformats.org/officeDocument/2006/relationships/tags" Target="../tags/tag20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32.png"/><Relationship Id="rId4" Type="http://schemas.openxmlformats.org/officeDocument/2006/relationships/tags" Target="../tags/tag26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Correlators in N=4 SYM via QSC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5029149"/>
            <a:ext cx="3200400" cy="1463040"/>
          </a:xfrm>
        </p:spPr>
        <p:txBody>
          <a:bodyPr/>
          <a:lstStyle/>
          <a:p>
            <a:r>
              <a:rPr lang="en-US" dirty="0"/>
              <a:t>By Nikolay </a:t>
            </a:r>
            <a:r>
              <a:rPr lang="en-US" dirty="0" err="1"/>
              <a:t>Gromov</a:t>
            </a:r>
            <a:br>
              <a:rPr lang="en-US" dirty="0"/>
            </a:br>
            <a:r>
              <a:rPr lang="en-US" sz="1400" dirty="0"/>
              <a:t>based on 1802.04237</a:t>
            </a:r>
          </a:p>
          <a:p>
            <a:r>
              <a:rPr lang="en-US" sz="1200" dirty="0"/>
              <a:t>With </a:t>
            </a:r>
            <a:r>
              <a:rPr lang="en-US" sz="1200" b="1" dirty="0" err="1"/>
              <a:t>A.Cavaglia</a:t>
            </a:r>
            <a:r>
              <a:rPr lang="en-US" sz="1200" b="1" dirty="0"/>
              <a:t>, N.G., </a:t>
            </a:r>
            <a:r>
              <a:rPr lang="en-US" sz="1200" b="1" dirty="0" err="1"/>
              <a:t>F.Levkovich-Maslyuk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And current work with </a:t>
            </a:r>
            <a:r>
              <a:rPr lang="en-US" sz="1200" b="1" dirty="0" err="1"/>
              <a:t>A.Sever</a:t>
            </a:r>
            <a:r>
              <a:rPr lang="en-US" sz="1200" b="1" dirty="0"/>
              <a:t> and </a:t>
            </a:r>
            <a:r>
              <a:rPr lang="en-US" sz="1200" b="1" dirty="0" err="1"/>
              <a:t>D.Grabner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79090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6" y="5421963"/>
            <a:ext cx="2924847" cy="4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Прямоугольник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9868" y="1520743"/>
            <a:ext cx="2952328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Ericksson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Semenoff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, Szabo, Zarembo 2000</a:t>
            </a:r>
          </a:p>
          <a:p>
            <a:pPr>
              <a:defRPr/>
            </a:pP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Correa, Henn, </a:t>
            </a:r>
            <a:r>
              <a:rPr lang="en-US" sz="1100" b="1" dirty="0" err="1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Maldacen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, Sever 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4247" y="4289912"/>
            <a:ext cx="2523924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400" dirty="0"/>
              <a:t>Double scaling limit</a:t>
            </a:r>
            <a:endParaRPr lang="en-GB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76" y="1474490"/>
            <a:ext cx="8857742" cy="260483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531176" y="1550982"/>
            <a:ext cx="648072" cy="350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313945" y="2272852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421034" y="2312831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84247" y="949394"/>
            <a:ext cx="973173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400" dirty="0"/>
              <a:t>Selects only ladder diagrams, contributing to the spectrum (for some fixed phi):</a:t>
            </a:r>
            <a:endParaRPr lang="en-GB" sz="2400" dirty="0"/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889184"/>
            <a:ext cx="2146770" cy="5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19" y="4319984"/>
            <a:ext cx="1841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4081771" y="2914650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1" y="2914650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04113" y="2929308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73816" y="3488094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46108" y="3492024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91607" y="3473422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49044" y="3553800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21034" y="3575270"/>
            <a:ext cx="683079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15022" y="3553800"/>
            <a:ext cx="475287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400"/>
              <a:t>…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10128" y="4743000"/>
            <a:ext cx="1372745" cy="1332258"/>
            <a:chOff x="3310128" y="4743000"/>
            <a:chExt cx="1372745" cy="1332258"/>
          </a:xfrm>
        </p:grpSpPr>
        <p:sp>
          <p:nvSpPr>
            <p:cNvPr id="4" name="Rectangle 3"/>
            <p:cNvSpPr/>
            <p:nvPr/>
          </p:nvSpPr>
          <p:spPr>
            <a:xfrm>
              <a:off x="3310128" y="4743000"/>
              <a:ext cx="898043" cy="678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78749" y="5396295"/>
              <a:ext cx="1204124" cy="678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4030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9" grpId="0" animBg="1"/>
      <p:bldP spid="36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16632"/>
            <a:ext cx="6948091" cy="6523052"/>
          </a:xfrm>
          <a:prstGeom prst="rect">
            <a:avLst/>
          </a:prstGeom>
        </p:spPr>
      </p:pic>
      <p:sp>
        <p:nvSpPr>
          <p:cNvPr id="12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28558" y="764704"/>
            <a:ext cx="1715642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NG, </a:t>
            </a:r>
            <a:r>
              <a:rPr lang="en-US" sz="1100" b="1" dirty="0" err="1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Fedor</a:t>
            </a: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 L-M 2016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79576" y="6550746"/>
            <a:ext cx="4608512" cy="175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060606" y="476673"/>
            <a:ext cx="591224" cy="330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6165305"/>
            <a:ext cx="712470" cy="2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8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85" y="2088433"/>
            <a:ext cx="9130539" cy="2623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6700" y="901700"/>
            <a:ext cx="439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Ladder (a.k.a. Fishnet) diagrams survive: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3850" y="5632450"/>
            <a:ext cx="9646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hope that 3pt functions is doable in this limit, we can first compute that from diagrams and then</a:t>
            </a:r>
          </a:p>
          <a:p>
            <a:r>
              <a:rPr lang="en-US" dirty="0"/>
              <a:t>try to observe some general structure starting to pop-up from it (if we are lucky)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Set-up: what we are going to actually compute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06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35" y="456483"/>
            <a:ext cx="9130539" cy="2623208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0" y="1695451"/>
            <a:ext cx="2663265" cy="3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6" name="Picture 3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94" y="4181475"/>
            <a:ext cx="9367219" cy="5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448550" y="3155578"/>
            <a:ext cx="1255857" cy="949697"/>
            <a:chOff x="7448550" y="3155578"/>
            <a:chExt cx="1255857" cy="949697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7448550" y="3500790"/>
              <a:ext cx="552450" cy="6044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448550" y="3155578"/>
              <a:ext cx="1255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propagator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04552" y="5003510"/>
            <a:ext cx="8352117" cy="988539"/>
            <a:chOff x="1604552" y="5003510"/>
            <a:chExt cx="8352117" cy="988539"/>
          </a:xfrm>
        </p:grpSpPr>
        <p:sp>
          <p:nvSpPr>
            <p:cNvPr id="42" name="TextBox 41"/>
            <p:cNvSpPr txBox="1"/>
            <p:nvPr/>
          </p:nvSpPr>
          <p:spPr>
            <a:xfrm>
              <a:off x="1604552" y="5003510"/>
              <a:ext cx="2803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With the boundary condition</a:t>
              </a:r>
              <a:endParaRPr lang="en-GB" dirty="0"/>
            </a:p>
          </p:txBody>
        </p:sp>
        <p:pic>
          <p:nvPicPr>
            <p:cNvPr id="43" name="Picture 42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169" y="5598349"/>
              <a:ext cx="69215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90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77" y="421985"/>
            <a:ext cx="218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 parametrization: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30" y="1081087"/>
            <a:ext cx="2943225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37" y="606651"/>
            <a:ext cx="5362575" cy="15335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5377" y="2307935"/>
            <a:ext cx="7296560" cy="1463965"/>
            <a:chOff x="585377" y="2307935"/>
            <a:chExt cx="7296560" cy="14639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462" y="2781300"/>
              <a:ext cx="4943475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85377" y="2307935"/>
              <a:ext cx="4702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propagator became a function of difference: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4902" y="4022435"/>
            <a:ext cx="10546926" cy="1714500"/>
            <a:chOff x="594902" y="4022435"/>
            <a:chExt cx="10546926" cy="1714500"/>
          </a:xfrm>
        </p:grpSpPr>
        <p:sp>
          <p:nvSpPr>
            <p:cNvPr id="7" name="TextBox 6"/>
            <p:cNvSpPr txBox="1"/>
            <p:nvPr/>
          </p:nvSpPr>
          <p:spPr>
            <a:xfrm>
              <a:off x="594902" y="4022435"/>
              <a:ext cx="1054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the change of coordinates                           we get a kind-of Schrodinger equation (but quadratic in time):</a:t>
              </a:r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5225" y="4056371"/>
              <a:ext cx="1504950" cy="3271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2637" y="4946360"/>
              <a:ext cx="3933825" cy="790575"/>
            </a:xfrm>
            <a:prstGeom prst="rect">
              <a:avLst/>
            </a:prstGeom>
          </p:spPr>
        </p:pic>
      </p:grpSp>
      <p:pic>
        <p:nvPicPr>
          <p:cNvPr id="1026" name="Picture 2" descr="https://files.acrobat.com/a/invitation/f8584467-8da3-4070-a8f5-23858e3faff6/asset/asset-0/preview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35" y="4543332"/>
            <a:ext cx="1866128" cy="20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3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11" y="2709739"/>
            <a:ext cx="4619465" cy="3046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07" y="1012807"/>
            <a:ext cx="8398075" cy="1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96" y="3245663"/>
            <a:ext cx="4657725" cy="561975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96" y="287807"/>
            <a:ext cx="9130539" cy="2623208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70" y="3389126"/>
            <a:ext cx="2663265" cy="3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661" y="4285749"/>
            <a:ext cx="638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ready to compute the 2-point function (including finite part):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40" y="4690593"/>
            <a:ext cx="5305425" cy="18002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86592" y="4688418"/>
            <a:ext cx="4641252" cy="409575"/>
            <a:chOff x="6186592" y="4688418"/>
            <a:chExt cx="4641252" cy="4095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86592" y="4721756"/>
              <a:ext cx="2876550" cy="342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89569" y="4688418"/>
              <a:ext cx="1438275" cy="4095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60" y="5182372"/>
            <a:ext cx="5025905" cy="5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239860" y="5869830"/>
            <a:ext cx="4125852" cy="558800"/>
            <a:chOff x="6239860" y="5869830"/>
            <a:chExt cx="4125852" cy="558800"/>
          </a:xfrm>
        </p:grpSpPr>
        <p:pic>
          <p:nvPicPr>
            <p:cNvPr id="14" name="Picture 13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812" y="5869830"/>
              <a:ext cx="16129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239860" y="5964564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 the result is:</a:t>
              </a:r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5D6D0D1-EF57-4E4F-9F02-393AC8B6C8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4158" y="3808289"/>
            <a:ext cx="3637968" cy="5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43450" y="606897"/>
            <a:ext cx="24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Next: 3-point correlator: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28" y="644843"/>
            <a:ext cx="6967220" cy="85356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28528" y="1442234"/>
            <a:ext cx="6967219" cy="1113323"/>
            <a:chOff x="4728528" y="1442234"/>
            <a:chExt cx="6967219" cy="111332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4422" y="1907857"/>
              <a:ext cx="6791325" cy="6477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28528" y="1442234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00005" y="2578615"/>
            <a:ext cx="3895742" cy="1115248"/>
            <a:chOff x="7800005" y="2578615"/>
            <a:chExt cx="3895742" cy="111524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4815" y="2787014"/>
              <a:ext cx="3640932" cy="90684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800005" y="2578615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</a:t>
              </a:r>
              <a:endParaRPr lang="en-GB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00004" y="3483694"/>
            <a:ext cx="3724293" cy="1241726"/>
            <a:chOff x="7800004" y="3483694"/>
            <a:chExt cx="3724293" cy="124172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022" y="3925320"/>
              <a:ext cx="3724275" cy="8001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800004" y="3483694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</a:t>
              </a:r>
              <a:endParaRPr lang="en-GB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64485" y="4587545"/>
            <a:ext cx="2659812" cy="902732"/>
            <a:chOff x="8864485" y="4587545"/>
            <a:chExt cx="2659812" cy="902732"/>
          </a:xfrm>
        </p:grpSpPr>
        <p:grpSp>
          <p:nvGrpSpPr>
            <p:cNvPr id="29" name="Group 28"/>
            <p:cNvGrpSpPr/>
            <p:nvPr/>
          </p:nvGrpSpPr>
          <p:grpSpPr>
            <a:xfrm>
              <a:off x="9081134" y="4956877"/>
              <a:ext cx="2443163" cy="533400"/>
              <a:chOff x="9081134" y="4956877"/>
              <a:chExt cx="2443163" cy="5334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38322" y="4956877"/>
                <a:ext cx="2085975" cy="5334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1134" y="5043745"/>
                <a:ext cx="514350" cy="304800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8864485" y="4587545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</a:t>
              </a:r>
              <a:endParaRPr lang="en-GB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1016" y="5490277"/>
            <a:ext cx="1185421" cy="865986"/>
            <a:chOff x="9051016" y="5490277"/>
            <a:chExt cx="1185421" cy="865986"/>
          </a:xfrm>
        </p:grpSpPr>
        <p:sp>
          <p:nvSpPr>
            <p:cNvPr id="34" name="TextBox 33"/>
            <p:cNvSpPr txBox="1"/>
            <p:nvPr/>
          </p:nvSpPr>
          <p:spPr>
            <a:xfrm>
              <a:off x="9051016" y="5490277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</a:t>
              </a:r>
              <a:endParaRPr lang="en-GB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41062" y="5860963"/>
              <a:ext cx="1095375" cy="495300"/>
            </a:xfrm>
            <a:prstGeom prst="rect">
              <a:avLst/>
            </a:prstGeom>
          </p:spPr>
        </p:pic>
      </p:grpSp>
      <p:pic>
        <p:nvPicPr>
          <p:cNvPr id="2050" name="Picture 2" descr="Image result for what is this shit mr b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4666"/>
            <a:ext cx="2093257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460" y="2546518"/>
            <a:ext cx="3723000" cy="34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with integrability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3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2095500"/>
            <a:ext cx="5185507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coupling spectrum analytic structure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4" y="2385060"/>
            <a:ext cx="5763042" cy="3687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ED5AB-AF15-BF4A-86CA-49C951870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331" y="5227608"/>
            <a:ext cx="607443" cy="256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1717C-99D2-5A49-AB2B-9217C3C52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331" y="3312543"/>
            <a:ext cx="1005552" cy="351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DACEA7-C920-904E-BB7E-67CF1D131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24" y="6150102"/>
            <a:ext cx="1282700" cy="4699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99E76F-0D01-C042-AD8A-EEE48B1BC1DC}"/>
              </a:ext>
            </a:extLst>
          </p:cNvPr>
          <p:cNvGrpSpPr/>
          <p:nvPr/>
        </p:nvGrpSpPr>
        <p:grpSpPr>
          <a:xfrm>
            <a:off x="6398525" y="2712772"/>
            <a:ext cx="4952154" cy="2970716"/>
            <a:chOff x="6398525" y="2712772"/>
            <a:chExt cx="4952154" cy="29707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09817E-C967-8B42-9E20-1ADA07655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98525" y="2712772"/>
              <a:ext cx="2921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A4CCAC-3028-B64E-93A5-73ED18B2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20479" y="5315188"/>
              <a:ext cx="3302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0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624" y="749808"/>
            <a:ext cx="4649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Ladder limit? Only scalars survive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no-SUSY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at most we got SO(4,2) left from PSU(2,2|4)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half of QSC (S</a:t>
            </a:r>
            <a:r>
              <a:rPr lang="en-US" baseline="30000" dirty="0"/>
              <a:t>5</a:t>
            </a:r>
            <a:r>
              <a:rPr lang="en-US" dirty="0"/>
              <a:t> part should be trivial)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9496" y="2118839"/>
            <a:ext cx="10775195" cy="1898949"/>
            <a:chOff x="539496" y="2118839"/>
            <a:chExt cx="10775195" cy="1898949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" y="2118839"/>
              <a:ext cx="10491731" cy="13967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9496" y="3648456"/>
              <a:ext cx="658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functions become trivial and the general Baxter equation reduces to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15898" y="4255960"/>
            <a:ext cx="9298793" cy="681800"/>
            <a:chOff x="2015898" y="4255960"/>
            <a:chExt cx="9298793" cy="681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5898" y="4255960"/>
              <a:ext cx="7165584" cy="681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8316" y="4449222"/>
              <a:ext cx="1476375" cy="2952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892" y="5177742"/>
            <a:ext cx="5217845" cy="5347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30352" y="5921383"/>
            <a:ext cx="8367398" cy="638175"/>
            <a:chOff x="530352" y="5921383"/>
            <a:chExt cx="8367398" cy="638175"/>
          </a:xfrm>
        </p:grpSpPr>
        <p:sp>
          <p:nvSpPr>
            <p:cNvPr id="17" name="TextBox 16"/>
            <p:cNvSpPr txBox="1"/>
            <p:nvPr/>
          </p:nvSpPr>
          <p:spPr>
            <a:xfrm>
              <a:off x="530352" y="5952517"/>
              <a:ext cx="5188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Quatization</a:t>
              </a:r>
              <a:r>
                <a:rPr lang="en-US" dirty="0"/>
                <a:t> condition (comes from analyticity of QSC):</a:t>
              </a:r>
              <a:endParaRPr lang="en-GB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8825" y="5921383"/>
              <a:ext cx="2828925" cy="638175"/>
            </a:xfrm>
            <a:prstGeom prst="rect">
              <a:avLst/>
            </a:prstGeom>
          </p:spPr>
        </p:pic>
      </p:grpSp>
      <p:sp>
        <p:nvSpPr>
          <p:cNvPr id="13" name="Прямоугольник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76503" y="3833122"/>
            <a:ext cx="1434359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Gromov,FLM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8242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632" y="457200"/>
            <a:ext cx="316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 with the wave functions?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48" y="1025461"/>
            <a:ext cx="5826827" cy="903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62" y="1025461"/>
            <a:ext cx="2423933" cy="91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5886" y="129275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5688" y="2048256"/>
            <a:ext cx="53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Kind of a </a:t>
            </a:r>
            <a:r>
              <a:rPr lang="en-US" dirty="0" err="1"/>
              <a:t>Melline</a:t>
            </a:r>
            <a:r>
              <a:rPr lang="en-US" dirty="0"/>
              <a:t> transform. Baxter </a:t>
            </a:r>
            <a:r>
              <a:rPr lang="en-US" dirty="0">
                <a:sym typeface="Wingdings" panose="05000000000000000000" pitchFamily="2" charset="2"/>
              </a:rPr>
              <a:t>implies Schrodinger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351" y="3014569"/>
            <a:ext cx="5924550" cy="6953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45688" y="4188287"/>
            <a:ext cx="7151576" cy="1845777"/>
            <a:chOff x="545688" y="4188287"/>
            <a:chExt cx="7151576" cy="18457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3214" y="4995839"/>
              <a:ext cx="5734050" cy="10382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5688" y="4188287"/>
              <a:ext cx="3319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structure constant simplifies to: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5688" y="2406041"/>
            <a:ext cx="3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terms of q it simplifies drastically!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8682880" y="5214913"/>
            <a:ext cx="2790825" cy="600075"/>
            <a:chOff x="545688" y="6128193"/>
            <a:chExt cx="2790825" cy="6000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688" y="6261544"/>
              <a:ext cx="819150" cy="3333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4838" y="6128193"/>
              <a:ext cx="1971675" cy="60007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523" y="2406040"/>
            <a:ext cx="3467162" cy="3306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6D933-65D5-DB4C-9D47-5C44B1ECC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2663" y="6209359"/>
            <a:ext cx="3171825" cy="4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5703625"/>
            <a:ext cx="2805113" cy="661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8" y="664737"/>
            <a:ext cx="2781300" cy="1024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8" y="1764080"/>
            <a:ext cx="5272088" cy="1222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63" y="2982701"/>
            <a:ext cx="6129337" cy="1132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363" y="4252333"/>
            <a:ext cx="5619750" cy="1029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0175" y="5915025"/>
            <a:ext cx="316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[Correa Henn Sever Maldacena]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820150" y="4495800"/>
            <a:ext cx="311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[Kim, </a:t>
            </a:r>
            <a:r>
              <a:rPr lang="en-US" dirty="0" err="1"/>
              <a:t>Kiryu</a:t>
            </a:r>
            <a:r>
              <a:rPr lang="en-US" dirty="0"/>
              <a:t>, </a:t>
            </a:r>
            <a:r>
              <a:rPr lang="en-US" dirty="0" err="1"/>
              <a:t>Komatsy</a:t>
            </a:r>
            <a:r>
              <a:rPr lang="en-US" dirty="0"/>
              <a:t>, Nishimura]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Excited states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4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504" y="438912"/>
            <a:ext cx="622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Baxter equation has infinitely many solutions for any coupling: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6667309" y="1014984"/>
            <a:ext cx="5173659" cy="3612260"/>
            <a:chOff x="6667309" y="1014984"/>
            <a:chExt cx="5173659" cy="36122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7309" y="1271015"/>
              <a:ext cx="5173659" cy="33562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2389" y="1014984"/>
              <a:ext cx="1330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Schrodinger:</a:t>
              </a:r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2005" y="108634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Baxter: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05" y="1455681"/>
            <a:ext cx="5084180" cy="3363207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44" y="5090015"/>
            <a:ext cx="17526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9727" y="5552786"/>
            <a:ext cx="1219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Schrodinger has infinitely many resonances! (Spectrum on unphysical sheet of the </a:t>
            </a:r>
            <a:r>
              <a:rPr lang="en-US" dirty="0" err="1"/>
              <a:t>resolvent</a:t>
            </a:r>
            <a:r>
              <a:rPr lang="en-US" dirty="0"/>
              <a:t>, under the cut of the continuous spectrum)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580537" y="6173791"/>
            <a:ext cx="650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luck finding them numerically or analytically from Schrodinger!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C0762-D6B5-734D-AA6D-3F792ABEADBD}"/>
              </a:ext>
            </a:extLst>
          </p:cNvPr>
          <p:cNvSpPr txBox="1"/>
          <p:nvPr/>
        </p:nvSpPr>
        <p:spPr>
          <a:xfrm>
            <a:off x="3881887" y="6487059"/>
            <a:ext cx="528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exactly the insertions, which Simone discussed!</a:t>
            </a:r>
          </a:p>
        </p:txBody>
      </p:sp>
    </p:spTree>
    <p:extLst>
      <p:ext uri="{BB962C8B-B14F-4D97-AF65-F5344CB8AC3E}">
        <p14:creationId xmlns:p14="http://schemas.microsoft.com/office/powerpoint/2010/main" val="27424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45" y="3932583"/>
            <a:ext cx="7191375" cy="2138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65" y="975359"/>
            <a:ext cx="5953266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928" y="325492"/>
            <a:ext cx="523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3-cusp correlator is given by just the same formula!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17676" y="6305669"/>
            <a:ext cx="476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Numerical evaluation faster than for the spectrum!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800100"/>
            <a:ext cx="76581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4point and twisted 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940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96" y="3245663"/>
            <a:ext cx="4657725" cy="561975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96" y="287807"/>
            <a:ext cx="9130539" cy="262320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74" y="3389126"/>
            <a:ext cx="27305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474" y="4366524"/>
            <a:ext cx="4606290" cy="10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2115642"/>
            <a:ext cx="8521065" cy="131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36" y="-187116"/>
            <a:ext cx="7377227" cy="2367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054" y="3382575"/>
            <a:ext cx="7849552" cy="152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8" y="5084065"/>
            <a:ext cx="7759065" cy="1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8F69-5532-804D-BE3B-AD88D50E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7377-37B1-A545-A485-87D29B5AD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 function with spin: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525EC-70FD-2848-B969-32FEEE2A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93" y="2319528"/>
            <a:ext cx="5185507" cy="419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43308-E8E4-F74B-AAC3-22AB815B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31" y="2841686"/>
            <a:ext cx="1955800" cy="38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9F87F-399D-AF48-AFA3-31C68C1271AF}"/>
              </a:ext>
            </a:extLst>
          </p:cNvPr>
          <p:cNvSpPr txBox="1"/>
          <p:nvPr/>
        </p:nvSpPr>
        <p:spPr>
          <a:xfrm>
            <a:off x="1024128" y="4175185"/>
            <a:ext cx="344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building blocks with the right </a:t>
            </a:r>
            <a:br>
              <a:rPr lang="en-US" dirty="0"/>
            </a:br>
            <a:r>
              <a:rPr lang="en-US" dirty="0"/>
              <a:t>analytic properties</a:t>
            </a:r>
          </a:p>
        </p:txBody>
      </p:sp>
    </p:spTree>
    <p:extLst>
      <p:ext uri="{BB962C8B-B14F-4D97-AF65-F5344CB8AC3E}">
        <p14:creationId xmlns:p14="http://schemas.microsoft.com/office/powerpoint/2010/main" val="39839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1502730"/>
            <a:ext cx="10476547" cy="35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6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06766"/>
            <a:ext cx="5853112" cy="3341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268" y="4394199"/>
            <a:ext cx="7692575" cy="1641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304800"/>
            <a:ext cx="17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crossing relation?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4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7DAF-E123-4748-8BE6-6F49E6C7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the "parachute cords 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6D3E9-FA39-6446-BE80-ABD094A2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465" y="5609676"/>
            <a:ext cx="1790700" cy="41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D03D9E-9E7E-BC49-BC3C-5D936B22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1973242"/>
            <a:ext cx="5131954" cy="340668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BEC5017-F887-3744-8277-34434CAEDB7B}"/>
              </a:ext>
            </a:extLst>
          </p:cNvPr>
          <p:cNvGrpSpPr/>
          <p:nvPr/>
        </p:nvGrpSpPr>
        <p:grpSpPr>
          <a:xfrm>
            <a:off x="4721767" y="2237963"/>
            <a:ext cx="3788632" cy="3032239"/>
            <a:chOff x="4721767" y="2237963"/>
            <a:chExt cx="3788632" cy="30322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507859-C17E-3243-A3BF-24923B2C1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0050" y="4389119"/>
              <a:ext cx="881083" cy="8810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F7F15E-FA20-D144-8873-D75BFC2A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421468">
              <a:off x="7629316" y="3332712"/>
              <a:ext cx="881083" cy="8810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4DC9E7-9B5F-984B-8417-70515DC2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600771">
              <a:off x="4721767" y="2237963"/>
              <a:ext cx="881083" cy="88108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702D3E3-DB82-EF45-BA06-885D60BD748C}"/>
              </a:ext>
            </a:extLst>
          </p:cNvPr>
          <p:cNvSpPr txBox="1"/>
          <p:nvPr/>
        </p:nvSpPr>
        <p:spPr>
          <a:xfrm>
            <a:off x="5346274" y="631328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it still work?</a:t>
            </a:r>
          </a:p>
        </p:txBody>
      </p:sp>
    </p:spTree>
    <p:extLst>
      <p:ext uri="{BB962C8B-B14F-4D97-AF65-F5344CB8AC3E}">
        <p14:creationId xmlns:p14="http://schemas.microsoft.com/office/powerpoint/2010/main" val="22956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7240B-4415-104D-AD24-43B2FD1FD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6" y="-44718"/>
            <a:ext cx="5776333" cy="6902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9B102-D4CA-AE46-9D9C-691F57829EE1}"/>
              </a:ext>
            </a:extLst>
          </p:cNvPr>
          <p:cNvSpPr txBox="1"/>
          <p:nvPr/>
        </p:nvSpPr>
        <p:spPr>
          <a:xfrm>
            <a:off x="6623821" y="2938728"/>
            <a:ext cx="541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Grabner</a:t>
            </a:r>
            <a:r>
              <a:rPr lang="en-US" dirty="0"/>
              <a:t>, NG, </a:t>
            </a:r>
            <a:r>
              <a:rPr lang="en-US" dirty="0" err="1"/>
              <a:t>Cavalia</a:t>
            </a:r>
            <a:r>
              <a:rPr lang="en-US" dirty="0"/>
              <a:t>, Sever, </a:t>
            </a:r>
            <a:r>
              <a:rPr lang="en-US" dirty="0" err="1"/>
              <a:t>Levkovich-Masliuk</a:t>
            </a:r>
            <a:endParaRPr lang="en-US" dirty="0"/>
          </a:p>
          <a:p>
            <a:pPr algn="r"/>
            <a:r>
              <a:rPr lang="en-US" i="1" dirty="0"/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39602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55DD-B25E-9F4F-8993-3C890868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Fishnet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215F-2FAF-1840-9EC9-4306DFFB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16653"/>
            <a:ext cx="9720073" cy="4023360"/>
          </a:xfrm>
        </p:spPr>
        <p:txBody>
          <a:bodyPr/>
          <a:lstStyle/>
          <a:p>
            <a:r>
              <a:rPr lang="en-US" dirty="0"/>
              <a:t>Cusp without WL = Fishnet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Know exact result for L=2 correlators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1E82C-D17E-094A-97E5-EC0E7E6E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65" y="2015404"/>
            <a:ext cx="5395847" cy="2639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7EF92-9309-B34F-831B-2644E5D4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24" y="5053141"/>
            <a:ext cx="8597900" cy="143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C53FF-D8EE-C84E-B11F-F24BD8CAEB6C}"/>
              </a:ext>
            </a:extLst>
          </p:cNvPr>
          <p:cNvSpPr txBox="1"/>
          <p:nvPr/>
        </p:nvSpPr>
        <p:spPr>
          <a:xfrm>
            <a:off x="9075561" y="4771316"/>
            <a:ext cx="290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 </a:t>
            </a:r>
            <a:r>
              <a:rPr lang="en-US" dirty="0" err="1"/>
              <a:t>Kazakov</a:t>
            </a:r>
            <a:r>
              <a:rPr lang="en-US" dirty="0"/>
              <a:t> </a:t>
            </a:r>
            <a:r>
              <a:rPr lang="en-US" dirty="0" err="1"/>
              <a:t>Korchemsky</a:t>
            </a:r>
            <a:r>
              <a:rPr lang="en-US" dirty="0"/>
              <a:t> `18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AB718-B73F-D04A-95D4-C0C2E9205531}"/>
              </a:ext>
            </a:extLst>
          </p:cNvPr>
          <p:cNvSpPr txBox="1"/>
          <p:nvPr/>
        </p:nvSpPr>
        <p:spPr>
          <a:xfrm>
            <a:off x="8248679" y="4335250"/>
            <a:ext cx="376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Grabner</a:t>
            </a:r>
            <a:r>
              <a:rPr lang="en-US" dirty="0"/>
              <a:t> NG </a:t>
            </a:r>
            <a:r>
              <a:rPr lang="en-US" dirty="0" err="1"/>
              <a:t>Kazakov</a:t>
            </a:r>
            <a:r>
              <a:rPr lang="en-US" dirty="0"/>
              <a:t> </a:t>
            </a:r>
            <a:r>
              <a:rPr lang="en-US" dirty="0" err="1"/>
              <a:t>Korchemsky</a:t>
            </a:r>
            <a:r>
              <a:rPr lang="en-US" dirty="0"/>
              <a:t> `17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F07FA-CF25-6E43-92E3-A9882304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195" y="6352150"/>
            <a:ext cx="2899290" cy="4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Similar to what we get in the cusp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12238C-F96D-2446-A2BF-58F5F106307C}"/>
              </a:ext>
            </a:extLst>
          </p:cNvPr>
          <p:cNvGrpSpPr/>
          <p:nvPr/>
        </p:nvGrpSpPr>
        <p:grpSpPr>
          <a:xfrm>
            <a:off x="1024128" y="4433977"/>
            <a:ext cx="9074696" cy="2284330"/>
            <a:chOff x="1024128" y="4433977"/>
            <a:chExt cx="9074696" cy="22843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4BEB68-AB01-B843-8B8D-570A92AB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0924" y="4777095"/>
              <a:ext cx="8597900" cy="1435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88F980-A6A1-D54F-950A-3DAB4F98B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7679" y="6300391"/>
              <a:ext cx="2899290" cy="4179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62A27C-F6FC-A743-BDD4-941CF53C456D}"/>
                </a:ext>
              </a:extLst>
            </p:cNvPr>
            <p:cNvSpPr txBox="1"/>
            <p:nvPr/>
          </p:nvSpPr>
          <p:spPr>
            <a:xfrm>
              <a:off x="1024128" y="4433977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Fishnet: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85BD1A-CCD6-EE41-A662-F525E9FCA45F}"/>
              </a:ext>
            </a:extLst>
          </p:cNvPr>
          <p:cNvSpPr txBox="1"/>
          <p:nvPr/>
        </p:nvSpPr>
        <p:spPr>
          <a:xfrm>
            <a:off x="1038504" y="1912186"/>
            <a:ext cx="280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Cusp in the straight line limit: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68122D-55C5-EA44-8B69-FC4C8679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475" y="3792389"/>
            <a:ext cx="2805113" cy="6613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1B6958-2B9B-0847-AC2F-C43CCDF04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476" y="2341097"/>
            <a:ext cx="5619750" cy="10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0291-9723-FE41-8C15-CE454761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Deforming the fishnet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C4444-731D-884A-B8FF-37C8D885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Need to brake the SU(4) symmetry – we know how to do that explicitly preserving </a:t>
            </a:r>
            <a:r>
              <a:rPr lang="en-US" dirty="0" err="1"/>
              <a:t>integrability</a:t>
            </a:r>
            <a:r>
              <a:rPr lang="en-US" dirty="0"/>
              <a:t>. Two extra twists</a:t>
            </a:r>
          </a:p>
          <a:p>
            <a:endParaRPr lang="en-US" dirty="0"/>
          </a:p>
          <a:p>
            <a:r>
              <a:rPr lang="en-US" dirty="0"/>
              <a:t>- We also know that SOV-like expression DOES work in the twisted fishnet!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0A006-A547-554C-A00F-4B4F3FB73B58}"/>
              </a:ext>
            </a:extLst>
          </p:cNvPr>
          <p:cNvSpPr txBox="1"/>
          <p:nvPr/>
        </p:nvSpPr>
        <p:spPr>
          <a:xfrm>
            <a:off x="9232090" y="2678978"/>
            <a:ext cx="248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 </a:t>
            </a:r>
            <a:r>
              <a:rPr lang="en-US" dirty="0" err="1"/>
              <a:t>Cavaglia</a:t>
            </a:r>
            <a:r>
              <a:rPr lang="en-US" dirty="0"/>
              <a:t> Sever </a:t>
            </a:r>
            <a:r>
              <a:rPr lang="en-US" i="1" dirty="0"/>
              <a:t>soon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E8FC9-B454-5A4E-B545-A12FE0FCBE8B}"/>
              </a:ext>
            </a:extLst>
          </p:cNvPr>
          <p:cNvSpPr txBox="1"/>
          <p:nvPr/>
        </p:nvSpPr>
        <p:spPr>
          <a:xfrm>
            <a:off x="6644052" y="4165289"/>
            <a:ext cx="51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Grabner</a:t>
            </a:r>
            <a:r>
              <a:rPr lang="en-US" dirty="0"/>
              <a:t> NG </a:t>
            </a:r>
            <a:r>
              <a:rPr lang="en-US" dirty="0" err="1"/>
              <a:t>Cavaglia</a:t>
            </a:r>
            <a:r>
              <a:rPr lang="en-US" dirty="0"/>
              <a:t> </a:t>
            </a:r>
            <a:r>
              <a:rPr lang="en-US" dirty="0" err="1"/>
              <a:t>Levkovich-Masliuk</a:t>
            </a:r>
            <a:r>
              <a:rPr lang="en-US" dirty="0"/>
              <a:t> Sever </a:t>
            </a:r>
            <a:r>
              <a:rPr lang="en-US" i="1" dirty="0"/>
              <a:t>soon</a:t>
            </a:r>
          </a:p>
        </p:txBody>
      </p:sp>
    </p:spTree>
    <p:extLst>
      <p:ext uri="{BB962C8B-B14F-4D97-AF65-F5344CB8AC3E}">
        <p14:creationId xmlns:p14="http://schemas.microsoft.com/office/powerpoint/2010/main" val="24237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0664" y="2203704"/>
            <a:ext cx="10039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simple expression is found but must use q-functions, otherwise complete mess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is good – as QSC gives q-functions for any states, whereas the explicit wave function is not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SOV (Separation of variables) method q-functions plays the role of the wave functions </a:t>
            </a:r>
            <a:br>
              <a:rPr lang="en-US" dirty="0"/>
            </a:br>
            <a:r>
              <a:rPr lang="en-US" dirty="0"/>
              <a:t>(worked out only for a few simple models)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step – fishnets may actually work too!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Going away from the fishnet limit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that we solve planar N=4 SYM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7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4888" y="2827077"/>
            <a:ext cx="4453143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Times New Roman" pitchFamily="18" charset="0"/>
                <a:cs typeface="Arial" charset="0"/>
              </a:rPr>
              <a:t>Separation of variables (SOV) for SU(2) case: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96397" cy="1499616"/>
          </a:xfrm>
        </p:spPr>
        <p:txBody>
          <a:bodyPr/>
          <a:lstStyle/>
          <a:p>
            <a:r>
              <a:rPr lang="en-US" dirty="0"/>
              <a:t>XXX Spin chains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B98AAC-D8D0-6B45-8DF1-29788346189D}"/>
              </a:ext>
            </a:extLst>
          </p:cNvPr>
          <p:cNvGrpSpPr/>
          <p:nvPr/>
        </p:nvGrpSpPr>
        <p:grpSpPr>
          <a:xfrm>
            <a:off x="1060280" y="1263205"/>
            <a:ext cx="5962600" cy="1470723"/>
            <a:chOff x="1060280" y="1263205"/>
            <a:chExt cx="5962600" cy="1470723"/>
          </a:xfrm>
        </p:grpSpPr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id="{1F953CE7-BD7B-0344-A2E4-CD3CD940F3AE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60280" y="1582419"/>
              <a:ext cx="1747274" cy="70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6038" rIns="90488" bIns="46038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kern="0" dirty="0">
                  <a:latin typeface="Times New Roman" pitchFamily="18" charset="0"/>
                  <a:cs typeface="Arial" charset="0"/>
                </a:rPr>
                <a:t>Hydrogen atom: 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kern="0" dirty="0"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8972376-2845-E443-9E64-8DCABEAE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1790" y="1986342"/>
              <a:ext cx="2336800" cy="596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AA0359-4137-AA4A-978D-1C56636BF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0911" y="1263205"/>
              <a:ext cx="1461969" cy="147072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74AB3-1D53-2C4E-8C8B-D2B48B30A8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782" y="3285868"/>
            <a:ext cx="1866900" cy="69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6137F4-3E0B-244C-812E-407211988C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8879" y="3450968"/>
            <a:ext cx="21463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D3AC81-217F-ED46-9CC5-0A6915780A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7023" y="3344743"/>
            <a:ext cx="28702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7DC0D7-8726-B343-98BC-DC3DE7E0CA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0436" y="3261234"/>
            <a:ext cx="1917700" cy="749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228846-279C-6E46-85F5-0F8B0AEBB8C7}"/>
              </a:ext>
            </a:extLst>
          </p:cNvPr>
          <p:cNvSpPr txBox="1"/>
          <p:nvPr/>
        </p:nvSpPr>
        <p:spPr>
          <a:xfrm>
            <a:off x="9592572" y="2775318"/>
            <a:ext cx="13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Sklyanin</a:t>
            </a:r>
            <a:r>
              <a:rPr lang="en-US" dirty="0"/>
              <a:t> `95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603709-5B72-3845-8EEB-96BC1A6FC1C4}"/>
              </a:ext>
            </a:extLst>
          </p:cNvPr>
          <p:cNvSpPr txBox="1"/>
          <p:nvPr/>
        </p:nvSpPr>
        <p:spPr>
          <a:xfrm>
            <a:off x="7726389" y="4238933"/>
            <a:ext cx="321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 </a:t>
            </a:r>
            <a:r>
              <a:rPr lang="en-US" dirty="0" err="1"/>
              <a:t>Levkovich-Maslyuk</a:t>
            </a:r>
            <a:r>
              <a:rPr lang="en-US" dirty="0"/>
              <a:t> </a:t>
            </a:r>
            <a:r>
              <a:rPr lang="en-US" dirty="0" err="1"/>
              <a:t>Sizov</a:t>
            </a:r>
            <a:r>
              <a:rPr lang="en-US" dirty="0"/>
              <a:t> `16</a:t>
            </a: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90ED75E2-419E-4E42-8299-9CE7C9C054C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011" y="4187173"/>
            <a:ext cx="4504439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Times New Roman" pitchFamily="18" charset="0"/>
                <a:cs typeface="Arial" charset="0"/>
              </a:rPr>
              <a:t>Separation of variables (SOV) for SU(N) case: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4400B1D-2D87-E644-B551-13307D46ED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3885" y="4935626"/>
            <a:ext cx="3530600" cy="368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D6AE10-F982-7F4B-A4D3-8A07E20555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771" y="4624476"/>
            <a:ext cx="2616200" cy="990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BD75CA-8275-3B45-A983-0A9A1D326A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2170" y="4773850"/>
            <a:ext cx="2870200" cy="685800"/>
          </a:xfrm>
          <a:prstGeom prst="rect">
            <a:avLst/>
          </a:prstGeom>
        </p:spPr>
      </p:pic>
      <p:sp>
        <p:nvSpPr>
          <p:cNvPr id="32" name="Rectangle 36">
            <a:extLst>
              <a:ext uri="{FF2B5EF4-FFF2-40B4-BE49-F238E27FC236}">
                <a16:creationId xmlns:a16="http://schemas.microsoft.com/office/drawing/2014/main" id="{3D358567-5E83-9C46-9487-4429C219AD7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9134" y="5771557"/>
            <a:ext cx="6344687" cy="10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Times New Roman" pitchFamily="18" charset="0"/>
                <a:cs typeface="Arial" charset="0"/>
              </a:rPr>
              <a:t>- If we know Q – not only the spectrum but also the wave function!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Times New Roman" pitchFamily="18" charset="0"/>
                <a:cs typeface="Arial" charset="0"/>
              </a:rPr>
              <a:t>- We know which exactly Q’s are appearing (out of 2^N Qs)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6597" y="1916082"/>
            <a:ext cx="2273059" cy="469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6038" rIns="90488" bIns="46038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Times New Roman" pitchFamily="18" charset="0"/>
                <a:cs typeface="Arial" charset="0"/>
              </a:rPr>
              <a:t>Two main ingredients: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Times New Roman" pitchFamily="18" charset="0"/>
                <a:cs typeface="Arial" charset="0"/>
              </a:rPr>
              <a:t>QQ-relations</a:t>
            </a:r>
            <a:endParaRPr lang="ru-RU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latin typeface="Times New Roman" pitchFamily="18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7568" y="4764385"/>
            <a:ext cx="2621396" cy="730014"/>
            <a:chOff x="683568" y="4869160"/>
            <a:chExt cx="2621396" cy="730014"/>
          </a:xfrm>
        </p:grpSpPr>
        <p:pic>
          <p:nvPicPr>
            <p:cNvPr id="41" name="Picture 40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913126"/>
              <a:ext cx="3048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273166"/>
              <a:ext cx="3048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44" name="Rectangle 3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34497" y="4869160"/>
              <a:ext cx="2170467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6038" rIns="90488" bIns="46038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kern="0" dirty="0">
                  <a:latin typeface="Times New Roman" pitchFamily="18" charset="0"/>
                  <a:cs typeface="Arial" charset="0"/>
                </a:rPr>
                <a:t>- Twisted polynomial</a:t>
              </a:r>
            </a:p>
          </p:txBody>
        </p:sp>
        <p:sp>
          <p:nvSpPr>
            <p:cNvPr id="45" name="Rectangle 3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15616" y="5229200"/>
              <a:ext cx="2170467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6038" rIns="90488" bIns="46038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kern="0" dirty="0">
                  <a:latin typeface="Times New Roman" pitchFamily="18" charset="0"/>
                  <a:cs typeface="Arial" charset="0"/>
                </a:rPr>
                <a:t>- Twisted polynomial</a:t>
              </a:r>
            </a:p>
          </p:txBody>
        </p:sp>
      </p:grpSp>
      <p:pic>
        <p:nvPicPr>
          <p:cNvPr id="46" name="Picture 4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66" y="2785104"/>
            <a:ext cx="3251878" cy="3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8" name="Picture 4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69" y="3433176"/>
            <a:ext cx="10414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4406156" y="3454652"/>
            <a:ext cx="4955356" cy="279400"/>
            <a:chOff x="2882156" y="2226340"/>
            <a:chExt cx="4955356" cy="279400"/>
          </a:xfrm>
        </p:grpSpPr>
        <p:pic>
          <p:nvPicPr>
            <p:cNvPr id="50" name="Picture 49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112" y="2226340"/>
              <a:ext cx="4216400" cy="2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51" name="Picture 50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156" y="2236614"/>
              <a:ext cx="39370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7249053" y="3721210"/>
            <a:ext cx="2064447" cy="498445"/>
            <a:chOff x="5725052" y="2492897"/>
            <a:chExt cx="2064447" cy="498445"/>
          </a:xfrm>
        </p:grpSpPr>
        <p:sp>
          <p:nvSpPr>
            <p:cNvPr id="62" name="Right Brace 61"/>
            <p:cNvSpPr/>
            <p:nvPr/>
          </p:nvSpPr>
          <p:spPr>
            <a:xfrm rot="5400000">
              <a:off x="6657647" y="1560302"/>
              <a:ext cx="199258" cy="20644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63" name="Picture 62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347" y="2708920"/>
              <a:ext cx="706055" cy="282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5127320" y="3726757"/>
            <a:ext cx="2064447" cy="516433"/>
            <a:chOff x="3603319" y="2498444"/>
            <a:chExt cx="2064447" cy="516433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4535914" y="1565849"/>
              <a:ext cx="199258" cy="20644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67" name="Picture 66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131" y="2708920"/>
              <a:ext cx="305957" cy="305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53" y="1961242"/>
            <a:ext cx="3528392" cy="6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33605" y="5855797"/>
            <a:ext cx="9073008" cy="1034129"/>
            <a:chOff x="109605" y="5770072"/>
            <a:chExt cx="9073008" cy="10341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37347" y="6453336"/>
              <a:ext cx="2542252" cy="31092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9605" y="5770072"/>
              <a:ext cx="9073008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kern="0" dirty="0">
                  <a:latin typeface="Times New Roman" pitchFamily="18" charset="0"/>
                  <a:cs typeface="Arial" charset="0"/>
                </a:rPr>
                <a:t>In N=4 polynomials are replaced with analytic functions with cuts + </a:t>
              </a:r>
              <a:r>
                <a:rPr lang="en-US" kern="0" dirty="0" err="1">
                  <a:latin typeface="Times New Roman" pitchFamily="18" charset="0"/>
                  <a:cs typeface="Arial" charset="0"/>
                </a:rPr>
                <a:t>monodromy</a:t>
              </a:r>
              <a:r>
                <a:rPr lang="en-US" kern="0" dirty="0">
                  <a:latin typeface="Times New Roman" pitchFamily="18" charset="0"/>
                  <a:cs typeface="Arial" charset="0"/>
                </a:rPr>
                <a:t> condition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kern="0" dirty="0" err="1">
                  <a:latin typeface="Times New Roman" pitchFamily="18" charset="0"/>
                  <a:cs typeface="Arial" charset="0"/>
                </a:rPr>
                <a:t>QQ-relations+monodromy</a:t>
              </a:r>
              <a:r>
                <a:rPr lang="en-US" kern="0" dirty="0">
                  <a:latin typeface="Times New Roman" pitchFamily="18" charset="0"/>
                  <a:cs typeface="Arial" charset="0"/>
                </a:rPr>
                <a:t> = Quantum Spectral Curve (QSC)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kern="0" dirty="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26597" y="407687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Times New Roman" pitchFamily="18" charset="0"/>
                <a:cs typeface="Arial" charset="0"/>
              </a:rPr>
              <a:t>Analyticity</a:t>
            </a: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96397" cy="1499616"/>
          </a:xfrm>
        </p:spPr>
        <p:txBody>
          <a:bodyPr/>
          <a:lstStyle/>
          <a:p>
            <a:r>
              <a:rPr lang="en-US" dirty="0"/>
              <a:t>Generalization to N=4 SYM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9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(solving planar N=4 SYM)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We know the spectrum very well (QSC)          </a:t>
            </a:r>
            <a:r>
              <a:rPr lang="en-US" sz="1800" dirty="0"/>
              <a:t>[</a:t>
            </a:r>
            <a:r>
              <a:rPr lang="en-US" sz="1800" dirty="0" err="1"/>
              <a:t>Gromov</a:t>
            </a:r>
            <a:r>
              <a:rPr lang="en-US" sz="1800" dirty="0"/>
              <a:t>, </a:t>
            </a:r>
            <a:r>
              <a:rPr lang="en-US" sz="1800" dirty="0" err="1"/>
              <a:t>Kazakov</a:t>
            </a:r>
            <a:r>
              <a:rPr lang="en-US" sz="1800" dirty="0"/>
              <a:t>, </a:t>
            </a:r>
            <a:r>
              <a:rPr lang="en-US" sz="1800" dirty="0" err="1"/>
              <a:t>Leurent</a:t>
            </a:r>
            <a:r>
              <a:rPr lang="en-US" sz="1800" dirty="0"/>
              <a:t>, </a:t>
            </a:r>
            <a:r>
              <a:rPr lang="en-US" sz="1800" dirty="0" err="1"/>
              <a:t>Volin</a:t>
            </a:r>
            <a:r>
              <a:rPr lang="en-US" sz="1800" dirty="0"/>
              <a:t> `13]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result is QQ-system with PSU(2,2|4) symmetry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energy spectrum is an analytic multi-valued function of parameters – how can we inject these analytical properties into the structure constants?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Inspiration comes from Spin chains – where one can explicitly build wave functions and find a basis where it is given in terms of Q-functions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Luckily we know the Q-functions, they are part of QSC! We just need to know how to combine them into a correlation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Important lesson from spin chains – symmetry should be broken by twists – quasiperiodic boundary conditions. This ensures spectrum non-degenerate, Q-function is in one to one correspondence with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PSU(2,2|4) have to be broken, but that includes Lorentz symmetry!? We need something like Omega-background? Non-commutative theory?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1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Cusp in N=4 SYM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702" y="1903006"/>
            <a:ext cx="5305425" cy="180022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64" y="3823162"/>
            <a:ext cx="4660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92" y="2208079"/>
            <a:ext cx="238542" cy="2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08" y="2565882"/>
            <a:ext cx="266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8375" y="4520582"/>
            <a:ext cx="7007972" cy="1989946"/>
            <a:chOff x="323528" y="4725144"/>
            <a:chExt cx="7007972" cy="1989946"/>
          </a:xfrm>
        </p:grpSpPr>
        <p:sp>
          <p:nvSpPr>
            <p:cNvPr id="9" name="TextBox 8"/>
            <p:cNvSpPr txBox="1"/>
            <p:nvPr/>
          </p:nvSpPr>
          <p:spPr>
            <a:xfrm>
              <a:off x="634282" y="5099263"/>
              <a:ext cx="6697218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US" sz="2200" dirty="0"/>
                <a:t>Cusp angle</a:t>
              </a:r>
              <a:endParaRPr lang="en-US" sz="2200" i="1" dirty="0"/>
            </a:p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US" sz="2200" dirty="0"/>
                <a:t>Angle </a:t>
              </a:r>
              <a:r>
                <a:rPr lang="en-US" sz="2200" i="1" dirty="0"/>
                <a:t>   </a:t>
              </a:r>
              <a:r>
                <a:rPr lang="en-US" sz="2200" dirty="0"/>
                <a:t> between the couplings to scalars on two rays</a:t>
              </a:r>
            </a:p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US" sz="2200" dirty="0"/>
                <a:t>‘t </a:t>
              </a:r>
              <a:r>
                <a:rPr lang="en-US" sz="2200" dirty="0" err="1"/>
                <a:t>Hooft</a:t>
              </a:r>
              <a:r>
                <a:rPr lang="en-US" sz="2200" dirty="0"/>
                <a:t> coupling </a:t>
              </a:r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323528" y="4725144"/>
              <a:ext cx="150990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</a:rPr>
                <a:t>Parameters:</a:t>
              </a:r>
            </a:p>
          </p:txBody>
        </p:sp>
        <p:pic>
          <p:nvPicPr>
            <p:cNvPr id="11" name="Picture 10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311" y="5257116"/>
              <a:ext cx="190500" cy="31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801" y="5803114"/>
              <a:ext cx="1397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80" y="6343352"/>
              <a:ext cx="1778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58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Cusp in N=4 SYM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702" y="1903006"/>
            <a:ext cx="5305425" cy="1800225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92" y="2208079"/>
            <a:ext cx="238542" cy="2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08" y="2565882"/>
            <a:ext cx="266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882" y="3888111"/>
            <a:ext cx="10553751" cy="3005609"/>
            <a:chOff x="323528" y="4725144"/>
            <a:chExt cx="10553751" cy="3005609"/>
          </a:xfrm>
        </p:grpSpPr>
        <p:sp>
          <p:nvSpPr>
            <p:cNvPr id="9" name="TextBox 8"/>
            <p:cNvSpPr txBox="1"/>
            <p:nvPr/>
          </p:nvSpPr>
          <p:spPr>
            <a:xfrm>
              <a:off x="634282" y="5099263"/>
              <a:ext cx="10242997" cy="263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US" sz="2200" dirty="0"/>
                <a:t>Symmetries are twisted by WL, without spoiling the theory</a:t>
              </a:r>
              <a:endParaRPr lang="en-US" sz="2200" i="1" dirty="0"/>
            </a:p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US" sz="2200" dirty="0"/>
                <a:t>Dilatation is still here!</a:t>
              </a:r>
            </a:p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US" sz="2200" dirty="0"/>
                <a:t>Can insert any local operator at the cusp</a:t>
              </a:r>
            </a:p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US" sz="2200" dirty="0"/>
                <a:t>The dimension is governed by integrability. Cusp QSC – is very similar to that of N=4</a:t>
              </a:r>
            </a:p>
            <a:p>
              <a:pPr marL="457200" indent="-45720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§"/>
              </a:pPr>
              <a:endParaRPr lang="en-US" sz="2200" dirty="0"/>
            </a:p>
          </p:txBody>
        </p:sp>
        <p:sp>
          <p:nvSpPr>
            <p:cNvPr id="10" name="Прямоугольник 46"/>
            <p:cNvSpPr/>
            <p:nvPr/>
          </p:nvSpPr>
          <p:spPr>
            <a:xfrm>
              <a:off x="323528" y="4725144"/>
              <a:ext cx="120052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</a:rPr>
                <a:t>Features: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11439" y="289787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3158" y="287036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67959" y="1278940"/>
            <a:ext cx="1435358" cy="1301047"/>
            <a:chOff x="10067959" y="1278940"/>
            <a:chExt cx="1435358" cy="1301047"/>
          </a:xfrm>
        </p:grpSpPr>
        <p:sp>
          <p:nvSpPr>
            <p:cNvPr id="19" name="Прямоугольник 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67959" y="1278940"/>
              <a:ext cx="1435358" cy="2769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Drukker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, </a:t>
              </a: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Fiorini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68958" y="2318377"/>
              <a:ext cx="1434359" cy="26161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Gromov,FLM</a:t>
              </a:r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 2016</a:t>
              </a:r>
            </a:p>
          </p:txBody>
        </p:sp>
        <p:sp>
          <p:nvSpPr>
            <p:cNvPr id="21" name="Прямоугольник 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67959" y="1555939"/>
              <a:ext cx="1435358" cy="2769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Drukker</a:t>
              </a:r>
            </a:p>
          </p:txBody>
        </p:sp>
        <p:sp>
          <p:nvSpPr>
            <p:cNvPr id="22" name="Прямоугольник 4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067959" y="1844825"/>
              <a:ext cx="1435358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Maldacena, Sever, </a:t>
              </a: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Gill Sans"/>
                  <a:cs typeface="Arial" panose="020B0604020202020204" pitchFamily="34" charset="0"/>
                </a:rPr>
                <a:t>Corea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639" y="827029"/>
            <a:ext cx="832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got our ideal playground – explicit implementation of twists in both S5 and AdS5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start deducing the structure of 3-point function in terms of Qs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727921"/>
            <a:ext cx="5131954" cy="34066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1639" y="5490469"/>
            <a:ext cx="39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Perturbation theory?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Gets simpler in Fishnet (Ladders)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2"/>
  <p:tag name="BMPHEIGHT" val="49"/>
  <p:tag name="SOURCE" val="\documentclass[10pt]{article}&#10;\pagestyle{empty}&#10;\usepackage[usenames,dvipsnames]{color}&#10;\begin{document}&#10;$$&#10;\color{red} AdS_5&#10;$$&#10;\end{document}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1"/>
  <p:tag name="BMPHEIGHT" val="56"/>
  <p:tag name="SOURCE" val="\documentclass[10pt]{article}&#10;\pagestyle{empty}&#10;\usepackage[usenames,dvipsnames]{color}&#10;\begin{document}&#10;$$&#10;({\bf P}_1,\;{\bf P}_2,\;{\bf P}_3,\;{\bf P}_4|&#10;{\bf Q}_1,\;{\bf Q}_2,\;{\bf Q}_3,\;{\bf Q}_4)&#10;$$&#10;\end{document}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"/>
  <p:tag name="BMPHEIGHT" val="30"/>
  <p:tag name="SOURCE" val="\documentclass[10pt]{article}&#10;\pagestyle{empty}&#10;\usepackage[usenames,dvipsnames]{color}&#10;\begin{document}&#10;$$&#10;\to&#10;$$&#10;\end{document}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"/>
  <p:tag name="BMPHEIGHT" val="50"/>
  <p:tag name="SOURCE" val="\documentclass[10pt]{article}&#10;\pagestyle{empty}&#10;\usepackage[usenames,dvipsnames]{color}&#10;\begin{document}&#10;$$&#10;{\color{blue}Q_1}&#10;$$&#10;\end{document}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"/>
  <p:tag name="BMPHEIGHT" val="50"/>
  <p:tag name="SOURCE" val="\documentclass[10pt]{article}&#10;\pagestyle{empty}&#10;\usepackage[usenames,dvipsnames]{color}&#10;\begin{document}&#10;$$&#10;{\color{red}Q_2}&#10;$$&#10;\end{document}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25"/>
  <p:tag name="BMPHEIGHT" val="158"/>
  <p:tag name="SOURCE" val="\documentclass{article}&#10;\pagestyle{empty}&#10;\usepackage{color}&#10;\begin{document}&#10;\color{black}&#10;$W={\mathrm{Tr}}\;{\cal P}\exp\int dt\left[i  A\cdot\dot{x}+\vec\Phi\cdot\vec n\,|\dot x|\right]$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50"/>
  <p:tag name="SOURCE" val="\documentclass{slides}&#10;\pagestyle{empty}&#10;\usepackage{color}&#10;\begin{document}&#10;\color{black}&#10;$\overrightarrow{n}$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91"/>
  <p:tag name="SOURCE" val="\documentclass{slides}&#10;\pagestyle{empty}&#10;\usepackage{color}&#10;\begin{document}&#10;\color{black}&#10;$\overrightarrow{n_\theta}$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58"/>
  <p:tag name="SOURCE" val="\documentclass{slides}&#10;\pagestyle{empty}&#10;\usepackage{color}&#10;\begin{document}&#10;\color{black}&#10;$\phi$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"/>
  <p:tag name="BMPHEIGHT" val="125"/>
  <p:tag name="SOURCE" val="\documentclass{slides}&#10;\pagestyle{empty}&#10;\usepackage{color}&#10;\begin{document}&#10;\color{black}&#10;$\theta$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25"/>
  <p:tag name="SOURCE" val="\documentclass{slides}&#10;\pagestyle{empty}&#10;\usepackage{color}&#10;\begin{document}&#10;\color{black}&#10;$\lambda$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50"/>
  <p:tag name="SOURCE" val="\documentclass{slides}&#10;\pagestyle{empty}&#10;\usepackage{color}&#10;\begin{document}&#10;\color{black}&#10;$\overrightarrow{n}$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91"/>
  <p:tag name="SOURCE" val="\documentclass{slides}&#10;\pagestyle{empty}&#10;\usepackage{color}&#10;\begin{document}&#10;\color{black}&#10;$\overrightarrow{n_\theta}$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3"/>
  <p:tag name="BMPHEIGHT" val="116"/>
  <p:tag name="SOURCE" val="\documentclass{article}\pagestyle{empty}&#10;&#10;&#10;\begin{document}&#10;$&#10;    \hat g \equiv g\cos\frac\theta2={\rm fixed}&#10;$&#10;\end{document}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133"/>
  <p:tag name="SOURCE" val="\documentclass{article}\pagestyle{empty}&#10;&#10;&#10;\begin{document}&#10;$&#10;T&#10;\equiv \frac{1}{\cos^2\frac\theta2}\to 0&#10;$&#10;\end{document}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"/>
  <p:tag name="BMPHEIGHT" val="108"/>
  <p:tag name="SOURCE" val="\documentclass{article}\pagestyle{empty}&#10;&#10;&#10;\begin{document}&#10;$&#10;L \equiv  \log&#10;\sqrt{8 e^{\gamma } \pi  \hat g^2}\;&#10;$&#10;\end{document}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66"/>
  <p:tag name="SOURCE" val="\documentclass{article}\pagestyle{empty}&#10;&#10;&#10;\begin{document}&#10;$&#10;+\dots&#10;$&#10;\end{document}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8"/>
  <p:tag name="BMPHEIGHT" val="91"/>
  <p:tag name="SOURCE" val="\documentclass[10pt]{article}&#10;\pagestyle{empty}&#10;\usepackage[usenames,dvipsnames]{color}&#10;\begin{document}&#10;$G(\Lambda_1,\Lambda_2,\Lambda_3,\Lambda_4)=$&#10;\end{document}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00"/>
  <p:tag name="BMPHEIGHT" val="133"/>
  <p:tag name="SOURCE" val="\documentclass[10pt]{article}&#10;\pagestyle{empty}&#10;\usepackage[usenames,dvipsnames]{color}&#10;\begin{document}&#10;$\partial_{\Lambda_3}&#10;\partial_{\Lambda_4}&#10;G(\Lambda_1,\Lambda_2,\Lambda_3,\Lambda_4)=&#10;2\hat g^2\frac{|\dot x(\Lambda_3)||\dot x(\Lambda_4)|}{&#10;|x(\Lambda_3)-x(\Lambda_4)|^2&#10;}&#10;G(\Lambda_1,\Lambda_2,\Lambda_3,\Lambda_4)&#10;$&#10;\end{document}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25"/>
  <p:tag name="BMPHEIGHT" val="91"/>
  <p:tag name="SOURCE" val="\documentclass[10pt]{article}&#10;\pagestyle{empty}&#10;\usepackage[usenames,dvipsnames]{color}&#10;\begin{document}&#10;$&#10;G(\Lambda_1,\Lambda_2,-\Lambda_1,\Lambda_4)=&#10;G(\Lambda_1,\Lambda_2,\Lambda_3,-\Lambda_2)=&#10;1&#10;$&#10;\end{document}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8"/>
  <p:tag name="BMPHEIGHT" val="91"/>
  <p:tag name="SOURCE" val="\documentclass[10pt]{article}&#10;\pagestyle{empty}&#10;\usepackage[usenames,dvipsnames]{color}&#10;\begin{document}&#10;$G(\Lambda_1,\Lambda_2,\Lambda_3,\Lambda_4)=$&#10;\end{document}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58"/>
  <p:tag name="BMPHEIGHT" val="233"/>
  <p:tag name="SOURCE" val="\documentclass[10pt]{article}&#10;\pagestyle{empty}&#10;\usepackage[usenames,dvipsnames]{color}&#10;\begin{document}&#10;$$G(\Lambda,\Lambda,\Lambda,\Lambda)=&#10;\sum_n \frac{4 F^2_n(0)}{\Delta_n}\sinh(&#10;2\Lambda\Delta_n)\simeq&#10;\frac{2 F^2_0(0)}{\Delta_0}e^{-2\Delta_0\Lambda}&#10;$$&#10;\end{document}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225"/>
  <p:tag name="SOURCE" val="\documentclass[10pt]{article}&#10;\pagestyle{empty}&#10;\usepackage[usenames,dvipsnames]{color}&#10;\begin{document}&#10;$$&#10;\frac{2 F^2_0(0)}{\Delta_0}&#10;\left(&#10;\frac{\epsilon}{x_{12}}&#10;\right)^{2\Delta_0}&#10;$$&#10;\end{document}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108"/>
  <p:tag name="SOURCE" val="\documentclass[10pt]{article}&#10;\pagestyle{empty}&#10;\usepackage[usenames,dvipsnames]{color}&#10;\begin{document}&#10;$$\Delta_n=-\sqrt{-E_n}$$&#10;\end{document}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91"/>
  <p:tag name="SOURCE" val="\documentclass[10pt]{article}&#10;\pagestyle{empty}&#10;\usepackage[usenames,dvipsnames]{color}&#10;\begin{document}&#10;$W(\Lambda_1,\Lambda_2,\Lambda_3,\Lambda_4)=$&#10;\end{document}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5"/>
  <p:tag name="BMPHEIGHT" val="56"/>
  <p:tag name="SOURCE" val="\documentclass[10pt]{article}&#10;\pagestyle{empty}&#10;\usepackage[usenames,dvipsnames]{color}&#10;\begin{document}&#10;$$&#10;\color{BrickRed}sl(2)\to psu(2,2|4)&#10;$$&#10;\end{document}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0"/>
  <p:tag name="BMPHEIGHT" val="56"/>
  <p:tag name="SOURCE" val="\documentclass[10pt]{article}&#10;\pagestyle{empty}&#10;\usepackage[usenames,dvipsnames]{color}&#10;\begin{document}&#10;$$&#10;(Q_1,\;Q_2)&#10;$$&#10;\end{document}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8"/>
  <p:tag name="BMPHEIGHT" val="216"/>
  <p:tag name="SOURCE" val="\documentclass[10pt]{article}&#10;\pagestyle{empty}&#10;\usepackage[usenames,dvipsnames]{color}&#10;\begin{document}&#10;$$&#10;\left|&#10;\begin{array}{cc}&#10; {\color{blue}Q_1}\left(u+\frac{i}{2}\right) &amp; &#10; {\color{red}Q_2}\left(u+\frac{i}{2}\right) \\&#10; {\color{blue}Q_1}\left(u-\frac{i}{2}\right) &amp; &#10; {\color{red}Q_2}\left(u-\frac{i}{2}\right) \\&#10;\end{array}&#10;\right|=u^L&#10;$$&#10;\end{document}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"/>
  <p:tag name="BMPHEIGHT" val="51"/>
  <p:tag name="SOURCE" val="\documentclass[10pt]{article}&#10;\pagestyle{empty}&#10;\usepackage[usenames,dvipsnames]{color}&#10;\begin{document}&#10;$$&#10;\color{red} S^5&#10;$$&#10;\end{document}"/>
  <p:tag name="TRANSPARENT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5076</TotalTime>
  <Words>964</Words>
  <Application>Microsoft Macintosh PowerPoint</Application>
  <PresentationFormat>Widescreen</PresentationFormat>
  <Paragraphs>155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Gill Sans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Correlators in N=4 SYM via QSC</vt:lpstr>
      <vt:lpstr>Finite coupling spectrum analytic structure</vt:lpstr>
      <vt:lpstr>PowerPoint Presentation</vt:lpstr>
      <vt:lpstr>XXX Spin chains</vt:lpstr>
      <vt:lpstr>Generalization to N=4 SYM</vt:lpstr>
      <vt:lpstr>Strategy (solving planar N=4 SYM)</vt:lpstr>
      <vt:lpstr>Cusp in N=4 SYM</vt:lpstr>
      <vt:lpstr>Cusp in N=4 SYM</vt:lpstr>
      <vt:lpstr>PowerPoint Presentation</vt:lpstr>
      <vt:lpstr>PowerPoint Presentation</vt:lpstr>
      <vt:lpstr>PowerPoint Presentation</vt:lpstr>
      <vt:lpstr>PowerPoint Presentation</vt:lpstr>
      <vt:lpstr>Set-up: what we are going to actually compute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try with integrability</vt:lpstr>
      <vt:lpstr>PowerPoint Presentation</vt:lpstr>
      <vt:lpstr>PowerPoint Presentation</vt:lpstr>
      <vt:lpstr>PowerPoint Presentation</vt:lpstr>
      <vt:lpstr>About Excited states</vt:lpstr>
      <vt:lpstr>PowerPoint Presentation</vt:lpstr>
      <vt:lpstr>PowerPoint Presentation</vt:lpstr>
      <vt:lpstr>PowerPoint Presentation</vt:lpstr>
      <vt:lpstr>4point and twisted OPE</vt:lpstr>
      <vt:lpstr>PowerPoint Presentation</vt:lpstr>
      <vt:lpstr>PowerPoint Presentation</vt:lpstr>
      <vt:lpstr>PowerPoint Presentation</vt:lpstr>
      <vt:lpstr>PowerPoint Presentation</vt:lpstr>
      <vt:lpstr>CUTTING the "parachute cords "</vt:lpstr>
      <vt:lpstr>PowerPoint Presentation</vt:lpstr>
      <vt:lpstr>Fishnet</vt:lpstr>
      <vt:lpstr>Similar to what we get in the cusp</vt:lpstr>
      <vt:lpstr>Deforming the fishnet </vt:lpstr>
      <vt:lpstr>Conclusions</vt:lpstr>
    </vt:vector>
  </TitlesOfParts>
  <Company>King's College London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Correlator in N=4 SYM via QSC: The beginning</dc:title>
  <dc:creator>LocalSa</dc:creator>
  <cp:lastModifiedBy>Gromov, Nikolay</cp:lastModifiedBy>
  <cp:revision>117</cp:revision>
  <dcterms:created xsi:type="dcterms:W3CDTF">2018-01-30T13:17:50Z</dcterms:created>
  <dcterms:modified xsi:type="dcterms:W3CDTF">2018-08-24T06:28:47Z</dcterms:modified>
</cp:coreProperties>
</file>