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5"/>
  </p:notesMasterIdLst>
  <p:sldIdLst>
    <p:sldId id="256" r:id="rId5"/>
    <p:sldId id="280" r:id="rId6"/>
    <p:sldId id="293" r:id="rId7"/>
    <p:sldId id="294" r:id="rId8"/>
    <p:sldId id="279" r:id="rId9"/>
    <p:sldId id="275" r:id="rId10"/>
    <p:sldId id="276" r:id="rId11"/>
    <p:sldId id="282" r:id="rId12"/>
    <p:sldId id="270" r:id="rId13"/>
    <p:sldId id="271" r:id="rId14"/>
    <p:sldId id="273" r:id="rId15"/>
    <p:sldId id="278" r:id="rId16"/>
    <p:sldId id="277" r:id="rId17"/>
    <p:sldId id="283" r:id="rId18"/>
    <p:sldId id="272" r:id="rId19"/>
    <p:sldId id="287" r:id="rId20"/>
    <p:sldId id="288" r:id="rId21"/>
    <p:sldId id="285" r:id="rId22"/>
    <p:sldId id="286" r:id="rId23"/>
    <p:sldId id="284" r:id="rId24"/>
    <p:sldId id="289" r:id="rId25"/>
    <p:sldId id="291" r:id="rId26"/>
    <p:sldId id="290" r:id="rId27"/>
    <p:sldId id="268" r:id="rId28"/>
    <p:sldId id="292" r:id="rId29"/>
    <p:sldId id="266" r:id="rId30"/>
    <p:sldId id="264" r:id="rId31"/>
    <p:sldId id="265" r:id="rId32"/>
    <p:sldId id="263" r:id="rId33"/>
    <p:sldId id="267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D74"/>
    <a:srgbClr val="7890CD"/>
    <a:srgbClr val="2D6517"/>
    <a:srgbClr val="000000"/>
    <a:srgbClr val="2A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358" autoAdjust="0"/>
  </p:normalViewPr>
  <p:slideViewPr>
    <p:cSldViewPr snapToGrid="0" snapToObjects="1">
      <p:cViewPr varScale="1">
        <p:scale>
          <a:sx n="99" d="100"/>
          <a:sy n="99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380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10</a:t>
            </a:r>
            <a:r>
              <a:rPr lang="fr-FR" baseline="0" dirty="0" smtClean="0"/>
              <a:t> min + 5min questions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1 : Intro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2 : Massive stars </a:t>
            </a:r>
            <a:r>
              <a:rPr lang="fr-FR" baseline="0" dirty="0" err="1" smtClean="0"/>
              <a:t>models</a:t>
            </a:r>
            <a:endParaRPr lang="fr-FR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3 :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core</a:t>
            </a:r>
            <a:r>
              <a:rPr lang="fr-FR" baseline="0" dirty="0" smtClean="0"/>
              <a:t> in W43MM1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4 : Spectrum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5 : Line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6 : Distribution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8 : </a:t>
            </a:r>
            <a:r>
              <a:rPr lang="fr-FR" baseline="0" dirty="0" err="1" smtClean="0"/>
              <a:t>Abundances</a:t>
            </a:r>
            <a:endParaRPr lang="fr-FR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9 : </a:t>
            </a:r>
            <a:r>
              <a:rPr lang="fr-FR" baseline="0" dirty="0" err="1" smtClean="0"/>
              <a:t>Conlusion</a:t>
            </a:r>
            <a:r>
              <a:rPr lang="fr-FR" baseline="0" dirty="0" smtClean="0"/>
              <a:t> about the nature of the </a:t>
            </a:r>
            <a:r>
              <a:rPr lang="fr-FR" baseline="0" dirty="0" err="1" smtClean="0"/>
              <a:t>core</a:t>
            </a:r>
            <a:endParaRPr lang="fr-FR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10 : </a:t>
            </a:r>
            <a:r>
              <a:rPr lang="fr-FR" baseline="0" dirty="0" err="1" smtClean="0"/>
              <a:t>Conlusion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2"/>
          </p:nvPr>
        </p:nvSpPr>
        <p:spPr>
          <a:xfrm>
            <a:off x="2843150" y="5937962"/>
            <a:ext cx="4030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8220469" y="284128"/>
            <a:ext cx="923532" cy="814022"/>
            <a:chOff x="8220469" y="284128"/>
            <a:chExt cx="923532" cy="814022"/>
          </a:xfrm>
        </p:grpSpPr>
        <p:sp>
          <p:nvSpPr>
            <p:cNvPr id="20" name="Shape 20"/>
            <p:cNvSpPr/>
            <p:nvPr/>
          </p:nvSpPr>
          <p:spPr>
            <a:xfrm rot="-982714">
              <a:off x="8242423" y="524583"/>
              <a:ext cx="795794" cy="264705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8257837" y="583926"/>
              <a:ext cx="150900" cy="146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-1434633">
              <a:off x="8766582" y="340149"/>
              <a:ext cx="336039" cy="2698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lt1"/>
                  </a:solidFill>
                </a:rPr>
                <a:t>★</a:t>
              </a:r>
              <a:endParaRPr sz="1000">
                <a:solidFill>
                  <a:schemeClr val="lt1"/>
                </a:solidFill>
              </a:endParaRPr>
            </a:p>
          </p:txBody>
        </p:sp>
        <p:grpSp>
          <p:nvGrpSpPr>
            <p:cNvPr id="23" name="Shape 23"/>
            <p:cNvGrpSpPr/>
            <p:nvPr/>
          </p:nvGrpSpPr>
          <p:grpSpPr>
            <a:xfrm>
              <a:off x="8352925" y="527750"/>
              <a:ext cx="612800" cy="570400"/>
              <a:chOff x="8352925" y="527750"/>
              <a:chExt cx="612800" cy="570400"/>
            </a:xfrm>
          </p:grpSpPr>
          <p:sp>
            <p:nvSpPr>
              <p:cNvPr id="24" name="Shape 24"/>
              <p:cNvSpPr txBox="1"/>
              <p:nvPr/>
            </p:nvSpPr>
            <p:spPr>
              <a:xfrm>
                <a:off x="8352925" y="5277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L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" name="Shape 25"/>
              <p:cNvSpPr txBox="1"/>
              <p:nvPr/>
            </p:nvSpPr>
            <p:spPr>
              <a:xfrm>
                <a:off x="8612025" y="6223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6" name="Shape 26"/>
              <p:cNvGrpSpPr/>
              <p:nvPr/>
            </p:nvGrpSpPr>
            <p:grpSpPr>
              <a:xfrm>
                <a:off x="8587625" y="628350"/>
                <a:ext cx="149600" cy="268500"/>
                <a:chOff x="8587625" y="628350"/>
                <a:chExt cx="149600" cy="268500"/>
              </a:xfrm>
            </p:grpSpPr>
            <p:cxnSp>
              <p:nvCxnSpPr>
                <p:cNvPr id="27" name="Shape 27"/>
                <p:cNvCxnSpPr/>
                <p:nvPr/>
              </p:nvCxnSpPr>
              <p:spPr>
                <a:xfrm rot="10800000" flipH="1">
                  <a:off x="8587625" y="628350"/>
                  <a:ext cx="70200" cy="268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Shape 28"/>
                <p:cNvCxnSpPr/>
                <p:nvPr/>
              </p:nvCxnSpPr>
              <p:spPr>
                <a:xfrm>
                  <a:off x="8664025" y="634550"/>
                  <a:ext cx="73200" cy="26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9" name="Shape 29"/>
          <p:cNvGrpSpPr/>
          <p:nvPr/>
        </p:nvGrpSpPr>
        <p:grpSpPr>
          <a:xfrm>
            <a:off x="720200" y="5882321"/>
            <a:ext cx="1875626" cy="548681"/>
            <a:chOff x="339200" y="5864950"/>
            <a:chExt cx="1875626" cy="548681"/>
          </a:xfrm>
        </p:grpSpPr>
        <p:pic>
          <p:nvPicPr>
            <p:cNvPr id="30" name="Shape 30" descr="UB - logo 3.jpg"/>
            <p:cNvPicPr preferRelativeResize="0"/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275" y="5864950"/>
              <a:ext cx="1367551" cy="54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31" descr="CNRS - logo petit.jpg"/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00" y="5864950"/>
              <a:ext cx="548700" cy="548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Shape 32"/>
          <p:cNvSpPr txBox="1">
            <a:spLocks noGrp="1"/>
          </p:cNvSpPr>
          <p:nvPr>
            <p:ph type="subTitle" idx="3"/>
          </p:nvPr>
        </p:nvSpPr>
        <p:spPr>
          <a:xfrm>
            <a:off x="7035175" y="5937962"/>
            <a:ext cx="1875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67" name="Shape 67" descr="Logo-LAB-petit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21" b="-14521"/>
          <a:stretch/>
        </p:blipFill>
        <p:spPr>
          <a:xfrm>
            <a:off x="7814273" y="152400"/>
            <a:ext cx="1177325" cy="83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Shape 68"/>
          <p:cNvCxnSpPr/>
          <p:nvPr/>
        </p:nvCxnSpPr>
        <p:spPr>
          <a:xfrm>
            <a:off x="274650" y="1055925"/>
            <a:ext cx="8594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Logo-LAB-petit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21" b="-14521"/>
          <a:stretch/>
        </p:blipFill>
        <p:spPr>
          <a:xfrm>
            <a:off x="7814273" y="152400"/>
            <a:ext cx="1177325" cy="83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hape 77"/>
          <p:cNvCxnSpPr/>
          <p:nvPr/>
        </p:nvCxnSpPr>
        <p:spPr>
          <a:xfrm>
            <a:off x="274650" y="1055925"/>
            <a:ext cx="8594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2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3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4"/>
          </p:nvPr>
        </p:nvSpPr>
        <p:spPr>
          <a:xfrm>
            <a:off x="7231000" y="6521975"/>
            <a:ext cx="12294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87" name="Shape 87" descr="Logo-LAB-petit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21" b="-14521"/>
          <a:stretch/>
        </p:blipFill>
        <p:spPr>
          <a:xfrm>
            <a:off x="7814273" y="152400"/>
            <a:ext cx="1177325" cy="8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2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3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4"/>
          </p:nvPr>
        </p:nvSpPr>
        <p:spPr>
          <a:xfrm>
            <a:off x="7231000" y="6521975"/>
            <a:ext cx="12294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95" name="Shape 9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/>
          <p:nvPr/>
        </p:nvSpPr>
        <p:spPr>
          <a:xfrm rot="-982714">
            <a:off x="8242423" y="524583"/>
            <a:ext cx="795794" cy="264705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8257837" y="284128"/>
            <a:ext cx="886165" cy="814022"/>
            <a:chOff x="8257837" y="284128"/>
            <a:chExt cx="886165" cy="814022"/>
          </a:xfrm>
        </p:grpSpPr>
        <p:sp>
          <p:nvSpPr>
            <p:cNvPr id="103" name="Shape 103"/>
            <p:cNvSpPr/>
            <p:nvPr/>
          </p:nvSpPr>
          <p:spPr>
            <a:xfrm>
              <a:off x="8257837" y="583926"/>
              <a:ext cx="150900" cy="146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-1434633">
              <a:off x="8766582" y="340149"/>
              <a:ext cx="336039" cy="269857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lt1"/>
                  </a:solidFill>
                </a:rPr>
                <a:t>★</a:t>
              </a:r>
              <a:endParaRPr sz="1000">
                <a:solidFill>
                  <a:schemeClr val="lt1"/>
                </a:solidFill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>
              <a:off x="8352925" y="527750"/>
              <a:ext cx="612800" cy="570400"/>
              <a:chOff x="8352925" y="527750"/>
              <a:chExt cx="612800" cy="570400"/>
            </a:xfrm>
          </p:grpSpPr>
          <p:sp>
            <p:nvSpPr>
              <p:cNvPr id="106" name="Shape 106"/>
              <p:cNvSpPr txBox="1"/>
              <p:nvPr/>
            </p:nvSpPr>
            <p:spPr>
              <a:xfrm>
                <a:off x="8352925" y="5277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L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" name="Shape 107"/>
              <p:cNvSpPr txBox="1"/>
              <p:nvPr/>
            </p:nvSpPr>
            <p:spPr>
              <a:xfrm>
                <a:off x="8612025" y="6223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08" name="Shape 108"/>
              <p:cNvGrpSpPr/>
              <p:nvPr/>
            </p:nvGrpSpPr>
            <p:grpSpPr>
              <a:xfrm>
                <a:off x="8587625" y="628350"/>
                <a:ext cx="149600" cy="268500"/>
                <a:chOff x="8587625" y="628350"/>
                <a:chExt cx="149600" cy="268500"/>
              </a:xfrm>
            </p:grpSpPr>
            <p:cxnSp>
              <p:nvCxnSpPr>
                <p:cNvPr id="109" name="Shape 109"/>
                <p:cNvCxnSpPr/>
                <p:nvPr/>
              </p:nvCxnSpPr>
              <p:spPr>
                <a:xfrm rot="10800000" flipH="1">
                  <a:off x="8587625" y="628350"/>
                  <a:ext cx="70200" cy="268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Shape 110"/>
                <p:cNvCxnSpPr/>
                <p:nvPr/>
              </p:nvCxnSpPr>
              <p:spPr>
                <a:xfrm>
                  <a:off x="8664025" y="634550"/>
                  <a:ext cx="73200" cy="26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2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3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4"/>
          </p:nvPr>
        </p:nvSpPr>
        <p:spPr>
          <a:xfrm>
            <a:off x="7231000" y="6521975"/>
            <a:ext cx="12294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8085594" y="57253"/>
            <a:ext cx="923532" cy="814022"/>
            <a:chOff x="8220469" y="284128"/>
            <a:chExt cx="923532" cy="814022"/>
          </a:xfrm>
        </p:grpSpPr>
        <p:sp>
          <p:nvSpPr>
            <p:cNvPr id="122" name="Shape 122"/>
            <p:cNvSpPr/>
            <p:nvPr/>
          </p:nvSpPr>
          <p:spPr>
            <a:xfrm rot="-982714">
              <a:off x="8242423" y="524583"/>
              <a:ext cx="795794" cy="264705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8257837" y="583926"/>
              <a:ext cx="150900" cy="146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1434633">
              <a:off x="8766582" y="340149"/>
              <a:ext cx="336039" cy="26985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lt1"/>
                  </a:solidFill>
                </a:rPr>
                <a:t>★</a:t>
              </a:r>
              <a:endParaRPr sz="1000">
                <a:solidFill>
                  <a:schemeClr val="lt1"/>
                </a:solidFill>
              </a:endParaRPr>
            </a:p>
          </p:txBody>
        </p:sp>
        <p:grpSp>
          <p:nvGrpSpPr>
            <p:cNvPr id="125" name="Shape 125"/>
            <p:cNvGrpSpPr/>
            <p:nvPr/>
          </p:nvGrpSpPr>
          <p:grpSpPr>
            <a:xfrm>
              <a:off x="8352925" y="527750"/>
              <a:ext cx="612800" cy="570400"/>
              <a:chOff x="8352925" y="527750"/>
              <a:chExt cx="612800" cy="570400"/>
            </a:xfrm>
          </p:grpSpPr>
          <p:sp>
            <p:nvSpPr>
              <p:cNvPr id="126" name="Shape 126"/>
              <p:cNvSpPr txBox="1"/>
              <p:nvPr/>
            </p:nvSpPr>
            <p:spPr>
              <a:xfrm>
                <a:off x="8352925" y="5277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L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8612025" y="6223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28" name="Shape 128"/>
              <p:cNvGrpSpPr/>
              <p:nvPr/>
            </p:nvGrpSpPr>
            <p:grpSpPr>
              <a:xfrm>
                <a:off x="8587625" y="628350"/>
                <a:ext cx="149600" cy="268500"/>
                <a:chOff x="8587625" y="628350"/>
                <a:chExt cx="149600" cy="268500"/>
              </a:xfrm>
            </p:grpSpPr>
            <p:cxnSp>
              <p:nvCxnSpPr>
                <p:cNvPr id="129" name="Shape 129"/>
                <p:cNvCxnSpPr/>
                <p:nvPr/>
              </p:nvCxnSpPr>
              <p:spPr>
                <a:xfrm rot="10800000" flipH="1">
                  <a:off x="8587625" y="628350"/>
                  <a:ext cx="70200" cy="268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Shape 130"/>
                <p:cNvCxnSpPr/>
                <p:nvPr/>
              </p:nvCxnSpPr>
              <p:spPr>
                <a:xfrm>
                  <a:off x="8664025" y="634550"/>
                  <a:ext cx="73200" cy="26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60431" y="64301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pic>
        <p:nvPicPr>
          <p:cNvPr id="134" name="Shape 134" descr="Logo-LAB-petit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21" b="-14521"/>
          <a:stretch/>
        </p:blipFill>
        <p:spPr>
          <a:xfrm>
            <a:off x="7814273" y="152400"/>
            <a:ext cx="1177325" cy="8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2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3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4"/>
          </p:nvPr>
        </p:nvSpPr>
        <p:spPr>
          <a:xfrm>
            <a:off x="7231000" y="6521975"/>
            <a:ext cx="12294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42" name="Shape 14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Shape 147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9" name="Shape 149"/>
          <p:cNvGrpSpPr/>
          <p:nvPr/>
        </p:nvGrpSpPr>
        <p:grpSpPr>
          <a:xfrm>
            <a:off x="8220469" y="284128"/>
            <a:ext cx="923532" cy="814022"/>
            <a:chOff x="8220469" y="284128"/>
            <a:chExt cx="923532" cy="814022"/>
          </a:xfrm>
        </p:grpSpPr>
        <p:sp>
          <p:nvSpPr>
            <p:cNvPr id="150" name="Shape 150"/>
            <p:cNvSpPr/>
            <p:nvPr/>
          </p:nvSpPr>
          <p:spPr>
            <a:xfrm rot="-982714">
              <a:off x="8242423" y="524583"/>
              <a:ext cx="795794" cy="264705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257837" y="583926"/>
              <a:ext cx="150900" cy="146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-1434633">
              <a:off x="8766582" y="340149"/>
              <a:ext cx="336039" cy="26985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lt1"/>
                  </a:solidFill>
                </a:rPr>
                <a:t>★</a:t>
              </a:r>
              <a:endParaRPr sz="1000">
                <a:solidFill>
                  <a:schemeClr val="lt1"/>
                </a:solidFill>
              </a:endParaRPr>
            </a:p>
          </p:txBody>
        </p:sp>
        <p:grpSp>
          <p:nvGrpSpPr>
            <p:cNvPr id="153" name="Shape 153"/>
            <p:cNvGrpSpPr/>
            <p:nvPr/>
          </p:nvGrpSpPr>
          <p:grpSpPr>
            <a:xfrm>
              <a:off x="8352925" y="527750"/>
              <a:ext cx="612800" cy="570400"/>
              <a:chOff x="8352925" y="527750"/>
              <a:chExt cx="612800" cy="570400"/>
            </a:xfrm>
          </p:grpSpPr>
          <p:sp>
            <p:nvSpPr>
              <p:cNvPr id="154" name="Shape 154"/>
              <p:cNvSpPr txBox="1"/>
              <p:nvPr/>
            </p:nvSpPr>
            <p:spPr>
              <a:xfrm>
                <a:off x="8352925" y="5277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L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5" name="Shape 155"/>
              <p:cNvSpPr txBox="1"/>
              <p:nvPr/>
            </p:nvSpPr>
            <p:spPr>
              <a:xfrm>
                <a:off x="8612025" y="622350"/>
                <a:ext cx="353700" cy="4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B</a:t>
                </a:r>
                <a:endParaRPr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56" name="Shape 156"/>
              <p:cNvGrpSpPr/>
              <p:nvPr/>
            </p:nvGrpSpPr>
            <p:grpSpPr>
              <a:xfrm>
                <a:off x="8587625" y="628350"/>
                <a:ext cx="149600" cy="268500"/>
                <a:chOff x="8587625" y="628350"/>
                <a:chExt cx="149600" cy="268500"/>
              </a:xfrm>
            </p:grpSpPr>
            <p:cxnSp>
              <p:nvCxnSpPr>
                <p:cNvPr id="157" name="Shape 157"/>
                <p:cNvCxnSpPr/>
                <p:nvPr/>
              </p:nvCxnSpPr>
              <p:spPr>
                <a:xfrm rot="10800000" flipH="1">
                  <a:off x="8587625" y="628350"/>
                  <a:ext cx="70200" cy="268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Shape 158"/>
                <p:cNvCxnSpPr/>
                <p:nvPr/>
              </p:nvCxnSpPr>
              <p:spPr>
                <a:xfrm>
                  <a:off x="8664025" y="634550"/>
                  <a:ext cx="73200" cy="26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2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3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4"/>
          </p:nvPr>
        </p:nvSpPr>
        <p:spPr>
          <a:xfrm>
            <a:off x="7231000" y="6521975"/>
            <a:ext cx="12294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Logo-LAB-petit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21" b="-14521"/>
          <a:stretch/>
        </p:blipFill>
        <p:spPr>
          <a:xfrm>
            <a:off x="7814273" y="152400"/>
            <a:ext cx="1177325" cy="8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2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Charte graphique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3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/>
            </a:lvl1pPr>
            <a:lvl2pPr lvl="1" algn="l" rtl="0">
              <a:buNone/>
              <a:defRPr/>
            </a:lvl2pPr>
            <a:lvl3pPr lvl="2" algn="l" rtl="0">
              <a:buNone/>
              <a:defRPr/>
            </a:lvl3pPr>
            <a:lvl4pPr lvl="3" algn="l" rtl="0">
              <a:buNone/>
              <a:defRPr/>
            </a:lvl4pPr>
            <a:lvl5pPr lvl="4" algn="l" rtl="0">
              <a:buNone/>
              <a:defRPr/>
            </a:lvl5pPr>
            <a:lvl6pPr lvl="5" algn="l" rtl="0">
              <a:buNone/>
              <a:defRPr/>
            </a:lvl6pPr>
            <a:lvl7pPr lvl="6" algn="l" rtl="0">
              <a:buNone/>
              <a:defRPr/>
            </a:lvl7pPr>
            <a:lvl8pPr lvl="7" algn="l" rtl="0">
              <a:buNone/>
              <a:defRPr/>
            </a:lvl8pPr>
            <a:lvl9pPr lvl="8" algn="l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Pascal Bordé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4"/>
          </p:nvPr>
        </p:nvSpPr>
        <p:spPr>
          <a:xfrm>
            <a:off x="7231000" y="6521975"/>
            <a:ext cx="12294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24 avril 2018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418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6.emf"/><Relationship Id="rId8" Type="http://schemas.openxmlformats.org/officeDocument/2006/relationships/image" Target="../media/image25.png"/><Relationship Id="rId9" Type="http://schemas.microsoft.com/office/2007/relationships/hdphoto" Target="../media/hdphoto3.wdp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5852426"/>
            <a:ext cx="9144001" cy="600036"/>
          </a:xfrm>
          <a:prstGeom prst="rect">
            <a:avLst/>
          </a:prstGeom>
          <a:solidFill>
            <a:srgbClr val="7890CD"/>
          </a:solidFill>
          <a:ln w="28575" cmpd="sng">
            <a:solidFill>
              <a:srgbClr val="212D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400" dirty="0"/>
          </a:p>
          <a:p>
            <a:pPr lvl="0">
              <a:lnSpc>
                <a:spcPct val="115000"/>
              </a:lnSpc>
            </a:pPr>
            <a:r>
              <a:rPr lang="fr-FR" sz="3600" dirty="0" err="1"/>
              <a:t>Characterization</a:t>
            </a:r>
            <a:r>
              <a:rPr lang="fr-FR" sz="3600" dirty="0"/>
              <a:t> of the best </a:t>
            </a:r>
            <a:r>
              <a:rPr lang="fr-FR" sz="3600" dirty="0" err="1"/>
              <a:t>high</a:t>
            </a:r>
            <a:r>
              <a:rPr lang="fr-FR" sz="3600" dirty="0"/>
              <a:t>-mass </a:t>
            </a:r>
            <a:r>
              <a:rPr lang="fr-FR" sz="3600" dirty="0" err="1"/>
              <a:t>prestellar</a:t>
            </a:r>
            <a:r>
              <a:rPr lang="fr-FR" sz="3600" dirty="0"/>
              <a:t> </a:t>
            </a:r>
            <a:r>
              <a:rPr lang="fr-FR" sz="3600" dirty="0" err="1"/>
              <a:t>core</a:t>
            </a:r>
            <a:r>
              <a:rPr lang="fr-FR" sz="3600" dirty="0"/>
              <a:t> candidate </a:t>
            </a:r>
            <a:r>
              <a:rPr lang="fr-FR" sz="3600" dirty="0" err="1"/>
              <a:t>found</a:t>
            </a:r>
            <a:r>
              <a:rPr lang="fr-FR" sz="3600" dirty="0"/>
              <a:t> </a:t>
            </a:r>
            <a:r>
              <a:rPr lang="fr-FR" sz="3600" dirty="0" err="1"/>
              <a:t>so</a:t>
            </a:r>
            <a:r>
              <a:rPr lang="fr-FR" sz="3600" dirty="0"/>
              <a:t> far</a:t>
            </a:r>
            <a:endParaRPr sz="2600" dirty="0"/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2"/>
          </p:nvPr>
        </p:nvSpPr>
        <p:spPr>
          <a:xfrm>
            <a:off x="2830354" y="6438756"/>
            <a:ext cx="4030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Zooming</a:t>
            </a:r>
            <a:r>
              <a:rPr lang="fr-FR" dirty="0" smtClean="0"/>
              <a:t> in on Star Formation, </a:t>
            </a:r>
            <a:r>
              <a:rPr lang="fr-FR" dirty="0" err="1" smtClean="0"/>
              <a:t>Nafplio</a:t>
            </a: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3"/>
          </p:nvPr>
        </p:nvSpPr>
        <p:spPr>
          <a:xfrm>
            <a:off x="7035175" y="6438756"/>
            <a:ext cx="1875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598087" y="3621217"/>
            <a:ext cx="8461245" cy="1515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 smtClean="0"/>
              <a:t>Jordan MOLET</a:t>
            </a:r>
            <a:r>
              <a:rPr lang="fr-FR" dirty="0" smtClean="0"/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(Laboratoire d'Astrophysique de Bordeaux)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N. Brouillet, </a:t>
            </a:r>
            <a:r>
              <a:rPr lang="fr-FR" sz="1600" dirty="0" err="1" smtClean="0"/>
              <a:t>T</a:t>
            </a:r>
            <a:r>
              <a:rPr lang="fr-FR" sz="1600" dirty="0" smtClean="0"/>
              <a:t>. </a:t>
            </a:r>
            <a:r>
              <a:rPr lang="fr-FR" sz="1600" dirty="0" err="1" smtClean="0"/>
              <a:t>Nony</a:t>
            </a:r>
            <a:r>
              <a:rPr lang="fr-FR" sz="1600" dirty="0" smtClean="0"/>
              <a:t>, A. </a:t>
            </a:r>
            <a:r>
              <a:rPr lang="fr-FR" sz="1600" dirty="0" err="1" smtClean="0"/>
              <a:t>Gusdorf</a:t>
            </a:r>
            <a:r>
              <a:rPr lang="fr-FR" sz="1600" dirty="0" smtClean="0"/>
              <a:t>, F. Motte, D. </a:t>
            </a:r>
            <a:r>
              <a:rPr lang="fr-FR" sz="1600" dirty="0" err="1" smtClean="0"/>
              <a:t>Despois</a:t>
            </a:r>
            <a:r>
              <a:rPr lang="fr-FR" sz="1600" dirty="0" smtClean="0"/>
              <a:t>, F. Louvet, S. Bontemps, F. </a:t>
            </a:r>
            <a:r>
              <a:rPr lang="fr-FR" sz="1600" dirty="0" err="1" smtClean="0"/>
              <a:t>Herpin</a:t>
            </a:r>
            <a:endParaRPr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1279407" y="6152444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9" y="5865956"/>
            <a:ext cx="539178" cy="55832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23" y="5855891"/>
            <a:ext cx="1486931" cy="596571"/>
          </a:xfrm>
          <a:prstGeom prst="rect">
            <a:avLst/>
          </a:prstGeom>
        </p:spPr>
      </p:pic>
      <p:pic>
        <p:nvPicPr>
          <p:cNvPr id="10" name="Image 9" descr="siteon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73" y="5852426"/>
            <a:ext cx="783053" cy="600036"/>
          </a:xfrm>
          <a:prstGeom prst="rect">
            <a:avLst/>
          </a:prstGeom>
        </p:spPr>
      </p:pic>
      <p:pic>
        <p:nvPicPr>
          <p:cNvPr id="11" name="Image 10" descr="pcmi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54" y="5865956"/>
            <a:ext cx="380347" cy="534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0" y="1498339"/>
            <a:ext cx="4325667" cy="4452000"/>
          </a:xfrm>
        </p:spPr>
        <p:txBody>
          <a:bodyPr/>
          <a:lstStyle/>
          <a:p>
            <a:pPr marL="139700" indent="0">
              <a:buNone/>
            </a:pPr>
            <a:r>
              <a:rPr lang="fr-FR" sz="1600" dirty="0" err="1" smtClean="0"/>
              <a:t>Characteristics</a:t>
            </a:r>
            <a:endParaRPr lang="fr-FR" sz="1600" dirty="0" smtClean="0"/>
          </a:p>
          <a:p>
            <a:pPr>
              <a:buFont typeface="Arial"/>
              <a:buChar char="•"/>
            </a:pPr>
            <a:r>
              <a:rPr lang="fr-FR" sz="1600" dirty="0" smtClean="0">
                <a:solidFill>
                  <a:srgbClr val="434343"/>
                </a:solidFill>
              </a:rPr>
              <a:t>ALMA Cycles 2 &amp; 3</a:t>
            </a:r>
          </a:p>
          <a:p>
            <a:pPr>
              <a:buFont typeface="Arial"/>
              <a:buChar char="•"/>
            </a:pPr>
            <a:r>
              <a:rPr lang="fr-FR" sz="1600" dirty="0" err="1" smtClean="0">
                <a:solidFill>
                  <a:srgbClr val="434343"/>
                </a:solidFill>
              </a:rPr>
              <a:t>Bandwidth</a:t>
            </a:r>
            <a:r>
              <a:rPr lang="fr-FR" sz="1600" dirty="0" smtClean="0">
                <a:solidFill>
                  <a:srgbClr val="434343"/>
                </a:solidFill>
              </a:rPr>
              <a:t> : 5 GHz @ 1.3mm</a:t>
            </a:r>
          </a:p>
          <a:p>
            <a:pPr>
              <a:buFont typeface="Arial"/>
              <a:buChar char="•"/>
            </a:pPr>
            <a:r>
              <a:rPr lang="fr-FR" sz="1600" dirty="0" smtClean="0">
                <a:solidFill>
                  <a:srgbClr val="434343"/>
                </a:solidFill>
              </a:rPr>
              <a:t>Spatial </a:t>
            </a:r>
            <a:r>
              <a:rPr lang="fr-FR" sz="1600" dirty="0" err="1" smtClean="0">
                <a:solidFill>
                  <a:srgbClr val="434343"/>
                </a:solidFill>
              </a:rPr>
              <a:t>res</a:t>
            </a:r>
            <a:r>
              <a:rPr lang="fr-FR" sz="1600" dirty="0">
                <a:solidFill>
                  <a:srgbClr val="434343"/>
                </a:solidFill>
              </a:rPr>
              <a:t>.</a:t>
            </a:r>
            <a:r>
              <a:rPr lang="fr-FR" sz="1600" dirty="0" smtClean="0">
                <a:solidFill>
                  <a:srgbClr val="434343"/>
                </a:solidFill>
              </a:rPr>
              <a:t> </a:t>
            </a:r>
            <a:r>
              <a:rPr lang="fr-FR" sz="1600" dirty="0">
                <a:solidFill>
                  <a:srgbClr val="434343"/>
                </a:solidFill>
              </a:rPr>
              <a:t>: 0.5" (2400au</a:t>
            </a:r>
            <a:r>
              <a:rPr lang="fr-FR" sz="1600" dirty="0" smtClean="0">
                <a:solidFill>
                  <a:srgbClr val="434343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fr-FR" sz="1600" dirty="0" smtClean="0">
                <a:solidFill>
                  <a:srgbClr val="434343"/>
                </a:solidFill>
              </a:rPr>
              <a:t>Spectral </a:t>
            </a:r>
            <a:r>
              <a:rPr lang="fr-FR" sz="1600" dirty="0" err="1" smtClean="0">
                <a:solidFill>
                  <a:srgbClr val="434343"/>
                </a:solidFill>
              </a:rPr>
              <a:t>res</a:t>
            </a:r>
            <a:r>
              <a:rPr lang="fr-FR" sz="1600" dirty="0" smtClean="0">
                <a:solidFill>
                  <a:srgbClr val="434343"/>
                </a:solidFill>
              </a:rPr>
              <a:t>. :  0.1-1 MHz                </a:t>
            </a:r>
            <a:r>
              <a:rPr lang="fr-FR" dirty="0" smtClean="0">
                <a:solidFill>
                  <a:srgbClr val="434343"/>
                </a:solidFill>
              </a:rPr>
              <a:t>(0.17-1.27 km.s</a:t>
            </a:r>
            <a:r>
              <a:rPr lang="fr-FR" baseline="30000" dirty="0" smtClean="0">
                <a:solidFill>
                  <a:srgbClr val="434343"/>
                </a:solidFill>
              </a:rPr>
              <a:t>-1</a:t>
            </a:r>
            <a:r>
              <a:rPr lang="fr-FR" dirty="0" smtClean="0">
                <a:solidFill>
                  <a:srgbClr val="434343"/>
                </a:solidFill>
              </a:rPr>
              <a:t>) </a:t>
            </a:r>
            <a:endParaRPr lang="fr-FR" dirty="0">
              <a:solidFill>
                <a:srgbClr val="434343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ALMA Data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13" name="ZoneTexte 12"/>
          <p:cNvSpPr txBox="1"/>
          <p:nvPr/>
        </p:nvSpPr>
        <p:spPr>
          <a:xfrm>
            <a:off x="102094" y="3382687"/>
            <a:ext cx="39875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5668CF"/>
              </a:solidFill>
              <a:latin typeface="Roboto Regular"/>
              <a:cs typeface="Roboto Regular"/>
            </a:endParaRPr>
          </a:p>
          <a:p>
            <a:r>
              <a:rPr lang="fr-FR" sz="1600" b="1" dirty="0" smtClean="0">
                <a:solidFill>
                  <a:srgbClr val="5668CF"/>
                </a:solidFill>
                <a:latin typeface="Roboto Regular"/>
                <a:cs typeface="Roboto Regular"/>
              </a:rPr>
              <a:t>7 line bands </a:t>
            </a:r>
          </a:p>
          <a:p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2 GHz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btw</a:t>
            </a:r>
            <a:r>
              <a:rPr lang="fr-FR" sz="1600" dirty="0">
                <a:solidFill>
                  <a:schemeClr val="bg2"/>
                </a:solidFill>
                <a:latin typeface="Roboto Regular"/>
                <a:cs typeface="Roboto Regular"/>
              </a:rPr>
              <a:t>.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216.1 and 231.5 GHz</a:t>
            </a: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  -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Strong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: SO, CO, OCS ..</a:t>
            </a: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  -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Isotopologues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  - Few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from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COMs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endParaRPr lang="fr-FR" dirty="0" smtClean="0">
              <a:latin typeface="Roboto Regular"/>
              <a:cs typeface="Roboto Regular"/>
            </a:endParaRPr>
          </a:p>
          <a:p>
            <a:endParaRPr lang="fr-FR" dirty="0" smtClean="0">
              <a:solidFill>
                <a:srgbClr val="4F81BD"/>
              </a:solidFill>
              <a:latin typeface="Roboto Regular"/>
              <a:cs typeface="Roboto Regular"/>
            </a:endParaRPr>
          </a:p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2 "continuum" bands </a:t>
            </a:r>
          </a:p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3 GHz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from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231.5</a:t>
            </a:r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to 234.5 GHz</a:t>
            </a:r>
          </a:p>
          <a:p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  - A lot of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in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core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#3,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mainly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from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COMs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62396"/>
              </p:ext>
            </p:extLst>
          </p:nvPr>
        </p:nvGraphicFramePr>
        <p:xfrm>
          <a:off x="2640654" y="1239259"/>
          <a:ext cx="1353420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420"/>
              </a:tblGrid>
              <a:tr h="513495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Spectra</a:t>
                      </a:r>
                      <a:r>
                        <a:rPr lang="fr-FR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from</a:t>
                      </a:r>
                      <a:endParaRPr lang="fr-FR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fr-FR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W43-MM1 #3</a:t>
                      </a:r>
                    </a:p>
                  </a:txBody>
                  <a:tcPr>
                    <a:lnL w="12700" cap="flat" cmpd="sng" algn="ctr">
                      <a:solidFill>
                        <a:srgbClr val="212D7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12D7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Image 2" descr="Spectra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074" y="1239259"/>
            <a:ext cx="5014926" cy="51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determine</a:t>
            </a:r>
            <a:r>
              <a:rPr lang="fr-FR" dirty="0" smtClean="0"/>
              <a:t> the continuum </a:t>
            </a:r>
            <a:r>
              <a:rPr lang="fr-FR" dirty="0" err="1" smtClean="0"/>
              <a:t>level</a:t>
            </a:r>
            <a:r>
              <a:rPr lang="fr-FR" dirty="0" smtClean="0"/>
              <a:t> of a </a:t>
            </a:r>
            <a:r>
              <a:rPr lang="fr-FR" dirty="0" err="1" smtClean="0"/>
              <a:t>spectrum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Continuum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5" y="2341883"/>
            <a:ext cx="955898" cy="143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743335" y="2618842"/>
            <a:ext cx="1281905" cy="115448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50" y="4547351"/>
            <a:ext cx="1894705" cy="124902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167261" y="5922690"/>
            <a:ext cx="466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dirty="0" err="1" smtClean="0">
                <a:solidFill>
                  <a:schemeClr val="accent4"/>
                </a:solidFill>
              </a:rPr>
              <a:t>Statistical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accent4"/>
                </a:solidFill>
              </a:rPr>
              <a:t>method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to </a:t>
            </a:r>
            <a:r>
              <a:rPr lang="fr-FR" dirty="0" err="1" smtClean="0">
                <a:solidFill>
                  <a:schemeClr val="bg2"/>
                </a:solidFill>
              </a:rPr>
              <a:t>estimate</a:t>
            </a:r>
            <a:r>
              <a:rPr lang="fr-FR" dirty="0" smtClean="0">
                <a:solidFill>
                  <a:schemeClr val="bg2"/>
                </a:solidFill>
              </a:rPr>
              <a:t> the continuum </a:t>
            </a:r>
            <a:r>
              <a:rPr lang="fr-FR" dirty="0" err="1" smtClean="0">
                <a:solidFill>
                  <a:schemeClr val="bg2"/>
                </a:solidFill>
              </a:rPr>
              <a:t>level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4716016" y="2341883"/>
            <a:ext cx="0" cy="3176588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52309" y="3851793"/>
            <a:ext cx="1849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≪ noise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pPr algn="ctr"/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cont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~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mean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(values)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8689" y="3851793"/>
            <a:ext cx="170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l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≫ noise</a:t>
            </a:r>
          </a:p>
          <a:p>
            <a:pPr algn="ctr"/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cont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~ min(values)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4547351"/>
            <a:ext cx="2136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For more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complex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(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realistic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)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spectra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, the continuum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level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is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not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always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easy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to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find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33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determine</a:t>
            </a:r>
            <a:r>
              <a:rPr lang="fr-FR" dirty="0" smtClean="0"/>
              <a:t> the continuum </a:t>
            </a:r>
            <a:r>
              <a:rPr lang="fr-FR" dirty="0" err="1" smtClean="0"/>
              <a:t>level</a:t>
            </a:r>
            <a:r>
              <a:rPr lang="fr-FR" dirty="0" smtClean="0"/>
              <a:t> of a </a:t>
            </a:r>
            <a:r>
              <a:rPr lang="fr-FR" dirty="0" err="1" smtClean="0"/>
              <a:t>spectrum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832400" y="1639967"/>
            <a:ext cx="4311600" cy="4452000"/>
          </a:xfrm>
        </p:spPr>
        <p:txBody>
          <a:bodyPr/>
          <a:lstStyle/>
          <a:p>
            <a:r>
              <a:rPr lang="fr-FR" dirty="0" smtClean="0"/>
              <a:t>A unique continuum </a:t>
            </a:r>
            <a:r>
              <a:rPr lang="fr-FR" dirty="0" err="1" smtClean="0"/>
              <a:t>map</a:t>
            </a:r>
            <a:r>
              <a:rPr lang="fr-FR" dirty="0" smtClean="0"/>
              <a:t> for a large </a:t>
            </a:r>
            <a:r>
              <a:rPr lang="fr-FR" dirty="0" err="1" smtClean="0"/>
              <a:t>field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pPr marL="139700" indent="0">
              <a:buNone/>
            </a:pPr>
            <a:r>
              <a:rPr lang="fr-FR" dirty="0" err="1" smtClean="0"/>
              <a:t>Each</a:t>
            </a:r>
            <a:r>
              <a:rPr lang="fr-FR" dirty="0" smtClean="0"/>
              <a:t> source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others</a:t>
            </a:r>
            <a:r>
              <a:rPr lang="fr-FR" dirty="0"/>
              <a:t> </a:t>
            </a:r>
            <a:r>
              <a:rPr lang="fr-FR" dirty="0" smtClean="0"/>
              <a:t>in : </a:t>
            </a:r>
          </a:p>
          <a:p>
            <a:pPr marL="13970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</a:p>
          <a:p>
            <a:pPr marL="13970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Molecular</a:t>
            </a:r>
            <a:r>
              <a:rPr lang="fr-FR" dirty="0" smtClean="0"/>
              <a:t> content</a:t>
            </a:r>
          </a:p>
          <a:p>
            <a:pPr marL="139700" indent="0">
              <a:buNone/>
            </a:pPr>
            <a:r>
              <a:rPr lang="fr-FR" dirty="0" smtClean="0"/>
              <a:t>So </a:t>
            </a:r>
            <a:r>
              <a:rPr lang="fr-FR" dirty="0" err="1" smtClean="0"/>
              <a:t>each</a:t>
            </a:r>
            <a:r>
              <a:rPr lang="fr-FR" dirty="0" smtClean="0"/>
              <a:t> source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treated</a:t>
            </a:r>
            <a:r>
              <a:rPr lang="fr-FR" dirty="0" smtClean="0"/>
              <a:t> </a:t>
            </a:r>
            <a:r>
              <a:rPr lang="fr-FR" dirty="0" err="1" smtClean="0"/>
              <a:t>independently</a:t>
            </a:r>
            <a:endParaRPr lang="fr-FR" dirty="0" smtClean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Continuum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5" y="2341883"/>
            <a:ext cx="955898" cy="143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743335" y="2618842"/>
            <a:ext cx="1281905" cy="115448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88689" y="3851793"/>
            <a:ext cx="170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l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≫ noise</a:t>
            </a:r>
          </a:p>
          <a:p>
            <a:pPr algn="ctr"/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cont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~ min(values)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52309" y="3851793"/>
            <a:ext cx="1849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≪ noise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pPr algn="ctr"/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cont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~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mean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(values)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50" y="4547351"/>
            <a:ext cx="1894705" cy="124902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167261" y="5922690"/>
            <a:ext cx="466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dirty="0" err="1" smtClean="0">
                <a:solidFill>
                  <a:schemeClr val="accent4"/>
                </a:solidFill>
              </a:rPr>
              <a:t>Statistical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accent4"/>
                </a:solidFill>
              </a:rPr>
              <a:t>method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to </a:t>
            </a:r>
            <a:r>
              <a:rPr lang="fr-FR" dirty="0" err="1" smtClean="0">
                <a:solidFill>
                  <a:schemeClr val="bg2"/>
                </a:solidFill>
              </a:rPr>
              <a:t>estimate</a:t>
            </a:r>
            <a:r>
              <a:rPr lang="fr-FR" dirty="0" smtClean="0">
                <a:solidFill>
                  <a:schemeClr val="bg2"/>
                </a:solidFill>
              </a:rPr>
              <a:t> the continuum </a:t>
            </a:r>
            <a:r>
              <a:rPr lang="fr-FR" dirty="0" err="1" smtClean="0">
                <a:solidFill>
                  <a:schemeClr val="bg2"/>
                </a:solidFill>
              </a:rPr>
              <a:t>level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4547351"/>
            <a:ext cx="2136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For more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complex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(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realistic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)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spectra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, the continuum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level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is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not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always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easy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to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find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5602155" y="3386621"/>
            <a:ext cx="2637989" cy="2295663"/>
            <a:chOff x="1200723" y="2401126"/>
            <a:chExt cx="2797616" cy="2775923"/>
          </a:xfrm>
        </p:grpSpPr>
        <p:grpSp>
          <p:nvGrpSpPr>
            <p:cNvPr id="23" name="Grouper 22"/>
            <p:cNvGrpSpPr/>
            <p:nvPr/>
          </p:nvGrpSpPr>
          <p:grpSpPr>
            <a:xfrm>
              <a:off x="1200724" y="2401126"/>
              <a:ext cx="2797615" cy="2577840"/>
              <a:chOff x="1213298" y="2858235"/>
              <a:chExt cx="2507055" cy="231676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941882" y="2868936"/>
                <a:ext cx="264333" cy="2306067"/>
              </a:xfrm>
              <a:prstGeom prst="rect">
                <a:avLst/>
              </a:prstGeom>
              <a:solidFill>
                <a:srgbClr val="7F7F7F">
                  <a:alpha val="2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45941" y="2868936"/>
                <a:ext cx="301762" cy="2306067"/>
              </a:xfrm>
              <a:prstGeom prst="rect">
                <a:avLst/>
              </a:prstGeom>
              <a:solidFill>
                <a:srgbClr val="7F7F7F">
                  <a:alpha val="2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7" name="Grouper 26"/>
              <p:cNvGrpSpPr/>
              <p:nvPr/>
            </p:nvGrpSpPr>
            <p:grpSpPr>
              <a:xfrm>
                <a:off x="1213298" y="2858235"/>
                <a:ext cx="2507055" cy="2316768"/>
                <a:chOff x="1213298" y="2858235"/>
                <a:chExt cx="2507055" cy="2316768"/>
              </a:xfrm>
            </p:grpSpPr>
            <p:pic>
              <p:nvPicPr>
                <p:cNvPr id="28" name="Image 27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298" y="2868936"/>
                  <a:ext cx="2507055" cy="2306067"/>
                </a:xfrm>
                <a:prstGeom prst="rect">
                  <a:avLst/>
                </a:prstGeom>
                <a:ln>
                  <a:solidFill>
                    <a:srgbClr val="7F7F7F"/>
                  </a:solidFill>
                </a:ln>
              </p:spPr>
            </p:pic>
            <p:sp>
              <p:nvSpPr>
                <p:cNvPr id="29" name="ZoneTexte 28"/>
                <p:cNvSpPr txBox="1"/>
                <p:nvPr/>
              </p:nvSpPr>
              <p:spPr>
                <a:xfrm>
                  <a:off x="2124904" y="2858235"/>
                  <a:ext cx="604602" cy="434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 smtClean="0"/>
                    <a:t>1</a:t>
                  </a:r>
                  <a:r>
                    <a:rPr lang="fr-FR" sz="1000" baseline="30000" dirty="0" smtClean="0"/>
                    <a:t>st</a:t>
                  </a:r>
                  <a:r>
                    <a:rPr lang="fr-FR" sz="1000" dirty="0" smtClean="0"/>
                    <a:t> </a:t>
                  </a:r>
                  <a:r>
                    <a:rPr lang="fr-FR" sz="1000" dirty="0" err="1" smtClean="0"/>
                    <a:t>core</a:t>
                  </a:r>
                  <a:r>
                    <a:rPr lang="fr-FR" sz="1000" dirty="0" smtClean="0"/>
                    <a:t> </a:t>
                  </a:r>
                </a:p>
                <a:p>
                  <a:r>
                    <a:rPr lang="fr-FR" sz="1000" dirty="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fr-FR" sz="1000" baseline="30000" dirty="0" smtClean="0">
                      <a:solidFill>
                        <a:srgbClr val="FF0000"/>
                      </a:solidFill>
                    </a:rPr>
                    <a:t>nd</a:t>
                  </a:r>
                  <a:r>
                    <a:rPr lang="fr-FR" sz="10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sz="1000" dirty="0" err="1" smtClean="0">
                      <a:solidFill>
                        <a:srgbClr val="FF0000"/>
                      </a:solidFill>
                    </a:rPr>
                    <a:t>core</a:t>
                  </a:r>
                  <a:endParaRPr lang="fr-FR" sz="1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4" name="ZoneTexte 23"/>
            <p:cNvSpPr txBox="1"/>
            <p:nvPr/>
          </p:nvSpPr>
          <p:spPr>
            <a:xfrm>
              <a:off x="1200723" y="4900050"/>
              <a:ext cx="27976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channel</a:t>
              </a:r>
              <a:endParaRPr lang="fr-FR" sz="1200" dirty="0"/>
            </a:p>
          </p:txBody>
        </p:sp>
      </p:grpSp>
      <p:cxnSp>
        <p:nvCxnSpPr>
          <p:cNvPr id="31" name="Connecteur droit 30"/>
          <p:cNvCxnSpPr/>
          <p:nvPr/>
        </p:nvCxnSpPr>
        <p:spPr>
          <a:xfrm>
            <a:off x="4716016" y="2341883"/>
            <a:ext cx="0" cy="3176588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717331" y="5938078"/>
            <a:ext cx="429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dirty="0" err="1" smtClean="0">
                <a:solidFill>
                  <a:schemeClr val="accent4"/>
                </a:solidFill>
              </a:rPr>
              <a:t>Automatic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accent4"/>
                </a:solidFill>
              </a:rPr>
              <a:t>method</a:t>
            </a:r>
            <a:r>
              <a:rPr lang="fr-FR" dirty="0" smtClean="0">
                <a:solidFill>
                  <a:schemeClr val="bg2"/>
                </a:solidFill>
              </a:rPr>
              <a:t> to </a:t>
            </a:r>
            <a:r>
              <a:rPr lang="fr-FR" dirty="0" err="1" smtClean="0">
                <a:solidFill>
                  <a:schemeClr val="bg2"/>
                </a:solidFill>
              </a:rPr>
              <a:t>estimate</a:t>
            </a:r>
            <a:r>
              <a:rPr lang="fr-FR" dirty="0" smtClean="0">
                <a:solidFill>
                  <a:schemeClr val="bg2"/>
                </a:solidFill>
              </a:rPr>
              <a:t> the continuum </a:t>
            </a:r>
            <a:r>
              <a:rPr lang="fr-FR" dirty="0" err="1" smtClean="0">
                <a:solidFill>
                  <a:schemeClr val="bg2"/>
                </a:solidFill>
              </a:rPr>
              <a:t>level</a:t>
            </a:r>
            <a:r>
              <a:rPr lang="fr-FR" dirty="0" smtClean="0">
                <a:solidFill>
                  <a:schemeClr val="bg2"/>
                </a:solidFill>
              </a:rPr>
              <a:t> on </a:t>
            </a:r>
            <a:r>
              <a:rPr lang="fr-FR" dirty="0" err="1" smtClean="0">
                <a:solidFill>
                  <a:schemeClr val="accent4"/>
                </a:solidFill>
              </a:rPr>
              <a:t>each</a:t>
            </a:r>
            <a:r>
              <a:rPr lang="fr-FR" dirty="0" smtClean="0">
                <a:solidFill>
                  <a:schemeClr val="accent4"/>
                </a:solidFill>
              </a:rPr>
              <a:t> pixel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0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Continuum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grpSp>
        <p:nvGrpSpPr>
          <p:cNvPr id="14" name="Grouper 13"/>
          <p:cNvGrpSpPr/>
          <p:nvPr/>
        </p:nvGrpSpPr>
        <p:grpSpPr>
          <a:xfrm>
            <a:off x="531247" y="2831034"/>
            <a:ext cx="4086353" cy="3094520"/>
            <a:chOff x="213747" y="2485412"/>
            <a:chExt cx="4086353" cy="3094520"/>
          </a:xfrm>
        </p:grpSpPr>
        <p:pic>
          <p:nvPicPr>
            <p:cNvPr id="15" name="Image 14" descr="Continuu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47" y="2485412"/>
              <a:ext cx="4086353" cy="3094520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/>
          </p:nvCxnSpPr>
          <p:spPr>
            <a:xfrm>
              <a:off x="1416405" y="3472394"/>
              <a:ext cx="0" cy="177072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877001" y="4096337"/>
              <a:ext cx="1208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Continuum </a:t>
              </a:r>
              <a:r>
                <a:rPr lang="fr-FR" sz="1200" dirty="0" err="1" smtClean="0"/>
                <a:t>level</a:t>
              </a:r>
              <a:endParaRPr lang="fr-FR" sz="1200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1416405" y="4217954"/>
              <a:ext cx="460596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260543" y="2825570"/>
              <a:ext cx="622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 smtClean="0">
                  <a:solidFill>
                    <a:srgbClr val="0000FF"/>
                  </a:solidFill>
                </a:rPr>
                <a:t>Data</a:t>
              </a:r>
            </a:p>
            <a:p>
              <a:pPr algn="r"/>
              <a:r>
                <a:rPr lang="fr-FR" sz="1000" dirty="0" smtClean="0">
                  <a:solidFill>
                    <a:srgbClr val="FF0000"/>
                  </a:solidFill>
                </a:rPr>
                <a:t>EMG fit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62395" y="2628129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  <a:defRPr/>
            </a:pPr>
            <a:r>
              <a:rPr lang="fr-FR" sz="1000" dirty="0" err="1"/>
              <a:t>λ</a:t>
            </a:r>
            <a:r>
              <a:rPr lang="fr-FR" sz="1000" dirty="0"/>
              <a:t> </a:t>
            </a:r>
            <a:r>
              <a:rPr lang="fr-FR" sz="1000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fr-FR" sz="1000" dirty="0"/>
              <a:t> </a:t>
            </a:r>
            <a:r>
              <a:rPr lang="fr-FR" sz="1000" dirty="0" smtClean="0"/>
              <a:t>"</a:t>
            </a:r>
            <a:r>
              <a:rPr lang="fr-FR" sz="1000" dirty="0" err="1" smtClean="0"/>
              <a:t>symmetry</a:t>
            </a:r>
            <a:r>
              <a:rPr lang="fr-FR" sz="1000" dirty="0" smtClean="0"/>
              <a:t>" </a:t>
            </a:r>
            <a:r>
              <a:rPr lang="fr-FR" sz="1000" dirty="0"/>
              <a:t>coefficient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48191" y="1646373"/>
            <a:ext cx="431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Well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fitted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by the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Exponentially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Modified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Gaussian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: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5271" y="1646373"/>
            <a:ext cx="4003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Use the distribution of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intensity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on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each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pixel : </a:t>
            </a:r>
          </a:p>
          <a:p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-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Gaussian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part </a:t>
            </a:r>
            <a:r>
              <a:rPr lang="is-IS" dirty="0" smtClean="0">
                <a:solidFill>
                  <a:schemeClr val="bg2"/>
                </a:solidFill>
                <a:latin typeface="Roboto Regular"/>
                <a:cs typeface="Roboto Regular"/>
              </a:rPr>
              <a:t>→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Noise</a:t>
            </a:r>
          </a:p>
          <a:p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-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Tail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is-IS" dirty="0" smtClean="0">
                <a:solidFill>
                  <a:schemeClr val="bg2"/>
                </a:solidFill>
                <a:latin typeface="Roboto Regular"/>
                <a:cs typeface="Roboto Regular"/>
              </a:rPr>
              <a:t>→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Molecular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emission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(right) </a:t>
            </a:r>
          </a:p>
          <a:p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	         or absorption 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left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)</a:t>
            </a:r>
          </a:p>
          <a:p>
            <a:r>
              <a:rPr lang="fr-FR" sz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see</a:t>
            </a:r>
            <a:r>
              <a:rPr lang="fr-FR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 </a:t>
            </a:r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Jørgensen</a:t>
            </a:r>
            <a:r>
              <a:rPr lang="fr-FR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+ 2016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 </a:t>
            </a:r>
            <a:endParaRPr lang="fr-FR" sz="1200" dirty="0" smtClean="0">
              <a:solidFill>
                <a:schemeClr val="tx1">
                  <a:lumMod val="60000"/>
                  <a:lumOff val="40000"/>
                </a:schemeClr>
              </a:solidFill>
              <a:latin typeface="Roboto Regular"/>
              <a:cs typeface="Roboto Regular"/>
            </a:endParaRPr>
          </a:p>
          <a:p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 </a:t>
            </a:r>
            <a:r>
              <a:rPr lang="fr-FR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      Sanchez-Monge+ 2017 (STATCONT)</a:t>
            </a: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86374"/>
              </p:ext>
            </p:extLst>
          </p:nvPr>
        </p:nvGraphicFramePr>
        <p:xfrm>
          <a:off x="5100415" y="2194877"/>
          <a:ext cx="3794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…quation" r:id="rId4" imgW="3238500" imgH="431800" progId="Equation.3">
                  <p:embed/>
                </p:oleObj>
              </mc:Choice>
              <mc:Fallback>
                <p:oleObj name="…quation" r:id="rId4" imgW="3238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0415" y="2194877"/>
                        <a:ext cx="3794125" cy="50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58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Continuum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14" y="3090506"/>
            <a:ext cx="2460871" cy="249823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chemeClr val="bg2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grpSp>
        <p:nvGrpSpPr>
          <p:cNvPr id="14" name="Grouper 13"/>
          <p:cNvGrpSpPr/>
          <p:nvPr/>
        </p:nvGrpSpPr>
        <p:grpSpPr>
          <a:xfrm>
            <a:off x="531247" y="2831034"/>
            <a:ext cx="4086353" cy="3094520"/>
            <a:chOff x="213747" y="2485412"/>
            <a:chExt cx="4086353" cy="3094520"/>
          </a:xfrm>
        </p:grpSpPr>
        <p:pic>
          <p:nvPicPr>
            <p:cNvPr id="15" name="Image 14" descr="Continuu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47" y="2485412"/>
              <a:ext cx="4086353" cy="3094520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/>
          </p:nvCxnSpPr>
          <p:spPr>
            <a:xfrm>
              <a:off x="1416405" y="3472394"/>
              <a:ext cx="0" cy="177072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877001" y="4096337"/>
              <a:ext cx="1208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Continuum </a:t>
              </a:r>
              <a:r>
                <a:rPr lang="fr-FR" sz="1200" dirty="0" err="1" smtClean="0"/>
                <a:t>level</a:t>
              </a:r>
              <a:endParaRPr lang="fr-FR" sz="1200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1416405" y="4217954"/>
              <a:ext cx="460596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260543" y="2825570"/>
              <a:ext cx="622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 smtClean="0">
                  <a:solidFill>
                    <a:srgbClr val="0000FF"/>
                  </a:solidFill>
                </a:rPr>
                <a:t>Data</a:t>
              </a:r>
            </a:p>
            <a:p>
              <a:pPr algn="r"/>
              <a:r>
                <a:rPr lang="fr-FR" sz="1000" dirty="0" smtClean="0">
                  <a:solidFill>
                    <a:srgbClr val="FF0000"/>
                  </a:solidFill>
                </a:rPr>
                <a:t>EMG fit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62395" y="2628129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  <a:defRPr/>
            </a:pPr>
            <a:r>
              <a:rPr lang="fr-FR" sz="1000" dirty="0" err="1"/>
              <a:t>λ</a:t>
            </a:r>
            <a:r>
              <a:rPr lang="fr-FR" sz="1000" dirty="0"/>
              <a:t> </a:t>
            </a:r>
            <a:r>
              <a:rPr lang="fr-FR" sz="1000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fr-FR" sz="1000" dirty="0"/>
              <a:t> </a:t>
            </a:r>
            <a:r>
              <a:rPr lang="fr-FR" sz="1000" dirty="0" smtClean="0"/>
              <a:t>"</a:t>
            </a:r>
            <a:r>
              <a:rPr lang="fr-FR" sz="1000" dirty="0" err="1" smtClean="0"/>
              <a:t>symmetry</a:t>
            </a:r>
            <a:r>
              <a:rPr lang="fr-FR" sz="1000" dirty="0" smtClean="0"/>
              <a:t>" </a:t>
            </a:r>
            <a:r>
              <a:rPr lang="fr-FR" sz="1000" dirty="0"/>
              <a:t>coefficient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5271" y="1646373"/>
            <a:ext cx="4003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Use the distribution of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intensity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on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each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pixel : </a:t>
            </a:r>
          </a:p>
          <a:p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-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Gaussian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part </a:t>
            </a:r>
            <a:r>
              <a:rPr lang="is-IS" dirty="0" smtClean="0">
                <a:solidFill>
                  <a:schemeClr val="bg2"/>
                </a:solidFill>
                <a:latin typeface="Roboto Regular"/>
                <a:cs typeface="Roboto Regular"/>
              </a:rPr>
              <a:t>→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Noise</a:t>
            </a:r>
          </a:p>
          <a:p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-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Tail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is-IS" dirty="0" smtClean="0">
                <a:solidFill>
                  <a:schemeClr val="bg2"/>
                </a:solidFill>
                <a:latin typeface="Roboto Regular"/>
                <a:cs typeface="Roboto Regular"/>
              </a:rPr>
              <a:t>→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Molecular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emission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(right) </a:t>
            </a:r>
          </a:p>
          <a:p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	         or absorption 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left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)</a:t>
            </a:r>
          </a:p>
          <a:p>
            <a:r>
              <a:rPr 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see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 </a:t>
            </a:r>
            <a:r>
              <a:rPr lang="fr-FR" sz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Jørgensen</a:t>
            </a:r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+ 2016 </a:t>
            </a:r>
          </a:p>
          <a:p>
            <a:r>
              <a:rPr lang="fr-FR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       Sanchez-Monge+ 2017 (STATCONT</a:t>
            </a:r>
            <a:r>
              <a:rPr lang="fr-FR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)</a:t>
            </a:r>
            <a:endParaRPr lang="fr-FR" sz="1200" dirty="0">
              <a:solidFill>
                <a:schemeClr val="tx1">
                  <a:lumMod val="60000"/>
                  <a:lumOff val="40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48191" y="5789299"/>
            <a:ext cx="4160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The relative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error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is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obtained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by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synthetic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spectra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with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parameters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comparable to </a:t>
            </a:r>
            <a:r>
              <a:rPr lang="fr-FR" sz="11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our</a:t>
            </a:r>
            <a:r>
              <a:rPr lang="fr-FR" sz="1100" dirty="0" smtClean="0">
                <a:solidFill>
                  <a:srgbClr val="434343"/>
                </a:solidFill>
                <a:latin typeface="Roboto Regular"/>
                <a:cs typeface="Roboto Regular"/>
              </a:rPr>
              <a:t> observations </a:t>
            </a:r>
            <a:endParaRPr lang="fr-FR" sz="1100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97478" y="5342516"/>
            <a:ext cx="11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contours 1%, 2%</a:t>
            </a:r>
            <a:endParaRPr lang="fr-FR" sz="1000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73803"/>
              </p:ext>
            </p:extLst>
          </p:nvPr>
        </p:nvGraphicFramePr>
        <p:xfrm>
          <a:off x="5100415" y="2194877"/>
          <a:ext cx="3794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…quation" r:id="rId5" imgW="3238500" imgH="431800" progId="Equation.3">
                  <p:embed/>
                </p:oleObj>
              </mc:Choice>
              <mc:Fallback>
                <p:oleObj name="…quation" r:id="rId5" imgW="3238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0415" y="2194877"/>
                        <a:ext cx="3794125" cy="50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4848191" y="1646373"/>
            <a:ext cx="431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Well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fitted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by the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Exponentially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Modified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Gaussian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: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5508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#3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3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#3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3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31054" y="37057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11648" y="3173297"/>
            <a:ext cx="63277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For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each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molecule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: </a:t>
            </a:r>
          </a:p>
          <a:p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- Identification of transitions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based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on CDMS and JPL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databases</a:t>
            </a:r>
            <a:endParaRPr lang="fr-FR" dirty="0" smtClean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	- Superposition of the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corresponding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normalised</a:t>
            </a:r>
            <a:endParaRPr lang="fr-FR" dirty="0" smtClean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pic>
        <p:nvPicPr>
          <p:cNvPr id="24" name="Image 23" descr="figure_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28" y="4204655"/>
            <a:ext cx="2286488" cy="17162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2047" y="2577506"/>
            <a:ext cx="5803515" cy="313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8335" y="4563874"/>
            <a:ext cx="2222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without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contamination have :  </a:t>
            </a:r>
          </a:p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    -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velocity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    -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dispersion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292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#3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17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31054" y="37057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11648" y="3173297"/>
            <a:ext cx="63277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For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each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molecule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: </a:t>
            </a:r>
          </a:p>
          <a:p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	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- Identification of transitions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based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on CDMS and JPL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databases</a:t>
            </a:r>
            <a:endParaRPr lang="fr-FR" dirty="0" smtClean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	- Superposition of the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corresponding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normalised</a:t>
            </a:r>
            <a:endParaRPr lang="fr-FR" dirty="0" smtClean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pic>
        <p:nvPicPr>
          <p:cNvPr id="24" name="Image 23" descr="figure_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28" y="4204655"/>
            <a:ext cx="2286488" cy="1716243"/>
          </a:xfrm>
          <a:prstGeom prst="rect">
            <a:avLst/>
          </a:prstGeom>
        </p:spPr>
      </p:pic>
      <p:grpSp>
        <p:nvGrpSpPr>
          <p:cNvPr id="25" name="Grouper 24"/>
          <p:cNvGrpSpPr/>
          <p:nvPr/>
        </p:nvGrpSpPr>
        <p:grpSpPr>
          <a:xfrm>
            <a:off x="6598541" y="3542629"/>
            <a:ext cx="2380768" cy="1975351"/>
            <a:chOff x="2856813" y="3085966"/>
            <a:chExt cx="2813787" cy="2194595"/>
          </a:xfrm>
        </p:grpSpPr>
        <p:pic>
          <p:nvPicPr>
            <p:cNvPr id="26" name="Image 25" descr="DiagC2H5CN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6813" y="3085966"/>
              <a:ext cx="2813787" cy="2194595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4433995" y="3159998"/>
              <a:ext cx="11462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 err="1" smtClean="0">
                  <a:solidFill>
                    <a:srgbClr val="FF0000"/>
                  </a:solidFill>
                </a:rPr>
                <a:t>Contaminated</a:t>
              </a:r>
              <a:r>
                <a:rPr lang="fr-FR" sz="1000" dirty="0" smtClean="0">
                  <a:solidFill>
                    <a:srgbClr val="FF0000"/>
                  </a:solidFill>
                </a:rPr>
                <a:t> line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958593" y="5915869"/>
            <a:ext cx="1756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LTE conditions </a:t>
            </a:r>
            <a:r>
              <a:rPr lang="fr-FR" dirty="0" smtClean="0">
                <a:solidFill>
                  <a:srgbClr val="434343"/>
                </a:solidFill>
                <a:latin typeface="Roboto Regular"/>
                <a:ea typeface="Wingdings"/>
                <a:cs typeface="Roboto Regular"/>
                <a:sym typeface="Wingdings"/>
              </a:rPr>
              <a:t>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38164"/>
              </p:ext>
            </p:extLst>
          </p:nvPr>
        </p:nvGraphicFramePr>
        <p:xfrm>
          <a:off x="5715048" y="5812872"/>
          <a:ext cx="3050397" cy="51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…quation" r:id="rId6" imgW="2565400" imgH="431800" progId="Equation.3">
                  <p:embed/>
                </p:oleObj>
              </mc:Choice>
              <mc:Fallback>
                <p:oleObj name="…quation" r:id="rId6" imgW="2565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5048" y="5812872"/>
                        <a:ext cx="3050397" cy="5137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Bouée 29"/>
          <p:cNvSpPr/>
          <p:nvPr/>
        </p:nvSpPr>
        <p:spPr>
          <a:xfrm>
            <a:off x="8236711" y="6069758"/>
            <a:ext cx="273013" cy="246390"/>
          </a:xfrm>
          <a:prstGeom prst="donut">
            <a:avLst>
              <a:gd name="adj" fmla="val 861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Bouée 30"/>
          <p:cNvSpPr/>
          <p:nvPr/>
        </p:nvSpPr>
        <p:spPr>
          <a:xfrm>
            <a:off x="7678824" y="5823813"/>
            <a:ext cx="280894" cy="245945"/>
          </a:xfrm>
          <a:prstGeom prst="donut">
            <a:avLst>
              <a:gd name="adj" fmla="val 8617"/>
            </a:avLst>
          </a:prstGeom>
          <a:ln>
            <a:solidFill>
              <a:srgbClr val="5668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577692" y="5444303"/>
            <a:ext cx="710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Eup</a:t>
            </a:r>
            <a:r>
              <a:rPr lang="fr-FR" sz="1000" dirty="0" smtClean="0"/>
              <a:t>/</a:t>
            </a:r>
            <a:r>
              <a:rPr lang="fr-FR" sz="1000" dirty="0" err="1" smtClean="0"/>
              <a:t>k</a:t>
            </a:r>
            <a:r>
              <a:rPr lang="fr-FR" sz="1000" baseline="-25000" dirty="0" err="1" smtClean="0"/>
              <a:t>B</a:t>
            </a:r>
            <a:r>
              <a:rPr lang="fr-FR" sz="1000" dirty="0" smtClean="0"/>
              <a:t> [K]</a:t>
            </a:r>
            <a:endParaRPr lang="fr-FR" sz="1000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6119620" y="4444306"/>
            <a:ext cx="641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ln(N</a:t>
            </a:r>
            <a:r>
              <a:rPr lang="fr-FR" sz="1000" baseline="-25000" dirty="0" smtClean="0"/>
              <a:t>u</a:t>
            </a:r>
            <a:r>
              <a:rPr lang="fr-FR" sz="1000" dirty="0" smtClean="0"/>
              <a:t>/</a:t>
            </a:r>
            <a:r>
              <a:rPr lang="fr-FR" sz="1000" dirty="0" err="1" smtClean="0"/>
              <a:t>g</a:t>
            </a:r>
            <a:r>
              <a:rPr lang="fr-FR" sz="1000" baseline="-25000" dirty="0" err="1" smtClean="0"/>
              <a:t>u</a:t>
            </a:r>
            <a:r>
              <a:rPr lang="fr-FR" sz="1000" dirty="0" smtClean="0"/>
              <a:t>)</a:t>
            </a:r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2047" y="2577506"/>
            <a:ext cx="5803515" cy="313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39145" y="3301488"/>
            <a:ext cx="1827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Rotationnal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diagram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335" y="4563874"/>
            <a:ext cx="2222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without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contamination have :  </a:t>
            </a:r>
          </a:p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    -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velocity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     - </a:t>
            </a:r>
            <a:r>
              <a:rPr lang="fr-FR" dirty="0" err="1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dispersion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7280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#3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18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3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4"/>
          </a:xfrm>
          <a:prstGeom prst="rect">
            <a:avLst/>
          </a:prstGeom>
        </p:spPr>
      </p:pic>
      <p:pic>
        <p:nvPicPr>
          <p:cNvPr id="14" name="Image 13" descr="Lines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684403" y="4420939"/>
            <a:ext cx="1464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v = 97 km/s</a:t>
            </a:r>
          </a:p>
          <a:p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Δv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= 5.2 km/s</a:t>
            </a:r>
          </a:p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N</a:t>
            </a:r>
            <a:r>
              <a:rPr lang="fr-FR" sz="1600" baseline="-25000" dirty="0" smtClean="0">
                <a:solidFill>
                  <a:srgbClr val="434343"/>
                </a:solidFill>
                <a:latin typeface="Roboto Regular"/>
                <a:cs typeface="Roboto Regular"/>
              </a:rPr>
              <a:t>X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cs typeface="Roboto Regular"/>
              </a:rPr>
              <a:t>, #</a:t>
            </a:r>
            <a:r>
              <a:rPr lang="fr-FR" sz="1600" baseline="-25000" dirty="0" smtClean="0">
                <a:solidFill>
                  <a:srgbClr val="434343"/>
                </a:solidFill>
                <a:latin typeface="Roboto Regular"/>
                <a:cs typeface="Roboto Regular"/>
              </a:rPr>
              <a:t>3</a:t>
            </a:r>
          </a:p>
          <a:p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Tex = 190 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K</a:t>
            </a:r>
            <a:endParaRPr lang="fr-FR" sz="1600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31054" y="37057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10911"/>
              </p:ext>
            </p:extLst>
          </p:nvPr>
        </p:nvGraphicFramePr>
        <p:xfrm>
          <a:off x="589946" y="3135245"/>
          <a:ext cx="4314396" cy="304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076"/>
                <a:gridCol w="1303188"/>
                <a:gridCol w="1438132"/>
              </a:tblGrid>
              <a:tr h="29608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pecies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detected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in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core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#3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CS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SiO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DCN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OCS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CH3CN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OH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HC(O)NH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lèche vers la droite 18"/>
          <p:cNvSpPr/>
          <p:nvPr/>
        </p:nvSpPr>
        <p:spPr>
          <a:xfrm>
            <a:off x="4904342" y="4758048"/>
            <a:ext cx="1307397" cy="51053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#3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19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3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4"/>
          </a:xfrm>
          <a:prstGeom prst="rect">
            <a:avLst/>
          </a:prstGeom>
        </p:spPr>
      </p:pic>
      <p:pic>
        <p:nvPicPr>
          <p:cNvPr id="14" name="Image 13" descr="Lines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3"/>
          </a:xfrm>
          <a:prstGeom prst="rect">
            <a:avLst/>
          </a:prstGeom>
        </p:spPr>
      </p:pic>
      <p:pic>
        <p:nvPicPr>
          <p:cNvPr id="15" name="Image 14" descr="Lines3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50" y="1270610"/>
            <a:ext cx="5912069" cy="180004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411525" y="2402681"/>
            <a:ext cx="68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3</a:t>
            </a:r>
            <a:r>
              <a:rPr lang="fr-FR" sz="1200" dirty="0" smtClean="0">
                <a:solidFill>
                  <a:srgbClr val="FF0000"/>
                </a:solidFill>
              </a:rPr>
              <a:t>σ-level 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84403" y="4420939"/>
            <a:ext cx="1464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v = 97 km/s</a:t>
            </a:r>
          </a:p>
          <a:p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Δv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= 5.2 km/s</a:t>
            </a:r>
          </a:p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N</a:t>
            </a:r>
            <a:r>
              <a:rPr lang="fr-FR" sz="1600" baseline="-25000" dirty="0" smtClean="0">
                <a:solidFill>
                  <a:srgbClr val="434343"/>
                </a:solidFill>
                <a:latin typeface="Roboto Regular"/>
                <a:cs typeface="Roboto Regular"/>
              </a:rPr>
              <a:t>X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cs typeface="Roboto Regular"/>
              </a:rPr>
              <a:t>, </a:t>
            </a:r>
            <a:r>
              <a:rPr lang="fr-FR" sz="1600" baseline="-25000" dirty="0" smtClean="0">
                <a:solidFill>
                  <a:srgbClr val="434343"/>
                </a:solidFill>
                <a:latin typeface="Roboto Regular"/>
                <a:cs typeface="Roboto Regular"/>
              </a:rPr>
              <a:t>#3</a:t>
            </a:r>
          </a:p>
          <a:p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Tex = 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190 K</a:t>
            </a:r>
            <a:endParaRPr lang="fr-FR" sz="1600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31054" y="37057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29371"/>
              </p:ext>
            </p:extLst>
          </p:nvPr>
        </p:nvGraphicFramePr>
        <p:xfrm>
          <a:off x="589946" y="3135245"/>
          <a:ext cx="4314396" cy="304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076"/>
                <a:gridCol w="1303188"/>
                <a:gridCol w="1438132"/>
              </a:tblGrid>
              <a:tr h="29608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pecies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detected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in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core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#3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CS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SiO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DCN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OCS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CH3CN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OH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HC(O)NH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Flèche vers la droite 23"/>
          <p:cNvSpPr/>
          <p:nvPr/>
        </p:nvSpPr>
        <p:spPr>
          <a:xfrm>
            <a:off x="4904342" y="4758048"/>
            <a:ext cx="1307397" cy="51053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smtClean="0"/>
              <a:t>Quasi-</a:t>
            </a:r>
            <a:r>
              <a:rPr lang="fr-FR" sz="1600" dirty="0" err="1" smtClean="0"/>
              <a:t>static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High-mass star formation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15" name="Nuage 14"/>
          <p:cNvSpPr/>
          <p:nvPr/>
        </p:nvSpPr>
        <p:spPr>
          <a:xfrm>
            <a:off x="311700" y="223822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Nuage 22"/>
          <p:cNvSpPr/>
          <p:nvPr/>
        </p:nvSpPr>
        <p:spPr>
          <a:xfrm>
            <a:off x="311700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735189" y="5355664"/>
            <a:ext cx="617714" cy="56643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11700" y="3995726"/>
            <a:ext cx="219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Turbulent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pPr algn="r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McKee &amp; Tan 2003)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45" name="Nuage 44"/>
          <p:cNvSpPr/>
          <p:nvPr/>
        </p:nvSpPr>
        <p:spPr>
          <a:xfrm>
            <a:off x="2656212" y="3584562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79701" y="3957144"/>
            <a:ext cx="617714" cy="644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en angle 39"/>
          <p:cNvCxnSpPr>
            <a:stCxn id="45" idx="1"/>
            <a:endCxn id="23" idx="0"/>
          </p:cNvCxnSpPr>
          <p:nvPr/>
        </p:nvCxnSpPr>
        <p:spPr>
          <a:xfrm rot="5400000">
            <a:off x="2349006" y="4504867"/>
            <a:ext cx="717738" cy="1529474"/>
          </a:xfrm>
          <a:prstGeom prst="bentConnector2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ngle 47"/>
          <p:cNvCxnSpPr>
            <a:stCxn id="15" idx="0"/>
            <a:endCxn id="45" idx="3"/>
          </p:cNvCxnSpPr>
          <p:nvPr/>
        </p:nvCxnSpPr>
        <p:spPr>
          <a:xfrm>
            <a:off x="1943138" y="2902023"/>
            <a:ext cx="1529474" cy="758445"/>
          </a:xfrm>
          <a:prstGeom prst="bentConnector2">
            <a:avLst/>
          </a:prstGeom>
          <a:ln>
            <a:solidFill>
              <a:srgbClr val="D23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Nuage 50"/>
          <p:cNvSpPr/>
          <p:nvPr/>
        </p:nvSpPr>
        <p:spPr>
          <a:xfrm>
            <a:off x="615801" y="2608283"/>
            <a:ext cx="737102" cy="704939"/>
          </a:xfrm>
          <a:prstGeom prst="cloud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6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#6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20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6_1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7" y="1235362"/>
            <a:ext cx="6015913" cy="181463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605520" y="323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27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#6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21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6_1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7" y="1235362"/>
            <a:ext cx="6015913" cy="1814632"/>
          </a:xfrm>
          <a:prstGeom prst="rect">
            <a:avLst/>
          </a:prstGeom>
        </p:spPr>
      </p:pic>
      <p:pic>
        <p:nvPicPr>
          <p:cNvPr id="14" name="Image 13" descr="Lines6_2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6" y="1235361"/>
            <a:ext cx="6015913" cy="181463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605520" y="323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56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#6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6_1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7" y="1235362"/>
            <a:ext cx="6015913" cy="1814632"/>
          </a:xfrm>
          <a:prstGeom prst="rect">
            <a:avLst/>
          </a:prstGeom>
        </p:spPr>
      </p:pic>
      <p:pic>
        <p:nvPicPr>
          <p:cNvPr id="14" name="Image 13" descr="Lines6_2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6" y="1235361"/>
            <a:ext cx="6015913" cy="1814633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324808" y="1804040"/>
            <a:ext cx="4758259" cy="815268"/>
            <a:chOff x="2443127" y="2234727"/>
            <a:chExt cx="4664644" cy="815268"/>
          </a:xfrm>
        </p:grpSpPr>
        <p:sp>
          <p:nvSpPr>
            <p:cNvPr id="16" name="Ellipse 15"/>
            <p:cNvSpPr/>
            <p:nvPr/>
          </p:nvSpPr>
          <p:spPr>
            <a:xfrm>
              <a:off x="2443127" y="2539909"/>
              <a:ext cx="195287" cy="510085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930251" y="2539909"/>
              <a:ext cx="195287" cy="510085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294509" y="2416851"/>
              <a:ext cx="195287" cy="633143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806441" y="2416851"/>
              <a:ext cx="195287" cy="633143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505424" y="2234727"/>
              <a:ext cx="284085" cy="815268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912484" y="2539909"/>
              <a:ext cx="195287" cy="510085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8605520" y="323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34382"/>
              </p:ext>
            </p:extLst>
          </p:nvPr>
        </p:nvGraphicFramePr>
        <p:xfrm>
          <a:off x="589946" y="3135245"/>
          <a:ext cx="4314396" cy="304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076"/>
                <a:gridCol w="1303188"/>
                <a:gridCol w="1438132"/>
              </a:tblGrid>
              <a:tr h="29608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17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pecies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detected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in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core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#6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CS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SiO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DCN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OCS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rgbClr val="BFBFBF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CH3CN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OH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HC(O)NH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endParaRPr lang="fr-FR" sz="14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30000" dirty="0" smtClean="0">
                          <a:solidFill>
                            <a:srgbClr val="BFBFBF"/>
                          </a:solidFill>
                        </a:rPr>
                        <a:t>34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S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COCH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684403" y="4420939"/>
            <a:ext cx="1633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v = 95.5 km/s</a:t>
            </a:r>
          </a:p>
          <a:p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Δv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= 3.2 km/s</a:t>
            </a:r>
          </a:p>
          <a:p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N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cs typeface="Roboto Regular"/>
              </a:rPr>
              <a:t>X, #6</a:t>
            </a:r>
            <a:r>
              <a:rPr lang="fr-FR" sz="1600" baseline="30000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≈ 0.1 N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cs typeface="Roboto Regular"/>
              </a:rPr>
              <a:t>X, #3</a:t>
            </a:r>
          </a:p>
          <a:p>
            <a:r>
              <a:rPr lang="fr-FR" sz="1600" dirty="0">
                <a:solidFill>
                  <a:schemeClr val="bg2"/>
                </a:solidFill>
                <a:latin typeface="Roboto Regular"/>
                <a:cs typeface="Roboto Regular"/>
              </a:rPr>
              <a:t>Tex = 15-90 K</a:t>
            </a:r>
          </a:p>
        </p:txBody>
      </p:sp>
      <p:sp>
        <p:nvSpPr>
          <p:cNvPr id="26" name="Flèche vers la droite 25"/>
          <p:cNvSpPr/>
          <p:nvPr/>
        </p:nvSpPr>
        <p:spPr>
          <a:xfrm>
            <a:off x="4904342" y="4758048"/>
            <a:ext cx="1307397" cy="51053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2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Line </a:t>
            </a:r>
            <a:r>
              <a:rPr lang="fr-FR" dirty="0" err="1" smtClean="0"/>
              <a:t>analysis</a:t>
            </a:r>
            <a:r>
              <a:rPr lang="fr-FR" dirty="0" smtClean="0"/>
              <a:t> : </a:t>
            </a:r>
            <a:r>
              <a:rPr lang="fr-FR" dirty="0" err="1" smtClean="0"/>
              <a:t>Core</a:t>
            </a:r>
            <a:r>
              <a:rPr lang="fr-FR" dirty="0" smtClean="0"/>
              <a:t> #6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23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13" name="Image 12" descr="Lines6_1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7" y="1235362"/>
            <a:ext cx="6015913" cy="1814632"/>
          </a:xfrm>
          <a:prstGeom prst="rect">
            <a:avLst/>
          </a:prstGeom>
        </p:spPr>
      </p:pic>
      <p:pic>
        <p:nvPicPr>
          <p:cNvPr id="14" name="Image 13" descr="Lines6_2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06" y="1235361"/>
            <a:ext cx="6015913" cy="1814633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324808" y="1804040"/>
            <a:ext cx="4758259" cy="815268"/>
            <a:chOff x="2443127" y="2234727"/>
            <a:chExt cx="4664644" cy="815268"/>
          </a:xfrm>
        </p:grpSpPr>
        <p:sp>
          <p:nvSpPr>
            <p:cNvPr id="16" name="Ellipse 15"/>
            <p:cNvSpPr/>
            <p:nvPr/>
          </p:nvSpPr>
          <p:spPr>
            <a:xfrm>
              <a:off x="2443127" y="2539909"/>
              <a:ext cx="195287" cy="510085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930251" y="2539909"/>
              <a:ext cx="195287" cy="510085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294509" y="2416851"/>
              <a:ext cx="195287" cy="633143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806441" y="2416851"/>
              <a:ext cx="195287" cy="633143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505424" y="2234727"/>
              <a:ext cx="284085" cy="815268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912484" y="2539909"/>
              <a:ext cx="195287" cy="510085"/>
            </a:xfrm>
            <a:prstGeom prst="ellipse">
              <a:avLst/>
            </a:prstGeom>
            <a:noFill/>
            <a:ln>
              <a:solidFill>
                <a:srgbClr val="F000B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8605520" y="323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33858"/>
              </p:ext>
            </p:extLst>
          </p:nvPr>
        </p:nvGraphicFramePr>
        <p:xfrm>
          <a:off x="589946" y="3135245"/>
          <a:ext cx="4314396" cy="304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076"/>
                <a:gridCol w="1303188"/>
                <a:gridCol w="1438132"/>
              </a:tblGrid>
              <a:tr h="29608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17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pecies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detected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in </a:t>
                      </a:r>
                      <a:r>
                        <a:rPr lang="fr-FR" sz="1400" baseline="0" dirty="0" err="1" smtClean="0">
                          <a:solidFill>
                            <a:schemeClr val="bg2"/>
                          </a:solidFill>
                        </a:rPr>
                        <a:t>core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#6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HC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CS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2"/>
                          </a:solidFill>
                        </a:rPr>
                        <a:t>SiO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DCN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OCS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CO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30000" dirty="0" smtClean="0">
                          <a:solidFill>
                            <a:srgbClr val="BFBFBF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CH3CN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SO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OH (</a:t>
                      </a:r>
                      <a:r>
                        <a:rPr lang="fr-FR" sz="1400" baseline="300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C,</a:t>
                      </a:r>
                      <a:r>
                        <a:rPr lang="fr-FR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HC(O)NH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endParaRPr lang="fr-FR" sz="14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30000" dirty="0" smtClean="0">
                          <a:solidFill>
                            <a:srgbClr val="BFBFBF"/>
                          </a:solidFill>
                        </a:rPr>
                        <a:t>34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S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CN</a:t>
                      </a:r>
                      <a:endParaRPr lang="fr-FR" sz="14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OCHO</a:t>
                      </a:r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3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COCH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3</a:t>
                      </a:r>
                      <a:endParaRPr lang="fr-FR" sz="14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60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2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H</a:t>
                      </a:r>
                      <a:r>
                        <a:rPr lang="fr-FR" sz="1400" baseline="-25000" dirty="0" smtClean="0">
                          <a:solidFill>
                            <a:srgbClr val="BFBFBF"/>
                          </a:solidFill>
                        </a:rPr>
                        <a:t>5</a:t>
                      </a:r>
                      <a:r>
                        <a:rPr lang="fr-FR" sz="1400" dirty="0" smtClean="0">
                          <a:solidFill>
                            <a:srgbClr val="BFBFBF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684403" y="4420939"/>
            <a:ext cx="1633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v = 95.5 km/s</a:t>
            </a:r>
          </a:p>
          <a:p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Δv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= 3.2 km/s</a:t>
            </a:r>
          </a:p>
          <a:p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N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cs typeface="Roboto Regular"/>
              </a:rPr>
              <a:t>X, #6</a:t>
            </a:r>
            <a:r>
              <a:rPr lang="fr-FR" sz="1600" baseline="30000" dirty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≈ 0.1 N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cs typeface="Roboto Regular"/>
              </a:rPr>
              <a:t>X, #3</a:t>
            </a:r>
          </a:p>
          <a:p>
            <a:r>
              <a:rPr lang="fr-FR" sz="1600" dirty="0">
                <a:solidFill>
                  <a:schemeClr val="accent4"/>
                </a:solidFill>
                <a:latin typeface="Roboto Regular"/>
                <a:cs typeface="Roboto Regular"/>
              </a:rPr>
              <a:t>Tex = 15-90 K</a:t>
            </a:r>
          </a:p>
        </p:txBody>
      </p:sp>
      <p:sp>
        <p:nvSpPr>
          <p:cNvPr id="26" name="Flèche vers la droite 25"/>
          <p:cNvSpPr/>
          <p:nvPr/>
        </p:nvSpPr>
        <p:spPr>
          <a:xfrm>
            <a:off x="4904342" y="4758048"/>
            <a:ext cx="1307397" cy="51053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4343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69500" y="5559734"/>
            <a:ext cx="5983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It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was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possible to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make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only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3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rotational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diagrams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(CH</a:t>
            </a:r>
            <a:r>
              <a:rPr lang="fr-FR" baseline="-25000" dirty="0" smtClean="0">
                <a:solidFill>
                  <a:schemeClr val="bg2"/>
                </a:solidFill>
                <a:latin typeface="Roboto Regular"/>
                <a:cs typeface="Roboto Regular"/>
              </a:rPr>
              <a:t>3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OH, CH</a:t>
            </a:r>
            <a:r>
              <a:rPr lang="fr-FR" baseline="-25000" dirty="0" smtClean="0">
                <a:solidFill>
                  <a:schemeClr val="bg2"/>
                </a:solidFill>
                <a:latin typeface="Roboto Regular"/>
                <a:cs typeface="Roboto Regular"/>
              </a:rPr>
              <a:t>3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CHO, CH</a:t>
            </a:r>
            <a:r>
              <a:rPr lang="fr-FR" baseline="-25000" dirty="0" smtClean="0">
                <a:solidFill>
                  <a:schemeClr val="bg2"/>
                </a:solidFill>
                <a:latin typeface="Roboto Regular"/>
                <a:cs typeface="Roboto Regular"/>
              </a:rPr>
              <a:t>3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OCHO),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with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big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uncertainties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on T</a:t>
            </a:r>
            <a:r>
              <a:rPr lang="fr-FR" baseline="-25000" dirty="0" smtClean="0">
                <a:solidFill>
                  <a:schemeClr val="bg2"/>
                </a:solidFill>
                <a:latin typeface="Roboto Regular"/>
                <a:cs typeface="Roboto Regular"/>
              </a:rPr>
              <a:t>ex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estimation </a:t>
            </a:r>
          </a:p>
          <a:p>
            <a:r>
              <a:rPr lang="is-IS" dirty="0" smtClean="0">
                <a:solidFill>
                  <a:schemeClr val="bg2"/>
                </a:solidFill>
                <a:latin typeface="Roboto Regular"/>
                <a:cs typeface="Roboto Regular"/>
              </a:rPr>
              <a:t>→</a:t>
            </a:r>
            <a:r>
              <a:rPr lang="is-IS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accent4"/>
                </a:solidFill>
                <a:latin typeface="Roboto Regular"/>
                <a:cs typeface="Roboto Regular"/>
              </a:rPr>
              <a:t>Need</a:t>
            </a:r>
            <a:r>
              <a:rPr lang="fr-FR" dirty="0" smtClean="0">
                <a:solidFill>
                  <a:schemeClr val="accent4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accent4"/>
                </a:solidFill>
                <a:latin typeface="Roboto Regular"/>
                <a:cs typeface="Roboto Regular"/>
              </a:rPr>
              <a:t>another</a:t>
            </a:r>
            <a:r>
              <a:rPr lang="fr-FR" dirty="0" smtClean="0">
                <a:solidFill>
                  <a:schemeClr val="accent4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accent4"/>
                </a:solidFill>
                <a:latin typeface="Roboto Regular"/>
                <a:cs typeface="Roboto Regular"/>
              </a:rPr>
              <a:t>method</a:t>
            </a:r>
            <a:r>
              <a:rPr lang="fr-FR" dirty="0" smtClean="0">
                <a:solidFill>
                  <a:schemeClr val="accent4"/>
                </a:solidFill>
                <a:latin typeface="Roboto Regular"/>
                <a:cs typeface="Roboto Regular"/>
              </a:rPr>
              <a:t> to </a:t>
            </a:r>
            <a:r>
              <a:rPr lang="fr-FR" dirty="0" err="1" smtClean="0">
                <a:solidFill>
                  <a:schemeClr val="accent4"/>
                </a:solidFill>
                <a:latin typeface="Roboto Regular"/>
                <a:cs typeface="Roboto Regular"/>
              </a:rPr>
              <a:t>constrain</a:t>
            </a:r>
            <a:r>
              <a:rPr lang="fr-FR" dirty="0" smtClean="0">
                <a:solidFill>
                  <a:schemeClr val="accent4"/>
                </a:solidFill>
                <a:latin typeface="Roboto Regular"/>
                <a:cs typeface="Roboto Regular"/>
              </a:rPr>
              <a:t> T</a:t>
            </a:r>
            <a:r>
              <a:rPr lang="fr-FR" baseline="-25000" dirty="0" smtClean="0">
                <a:solidFill>
                  <a:schemeClr val="accent4"/>
                </a:solidFill>
                <a:latin typeface="Roboto Regular"/>
                <a:cs typeface="Roboto Regular"/>
              </a:rPr>
              <a:t>ex</a:t>
            </a:r>
            <a:r>
              <a:rPr lang="fr-FR" dirty="0" smtClean="0">
                <a:solidFill>
                  <a:schemeClr val="accent4"/>
                </a:solidFill>
                <a:latin typeface="Roboto Regular"/>
                <a:cs typeface="Roboto Regular"/>
              </a:rPr>
              <a:t> </a:t>
            </a:r>
            <a:endParaRPr lang="fr-FR" dirty="0">
              <a:solidFill>
                <a:schemeClr val="accent4"/>
              </a:solidFill>
              <a:latin typeface="Roboto Regular"/>
              <a:cs typeface="Roboto Regula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99067" y="509804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D23369"/>
                </a:solidFill>
              </a:rPr>
              <a:t>?</a:t>
            </a:r>
            <a:endParaRPr lang="fr-FR" sz="2000" dirty="0">
              <a:solidFill>
                <a:srgbClr val="D233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6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Distribution of the </a:t>
            </a:r>
            <a:r>
              <a:rPr lang="fr-FR" dirty="0" err="1" smtClean="0"/>
              <a:t>molecules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24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10" name="ZoneTexte 9"/>
          <p:cNvSpPr txBox="1"/>
          <p:nvPr/>
        </p:nvSpPr>
        <p:spPr>
          <a:xfrm>
            <a:off x="4816490" y="3949210"/>
            <a:ext cx="28482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Not </a:t>
            </a:r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associated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to </a:t>
            </a:r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core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#6 </a:t>
            </a:r>
          </a:p>
          <a:p>
            <a:pPr algn="ctr"/>
            <a:endParaRPr lang="fr-FR" dirty="0">
              <a:latin typeface="Roboto Regular"/>
              <a:cs typeface="Roboto Regular"/>
            </a:endParaRPr>
          </a:p>
          <a:p>
            <a:pPr algn="ctr"/>
            <a:r>
              <a:rPr lang="fr-FR" sz="1600" dirty="0" err="1" smtClean="0">
                <a:latin typeface="Roboto Regular"/>
                <a:cs typeface="Roboto Regular"/>
              </a:rPr>
              <a:t>SiO</a:t>
            </a:r>
            <a:r>
              <a:rPr lang="fr-FR" sz="1600" dirty="0" smtClean="0">
                <a:latin typeface="Roboto Regular"/>
                <a:cs typeface="Roboto Regular"/>
              </a:rPr>
              <a:t>, SO, H</a:t>
            </a:r>
            <a:r>
              <a:rPr lang="fr-FR" sz="1600" baseline="-25000" dirty="0" smtClean="0">
                <a:latin typeface="Roboto Regular"/>
                <a:cs typeface="Roboto Regular"/>
              </a:rPr>
              <a:t>2</a:t>
            </a:r>
            <a:r>
              <a:rPr lang="fr-FR" sz="1600" dirty="0" smtClean="0">
                <a:latin typeface="Roboto Regular"/>
                <a:cs typeface="Roboto Regular"/>
              </a:rPr>
              <a:t>CO, H</a:t>
            </a:r>
            <a:r>
              <a:rPr lang="fr-FR" sz="1600" baseline="-25000" dirty="0" smtClean="0">
                <a:latin typeface="Roboto Regular"/>
                <a:cs typeface="Roboto Regular"/>
              </a:rPr>
              <a:t>2</a:t>
            </a:r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CO</a:t>
            </a:r>
          </a:p>
          <a:p>
            <a:pPr algn="ctr"/>
            <a:r>
              <a:rPr lang="fr-FR" sz="1600" dirty="0" smtClean="0">
                <a:latin typeface="Roboto Regular"/>
                <a:cs typeface="Roboto Regular"/>
              </a:rPr>
              <a:t>HC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N, DCN, CO</a:t>
            </a:r>
            <a:endParaRPr lang="fr-FR" sz="1600" dirty="0">
              <a:latin typeface="Roboto Regular"/>
              <a:cs typeface="Roboto Regular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5760" y="3949210"/>
            <a:ext cx="2877542" cy="1354217"/>
          </a:xfrm>
          <a:prstGeom prst="rect">
            <a:avLst/>
          </a:prstGeom>
          <a:noFill/>
          <a:ln>
            <a:solidFill>
              <a:srgbClr val="2A39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Associated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to </a:t>
            </a:r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core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#6</a:t>
            </a:r>
          </a:p>
          <a:p>
            <a:pPr algn="ctr"/>
            <a:endParaRPr lang="fr-FR" sz="1600" dirty="0" smtClean="0">
              <a:latin typeface="Roboto Regular"/>
              <a:cs typeface="Roboto Regular"/>
            </a:endParaRPr>
          </a:p>
          <a:p>
            <a:pPr algn="ctr"/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CS, OCS, O</a:t>
            </a:r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CS, OC</a:t>
            </a:r>
            <a:r>
              <a:rPr lang="fr-FR" sz="1600" baseline="30000" dirty="0" smtClean="0">
                <a:latin typeface="Roboto Regular"/>
                <a:cs typeface="Roboto Regular"/>
              </a:rPr>
              <a:t>33</a:t>
            </a:r>
            <a:r>
              <a:rPr lang="fr-FR" sz="1600" dirty="0" smtClean="0">
                <a:latin typeface="Roboto Regular"/>
                <a:cs typeface="Roboto Regular"/>
              </a:rPr>
              <a:t>S, </a:t>
            </a:r>
            <a:r>
              <a:rPr lang="fr-FR" sz="1600" dirty="0">
                <a:latin typeface="Roboto Regular"/>
                <a:cs typeface="Roboto Regular"/>
              </a:rPr>
              <a:t>C</a:t>
            </a:r>
            <a:r>
              <a:rPr lang="fr-FR" sz="1600" baseline="30000" dirty="0">
                <a:latin typeface="Roboto Regular"/>
                <a:cs typeface="Roboto Regular"/>
              </a:rPr>
              <a:t>18</a:t>
            </a:r>
            <a:r>
              <a:rPr lang="fr-FR" sz="1600" dirty="0">
                <a:latin typeface="Roboto Regular"/>
                <a:cs typeface="Roboto Regular"/>
              </a:rPr>
              <a:t>O</a:t>
            </a:r>
          </a:p>
          <a:p>
            <a:pPr algn="ctr"/>
            <a:r>
              <a:rPr lang="fr-FR" sz="1600" dirty="0" smtClean="0">
                <a:latin typeface="Roboto Regular"/>
                <a:cs typeface="Roboto Regular"/>
              </a:rPr>
              <a:t>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OH, </a:t>
            </a:r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OH, 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CHO </a:t>
            </a:r>
          </a:p>
          <a:p>
            <a:pPr algn="ctr"/>
            <a:r>
              <a:rPr lang="fr-FR" sz="1600" dirty="0" smtClean="0">
                <a:latin typeface="Roboto Regular"/>
                <a:cs typeface="Roboto Regular"/>
              </a:rPr>
              <a:t>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OCHO, 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endParaRPr lang="fr-FR" sz="1600" baseline="-25000" dirty="0">
              <a:latin typeface="Roboto Regular"/>
              <a:cs typeface="Roboto Regular"/>
            </a:endParaRPr>
          </a:p>
        </p:txBody>
      </p:sp>
      <p:pic>
        <p:nvPicPr>
          <p:cNvPr id="12" name="Image 11" descr="SiO_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932" y="1612282"/>
            <a:ext cx="2226764" cy="2125548"/>
          </a:xfrm>
          <a:prstGeom prst="rect">
            <a:avLst/>
          </a:prstGeom>
        </p:spPr>
      </p:pic>
      <p:pic>
        <p:nvPicPr>
          <p:cNvPr id="13" name="Image 12" descr="OCS_6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57" y="1612282"/>
            <a:ext cx="2260503" cy="21255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270797" y="277889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#6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78124" y="2891804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</a:t>
            </a:r>
            <a:r>
              <a:rPr lang="fr-FR" dirty="0" smtClean="0">
                <a:solidFill>
                  <a:schemeClr val="bg1"/>
                </a:solidFill>
              </a:rPr>
              <a:t>18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50029" y="277889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#6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57356" y="2891804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#</a:t>
            </a:r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320932" y="1417638"/>
            <a:ext cx="187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SiO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15957" y="1427616"/>
            <a:ext cx="192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OCS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3872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Distribution of the </a:t>
            </a:r>
            <a:r>
              <a:rPr lang="fr-FR" dirty="0" err="1" smtClean="0"/>
              <a:t>molecules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25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10" name="ZoneTexte 9"/>
          <p:cNvSpPr txBox="1"/>
          <p:nvPr/>
        </p:nvSpPr>
        <p:spPr>
          <a:xfrm>
            <a:off x="4816490" y="3949210"/>
            <a:ext cx="28482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Not </a:t>
            </a:r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associated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to </a:t>
            </a:r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core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#6 </a:t>
            </a:r>
          </a:p>
          <a:p>
            <a:pPr algn="ctr"/>
            <a:endParaRPr lang="fr-FR" dirty="0">
              <a:latin typeface="Roboto Regular"/>
              <a:cs typeface="Roboto Regular"/>
            </a:endParaRPr>
          </a:p>
          <a:p>
            <a:pPr algn="ctr"/>
            <a:r>
              <a:rPr lang="fr-FR" sz="1600" dirty="0" err="1" smtClean="0">
                <a:latin typeface="Roboto Regular"/>
                <a:cs typeface="Roboto Regular"/>
              </a:rPr>
              <a:t>SiO</a:t>
            </a:r>
            <a:r>
              <a:rPr lang="fr-FR" sz="1600" dirty="0" smtClean="0">
                <a:latin typeface="Roboto Regular"/>
                <a:cs typeface="Roboto Regular"/>
              </a:rPr>
              <a:t>, SO, H</a:t>
            </a:r>
            <a:r>
              <a:rPr lang="fr-FR" sz="1600" baseline="-25000" dirty="0" smtClean="0">
                <a:latin typeface="Roboto Regular"/>
                <a:cs typeface="Roboto Regular"/>
              </a:rPr>
              <a:t>2</a:t>
            </a:r>
            <a:r>
              <a:rPr lang="fr-FR" sz="1600" dirty="0" smtClean="0">
                <a:latin typeface="Roboto Regular"/>
                <a:cs typeface="Roboto Regular"/>
              </a:rPr>
              <a:t>CO, H</a:t>
            </a:r>
            <a:r>
              <a:rPr lang="fr-FR" sz="1600" baseline="-25000" dirty="0" smtClean="0">
                <a:latin typeface="Roboto Regular"/>
                <a:cs typeface="Roboto Regular"/>
              </a:rPr>
              <a:t>2</a:t>
            </a:r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CO</a:t>
            </a:r>
          </a:p>
          <a:p>
            <a:pPr algn="ctr"/>
            <a:r>
              <a:rPr lang="fr-FR" sz="1600" dirty="0" smtClean="0">
                <a:latin typeface="Roboto Regular"/>
                <a:cs typeface="Roboto Regular"/>
              </a:rPr>
              <a:t>HC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N, DCN, CO</a:t>
            </a:r>
            <a:endParaRPr lang="fr-FR" sz="1600" dirty="0">
              <a:latin typeface="Roboto Regular"/>
              <a:cs typeface="Roboto Regular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5760" y="3949210"/>
            <a:ext cx="2877542" cy="1354217"/>
          </a:xfrm>
          <a:prstGeom prst="rect">
            <a:avLst/>
          </a:prstGeom>
          <a:noFill/>
          <a:ln>
            <a:solidFill>
              <a:srgbClr val="2A399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Associated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to </a:t>
            </a:r>
            <a:r>
              <a:rPr lang="fr-FR" sz="1800" b="1" dirty="0" err="1" smtClean="0">
                <a:solidFill>
                  <a:srgbClr val="1F497D"/>
                </a:solidFill>
                <a:latin typeface="Roboto Regular"/>
                <a:cs typeface="Roboto Regular"/>
              </a:rPr>
              <a:t>core</a:t>
            </a:r>
            <a:r>
              <a:rPr lang="fr-FR" sz="1800" b="1" dirty="0" smtClean="0">
                <a:solidFill>
                  <a:srgbClr val="1F497D"/>
                </a:solidFill>
                <a:latin typeface="Roboto Regular"/>
                <a:cs typeface="Roboto Regular"/>
              </a:rPr>
              <a:t> #6</a:t>
            </a:r>
          </a:p>
          <a:p>
            <a:pPr algn="ctr"/>
            <a:endParaRPr lang="fr-FR" sz="1600" dirty="0" smtClean="0">
              <a:latin typeface="Roboto Regular"/>
              <a:cs typeface="Roboto Regular"/>
            </a:endParaRPr>
          </a:p>
          <a:p>
            <a:pPr algn="ctr"/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CS, OCS, O</a:t>
            </a:r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CS, OC</a:t>
            </a:r>
            <a:r>
              <a:rPr lang="fr-FR" sz="1600" baseline="30000" dirty="0" smtClean="0">
                <a:latin typeface="Roboto Regular"/>
                <a:cs typeface="Roboto Regular"/>
              </a:rPr>
              <a:t>33</a:t>
            </a:r>
            <a:r>
              <a:rPr lang="fr-FR" sz="1600" dirty="0" smtClean="0">
                <a:latin typeface="Roboto Regular"/>
                <a:cs typeface="Roboto Regular"/>
              </a:rPr>
              <a:t>S, </a:t>
            </a:r>
            <a:r>
              <a:rPr lang="fr-FR" sz="1600" dirty="0">
                <a:latin typeface="Roboto Regular"/>
                <a:cs typeface="Roboto Regular"/>
              </a:rPr>
              <a:t>C</a:t>
            </a:r>
            <a:r>
              <a:rPr lang="fr-FR" sz="1600" baseline="30000" dirty="0">
                <a:latin typeface="Roboto Regular"/>
                <a:cs typeface="Roboto Regular"/>
              </a:rPr>
              <a:t>18</a:t>
            </a:r>
            <a:r>
              <a:rPr lang="fr-FR" sz="1600" dirty="0">
                <a:latin typeface="Roboto Regular"/>
                <a:cs typeface="Roboto Regular"/>
              </a:rPr>
              <a:t>O</a:t>
            </a:r>
          </a:p>
          <a:p>
            <a:pPr algn="ctr"/>
            <a:r>
              <a:rPr lang="fr-FR" sz="1600" dirty="0" smtClean="0">
                <a:latin typeface="Roboto Regular"/>
                <a:cs typeface="Roboto Regular"/>
              </a:rPr>
              <a:t>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OH, </a:t>
            </a:r>
            <a:r>
              <a:rPr lang="fr-FR" sz="1600" baseline="30000" dirty="0" smtClean="0">
                <a:latin typeface="Roboto Regular"/>
                <a:cs typeface="Roboto Regular"/>
              </a:rPr>
              <a:t>13</a:t>
            </a:r>
            <a:r>
              <a:rPr lang="fr-FR" sz="1600" dirty="0" smtClean="0">
                <a:latin typeface="Roboto Regular"/>
                <a:cs typeface="Roboto Regular"/>
              </a:rPr>
              <a:t>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OH, 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CHO </a:t>
            </a:r>
          </a:p>
          <a:p>
            <a:pPr algn="ctr"/>
            <a:r>
              <a:rPr lang="fr-FR" sz="1600" dirty="0" smtClean="0">
                <a:latin typeface="Roboto Regular"/>
                <a:cs typeface="Roboto Regular"/>
              </a:rPr>
              <a:t>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OCHO, 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r>
              <a:rPr lang="fr-FR" sz="1600" dirty="0" smtClean="0">
                <a:latin typeface="Roboto Regular"/>
                <a:cs typeface="Roboto Regular"/>
              </a:rPr>
              <a:t>OCH</a:t>
            </a:r>
            <a:r>
              <a:rPr lang="fr-FR" sz="1600" baseline="-25000" dirty="0" smtClean="0">
                <a:latin typeface="Roboto Regular"/>
                <a:cs typeface="Roboto Regular"/>
              </a:rPr>
              <a:t>3</a:t>
            </a:r>
            <a:endParaRPr lang="fr-FR" sz="1600" baseline="-25000" dirty="0">
              <a:latin typeface="Roboto Regular"/>
              <a:cs typeface="Roboto Regular"/>
            </a:endParaRPr>
          </a:p>
        </p:txBody>
      </p:sp>
      <p:pic>
        <p:nvPicPr>
          <p:cNvPr id="12" name="Image 11" descr="SiO_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932" y="1612282"/>
            <a:ext cx="2226764" cy="2125548"/>
          </a:xfrm>
          <a:prstGeom prst="rect">
            <a:avLst/>
          </a:prstGeom>
        </p:spPr>
      </p:pic>
      <p:pic>
        <p:nvPicPr>
          <p:cNvPr id="13" name="Image 12" descr="OCS_6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57" y="1612282"/>
            <a:ext cx="2260503" cy="2125548"/>
          </a:xfrm>
          <a:prstGeom prst="rect">
            <a:avLst/>
          </a:prstGeom>
        </p:spPr>
      </p:pic>
      <p:sp>
        <p:nvSpPr>
          <p:cNvPr id="14" name="Flèche vers la droite 13"/>
          <p:cNvSpPr/>
          <p:nvPr/>
        </p:nvSpPr>
        <p:spPr>
          <a:xfrm rot="20135157">
            <a:off x="5446152" y="2489073"/>
            <a:ext cx="536482" cy="270992"/>
          </a:xfrm>
          <a:prstGeom prst="rightArrow">
            <a:avLst>
              <a:gd name="adj1" fmla="val 22215"/>
              <a:gd name="adj2" fmla="val 74044"/>
            </a:avLst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270797" y="277889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#6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78124" y="2891804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</a:t>
            </a:r>
            <a:r>
              <a:rPr lang="fr-FR" dirty="0" smtClean="0">
                <a:solidFill>
                  <a:schemeClr val="bg1"/>
                </a:solidFill>
              </a:rPr>
              <a:t>18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50029" y="2778896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#6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57356" y="2891804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#</a:t>
            </a:r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320932" y="1417638"/>
            <a:ext cx="187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SiO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15957" y="1427616"/>
            <a:ext cx="192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34343"/>
                </a:solidFill>
                <a:latin typeface="Roboto Regular"/>
                <a:cs typeface="Roboto Regular"/>
              </a:rPr>
              <a:t>OCS</a:t>
            </a:r>
            <a:endParaRPr lang="fr-FR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73319" y="5103194"/>
            <a:ext cx="3853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bg2"/>
                </a:solidFill>
              </a:rPr>
              <a:t>Origin</a:t>
            </a:r>
            <a:r>
              <a:rPr lang="fr-FR" sz="1800" dirty="0" smtClean="0">
                <a:solidFill>
                  <a:schemeClr val="bg2"/>
                </a:solidFill>
              </a:rPr>
              <a:t> of the </a:t>
            </a:r>
            <a:r>
              <a:rPr lang="fr-FR" sz="1800" dirty="0" err="1" smtClean="0">
                <a:solidFill>
                  <a:schemeClr val="bg2"/>
                </a:solidFill>
              </a:rPr>
              <a:t>peak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outside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core</a:t>
            </a:r>
            <a:r>
              <a:rPr lang="fr-FR" sz="1800" dirty="0" smtClean="0">
                <a:solidFill>
                  <a:schemeClr val="bg2"/>
                </a:solidFill>
              </a:rPr>
              <a:t> #6?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Interaction of </a:t>
            </a:r>
            <a:r>
              <a:rPr lang="fr-FR" sz="1800" dirty="0" err="1" smtClean="0">
                <a:solidFill>
                  <a:schemeClr val="bg2"/>
                </a:solidFill>
              </a:rPr>
              <a:t>its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envelope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with</a:t>
            </a:r>
            <a:r>
              <a:rPr lang="fr-FR" sz="1800" dirty="0">
                <a:solidFill>
                  <a:schemeClr val="bg2"/>
                </a:solidFill>
              </a:rPr>
              <a:t>:</a:t>
            </a:r>
            <a:endParaRPr lang="fr-FR" sz="1800" dirty="0" smtClean="0">
              <a:solidFill>
                <a:schemeClr val="bg2"/>
              </a:solidFill>
            </a:endParaRPr>
          </a:p>
          <a:p>
            <a:r>
              <a:rPr lang="fr-FR" sz="1800" dirty="0">
                <a:solidFill>
                  <a:schemeClr val="bg2"/>
                </a:solidFill>
              </a:rPr>
              <a:t>	</a:t>
            </a:r>
            <a:r>
              <a:rPr lang="fr-FR" sz="1800" dirty="0" smtClean="0">
                <a:solidFill>
                  <a:schemeClr val="bg2"/>
                </a:solidFill>
              </a:rPr>
              <a:t>- the </a:t>
            </a:r>
            <a:r>
              <a:rPr lang="fr-FR" sz="1800" dirty="0" err="1" smtClean="0">
                <a:solidFill>
                  <a:schemeClr val="bg2"/>
                </a:solidFill>
              </a:rPr>
              <a:t>outflow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from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core</a:t>
            </a:r>
            <a:r>
              <a:rPr lang="fr-FR" sz="1800" dirty="0" smtClean="0">
                <a:solidFill>
                  <a:schemeClr val="bg2"/>
                </a:solidFill>
              </a:rPr>
              <a:t> #18</a:t>
            </a:r>
          </a:p>
          <a:p>
            <a:r>
              <a:rPr lang="fr-FR" sz="1800" dirty="0">
                <a:solidFill>
                  <a:schemeClr val="bg2"/>
                </a:solidFill>
              </a:rPr>
              <a:t>	</a:t>
            </a:r>
            <a:r>
              <a:rPr lang="fr-FR" sz="1800" dirty="0" smtClean="0">
                <a:solidFill>
                  <a:schemeClr val="bg2"/>
                </a:solidFill>
              </a:rPr>
              <a:t>- a large </a:t>
            </a:r>
            <a:r>
              <a:rPr lang="fr-FR" sz="1800" dirty="0" err="1" smtClean="0">
                <a:solidFill>
                  <a:schemeClr val="bg2"/>
                </a:solidFill>
              </a:rPr>
              <a:t>scale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err="1" smtClean="0">
                <a:solidFill>
                  <a:schemeClr val="bg2"/>
                </a:solidFill>
              </a:rPr>
              <a:t>shock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72451" y="2344735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X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Comparison</a:t>
            </a:r>
            <a:r>
              <a:rPr lang="fr-FR" dirty="0" smtClean="0"/>
              <a:t> of </a:t>
            </a:r>
            <a:r>
              <a:rPr lang="fr-FR" dirty="0" err="1" smtClean="0"/>
              <a:t>abundances</a:t>
            </a:r>
            <a:r>
              <a:rPr lang="fr-FR" dirty="0" smtClean="0"/>
              <a:t> / H</a:t>
            </a:r>
            <a:r>
              <a:rPr lang="fr-FR" baseline="-25000" dirty="0" smtClean="0"/>
              <a:t>2</a:t>
            </a:r>
            <a:r>
              <a:rPr lang="fr-FR" dirty="0" smtClean="0"/>
              <a:t> :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26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47" name="Image 46" descr="Plot_Abundances0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4" y="1215943"/>
            <a:ext cx="7614086" cy="40613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21654" y="1215944"/>
            <a:ext cx="1339871" cy="3798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Core</a:t>
            </a:r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size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=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spatial </a:t>
            </a:r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resolution</a:t>
            </a:r>
            <a:endParaRPr lang="fr-FR" dirty="0" smtClean="0">
              <a:solidFill>
                <a:schemeClr val="tx1"/>
              </a:solidFill>
              <a:latin typeface="Roboto Regular"/>
              <a:cs typeface="Roboto Regular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624" y="5505216"/>
            <a:ext cx="4032378" cy="5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Comparison</a:t>
            </a:r>
            <a:r>
              <a:rPr lang="fr-FR" dirty="0" smtClean="0"/>
              <a:t> of </a:t>
            </a:r>
            <a:r>
              <a:rPr lang="fr-FR" dirty="0" err="1" smtClean="0"/>
              <a:t>abundances</a:t>
            </a:r>
            <a:r>
              <a:rPr lang="fr-FR" dirty="0" smtClean="0"/>
              <a:t> / H</a:t>
            </a:r>
            <a:r>
              <a:rPr lang="fr-FR" baseline="-25000" dirty="0" smtClean="0"/>
              <a:t>2</a:t>
            </a:r>
            <a:r>
              <a:rPr lang="fr-FR" dirty="0" smtClean="0"/>
              <a:t> :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27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58978"/>
              </p:ext>
            </p:extLst>
          </p:nvPr>
        </p:nvGraphicFramePr>
        <p:xfrm>
          <a:off x="-352295" y="5277266"/>
          <a:ext cx="789552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880"/>
                <a:gridCol w="1973880"/>
                <a:gridCol w="1973880"/>
                <a:gridCol w="1973880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Low</a:t>
                      </a:r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-mass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Intermediate</a:t>
                      </a:r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-mass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High-mass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Prestellar</a:t>
                      </a:r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L134N –</a:t>
                      </a:r>
                      <a:r>
                        <a:rPr lang="fr-FR" sz="1000" baseline="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L1544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NGC</a:t>
                      </a:r>
                      <a:r>
                        <a:rPr lang="fr-FR" sz="1000" baseline="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7538S MM3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-</a:t>
                      </a:r>
                      <a:endParaRPr lang="fr-FR" sz="1000" dirty="0">
                        <a:solidFill>
                          <a:schemeClr val="bg1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Protostellar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IRAS 4 A2 -- IRAS</a:t>
                      </a:r>
                      <a:r>
                        <a:rPr lang="fr-FR" sz="1000" baseline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16293 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CepE</a:t>
                      </a:r>
                      <a:r>
                        <a:rPr lang="fr-FR" sz="100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-A</a:t>
                      </a:r>
                      <a:r>
                        <a:rPr lang="fr-FR" sz="1000" baseline="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– NGC 7129 FIRS2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OrionKL</a:t>
                      </a: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 --</a:t>
                      </a:r>
                      <a:r>
                        <a:rPr lang="fr-FR" sz="1000" baseline="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SgrB2(N2)</a:t>
                      </a:r>
                      <a:endParaRPr lang="fr-FR" sz="1000" dirty="0">
                        <a:solidFill>
                          <a:schemeClr val="bg1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7" name="Image 46" descr="Plot_Abundances0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4" y="1215943"/>
            <a:ext cx="7614086" cy="4061323"/>
          </a:xfrm>
          <a:prstGeom prst="rect">
            <a:avLst/>
          </a:prstGeom>
        </p:spPr>
      </p:pic>
      <p:grpSp>
        <p:nvGrpSpPr>
          <p:cNvPr id="48" name="Grouper 47"/>
          <p:cNvGrpSpPr/>
          <p:nvPr/>
        </p:nvGrpSpPr>
        <p:grpSpPr>
          <a:xfrm>
            <a:off x="281844" y="5715370"/>
            <a:ext cx="220302" cy="560763"/>
            <a:chOff x="725537" y="6038261"/>
            <a:chExt cx="220302" cy="560763"/>
          </a:xfrm>
        </p:grpSpPr>
        <p:sp>
          <p:nvSpPr>
            <p:cNvPr id="49" name="Étoile à 5 branches 48"/>
            <p:cNvSpPr/>
            <p:nvPr/>
          </p:nvSpPr>
          <p:spPr>
            <a:xfrm>
              <a:off x="725537" y="6378722"/>
              <a:ext cx="220302" cy="220302"/>
            </a:xfrm>
            <a:prstGeom prst="star5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729051" y="6038261"/>
              <a:ext cx="216788" cy="216788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" name="Image 50" descr="Plot_Abundances1.pdf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215944"/>
            <a:ext cx="7617600" cy="40631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21654" y="1215944"/>
            <a:ext cx="1339871" cy="3798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Core</a:t>
            </a:r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size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=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spatial </a:t>
            </a:r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resolution</a:t>
            </a:r>
            <a:endParaRPr lang="fr-FR" dirty="0" smtClean="0">
              <a:solidFill>
                <a:schemeClr val="tx1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476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Comparison</a:t>
            </a:r>
            <a:r>
              <a:rPr lang="fr-FR" dirty="0" smtClean="0"/>
              <a:t> of </a:t>
            </a:r>
            <a:r>
              <a:rPr lang="fr-FR" dirty="0" err="1" smtClean="0"/>
              <a:t>abundances</a:t>
            </a:r>
            <a:r>
              <a:rPr lang="fr-FR" dirty="0" smtClean="0"/>
              <a:t> / H</a:t>
            </a:r>
            <a:r>
              <a:rPr lang="fr-FR" baseline="-25000" dirty="0" smtClean="0"/>
              <a:t>2</a:t>
            </a:r>
            <a:r>
              <a:rPr lang="fr-FR" dirty="0" smtClean="0"/>
              <a:t> :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28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2392"/>
              </p:ext>
            </p:extLst>
          </p:nvPr>
        </p:nvGraphicFramePr>
        <p:xfrm>
          <a:off x="-352295" y="5277266"/>
          <a:ext cx="789552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880"/>
                <a:gridCol w="1973880"/>
                <a:gridCol w="1973880"/>
                <a:gridCol w="1973880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Low</a:t>
                      </a:r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-mass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Intermediate</a:t>
                      </a:r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-mass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High-mass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Prestellar</a:t>
                      </a:r>
                      <a:r>
                        <a:rPr lang="fr-FR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L134N –</a:t>
                      </a:r>
                      <a:r>
                        <a:rPr lang="fr-FR" sz="1000" baseline="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L1544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NGC</a:t>
                      </a:r>
                      <a:r>
                        <a:rPr lang="fr-FR" sz="1000" baseline="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7538S MM3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-</a:t>
                      </a:r>
                      <a:endParaRPr lang="fr-FR" sz="1000" dirty="0">
                        <a:solidFill>
                          <a:schemeClr val="bg1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Protostellar</a:t>
                      </a:r>
                      <a:endParaRPr lang="fr-FR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IRAS 4 A2 -- IRAS</a:t>
                      </a:r>
                      <a:r>
                        <a:rPr lang="fr-FR" sz="1000" baseline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16293 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CepE</a:t>
                      </a:r>
                      <a:r>
                        <a:rPr lang="fr-FR" sz="100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-A</a:t>
                      </a:r>
                      <a:r>
                        <a:rPr lang="fr-FR" sz="1000" baseline="0" dirty="0" smtClean="0">
                          <a:solidFill>
                            <a:srgbClr val="434343"/>
                          </a:solidFill>
                          <a:latin typeface="Roboto Regular"/>
                          <a:cs typeface="Roboto Regular"/>
                        </a:rPr>
                        <a:t> – NGC 7129 FIRS2</a:t>
                      </a:r>
                      <a:endParaRPr lang="fr-FR" sz="1000" dirty="0">
                        <a:solidFill>
                          <a:srgbClr val="434343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OrionKL</a:t>
                      </a: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 --</a:t>
                      </a:r>
                      <a:r>
                        <a:rPr lang="fr-FR" sz="1000" baseline="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Roboto Regular"/>
                          <a:cs typeface="Roboto Regular"/>
                        </a:rPr>
                        <a:t>SgrB2(N2)</a:t>
                      </a:r>
                      <a:endParaRPr lang="fr-FR" sz="1000" dirty="0">
                        <a:solidFill>
                          <a:schemeClr val="bg1"/>
                        </a:solidFill>
                        <a:latin typeface="Roboto Regular"/>
                        <a:cs typeface="Roboto Regular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7" name="Image 46" descr="Plot_Abundances0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4" y="1215943"/>
            <a:ext cx="7614086" cy="4061323"/>
          </a:xfrm>
          <a:prstGeom prst="rect">
            <a:avLst/>
          </a:prstGeom>
        </p:spPr>
      </p:pic>
      <p:grpSp>
        <p:nvGrpSpPr>
          <p:cNvPr id="48" name="Grouper 47"/>
          <p:cNvGrpSpPr/>
          <p:nvPr/>
        </p:nvGrpSpPr>
        <p:grpSpPr>
          <a:xfrm>
            <a:off x="281844" y="5715370"/>
            <a:ext cx="220302" cy="560763"/>
            <a:chOff x="725537" y="6038261"/>
            <a:chExt cx="220302" cy="560763"/>
          </a:xfrm>
        </p:grpSpPr>
        <p:sp>
          <p:nvSpPr>
            <p:cNvPr id="49" name="Étoile à 5 branches 48"/>
            <p:cNvSpPr/>
            <p:nvPr/>
          </p:nvSpPr>
          <p:spPr>
            <a:xfrm>
              <a:off x="725537" y="6378722"/>
              <a:ext cx="220302" cy="220302"/>
            </a:xfrm>
            <a:prstGeom prst="star5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729051" y="6038261"/>
              <a:ext cx="216788" cy="216788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" name="Image 50" descr="Plot_Abundances1.pdf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215944"/>
            <a:ext cx="7617600" cy="4063198"/>
          </a:xfrm>
          <a:prstGeom prst="rect">
            <a:avLst/>
          </a:prstGeom>
        </p:spPr>
      </p:pic>
      <p:pic>
        <p:nvPicPr>
          <p:cNvPr id="52" name="Image 51" descr="Plot_Abundances2.pdf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4" y="1215944"/>
            <a:ext cx="7617600" cy="40665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21654" y="1215944"/>
            <a:ext cx="1339871" cy="3798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Different</a:t>
            </a:r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core</a:t>
            </a:r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sizes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</a:t>
            </a:r>
          </a:p>
          <a:p>
            <a:pPr algn="ctr"/>
            <a:r>
              <a:rPr lang="fr-FR" dirty="0" err="1">
                <a:solidFill>
                  <a:schemeClr val="tx1"/>
                </a:solidFill>
                <a:latin typeface="Roboto Regular"/>
                <a:cs typeface="Roboto Regular"/>
              </a:rPr>
              <a:t>c</a:t>
            </a:r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onsidering</a:t>
            </a:r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unresolved</a:t>
            </a:r>
            <a:r>
              <a:rPr lang="fr-FR" dirty="0" smtClean="0">
                <a:solidFill>
                  <a:schemeClr val="tx1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Roboto Regular"/>
                <a:cs typeface="Roboto Regular"/>
              </a:rPr>
              <a:t>emission</a:t>
            </a:r>
            <a:endParaRPr lang="fr-FR" dirty="0" smtClean="0">
              <a:solidFill>
                <a:schemeClr val="tx1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252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52075"/>
            <a:ext cx="8697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Conclusions about the nature of </a:t>
            </a:r>
            <a:r>
              <a:rPr lang="fr-FR" dirty="0" err="1"/>
              <a:t>c</a:t>
            </a:r>
            <a:r>
              <a:rPr lang="fr-FR" dirty="0" err="1" smtClean="0"/>
              <a:t>ore</a:t>
            </a:r>
            <a:r>
              <a:rPr lang="fr-FR" dirty="0" smtClean="0"/>
              <a:t> #6</a:t>
            </a:r>
            <a:endParaRPr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29</a:t>
            </a:fld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86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24" name="Ellipse 23"/>
          <p:cNvSpPr/>
          <p:nvPr/>
        </p:nvSpPr>
        <p:spPr>
          <a:xfrm>
            <a:off x="299398" y="1441973"/>
            <a:ext cx="2592000" cy="2592000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892167" y="2194609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969667" y="2464609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136167" y="1438609"/>
            <a:ext cx="2592000" cy="2592000"/>
          </a:xfrm>
          <a:prstGeom prst="ellipse">
            <a:avLst/>
          </a:prstGeom>
          <a:noFill/>
          <a:ln w="28575" cmpd="sng"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945036" y="1438609"/>
            <a:ext cx="2592000" cy="2592000"/>
          </a:xfrm>
          <a:prstGeom prst="ellipse">
            <a:avLst/>
          </a:prstGeom>
          <a:noFill/>
          <a:ln w="28575" cmpd="sng"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3290878">
            <a:off x="7438075" y="1765284"/>
            <a:ext cx="1548665" cy="51004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583160"/>
              </a:avLst>
            </a:prstTxWarp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Current</a:t>
            </a:r>
            <a:r>
              <a:rPr lang="fr-FR" sz="1600" dirty="0" smtClean="0">
                <a:solidFill>
                  <a:schemeClr val="accent2"/>
                </a:solidFill>
              </a:rPr>
              <a:t> </a:t>
            </a:r>
            <a:r>
              <a:rPr lang="fr-FR" sz="1600" dirty="0" err="1" smtClean="0">
                <a:solidFill>
                  <a:schemeClr val="accent2"/>
                </a:solidFill>
              </a:rPr>
              <a:t>resolution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 rot="1329373">
            <a:off x="7236943" y="1865024"/>
            <a:ext cx="428567" cy="853517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 rot="1329373">
            <a:off x="6827693" y="2773261"/>
            <a:ext cx="428567" cy="853517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 rot="1329373">
            <a:off x="6941586" y="2834819"/>
            <a:ext cx="300471" cy="59840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 rot="1329373">
            <a:off x="7251146" y="2038030"/>
            <a:ext cx="300471" cy="59840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 rot="1329373">
            <a:off x="7053169" y="2879088"/>
            <a:ext cx="162698" cy="32402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 rot="1329373">
            <a:off x="7291875" y="2266863"/>
            <a:ext cx="162698" cy="32402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60764" y="4113670"/>
            <a:ext cx="17190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Prestellar</a:t>
            </a:r>
            <a:r>
              <a:rPr lang="fr-FR" sz="1800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endParaRPr lang="fr-FR" sz="1800" b="1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pPr algn="ctr"/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2400 au</a:t>
            </a:r>
          </a:p>
          <a:p>
            <a:pPr algn="ctr"/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20 K</a:t>
            </a:r>
            <a:endParaRPr lang="fr-FR" sz="1600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915293" y="4113670"/>
            <a:ext cx="29895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Starting</a:t>
            </a:r>
            <a:r>
              <a:rPr lang="fr-FR" sz="1800" b="1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800" b="1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Protostellar</a:t>
            </a:r>
            <a:r>
              <a:rPr lang="fr-FR" sz="1800" b="1" dirty="0" smtClean="0">
                <a:solidFill>
                  <a:srgbClr val="434343"/>
                </a:solidFill>
                <a:latin typeface="Roboto Regular"/>
                <a:cs typeface="Roboto Regular"/>
              </a:rPr>
              <a:t> Phase</a:t>
            </a:r>
          </a:p>
          <a:p>
            <a:pPr algn="ctr"/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1000 au</a:t>
            </a:r>
          </a:p>
          <a:p>
            <a:pPr algn="ctr"/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20-30 K</a:t>
            </a:r>
            <a:endParaRPr lang="fr-FR" sz="1600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70983" y="4122646"/>
            <a:ext cx="26647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434343"/>
                </a:solidFill>
                <a:latin typeface="Roboto Regular"/>
                <a:cs typeface="Roboto Regular"/>
              </a:rPr>
              <a:t>Young </a:t>
            </a:r>
            <a:r>
              <a:rPr lang="fr-FR" sz="1800" b="1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Protostellar</a:t>
            </a:r>
            <a:r>
              <a:rPr lang="fr-FR" sz="1800" b="1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800" b="1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Core</a:t>
            </a:r>
            <a:endParaRPr lang="fr-FR" sz="1800" b="1" dirty="0" smtClean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pPr algn="ctr"/>
            <a:r>
              <a:rPr lang="fr-FR" sz="1800" dirty="0" smtClean="0">
                <a:solidFill>
                  <a:srgbClr val="434343"/>
                </a:solidFill>
                <a:latin typeface="Roboto Regular"/>
                <a:cs typeface="Roboto Regular"/>
              </a:rPr>
              <a:t>or </a:t>
            </a:r>
            <a:r>
              <a:rPr lang="fr-FR" sz="1800" b="1" dirty="0" smtClean="0">
                <a:solidFill>
                  <a:srgbClr val="434343"/>
                </a:solidFill>
                <a:latin typeface="Roboto Regular"/>
                <a:cs typeface="Roboto Regular"/>
              </a:rPr>
              <a:t>Hot </a:t>
            </a:r>
            <a:r>
              <a:rPr lang="fr-FR" sz="1800" b="1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Corino</a:t>
            </a:r>
            <a:endParaRPr lang="fr-FR" sz="1800" b="1" dirty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pPr algn="ctr"/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500-1000 au</a:t>
            </a:r>
          </a:p>
          <a:p>
            <a:pPr algn="ctr"/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80 K</a:t>
            </a:r>
            <a:endParaRPr lang="fr-FR" sz="1600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5915" y="5349261"/>
            <a:ext cx="5109861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To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decide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,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we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need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 :</a:t>
            </a:r>
          </a:p>
          <a:p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	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-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Higher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angular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resolution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(size?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outflows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?)</a:t>
            </a:r>
          </a:p>
          <a:p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	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- More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molecular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lines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(N and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T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)</a:t>
            </a:r>
          </a:p>
        </p:txBody>
      </p:sp>
      <p:grpSp>
        <p:nvGrpSpPr>
          <p:cNvPr id="40" name="Grouper 39"/>
          <p:cNvGrpSpPr/>
          <p:nvPr/>
        </p:nvGrpSpPr>
        <p:grpSpPr>
          <a:xfrm>
            <a:off x="5489452" y="5395906"/>
            <a:ext cx="2820568" cy="955020"/>
            <a:chOff x="435432" y="5592975"/>
            <a:chExt cx="2820568" cy="955020"/>
          </a:xfrm>
        </p:grpSpPr>
        <p:sp>
          <p:nvSpPr>
            <p:cNvPr id="41" name="Ellipse 40"/>
            <p:cNvSpPr/>
            <p:nvPr/>
          </p:nvSpPr>
          <p:spPr>
            <a:xfrm>
              <a:off x="450163" y="6007995"/>
              <a:ext cx="540000" cy="540000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91876" y="5592975"/>
              <a:ext cx="2416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ALMA Cycle 7 </a:t>
              </a:r>
              <a:r>
                <a:rPr lang="fr-FR" sz="1600" dirty="0" err="1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proposal</a:t>
              </a:r>
              <a:r>
                <a:rPr lang="fr-FR" sz="1600" dirty="0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 : 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35432" y="6076699"/>
              <a:ext cx="587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0.1"</a:t>
              </a:r>
              <a:endParaRPr lang="fr-FR" sz="1800" dirty="0">
                <a:solidFill>
                  <a:srgbClr val="434343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444549" y="5969210"/>
              <a:ext cx="1811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14.5 GHz </a:t>
              </a:r>
              <a:r>
                <a:rPr lang="fr-FR" dirty="0" err="1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bandwidth</a:t>
              </a:r>
              <a:endParaRPr lang="fr-FR" dirty="0" smtClean="0">
                <a:solidFill>
                  <a:srgbClr val="434343"/>
                </a:solidFill>
                <a:latin typeface="Roboto Regular"/>
                <a:cs typeface="Roboto Regular"/>
              </a:endParaRPr>
            </a:p>
            <a:p>
              <a:pPr algn="ctr"/>
              <a:r>
                <a:rPr lang="fr-FR" dirty="0" smtClean="0">
                  <a:solidFill>
                    <a:srgbClr val="434343"/>
                  </a:solidFill>
                  <a:latin typeface="Roboto Regular"/>
                  <a:cs typeface="Roboto Regular"/>
                </a:rPr>
                <a:t>@ 1.3mm</a:t>
              </a:r>
              <a:endParaRPr lang="fr-FR" dirty="0">
                <a:solidFill>
                  <a:srgbClr val="434343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035351" y="60766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87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smtClean="0"/>
              <a:t>Quasi-</a:t>
            </a:r>
            <a:r>
              <a:rPr lang="fr-FR" sz="1600" dirty="0" err="1" smtClean="0"/>
              <a:t>static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832400" y="1639967"/>
            <a:ext cx="3999900" cy="5329158"/>
          </a:xfrm>
        </p:spPr>
        <p:txBody>
          <a:bodyPr/>
          <a:lstStyle/>
          <a:p>
            <a:r>
              <a:rPr lang="fr-FR" sz="1600" dirty="0" err="1" smtClean="0"/>
              <a:t>Dynamical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High-mass star formation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5" name="Nuage 4"/>
          <p:cNvSpPr/>
          <p:nvPr/>
        </p:nvSpPr>
        <p:spPr>
          <a:xfrm>
            <a:off x="7271055" y="2235701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75789" y="2789060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452336" y="2734010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214933" y="2513141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Nuage 14"/>
          <p:cNvSpPr/>
          <p:nvPr/>
        </p:nvSpPr>
        <p:spPr>
          <a:xfrm>
            <a:off x="311700" y="223822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Nuage 16"/>
          <p:cNvSpPr/>
          <p:nvPr/>
        </p:nvSpPr>
        <p:spPr>
          <a:xfrm>
            <a:off x="7271055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Nuage 20"/>
          <p:cNvSpPr/>
          <p:nvPr/>
        </p:nvSpPr>
        <p:spPr>
          <a:xfrm>
            <a:off x="4984799" y="2235701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Nuage 22"/>
          <p:cNvSpPr/>
          <p:nvPr/>
        </p:nvSpPr>
        <p:spPr>
          <a:xfrm>
            <a:off x="311700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735189" y="5355664"/>
            <a:ext cx="617714" cy="56643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6" name="Nuage 25"/>
          <p:cNvSpPr/>
          <p:nvPr/>
        </p:nvSpPr>
        <p:spPr>
          <a:xfrm>
            <a:off x="4984799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5408288" y="5355664"/>
            <a:ext cx="617714" cy="56643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8" name="Étoile à 5 branches 27"/>
          <p:cNvSpPr/>
          <p:nvPr/>
        </p:nvSpPr>
        <p:spPr>
          <a:xfrm>
            <a:off x="7452336" y="5467874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9" name="Étoile à 5 branches 28"/>
          <p:cNvSpPr/>
          <p:nvPr/>
        </p:nvSpPr>
        <p:spPr>
          <a:xfrm>
            <a:off x="7854023" y="5574901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0" name="Étoile à 5 branches 29"/>
          <p:cNvSpPr/>
          <p:nvPr/>
        </p:nvSpPr>
        <p:spPr>
          <a:xfrm>
            <a:off x="8033017" y="598493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34" name="Connecteur droit avec flèche 33"/>
          <p:cNvCxnSpPr>
            <a:stCxn id="21" idx="0"/>
            <a:endCxn id="5" idx="2"/>
          </p:cNvCxnSpPr>
          <p:nvPr/>
        </p:nvCxnSpPr>
        <p:spPr>
          <a:xfrm>
            <a:off x="6616237" y="2899495"/>
            <a:ext cx="65988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5" idx="1"/>
            <a:endCxn id="17" idx="3"/>
          </p:cNvCxnSpPr>
          <p:nvPr/>
        </p:nvCxnSpPr>
        <p:spPr>
          <a:xfrm>
            <a:off x="8087455" y="3561874"/>
            <a:ext cx="0" cy="147871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7" idx="2"/>
            <a:endCxn id="26" idx="0"/>
          </p:cNvCxnSpPr>
          <p:nvPr/>
        </p:nvCxnSpPr>
        <p:spPr>
          <a:xfrm flipH="1">
            <a:off x="6616237" y="5628473"/>
            <a:ext cx="65988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311700" y="3995726"/>
            <a:ext cx="219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Turbulent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pPr algn="r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McKee &amp; Tan 2003)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606810" y="3643991"/>
            <a:ext cx="22906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Collision and coalescence</a:t>
            </a: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Bonnell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&amp;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Bate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2002)</a:t>
            </a:r>
          </a:p>
          <a:p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  <a:p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Competitive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a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ccretion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Bonnell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+ 2001)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45" name="Nuage 44"/>
          <p:cNvSpPr/>
          <p:nvPr/>
        </p:nvSpPr>
        <p:spPr>
          <a:xfrm>
            <a:off x="2656212" y="3584562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79701" y="3957144"/>
            <a:ext cx="617714" cy="644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en angle 39"/>
          <p:cNvCxnSpPr>
            <a:stCxn id="45" idx="1"/>
            <a:endCxn id="23" idx="0"/>
          </p:cNvCxnSpPr>
          <p:nvPr/>
        </p:nvCxnSpPr>
        <p:spPr>
          <a:xfrm rot="5400000">
            <a:off x="2349006" y="4504867"/>
            <a:ext cx="717738" cy="1529474"/>
          </a:xfrm>
          <a:prstGeom prst="bentConnector2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ngle 47"/>
          <p:cNvCxnSpPr>
            <a:stCxn id="15" idx="0"/>
            <a:endCxn id="45" idx="3"/>
          </p:cNvCxnSpPr>
          <p:nvPr/>
        </p:nvCxnSpPr>
        <p:spPr>
          <a:xfrm>
            <a:off x="1943138" y="2902023"/>
            <a:ext cx="1529474" cy="758445"/>
          </a:xfrm>
          <a:prstGeom prst="bentConnector2">
            <a:avLst/>
          </a:prstGeom>
          <a:ln>
            <a:solidFill>
              <a:srgbClr val="D23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Nuage 50"/>
          <p:cNvSpPr/>
          <p:nvPr/>
        </p:nvSpPr>
        <p:spPr>
          <a:xfrm>
            <a:off x="615801" y="2608283"/>
            <a:ext cx="737102" cy="704939"/>
          </a:xfrm>
          <a:prstGeom prst="cloud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>
            <a:off x="5288900" y="2608283"/>
            <a:ext cx="737102" cy="704939"/>
          </a:xfrm>
          <a:prstGeom prst="cloud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8028068" y="3202787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8193351" y="525381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5" name="Étoile à 5 branches 54"/>
          <p:cNvSpPr/>
          <p:nvPr/>
        </p:nvSpPr>
        <p:spPr>
          <a:xfrm>
            <a:off x="5909286" y="525381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6" name="Étoile à 5 branches 55"/>
          <p:cNvSpPr/>
          <p:nvPr/>
        </p:nvSpPr>
        <p:spPr>
          <a:xfrm>
            <a:off x="5675854" y="598493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7" name="Étoile à 5 branches 56"/>
          <p:cNvSpPr/>
          <p:nvPr/>
        </p:nvSpPr>
        <p:spPr>
          <a:xfrm>
            <a:off x="5157060" y="5467873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2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11700" y="1639967"/>
            <a:ext cx="8548294" cy="4452000"/>
          </a:xfrm>
        </p:spPr>
        <p:txBody>
          <a:bodyPr/>
          <a:lstStyle/>
          <a:p>
            <a:r>
              <a:rPr lang="fr-FR" sz="1600" dirty="0" err="1" smtClean="0"/>
              <a:t>Detection</a:t>
            </a:r>
            <a:r>
              <a:rPr lang="fr-FR" sz="1600" dirty="0" smtClean="0"/>
              <a:t> of a </a:t>
            </a:r>
            <a:r>
              <a:rPr lang="fr-FR" sz="1600" dirty="0" err="1" smtClean="0"/>
              <a:t>high</a:t>
            </a:r>
            <a:r>
              <a:rPr lang="fr-FR" sz="1600" dirty="0" smtClean="0"/>
              <a:t>-mass </a:t>
            </a:r>
            <a:r>
              <a:rPr lang="fr-FR" sz="1600" dirty="0" err="1" smtClean="0"/>
              <a:t>prestellar</a:t>
            </a:r>
            <a:r>
              <a:rPr lang="fr-FR" sz="1600" dirty="0" smtClean="0"/>
              <a:t> </a:t>
            </a:r>
            <a:r>
              <a:rPr lang="fr-FR" sz="1600" dirty="0" err="1" smtClean="0"/>
              <a:t>core</a:t>
            </a:r>
            <a:r>
              <a:rPr lang="fr-FR" sz="1600" dirty="0" smtClean="0"/>
              <a:t> candidate (60M</a:t>
            </a:r>
            <a:r>
              <a:rPr lang="fr-FR" sz="16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fr-FR" sz="1600" dirty="0" smtClean="0"/>
              <a:t>, 1300 AU) : </a:t>
            </a:r>
          </a:p>
          <a:p>
            <a:pPr lvl="1"/>
            <a:r>
              <a:rPr lang="fr-FR" sz="1600" dirty="0" smtClean="0"/>
              <a:t>No </a:t>
            </a:r>
            <a:r>
              <a:rPr lang="fr-FR" sz="1600" dirty="0" err="1" smtClean="0"/>
              <a:t>Outflow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pPr lvl="1"/>
            <a:r>
              <a:rPr lang="fr-FR" sz="1600" dirty="0" err="1" smtClean="0"/>
              <a:t>Weak</a:t>
            </a:r>
            <a:r>
              <a:rPr lang="fr-FR" sz="1600" dirty="0" smtClean="0"/>
              <a:t> </a:t>
            </a:r>
            <a:r>
              <a:rPr lang="fr-FR" sz="1600" dirty="0" err="1" smtClean="0"/>
              <a:t>emission</a:t>
            </a:r>
            <a:r>
              <a:rPr lang="fr-FR" sz="1600" dirty="0" smtClean="0"/>
              <a:t> </a:t>
            </a:r>
            <a:r>
              <a:rPr lang="fr-FR" sz="1600" dirty="0" err="1" smtClean="0"/>
              <a:t>lines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studied</a:t>
            </a:r>
            <a:r>
              <a:rPr lang="fr-FR" sz="1600" dirty="0" smtClean="0"/>
              <a:t>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molecular</a:t>
            </a:r>
            <a:r>
              <a:rPr lang="fr-FR" sz="1600" dirty="0" smtClean="0"/>
              <a:t> content by </a:t>
            </a:r>
            <a:r>
              <a:rPr lang="fr-FR" sz="1600" dirty="0" err="1" smtClean="0"/>
              <a:t>carefully</a:t>
            </a:r>
            <a:r>
              <a:rPr lang="fr-FR" sz="1600" dirty="0" smtClean="0"/>
              <a:t> : </a:t>
            </a:r>
            <a:endParaRPr lang="fr-FR" sz="1600" dirty="0" smtClean="0"/>
          </a:p>
          <a:p>
            <a:pPr lvl="1"/>
            <a:r>
              <a:rPr lang="fr-FR" sz="1600" dirty="0" err="1" smtClean="0"/>
              <a:t>Subtracting</a:t>
            </a:r>
            <a:r>
              <a:rPr lang="fr-FR" sz="1600" dirty="0" smtClean="0"/>
              <a:t> the continuum, </a:t>
            </a:r>
            <a:r>
              <a:rPr lang="fr-FR" sz="1600" dirty="0" err="1" smtClean="0"/>
              <a:t>estimated</a:t>
            </a:r>
            <a:r>
              <a:rPr lang="fr-FR" sz="1600" dirty="0" smtClean="0"/>
              <a:t> on </a:t>
            </a:r>
            <a:r>
              <a:rPr lang="fr-FR" sz="1600" dirty="0" err="1" smtClean="0"/>
              <a:t>each</a:t>
            </a:r>
            <a:r>
              <a:rPr lang="fr-FR" sz="1600" dirty="0" smtClean="0"/>
              <a:t> pixel</a:t>
            </a:r>
            <a:endParaRPr lang="fr-FR" sz="1600" dirty="0" smtClean="0"/>
          </a:p>
          <a:p>
            <a:pPr lvl="1"/>
            <a:r>
              <a:rPr lang="fr-FR" sz="1600" dirty="0" err="1" smtClean="0"/>
              <a:t>Comparing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emission</a:t>
            </a:r>
            <a:r>
              <a:rPr lang="fr-FR" sz="1600" dirty="0" smtClean="0"/>
              <a:t> </a:t>
            </a:r>
            <a:r>
              <a:rPr lang="fr-FR" sz="1600" dirty="0" err="1" smtClean="0"/>
              <a:t>lines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bright</a:t>
            </a:r>
            <a:r>
              <a:rPr lang="fr-FR" sz="1600" dirty="0" smtClean="0"/>
              <a:t> </a:t>
            </a:r>
            <a:r>
              <a:rPr lang="fr-FR" sz="1600" dirty="0" err="1" smtClean="0"/>
              <a:t>protostellar</a:t>
            </a:r>
            <a:r>
              <a:rPr lang="fr-FR" sz="1600" dirty="0" smtClean="0"/>
              <a:t> </a:t>
            </a:r>
            <a:r>
              <a:rPr lang="fr-FR" sz="1600" dirty="0" err="1" smtClean="0"/>
              <a:t>neighbour</a:t>
            </a:r>
            <a:endParaRPr lang="fr-FR" sz="1600" dirty="0" smtClean="0"/>
          </a:p>
          <a:p>
            <a:pPr lvl="1"/>
            <a:r>
              <a:rPr lang="fr-FR" sz="1600" dirty="0" err="1" smtClean="0"/>
              <a:t>Mapping</a:t>
            </a:r>
            <a:r>
              <a:rPr lang="fr-FR" sz="1600" dirty="0" smtClean="0"/>
              <a:t> the distribution of the </a:t>
            </a:r>
            <a:r>
              <a:rPr lang="fr-FR" sz="1600" dirty="0" err="1" smtClean="0"/>
              <a:t>molecular</a:t>
            </a:r>
            <a:r>
              <a:rPr lang="fr-FR" sz="1600" dirty="0" smtClean="0"/>
              <a:t> </a:t>
            </a:r>
            <a:r>
              <a:rPr lang="fr-FR" sz="1600" dirty="0" err="1" smtClean="0"/>
              <a:t>emission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The </a:t>
            </a:r>
            <a:r>
              <a:rPr lang="fr-FR" sz="1600" dirty="0" err="1" smtClean="0"/>
              <a:t>abundances</a:t>
            </a:r>
            <a:r>
              <a:rPr lang="fr-FR" sz="1600" dirty="0" smtClean="0"/>
              <a:t> are compatible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low</a:t>
            </a:r>
            <a:r>
              <a:rPr lang="fr-FR" sz="1600" dirty="0" smtClean="0"/>
              <a:t> mass </a:t>
            </a:r>
            <a:r>
              <a:rPr lang="fr-FR" sz="1600" dirty="0" err="1" smtClean="0"/>
              <a:t>prestellar</a:t>
            </a:r>
            <a:r>
              <a:rPr lang="fr-FR" sz="1600" dirty="0" smtClean="0"/>
              <a:t> </a:t>
            </a:r>
            <a:r>
              <a:rPr lang="fr-FR" sz="1600" dirty="0" err="1" smtClean="0"/>
              <a:t>cores</a:t>
            </a:r>
            <a:r>
              <a:rPr lang="fr-FR" sz="1600" dirty="0" smtClean="0"/>
              <a:t>, but </a:t>
            </a:r>
            <a:r>
              <a:rPr lang="fr-FR" sz="1600" dirty="0" err="1" smtClean="0"/>
              <a:t>higher</a:t>
            </a:r>
            <a:r>
              <a:rPr lang="fr-FR" sz="1600" dirty="0" smtClean="0"/>
              <a:t> spatial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r>
              <a:rPr lang="fr-FR" sz="1600" dirty="0" smtClean="0"/>
              <a:t> to </a:t>
            </a:r>
            <a:r>
              <a:rPr lang="fr-FR" sz="1600" dirty="0" err="1" smtClean="0"/>
              <a:t>confirm</a:t>
            </a:r>
            <a:r>
              <a:rPr lang="fr-FR" sz="1600" dirty="0" smtClean="0"/>
              <a:t>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identity</a:t>
            </a:r>
            <a:r>
              <a:rPr lang="fr-FR" sz="1600" dirty="0" smtClean="0"/>
              <a:t>.</a:t>
            </a:r>
            <a:endParaRPr lang="fr-FR" sz="1600" dirty="0"/>
          </a:p>
          <a:p>
            <a:endParaRPr lang="fr-FR" sz="1600" dirty="0" smtClean="0"/>
          </a:p>
          <a:p>
            <a:pPr marL="152400" indent="0" algn="ctr">
              <a:buNone/>
            </a:pPr>
            <a:r>
              <a:rPr lang="fr-FR" sz="1600" dirty="0" err="1" smtClean="0"/>
              <a:t>Thank</a:t>
            </a:r>
            <a:r>
              <a:rPr lang="fr-FR" sz="1600" dirty="0" smtClean="0"/>
              <a:t> You !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30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764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smtClean="0"/>
              <a:t>Quasi-</a:t>
            </a:r>
            <a:r>
              <a:rPr lang="fr-FR" sz="1600" dirty="0" err="1" smtClean="0"/>
              <a:t>static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832400" y="1639967"/>
            <a:ext cx="3999900" cy="5329158"/>
          </a:xfrm>
        </p:spPr>
        <p:txBody>
          <a:bodyPr/>
          <a:lstStyle/>
          <a:p>
            <a:r>
              <a:rPr lang="fr-FR" sz="1600" dirty="0" err="1" smtClean="0"/>
              <a:t>Dynamical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  <a:p>
            <a:pPr marL="139700" indent="0">
              <a:buNone/>
            </a:pPr>
            <a:endParaRPr lang="fr-FR" dirty="0"/>
          </a:p>
          <a:p>
            <a:pPr marL="139700" indent="0">
              <a:buNone/>
            </a:pPr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High-mass star formation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5" name="Nuage 4"/>
          <p:cNvSpPr/>
          <p:nvPr/>
        </p:nvSpPr>
        <p:spPr>
          <a:xfrm>
            <a:off x="7271055" y="2235701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75789" y="2789060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452336" y="2734010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214933" y="2513141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Nuage 14"/>
          <p:cNvSpPr/>
          <p:nvPr/>
        </p:nvSpPr>
        <p:spPr>
          <a:xfrm>
            <a:off x="311700" y="223822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Nuage 16"/>
          <p:cNvSpPr/>
          <p:nvPr/>
        </p:nvSpPr>
        <p:spPr>
          <a:xfrm>
            <a:off x="7271055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Nuage 20"/>
          <p:cNvSpPr/>
          <p:nvPr/>
        </p:nvSpPr>
        <p:spPr>
          <a:xfrm>
            <a:off x="4984799" y="2235701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Nuage 22"/>
          <p:cNvSpPr/>
          <p:nvPr/>
        </p:nvSpPr>
        <p:spPr>
          <a:xfrm>
            <a:off x="311700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735189" y="5355664"/>
            <a:ext cx="617714" cy="56643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6" name="Nuage 25"/>
          <p:cNvSpPr/>
          <p:nvPr/>
        </p:nvSpPr>
        <p:spPr>
          <a:xfrm>
            <a:off x="4984799" y="4964679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5408288" y="5355664"/>
            <a:ext cx="617714" cy="56643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8" name="Étoile à 5 branches 27"/>
          <p:cNvSpPr/>
          <p:nvPr/>
        </p:nvSpPr>
        <p:spPr>
          <a:xfrm>
            <a:off x="7452336" y="5467874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9" name="Étoile à 5 branches 28"/>
          <p:cNvSpPr/>
          <p:nvPr/>
        </p:nvSpPr>
        <p:spPr>
          <a:xfrm>
            <a:off x="7854023" y="5574901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0" name="Étoile à 5 branches 29"/>
          <p:cNvSpPr/>
          <p:nvPr/>
        </p:nvSpPr>
        <p:spPr>
          <a:xfrm>
            <a:off x="8033017" y="598493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34" name="Connecteur droit avec flèche 33"/>
          <p:cNvCxnSpPr>
            <a:stCxn id="21" idx="0"/>
            <a:endCxn id="5" idx="2"/>
          </p:cNvCxnSpPr>
          <p:nvPr/>
        </p:nvCxnSpPr>
        <p:spPr>
          <a:xfrm>
            <a:off x="6616237" y="2899495"/>
            <a:ext cx="65988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5" idx="1"/>
            <a:endCxn id="17" idx="3"/>
          </p:cNvCxnSpPr>
          <p:nvPr/>
        </p:nvCxnSpPr>
        <p:spPr>
          <a:xfrm>
            <a:off x="8087455" y="3561874"/>
            <a:ext cx="0" cy="147871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7" idx="2"/>
            <a:endCxn id="26" idx="0"/>
          </p:cNvCxnSpPr>
          <p:nvPr/>
        </p:nvCxnSpPr>
        <p:spPr>
          <a:xfrm flipH="1">
            <a:off x="6616237" y="5628473"/>
            <a:ext cx="65988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311700" y="3995726"/>
            <a:ext cx="219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Turbulent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pPr algn="r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McKee &amp; Tan 2003)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606810" y="3643991"/>
            <a:ext cx="22906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Collision and coalescence</a:t>
            </a: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Bonnell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&amp;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Bate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2002)</a:t>
            </a:r>
          </a:p>
          <a:p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  <a:p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Competitive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a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ccretion</a:t>
            </a:r>
            <a:endParaRPr lang="fr-FR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(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e.g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Bonnell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+ 2001)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sp>
        <p:nvSpPr>
          <p:cNvPr id="45" name="Nuage 44"/>
          <p:cNvSpPr/>
          <p:nvPr/>
        </p:nvSpPr>
        <p:spPr>
          <a:xfrm>
            <a:off x="2656212" y="3584562"/>
            <a:ext cx="1632799" cy="132758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079701" y="3957144"/>
            <a:ext cx="617714" cy="644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en angle 39"/>
          <p:cNvCxnSpPr>
            <a:stCxn id="45" idx="1"/>
            <a:endCxn id="23" idx="0"/>
          </p:cNvCxnSpPr>
          <p:nvPr/>
        </p:nvCxnSpPr>
        <p:spPr>
          <a:xfrm rot="5400000">
            <a:off x="2349006" y="4504867"/>
            <a:ext cx="717738" cy="1529474"/>
          </a:xfrm>
          <a:prstGeom prst="bentConnector2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ngle 47"/>
          <p:cNvCxnSpPr>
            <a:stCxn id="15" idx="0"/>
            <a:endCxn id="45" idx="3"/>
          </p:cNvCxnSpPr>
          <p:nvPr/>
        </p:nvCxnSpPr>
        <p:spPr>
          <a:xfrm>
            <a:off x="1943138" y="2902023"/>
            <a:ext cx="1529474" cy="758445"/>
          </a:xfrm>
          <a:prstGeom prst="bentConnector2">
            <a:avLst/>
          </a:prstGeom>
          <a:ln>
            <a:solidFill>
              <a:srgbClr val="D23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Nuage 50"/>
          <p:cNvSpPr/>
          <p:nvPr/>
        </p:nvSpPr>
        <p:spPr>
          <a:xfrm>
            <a:off x="615801" y="2608283"/>
            <a:ext cx="737102" cy="704939"/>
          </a:xfrm>
          <a:prstGeom prst="cloud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>
            <a:off x="5288900" y="2608283"/>
            <a:ext cx="737102" cy="704939"/>
          </a:xfrm>
          <a:prstGeom prst="cloud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8028068" y="3202787"/>
            <a:ext cx="211666" cy="220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8193351" y="525381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5" name="Étoile à 5 branches 54"/>
          <p:cNvSpPr/>
          <p:nvPr/>
        </p:nvSpPr>
        <p:spPr>
          <a:xfrm>
            <a:off x="5909286" y="525381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6" name="Étoile à 5 branches 55"/>
          <p:cNvSpPr/>
          <p:nvPr/>
        </p:nvSpPr>
        <p:spPr>
          <a:xfrm>
            <a:off x="5675854" y="5984939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7" name="Étoile à 5 branches 56"/>
          <p:cNvSpPr/>
          <p:nvPr/>
        </p:nvSpPr>
        <p:spPr>
          <a:xfrm>
            <a:off x="5157060" y="5467873"/>
            <a:ext cx="233432" cy="21405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570257" y="4963797"/>
            <a:ext cx="18047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Existence of 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HM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prestellar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cores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8722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High-mass </a:t>
            </a:r>
            <a:r>
              <a:rPr lang="fr-FR" dirty="0" err="1" smtClean="0"/>
              <a:t>prestellar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candidates 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21" name="ZoneTexte 20"/>
          <p:cNvSpPr txBox="1"/>
          <p:nvPr/>
        </p:nvSpPr>
        <p:spPr>
          <a:xfrm>
            <a:off x="4966725" y="3173375"/>
            <a:ext cx="390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"In 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total,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only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five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high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-mass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pre-stellar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candidates have been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reported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...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which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proves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that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, if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they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exist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,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they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are </a:t>
            </a:r>
            <a:r>
              <a:rPr lang="fr-FR" dirty="0" err="1">
                <a:solidFill>
                  <a:schemeClr val="bg2"/>
                </a:solidFill>
                <a:latin typeface="Roboto Regular"/>
                <a:cs typeface="Roboto Regular"/>
              </a:rPr>
              <a:t>very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elusive</a:t>
            </a:r>
            <a:r>
              <a:rPr lang="fr-FR" dirty="0">
                <a:solidFill>
                  <a:schemeClr val="bg2"/>
                </a:solidFill>
                <a:latin typeface="Roboto Regular"/>
                <a:cs typeface="Roboto Regular"/>
              </a:rPr>
              <a:t> "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 </a:t>
            </a:r>
            <a:r>
              <a:rPr lang="fr-FR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Review</a:t>
            </a:r>
            <a:r>
              <a:rPr lang="fr-FR" dirty="0" smtClean="0">
                <a:solidFill>
                  <a:schemeClr val="bg2"/>
                </a:solidFill>
                <a:latin typeface="Roboto Regular"/>
                <a:cs typeface="Roboto Regular"/>
              </a:rPr>
              <a:t> Louvet (2018)</a:t>
            </a:r>
            <a:endParaRPr lang="fr-FR" dirty="0">
              <a:solidFill>
                <a:schemeClr val="bg2"/>
              </a:solidFill>
              <a:latin typeface="Roboto Regular"/>
              <a:cs typeface="Roboto Regular"/>
            </a:endParaRPr>
          </a:p>
        </p:txBody>
      </p:sp>
      <p:pic>
        <p:nvPicPr>
          <p:cNvPr id="22" name="Image 21" descr="Prestella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853169"/>
            <a:ext cx="4572000" cy="41021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8127" y="1425715"/>
            <a:ext cx="202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Roboto Regular"/>
                <a:cs typeface="Roboto Regular"/>
              </a:rPr>
              <a:t>CygX-N53-</a:t>
            </a:r>
            <a:r>
              <a:rPr lang="en-US" sz="1200" dirty="0" smtClean="0">
                <a:latin typeface="Roboto Regular"/>
                <a:cs typeface="Roboto Regular"/>
              </a:rPr>
              <a:t>MM2</a:t>
            </a:r>
          </a:p>
          <a:p>
            <a:pPr algn="ctr"/>
            <a:r>
              <a:rPr lang="en-US" sz="1200" dirty="0" smtClean="0">
                <a:latin typeface="Roboto Regular"/>
                <a:cs typeface="Roboto Regular"/>
              </a:rPr>
              <a:t>Duarte</a:t>
            </a:r>
            <a:r>
              <a:rPr lang="en-US" sz="1200" dirty="0">
                <a:latin typeface="Roboto Regular"/>
                <a:cs typeface="Roboto Regular"/>
              </a:rPr>
              <a:t>-Cabral et al. (2014)</a:t>
            </a:r>
            <a:endParaRPr lang="fr-FR" sz="1200" dirty="0">
              <a:latin typeface="Roboto Regular"/>
              <a:cs typeface="Roboto Regula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32854" y="1430041"/>
            <a:ext cx="188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Roboto Regular"/>
                <a:cs typeface="Roboto Regular"/>
              </a:rPr>
              <a:t>G11.92-0.61-</a:t>
            </a:r>
            <a:r>
              <a:rPr lang="en-US" sz="1200" dirty="0" smtClean="0">
                <a:latin typeface="Roboto Regular"/>
                <a:cs typeface="Roboto Regular"/>
              </a:rPr>
              <a:t>MM2</a:t>
            </a:r>
          </a:p>
          <a:p>
            <a:pPr algn="ctr"/>
            <a:r>
              <a:rPr lang="en-US" sz="1200" dirty="0" err="1" smtClean="0">
                <a:latin typeface="Roboto Regular"/>
                <a:cs typeface="Roboto Regular"/>
              </a:rPr>
              <a:t>Cyganowski</a:t>
            </a:r>
            <a:r>
              <a:rPr lang="en-US" sz="1200" dirty="0" smtClean="0">
                <a:latin typeface="Roboto Regular"/>
                <a:cs typeface="Roboto Regular"/>
              </a:rPr>
              <a:t> </a:t>
            </a:r>
            <a:r>
              <a:rPr lang="en-US" sz="1200" dirty="0">
                <a:latin typeface="Roboto Regular"/>
                <a:cs typeface="Roboto Regular"/>
              </a:rPr>
              <a:t>et al. (2014)</a:t>
            </a:r>
            <a:endParaRPr lang="fr-FR" sz="1200" dirty="0">
              <a:latin typeface="Roboto Regular"/>
              <a:cs typeface="Robo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8430" y="5955269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Roboto Regular"/>
                <a:cs typeface="Roboto Regular"/>
              </a:rPr>
              <a:t>G11.11-P6-</a:t>
            </a:r>
            <a:r>
              <a:rPr lang="en-US" sz="1200" dirty="0" smtClean="0">
                <a:latin typeface="Roboto Regular"/>
                <a:cs typeface="Roboto Regular"/>
              </a:rPr>
              <a:t>SMA1 </a:t>
            </a:r>
          </a:p>
          <a:p>
            <a:pPr algn="ctr"/>
            <a:r>
              <a:rPr lang="en-US" sz="1200" dirty="0" smtClean="0">
                <a:latin typeface="Roboto Regular"/>
                <a:cs typeface="Roboto Regular"/>
              </a:rPr>
              <a:t>Wang </a:t>
            </a:r>
            <a:r>
              <a:rPr lang="en-US" sz="1200" dirty="0">
                <a:latin typeface="Roboto Regular"/>
                <a:cs typeface="Roboto Regular"/>
              </a:rPr>
              <a:t>et al. (2014)</a:t>
            </a:r>
            <a:endParaRPr lang="fr-FR" sz="1200" dirty="0">
              <a:latin typeface="Roboto Regular"/>
              <a:cs typeface="Robo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64499" y="5955269"/>
            <a:ext cx="1405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Roboto Regular"/>
                <a:cs typeface="Roboto Regular"/>
              </a:rPr>
              <a:t>G028CA9 </a:t>
            </a:r>
            <a:endParaRPr lang="en-US" sz="1200" dirty="0" smtClean="0">
              <a:latin typeface="Roboto Regular"/>
              <a:cs typeface="Roboto Regular"/>
            </a:endParaRPr>
          </a:p>
          <a:p>
            <a:pPr algn="ctr"/>
            <a:r>
              <a:rPr lang="en-US" sz="1200" dirty="0" smtClean="0">
                <a:latin typeface="Roboto Regular"/>
                <a:cs typeface="Roboto Regular"/>
              </a:rPr>
              <a:t>Kong </a:t>
            </a:r>
            <a:r>
              <a:rPr lang="en-US" sz="1200" dirty="0">
                <a:latin typeface="Roboto Regular"/>
                <a:cs typeface="Roboto Regular"/>
              </a:rPr>
              <a:t>et al. (2017)</a:t>
            </a:r>
            <a:endParaRPr lang="fr-FR" sz="1200" dirty="0">
              <a:latin typeface="Roboto Regular"/>
              <a:cs typeface="Robo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6725" y="5663468"/>
            <a:ext cx="30798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And more </a:t>
            </a:r>
            <a:r>
              <a:rPr lang="nb-NO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recently</a:t>
            </a:r>
            <a:r>
              <a:rPr lang="nb-NO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: </a:t>
            </a:r>
          </a:p>
          <a:p>
            <a:r>
              <a:rPr lang="nb-NO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W43</a:t>
            </a:r>
            <a:r>
              <a:rPr lang="nb-NO" sz="1600" dirty="0">
                <a:solidFill>
                  <a:srgbClr val="434343"/>
                </a:solidFill>
                <a:latin typeface="Roboto Regular"/>
                <a:cs typeface="Roboto Regular"/>
              </a:rPr>
              <a:t>-</a:t>
            </a:r>
            <a:r>
              <a:rPr lang="nb-NO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MM1#6 (</a:t>
            </a:r>
            <a:r>
              <a:rPr lang="nb-NO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Nony</a:t>
            </a:r>
            <a:r>
              <a:rPr lang="nb-NO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nb-NO" sz="1600" dirty="0">
                <a:solidFill>
                  <a:srgbClr val="434343"/>
                </a:solidFill>
                <a:latin typeface="Roboto Regular"/>
                <a:cs typeface="Roboto Regular"/>
              </a:rPr>
              <a:t>et al. </a:t>
            </a:r>
            <a:r>
              <a:rPr lang="nb-NO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2018</a:t>
            </a:r>
            <a:r>
              <a:rPr lang="nb-NO" sz="1600" dirty="0">
                <a:solidFill>
                  <a:srgbClr val="434343"/>
                </a:solidFill>
                <a:latin typeface="Roboto Regular"/>
                <a:cs typeface="Roboto Regular"/>
              </a:rPr>
              <a:t>)</a:t>
            </a:r>
            <a:endParaRPr lang="fr-FR" sz="1600" dirty="0">
              <a:solidFill>
                <a:srgbClr val="434343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175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bg2"/>
                </a:solidFill>
              </a:rPr>
              <a:t>W43 </a:t>
            </a:r>
            <a:r>
              <a:rPr lang="fr-FR" sz="1600" dirty="0" err="1">
                <a:solidFill>
                  <a:schemeClr val="bg2"/>
                </a:solidFill>
              </a:rPr>
              <a:t>is</a:t>
            </a:r>
            <a:r>
              <a:rPr lang="fr-FR" sz="1600" dirty="0">
                <a:solidFill>
                  <a:schemeClr val="bg2"/>
                </a:solidFill>
              </a:rPr>
              <a:t> the </a:t>
            </a:r>
            <a:r>
              <a:rPr lang="fr-FR" sz="1600" b="1" dirty="0" err="1">
                <a:solidFill>
                  <a:schemeClr val="accent4"/>
                </a:solidFill>
              </a:rPr>
              <a:t>most</a:t>
            </a:r>
            <a:r>
              <a:rPr lang="fr-FR" sz="1600" b="1" dirty="0">
                <a:solidFill>
                  <a:schemeClr val="accent4"/>
                </a:solidFill>
              </a:rPr>
              <a:t> active massive </a:t>
            </a:r>
            <a:r>
              <a:rPr lang="fr-FR" sz="1600" dirty="0">
                <a:solidFill>
                  <a:schemeClr val="bg2"/>
                </a:solidFill>
              </a:rPr>
              <a:t>star </a:t>
            </a:r>
            <a:r>
              <a:rPr lang="fr-FR" sz="1600" dirty="0" err="1">
                <a:solidFill>
                  <a:schemeClr val="bg2"/>
                </a:solidFill>
              </a:rPr>
              <a:t>forming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region</a:t>
            </a:r>
            <a:r>
              <a:rPr lang="fr-FR" sz="1600" dirty="0">
                <a:solidFill>
                  <a:schemeClr val="bg2"/>
                </a:solidFill>
              </a:rPr>
              <a:t> of the </a:t>
            </a:r>
            <a:r>
              <a:rPr lang="fr-FR" sz="1600" dirty="0" err="1">
                <a:solidFill>
                  <a:schemeClr val="bg2"/>
                </a:solidFill>
              </a:rPr>
              <a:t>galaxy</a:t>
            </a:r>
            <a:endParaRPr lang="fr-FR" sz="1600" dirty="0">
              <a:solidFill>
                <a:schemeClr val="bg2"/>
              </a:solidFill>
            </a:endParaRPr>
          </a:p>
          <a:p>
            <a:pPr marL="139700" indent="0">
              <a:buNone/>
            </a:pP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A4CDFF"/>
                </a:solidFill>
              </a:rPr>
              <a:t> </a:t>
            </a:r>
            <a:r>
              <a:rPr lang="fr-FR" dirty="0" smtClean="0">
                <a:solidFill>
                  <a:srgbClr val="2D6517"/>
                </a:solidFill>
              </a:rPr>
              <a:t>     </a:t>
            </a:r>
            <a:r>
              <a:rPr lang="fr-FR" dirty="0" smtClean="0">
                <a:solidFill>
                  <a:schemeClr val="bg2"/>
                </a:solidFill>
              </a:rPr>
              <a:t> (</a:t>
            </a:r>
            <a:r>
              <a:rPr lang="fr-FR" dirty="0">
                <a:solidFill>
                  <a:schemeClr val="bg2"/>
                </a:solidFill>
              </a:rPr>
              <a:t>Hora et al. 2011</a:t>
            </a:r>
            <a:r>
              <a:rPr lang="fr-FR" dirty="0" smtClean="0">
                <a:solidFill>
                  <a:schemeClr val="bg2"/>
                </a:solidFill>
              </a:rPr>
              <a:t>)</a:t>
            </a:r>
          </a:p>
          <a:p>
            <a:r>
              <a:rPr lang="fr-FR" sz="1600" dirty="0">
                <a:solidFill>
                  <a:schemeClr val="bg2"/>
                </a:solidFill>
              </a:rPr>
              <a:t>Distance : </a:t>
            </a:r>
            <a:r>
              <a:rPr lang="fr-FR" sz="1600" dirty="0" smtClean="0">
                <a:solidFill>
                  <a:schemeClr val="bg2"/>
                </a:solidFill>
              </a:rPr>
              <a:t>5.5 </a:t>
            </a:r>
            <a:r>
              <a:rPr lang="fr-FR" sz="1600" dirty="0" err="1" smtClean="0">
                <a:solidFill>
                  <a:schemeClr val="bg2"/>
                </a:solidFill>
              </a:rPr>
              <a:t>kpc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from</a:t>
            </a:r>
            <a:r>
              <a:rPr lang="fr-FR" sz="1600" dirty="0">
                <a:solidFill>
                  <a:schemeClr val="bg2"/>
                </a:solidFill>
              </a:rPr>
              <a:t> the </a:t>
            </a:r>
            <a:r>
              <a:rPr lang="fr-FR" sz="1600" dirty="0" err="1">
                <a:solidFill>
                  <a:schemeClr val="bg2"/>
                </a:solidFill>
              </a:rPr>
              <a:t>sun</a:t>
            </a:r>
            <a:endParaRPr lang="fr-FR" sz="1600" dirty="0">
              <a:solidFill>
                <a:schemeClr val="bg2"/>
              </a:solidFill>
            </a:endParaRPr>
          </a:p>
          <a:p>
            <a:r>
              <a:rPr lang="fr-FR" sz="1600" dirty="0">
                <a:solidFill>
                  <a:schemeClr val="bg2"/>
                </a:solidFill>
              </a:rPr>
              <a:t>Location : </a:t>
            </a:r>
            <a:r>
              <a:rPr lang="fr-FR" sz="1600" dirty="0" err="1">
                <a:solidFill>
                  <a:schemeClr val="bg2"/>
                </a:solidFill>
              </a:rPr>
              <a:t>Galactic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bar</a:t>
            </a:r>
          </a:p>
          <a:p>
            <a:pPr marL="139700" indent="0">
              <a:buNone/>
            </a:pP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      l = 30°, b = 0°</a:t>
            </a:r>
            <a:endParaRPr lang="fr-FR" dirty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dirty="0">
              <a:solidFill>
                <a:schemeClr val="bg2"/>
              </a:solidFill>
            </a:endParaRPr>
          </a:p>
          <a:p>
            <a:endParaRPr lang="fr-FR" sz="1600" dirty="0">
              <a:solidFill>
                <a:schemeClr val="bg2"/>
              </a:solidFill>
            </a:endParaRPr>
          </a:p>
          <a:p>
            <a:endParaRPr lang="fr-FR" sz="1600" dirty="0" smtClean="0">
              <a:solidFill>
                <a:schemeClr val="bg2"/>
              </a:solidFill>
            </a:endParaRPr>
          </a:p>
          <a:p>
            <a:endParaRPr lang="fr-FR" sz="1600" dirty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sz="1600" dirty="0" smtClean="0">
              <a:solidFill>
                <a:schemeClr val="bg2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W43-MM1 massive star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7" name="Image 6" descr="W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378" y="1458129"/>
            <a:ext cx="4479622" cy="2622647"/>
          </a:xfrm>
          <a:prstGeom prst="rect">
            <a:avLst/>
          </a:prstGeom>
        </p:spPr>
      </p:pic>
      <p:grpSp>
        <p:nvGrpSpPr>
          <p:cNvPr id="38" name="Grouper 37"/>
          <p:cNvGrpSpPr/>
          <p:nvPr/>
        </p:nvGrpSpPr>
        <p:grpSpPr>
          <a:xfrm>
            <a:off x="4529378" y="3622153"/>
            <a:ext cx="4479623" cy="261610"/>
            <a:chOff x="-5618988" y="2660801"/>
            <a:chExt cx="4791450" cy="279820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-5618988" y="2940621"/>
              <a:ext cx="47914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-1752366" y="2660801"/>
              <a:ext cx="924828" cy="279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FFFF"/>
                  </a:solidFill>
                </a:rPr>
                <a:t>2° = 100pc</a:t>
              </a:r>
              <a:endParaRPr lang="fr-FR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919286" y="1470483"/>
            <a:ext cx="20897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rgbClr val="FFFFFF"/>
                </a:solidFill>
              </a:rPr>
              <a:t>Herschel ©ESA</a:t>
            </a:r>
            <a:r>
              <a:rPr lang="fr-FR" sz="800" dirty="0">
                <a:solidFill>
                  <a:srgbClr val="FFFFFF"/>
                </a:solidFill>
              </a:rPr>
              <a:t>/Hi-GAL Consortium</a:t>
            </a:r>
          </a:p>
        </p:txBody>
      </p:sp>
      <p:grpSp>
        <p:nvGrpSpPr>
          <p:cNvPr id="40" name="Grouper 39"/>
          <p:cNvGrpSpPr/>
          <p:nvPr/>
        </p:nvGrpSpPr>
        <p:grpSpPr>
          <a:xfrm>
            <a:off x="4618869" y="2377883"/>
            <a:ext cx="582662" cy="307777"/>
            <a:chOff x="3625029" y="2075723"/>
            <a:chExt cx="582662" cy="307777"/>
          </a:xfrm>
        </p:grpSpPr>
        <p:sp>
          <p:nvSpPr>
            <p:cNvPr id="44" name="ZoneTexte 43"/>
            <p:cNvSpPr txBox="1"/>
            <p:nvPr/>
          </p:nvSpPr>
          <p:spPr>
            <a:xfrm>
              <a:off x="3625029" y="2075723"/>
              <a:ext cx="58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MM1</a:t>
              </a:r>
              <a:endParaRPr lang="fr-FR" sz="1400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063907" y="2320638"/>
              <a:ext cx="67137" cy="6286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153315" y="2447457"/>
            <a:ext cx="599441" cy="338554"/>
            <a:chOff x="4159475" y="1800001"/>
            <a:chExt cx="599441" cy="338554"/>
          </a:xfrm>
        </p:grpSpPr>
        <p:sp>
          <p:nvSpPr>
            <p:cNvPr id="42" name="Ellipse 41"/>
            <p:cNvSpPr/>
            <p:nvPr/>
          </p:nvSpPr>
          <p:spPr>
            <a:xfrm>
              <a:off x="4159475" y="1846574"/>
              <a:ext cx="244675" cy="22306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304946" y="1800001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accent1"/>
                  </a:solidFill>
                </a:rPr>
                <a:t>HII</a:t>
              </a:r>
            </a:p>
            <a:p>
              <a:pPr algn="ctr"/>
              <a:r>
                <a:rPr lang="fr-FR" sz="800" dirty="0" err="1" smtClean="0">
                  <a:solidFill>
                    <a:schemeClr val="accent1"/>
                  </a:solidFill>
                </a:rPr>
                <a:t>region</a:t>
              </a:r>
              <a:endParaRPr lang="fr-FR" sz="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76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bg2"/>
                </a:solidFill>
              </a:rPr>
              <a:t>W43 </a:t>
            </a:r>
            <a:r>
              <a:rPr lang="fr-FR" sz="1600" dirty="0" err="1">
                <a:solidFill>
                  <a:schemeClr val="bg2"/>
                </a:solidFill>
              </a:rPr>
              <a:t>is</a:t>
            </a:r>
            <a:r>
              <a:rPr lang="fr-FR" sz="1600" dirty="0">
                <a:solidFill>
                  <a:schemeClr val="bg2"/>
                </a:solidFill>
              </a:rPr>
              <a:t> the </a:t>
            </a:r>
            <a:r>
              <a:rPr lang="fr-FR" sz="1600" b="1" dirty="0" err="1">
                <a:solidFill>
                  <a:schemeClr val="accent4"/>
                </a:solidFill>
              </a:rPr>
              <a:t>most</a:t>
            </a:r>
            <a:r>
              <a:rPr lang="fr-FR" sz="1600" b="1" dirty="0">
                <a:solidFill>
                  <a:schemeClr val="accent4"/>
                </a:solidFill>
              </a:rPr>
              <a:t> active massive </a:t>
            </a:r>
            <a:r>
              <a:rPr lang="fr-FR" sz="1600" dirty="0">
                <a:solidFill>
                  <a:schemeClr val="bg2"/>
                </a:solidFill>
              </a:rPr>
              <a:t>star </a:t>
            </a:r>
            <a:r>
              <a:rPr lang="fr-FR" sz="1600" dirty="0" err="1">
                <a:solidFill>
                  <a:schemeClr val="bg2"/>
                </a:solidFill>
              </a:rPr>
              <a:t>forming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region</a:t>
            </a:r>
            <a:r>
              <a:rPr lang="fr-FR" sz="1600" dirty="0">
                <a:solidFill>
                  <a:schemeClr val="bg2"/>
                </a:solidFill>
              </a:rPr>
              <a:t> of the </a:t>
            </a:r>
            <a:r>
              <a:rPr lang="fr-FR" sz="1600" dirty="0" err="1">
                <a:solidFill>
                  <a:schemeClr val="bg2"/>
                </a:solidFill>
              </a:rPr>
              <a:t>galaxy</a:t>
            </a:r>
            <a:endParaRPr lang="fr-FR" sz="1600" dirty="0">
              <a:solidFill>
                <a:schemeClr val="bg2"/>
              </a:solidFill>
            </a:endParaRPr>
          </a:p>
          <a:p>
            <a:pPr marL="139700" indent="0">
              <a:buNone/>
            </a:pP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       (</a:t>
            </a:r>
            <a:r>
              <a:rPr lang="fr-FR" dirty="0">
                <a:solidFill>
                  <a:schemeClr val="bg2"/>
                </a:solidFill>
              </a:rPr>
              <a:t>Hora et al. 2011</a:t>
            </a:r>
            <a:r>
              <a:rPr lang="fr-FR" dirty="0" smtClean="0">
                <a:solidFill>
                  <a:schemeClr val="bg2"/>
                </a:solidFill>
              </a:rPr>
              <a:t>)</a:t>
            </a:r>
          </a:p>
          <a:p>
            <a:r>
              <a:rPr lang="fr-FR" sz="1600" dirty="0">
                <a:solidFill>
                  <a:schemeClr val="bg2"/>
                </a:solidFill>
              </a:rPr>
              <a:t>Distance : </a:t>
            </a:r>
            <a:r>
              <a:rPr lang="fr-FR" sz="1600" dirty="0" smtClean="0">
                <a:solidFill>
                  <a:schemeClr val="bg2"/>
                </a:solidFill>
              </a:rPr>
              <a:t>5.5 </a:t>
            </a:r>
            <a:r>
              <a:rPr lang="fr-FR" sz="1600" dirty="0" err="1" smtClean="0">
                <a:solidFill>
                  <a:schemeClr val="bg2"/>
                </a:solidFill>
              </a:rPr>
              <a:t>kpc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from</a:t>
            </a:r>
            <a:r>
              <a:rPr lang="fr-FR" sz="1600" dirty="0">
                <a:solidFill>
                  <a:schemeClr val="bg2"/>
                </a:solidFill>
              </a:rPr>
              <a:t> the </a:t>
            </a:r>
            <a:r>
              <a:rPr lang="fr-FR" sz="1600" dirty="0" err="1">
                <a:solidFill>
                  <a:schemeClr val="bg2"/>
                </a:solidFill>
              </a:rPr>
              <a:t>sun</a:t>
            </a:r>
            <a:endParaRPr lang="fr-FR" sz="1600" dirty="0">
              <a:solidFill>
                <a:schemeClr val="bg2"/>
              </a:solidFill>
            </a:endParaRPr>
          </a:p>
          <a:p>
            <a:r>
              <a:rPr lang="fr-FR" sz="1600" dirty="0">
                <a:solidFill>
                  <a:schemeClr val="bg2"/>
                </a:solidFill>
              </a:rPr>
              <a:t>Location : </a:t>
            </a:r>
            <a:r>
              <a:rPr lang="fr-FR" sz="1600" dirty="0" err="1">
                <a:solidFill>
                  <a:schemeClr val="bg2"/>
                </a:solidFill>
              </a:rPr>
              <a:t>Galactic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bar</a:t>
            </a:r>
          </a:p>
          <a:p>
            <a:pPr marL="139700" indent="0">
              <a:buNone/>
            </a:pP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      l = 30°, b = 0°</a:t>
            </a:r>
            <a:endParaRPr lang="fr-FR" dirty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dirty="0">
              <a:solidFill>
                <a:schemeClr val="bg2"/>
              </a:solidFill>
            </a:endParaRPr>
          </a:p>
          <a:p>
            <a:endParaRPr lang="fr-FR" sz="1600" dirty="0">
              <a:solidFill>
                <a:schemeClr val="bg2"/>
              </a:solidFill>
            </a:endParaRPr>
          </a:p>
          <a:p>
            <a:endParaRPr lang="fr-FR" sz="1600" dirty="0" smtClean="0">
              <a:solidFill>
                <a:schemeClr val="bg2"/>
              </a:solidFill>
            </a:endParaRPr>
          </a:p>
          <a:p>
            <a:endParaRPr lang="fr-FR" sz="1600" dirty="0">
              <a:solidFill>
                <a:schemeClr val="bg2"/>
              </a:solidFill>
            </a:endParaRPr>
          </a:p>
          <a:p>
            <a:endParaRPr lang="fr-FR" sz="1600" dirty="0" smtClean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W43-MM1 massive star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7" name="Image 6" descr="W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378" y="1458129"/>
            <a:ext cx="4479622" cy="2622647"/>
          </a:xfrm>
          <a:prstGeom prst="rect">
            <a:avLst/>
          </a:prstGeom>
        </p:spPr>
      </p:pic>
      <p:grpSp>
        <p:nvGrpSpPr>
          <p:cNvPr id="38" name="Grouper 37"/>
          <p:cNvGrpSpPr/>
          <p:nvPr/>
        </p:nvGrpSpPr>
        <p:grpSpPr>
          <a:xfrm>
            <a:off x="4529378" y="3622153"/>
            <a:ext cx="4479623" cy="261610"/>
            <a:chOff x="-5618988" y="2660801"/>
            <a:chExt cx="4791450" cy="279820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-5618988" y="2940621"/>
              <a:ext cx="47914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-1752366" y="2660801"/>
              <a:ext cx="924828" cy="279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FFFF"/>
                  </a:solidFill>
                </a:rPr>
                <a:t>2° = 100pc</a:t>
              </a:r>
              <a:endParaRPr lang="fr-FR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919286" y="1470483"/>
            <a:ext cx="20897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rgbClr val="FFFFFF"/>
                </a:solidFill>
              </a:rPr>
              <a:t>Herschel ©ESA</a:t>
            </a:r>
            <a:r>
              <a:rPr lang="fr-FR" sz="800" dirty="0">
                <a:solidFill>
                  <a:srgbClr val="FFFFFF"/>
                </a:solidFill>
              </a:rPr>
              <a:t>/Hi-GAL Consortium</a:t>
            </a:r>
          </a:p>
        </p:txBody>
      </p:sp>
      <p:grpSp>
        <p:nvGrpSpPr>
          <p:cNvPr id="40" name="Grouper 39"/>
          <p:cNvGrpSpPr/>
          <p:nvPr/>
        </p:nvGrpSpPr>
        <p:grpSpPr>
          <a:xfrm>
            <a:off x="4618869" y="2377883"/>
            <a:ext cx="582662" cy="307777"/>
            <a:chOff x="3625029" y="2075723"/>
            <a:chExt cx="582662" cy="307777"/>
          </a:xfrm>
        </p:grpSpPr>
        <p:sp>
          <p:nvSpPr>
            <p:cNvPr id="44" name="ZoneTexte 43"/>
            <p:cNvSpPr txBox="1"/>
            <p:nvPr/>
          </p:nvSpPr>
          <p:spPr>
            <a:xfrm>
              <a:off x="3625029" y="2075723"/>
              <a:ext cx="58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MM1</a:t>
              </a:r>
              <a:endParaRPr lang="fr-FR" sz="1400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063907" y="2320638"/>
              <a:ext cx="67137" cy="6286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153315" y="2447457"/>
            <a:ext cx="599441" cy="338554"/>
            <a:chOff x="4159475" y="1800001"/>
            <a:chExt cx="599441" cy="338554"/>
          </a:xfrm>
        </p:grpSpPr>
        <p:sp>
          <p:nvSpPr>
            <p:cNvPr id="42" name="Ellipse 41"/>
            <p:cNvSpPr/>
            <p:nvPr/>
          </p:nvSpPr>
          <p:spPr>
            <a:xfrm>
              <a:off x="4159475" y="1846574"/>
              <a:ext cx="244675" cy="22306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304946" y="1800001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accent1"/>
                  </a:solidFill>
                </a:rPr>
                <a:t>HII</a:t>
              </a:r>
            </a:p>
            <a:p>
              <a:pPr algn="ctr"/>
              <a:r>
                <a:rPr lang="fr-FR" sz="800" dirty="0" err="1" smtClean="0">
                  <a:solidFill>
                    <a:schemeClr val="accent1"/>
                  </a:solidFill>
                </a:rPr>
                <a:t>region</a:t>
              </a:r>
              <a:endParaRPr lang="fr-FR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280716" y="4429535"/>
            <a:ext cx="4728284" cy="1200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434343"/>
                </a:solidFill>
                <a:latin typeface="Roboto Regular"/>
                <a:cs typeface="Roboto Regular"/>
              </a:rPr>
              <a:t>Motte et al. 2018</a:t>
            </a:r>
          </a:p>
          <a:p>
            <a:endParaRPr lang="fr-FR" sz="1200" dirty="0" smtClean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13 massive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cores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(16-100 M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ea typeface="Wingdings"/>
                <a:cs typeface="Roboto Regular"/>
                <a:sym typeface="Wingdings"/>
              </a:rPr>
              <a:t>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)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at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the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distance,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observed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with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the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high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spatial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resolution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(2400 au) </a:t>
            </a:r>
          </a:p>
        </p:txBody>
      </p:sp>
      <p:cxnSp>
        <p:nvCxnSpPr>
          <p:cNvPr id="8" name="Connecteur droit 7"/>
          <p:cNvCxnSpPr>
            <a:endCxn id="45" idx="1"/>
          </p:cNvCxnSpPr>
          <p:nvPr/>
        </p:nvCxnSpPr>
        <p:spPr>
          <a:xfrm flipV="1">
            <a:off x="924560" y="2632004"/>
            <a:ext cx="4143019" cy="1066872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45" idx="5"/>
          </p:cNvCxnSpPr>
          <p:nvPr/>
        </p:nvCxnSpPr>
        <p:spPr>
          <a:xfrm flipV="1">
            <a:off x="3383959" y="2676454"/>
            <a:ext cx="1731093" cy="3356413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W43M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0" y="3632671"/>
            <a:ext cx="3491906" cy="27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0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bg2"/>
                </a:solidFill>
              </a:rPr>
              <a:t>W43 </a:t>
            </a:r>
            <a:r>
              <a:rPr lang="fr-FR" sz="1600" dirty="0" err="1">
                <a:solidFill>
                  <a:schemeClr val="bg2"/>
                </a:solidFill>
              </a:rPr>
              <a:t>is</a:t>
            </a:r>
            <a:r>
              <a:rPr lang="fr-FR" sz="1600" dirty="0">
                <a:solidFill>
                  <a:schemeClr val="bg2"/>
                </a:solidFill>
              </a:rPr>
              <a:t> the </a:t>
            </a:r>
            <a:r>
              <a:rPr lang="fr-FR" sz="1600" b="1" dirty="0" err="1">
                <a:solidFill>
                  <a:schemeClr val="accent4"/>
                </a:solidFill>
              </a:rPr>
              <a:t>most</a:t>
            </a:r>
            <a:r>
              <a:rPr lang="fr-FR" sz="1600" b="1" dirty="0">
                <a:solidFill>
                  <a:schemeClr val="accent4"/>
                </a:solidFill>
              </a:rPr>
              <a:t> active massive </a:t>
            </a:r>
            <a:r>
              <a:rPr lang="fr-FR" sz="1600" dirty="0">
                <a:solidFill>
                  <a:schemeClr val="bg2"/>
                </a:solidFill>
              </a:rPr>
              <a:t>star </a:t>
            </a:r>
            <a:r>
              <a:rPr lang="fr-FR" sz="1600" dirty="0" err="1">
                <a:solidFill>
                  <a:schemeClr val="bg2"/>
                </a:solidFill>
              </a:rPr>
              <a:t>forming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region</a:t>
            </a:r>
            <a:r>
              <a:rPr lang="fr-FR" sz="1600" dirty="0">
                <a:solidFill>
                  <a:schemeClr val="bg2"/>
                </a:solidFill>
              </a:rPr>
              <a:t> of the </a:t>
            </a:r>
            <a:r>
              <a:rPr lang="fr-FR" sz="1600" dirty="0" err="1">
                <a:solidFill>
                  <a:schemeClr val="bg2"/>
                </a:solidFill>
              </a:rPr>
              <a:t>galaxy</a:t>
            </a:r>
            <a:endParaRPr lang="fr-FR" sz="1600" dirty="0">
              <a:solidFill>
                <a:schemeClr val="bg2"/>
              </a:solidFill>
            </a:endParaRPr>
          </a:p>
          <a:p>
            <a:pPr marL="139700" indent="0">
              <a:buNone/>
            </a:pP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       (</a:t>
            </a:r>
            <a:r>
              <a:rPr lang="fr-FR" dirty="0">
                <a:solidFill>
                  <a:schemeClr val="bg2"/>
                </a:solidFill>
              </a:rPr>
              <a:t>Hora et al. 2011</a:t>
            </a:r>
            <a:r>
              <a:rPr lang="fr-FR" dirty="0" smtClean="0">
                <a:solidFill>
                  <a:schemeClr val="bg2"/>
                </a:solidFill>
              </a:rPr>
              <a:t>)</a:t>
            </a:r>
          </a:p>
          <a:p>
            <a:r>
              <a:rPr lang="fr-FR" sz="1600" dirty="0">
                <a:solidFill>
                  <a:schemeClr val="bg2"/>
                </a:solidFill>
              </a:rPr>
              <a:t>Distance : </a:t>
            </a:r>
            <a:r>
              <a:rPr lang="fr-FR" sz="1600" dirty="0" smtClean="0">
                <a:solidFill>
                  <a:schemeClr val="bg2"/>
                </a:solidFill>
              </a:rPr>
              <a:t>5.5 </a:t>
            </a:r>
            <a:r>
              <a:rPr lang="fr-FR" sz="1600" dirty="0" err="1" smtClean="0">
                <a:solidFill>
                  <a:schemeClr val="bg2"/>
                </a:solidFill>
              </a:rPr>
              <a:t>kpc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from</a:t>
            </a:r>
            <a:r>
              <a:rPr lang="fr-FR" sz="1600" dirty="0">
                <a:solidFill>
                  <a:schemeClr val="bg2"/>
                </a:solidFill>
              </a:rPr>
              <a:t> the </a:t>
            </a:r>
            <a:r>
              <a:rPr lang="fr-FR" sz="1600" dirty="0" err="1">
                <a:solidFill>
                  <a:schemeClr val="bg2"/>
                </a:solidFill>
              </a:rPr>
              <a:t>sun</a:t>
            </a:r>
            <a:endParaRPr lang="fr-FR" sz="1600" dirty="0">
              <a:solidFill>
                <a:schemeClr val="bg2"/>
              </a:solidFill>
            </a:endParaRPr>
          </a:p>
          <a:p>
            <a:r>
              <a:rPr lang="fr-FR" sz="1600" dirty="0">
                <a:solidFill>
                  <a:schemeClr val="bg2"/>
                </a:solidFill>
              </a:rPr>
              <a:t>Location : </a:t>
            </a:r>
            <a:r>
              <a:rPr lang="fr-FR" sz="1600" dirty="0" err="1">
                <a:solidFill>
                  <a:schemeClr val="bg2"/>
                </a:solidFill>
              </a:rPr>
              <a:t>Galactic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bar</a:t>
            </a:r>
          </a:p>
          <a:p>
            <a:pPr marL="139700" indent="0">
              <a:buNone/>
            </a:pPr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      l = 30°, b = 0°</a:t>
            </a:r>
            <a:endParaRPr lang="fr-FR" dirty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dirty="0">
              <a:solidFill>
                <a:schemeClr val="bg2"/>
              </a:solidFill>
            </a:endParaRPr>
          </a:p>
          <a:p>
            <a:endParaRPr lang="fr-FR" sz="1600" dirty="0">
              <a:solidFill>
                <a:schemeClr val="bg2"/>
              </a:solidFill>
            </a:endParaRPr>
          </a:p>
          <a:p>
            <a:endParaRPr lang="fr-FR" sz="1600" dirty="0" smtClean="0">
              <a:solidFill>
                <a:schemeClr val="bg2"/>
              </a:solidFill>
            </a:endParaRPr>
          </a:p>
          <a:p>
            <a:endParaRPr lang="fr-FR" sz="1600" dirty="0">
              <a:solidFill>
                <a:schemeClr val="bg2"/>
              </a:solidFill>
            </a:endParaRPr>
          </a:p>
          <a:p>
            <a:endParaRPr lang="fr-FR" sz="1600" dirty="0" smtClean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sz="1600" dirty="0" smtClean="0">
              <a:solidFill>
                <a:schemeClr val="bg2"/>
              </a:solidFill>
            </a:endParaRPr>
          </a:p>
          <a:p>
            <a:pPr marL="139700" indent="0">
              <a:buNone/>
            </a:pP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W43-MM1 massive star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pic>
        <p:nvPicPr>
          <p:cNvPr id="7" name="Image 6" descr="W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378" y="1458129"/>
            <a:ext cx="4479622" cy="2622647"/>
          </a:xfrm>
          <a:prstGeom prst="rect">
            <a:avLst/>
          </a:prstGeom>
        </p:spPr>
      </p:pic>
      <p:grpSp>
        <p:nvGrpSpPr>
          <p:cNvPr id="38" name="Grouper 37"/>
          <p:cNvGrpSpPr/>
          <p:nvPr/>
        </p:nvGrpSpPr>
        <p:grpSpPr>
          <a:xfrm>
            <a:off x="4529378" y="3622153"/>
            <a:ext cx="4479623" cy="261610"/>
            <a:chOff x="-5618988" y="2660801"/>
            <a:chExt cx="4791450" cy="279820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-5618988" y="2940621"/>
              <a:ext cx="47914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-1752366" y="2660801"/>
              <a:ext cx="924828" cy="279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FFFF"/>
                  </a:solidFill>
                </a:rPr>
                <a:t>2° = 100pc</a:t>
              </a:r>
              <a:endParaRPr lang="fr-FR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919286" y="1470483"/>
            <a:ext cx="20897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rgbClr val="FFFFFF"/>
                </a:solidFill>
              </a:rPr>
              <a:t>Herschel ©ESA</a:t>
            </a:r>
            <a:r>
              <a:rPr lang="fr-FR" sz="800" dirty="0">
                <a:solidFill>
                  <a:srgbClr val="FFFFFF"/>
                </a:solidFill>
              </a:rPr>
              <a:t>/Hi-GAL Consortium</a:t>
            </a:r>
          </a:p>
        </p:txBody>
      </p:sp>
      <p:grpSp>
        <p:nvGrpSpPr>
          <p:cNvPr id="40" name="Grouper 39"/>
          <p:cNvGrpSpPr/>
          <p:nvPr/>
        </p:nvGrpSpPr>
        <p:grpSpPr>
          <a:xfrm>
            <a:off x="4618869" y="2377883"/>
            <a:ext cx="582662" cy="307777"/>
            <a:chOff x="3625029" y="2075723"/>
            <a:chExt cx="582662" cy="307777"/>
          </a:xfrm>
        </p:grpSpPr>
        <p:sp>
          <p:nvSpPr>
            <p:cNvPr id="44" name="ZoneTexte 43"/>
            <p:cNvSpPr txBox="1"/>
            <p:nvPr/>
          </p:nvSpPr>
          <p:spPr>
            <a:xfrm>
              <a:off x="3625029" y="2075723"/>
              <a:ext cx="58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MM1</a:t>
              </a:r>
              <a:endParaRPr lang="fr-FR" sz="1400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063907" y="2320638"/>
              <a:ext cx="67137" cy="6286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153315" y="2447457"/>
            <a:ext cx="599441" cy="338554"/>
            <a:chOff x="4159475" y="1800001"/>
            <a:chExt cx="599441" cy="338554"/>
          </a:xfrm>
        </p:grpSpPr>
        <p:sp>
          <p:nvSpPr>
            <p:cNvPr id="42" name="Ellipse 41"/>
            <p:cNvSpPr/>
            <p:nvPr/>
          </p:nvSpPr>
          <p:spPr>
            <a:xfrm>
              <a:off x="4159475" y="1846574"/>
              <a:ext cx="244675" cy="22306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304946" y="1800001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accent1"/>
                  </a:solidFill>
                </a:rPr>
                <a:t>HII</a:t>
              </a:r>
            </a:p>
            <a:p>
              <a:pPr algn="ctr"/>
              <a:r>
                <a:rPr lang="fr-FR" sz="800" dirty="0" err="1" smtClean="0">
                  <a:solidFill>
                    <a:schemeClr val="accent1"/>
                  </a:solidFill>
                </a:rPr>
                <a:t>region</a:t>
              </a:r>
              <a:endParaRPr lang="fr-FR"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280716" y="4429535"/>
            <a:ext cx="4728284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434343"/>
                </a:solidFill>
                <a:latin typeface="Roboto Regular"/>
                <a:cs typeface="Roboto Regular"/>
              </a:rPr>
              <a:t>Motte et al. 2018</a:t>
            </a:r>
          </a:p>
          <a:p>
            <a:endParaRPr lang="fr-FR" sz="1200" dirty="0" smtClean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13 massive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cores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(16-100 M</a:t>
            </a:r>
            <a:r>
              <a:rPr lang="fr-FR" sz="1600" baseline="-25000" dirty="0">
                <a:solidFill>
                  <a:srgbClr val="434343"/>
                </a:solidFill>
                <a:latin typeface="Roboto Regular"/>
                <a:ea typeface="Wingdings"/>
                <a:cs typeface="Roboto Regular"/>
                <a:sym typeface="Wingdings"/>
              </a:rPr>
              <a:t>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)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at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the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distance,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observed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with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the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same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high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spatial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resolution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(2400 au)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11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protostellar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cores</a:t>
            </a:r>
            <a:endParaRPr lang="fr-FR" sz="1600" dirty="0" smtClean="0">
              <a:solidFill>
                <a:srgbClr val="434343"/>
              </a:solidFill>
              <a:latin typeface="Roboto Regular"/>
              <a:cs typeface="Roboto Regular"/>
            </a:endParaRPr>
          </a:p>
          <a:p>
            <a:pPr marL="285750" lvl="1" indent="-285750">
              <a:buFontTx/>
              <a:buChar char="-"/>
            </a:pPr>
            <a:r>
              <a:rPr lang="fr-FR" sz="1600" dirty="0">
                <a:solidFill>
                  <a:srgbClr val="434343"/>
                </a:solidFill>
                <a:latin typeface="Roboto Regular"/>
                <a:cs typeface="Roboto Regular"/>
              </a:rPr>
              <a:t>2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undetermined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434343"/>
                </a:solidFill>
                <a:latin typeface="Roboto Regular"/>
                <a:cs typeface="Roboto Regular"/>
              </a:rPr>
              <a:t>cores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 (</a:t>
            </a:r>
            <a:r>
              <a:rPr lang="fr-FR" sz="1600" b="1" dirty="0" smtClean="0">
                <a:solidFill>
                  <a:schemeClr val="accent4"/>
                </a:solidFill>
                <a:latin typeface="Roboto Regular"/>
                <a:cs typeface="Roboto Regular"/>
              </a:rPr>
              <a:t>1 </a:t>
            </a:r>
            <a:r>
              <a:rPr lang="fr-FR" sz="1600" b="1" dirty="0" err="1" smtClean="0">
                <a:solidFill>
                  <a:schemeClr val="accent4"/>
                </a:solidFill>
                <a:latin typeface="Roboto Regular"/>
                <a:cs typeface="Roboto Regular"/>
              </a:rPr>
              <a:t>prestellar</a:t>
            </a:r>
            <a:r>
              <a:rPr lang="fr-FR" sz="1600" b="1" dirty="0" smtClean="0">
                <a:solidFill>
                  <a:schemeClr val="accent4"/>
                </a:solidFill>
                <a:latin typeface="Roboto Regular"/>
                <a:cs typeface="Roboto Regular"/>
              </a:rPr>
              <a:t> candidate</a:t>
            </a:r>
            <a:r>
              <a:rPr lang="fr-FR" sz="1600" dirty="0" smtClean="0">
                <a:solidFill>
                  <a:srgbClr val="434343"/>
                </a:solidFill>
                <a:latin typeface="Roboto Regular"/>
                <a:cs typeface="Roboto Regular"/>
              </a:rPr>
              <a:t>)</a:t>
            </a:r>
          </a:p>
        </p:txBody>
      </p:sp>
      <p:pic>
        <p:nvPicPr>
          <p:cNvPr id="5" name="Image 4" descr="W43M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0" y="3632671"/>
            <a:ext cx="3491906" cy="2763161"/>
          </a:xfrm>
          <a:prstGeom prst="rect">
            <a:avLst/>
          </a:prstGeom>
        </p:spPr>
      </p:pic>
      <p:pic>
        <p:nvPicPr>
          <p:cNvPr id="3" name="Image 2" descr="table-W43-pro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278" y="1328892"/>
            <a:ext cx="4882722" cy="291423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8144361" y="3937738"/>
            <a:ext cx="713360" cy="197013"/>
          </a:xfrm>
          <a:prstGeom prst="ellipse">
            <a:avLst/>
          </a:prstGeom>
          <a:noFill/>
          <a:ln w="19050" cmpd="sng">
            <a:solidFill>
              <a:srgbClr val="D233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382000" y="408077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?</a:t>
            </a:r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new </a:t>
            </a:r>
            <a:r>
              <a:rPr lang="fr-FR" dirty="0" err="1" smtClean="0"/>
              <a:t>high</a:t>
            </a:r>
            <a:r>
              <a:rPr lang="fr-FR" dirty="0" smtClean="0"/>
              <a:t>-mass </a:t>
            </a:r>
            <a:r>
              <a:rPr lang="fr-FR" dirty="0" err="1" smtClean="0"/>
              <a:t>prestellar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candidate</a:t>
            </a:r>
            <a:endParaRPr lang="fr-FR" dirty="0"/>
          </a:p>
        </p:txBody>
      </p:sp>
      <p:sp>
        <p:nvSpPr>
          <p:cNvPr id="9" name="Shape 184"/>
          <p:cNvSpPr txBox="1">
            <a:spLocks noGrp="1"/>
          </p:cNvSpPr>
          <p:nvPr>
            <p:ph type="sldNum" idx="12"/>
          </p:nvPr>
        </p:nvSpPr>
        <p:spPr>
          <a:xfrm>
            <a:off x="8612825" y="6521976"/>
            <a:ext cx="5487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  <p:sp>
        <p:nvSpPr>
          <p:cNvPr id="10" name="Shape 185"/>
          <p:cNvSpPr txBox="1">
            <a:spLocks noGrp="1"/>
          </p:cNvSpPr>
          <p:nvPr>
            <p:ph type="sldNum" idx="3"/>
          </p:nvPr>
        </p:nvSpPr>
        <p:spPr>
          <a:xfrm>
            <a:off x="2222850" y="6521975"/>
            <a:ext cx="4698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err="1"/>
              <a:t>Zooming</a:t>
            </a:r>
            <a:r>
              <a:rPr lang="fr-FR" dirty="0"/>
              <a:t> in on Star Formation, </a:t>
            </a:r>
            <a:r>
              <a:rPr lang="fr-FR" dirty="0" err="1"/>
              <a:t>Nafplio</a:t>
            </a:r>
            <a:endParaRPr lang="fr-FR" dirty="0"/>
          </a:p>
        </p:txBody>
      </p:sp>
      <p:sp>
        <p:nvSpPr>
          <p:cNvPr id="11" name="Shape 186"/>
          <p:cNvSpPr txBox="1">
            <a:spLocks noGrp="1"/>
          </p:cNvSpPr>
          <p:nvPr>
            <p:ph type="sldNum" idx="4"/>
          </p:nvPr>
        </p:nvSpPr>
        <p:spPr>
          <a:xfrm>
            <a:off x="274650" y="6521975"/>
            <a:ext cx="18852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Jordan Molet</a:t>
            </a:r>
            <a:endParaRPr dirty="0"/>
          </a:p>
        </p:txBody>
      </p:sp>
      <p:sp>
        <p:nvSpPr>
          <p:cNvPr id="12" name="Shape 187"/>
          <p:cNvSpPr txBox="1">
            <a:spLocks noGrp="1"/>
          </p:cNvSpPr>
          <p:nvPr>
            <p:ph type="sldNum" idx="5"/>
          </p:nvPr>
        </p:nvSpPr>
        <p:spPr>
          <a:xfrm>
            <a:off x="7049901" y="6521975"/>
            <a:ext cx="14103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13 </a:t>
            </a:r>
            <a:r>
              <a:rPr lang="fr-FR" dirty="0" err="1" smtClean="0"/>
              <a:t>June</a:t>
            </a:r>
            <a:r>
              <a:rPr lang="fr-FR" dirty="0" smtClean="0"/>
              <a:t> 2019</a:t>
            </a:r>
            <a:endParaRPr dirty="0"/>
          </a:p>
        </p:txBody>
      </p:sp>
      <p:sp>
        <p:nvSpPr>
          <p:cNvPr id="19" name="ZoneTexte 18"/>
          <p:cNvSpPr txBox="1"/>
          <p:nvPr/>
        </p:nvSpPr>
        <p:spPr>
          <a:xfrm>
            <a:off x="345876" y="53406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endParaRPr lang="fr-FR" dirty="0" smtClean="0">
              <a:solidFill>
                <a:srgbClr val="4F81BD"/>
              </a:solidFill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5499691" y="1425848"/>
            <a:ext cx="2960510" cy="2770089"/>
            <a:chOff x="457200" y="1744283"/>
            <a:chExt cx="3445892" cy="3224251"/>
          </a:xfrm>
        </p:grpSpPr>
        <p:pic>
          <p:nvPicPr>
            <p:cNvPr id="21" name="Image 20" descr="Outflows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744283"/>
              <a:ext cx="3445892" cy="3224251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870465" y="2790033"/>
              <a:ext cx="347396" cy="409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smtClean="0">
                  <a:ln w="18415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381000">
                      <a:schemeClr val="bg1">
                        <a:alpha val="8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fr-FR" sz="18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glow rad="381000">
                    <a:schemeClr val="bg1">
                      <a:alpha val="8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402992" y="2497645"/>
              <a:ext cx="347396" cy="409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ln w="18415" cmpd="sng">
                    <a:noFill/>
                    <a:prstDash val="solid"/>
                  </a:ln>
                  <a:effectLst>
                    <a:glow rad="381000">
                      <a:schemeClr val="bg1">
                        <a:alpha val="8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790460" y="2800545"/>
              <a:ext cx="347396" cy="409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ln w="18415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381000">
                      <a:schemeClr val="bg1">
                        <a:alpha val="8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25" name="Image 24" descr="Plot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4" r="7895"/>
          <a:stretch/>
        </p:blipFill>
        <p:spPr>
          <a:xfrm>
            <a:off x="139231" y="3625542"/>
            <a:ext cx="5360460" cy="208447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960106" y="4263971"/>
            <a:ext cx="2872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bg2"/>
                </a:solidFill>
                <a:latin typeface="Roboto Regular"/>
                <a:cs typeface="Roboto Regular"/>
              </a:rPr>
              <a:t>Outflows</a:t>
            </a:r>
            <a:r>
              <a:rPr lang="fr-FR" sz="1600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Roboto Regular"/>
                <a:cs typeface="Roboto Regular"/>
              </a:rPr>
              <a:t>from</a:t>
            </a:r>
            <a:r>
              <a:rPr lang="fr-FR" sz="1600" dirty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600" dirty="0">
                <a:solidFill>
                  <a:schemeClr val="bg2"/>
                </a:solidFill>
                <a:latin typeface="Roboto Regular"/>
                <a:cs typeface="Roboto Regular"/>
              </a:rPr>
              <a:t> #3,  but </a:t>
            </a:r>
            <a:r>
              <a:rPr lang="fr-FR" sz="1600" dirty="0" err="1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600" dirty="0">
                <a:solidFill>
                  <a:schemeClr val="bg2"/>
                </a:solidFill>
                <a:latin typeface="Roboto Regular"/>
                <a:cs typeface="Roboto Regular"/>
              </a:rPr>
              <a:t> #6 shows</a:t>
            </a:r>
            <a:r>
              <a:rPr lang="fr-FR" sz="1600" dirty="0">
                <a:solidFill>
                  <a:srgbClr val="D23369"/>
                </a:solidFill>
                <a:latin typeface="Roboto Regular"/>
                <a:cs typeface="Roboto Regular"/>
              </a:rPr>
              <a:t> no </a:t>
            </a:r>
            <a:r>
              <a:rPr lang="fr-FR" sz="1600" dirty="0" err="1">
                <a:solidFill>
                  <a:srgbClr val="D23369"/>
                </a:solidFill>
                <a:latin typeface="Roboto Regular"/>
                <a:cs typeface="Roboto Regular"/>
              </a:rPr>
              <a:t>outflow</a:t>
            </a:r>
            <a:endParaRPr lang="fr-FR" sz="1600" dirty="0">
              <a:solidFill>
                <a:srgbClr val="D23369"/>
              </a:solidFill>
              <a:latin typeface="Roboto Regular"/>
              <a:cs typeface="Roboto Regular"/>
            </a:endParaRPr>
          </a:p>
          <a:p>
            <a:pPr algn="r"/>
            <a:endParaRPr lang="fr-FR" sz="1600" dirty="0" smtClean="0">
              <a:solidFill>
                <a:schemeClr val="bg2"/>
              </a:solidFill>
              <a:latin typeface="Roboto Regular"/>
              <a:cs typeface="Roboto Regular"/>
            </a:endParaRPr>
          </a:p>
          <a:p>
            <a:pPr algn="r"/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Rich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molecular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content in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#3,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while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#6 shows </a:t>
            </a:r>
            <a:r>
              <a:rPr lang="fr-FR" sz="1600" dirty="0" err="1" smtClean="0">
                <a:solidFill>
                  <a:srgbClr val="D23369"/>
                </a:solidFill>
                <a:latin typeface="Roboto Regular"/>
                <a:cs typeface="Roboto Regular"/>
              </a:rPr>
              <a:t>poor</a:t>
            </a:r>
            <a:r>
              <a:rPr lang="fr-FR" sz="1600" dirty="0">
                <a:solidFill>
                  <a:srgbClr val="D23369"/>
                </a:solidFill>
                <a:latin typeface="Roboto Regular"/>
                <a:cs typeface="Roboto Regular"/>
              </a:rPr>
              <a:t> </a:t>
            </a:r>
            <a:r>
              <a:rPr lang="fr-FR" sz="1600" dirty="0" err="1" smtClean="0">
                <a:solidFill>
                  <a:srgbClr val="D23369"/>
                </a:solidFill>
                <a:latin typeface="Roboto Regular"/>
                <a:cs typeface="Roboto Regular"/>
              </a:rPr>
              <a:t>molecular</a:t>
            </a:r>
            <a:r>
              <a:rPr lang="fr-FR" sz="1600" dirty="0" smtClean="0">
                <a:solidFill>
                  <a:srgbClr val="D23369"/>
                </a:solidFill>
                <a:latin typeface="Roboto Regular"/>
                <a:cs typeface="Roboto Regular"/>
              </a:rPr>
              <a:t> content</a:t>
            </a:r>
            <a:r>
              <a:rPr lang="fr-FR" sz="1600" dirty="0" smtClean="0">
                <a:solidFill>
                  <a:srgbClr val="4F81BD"/>
                </a:solidFill>
                <a:latin typeface="Roboto Regular"/>
                <a:cs typeface="Roboto Regular"/>
              </a:rPr>
              <a:t>.</a:t>
            </a:r>
          </a:p>
        </p:txBody>
      </p:sp>
      <p:grpSp>
        <p:nvGrpSpPr>
          <p:cNvPr id="27" name="Grouper 26"/>
          <p:cNvGrpSpPr/>
          <p:nvPr/>
        </p:nvGrpSpPr>
        <p:grpSpPr>
          <a:xfrm>
            <a:off x="514570" y="1738287"/>
            <a:ext cx="4240387" cy="966129"/>
            <a:chOff x="514570" y="2189241"/>
            <a:chExt cx="4240387" cy="966129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70" y="2189241"/>
              <a:ext cx="4240387" cy="966129"/>
            </a:xfrm>
            <a:prstGeom prst="rect">
              <a:avLst/>
            </a:prstGeom>
            <a:ln w="6350" cmpd="sng">
              <a:solidFill>
                <a:schemeClr val="bg1">
                  <a:lumMod val="65000"/>
                </a:schemeClr>
              </a:solidFill>
            </a:ln>
            <a:effectLst/>
          </p:spPr>
        </p:pic>
        <p:sp>
          <p:nvSpPr>
            <p:cNvPr id="29" name="Rectangle 28"/>
            <p:cNvSpPr/>
            <p:nvPr/>
          </p:nvSpPr>
          <p:spPr>
            <a:xfrm>
              <a:off x="2577371" y="2654473"/>
              <a:ext cx="362841" cy="32675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60113" y="2654473"/>
              <a:ext cx="501252" cy="32675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86625" y="2767226"/>
            <a:ext cx="45535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#3 and 6 have the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same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mass (60M</a:t>
            </a:r>
            <a:r>
              <a:rPr lang="fr-FR" sz="1600" baseline="-25000" dirty="0" smtClean="0">
                <a:solidFill>
                  <a:schemeClr val="bg2"/>
                </a:solidFill>
                <a:latin typeface="Roboto Regular"/>
                <a:ea typeface="Wingdings"/>
                <a:cs typeface="Roboto Regular"/>
                <a:sym typeface="Wingdings"/>
              </a:rPr>
              <a:t>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) in the </a:t>
            </a:r>
            <a:r>
              <a:rPr lang="fr-FR" sz="1600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same</a:t>
            </a:r>
            <a:r>
              <a:rPr lang="fr-FR" sz="1600" dirty="0" smtClean="0">
                <a:solidFill>
                  <a:schemeClr val="bg2"/>
                </a:solidFill>
                <a:latin typeface="Roboto Regular"/>
                <a:cs typeface="Roboto Regular"/>
              </a:rPr>
              <a:t> size (1300AU).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53200" y="5990325"/>
            <a:ext cx="142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Nony</a:t>
            </a:r>
            <a:r>
              <a:rPr lang="fr-FR" sz="1200" dirty="0" smtClean="0"/>
              <a:t> et al. 2018)</a:t>
            </a:r>
            <a:endParaRPr lang="fr-FR" sz="1200" dirty="0"/>
          </a:p>
        </p:txBody>
      </p:sp>
      <p:sp>
        <p:nvSpPr>
          <p:cNvPr id="33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1F79E099-F7A1-8443-BFF7-338C56940E9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64859" y="5949698"/>
            <a:ext cx="592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800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 #6 </a:t>
            </a:r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is</a:t>
            </a:r>
            <a:r>
              <a:rPr lang="fr-FR" sz="1800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 a good </a:t>
            </a:r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high</a:t>
            </a:r>
            <a:r>
              <a:rPr lang="fr-FR" sz="1800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-mass </a:t>
            </a:r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prestellar</a:t>
            </a:r>
            <a:r>
              <a:rPr lang="fr-FR" sz="1800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 </a:t>
            </a:r>
            <a:r>
              <a:rPr lang="fr-FR" sz="1800" b="1" dirty="0" err="1" smtClean="0">
                <a:solidFill>
                  <a:schemeClr val="bg2"/>
                </a:solidFill>
                <a:latin typeface="Roboto Regular"/>
                <a:cs typeface="Roboto Regular"/>
              </a:rPr>
              <a:t>core</a:t>
            </a:r>
            <a:r>
              <a:rPr lang="fr-FR" sz="1800" b="1" dirty="0" smtClean="0">
                <a:solidFill>
                  <a:schemeClr val="bg2"/>
                </a:solidFill>
                <a:latin typeface="Roboto Regular"/>
                <a:cs typeface="Roboto Regular"/>
              </a:rPr>
              <a:t> candidate </a:t>
            </a:r>
            <a:r>
              <a:rPr lang="fr-FR" sz="1800" b="1" dirty="0">
                <a:solidFill>
                  <a:schemeClr val="bg2"/>
                </a:solidFill>
                <a:latin typeface="Roboto Regular"/>
                <a:cs typeface="Roboto Regular"/>
              </a:rPr>
              <a:t>!</a:t>
            </a:r>
          </a:p>
        </p:txBody>
      </p:sp>
      <p:sp>
        <p:nvSpPr>
          <p:cNvPr id="36" name="Flèche vers le haut 35"/>
          <p:cNvSpPr/>
          <p:nvPr/>
        </p:nvSpPr>
        <p:spPr>
          <a:xfrm>
            <a:off x="6024111" y="4263971"/>
            <a:ext cx="185735" cy="319927"/>
          </a:xfrm>
          <a:prstGeom prst="upArrow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haut 36"/>
          <p:cNvSpPr/>
          <p:nvPr/>
        </p:nvSpPr>
        <p:spPr>
          <a:xfrm rot="16200000">
            <a:off x="5990776" y="5006265"/>
            <a:ext cx="185735" cy="319927"/>
          </a:xfrm>
          <a:prstGeom prst="upArrow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049901" y="3151947"/>
            <a:ext cx="1037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solidFill>
                  <a:srgbClr val="0000FF"/>
                </a:solidFill>
              </a:rPr>
              <a:t>60-90 km.s</a:t>
            </a:r>
            <a:r>
              <a:rPr lang="fr-FR" sz="1000" baseline="30000" dirty="0" smtClean="0">
                <a:solidFill>
                  <a:srgbClr val="0000FF"/>
                </a:solidFill>
              </a:rPr>
              <a:t>-1</a:t>
            </a:r>
          </a:p>
          <a:p>
            <a:pPr algn="r"/>
            <a:r>
              <a:rPr lang="fr-FR" sz="1000" dirty="0" smtClean="0">
                <a:solidFill>
                  <a:srgbClr val="FF0000"/>
                </a:solidFill>
              </a:rPr>
              <a:t>104-134 </a:t>
            </a:r>
            <a:r>
              <a:rPr lang="fr-FR" sz="1000" dirty="0">
                <a:solidFill>
                  <a:srgbClr val="FF0000"/>
                </a:solidFill>
              </a:rPr>
              <a:t>km.s</a:t>
            </a:r>
            <a:r>
              <a:rPr lang="fr-FR" sz="1000" baseline="30000" dirty="0">
                <a:solidFill>
                  <a:srgbClr val="FF0000"/>
                </a:solidFill>
              </a:rPr>
              <a:t>-</a:t>
            </a:r>
            <a:r>
              <a:rPr lang="fr-FR" sz="1000" baseline="30000" dirty="0" smtClean="0">
                <a:solidFill>
                  <a:srgbClr val="FF0000"/>
                </a:solidFill>
              </a:rPr>
              <a:t>1</a:t>
            </a:r>
            <a:endParaRPr lang="fr-FR" sz="1000" baseline="30000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603533" y="1592681"/>
            <a:ext cx="398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SiO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36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80BCA2B8984FB5AAF7BA1F4130DC" ma:contentTypeVersion="0" ma:contentTypeDescription="Crée un document." ma:contentTypeScope="" ma:versionID="70e447e369fed80e6567515be1ccb5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057FF1-659C-467F-B0F9-07AA6F69D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956ACB-3470-4B41-BDA6-C4CE6BF583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A4C7C-34C4-4C28-8D5C-2C15F12E96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2185</Words>
  <Application>Microsoft Macintosh PowerPoint</Application>
  <PresentationFormat>Présentation à l'écran (4:3)</PresentationFormat>
  <Paragraphs>590</Paragraphs>
  <Slides>30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Geometric</vt:lpstr>
      <vt:lpstr>…quation</vt:lpstr>
      <vt:lpstr> Characterization of the best high-mass prestellar core candidate found so far</vt:lpstr>
      <vt:lpstr>High-mass star formation models</vt:lpstr>
      <vt:lpstr>High-mass star formation models</vt:lpstr>
      <vt:lpstr>High-mass star formation models</vt:lpstr>
      <vt:lpstr>High-mass prestellar core candidates </vt:lpstr>
      <vt:lpstr>The W43-MM1 massive star forming region</vt:lpstr>
      <vt:lpstr>The W43-MM1 massive star forming region</vt:lpstr>
      <vt:lpstr>The W43-MM1 massive star forming region</vt:lpstr>
      <vt:lpstr>A new high-mass prestellar core candidate</vt:lpstr>
      <vt:lpstr>ALMA Data</vt:lpstr>
      <vt:lpstr>Continuum map</vt:lpstr>
      <vt:lpstr>Continuum map</vt:lpstr>
      <vt:lpstr>Continuum map</vt:lpstr>
      <vt:lpstr>Continuum map</vt:lpstr>
      <vt:lpstr>Line analysis : Core #3</vt:lpstr>
      <vt:lpstr>Line analysis : Core #3</vt:lpstr>
      <vt:lpstr>Line analysis : Core #3</vt:lpstr>
      <vt:lpstr>Line analysis : Core #3</vt:lpstr>
      <vt:lpstr>Line analysis : Core #3</vt:lpstr>
      <vt:lpstr>Line analysis : Core #6</vt:lpstr>
      <vt:lpstr>Line analysis : Core #6</vt:lpstr>
      <vt:lpstr>Line analysis : Core #6</vt:lpstr>
      <vt:lpstr>Line analysis : Core #6</vt:lpstr>
      <vt:lpstr>Distribution of the molecules</vt:lpstr>
      <vt:lpstr>Distribution of the molecules</vt:lpstr>
      <vt:lpstr>Comparison of abundances / H2 :</vt:lpstr>
      <vt:lpstr>Comparison of abundances / H2 :</vt:lpstr>
      <vt:lpstr>Comparison of abundances / H2 :</vt:lpstr>
      <vt:lpstr>Conclusions about the nature of core #6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Characterization of the best high-mass prestellar core candidate found so far</dc:title>
  <cp:lastModifiedBy>Jordan Molet</cp:lastModifiedBy>
  <cp:revision>77</cp:revision>
  <dcterms:modified xsi:type="dcterms:W3CDTF">2019-06-12T17:05:27Z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0x01010060B180BCA2B8984FB5AAF7BA1F4130DC</vt:lpwstr>
  </property>
</Properties>
</file>