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60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6" r:id="rId10"/>
    <p:sldId id="264" r:id="rId11"/>
    <p:sldId id="265" r:id="rId12"/>
    <p:sldId id="275" r:id="rId13"/>
    <p:sldId id="267" r:id="rId14"/>
    <p:sldId id="279" r:id="rId15"/>
    <p:sldId id="277" r:id="rId16"/>
    <p:sldId id="270" r:id="rId17"/>
    <p:sldId id="274" r:id="rId18"/>
    <p:sldId id="269" r:id="rId19"/>
    <p:sldId id="278" r:id="rId20"/>
    <p:sldId id="271" r:id="rId21"/>
    <p:sldId id="273" r:id="rId22"/>
    <p:sldId id="272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7"/>
    <p:restoredTop sz="94637"/>
  </p:normalViewPr>
  <p:slideViewPr>
    <p:cSldViewPr snapToGrid="0" snapToObjects="1">
      <p:cViewPr varScale="1">
        <p:scale>
          <a:sx n="62" d="100"/>
          <a:sy n="62" d="100"/>
        </p:scale>
        <p:origin x="224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525AC0-2BC7-B648-A256-B1B1C2E44DC6}" type="datetimeFigureOut">
              <a:rPr lang="en-GB" smtClean="0"/>
              <a:t>21/06/2019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94F073-2CA2-864B-848D-DAC170724D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807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Zooming in on Star Formation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997F-CECC-8E46-8536-4CC093E3BB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304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Zooming in on Star Formation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997F-CECC-8E46-8536-4CC093E3BB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927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Zooming in on Star Formation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997F-CECC-8E46-8536-4CC093E3BB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24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Zooming in on Star Formation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997F-CECC-8E46-8536-4CC093E3BB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107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Zooming in on Star Formation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997F-CECC-8E46-8536-4CC093E3BB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6647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Zooming in on Star Formation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997F-CECC-8E46-8536-4CC093E3BB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31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Zooming in on Star Formation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997F-CECC-8E46-8536-4CC093E3BB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351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Zooming in on Star Formation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997F-CECC-8E46-8536-4CC093E3BB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450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Zooming in on Star Formation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997F-CECC-8E46-8536-4CC093E3BB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682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Zooming in on Star Formation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997F-CECC-8E46-8536-4CC093E3BB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657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Zooming in on Star Formation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997F-CECC-8E46-8536-4CC093E3BB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207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14/06/2019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Zooming in on Star Formation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0997F-CECC-8E46-8536-4CC093E3BB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6295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B2E6D-DB06-6448-8629-4F3B451A33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5365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Helvetica" pitchFamily="2" charset="0"/>
              </a:rPr>
              <a:t>Linking galactic scale star formation to planet 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F5BBE4-FA15-6C4F-99B7-42F1166C1C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6253" y="3899133"/>
            <a:ext cx="7307766" cy="828984"/>
          </a:xfrm>
        </p:spPr>
        <p:txBody>
          <a:bodyPr>
            <a:normAutofit/>
          </a:bodyPr>
          <a:lstStyle/>
          <a:p>
            <a:r>
              <a:rPr lang="en-GB" dirty="0">
                <a:latin typeface="Helvetica" pitchFamily="2" charset="0"/>
              </a:rPr>
              <a:t>Andrew</a:t>
            </a:r>
            <a:r>
              <a:rPr lang="en-GB" dirty="0"/>
              <a:t> </a:t>
            </a:r>
            <a:r>
              <a:rPr lang="en-GB" dirty="0">
                <a:latin typeface="Helvetica" pitchFamily="2" charset="0"/>
              </a:rPr>
              <a:t>Winter</a:t>
            </a:r>
          </a:p>
          <a:p>
            <a:r>
              <a:rPr lang="en-GB" sz="1400" dirty="0">
                <a:latin typeface="Helvetica" pitchFamily="2" charset="0"/>
              </a:rPr>
              <a:t>University of Leicester – </a:t>
            </a:r>
            <a:r>
              <a:rPr lang="en-GB" sz="1400" dirty="0" err="1">
                <a:latin typeface="Helvetica" pitchFamily="2" charset="0"/>
              </a:rPr>
              <a:t>a.j.winter@le.ac.uk</a:t>
            </a:r>
            <a:endParaRPr lang="en-GB" sz="1400" dirty="0">
              <a:latin typeface="Helvetica" pitchFamily="2" charset="0"/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708592-E9E7-3147-8E14-0D5299F673FE}"/>
              </a:ext>
            </a:extLst>
          </p:cNvPr>
          <p:cNvSpPr/>
          <p:nvPr/>
        </p:nvSpPr>
        <p:spPr>
          <a:xfrm>
            <a:off x="2222810" y="5503347"/>
            <a:ext cx="7627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Helvetica" pitchFamily="2" charset="0"/>
              </a:rPr>
              <a:t>Cathie Clarke, </a:t>
            </a:r>
            <a:r>
              <a:rPr lang="en-GB" dirty="0" err="1">
                <a:latin typeface="Helvetica" pitchFamily="2" charset="0"/>
              </a:rPr>
              <a:t>Diederik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dirty="0" err="1">
                <a:latin typeface="Helvetica" pitchFamily="2" charset="0"/>
              </a:rPr>
              <a:t>Kruijssen</a:t>
            </a:r>
            <a:r>
              <a:rPr lang="en-GB" dirty="0">
                <a:latin typeface="Helvetica" pitchFamily="2" charset="0"/>
              </a:rPr>
              <a:t>, Giovanni </a:t>
            </a:r>
            <a:r>
              <a:rPr lang="en-GB" dirty="0" err="1">
                <a:latin typeface="Helvetica" pitchFamily="2" charset="0"/>
              </a:rPr>
              <a:t>Rosotti</a:t>
            </a:r>
            <a:r>
              <a:rPr lang="en-GB" dirty="0">
                <a:latin typeface="Helvetica" pitchFamily="2" charset="0"/>
              </a:rPr>
              <a:t>, Stefano </a:t>
            </a:r>
            <a:r>
              <a:rPr lang="en-GB" dirty="0" err="1">
                <a:latin typeface="Helvetica" pitchFamily="2" charset="0"/>
              </a:rPr>
              <a:t>Facchini</a:t>
            </a:r>
            <a:r>
              <a:rPr lang="en-GB" dirty="0">
                <a:latin typeface="Helvetica" pitchFamily="2" charset="0"/>
              </a:rPr>
              <a:t>, </a:t>
            </a:r>
          </a:p>
          <a:p>
            <a:pPr algn="ctr"/>
            <a:r>
              <a:rPr lang="en-GB" dirty="0">
                <a:latin typeface="Helvetica" pitchFamily="2" charset="0"/>
              </a:rPr>
              <a:t>Tom Haworth, </a:t>
            </a:r>
            <a:r>
              <a:rPr lang="en-GB" dirty="0" err="1">
                <a:latin typeface="Helvetica" pitchFamily="2" charset="0"/>
              </a:rPr>
              <a:t>Mélanie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dirty="0" err="1">
                <a:latin typeface="Helvetica" pitchFamily="2" charset="0"/>
              </a:rPr>
              <a:t>Chevance</a:t>
            </a:r>
            <a:r>
              <a:rPr lang="en-GB" dirty="0">
                <a:latin typeface="Helvetica" pitchFamily="2" charset="0"/>
              </a:rPr>
              <a:t>, Ben Keller, Steve Longmore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8CA69C-52D7-5D4F-B052-370175C4E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1629" y="6234845"/>
            <a:ext cx="2147175" cy="5711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EFE2B0-32B4-5743-BFCC-B9597579CDC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5214908"/>
            <a:ext cx="1005390" cy="937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195B09-6E49-D64B-9568-1F82BD0FA41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8358" y="6304350"/>
            <a:ext cx="1913568" cy="3875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A96A2C-9C0D-EA42-961C-C41869E96D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1964" y="121850"/>
            <a:ext cx="1295400" cy="863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EACF34-641E-0F4F-8B1C-5FA31D30E9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8421" y="121850"/>
            <a:ext cx="1648691" cy="863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1D68AA-F766-694B-BEB3-E89F837940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563" t="23997" r="4097" b="24528"/>
          <a:stretch/>
        </p:blipFill>
        <p:spPr>
          <a:xfrm>
            <a:off x="104442" y="85055"/>
            <a:ext cx="2301811" cy="93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25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97639-4887-2C45-8E6F-FAA40153C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10C5F-63C4-B74D-B4E8-45AC33BDF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Zooming in on Star Formation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8AC4B-3866-AA43-89BB-AA3AAA94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997F-CECC-8E46-8536-4CC093E3BB25}" type="slidenum">
              <a:rPr lang="en-GB" smtClean="0"/>
              <a:t>9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C41EF2-94E5-8449-AD9A-2ADD24412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48775" cy="1249363"/>
          </a:xfrm>
        </p:spPr>
        <p:txBody>
          <a:bodyPr>
            <a:normAutofit/>
          </a:bodyPr>
          <a:lstStyle/>
          <a:p>
            <a:r>
              <a:rPr lang="en-GB" dirty="0">
                <a:latin typeface="Helvetica" pitchFamily="2" charset="0"/>
              </a:rPr>
              <a:t>Is the Solar neighbourhood special?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CC88559-E0E2-7549-A031-7B86AA1E0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779" y="1496641"/>
            <a:ext cx="5635159" cy="4859709"/>
          </a:xfrm>
          <a:prstGeom prst="rect">
            <a:avLst/>
          </a:prstGeom>
        </p:spPr>
      </p:pic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E23F3A14-B0D9-2948-9CEA-6282C827A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0496" y="1496641"/>
            <a:ext cx="5367337" cy="4859709"/>
          </a:xfrm>
        </p:spPr>
        <p:txBody>
          <a:bodyPr/>
          <a:lstStyle/>
          <a:p>
            <a:r>
              <a:rPr lang="en-GB" dirty="0"/>
              <a:t>Link the gas properties (</a:t>
            </a:r>
            <a:r>
              <a:rPr lang="en-GB" dirty="0" err="1"/>
              <a:t>Toomre</a:t>
            </a:r>
            <a:r>
              <a:rPr lang="en-GB" dirty="0"/>
              <a:t> Q, angular velocity, gas surface density) to dispersal timescale distribution</a:t>
            </a:r>
          </a:p>
          <a:p>
            <a:r>
              <a:rPr lang="en-GB" dirty="0"/>
              <a:t>Median dispersal: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Approximately maximum </a:t>
            </a:r>
            <a:r>
              <a:rPr lang="en-GB" b="1" dirty="0"/>
              <a:t>number</a:t>
            </a:r>
            <a:r>
              <a:rPr lang="en-GB" dirty="0"/>
              <a:t> of stars before environmental influences disperse PPDs more rapidly</a:t>
            </a:r>
          </a:p>
          <a:p>
            <a:endParaRPr lang="en-GB" dirty="0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6E86109-D060-D546-8653-F7C32D272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666" y="3676649"/>
            <a:ext cx="4842996" cy="90038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72B856-30C0-BF4E-9B4B-271732C54DA1}"/>
              </a:ext>
            </a:extLst>
          </p:cNvPr>
          <p:cNvCxnSpPr>
            <a:cxnSpLocks/>
          </p:cNvCxnSpPr>
          <p:nvPr/>
        </p:nvCxnSpPr>
        <p:spPr>
          <a:xfrm flipH="1">
            <a:off x="3114675" y="1371600"/>
            <a:ext cx="700089" cy="2305049"/>
          </a:xfrm>
          <a:prstGeom prst="straightConnector1">
            <a:avLst/>
          </a:prstGeom>
          <a:ln w="60325">
            <a:solidFill>
              <a:srgbClr val="00B05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0110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97639-4887-2C45-8E6F-FAA40153C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10C5F-63C4-B74D-B4E8-45AC33BDF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Zooming in on Star Formation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8AC4B-3866-AA43-89BB-AA3AAA94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997F-CECC-8E46-8536-4CC093E3BB25}" type="slidenum">
              <a:rPr lang="en-GB" smtClean="0"/>
              <a:t>10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C41EF2-94E5-8449-AD9A-2ADD24412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48775" cy="1249363"/>
          </a:xfrm>
        </p:spPr>
        <p:txBody>
          <a:bodyPr>
            <a:normAutofit/>
          </a:bodyPr>
          <a:lstStyle/>
          <a:p>
            <a:r>
              <a:rPr lang="en-GB" dirty="0">
                <a:latin typeface="Helvetica" pitchFamily="2" charset="0"/>
              </a:rPr>
              <a:t>Summary 1</a:t>
            </a: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E23F3A14-B0D9-2948-9CEA-6282C827A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664" y="1496641"/>
            <a:ext cx="10915649" cy="4632697"/>
          </a:xfrm>
        </p:spPr>
        <p:txBody>
          <a:bodyPr>
            <a:normAutofit fontScale="92500"/>
          </a:bodyPr>
          <a:lstStyle/>
          <a:p>
            <a:r>
              <a:rPr lang="en-GB" dirty="0"/>
              <a:t>Secularly evolving discs have lifetimes of ~3 </a:t>
            </a:r>
            <a:r>
              <a:rPr lang="en-GB" dirty="0" err="1"/>
              <a:t>Myr</a:t>
            </a:r>
            <a:endParaRPr lang="en-GB" dirty="0"/>
          </a:p>
          <a:p>
            <a:r>
              <a:rPr lang="en-GB" dirty="0"/>
              <a:t>Strong FUV fields (&gt;~ 1000 G</a:t>
            </a:r>
            <a:r>
              <a:rPr lang="en-GB" baseline="-25000" dirty="0"/>
              <a:t>0</a:t>
            </a:r>
            <a:r>
              <a:rPr lang="en-GB" dirty="0"/>
              <a:t>) can disperse PPDs rapidly (&lt; 3 </a:t>
            </a:r>
            <a:r>
              <a:rPr lang="en-GB" dirty="0" err="1"/>
              <a:t>Myr</a:t>
            </a:r>
            <a:r>
              <a:rPr lang="en-GB" dirty="0"/>
              <a:t>), reducing mass and time for planet formation</a:t>
            </a:r>
          </a:p>
          <a:p>
            <a:r>
              <a:rPr lang="en-GB" dirty="0"/>
              <a:t>Stars in many local star forming regions experience such FUV fields</a:t>
            </a:r>
          </a:p>
          <a:p>
            <a:r>
              <a:rPr lang="en-GB" dirty="0"/>
              <a:t>The Solar neighbourhood may not be a typical environment for planet formation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Questions:</a:t>
            </a:r>
          </a:p>
          <a:p>
            <a:r>
              <a:rPr lang="en-GB" dirty="0"/>
              <a:t>What is the evidence for externally depleted PPDs in local environments?</a:t>
            </a:r>
          </a:p>
          <a:p>
            <a:r>
              <a:rPr lang="en-GB" dirty="0"/>
              <a:t>What can PPD populations tell us about the star formation history?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1626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97639-4887-2C45-8E6F-FAA40153C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10C5F-63C4-B74D-B4E8-45AC33BDF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Zooming in on Star Formation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8AC4B-3866-AA43-89BB-AA3AAA94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997F-CECC-8E46-8536-4CC093E3BB25}" type="slidenum">
              <a:rPr lang="en-GB" smtClean="0"/>
              <a:t>11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C41EF2-94E5-8449-AD9A-2ADD24412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48775" cy="1249363"/>
          </a:xfrm>
        </p:spPr>
        <p:txBody>
          <a:bodyPr>
            <a:normAutofit/>
          </a:bodyPr>
          <a:lstStyle/>
          <a:p>
            <a:r>
              <a:rPr lang="en-GB" dirty="0">
                <a:latin typeface="Helvetica" pitchFamily="2" charset="0"/>
              </a:rPr>
              <a:t>Disc fractions in Cygnus OB2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302ECB-FD84-B447-85E8-B984F9E750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7248" y="2726809"/>
            <a:ext cx="3828430" cy="3686944"/>
          </a:xfrm>
          <a:prstGeom prst="rect">
            <a:avLst/>
          </a:prstGeom>
        </p:spPr>
      </p:pic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6D2C49E6-55C8-914E-944C-6108CE2BE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59" y="1566680"/>
            <a:ext cx="11413197" cy="1477603"/>
          </a:xfrm>
        </p:spPr>
        <p:txBody>
          <a:bodyPr>
            <a:normAutofit fontScale="70000" lnSpcReduction="20000"/>
          </a:bodyPr>
          <a:lstStyle/>
          <a:p>
            <a:r>
              <a:rPr lang="en-GB" dirty="0" err="1"/>
              <a:t>Guarcello</a:t>
            </a:r>
            <a:r>
              <a:rPr lang="en-GB" dirty="0"/>
              <a:t>+ 2016 (previous talk) mapped surviving disc fraction as a function of FUV flux in </a:t>
            </a:r>
            <a:r>
              <a:rPr lang="en-GB" dirty="0" err="1"/>
              <a:t>Cyg</a:t>
            </a:r>
            <a:r>
              <a:rPr lang="en-GB" dirty="0"/>
              <a:t> OB2</a:t>
            </a:r>
          </a:p>
          <a:p>
            <a:r>
              <a:rPr lang="en-GB" dirty="0"/>
              <a:t>N-body model + photoevaporation calculations reproduce the observed survival rates (no secular dispersal included)</a:t>
            </a:r>
          </a:p>
          <a:p>
            <a:r>
              <a:rPr lang="en-GB" dirty="0"/>
              <a:t>Predict a steep host-disc mass mass relationship…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F623CC9-A9CD-004E-B445-62E2E0EEA6AF}"/>
              </a:ext>
            </a:extLst>
          </p:cNvPr>
          <p:cNvSpPr txBox="1">
            <a:spLocks/>
          </p:cNvSpPr>
          <p:nvPr/>
        </p:nvSpPr>
        <p:spPr>
          <a:xfrm>
            <a:off x="8513558" y="6310312"/>
            <a:ext cx="2590800" cy="411163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Helvetica" pitchFamily="2" charset="0"/>
              </a:rPr>
              <a:t>Winter, </a:t>
            </a:r>
            <a:r>
              <a:rPr lang="en-US" sz="2400" dirty="0" err="1">
                <a:latin typeface="Helvetica" pitchFamily="2" charset="0"/>
              </a:rPr>
              <a:t>Rosotti</a:t>
            </a:r>
            <a:r>
              <a:rPr lang="en-US" sz="2400" dirty="0">
                <a:latin typeface="Helvetica" pitchFamily="2" charset="0"/>
              </a:rPr>
              <a:t> &amp; Clarke 2019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b="1" baseline="30000" dirty="0">
              <a:solidFill>
                <a:schemeClr val="bg1"/>
              </a:solidFill>
            </a:endParaRPr>
          </a:p>
        </p:txBody>
      </p:sp>
      <p:pic>
        <p:nvPicPr>
          <p:cNvPr id="10" name="Picture 9" descr="A close up of a map&#13;&#10;&#13;&#10;Description automatically generated">
            <a:extLst>
              <a:ext uri="{FF2B5EF4-FFF2-40B4-BE49-F238E27FC236}">
                <a16:creationId xmlns:a16="http://schemas.microsoft.com/office/drawing/2014/main" id="{F40C3B23-3C0A-2F4C-B2FA-C48CDAABA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8784" y="2313203"/>
            <a:ext cx="4114800" cy="395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85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97639-4887-2C45-8E6F-FAA40153C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10C5F-63C4-B74D-B4E8-45AC33BDF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Zooming in on Star Formation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8AC4B-3866-AA43-89BB-AA3AAA94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997F-CECC-8E46-8536-4CC093E3BB25}" type="slidenum">
              <a:rPr lang="en-GB" smtClean="0"/>
              <a:t>12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C41EF2-94E5-8449-AD9A-2ADD24412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48775" cy="1249363"/>
          </a:xfrm>
        </p:spPr>
        <p:txBody>
          <a:bodyPr>
            <a:normAutofit/>
          </a:bodyPr>
          <a:lstStyle/>
          <a:p>
            <a:r>
              <a:rPr lang="en-GB" dirty="0">
                <a:latin typeface="Helvetica" pitchFamily="2" charset="0"/>
              </a:rPr>
              <a:t>Proplyd lifetime problem</a:t>
            </a: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6D2C49E6-55C8-914E-944C-6108CE2BE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59" y="1566680"/>
            <a:ext cx="7279090" cy="46198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A problem…</a:t>
            </a:r>
          </a:p>
          <a:p>
            <a:r>
              <a:rPr lang="en-GB" dirty="0"/>
              <a:t>How have discs (80%) in the core of the Orion Nebula Cluster survived for so long? </a:t>
            </a:r>
          </a:p>
          <a:p>
            <a:r>
              <a:rPr lang="en-GB" dirty="0"/>
              <a:t>Mass loss rates ~10</a:t>
            </a:r>
            <a:r>
              <a:rPr lang="en-GB" baseline="30000" dirty="0"/>
              <a:t>-7</a:t>
            </a:r>
            <a:r>
              <a:rPr lang="en-GB" dirty="0"/>
              <a:t> M</a:t>
            </a:r>
            <a:r>
              <a:rPr lang="en-GB" baseline="-25000" dirty="0"/>
              <a:t>☉</a:t>
            </a:r>
            <a:r>
              <a:rPr lang="en-GB" dirty="0"/>
              <a:t>/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>
                <a:sym typeface="Wingdings" pitchFamily="2" charset="2"/>
              </a:rPr>
              <a:t> ~3 </a:t>
            </a:r>
            <a:r>
              <a:rPr lang="en-GB" dirty="0" err="1">
                <a:sym typeface="Wingdings" pitchFamily="2" charset="2"/>
              </a:rPr>
              <a:t>Myr</a:t>
            </a:r>
            <a:r>
              <a:rPr lang="en-GB" dirty="0">
                <a:sym typeface="Wingdings" pitchFamily="2" charset="2"/>
              </a:rPr>
              <a:t> old members,  initial disc masses &gt;&gt;0.1 </a:t>
            </a:r>
            <a:r>
              <a:rPr lang="en-GB" dirty="0"/>
              <a:t>M</a:t>
            </a:r>
            <a:r>
              <a:rPr lang="en-GB" baseline="-25000" dirty="0"/>
              <a:t>☉ </a:t>
            </a:r>
            <a:r>
              <a:rPr lang="en-GB" dirty="0"/>
              <a:t>or young (&lt;&lt; 1 </a:t>
            </a:r>
            <a:r>
              <a:rPr lang="en-GB" dirty="0" err="1"/>
              <a:t>Myr</a:t>
            </a:r>
            <a:r>
              <a:rPr lang="en-GB" dirty="0"/>
              <a:t>) age for ϴ</a:t>
            </a:r>
            <a:r>
              <a:rPr lang="en-GB" baseline="30000" dirty="0"/>
              <a:t>1</a:t>
            </a:r>
            <a:r>
              <a:rPr lang="en-GB" dirty="0"/>
              <a:t>C</a:t>
            </a:r>
          </a:p>
          <a:p>
            <a:r>
              <a:rPr lang="en-GB" dirty="0"/>
              <a:t>Present disc masses ~ 0.01M</a:t>
            </a:r>
            <a:r>
              <a:rPr lang="en-GB" baseline="-25000" dirty="0"/>
              <a:t> ☉</a:t>
            </a:r>
            <a:r>
              <a:rPr lang="en-GB" dirty="0"/>
              <a:t>… coincidence?</a:t>
            </a:r>
            <a:endParaRPr lang="en-GB" baseline="-25000" dirty="0"/>
          </a:p>
          <a:p>
            <a:r>
              <a:rPr lang="en-GB" dirty="0"/>
              <a:t>Previous modelling unsuccessful (e.g. Scally &amp; Clarke 2001)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However…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10F228-4468-904E-AE89-623798E354E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7808849" y="1614488"/>
            <a:ext cx="3744000" cy="3671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0122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97639-4887-2C45-8E6F-FAA40153C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10C5F-63C4-B74D-B4E8-45AC33BDF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Zooming in on Star Formation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8AC4B-3866-AA43-89BB-AA3AAA94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997F-CECC-8E46-8536-4CC093E3BB25}" type="slidenum">
              <a:rPr lang="en-GB" smtClean="0"/>
              <a:t>13</a:t>
            </a:fld>
            <a:endParaRPr lang="en-GB"/>
          </a:p>
        </p:txBody>
      </p:sp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FCB2E0DD-AFD0-7841-98C5-6B69596BC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1444" y="172"/>
            <a:ext cx="3530556" cy="3428828"/>
          </a:xfrm>
          <a:prstGeom prst="rect">
            <a:avLst/>
          </a:prstGeom>
        </p:spPr>
      </p:pic>
      <p:pic>
        <p:nvPicPr>
          <p:cNvPr id="20" name="Picture 1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BFED22CA-9FB7-754C-B9DC-DF940E773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1221" y="3559040"/>
            <a:ext cx="3530779" cy="3298960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D84E1FB1-BED0-CA44-906E-708536816171}"/>
              </a:ext>
            </a:extLst>
          </p:cNvPr>
          <p:cNvSpPr txBox="1">
            <a:spLocks/>
          </p:cNvSpPr>
          <p:nvPr/>
        </p:nvSpPr>
        <p:spPr>
          <a:xfrm>
            <a:off x="6975277" y="3376477"/>
            <a:ext cx="1893849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Helvetica" pitchFamily="2" charset="0"/>
              </a:rPr>
              <a:t>Winter+ in prep.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8738A96-1A9B-BB41-9032-526A7FC3F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619875" cy="1277938"/>
          </a:xfrm>
        </p:spPr>
        <p:txBody>
          <a:bodyPr>
            <a:normAutofit/>
          </a:bodyPr>
          <a:lstStyle/>
          <a:p>
            <a:r>
              <a:rPr lang="en-GB" dirty="0">
                <a:latin typeface="Helvetica" pitchFamily="2" charset="0"/>
              </a:rPr>
              <a:t>Stellar age gradient…</a:t>
            </a:r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221EBF9E-A467-8D47-B3F0-F068AFB0B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56" y="5042420"/>
            <a:ext cx="6349238" cy="1352138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0515929-2834-2A4D-B4F2-0DA681613E52}"/>
              </a:ext>
            </a:extLst>
          </p:cNvPr>
          <p:cNvSpPr txBox="1">
            <a:spLocks/>
          </p:cNvSpPr>
          <p:nvPr/>
        </p:nvSpPr>
        <p:spPr>
          <a:xfrm>
            <a:off x="667337" y="3817144"/>
            <a:ext cx="1893849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Helvetica" pitchFamily="2" charset="0"/>
              </a:rPr>
              <a:t>Hillenbrand 1997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b="1" baseline="30000" dirty="0">
              <a:solidFill>
                <a:schemeClr val="bg1"/>
              </a:solidFill>
            </a:endParaRPr>
          </a:p>
        </p:txBody>
      </p:sp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61591230-7D61-644D-B0A6-7F7C1ED7C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4762" y="1429333"/>
            <a:ext cx="3834830" cy="354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4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97639-4887-2C45-8E6F-FAA40153C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10C5F-63C4-B74D-B4E8-45AC33BDF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Zooming in on Star Formation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8AC4B-3866-AA43-89BB-AA3AAA94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997F-CECC-8E46-8536-4CC093E3BB25}" type="slidenum">
              <a:rPr lang="en-GB" smtClean="0"/>
              <a:t>14</a:t>
            </a:fld>
            <a:endParaRPr lang="en-GB"/>
          </a:p>
        </p:txBody>
      </p:sp>
      <p:pic>
        <p:nvPicPr>
          <p:cNvPr id="23" name="Picture 2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28DF862-4A8E-5748-A39D-6771D6D8A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9415" y="1514141"/>
            <a:ext cx="4757319" cy="4356100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D84E1FB1-BED0-CA44-906E-708536816171}"/>
              </a:ext>
            </a:extLst>
          </p:cNvPr>
          <p:cNvSpPr txBox="1">
            <a:spLocks/>
          </p:cNvSpPr>
          <p:nvPr/>
        </p:nvSpPr>
        <p:spPr>
          <a:xfrm>
            <a:off x="8324850" y="5945187"/>
            <a:ext cx="2590800" cy="4111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Helvetica" pitchFamily="2" charset="0"/>
              </a:rPr>
              <a:t>Winter+ in prep.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b="1" baseline="30000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7E80494-CC61-3D44-8C41-B511F8CB7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48775" cy="1249363"/>
          </a:xfrm>
        </p:spPr>
        <p:txBody>
          <a:bodyPr>
            <a:normAutofit/>
          </a:bodyPr>
          <a:lstStyle/>
          <a:p>
            <a:r>
              <a:rPr lang="en-GB" dirty="0">
                <a:latin typeface="Helvetica" pitchFamily="2" charset="0"/>
              </a:rPr>
              <a:t>Stellar mass/disc property relations</a:t>
            </a:r>
          </a:p>
        </p:txBody>
      </p:sp>
      <p:pic>
        <p:nvPicPr>
          <p:cNvPr id="14" name="Picture 13" descr="A close up of a map&#10;&#10;Description automatically generated">
            <a:extLst>
              <a:ext uri="{FF2B5EF4-FFF2-40B4-BE49-F238E27FC236}">
                <a16:creationId xmlns:a16="http://schemas.microsoft.com/office/drawing/2014/main" id="{CED2BDFF-8AD4-CD44-B96C-0505392FD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14140"/>
            <a:ext cx="5026269" cy="4356100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3465FE4-852D-2F48-9E05-F880A59D8333}"/>
              </a:ext>
            </a:extLst>
          </p:cNvPr>
          <p:cNvSpPr txBox="1">
            <a:spLocks/>
          </p:cNvSpPr>
          <p:nvPr/>
        </p:nvSpPr>
        <p:spPr>
          <a:xfrm>
            <a:off x="2305050" y="5945187"/>
            <a:ext cx="2590800" cy="4111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Helvetica" pitchFamily="2" charset="0"/>
              </a:rPr>
              <a:t>Eisner+ 2018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b="1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917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97639-4887-2C45-8E6F-FAA40153C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10C5F-63C4-B74D-B4E8-45AC33BDF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Zooming in on Star Formation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8AC4B-3866-AA43-89BB-AA3AAA94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997F-CECC-8E46-8536-4CC093E3BB25}" type="slidenum">
              <a:rPr lang="en-GB" smtClean="0"/>
              <a:t>15</a:t>
            </a:fld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A3B68FD-BC02-8342-A744-F57ECC1FA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48775" cy="1249363"/>
          </a:xfrm>
        </p:spPr>
        <p:txBody>
          <a:bodyPr>
            <a:normAutofit/>
          </a:bodyPr>
          <a:lstStyle/>
          <a:p>
            <a:r>
              <a:rPr lang="en-GB" dirty="0">
                <a:latin typeface="Helvetica" pitchFamily="2" charset="0"/>
              </a:rPr>
              <a:t>Summary 2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4BF6CCB9-99B5-8A40-B04E-B627BFDAA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5" y="1614488"/>
            <a:ext cx="10915649" cy="4632697"/>
          </a:xfrm>
        </p:spPr>
        <p:txBody>
          <a:bodyPr>
            <a:normAutofit lnSpcReduction="10000"/>
          </a:bodyPr>
          <a:lstStyle/>
          <a:p>
            <a:r>
              <a:rPr lang="en-GB" dirty="0"/>
              <a:t>Models for external photoevaporation of PPDs can successfully reproduce observed disc properties… </a:t>
            </a:r>
            <a:r>
              <a:rPr lang="en-GB" b="1" dirty="0"/>
              <a:t>but </a:t>
            </a:r>
            <a:r>
              <a:rPr lang="en-GB" dirty="0"/>
              <a:t>require  careful modelling of the star forming environment</a:t>
            </a:r>
          </a:p>
          <a:p>
            <a:r>
              <a:rPr lang="en-GB" dirty="0"/>
              <a:t>Star formation history and disc properties  are linked </a:t>
            </a:r>
            <a:r>
              <a:rPr lang="en-GB" dirty="0">
                <a:sym typeface="Wingdings" pitchFamily="2" charset="2"/>
              </a:rPr>
              <a:t> can learn about each from the other!</a:t>
            </a:r>
            <a:endParaRPr lang="en-GB" dirty="0"/>
          </a:p>
          <a:p>
            <a:r>
              <a:rPr lang="en-GB" dirty="0"/>
              <a:t>Disc fractions in Cygnus OB2 well explained by FUV induced mass loss,  large scale substructure</a:t>
            </a:r>
          </a:p>
          <a:p>
            <a:r>
              <a:rPr lang="en-GB" dirty="0"/>
              <a:t>Orion Nebula cluster – multiple stellar populations/extended period of star formation help to explain the high PPD fraction </a:t>
            </a:r>
          </a:p>
          <a:p>
            <a:r>
              <a:rPr lang="en-GB" dirty="0"/>
              <a:t>Further detailed modelling for the role of interstellar extinction… same for example in cloud-cloud collisions? Very massive star forming regions?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7616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97639-4887-2C45-8E6F-FAA40153C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10C5F-63C4-B74D-B4E8-45AC33BDF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Zooming in on Star Formation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8AC4B-3866-AA43-89BB-AA3AAA94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997F-CECC-8E46-8536-4CC093E3BB25}" type="slidenum">
              <a:rPr lang="en-GB" smtClean="0"/>
              <a:t>16</a:t>
            </a:fld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A3B68FD-BC02-8342-A744-F57ECC1FA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48775" cy="1249363"/>
          </a:xfrm>
        </p:spPr>
        <p:txBody>
          <a:bodyPr>
            <a:normAutofit/>
          </a:bodyPr>
          <a:lstStyle/>
          <a:p>
            <a:r>
              <a:rPr lang="en-GB" dirty="0">
                <a:latin typeface="Helvetica" pitchFamily="2" charset="0"/>
              </a:rPr>
              <a:t>Extra slides…</a:t>
            </a:r>
          </a:p>
        </p:txBody>
      </p:sp>
    </p:spTree>
    <p:extLst>
      <p:ext uri="{BB962C8B-B14F-4D97-AF65-F5344CB8AC3E}">
        <p14:creationId xmlns:p14="http://schemas.microsoft.com/office/powerpoint/2010/main" val="1039456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97639-4887-2C45-8E6F-FAA40153C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10C5F-63C4-B74D-B4E8-45AC33BDF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Zooming in on Star Formation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8AC4B-3866-AA43-89BB-AA3AAA94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997F-CECC-8E46-8536-4CC093E3BB25}" type="slidenum">
              <a:rPr lang="en-GB" smtClean="0"/>
              <a:t>17</a:t>
            </a:fld>
            <a:endParaRPr lang="en-GB"/>
          </a:p>
        </p:txBody>
      </p:sp>
      <p:pic>
        <p:nvPicPr>
          <p:cNvPr id="8" name="Picture 7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1A6A7E28-31FA-954A-AFD9-7B464B947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81" y="1677888"/>
            <a:ext cx="7606837" cy="428656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A3B68FD-BC02-8342-A744-F57ECC1FA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48775" cy="1249363"/>
          </a:xfrm>
        </p:spPr>
        <p:txBody>
          <a:bodyPr>
            <a:normAutofit/>
          </a:bodyPr>
          <a:lstStyle/>
          <a:p>
            <a:r>
              <a:rPr lang="en-GB" dirty="0">
                <a:latin typeface="Helvetica" pitchFamily="2" charset="0"/>
              </a:rPr>
              <a:t>The role of interstellar extinction?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D58397A8-BC2E-2841-8FB8-F370C6A83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2412" y="1840849"/>
            <a:ext cx="4237115" cy="3960640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How important is extinction? </a:t>
            </a:r>
          </a:p>
          <a:p>
            <a:r>
              <a:rPr lang="en-GB" dirty="0"/>
              <a:t>Can estimate the maximum extinction, immediately after stars form assuming smooth gas distribution</a:t>
            </a:r>
          </a:p>
          <a:p>
            <a:r>
              <a:rPr lang="en-GB" dirty="0"/>
              <a:t>Strong influence in densest regions</a:t>
            </a:r>
          </a:p>
          <a:p>
            <a:r>
              <a:rPr lang="en-GB" dirty="0"/>
              <a:t>Ram stripping still dominates encounters (see also </a:t>
            </a:r>
            <a:r>
              <a:rPr lang="en-GB" dirty="0" err="1"/>
              <a:t>Wijnen</a:t>
            </a:r>
            <a:r>
              <a:rPr lang="en-GB" dirty="0"/>
              <a:t>+ 2017)</a:t>
            </a:r>
          </a:p>
        </p:txBody>
      </p:sp>
    </p:spTree>
    <p:extLst>
      <p:ext uri="{BB962C8B-B14F-4D97-AF65-F5344CB8AC3E}">
        <p14:creationId xmlns:p14="http://schemas.microsoft.com/office/powerpoint/2010/main" val="2679441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97639-4887-2C45-8E6F-FAA40153C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10C5F-63C4-B74D-B4E8-45AC33BDF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Zooming in on Star Formation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8AC4B-3866-AA43-89BB-AA3AAA94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997F-CECC-8E46-8536-4CC093E3BB25}" type="slidenum">
              <a:rPr lang="en-GB" smtClean="0"/>
              <a:t>18</a:t>
            </a:fld>
            <a:endParaRPr lang="en-GB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D84E1FB1-BED0-CA44-906E-708536816171}"/>
              </a:ext>
            </a:extLst>
          </p:cNvPr>
          <p:cNvSpPr txBox="1">
            <a:spLocks/>
          </p:cNvSpPr>
          <p:nvPr/>
        </p:nvSpPr>
        <p:spPr>
          <a:xfrm>
            <a:off x="8153400" y="6176814"/>
            <a:ext cx="2590800" cy="4111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Helvetica" pitchFamily="2" charset="0"/>
              </a:rPr>
              <a:t>Winter+ in prep.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b="1" baseline="30000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7E80494-CC61-3D44-8C41-B511F8CB7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48775" cy="1249363"/>
          </a:xfrm>
        </p:spPr>
        <p:txBody>
          <a:bodyPr>
            <a:normAutofit/>
          </a:bodyPr>
          <a:lstStyle/>
          <a:p>
            <a:r>
              <a:rPr lang="en-GB" dirty="0">
                <a:latin typeface="Helvetica" pitchFamily="2" charset="0"/>
              </a:rPr>
              <a:t>Stellar mass/disc property relations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2AF1E347-748A-5949-B0E6-092871069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" y="1371570"/>
            <a:ext cx="5048250" cy="4805244"/>
          </a:xfrm>
          <a:prstGeom prst="rect">
            <a:avLst/>
          </a:prstGeom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42544B5-DAE5-3A40-84CB-02028F880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1" y="1371570"/>
            <a:ext cx="5377471" cy="4805244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E133173-CDA8-BE40-877A-630A67024C31}"/>
              </a:ext>
            </a:extLst>
          </p:cNvPr>
          <p:cNvSpPr txBox="1">
            <a:spLocks/>
          </p:cNvSpPr>
          <p:nvPr/>
        </p:nvSpPr>
        <p:spPr>
          <a:xfrm>
            <a:off x="2133600" y="6176814"/>
            <a:ext cx="2590800" cy="4111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Helvetica" pitchFamily="2" charset="0"/>
              </a:rPr>
              <a:t>Eisner+ 2018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b="1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39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A273F-5D6F-EA49-98B1-C1370F3F0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Helvetica" pitchFamily="2" charset="0"/>
              </a:rPr>
              <a:t>Protoplanetary disc (PPD) dispersal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2577AB-E898-DC48-81F8-C90D72B60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274276-C7EB-8A48-9B64-8BE2C19EB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Zooming in on Star Formation 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2D080-54E1-4E47-91E9-285FFF026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997F-CECC-8E46-8536-4CC093E3BB25}" type="slidenum">
              <a:rPr lang="en-GB" smtClean="0"/>
              <a:t>1</a:t>
            </a:fld>
            <a:endParaRPr lang="en-GB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0C65920A-6B09-164C-973F-9DA27B77D4EF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6CE658-F954-5A4F-9EB6-8467BD30780E}" type="slidenum">
              <a:rPr lang="en-GB" smtClean="0">
                <a:solidFill>
                  <a:schemeClr val="tx1"/>
                </a:solidFill>
              </a:rPr>
              <a:pPr/>
              <a:t>1</a:t>
            </a:fld>
            <a:endParaRPr lang="en-GB">
              <a:solidFill>
                <a:schemeClr val="tx1"/>
              </a:solidFill>
            </a:endParaRPr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BC85B758-3267-1E4A-9022-8C570ABDA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48" y="1819983"/>
            <a:ext cx="5848937" cy="3691542"/>
          </a:xfrm>
          <a:prstGeom prst="rect">
            <a:avLst/>
          </a:prstGeom>
        </p:spPr>
      </p:pic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C38DB97D-6506-334D-9ABC-3DAF6B633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583" y="1704836"/>
            <a:ext cx="5052369" cy="40341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6B7D00-31A0-D246-8639-91E867EAD519}"/>
              </a:ext>
            </a:extLst>
          </p:cNvPr>
          <p:cNvSpPr txBox="1"/>
          <p:nvPr/>
        </p:nvSpPr>
        <p:spPr>
          <a:xfrm>
            <a:off x="564082" y="5585141"/>
            <a:ext cx="1995844" cy="372944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2200" b="0" i="0" u="none" strike="noStrike" kern="1200" cap="none" dirty="0">
                <a:ln>
                  <a:noFill/>
                </a:ln>
                <a:latin typeface="Helvetica" pitchFamily="2" charset="0"/>
                <a:ea typeface="Noto Sans CJK SC Regular" pitchFamily="2"/>
                <a:cs typeface="FreeSans" pitchFamily="2"/>
              </a:rPr>
              <a:t>Armitage 2011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454996-A9B1-3441-8B89-ED45D62E62D1}"/>
              </a:ext>
            </a:extLst>
          </p:cNvPr>
          <p:cNvSpPr txBox="1"/>
          <p:nvPr/>
        </p:nvSpPr>
        <p:spPr>
          <a:xfrm>
            <a:off x="9889549" y="5738998"/>
            <a:ext cx="1773860" cy="372944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2200" b="0" i="0" u="none" strike="noStrike" kern="1200" cap="none" dirty="0" err="1">
                <a:ln>
                  <a:noFill/>
                </a:ln>
                <a:latin typeface="Helvetica" pitchFamily="2" charset="0"/>
                <a:ea typeface="Noto Sans CJK SC Regular" pitchFamily="2"/>
                <a:cs typeface="FreeSans" pitchFamily="2"/>
              </a:rPr>
              <a:t>Ribas</a:t>
            </a:r>
            <a:r>
              <a:rPr lang="en-GB" sz="2200" b="0" i="0" u="none" strike="noStrike" kern="1200" cap="none" dirty="0">
                <a:ln>
                  <a:noFill/>
                </a:ln>
                <a:latin typeface="Helvetica" pitchFamily="2" charset="0"/>
                <a:ea typeface="Noto Sans CJK SC Regular" pitchFamily="2"/>
                <a:cs typeface="FreeSans" pitchFamily="2"/>
              </a:rPr>
              <a:t>+ 2014</a:t>
            </a:r>
          </a:p>
        </p:txBody>
      </p:sp>
    </p:spTree>
    <p:extLst>
      <p:ext uri="{BB962C8B-B14F-4D97-AF65-F5344CB8AC3E}">
        <p14:creationId xmlns:p14="http://schemas.microsoft.com/office/powerpoint/2010/main" val="7553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97639-4887-2C45-8E6F-FAA40153C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10C5F-63C4-B74D-B4E8-45AC33BDF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Zooming in on Star Formation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8AC4B-3866-AA43-89BB-AA3AAA94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997F-CECC-8E46-8536-4CC093E3BB25}" type="slidenum">
              <a:rPr lang="en-GB" smtClean="0"/>
              <a:t>19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A3B68FD-BC02-8342-A744-F57ECC1FA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48775" cy="1249363"/>
          </a:xfrm>
        </p:spPr>
        <p:txBody>
          <a:bodyPr>
            <a:normAutofit/>
          </a:bodyPr>
          <a:lstStyle/>
          <a:p>
            <a:r>
              <a:rPr lang="en-GB" dirty="0">
                <a:latin typeface="Helvetica" pitchFamily="2" charset="0"/>
              </a:rPr>
              <a:t>Cygnus OB2: velocity dispersion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0624005-6CAC-F844-B44D-B975347469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86"/>
          <a:stretch/>
        </p:blipFill>
        <p:spPr>
          <a:xfrm>
            <a:off x="4093254" y="1709342"/>
            <a:ext cx="3631894" cy="35317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B34203-6D54-CE45-8EE6-B17297B260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207" y="1709342"/>
            <a:ext cx="3553438" cy="3497819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60FAB5E-46E0-2D45-BF0A-5066E95A2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1757" y="1402695"/>
            <a:ext cx="4114772" cy="4716858"/>
          </a:xfrm>
        </p:spPr>
        <p:txBody>
          <a:bodyPr>
            <a:normAutofit fontScale="92500"/>
          </a:bodyPr>
          <a:lstStyle/>
          <a:p>
            <a:r>
              <a:rPr lang="en-US" sz="2400" dirty="0">
                <a:latin typeface="Helvetica" pitchFamily="2" charset="0"/>
              </a:rPr>
              <a:t>Final velocity dispersion independent of stellar mass if </a:t>
            </a:r>
            <a:r>
              <a:rPr lang="en-US" sz="2400" dirty="0" err="1">
                <a:latin typeface="Helvetica" pitchFamily="2" charset="0"/>
              </a:rPr>
              <a:t>M</a:t>
            </a:r>
            <a:r>
              <a:rPr lang="en-US" sz="2400" baseline="-25000" dirty="0" err="1">
                <a:latin typeface="Helvetica" pitchFamily="2" charset="0"/>
              </a:rPr>
              <a:t>gas</a:t>
            </a:r>
            <a:r>
              <a:rPr lang="en-US" sz="2400" dirty="0">
                <a:latin typeface="Helvetica" pitchFamily="2" charset="0"/>
              </a:rPr>
              <a:t>&gt;&gt;</a:t>
            </a:r>
            <a:r>
              <a:rPr lang="en-US" sz="2400" dirty="0" err="1">
                <a:latin typeface="Helvetica" pitchFamily="2" charset="0"/>
              </a:rPr>
              <a:t>M</a:t>
            </a:r>
            <a:r>
              <a:rPr lang="en-US" sz="2400" baseline="-25000" dirty="0" err="1">
                <a:latin typeface="Helvetica" pitchFamily="2" charset="0"/>
              </a:rPr>
              <a:t>stars</a:t>
            </a:r>
            <a:endParaRPr lang="en-US" sz="2400" dirty="0">
              <a:latin typeface="Helvetica" pitchFamily="2" charset="0"/>
            </a:endParaRPr>
          </a:p>
          <a:p>
            <a:r>
              <a:rPr lang="en-US" sz="2400" dirty="0">
                <a:latin typeface="Helvetica" pitchFamily="2" charset="0"/>
              </a:rPr>
              <a:t>Velocity dispersion in the central ~ 8 pc x 8 pc is anisotropic with 𝜎</a:t>
            </a:r>
            <a:r>
              <a:rPr lang="en-US" sz="2400" baseline="-25000" dirty="0">
                <a:latin typeface="Helvetica" pitchFamily="2" charset="0"/>
              </a:rPr>
              <a:t>⍺ </a:t>
            </a:r>
            <a:r>
              <a:rPr lang="en-US" sz="2400" dirty="0">
                <a:latin typeface="Helvetica" pitchFamily="2" charset="0"/>
              </a:rPr>
              <a:t>≅ 13 km/s, 𝜎</a:t>
            </a:r>
            <a:r>
              <a:rPr lang="en-US" sz="2400" baseline="-25000" dirty="0">
                <a:latin typeface="Helvetica" pitchFamily="2" charset="0"/>
              </a:rPr>
              <a:t>ẟ </a:t>
            </a:r>
            <a:r>
              <a:rPr lang="en-US" sz="2400" dirty="0">
                <a:latin typeface="Helvetica" pitchFamily="2" charset="0"/>
              </a:rPr>
              <a:t>≅ 9 km/s, 𝜎</a:t>
            </a:r>
            <a:r>
              <a:rPr lang="en-US" sz="2400" baseline="-25000" dirty="0">
                <a:latin typeface="Helvetica" pitchFamily="2" charset="0"/>
              </a:rPr>
              <a:t>r </a:t>
            </a:r>
            <a:r>
              <a:rPr lang="en-US" sz="2400" dirty="0">
                <a:latin typeface="Helvetica" pitchFamily="2" charset="0"/>
              </a:rPr>
              <a:t>≅ 8 km/s</a:t>
            </a:r>
          </a:p>
          <a:p>
            <a:r>
              <a:rPr lang="en-US" sz="2400" dirty="0">
                <a:latin typeface="Helvetica" pitchFamily="2" charset="0"/>
              </a:rPr>
              <a:t>Projection effects and velocity sorting </a:t>
            </a:r>
            <a:r>
              <a:rPr lang="en-US" sz="2400" dirty="0">
                <a:latin typeface="Helvetica" pitchFamily="2" charset="0"/>
                <a:sym typeface="Wingdings" pitchFamily="2" charset="2"/>
              </a:rPr>
              <a:t></a:t>
            </a:r>
            <a:r>
              <a:rPr lang="en-US" sz="2400" dirty="0">
                <a:latin typeface="Helvetica" pitchFamily="2" charset="0"/>
              </a:rPr>
              <a:t> anisotropy with 𝜎</a:t>
            </a:r>
            <a:r>
              <a:rPr lang="en-US" sz="2400" baseline="-25000" dirty="0">
                <a:latin typeface="Helvetica" pitchFamily="2" charset="0"/>
              </a:rPr>
              <a:t>⍺, ẟ </a:t>
            </a:r>
            <a:r>
              <a:rPr lang="en-US" sz="2400" dirty="0">
                <a:latin typeface="Helvetica" pitchFamily="2" charset="0"/>
              </a:rPr>
              <a:t>~ 𝜎</a:t>
            </a:r>
            <a:r>
              <a:rPr lang="en-US" sz="2400" baseline="-25000" dirty="0">
                <a:latin typeface="Helvetica" pitchFamily="2" charset="0"/>
              </a:rPr>
              <a:t>r  </a:t>
            </a:r>
            <a:r>
              <a:rPr lang="en-US" sz="2400" dirty="0">
                <a:latin typeface="Helvetica" pitchFamily="2" charset="0"/>
              </a:rPr>
              <a:t>requires large  filaments/clumps ~ 10</a:t>
            </a:r>
            <a:r>
              <a:rPr lang="en-US" sz="2400" baseline="30000" dirty="0">
                <a:latin typeface="Helvetica" pitchFamily="2" charset="0"/>
              </a:rPr>
              <a:t>4</a:t>
            </a:r>
            <a:r>
              <a:rPr lang="en-US" sz="2400" dirty="0">
                <a:latin typeface="Helvetica" pitchFamily="2" charset="0"/>
              </a:rPr>
              <a:t> M</a:t>
            </a:r>
            <a:r>
              <a:rPr lang="en-US" sz="2400" baseline="-25000" dirty="0">
                <a:latin typeface="Helvetica" pitchFamily="2" charset="0"/>
              </a:rPr>
              <a:t>⊙</a:t>
            </a:r>
          </a:p>
          <a:p>
            <a:r>
              <a:rPr lang="en-US" sz="2400" dirty="0">
                <a:latin typeface="Helvetica" pitchFamily="2" charset="0"/>
              </a:rPr>
              <a:t>Initial 3D velocity dispersion ~50 km/s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7E82148-A151-0C43-92E5-B39CF18E778A}"/>
              </a:ext>
            </a:extLst>
          </p:cNvPr>
          <p:cNvSpPr txBox="1">
            <a:spLocks/>
          </p:cNvSpPr>
          <p:nvPr/>
        </p:nvSpPr>
        <p:spPr>
          <a:xfrm>
            <a:off x="315853" y="5445723"/>
            <a:ext cx="3436049" cy="853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latin typeface="Helvetica" pitchFamily="2" charset="0"/>
                <a:cs typeface="Hadassah Friedlaender" panose="020F0502020204030204" pitchFamily="34" charset="0"/>
              </a:rPr>
              <a:t>Unstructured model after ~3 </a:t>
            </a:r>
            <a:r>
              <a:rPr lang="en-US" sz="2400" dirty="0" err="1">
                <a:latin typeface="Helvetica" pitchFamily="2" charset="0"/>
                <a:cs typeface="Hadassah Friedlaender" panose="020F0502020204030204" pitchFamily="34" charset="0"/>
              </a:rPr>
              <a:t>Myr</a:t>
            </a:r>
            <a:endParaRPr lang="en-US" sz="2400" dirty="0">
              <a:latin typeface="Helvetica" pitchFamily="2" charset="0"/>
              <a:cs typeface="Hadassah Friedlaender" panose="020F0502020204030204" pitchFamily="34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2F08C52-6FFE-5249-9D20-A4C83A9F603D}"/>
              </a:ext>
            </a:extLst>
          </p:cNvPr>
          <p:cNvSpPr txBox="1">
            <a:spLocks/>
          </p:cNvSpPr>
          <p:nvPr/>
        </p:nvSpPr>
        <p:spPr>
          <a:xfrm>
            <a:off x="4258583" y="5445722"/>
            <a:ext cx="3436049" cy="8536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latin typeface="Helvetica" pitchFamily="2" charset="0"/>
              </a:rPr>
              <a:t>Structured model after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latin typeface="Helvetica" pitchFamily="2" charset="0"/>
              </a:rPr>
              <a:t>~3 </a:t>
            </a:r>
            <a:r>
              <a:rPr lang="en-US" sz="2400" dirty="0" err="1">
                <a:latin typeface="Helvetica" pitchFamily="2" charset="0"/>
              </a:rPr>
              <a:t>Myr</a:t>
            </a:r>
            <a:endParaRPr lang="en-US" sz="2400" dirty="0">
              <a:latin typeface="Helvetica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D9A385-AFDE-594F-B86B-8BFBC5E7445D}"/>
              </a:ext>
            </a:extLst>
          </p:cNvPr>
          <p:cNvSpPr txBox="1"/>
          <p:nvPr/>
        </p:nvSpPr>
        <p:spPr>
          <a:xfrm>
            <a:off x="3981449" y="4968222"/>
            <a:ext cx="374369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        Initial 3D Velocity Dispersion (km/s)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788E9F-8F96-2A49-91B7-B741B816B07B}"/>
              </a:ext>
            </a:extLst>
          </p:cNvPr>
          <p:cNvSpPr txBox="1"/>
          <p:nvPr/>
        </p:nvSpPr>
        <p:spPr>
          <a:xfrm rot="16200000">
            <a:off x="2481247" y="3321348"/>
            <a:ext cx="353179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Final 1D Velocity Dispersion (km/s)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C82729-8644-D540-9821-FB5CC45C711E}"/>
              </a:ext>
            </a:extLst>
          </p:cNvPr>
          <p:cNvSpPr txBox="1"/>
          <p:nvPr/>
        </p:nvSpPr>
        <p:spPr>
          <a:xfrm>
            <a:off x="403207" y="4975863"/>
            <a:ext cx="355592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        Initial 3D Velocity Dispersion (km/s)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8DDE19-5D9C-7C4E-B56B-B29301A9041D}"/>
              </a:ext>
            </a:extLst>
          </p:cNvPr>
          <p:cNvSpPr txBox="1"/>
          <p:nvPr/>
        </p:nvSpPr>
        <p:spPr>
          <a:xfrm rot="16200000">
            <a:off x="-1208798" y="3321348"/>
            <a:ext cx="353179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Final 1D Velocity Dispersion (km/s)</a:t>
            </a:r>
          </a:p>
        </p:txBody>
      </p:sp>
    </p:spTree>
    <p:extLst>
      <p:ext uri="{BB962C8B-B14F-4D97-AF65-F5344CB8AC3E}">
        <p14:creationId xmlns:p14="http://schemas.microsoft.com/office/powerpoint/2010/main" val="1997136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97639-4887-2C45-8E6F-FAA40153C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10C5F-63C4-B74D-B4E8-45AC33BDF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Zooming in on Star Formation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8AC4B-3866-AA43-89BB-AA3AAA94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997F-CECC-8E46-8536-4CC093E3BB25}" type="slidenum">
              <a:rPr lang="en-GB" smtClean="0"/>
              <a:t>20</a:t>
            </a:fld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A3B68FD-BC02-8342-A744-F57ECC1FA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48775" cy="1249363"/>
          </a:xfrm>
        </p:spPr>
        <p:txBody>
          <a:bodyPr>
            <a:normAutofit/>
          </a:bodyPr>
          <a:lstStyle/>
          <a:p>
            <a:r>
              <a:rPr lang="en-GB" dirty="0">
                <a:latin typeface="Helvetica" pitchFamily="2" charset="0"/>
              </a:rPr>
              <a:t>Cygnus OB2: substructure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A5608C6-BB5A-5C4E-BE01-C0507B04316B}"/>
              </a:ext>
            </a:extLst>
          </p:cNvPr>
          <p:cNvSpPr txBox="1">
            <a:spLocks/>
          </p:cNvSpPr>
          <p:nvPr/>
        </p:nvSpPr>
        <p:spPr>
          <a:xfrm>
            <a:off x="1316469" y="5686056"/>
            <a:ext cx="3436049" cy="5058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latin typeface="Helvetica" pitchFamily="2" charset="0"/>
              </a:rPr>
              <a:t>Observed – Wright+2016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09575C4-F043-EB48-A550-5A29A47D5D51}"/>
              </a:ext>
            </a:extLst>
          </p:cNvPr>
          <p:cNvSpPr txBox="1">
            <a:spLocks/>
          </p:cNvSpPr>
          <p:nvPr/>
        </p:nvSpPr>
        <p:spPr>
          <a:xfrm>
            <a:off x="8368950" y="4886206"/>
            <a:ext cx="3436049" cy="853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latin typeface="Helvetica" pitchFamily="2" charset="0"/>
              </a:rPr>
              <a:t>Model – Winter, Clarke &amp; </a:t>
            </a:r>
            <a:r>
              <a:rPr lang="en-US" sz="2400" dirty="0" err="1">
                <a:latin typeface="Helvetica" pitchFamily="2" charset="0"/>
              </a:rPr>
              <a:t>Rosotti</a:t>
            </a:r>
            <a:r>
              <a:rPr lang="en-US" sz="2400" dirty="0">
                <a:latin typeface="Helvetica" pitchFamily="2" charset="0"/>
              </a:rPr>
              <a:t> 2019</a:t>
            </a:r>
          </a:p>
        </p:txBody>
      </p:sp>
      <p:pic>
        <p:nvPicPr>
          <p:cNvPr id="15" name="Picture 14" descr="A close up of a map&#13;&#10;&#13;&#10;Description automatically generated">
            <a:extLst>
              <a:ext uri="{FF2B5EF4-FFF2-40B4-BE49-F238E27FC236}">
                <a16:creationId xmlns:a16="http://schemas.microsoft.com/office/drawing/2014/main" id="{437C7797-81A0-1F46-A14A-96036739D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209" y="732678"/>
            <a:ext cx="4195679" cy="41345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9CA4E8-6A9F-A84C-8D20-B506FF0344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139" y="1281790"/>
            <a:ext cx="5303861" cy="440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004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97639-4887-2C45-8E6F-FAA40153C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10C5F-63C4-B74D-B4E8-45AC33BDF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Zooming in on Star Formation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8AC4B-3866-AA43-89BB-AA3AAA94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997F-CECC-8E46-8536-4CC093E3BB25}" type="slidenum">
              <a:rPr lang="en-GB" smtClean="0"/>
              <a:t>21</a:t>
            </a:fld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A3B68FD-BC02-8342-A744-F57ECC1FA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48775" cy="1249363"/>
          </a:xfrm>
        </p:spPr>
        <p:txBody>
          <a:bodyPr>
            <a:normAutofit/>
          </a:bodyPr>
          <a:lstStyle/>
          <a:p>
            <a:r>
              <a:rPr lang="en-GB" dirty="0">
                <a:latin typeface="Helvetica" pitchFamily="2" charset="0"/>
              </a:rPr>
              <a:t>Cygnus OB2: expansion?</a:t>
            </a:r>
          </a:p>
        </p:txBody>
      </p:sp>
      <p:pic>
        <p:nvPicPr>
          <p:cNvPr id="9" name="Picture 8" descr="A close up of a map&#13;&#10;&#13;&#10;Description automatically generated">
            <a:extLst>
              <a:ext uri="{FF2B5EF4-FFF2-40B4-BE49-F238E27FC236}">
                <a16:creationId xmlns:a16="http://schemas.microsoft.com/office/drawing/2014/main" id="{D076C2D8-3BC0-B24D-8ED5-D6FC7485B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917" y="1524219"/>
            <a:ext cx="3892148" cy="3833969"/>
          </a:xfrm>
          <a:prstGeom prst="rect">
            <a:avLst/>
          </a:prstGeom>
        </p:spPr>
      </p:pic>
      <p:pic>
        <p:nvPicPr>
          <p:cNvPr id="10" name="Picture 9" descr="A close up of a logo&#13;&#10;&#13;&#10;Description automatically generated">
            <a:extLst>
              <a:ext uri="{FF2B5EF4-FFF2-40B4-BE49-F238E27FC236}">
                <a16:creationId xmlns:a16="http://schemas.microsoft.com/office/drawing/2014/main" id="{E80D73D5-4D61-EB48-90BE-09616241B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497" y="1524219"/>
            <a:ext cx="3845517" cy="38339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3E980B-F9B3-064D-A0F5-6840546797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685" y="1468322"/>
            <a:ext cx="3976435" cy="3889866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AD770E4-5FB9-2841-9D76-0CC160054725}"/>
              </a:ext>
            </a:extLst>
          </p:cNvPr>
          <p:cNvSpPr txBox="1">
            <a:spLocks/>
          </p:cNvSpPr>
          <p:nvPr/>
        </p:nvSpPr>
        <p:spPr>
          <a:xfrm>
            <a:off x="491775" y="5604319"/>
            <a:ext cx="3436049" cy="5058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latin typeface="Helvetica" pitchFamily="2" charset="0"/>
              </a:rPr>
              <a:t>Observed – Wright+2016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8F21A52-DA8E-5641-ACA7-822843744B47}"/>
              </a:ext>
            </a:extLst>
          </p:cNvPr>
          <p:cNvSpPr txBox="1">
            <a:spLocks/>
          </p:cNvSpPr>
          <p:nvPr/>
        </p:nvSpPr>
        <p:spPr>
          <a:xfrm>
            <a:off x="4628965" y="5502675"/>
            <a:ext cx="3436049" cy="853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latin typeface="Helvetica" pitchFamily="2" charset="0"/>
              </a:rPr>
              <a:t>Model – Winter, Clarke &amp; </a:t>
            </a:r>
            <a:r>
              <a:rPr lang="en-US" sz="2400" dirty="0" err="1">
                <a:latin typeface="Helvetica" pitchFamily="2" charset="0"/>
              </a:rPr>
              <a:t>Rosotti</a:t>
            </a:r>
            <a:r>
              <a:rPr lang="en-US" sz="2400" dirty="0">
                <a:latin typeface="Helvetica" pitchFamily="2" charset="0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2934887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6E912-2518-CA45-8E0D-1A3AB64B8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Helvetica" pitchFamily="2" charset="0"/>
              </a:rPr>
              <a:t>Environment &amp; PPD dispersal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9978D-2B59-284D-843C-0A4A67D2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70CAC-B823-3B41-A716-843E0EEC6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Zooming in on Star Formation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568C0-FE85-7649-A300-8BC948CEC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997F-CECC-8E46-8536-4CC093E3BB25}" type="slidenum">
              <a:rPr lang="en-GB" smtClean="0"/>
              <a:t>2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5616FB-E0D6-B94D-BD32-7AE392083CB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822637" y="2085105"/>
            <a:ext cx="3744000" cy="36719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1DA05F-3631-1B43-94A2-EE73BCA3DD22}"/>
              </a:ext>
            </a:extLst>
          </p:cNvPr>
          <p:cNvSpPr txBox="1"/>
          <p:nvPr/>
        </p:nvSpPr>
        <p:spPr>
          <a:xfrm>
            <a:off x="8058870" y="1690688"/>
            <a:ext cx="3960001" cy="603712"/>
          </a:xfrm>
          <a:prstGeom prst="rect">
            <a:avLst/>
          </a:prstGeom>
          <a:noFill/>
          <a:ln>
            <a:noFill/>
            <a:headEnd type="arrow"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en-GB" sz="2000" b="0" i="0" u="none" strike="noStrike" kern="1200" cap="none" dirty="0">
                <a:ln>
                  <a:noFill/>
                </a:ln>
                <a:latin typeface="Helvetica" pitchFamily="2" charset="0"/>
                <a:ea typeface="Noto Sans CJK SC Regular" pitchFamily="2"/>
                <a:cs typeface="FreeSans" pitchFamily="2"/>
              </a:rPr>
              <a:t>Photo-dissociated region (PDR) optically thick to EUV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CD4746-86A5-6742-9C40-2E2FC4B56DD8}"/>
              </a:ext>
            </a:extLst>
          </p:cNvPr>
          <p:cNvSpPr txBox="1"/>
          <p:nvPr/>
        </p:nvSpPr>
        <p:spPr>
          <a:xfrm>
            <a:off x="984521" y="1736127"/>
            <a:ext cx="2592000" cy="1116544"/>
          </a:xfrm>
          <a:prstGeom prst="rect">
            <a:avLst/>
          </a:prstGeom>
          <a:noFill/>
          <a:ln>
            <a:noFill/>
            <a:headEnd type="arrow"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en-GB" sz="2000" b="0" i="0" u="none" strike="noStrike" kern="1200" cap="none" dirty="0">
                <a:ln>
                  <a:noFill/>
                </a:ln>
                <a:latin typeface="Helvetica" pitchFamily="2" charset="0"/>
                <a:ea typeface="Noto Sans CJK SC Regular" pitchFamily="2"/>
                <a:cs typeface="FreeSans" pitchFamily="2"/>
              </a:rPr>
              <a:t>Ionisation front (EUV photons) causes contrast between EUV/FUV regions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4F1D9F-BD6D-4648-B551-4F5CF829E707}"/>
              </a:ext>
            </a:extLst>
          </p:cNvPr>
          <p:cNvSpPr txBox="1"/>
          <p:nvPr/>
        </p:nvSpPr>
        <p:spPr>
          <a:xfrm>
            <a:off x="7898669" y="4519268"/>
            <a:ext cx="4120202" cy="603712"/>
          </a:xfrm>
          <a:prstGeom prst="rect">
            <a:avLst/>
          </a:prstGeom>
          <a:noFill/>
          <a:ln>
            <a:noFill/>
            <a:headEnd type="arrow"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en-GB" sz="2000" b="0" i="0" u="none" strike="noStrike" kern="1200" cap="none" dirty="0">
                <a:ln>
                  <a:noFill/>
                </a:ln>
                <a:latin typeface="Helvetica" pitchFamily="2" charset="0"/>
                <a:ea typeface="Noto Sans CJK SC Regular" pitchFamily="2"/>
                <a:cs typeface="FreeSans" pitchFamily="2"/>
              </a:rPr>
              <a:t>'Cometary' tail points away from ionising source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39F50F-AE3F-3E48-B0C0-C4A60B4BE366}"/>
              </a:ext>
            </a:extLst>
          </p:cNvPr>
          <p:cNvSpPr txBox="1"/>
          <p:nvPr/>
        </p:nvSpPr>
        <p:spPr>
          <a:xfrm>
            <a:off x="1064621" y="4362718"/>
            <a:ext cx="2592000" cy="860128"/>
          </a:xfrm>
          <a:prstGeom prst="rect">
            <a:avLst/>
          </a:prstGeom>
          <a:noFill/>
          <a:ln>
            <a:noFill/>
            <a:headEnd type="arrow"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en-GB" sz="2000" b="0" i="0" u="none" strike="noStrike" kern="1200" cap="none" dirty="0">
                <a:ln>
                  <a:noFill/>
                </a:ln>
                <a:latin typeface="Helvetica" pitchFamily="2" charset="0"/>
                <a:ea typeface="Noto Sans CJK SC Regular" pitchFamily="2"/>
                <a:cs typeface="FreeSans" pitchFamily="2"/>
              </a:rPr>
              <a:t>Thermal winds launched from the edge of the disc</a:t>
            </a: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8A486404-EF21-E34D-8D40-256BD501297A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6CE658-F954-5A4F-9EB6-8467BD30780E}" type="slidenum">
              <a:rPr lang="en-GB" smtClean="0">
                <a:solidFill>
                  <a:schemeClr val="tx1"/>
                </a:solidFill>
              </a:rPr>
              <a:pPr/>
              <a:t>2</a:t>
            </a:fld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56212B-AB08-7048-9D44-03AE9C40724E}"/>
              </a:ext>
            </a:extLst>
          </p:cNvPr>
          <p:cNvSpPr txBox="1"/>
          <p:nvPr/>
        </p:nvSpPr>
        <p:spPr>
          <a:xfrm>
            <a:off x="5798775" y="5902187"/>
            <a:ext cx="1629869" cy="27035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400" b="0" i="0" u="none" strike="noStrike" kern="1200" cap="none" dirty="0">
                <a:ln>
                  <a:noFill/>
                </a:ln>
                <a:latin typeface="Helvetica" pitchFamily="2" charset="0"/>
                <a:ea typeface="Noto Sans CJK SC Regular" pitchFamily="2"/>
                <a:cs typeface="FreeSans" pitchFamily="2"/>
              </a:rPr>
              <a:t>Proplyd - HST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10C3214-44B7-144E-9148-135EDCCA196B}"/>
              </a:ext>
            </a:extLst>
          </p:cNvPr>
          <p:cNvCxnSpPr>
            <a:cxnSpLocks/>
          </p:cNvCxnSpPr>
          <p:nvPr/>
        </p:nvCxnSpPr>
        <p:spPr>
          <a:xfrm>
            <a:off x="3000375" y="2654145"/>
            <a:ext cx="1697025" cy="554242"/>
          </a:xfrm>
          <a:prstGeom prst="straightConnector1">
            <a:avLst/>
          </a:prstGeom>
          <a:ln w="60325">
            <a:solidFill>
              <a:schemeClr val="tx1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A3B371D-2495-1B4E-A71F-E1E964EE53C9}"/>
              </a:ext>
            </a:extLst>
          </p:cNvPr>
          <p:cNvCxnSpPr>
            <a:cxnSpLocks/>
          </p:cNvCxnSpPr>
          <p:nvPr/>
        </p:nvCxnSpPr>
        <p:spPr>
          <a:xfrm flipV="1">
            <a:off x="3005339" y="3807633"/>
            <a:ext cx="2309611" cy="633121"/>
          </a:xfrm>
          <a:prstGeom prst="straightConnector1">
            <a:avLst/>
          </a:prstGeom>
          <a:ln w="60325">
            <a:solidFill>
              <a:schemeClr val="tx1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6DA128E-24E1-2941-8D69-2BF2E8E12229}"/>
              </a:ext>
            </a:extLst>
          </p:cNvPr>
          <p:cNvCxnSpPr>
            <a:cxnSpLocks/>
          </p:cNvCxnSpPr>
          <p:nvPr/>
        </p:nvCxnSpPr>
        <p:spPr>
          <a:xfrm flipH="1" flipV="1">
            <a:off x="6415088" y="4133825"/>
            <a:ext cx="1483582" cy="452013"/>
          </a:xfrm>
          <a:prstGeom prst="straightConnector1">
            <a:avLst/>
          </a:prstGeom>
          <a:ln w="60325">
            <a:solidFill>
              <a:schemeClr val="tx1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A2AF834-D858-C046-85C1-79B910D0C31C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5592376" y="1992544"/>
            <a:ext cx="2466494" cy="1231963"/>
          </a:xfrm>
          <a:prstGeom prst="straightConnector1">
            <a:avLst/>
          </a:prstGeom>
          <a:ln w="60325">
            <a:solidFill>
              <a:schemeClr val="tx1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674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214CB-6D9B-2444-9A5B-48F7F0175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25" y="350837"/>
            <a:ext cx="10515600" cy="1325563"/>
          </a:xfrm>
        </p:spPr>
        <p:txBody>
          <a:bodyPr/>
          <a:lstStyle/>
          <a:p>
            <a:r>
              <a:rPr lang="en-GB" dirty="0">
                <a:latin typeface="Helvetica" pitchFamily="2" charset="0"/>
              </a:rPr>
              <a:t>Local star forming regions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6802F-88BE-6441-A0A9-661A7D585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337" y="1594784"/>
            <a:ext cx="6229351" cy="4530725"/>
          </a:xfrm>
        </p:spPr>
        <p:txBody>
          <a:bodyPr>
            <a:normAutofit/>
          </a:bodyPr>
          <a:lstStyle/>
          <a:p>
            <a:r>
              <a:rPr lang="en-GB" dirty="0">
                <a:latin typeface="Helvetica" pitchFamily="2" charset="0"/>
              </a:rPr>
              <a:t>Thresholds for disc destruction in FUV-density space</a:t>
            </a:r>
          </a:p>
          <a:p>
            <a:r>
              <a:rPr lang="en-GB" dirty="0">
                <a:latin typeface="Helvetica" pitchFamily="2" charset="0"/>
              </a:rPr>
              <a:t>FUV: viscous disc evolution models coupled with mass loss rate grids (FRIED – Haworth+ 2018)</a:t>
            </a:r>
          </a:p>
          <a:p>
            <a:r>
              <a:rPr lang="en-GB" dirty="0">
                <a:latin typeface="Helvetica" pitchFamily="2" charset="0"/>
              </a:rPr>
              <a:t>Encounters: theoretical encounter rates + angular momentum loss fitting formulae</a:t>
            </a:r>
          </a:p>
          <a:p>
            <a:r>
              <a:rPr lang="en-GB" dirty="0">
                <a:latin typeface="Helvetica" pitchFamily="2" charset="0"/>
              </a:rPr>
              <a:t>Encounters between unbound stars (not multiples) are rare over ~</a:t>
            </a:r>
            <a:r>
              <a:rPr lang="en-GB" dirty="0" err="1">
                <a:latin typeface="Helvetica" pitchFamily="2" charset="0"/>
              </a:rPr>
              <a:t>Myr</a:t>
            </a:r>
            <a:endParaRPr lang="en-GB" dirty="0">
              <a:latin typeface="Helvetica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41107-FE7F-5741-A66F-17C59F21B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14/06/2019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3DE58-5ED5-CB45-B9BA-12F2FFAE4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Zooming in on Star Formation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7AF4C-FD90-1549-8DC8-037FB88A5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997F-CECC-8E46-8536-4CC093E3BB25}" type="slidenum">
              <a:rPr lang="en-GB" smtClean="0"/>
              <a:t>3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723D17-E4C5-7347-BB4A-44F2D9C3F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575" y="785718"/>
            <a:ext cx="5123900" cy="52865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1530C6-C59F-4045-83AE-0BC7A5659F22}"/>
              </a:ext>
            </a:extLst>
          </p:cNvPr>
          <p:cNvSpPr txBox="1"/>
          <p:nvPr/>
        </p:nvSpPr>
        <p:spPr>
          <a:xfrm>
            <a:off x="9072852" y="6086922"/>
            <a:ext cx="2024506" cy="37300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2200" b="0" i="0" u="none" strike="noStrike" kern="1200" cap="none" dirty="0">
                <a:ln>
                  <a:noFill/>
                </a:ln>
                <a:latin typeface="Helvetica" pitchFamily="2" charset="0"/>
                <a:ea typeface="Noto Sans CJK SC Regular" pitchFamily="2"/>
                <a:cs typeface="FreeSans" pitchFamily="2"/>
              </a:rPr>
              <a:t>Winter+ 2018b</a:t>
            </a:r>
          </a:p>
        </p:txBody>
      </p:sp>
    </p:spTree>
    <p:extLst>
      <p:ext uri="{BB962C8B-B14F-4D97-AF65-F5344CB8AC3E}">
        <p14:creationId xmlns:p14="http://schemas.microsoft.com/office/powerpoint/2010/main" val="4040231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6079F-98FE-8D4F-92E9-22F4EC9BE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Star formation &amp; PPD dispersal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CA56A-7425-6044-A5C1-B94F63A7B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0175"/>
            <a:ext cx="10515600" cy="4776788"/>
          </a:xfrm>
        </p:spPr>
        <p:txBody>
          <a:bodyPr/>
          <a:lstStyle/>
          <a:p>
            <a:r>
              <a:rPr lang="en-GB" dirty="0"/>
              <a:t>Can we generalise to diverse star forming environments?</a:t>
            </a:r>
          </a:p>
          <a:p>
            <a:pPr marL="0" indent="0">
              <a:buNone/>
            </a:pPr>
            <a:r>
              <a:rPr lang="en-GB" dirty="0"/>
              <a:t>Ingredients: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Stellar density distribution (density defines mean flux parameter Ψ</a:t>
            </a:r>
            <a:r>
              <a:rPr lang="en-GB" baseline="-25000" dirty="0"/>
              <a:t>0 </a:t>
            </a:r>
            <a:r>
              <a:rPr lang="en-GB" dirty="0"/>
              <a:t>in high mass star forming region limit)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Cluster mass </a:t>
            </a:r>
            <a:r>
              <a:rPr lang="en-GB" dirty="0" err="1"/>
              <a:t>ɸ</a:t>
            </a:r>
            <a:r>
              <a:rPr lang="en-GB" dirty="0"/>
              <a:t> distribution (most massive star in the region defines luminosity parameter </a:t>
            </a:r>
            <a:r>
              <a:rPr lang="en-GB" dirty="0" err="1"/>
              <a:t>Λ</a:t>
            </a:r>
            <a:r>
              <a:rPr lang="en-GB" dirty="0"/>
              <a:t>) 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Dispersion from mean: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BB48B-0F59-EF4D-A1B0-A92111661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CBC4E2-F183-E149-98FA-43D64BCB2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Zooming in on Star Formation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D74C34-B4F2-3748-9A9C-16F2FF7ED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997F-CECC-8E46-8536-4CC093E3BB25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A7BC3FD3-7087-D146-9660-4734C254B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83" y="5333568"/>
            <a:ext cx="3618713" cy="1037070"/>
          </a:xfrm>
          <a:prstGeom prst="rect">
            <a:avLst/>
          </a:prstGeom>
        </p:spPr>
      </p:pic>
      <p:pic>
        <p:nvPicPr>
          <p:cNvPr id="10" name="Picture 9" descr="A drawing of a person&#10;&#10;Description automatically generated">
            <a:extLst>
              <a:ext uri="{FF2B5EF4-FFF2-40B4-BE49-F238E27FC236}">
                <a16:creationId xmlns:a16="http://schemas.microsoft.com/office/drawing/2014/main" id="{C7468CBE-5CEE-864C-B44B-075978A84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074" y="4274429"/>
            <a:ext cx="1930651" cy="865464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6FCF06-52C9-2440-A2A0-AB7170DC3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074" y="4274429"/>
            <a:ext cx="4045542" cy="86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12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F9FB4-863E-4D45-87CC-C02643358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Helvetica" pitchFamily="2" charset="0"/>
              </a:rPr>
              <a:t>Stellar density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0A04F-6B81-CE43-9A67-3C9FE3873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030" y="1777270"/>
            <a:ext cx="5347408" cy="4356433"/>
          </a:xfrm>
        </p:spPr>
        <p:txBody>
          <a:bodyPr/>
          <a:lstStyle/>
          <a:p>
            <a:r>
              <a:rPr lang="en-GB" dirty="0">
                <a:latin typeface="Helvetica" pitchFamily="2" charset="0"/>
              </a:rPr>
              <a:t>Log-normal gas density probability density function (PDF):</a:t>
            </a:r>
          </a:p>
          <a:p>
            <a:endParaRPr lang="en-GB" dirty="0">
              <a:latin typeface="Helvetica" pitchFamily="2" charset="0"/>
            </a:endParaRPr>
          </a:p>
          <a:p>
            <a:endParaRPr lang="en-GB" dirty="0">
              <a:latin typeface="Helvetica" pitchFamily="2" charset="0"/>
            </a:endParaRPr>
          </a:p>
          <a:p>
            <a:endParaRPr lang="en-GB" dirty="0">
              <a:latin typeface="Helvetica" pitchFamily="2" charset="0"/>
            </a:endParaRPr>
          </a:p>
          <a:p>
            <a:r>
              <a:rPr lang="en-GB" dirty="0">
                <a:latin typeface="Helvetica" pitchFamily="2" charset="0"/>
              </a:rPr>
              <a:t>This can be related to the stellar density PDF by weighting by SFE (and density)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97639-4887-2C45-8E6F-FAA40153C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10C5F-63C4-B74D-B4E8-45AC33BDF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Zooming in on Star Formation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8AC4B-3866-AA43-89BB-AA3AAA94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997F-CECC-8E46-8536-4CC093E3BB25}" type="slidenum">
              <a:rPr lang="en-GB" smtClean="0"/>
              <a:t>5</a:t>
            </a:fld>
            <a:endParaRPr lang="en-GB"/>
          </a:p>
        </p:txBody>
      </p:sp>
      <p:pic>
        <p:nvPicPr>
          <p:cNvPr id="8" name="Picture 7" descr="A close up of a map&#13;&#10;&#13;&#10;Description automatically generated">
            <a:extLst>
              <a:ext uri="{FF2B5EF4-FFF2-40B4-BE49-F238E27FC236}">
                <a16:creationId xmlns:a16="http://schemas.microsoft.com/office/drawing/2014/main" id="{77F67F2F-D294-E749-82E7-55C74BFD0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5427" y="1554622"/>
            <a:ext cx="5827543" cy="435643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0CDAD9D-DB3C-F14C-8A26-27F673BBE9EE}"/>
              </a:ext>
            </a:extLst>
          </p:cNvPr>
          <p:cNvSpPr txBox="1">
            <a:spLocks/>
          </p:cNvSpPr>
          <p:nvPr/>
        </p:nvSpPr>
        <p:spPr>
          <a:xfrm>
            <a:off x="9524584" y="5991225"/>
            <a:ext cx="2286416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err="1">
                <a:latin typeface="Helvetica" pitchFamily="2" charset="0"/>
              </a:rPr>
              <a:t>Kruijssen</a:t>
            </a:r>
            <a:r>
              <a:rPr lang="en-US" sz="2400" dirty="0">
                <a:latin typeface="Helvetica" pitchFamily="2" charset="0"/>
              </a:rPr>
              <a:t> 2012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b="1" baseline="30000" dirty="0">
              <a:solidFill>
                <a:schemeClr val="bg1"/>
              </a:solidFill>
            </a:endParaRPr>
          </a:p>
        </p:txBody>
      </p:sp>
      <p:pic>
        <p:nvPicPr>
          <p:cNvPr id="14" name="Content Placeholder 12">
            <a:extLst>
              <a:ext uri="{FF2B5EF4-FFF2-40B4-BE49-F238E27FC236}">
                <a16:creationId xmlns:a16="http://schemas.microsoft.com/office/drawing/2014/main" id="{07A99263-886D-E04A-A482-C9232065E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449" y="3057827"/>
            <a:ext cx="3209561" cy="929084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25972E3-F8BB-4745-90EA-9C5E474C2436}"/>
              </a:ext>
            </a:extLst>
          </p:cNvPr>
          <p:cNvCxnSpPr>
            <a:cxnSpLocks/>
          </p:cNvCxnSpPr>
          <p:nvPr/>
        </p:nvCxnSpPr>
        <p:spPr>
          <a:xfrm flipV="1">
            <a:off x="4813294" y="3133494"/>
            <a:ext cx="2256579" cy="1638531"/>
          </a:xfrm>
          <a:prstGeom prst="straightConnector1">
            <a:avLst/>
          </a:prstGeom>
          <a:ln w="60325">
            <a:solidFill>
              <a:srgbClr val="00B05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858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F9FB4-863E-4D45-87CC-C02643358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Helvetica" pitchFamily="2" charset="0"/>
              </a:rPr>
              <a:t>Initial cluster mass function (ICMF)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97639-4887-2C45-8E6F-FAA40153C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10C5F-63C4-B74D-B4E8-45AC33BDF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Zooming in on Star Formation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8AC4B-3866-AA43-89BB-AA3AAA94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997F-CECC-8E46-8536-4CC093E3BB25}" type="slidenum">
              <a:rPr lang="en-GB" smtClean="0"/>
              <a:t>6</a:t>
            </a:fld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C926E89-81D8-C54A-B552-4570F2427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6462" y="1843087"/>
            <a:ext cx="5367337" cy="4333875"/>
          </a:xfrm>
        </p:spPr>
        <p:txBody>
          <a:bodyPr/>
          <a:lstStyle/>
          <a:p>
            <a:r>
              <a:rPr lang="en-GB" dirty="0"/>
              <a:t>Maximum cluster mass dependent on </a:t>
            </a:r>
            <a:r>
              <a:rPr lang="en-GB" dirty="0" err="1"/>
              <a:t>Toomre</a:t>
            </a:r>
            <a:r>
              <a:rPr lang="en-GB" dirty="0"/>
              <a:t> mass (length scale on which ISM stable to perturbation – Reina-Campos+ 2017)</a:t>
            </a:r>
          </a:p>
          <a:p>
            <a:r>
              <a:rPr lang="en-GB" dirty="0"/>
              <a:t>Minimum cluster mass defined by limit at which efficient star formation leads to early single-object mergers (Trujillo-Gomez + submitted)</a:t>
            </a:r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219E88F3-AB36-5540-AE31-7D39D6D68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370" y="1451769"/>
            <a:ext cx="5114167" cy="4814887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D570CF9-0E80-0344-9503-DE12D10F0C97}"/>
              </a:ext>
            </a:extLst>
          </p:cNvPr>
          <p:cNvSpPr txBox="1">
            <a:spLocks/>
          </p:cNvSpPr>
          <p:nvPr/>
        </p:nvSpPr>
        <p:spPr>
          <a:xfrm>
            <a:off x="2323684" y="6310312"/>
            <a:ext cx="2286416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Helvetica" pitchFamily="2" charset="0"/>
              </a:rPr>
              <a:t>Winter+ to be submitted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b="1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604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97639-4887-2C45-8E6F-FAA40153C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10C5F-63C4-B74D-B4E8-45AC33BDF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Zooming in on Star Formation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8AC4B-3866-AA43-89BB-AA3AAA94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997F-CECC-8E46-8536-4CC093E3BB25}" type="slidenum">
              <a:rPr lang="en-GB" smtClean="0"/>
              <a:t>7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C41EF2-94E5-8449-AD9A-2ADD24412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852822" cy="1325563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Helvetica" pitchFamily="2" charset="0"/>
              </a:rPr>
              <a:t>Solar neighbourhood vs.</a:t>
            </a:r>
            <a:br>
              <a:rPr lang="en-GB" dirty="0">
                <a:latin typeface="Helvetica" pitchFamily="2" charset="0"/>
              </a:rPr>
            </a:br>
            <a:r>
              <a:rPr lang="en-GB" dirty="0">
                <a:latin typeface="Helvetica" pitchFamily="2" charset="0"/>
              </a:rPr>
              <a:t>Central molecular zone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3939FA-3CC2-A646-AE35-BD5A1BB71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69224"/>
            <a:ext cx="4093545" cy="4223499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49B3194-DD57-CE44-89D5-238FC5622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399" y="320040"/>
            <a:ext cx="4291763" cy="603631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73B80EF-9993-9546-A70F-1107E9CDCF75}"/>
              </a:ext>
            </a:extLst>
          </p:cNvPr>
          <p:cNvCxnSpPr>
            <a:cxnSpLocks/>
          </p:cNvCxnSpPr>
          <p:nvPr/>
        </p:nvCxnSpPr>
        <p:spPr>
          <a:xfrm flipV="1">
            <a:off x="4931745" y="1735773"/>
            <a:ext cx="2328512" cy="955885"/>
          </a:xfrm>
          <a:prstGeom prst="straightConnector1">
            <a:avLst/>
          </a:prstGeom>
          <a:ln w="60325">
            <a:solidFill>
              <a:srgbClr val="00B05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3255EF9-8223-9E4E-A266-19B447CF4F3A}"/>
              </a:ext>
            </a:extLst>
          </p:cNvPr>
          <p:cNvCxnSpPr>
            <a:cxnSpLocks/>
          </p:cNvCxnSpPr>
          <p:nvPr/>
        </p:nvCxnSpPr>
        <p:spPr>
          <a:xfrm>
            <a:off x="4931745" y="4166344"/>
            <a:ext cx="2328512" cy="166420"/>
          </a:xfrm>
          <a:prstGeom prst="straightConnector1">
            <a:avLst/>
          </a:prstGeom>
          <a:ln w="60325">
            <a:solidFill>
              <a:srgbClr val="00B05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9618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97639-4887-2C45-8E6F-FAA40153C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10C5F-63C4-B74D-B4E8-45AC33BDF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Zooming in on Star Formation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8AC4B-3866-AA43-89BB-AA3AAA94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997F-CECC-8E46-8536-4CC093E3BB25}" type="slidenum">
              <a:rPr lang="en-GB" smtClean="0"/>
              <a:t>8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C41EF2-94E5-8449-AD9A-2ADD24412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420100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Helvetica" pitchFamily="2" charset="0"/>
              </a:rPr>
              <a:t>Rapid disc dispersal in the CMZ</a:t>
            </a:r>
          </a:p>
        </p:txBody>
      </p:sp>
      <p:pic>
        <p:nvPicPr>
          <p:cNvPr id="7" name="Picture 6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E58810D3-BC15-BE46-9F94-D83EF7861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28751"/>
            <a:ext cx="5175055" cy="4927599"/>
          </a:xfrm>
          <a:prstGeom prst="rect">
            <a:avLst/>
          </a:prstGeom>
        </p:spPr>
      </p:pic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D07CAC03-7C4A-5E4D-B154-C967C2086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5075" y="1428751"/>
            <a:ext cx="5372100" cy="5064124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Estimate dispersal time-scale distribution: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Rapid externally induced dispersal in the CMZ? Factor ~3 shorter than solar neighbourhood</a:t>
            </a:r>
          </a:p>
          <a:p>
            <a:endParaRPr lang="en-GB" dirty="0"/>
          </a:p>
          <a:p>
            <a:r>
              <a:rPr lang="en-GB" dirty="0"/>
              <a:t>NIR inferred disc fractions low (</a:t>
            </a:r>
            <a:r>
              <a:rPr lang="en-GB" dirty="0" err="1"/>
              <a:t>Stolte</a:t>
            </a:r>
            <a:r>
              <a:rPr lang="en-GB" dirty="0"/>
              <a:t>+ 2010 - ~3-10% in Arches)</a:t>
            </a:r>
          </a:p>
          <a:p>
            <a:endParaRPr lang="en-GB" dirty="0"/>
          </a:p>
          <a:p>
            <a:r>
              <a:rPr lang="en-GB" dirty="0"/>
              <a:t>External influences have a profound influence on planet formation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41061D-C939-8740-B41F-4F26C1C38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886" y="2065834"/>
            <a:ext cx="3884613" cy="73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4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14003</TotalTime>
  <Words>1140</Words>
  <Application>Microsoft Macintosh PowerPoint</Application>
  <PresentationFormat>Widescreen</PresentationFormat>
  <Paragraphs>181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FreeSans</vt:lpstr>
      <vt:lpstr>Hadassah Friedlaender</vt:lpstr>
      <vt:lpstr>Helvetica</vt:lpstr>
      <vt:lpstr>Noto Sans CJK SC Regular</vt:lpstr>
      <vt:lpstr>Wingdings</vt:lpstr>
      <vt:lpstr>Office Theme</vt:lpstr>
      <vt:lpstr>Linking galactic scale star formation to planet formation</vt:lpstr>
      <vt:lpstr>Protoplanetary disc (PPD) dispersal</vt:lpstr>
      <vt:lpstr>Environment &amp; PPD dispersal </vt:lpstr>
      <vt:lpstr>Local star forming regions</vt:lpstr>
      <vt:lpstr>Star formation &amp; PPD dispersal</vt:lpstr>
      <vt:lpstr>Stellar density distribution</vt:lpstr>
      <vt:lpstr>Initial cluster mass function (ICMF)</vt:lpstr>
      <vt:lpstr>Solar neighbourhood vs. Central molecular zone</vt:lpstr>
      <vt:lpstr>Rapid disc dispersal in the CMZ</vt:lpstr>
      <vt:lpstr>Is the Solar neighbourhood special?</vt:lpstr>
      <vt:lpstr>Summary 1</vt:lpstr>
      <vt:lpstr>Disc fractions in Cygnus OB2</vt:lpstr>
      <vt:lpstr>Proplyd lifetime problem</vt:lpstr>
      <vt:lpstr>Stellar age gradient…</vt:lpstr>
      <vt:lpstr>Stellar mass/disc property relations</vt:lpstr>
      <vt:lpstr>Summary 2</vt:lpstr>
      <vt:lpstr>Extra slides…</vt:lpstr>
      <vt:lpstr>The role of interstellar extinction?</vt:lpstr>
      <vt:lpstr>Stellar mass/disc property relations</vt:lpstr>
      <vt:lpstr>Cygnus OB2: velocity dispersion</vt:lpstr>
      <vt:lpstr>Cygnus OB2: substructure</vt:lpstr>
      <vt:lpstr>Cygnus OB2: expansion?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Linking galactic scale star formation to planet formation</dc:title>
  <dc:creator>ajw278</dc:creator>
  <cp:lastModifiedBy>Microsoft Office User</cp:lastModifiedBy>
  <cp:revision>52</cp:revision>
  <dcterms:created xsi:type="dcterms:W3CDTF">2019-05-31T13:36:14Z</dcterms:created>
  <dcterms:modified xsi:type="dcterms:W3CDTF">2019-06-21T03:00:28Z</dcterms:modified>
</cp:coreProperties>
</file>