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9" r:id="rId3"/>
    <p:sldId id="320" r:id="rId4"/>
    <p:sldId id="295" r:id="rId5"/>
    <p:sldId id="260" r:id="rId6"/>
    <p:sldId id="261" r:id="rId7"/>
    <p:sldId id="296" r:id="rId8"/>
    <p:sldId id="321" r:id="rId9"/>
    <p:sldId id="297" r:id="rId10"/>
    <p:sldId id="281" r:id="rId11"/>
    <p:sldId id="282" r:id="rId12"/>
    <p:sldId id="284" r:id="rId13"/>
    <p:sldId id="269" r:id="rId14"/>
    <p:sldId id="285" r:id="rId15"/>
    <p:sldId id="270" r:id="rId16"/>
    <p:sldId id="271" r:id="rId17"/>
    <p:sldId id="286" r:id="rId18"/>
    <p:sldId id="272" r:id="rId19"/>
    <p:sldId id="322" r:id="rId20"/>
    <p:sldId id="293" r:id="rId21"/>
    <p:sldId id="290" r:id="rId22"/>
    <p:sldId id="291" r:id="rId23"/>
    <p:sldId id="292" r:id="rId24"/>
    <p:sldId id="311" r:id="rId25"/>
    <p:sldId id="312" r:id="rId26"/>
    <p:sldId id="313" r:id="rId27"/>
    <p:sldId id="314" r:id="rId28"/>
    <p:sldId id="315" r:id="rId29"/>
    <p:sldId id="316" r:id="rId30"/>
    <p:sldId id="317" r:id="rId31"/>
    <p:sldId id="318" r:id="rId32"/>
    <p:sldId id="299" r:id="rId33"/>
    <p:sldId id="300" r:id="rId34"/>
    <p:sldId id="304" r:id="rId35"/>
    <p:sldId id="301" r:id="rId36"/>
    <p:sldId id="302" r:id="rId37"/>
    <p:sldId id="305" r:id="rId38"/>
    <p:sldId id="306" r:id="rId39"/>
    <p:sldId id="30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1"/>
    <p:restoredTop sz="94755"/>
  </p:normalViewPr>
  <p:slideViewPr>
    <p:cSldViewPr>
      <p:cViewPr varScale="1">
        <p:scale>
          <a:sx n="87" d="100"/>
          <a:sy n="87" d="100"/>
        </p:scale>
        <p:origin x="1888"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6/6/19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‹N›</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6/6/19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3000"/>
                <a:satMod val="110000"/>
              </a:schemeClr>
              <a:schemeClr val="bg2">
                <a:tint val="60000"/>
                <a:satMod val="425000"/>
              </a:schemeClr>
            </a:duotone>
            <a:extLst>
              <a:ext uri="{BEBA8EAE-BF5A-486C-A8C5-ECC9F3942E4B}">
                <a14:imgProps xmlns:a14="http://schemas.microsoft.com/office/drawing/2010/main">
                  <a14:imgLayer>
                    <a14:imgEffect>
                      <a14:colorTemperature colorTemp="1500"/>
                    </a14:imgEffect>
                    <a14:imgEffect>
                      <a14:saturation sa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6/6/19</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‹N›</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9144000" cy="3048000"/>
          </a:xfrm>
        </p:spPr>
        <p:txBody>
          <a:bodyPr>
            <a:noAutofit/>
          </a:bodyPr>
          <a:lstStyle/>
          <a:p>
            <a:r>
              <a:rPr lang="en-US" sz="4000" i="1" dirty="0">
                <a:solidFill>
                  <a:srgbClr val="FFFF00"/>
                </a:solidFill>
              </a:rPr>
              <a:t>Photoevaporation and close encounters: how the environment IN Cygnus OB2 affects the evolution of protoplanetary disks</a:t>
            </a:r>
            <a:endParaRPr lang="en-US" sz="4000" dirty="0">
              <a:solidFill>
                <a:srgbClr val="FFFF00"/>
              </a:solidFill>
            </a:endParaRPr>
          </a:p>
        </p:txBody>
      </p:sp>
      <p:sp>
        <p:nvSpPr>
          <p:cNvPr id="3" name="Subtitle 2"/>
          <p:cNvSpPr>
            <a:spLocks noGrp="1"/>
          </p:cNvSpPr>
          <p:nvPr>
            <p:ph type="subTitle" idx="1"/>
          </p:nvPr>
        </p:nvSpPr>
        <p:spPr>
          <a:xfrm>
            <a:off x="0" y="5334000"/>
            <a:ext cx="9067800" cy="1143000"/>
          </a:xfrm>
        </p:spPr>
        <p:txBody>
          <a:bodyPr>
            <a:noAutofit/>
          </a:bodyPr>
          <a:lstStyle/>
          <a:p>
            <a:r>
              <a:rPr lang="en-US" sz="2400" dirty="0"/>
              <a:t>Mario Giuseppe </a:t>
            </a:r>
            <a:r>
              <a:rPr lang="en-US" sz="2400" dirty="0" err="1"/>
              <a:t>Guarcello</a:t>
            </a:r>
            <a:r>
              <a:rPr lang="en-US" sz="2400" dirty="0"/>
              <a:t>– INAF </a:t>
            </a:r>
            <a:r>
              <a:rPr lang="en-US" sz="2400" dirty="0" err="1"/>
              <a:t>Osservatorio</a:t>
            </a:r>
            <a:r>
              <a:rPr lang="en-US" sz="2400" dirty="0"/>
              <a:t> </a:t>
            </a:r>
            <a:r>
              <a:rPr lang="en-US" sz="2400" dirty="0" err="1"/>
              <a:t>Astronomico</a:t>
            </a:r>
            <a:r>
              <a:rPr lang="en-US" sz="2400" dirty="0"/>
              <a:t> di Palermo</a:t>
            </a:r>
            <a:endParaRPr lang="en-US" sz="1600" dirty="0"/>
          </a:p>
          <a:p>
            <a:r>
              <a:rPr lang="it-IT" sz="1800" i="1" dirty="0"/>
              <a:t>J. J. Drake, N. J. Wright, J. F. Albacete-Colombo, C. </a:t>
            </a:r>
            <a:r>
              <a:rPr lang="en-US" sz="1800" i="1" dirty="0"/>
              <a:t>Clarke, B. </a:t>
            </a:r>
            <a:r>
              <a:rPr lang="en-US" sz="1800" i="1" dirty="0" err="1"/>
              <a:t>Ercolano</a:t>
            </a:r>
            <a:r>
              <a:rPr lang="en-US" sz="1800" i="1" dirty="0"/>
              <a:t>, E. </a:t>
            </a:r>
            <a:r>
              <a:rPr lang="en-US" sz="1800" i="1" dirty="0" err="1"/>
              <a:t>Flaccomio</a:t>
            </a:r>
            <a:r>
              <a:rPr lang="en-US" sz="1800" i="1" dirty="0"/>
              <a:t>, V. </a:t>
            </a:r>
            <a:r>
              <a:rPr lang="en-US" sz="1800" i="1" dirty="0" err="1"/>
              <a:t>Kashyap</a:t>
            </a:r>
            <a:r>
              <a:rPr lang="en-US" sz="1800" i="1" dirty="0"/>
              <a:t>, G. </a:t>
            </a:r>
            <a:r>
              <a:rPr lang="en-US" sz="1800" i="1" dirty="0" err="1"/>
              <a:t>Micela</a:t>
            </a:r>
            <a:r>
              <a:rPr lang="en-US" sz="1800" i="1" dirty="0"/>
              <a:t>, T. Naylor, N. </a:t>
            </a:r>
            <a:r>
              <a:rPr lang="it-IT" sz="1800" i="1" dirty="0"/>
              <a:t>Schneider, S. Sciortino, J. S. </a:t>
            </a:r>
            <a:r>
              <a:rPr lang="it-IT" sz="1800" i="1" dirty="0" err="1"/>
              <a:t>Vink</a:t>
            </a:r>
            <a:endParaRPr lang="it-IT" sz="1800" i="1" dirty="0"/>
          </a:p>
          <a:p>
            <a:r>
              <a:rPr lang="en-US" sz="2400" dirty="0"/>
              <a:t> </a:t>
            </a:r>
          </a:p>
        </p:txBody>
      </p:sp>
      <p:pic>
        <p:nvPicPr>
          <p:cNvPr id="4" name="Picture 5" descr="logoOAP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25" y="53147"/>
            <a:ext cx="1304623" cy="134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47611"/>
            <a:ext cx="1343997" cy="1338151"/>
          </a:xfrm>
          <a:prstGeom prst="rect">
            <a:avLst/>
          </a:prstGeom>
        </p:spPr>
      </p:pic>
      <p:pic>
        <p:nvPicPr>
          <p:cNvPr id="6"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7595" y="61352"/>
            <a:ext cx="1434450" cy="131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7616" y="83906"/>
            <a:ext cx="1377127" cy="135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198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870" y="0"/>
            <a:ext cx="9107130" cy="609600"/>
          </a:xfrm>
        </p:spPr>
        <p:txBody>
          <a:bodyPr>
            <a:normAutofit/>
          </a:bodyPr>
          <a:lstStyle/>
          <a:p>
            <a:pPr algn="ctr"/>
            <a:r>
              <a:rPr lang="en-US" sz="3200" dirty="0">
                <a:solidFill>
                  <a:srgbClr val="FFFF00"/>
                </a:solidFill>
              </a:rPr>
              <a:t>Cygnus OB2</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23696"/>
            <a:ext cx="4596296" cy="452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48200" y="617577"/>
            <a:ext cx="4630568" cy="5478423"/>
          </a:xfrm>
          <a:prstGeom prst="rect">
            <a:avLst/>
          </a:prstGeom>
          <a:noFill/>
        </p:spPr>
        <p:txBody>
          <a:bodyPr wrap="square" rtlCol="0">
            <a:spAutoFit/>
          </a:bodyPr>
          <a:lstStyle/>
          <a:p>
            <a:pPr marL="342900" indent="-342900">
              <a:buFont typeface="Arial" pitchFamily="34" charset="0"/>
              <a:buChar char="•"/>
            </a:pPr>
            <a:r>
              <a:rPr lang="en-US" sz="2200" b="1" dirty="0">
                <a:solidFill>
                  <a:schemeClr val="bg1"/>
                </a:solidFill>
              </a:rPr>
              <a:t>1.4kpc from the Sun </a:t>
            </a:r>
            <a:r>
              <a:rPr lang="en-US" b="1" i="1" dirty="0">
                <a:solidFill>
                  <a:schemeClr val="bg1"/>
                </a:solidFill>
              </a:rPr>
              <a:t>[Rygl+2012]</a:t>
            </a:r>
            <a:r>
              <a:rPr lang="en-US" sz="2200" b="1" dirty="0">
                <a:solidFill>
                  <a:schemeClr val="bg1"/>
                </a:solidFill>
              </a:rPr>
              <a:t>;  the next massive association (the Carina Nebula) is more than 1.5 times more distant.</a:t>
            </a:r>
          </a:p>
          <a:p>
            <a:endParaRPr lang="en-US" sz="600" b="1" dirty="0">
              <a:solidFill>
                <a:schemeClr val="bg1"/>
              </a:solidFill>
            </a:endParaRPr>
          </a:p>
          <a:p>
            <a:pPr marL="342900" indent="-342900">
              <a:buFont typeface="Arial" pitchFamily="34" charset="0"/>
              <a:buChar char="•"/>
            </a:pPr>
            <a:r>
              <a:rPr lang="en-US" sz="2200" b="1" dirty="0">
                <a:solidFill>
                  <a:schemeClr val="bg1"/>
                </a:solidFill>
              </a:rPr>
              <a:t>Massive population known: </a:t>
            </a:r>
          </a:p>
          <a:p>
            <a:r>
              <a:rPr lang="en-US" sz="2200" b="1" dirty="0">
                <a:solidFill>
                  <a:schemeClr val="bg1"/>
                </a:solidFill>
              </a:rPr>
              <a:t>	52 O stars  (•)</a:t>
            </a:r>
          </a:p>
          <a:p>
            <a:r>
              <a:rPr lang="en-US" sz="2200" b="1" dirty="0">
                <a:solidFill>
                  <a:schemeClr val="bg1"/>
                </a:solidFill>
              </a:rPr>
              <a:t>	3 Wolf – </a:t>
            </a:r>
            <a:r>
              <a:rPr lang="en-US" sz="2200" b="1" dirty="0" err="1">
                <a:solidFill>
                  <a:schemeClr val="bg1"/>
                </a:solidFill>
              </a:rPr>
              <a:t>Rayet</a:t>
            </a:r>
            <a:r>
              <a:rPr lang="en-US" sz="2200" b="1" dirty="0">
                <a:solidFill>
                  <a:schemeClr val="bg1"/>
                </a:solidFill>
              </a:rPr>
              <a:t> stars</a:t>
            </a:r>
          </a:p>
          <a:p>
            <a:r>
              <a:rPr lang="en-US" sz="2200" b="1" dirty="0">
                <a:solidFill>
                  <a:schemeClr val="bg1"/>
                </a:solidFill>
              </a:rPr>
              <a:t>	114 B stars</a:t>
            </a:r>
          </a:p>
          <a:p>
            <a:r>
              <a:rPr lang="en-US" sz="2200" b="1" dirty="0">
                <a:solidFill>
                  <a:schemeClr val="bg1"/>
                </a:solidFill>
              </a:rPr>
              <a:t>Among which two O3 stars, a candidate BHG, and various B supergiant</a:t>
            </a:r>
            <a:r>
              <a:rPr lang="en-US" sz="1400" b="1" i="1" dirty="0">
                <a:solidFill>
                  <a:schemeClr val="bg1"/>
                </a:solidFill>
              </a:rPr>
              <a:t> </a:t>
            </a:r>
            <a:r>
              <a:rPr lang="en-US" b="1" i="1" dirty="0">
                <a:solidFill>
                  <a:schemeClr val="bg1"/>
                </a:solidFill>
              </a:rPr>
              <a:t>[Wright+ 2015]</a:t>
            </a:r>
          </a:p>
          <a:p>
            <a:endParaRPr lang="en-US" sz="600" b="1" dirty="0">
              <a:solidFill>
                <a:schemeClr val="bg1"/>
              </a:solidFill>
            </a:endParaRPr>
          </a:p>
          <a:p>
            <a:pPr marL="342900" indent="-342900">
              <a:buFont typeface="Arial" panose="020B0604020202020204" pitchFamily="34" charset="0"/>
              <a:buChar char="•"/>
            </a:pPr>
            <a:r>
              <a:rPr lang="en-US" sz="2200" b="1" dirty="0">
                <a:solidFill>
                  <a:schemeClr val="bg1"/>
                </a:solidFill>
              </a:rPr>
              <a:t>The unidentified B population is larger </a:t>
            </a:r>
            <a:r>
              <a:rPr lang="en-US" b="1" i="1" dirty="0">
                <a:solidFill>
                  <a:schemeClr val="bg1"/>
                </a:solidFill>
              </a:rPr>
              <a:t>[</a:t>
            </a:r>
            <a:r>
              <a:rPr lang="en-US" b="1" i="1" dirty="0" err="1">
                <a:solidFill>
                  <a:schemeClr val="bg1"/>
                </a:solidFill>
              </a:rPr>
              <a:t>Knodlseder</a:t>
            </a:r>
            <a:r>
              <a:rPr lang="en-US" b="1" i="1" dirty="0">
                <a:solidFill>
                  <a:schemeClr val="bg1"/>
                </a:solidFill>
              </a:rPr>
              <a:t> 2000]</a:t>
            </a:r>
          </a:p>
          <a:p>
            <a:endParaRPr lang="en-US" sz="800" b="1" dirty="0">
              <a:solidFill>
                <a:schemeClr val="bg1"/>
              </a:solidFill>
            </a:endParaRPr>
          </a:p>
          <a:p>
            <a:pPr marL="342900" indent="-342900">
              <a:buFont typeface="Arial" pitchFamily="34" charset="0"/>
              <a:buChar char="•"/>
            </a:pPr>
            <a:r>
              <a:rPr lang="en-US" sz="2200" b="1" dirty="0">
                <a:solidFill>
                  <a:schemeClr val="bg1"/>
                </a:solidFill>
              </a:rPr>
              <a:t>Thousands of PMS stars 3-5 </a:t>
            </a:r>
            <a:r>
              <a:rPr lang="en-US" sz="2200" b="1" dirty="0" err="1">
                <a:solidFill>
                  <a:schemeClr val="bg1"/>
                </a:solidFill>
              </a:rPr>
              <a:t>Myrs</a:t>
            </a:r>
            <a:r>
              <a:rPr lang="en-US" sz="2200" b="1" dirty="0">
                <a:solidFill>
                  <a:schemeClr val="bg1"/>
                </a:solidFill>
              </a:rPr>
              <a:t> old  </a:t>
            </a:r>
            <a:r>
              <a:rPr lang="en-US" b="1" i="1" dirty="0">
                <a:solidFill>
                  <a:schemeClr val="bg1"/>
                </a:solidFill>
              </a:rPr>
              <a:t>[i.e.: Wright &amp; Drake 2009]</a:t>
            </a:r>
          </a:p>
        </p:txBody>
      </p:sp>
      <p:sp>
        <p:nvSpPr>
          <p:cNvPr id="8" name="Rectangle 7"/>
          <p:cNvSpPr/>
          <p:nvPr/>
        </p:nvSpPr>
        <p:spPr>
          <a:xfrm>
            <a:off x="152400" y="5498068"/>
            <a:ext cx="4634602" cy="369332"/>
          </a:xfrm>
          <a:prstGeom prst="rect">
            <a:avLst/>
          </a:prstGeom>
        </p:spPr>
        <p:txBody>
          <a:bodyPr wrap="none">
            <a:spAutoFit/>
          </a:bodyPr>
          <a:lstStyle/>
          <a:p>
            <a:r>
              <a:rPr lang="en-US" dirty="0">
                <a:solidFill>
                  <a:schemeClr val="bg1"/>
                </a:solidFill>
              </a:rPr>
              <a:t>Combined r (blue); H</a:t>
            </a:r>
            <a:r>
              <a:rPr lang="el-GR" dirty="0">
                <a:solidFill>
                  <a:schemeClr val="bg1"/>
                </a:solidFill>
              </a:rPr>
              <a:t>α</a:t>
            </a:r>
            <a:r>
              <a:rPr lang="en-US" dirty="0">
                <a:solidFill>
                  <a:schemeClr val="bg1"/>
                </a:solidFill>
              </a:rPr>
              <a:t> (green); 8.0µm (red) </a:t>
            </a:r>
          </a:p>
        </p:txBody>
      </p:sp>
      <p:sp>
        <p:nvSpPr>
          <p:cNvPr id="9" name="TextBox 8"/>
          <p:cNvSpPr txBox="1"/>
          <p:nvPr/>
        </p:nvSpPr>
        <p:spPr>
          <a:xfrm>
            <a:off x="76200" y="6027003"/>
            <a:ext cx="9067800" cy="830997"/>
          </a:xfrm>
          <a:prstGeom prst="rect">
            <a:avLst/>
          </a:prstGeom>
          <a:noFill/>
        </p:spPr>
        <p:txBody>
          <a:bodyPr wrap="square" rtlCol="0">
            <a:spAutoFit/>
          </a:bodyPr>
          <a:lstStyle/>
          <a:p>
            <a:pPr algn="ctr"/>
            <a:r>
              <a:rPr lang="en-US" sz="2400" b="1" dirty="0">
                <a:solidFill>
                  <a:srgbClr val="FF0000"/>
                </a:solidFill>
              </a:rPr>
              <a:t>CygOB2 is the best target in our Galaxy to study large scale star formation in presence of massive stars</a:t>
            </a:r>
          </a:p>
        </p:txBody>
      </p:sp>
    </p:spTree>
    <p:extLst>
      <p:ext uri="{BB962C8B-B14F-4D97-AF65-F5344CB8AC3E}">
        <p14:creationId xmlns:p14="http://schemas.microsoft.com/office/powerpoint/2010/main" val="291451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0" y="0"/>
            <a:ext cx="9107130" cy="762000"/>
          </a:xfrm>
        </p:spPr>
        <p:txBody>
          <a:bodyPr>
            <a:normAutofit fontScale="90000"/>
          </a:bodyPr>
          <a:lstStyle/>
          <a:p>
            <a:pPr algn="ctr"/>
            <a:r>
              <a:rPr lang="en-US" sz="3400" b="1" dirty="0">
                <a:solidFill>
                  <a:srgbClr val="FFFF00"/>
                </a:solidFill>
              </a:rPr>
              <a:t>The Chandra Cygnus OB2 Legacy Project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14400"/>
            <a:ext cx="5189014"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950178"/>
            <a:ext cx="3733801" cy="5755422"/>
          </a:xfrm>
          <a:prstGeom prst="rect">
            <a:avLst/>
          </a:prstGeom>
          <a:noFill/>
        </p:spPr>
        <p:txBody>
          <a:bodyPr wrap="square" rtlCol="0">
            <a:spAutoFit/>
          </a:bodyPr>
          <a:lstStyle/>
          <a:p>
            <a:pPr marL="342900" indent="-342900">
              <a:buFont typeface="Arial" pitchFamily="34" charset="0"/>
              <a:buChar char="•"/>
            </a:pPr>
            <a:r>
              <a:rPr lang="en-US" sz="2200" b="1" dirty="0">
                <a:solidFill>
                  <a:schemeClr val="bg1"/>
                </a:solidFill>
              </a:rPr>
              <a:t>1.08 </a:t>
            </a:r>
            <a:r>
              <a:rPr lang="en-US" sz="2200" b="1" dirty="0" err="1">
                <a:solidFill>
                  <a:schemeClr val="bg1"/>
                </a:solidFill>
              </a:rPr>
              <a:t>Msec</a:t>
            </a:r>
            <a:r>
              <a:rPr lang="en-US" sz="2200" b="1" dirty="0">
                <a:solidFill>
                  <a:schemeClr val="bg1"/>
                </a:solidFill>
              </a:rPr>
              <a:t> Chandra/ACIS-I observation.  </a:t>
            </a:r>
            <a:r>
              <a:rPr lang="en-US" b="1" i="1" dirty="0">
                <a:solidFill>
                  <a:schemeClr val="bg1"/>
                </a:solidFill>
              </a:rPr>
              <a:t>[Drake+ 2016]</a:t>
            </a:r>
          </a:p>
          <a:p>
            <a:pPr marL="342900" indent="-342900">
              <a:buFont typeface="Arial" pitchFamily="34" charset="0"/>
              <a:buChar char="•"/>
            </a:pPr>
            <a:endParaRPr lang="en-US" sz="1200" b="1" dirty="0">
              <a:solidFill>
                <a:schemeClr val="bg1"/>
              </a:solidFill>
            </a:endParaRPr>
          </a:p>
          <a:p>
            <a:pPr marL="342900" indent="-342900">
              <a:buFont typeface="Arial" pitchFamily="34" charset="0"/>
              <a:buChar char="•"/>
            </a:pPr>
            <a:r>
              <a:rPr lang="en-US" sz="2200" b="1" dirty="0">
                <a:solidFill>
                  <a:schemeClr val="bg1"/>
                </a:solidFill>
              </a:rPr>
              <a:t>36 </a:t>
            </a:r>
            <a:r>
              <a:rPr lang="en-US" sz="2200" b="1" dirty="0" err="1">
                <a:solidFill>
                  <a:schemeClr val="bg1"/>
                </a:solidFill>
              </a:rPr>
              <a:t>pointings</a:t>
            </a:r>
            <a:r>
              <a:rPr lang="en-US" sz="2200" b="1" dirty="0">
                <a:solidFill>
                  <a:schemeClr val="bg1"/>
                </a:solidFill>
              </a:rPr>
              <a:t> (30 ksec each) designed to have constant sensitivity in the central region. </a:t>
            </a:r>
            <a:r>
              <a:rPr lang="en-US" b="1" i="1" dirty="0">
                <a:solidFill>
                  <a:schemeClr val="bg1"/>
                </a:solidFill>
              </a:rPr>
              <a:t>[Wright+ 2015]</a:t>
            </a:r>
          </a:p>
          <a:p>
            <a:pPr marL="342900" indent="-342900">
              <a:buFont typeface="Arial" pitchFamily="34" charset="0"/>
              <a:buChar char="•"/>
            </a:pPr>
            <a:endParaRPr lang="en-US" sz="1200" b="1" dirty="0">
              <a:solidFill>
                <a:schemeClr val="bg1"/>
              </a:solidFill>
            </a:endParaRPr>
          </a:p>
          <a:p>
            <a:pPr marL="342900" indent="-342900">
              <a:buFont typeface="Arial" pitchFamily="34" charset="0"/>
              <a:buChar char="•"/>
            </a:pPr>
            <a:r>
              <a:rPr lang="en-US" sz="2200" b="1" dirty="0">
                <a:solidFill>
                  <a:schemeClr val="bg1"/>
                </a:solidFill>
              </a:rPr>
              <a:t>Estimated completeness 90% at 1 solar mass in the center </a:t>
            </a:r>
            <a:r>
              <a:rPr lang="en-US" b="1" i="1" dirty="0">
                <a:solidFill>
                  <a:schemeClr val="bg1"/>
                </a:solidFill>
              </a:rPr>
              <a:t>[Wright+ 2015]</a:t>
            </a:r>
          </a:p>
          <a:p>
            <a:endParaRPr lang="en-US" sz="1200" b="1" i="1" dirty="0">
              <a:solidFill>
                <a:schemeClr val="bg1"/>
              </a:solidFill>
            </a:endParaRPr>
          </a:p>
          <a:p>
            <a:pPr marL="342900" indent="-342900">
              <a:buFont typeface="Arial" pitchFamily="34" charset="0"/>
              <a:buChar char="•"/>
            </a:pPr>
            <a:r>
              <a:rPr lang="en-US" sz="2200" b="1" dirty="0">
                <a:solidFill>
                  <a:schemeClr val="bg1"/>
                </a:solidFill>
              </a:rPr>
              <a:t>X-ray catalog combined with deep optical and IR data</a:t>
            </a:r>
            <a:r>
              <a:rPr lang="en-US" b="1" i="1" dirty="0">
                <a:solidFill>
                  <a:schemeClr val="bg1"/>
                </a:solidFill>
              </a:rPr>
              <a:t> [</a:t>
            </a:r>
            <a:r>
              <a:rPr lang="en-US" b="1" i="1" dirty="0" err="1">
                <a:solidFill>
                  <a:schemeClr val="bg1"/>
                </a:solidFill>
              </a:rPr>
              <a:t>Guarcello</a:t>
            </a:r>
            <a:r>
              <a:rPr lang="en-US" b="1" i="1" dirty="0">
                <a:solidFill>
                  <a:schemeClr val="bg1"/>
                </a:solidFill>
              </a:rPr>
              <a:t>+ 2015]</a:t>
            </a:r>
          </a:p>
          <a:p>
            <a:endParaRPr lang="en-US" sz="1400" dirty="0">
              <a:solidFill>
                <a:schemeClr val="bg1"/>
              </a:solidFill>
            </a:endParaRPr>
          </a:p>
          <a:p>
            <a:endParaRPr lang="en-US" sz="1400" dirty="0">
              <a:solidFill>
                <a:schemeClr val="bg1"/>
              </a:solidFill>
            </a:endParaRPr>
          </a:p>
        </p:txBody>
      </p:sp>
      <p:sp>
        <p:nvSpPr>
          <p:cNvPr id="9" name="TextBox 8"/>
          <p:cNvSpPr txBox="1"/>
          <p:nvPr/>
        </p:nvSpPr>
        <p:spPr>
          <a:xfrm>
            <a:off x="3733801" y="6172200"/>
            <a:ext cx="5394960" cy="707886"/>
          </a:xfrm>
          <a:prstGeom prst="rect">
            <a:avLst/>
          </a:prstGeom>
          <a:noFill/>
        </p:spPr>
        <p:txBody>
          <a:bodyPr wrap="square" rtlCol="0">
            <a:spAutoFit/>
          </a:bodyPr>
          <a:lstStyle/>
          <a:p>
            <a:pPr algn="ctr"/>
            <a:r>
              <a:rPr lang="en-US" sz="2000" b="1" dirty="0">
                <a:solidFill>
                  <a:schemeClr val="bg1"/>
                </a:solidFill>
              </a:rPr>
              <a:t>[8.0] image around CygOB2 with </a:t>
            </a:r>
            <a:r>
              <a:rPr lang="en-US" sz="2000" b="1" dirty="0" err="1">
                <a:solidFill>
                  <a:schemeClr val="bg1"/>
                </a:solidFill>
              </a:rPr>
              <a:t>overplotted</a:t>
            </a:r>
            <a:r>
              <a:rPr lang="en-US" sz="2000" b="1" dirty="0">
                <a:solidFill>
                  <a:schemeClr val="bg1"/>
                </a:solidFill>
              </a:rPr>
              <a:t> the survey observations </a:t>
            </a:r>
          </a:p>
        </p:txBody>
      </p:sp>
    </p:spTree>
    <p:extLst>
      <p:ext uri="{BB962C8B-B14F-4D97-AF65-F5344CB8AC3E}">
        <p14:creationId xmlns:p14="http://schemas.microsoft.com/office/powerpoint/2010/main" val="2918390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r>
              <a:rPr lang="en-US" sz="3100" dirty="0">
                <a:solidFill>
                  <a:srgbClr val="FFFF00"/>
                </a:solidFill>
              </a:rPr>
              <a:t>Membership and O-WR stars</a:t>
            </a:r>
          </a:p>
        </p:txBody>
      </p:sp>
      <p:sp>
        <p:nvSpPr>
          <p:cNvPr id="3" name="TextBox 2"/>
          <p:cNvSpPr txBox="1"/>
          <p:nvPr/>
        </p:nvSpPr>
        <p:spPr>
          <a:xfrm>
            <a:off x="-1" y="990600"/>
            <a:ext cx="9144001" cy="6217087"/>
          </a:xfrm>
          <a:prstGeom prst="rect">
            <a:avLst/>
          </a:prstGeom>
          <a:noFill/>
        </p:spPr>
        <p:txBody>
          <a:bodyPr wrap="square" rtlCol="0">
            <a:spAutoFit/>
          </a:bodyPr>
          <a:lstStyle/>
          <a:p>
            <a:pPr marL="342900" indent="-342900">
              <a:buFont typeface="Arial" pitchFamily="34" charset="0"/>
              <a:buChar char="•"/>
            </a:pPr>
            <a:r>
              <a:rPr lang="en-US" sz="2200" b="1" dirty="0">
                <a:solidFill>
                  <a:schemeClr val="bg1"/>
                </a:solidFill>
              </a:rPr>
              <a:t>7924 X-ray sources have been detected and validated  </a:t>
            </a:r>
            <a:r>
              <a:rPr lang="en-US" b="1" i="1" dirty="0">
                <a:solidFill>
                  <a:schemeClr val="bg1"/>
                </a:solidFill>
              </a:rPr>
              <a:t>[Wright+ 2014]</a:t>
            </a:r>
          </a:p>
          <a:p>
            <a:pPr marL="342900" indent="-342900">
              <a:buFont typeface="Arial" pitchFamily="34" charset="0"/>
              <a:buChar char="•"/>
            </a:pPr>
            <a:endParaRPr lang="en-US" sz="2200" b="1" i="1" dirty="0">
              <a:solidFill>
                <a:schemeClr val="bg1"/>
              </a:solidFill>
            </a:endParaRPr>
          </a:p>
          <a:p>
            <a:pPr marL="342900" indent="-342900">
              <a:buFont typeface="Arial" pitchFamily="34" charset="0"/>
              <a:buChar char="•"/>
            </a:pPr>
            <a:r>
              <a:rPr lang="en-US" sz="2200" b="1" dirty="0">
                <a:solidFill>
                  <a:schemeClr val="bg1"/>
                </a:solidFill>
              </a:rPr>
              <a:t>6563 X-ray sources are classified as members using a Naïve Bayes estimate of probability of being member or contaminant  (4246 candidate class III sources) </a:t>
            </a:r>
            <a:r>
              <a:rPr lang="en-US" b="1" i="1" dirty="0">
                <a:solidFill>
                  <a:schemeClr val="bg1"/>
                </a:solidFill>
              </a:rPr>
              <a:t>[Kashyap+ 2018, Guarcello+2014]</a:t>
            </a:r>
          </a:p>
          <a:p>
            <a:pPr marL="342900" indent="-342900">
              <a:buFont typeface="Arial" pitchFamily="34" charset="0"/>
              <a:buChar char="•"/>
            </a:pPr>
            <a:endParaRPr lang="en-US" sz="2200" b="1" dirty="0">
              <a:solidFill>
                <a:schemeClr val="bg1"/>
              </a:solidFill>
            </a:endParaRPr>
          </a:p>
          <a:p>
            <a:pPr marL="342900" indent="-342900">
              <a:buFont typeface="Arial" pitchFamily="34" charset="0"/>
              <a:buChar char="•"/>
            </a:pPr>
            <a:r>
              <a:rPr lang="en-US" sz="2200" b="1" dirty="0">
                <a:solidFill>
                  <a:schemeClr val="bg1"/>
                </a:solidFill>
              </a:rPr>
              <a:t>1843 stars with disks selected from optical and infrared photometry (439 X-ray sources) </a:t>
            </a:r>
            <a:r>
              <a:rPr lang="en-US" b="1" i="1" dirty="0">
                <a:solidFill>
                  <a:schemeClr val="bg1"/>
                </a:solidFill>
              </a:rPr>
              <a:t>[</a:t>
            </a:r>
            <a:r>
              <a:rPr lang="en-US" b="1" i="1" dirty="0" err="1">
                <a:solidFill>
                  <a:schemeClr val="bg1"/>
                </a:solidFill>
              </a:rPr>
              <a:t>Guarcello</a:t>
            </a:r>
            <a:r>
              <a:rPr lang="en-US" b="1" i="1" dirty="0">
                <a:solidFill>
                  <a:schemeClr val="bg1"/>
                </a:solidFill>
              </a:rPr>
              <a:t>+ 2013]</a:t>
            </a:r>
          </a:p>
          <a:p>
            <a:pPr marL="342900" indent="-342900">
              <a:buFont typeface="Arial" pitchFamily="34" charset="0"/>
              <a:buChar char="•"/>
            </a:pPr>
            <a:endParaRPr lang="en-US" b="1" i="1" dirty="0">
              <a:solidFill>
                <a:schemeClr val="bg1"/>
              </a:solidFill>
            </a:endParaRPr>
          </a:p>
          <a:p>
            <a:pPr marL="342900" indent="-342900">
              <a:buFont typeface="Arial" pitchFamily="34" charset="0"/>
              <a:buChar char="•"/>
            </a:pPr>
            <a:r>
              <a:rPr lang="en-US" sz="2200" b="1" dirty="0">
                <a:solidFill>
                  <a:schemeClr val="bg1"/>
                </a:solidFill>
              </a:rPr>
              <a:t>FUV and EUV fluxes emitted by O and WR stars are calculated using published tables </a:t>
            </a:r>
            <a:r>
              <a:rPr lang="en-US" b="1" i="1" dirty="0">
                <a:solidFill>
                  <a:schemeClr val="bg1"/>
                </a:solidFill>
              </a:rPr>
              <a:t>[</a:t>
            </a:r>
            <a:r>
              <a:rPr lang="en-US" b="1" i="1" dirty="0" err="1">
                <a:solidFill>
                  <a:schemeClr val="bg1"/>
                </a:solidFill>
              </a:rPr>
              <a:t>Parravano</a:t>
            </a:r>
            <a:r>
              <a:rPr lang="en-US" b="1" i="1" dirty="0">
                <a:solidFill>
                  <a:schemeClr val="bg1"/>
                </a:solidFill>
              </a:rPr>
              <a:t>+ 2003, Martins+ 2005]</a:t>
            </a:r>
            <a:r>
              <a:rPr lang="en-US" sz="2200" b="1" dirty="0">
                <a:solidFill>
                  <a:schemeClr val="bg1"/>
                </a:solidFill>
              </a:rPr>
              <a:t>,</a:t>
            </a:r>
            <a:r>
              <a:rPr lang="en-US" b="1" i="1" dirty="0">
                <a:solidFill>
                  <a:schemeClr val="bg1"/>
                </a:solidFill>
              </a:rPr>
              <a:t> </a:t>
            </a:r>
            <a:r>
              <a:rPr lang="en-US" sz="2200" b="1" dirty="0">
                <a:solidFill>
                  <a:schemeClr val="bg1"/>
                </a:solidFill>
              </a:rPr>
              <a:t>and projected across the field</a:t>
            </a:r>
          </a:p>
          <a:p>
            <a:pPr marL="342900" indent="-342900">
              <a:buFont typeface="Arial" pitchFamily="34" charset="0"/>
              <a:buChar char="•"/>
            </a:pPr>
            <a:endParaRPr lang="en-US" sz="2200" b="1" dirty="0">
              <a:solidFill>
                <a:schemeClr val="bg1"/>
              </a:solidFill>
            </a:endParaRPr>
          </a:p>
          <a:p>
            <a:pPr marL="342900" indent="-342900">
              <a:buFont typeface="Arial" pitchFamily="34" charset="0"/>
              <a:buChar char="•"/>
            </a:pPr>
            <a:r>
              <a:rPr lang="en-US" sz="2200" b="1" dirty="0">
                <a:solidFill>
                  <a:schemeClr val="bg1"/>
                </a:solidFill>
              </a:rPr>
              <a:t>The disk fraction is calculated across the field and its correlation with local FUV field, EUV field, and stellar density studied</a:t>
            </a:r>
          </a:p>
          <a:p>
            <a:pPr marL="342900" indent="-342900">
              <a:buFont typeface="Arial" pitchFamily="34" charset="0"/>
              <a:buChar char="•"/>
            </a:pPr>
            <a:endParaRPr lang="en-US" sz="2200" b="1" dirty="0">
              <a:solidFill>
                <a:schemeClr val="bg1"/>
              </a:solidFill>
            </a:endParaRPr>
          </a:p>
          <a:p>
            <a:pPr marL="342900" indent="-342900">
              <a:buFont typeface="Arial" pitchFamily="34" charset="0"/>
              <a:buChar char="•"/>
            </a:pPr>
            <a:endParaRPr lang="en-US" sz="2200" b="1" dirty="0">
              <a:solidFill>
                <a:schemeClr val="bg1"/>
              </a:solidFill>
            </a:endParaRPr>
          </a:p>
          <a:p>
            <a:endParaRPr lang="en-US" sz="1400" dirty="0">
              <a:solidFill>
                <a:schemeClr val="bg1"/>
              </a:solidFill>
            </a:endParaRPr>
          </a:p>
          <a:p>
            <a:endParaRPr lang="en-US" sz="1400" dirty="0">
              <a:solidFill>
                <a:schemeClr val="bg1"/>
              </a:solidFill>
            </a:endParaRPr>
          </a:p>
        </p:txBody>
      </p:sp>
    </p:spTree>
    <p:extLst>
      <p:ext uri="{BB962C8B-B14F-4D97-AF65-F5344CB8AC3E}">
        <p14:creationId xmlns:p14="http://schemas.microsoft.com/office/powerpoint/2010/main" val="57564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620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00" b="1" cap="none" dirty="0">
                <a:ln w="6350">
                  <a:noFill/>
                </a:ln>
                <a:solidFill>
                  <a:srgbClr val="FFFF00"/>
                </a:solidFill>
                <a:effectLst>
                  <a:outerShdw blurRad="114300" dist="101600" dir="2700000" algn="tl" rotWithShape="0">
                    <a:srgbClr val="000000">
                      <a:alpha val="40000"/>
                    </a:srgbClr>
                  </a:outerShdw>
                </a:effectLst>
              </a:rPr>
              <a:t>Disk fraction vs. UV flux field</a:t>
            </a:r>
          </a:p>
        </p:txBody>
      </p:sp>
      <p:sp>
        <p:nvSpPr>
          <p:cNvPr id="5" name="Rectangle 4"/>
          <p:cNvSpPr/>
          <p:nvPr/>
        </p:nvSpPr>
        <p:spPr>
          <a:xfrm>
            <a:off x="5935597" y="838200"/>
            <a:ext cx="3208401" cy="6155531"/>
          </a:xfrm>
          <a:prstGeom prst="rect">
            <a:avLst/>
          </a:prstGeom>
        </p:spPr>
        <p:txBody>
          <a:bodyPr wrap="square">
            <a:spAutoFit/>
          </a:bodyPr>
          <a:lstStyle/>
          <a:p>
            <a:pPr algn="ctr"/>
            <a:r>
              <a:rPr lang="en-US" sz="2400" b="1" dirty="0">
                <a:solidFill>
                  <a:schemeClr val="bg1"/>
                </a:solidFill>
              </a:rPr>
              <a:t>Disk fraction is observed to decline from   ̴40% to ≤ 20% as a function of local FUV and EUV fluxes.</a:t>
            </a:r>
          </a:p>
          <a:p>
            <a:pPr algn="ctr"/>
            <a:endParaRPr lang="en-US" sz="2400" b="1" dirty="0">
              <a:solidFill>
                <a:schemeClr val="bg1"/>
              </a:solidFill>
            </a:endParaRPr>
          </a:p>
          <a:p>
            <a:pPr algn="ctr"/>
            <a:r>
              <a:rPr lang="en-US" sz="2400" b="1" dirty="0">
                <a:solidFill>
                  <a:schemeClr val="bg1"/>
                </a:solidFill>
              </a:rPr>
              <a:t>This decline of DF vs. local UV flux has been recently reproduced using N-body simulations of the evolution of CygOB2 and viscous disk evolution model.</a:t>
            </a:r>
            <a:br>
              <a:rPr lang="en-US" sz="2400" b="1" dirty="0">
                <a:solidFill>
                  <a:schemeClr val="bg1"/>
                </a:solidFill>
              </a:rPr>
            </a:br>
            <a:r>
              <a:rPr lang="en-US" b="1" i="1" dirty="0">
                <a:solidFill>
                  <a:schemeClr val="bg1"/>
                </a:solidFill>
              </a:rPr>
              <a:t>[Winter+ 2019]</a:t>
            </a:r>
            <a:endParaRPr lang="en-US" sz="2400" b="1" dirty="0">
              <a:solidFill>
                <a:schemeClr val="bg1"/>
              </a:solidFill>
            </a:endParaRPr>
          </a:p>
          <a:p>
            <a:pPr algn="ctr"/>
            <a:endParaRPr lang="en-US" sz="1600" b="1" dirty="0">
              <a:solidFill>
                <a:schemeClr val="bg1"/>
              </a:solidFill>
            </a:endParaRPr>
          </a:p>
        </p:txBody>
      </p:sp>
      <p:pic>
        <p:nvPicPr>
          <p:cNvPr id="2" name="Immagine 1">
            <a:extLst>
              <a:ext uri="{FF2B5EF4-FFF2-40B4-BE49-F238E27FC236}">
                <a16:creationId xmlns:a16="http://schemas.microsoft.com/office/drawing/2014/main" id="{BFD93691-BD72-1848-B9A2-801A88288AAB}"/>
              </a:ext>
            </a:extLst>
          </p:cNvPr>
          <p:cNvPicPr>
            <a:picLocks noChangeAspect="1"/>
          </p:cNvPicPr>
          <p:nvPr/>
        </p:nvPicPr>
        <p:blipFill rotWithShape="1">
          <a:blip r:embed="rId2"/>
          <a:srcRect t="50633"/>
          <a:stretch/>
        </p:blipFill>
        <p:spPr>
          <a:xfrm>
            <a:off x="76200" y="3810000"/>
            <a:ext cx="5859398" cy="2971800"/>
          </a:xfrm>
          <a:prstGeom prst="rect">
            <a:avLst/>
          </a:prstGeom>
        </p:spPr>
      </p:pic>
      <p:pic>
        <p:nvPicPr>
          <p:cNvPr id="6" name="Picture 2">
            <a:extLst>
              <a:ext uri="{FF2B5EF4-FFF2-40B4-BE49-F238E27FC236}">
                <a16:creationId xmlns:a16="http://schemas.microsoft.com/office/drawing/2014/main" id="{2E4D59E0-E2C5-524E-8CFD-AE95C5E217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941"/>
          <a:stretch/>
        </p:blipFill>
        <p:spPr bwMode="auto">
          <a:xfrm>
            <a:off x="76200" y="882900"/>
            <a:ext cx="5859398" cy="294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70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00" b="1" cap="none" dirty="0">
                <a:ln w="6350">
                  <a:noFill/>
                </a:ln>
                <a:solidFill>
                  <a:srgbClr val="FFFF00"/>
                </a:solidFill>
                <a:effectLst>
                  <a:outerShdw blurRad="114300" dist="101600" dir="2700000" algn="tl" rotWithShape="0">
                    <a:srgbClr val="000000">
                      <a:alpha val="40000"/>
                    </a:srgbClr>
                  </a:outerShdw>
                </a:effectLst>
              </a:rPr>
              <a:t>Possible Bias explored</a:t>
            </a:r>
          </a:p>
        </p:txBody>
      </p:sp>
      <p:sp>
        <p:nvSpPr>
          <p:cNvPr id="7" name="Rectangle 6"/>
          <p:cNvSpPr/>
          <p:nvPr/>
        </p:nvSpPr>
        <p:spPr>
          <a:xfrm>
            <a:off x="152400" y="762000"/>
            <a:ext cx="8839199" cy="5740033"/>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bg1"/>
                </a:solidFill>
              </a:rPr>
              <a:t>Inside out sequence of star formation</a:t>
            </a:r>
          </a:p>
          <a:p>
            <a:pPr marL="342900" indent="-342900">
              <a:buFont typeface="Arial" panose="020B0604020202020204" pitchFamily="34" charset="0"/>
              <a:buChar char="•"/>
            </a:pPr>
            <a:endParaRPr lang="en-US" sz="1000" b="1" dirty="0">
              <a:solidFill>
                <a:schemeClr val="bg1"/>
              </a:solidFill>
            </a:endParaRPr>
          </a:p>
          <a:p>
            <a:pPr marL="342900" indent="-342900">
              <a:buFont typeface="Arial" panose="020B0604020202020204" pitchFamily="34" charset="0"/>
              <a:buChar char="•"/>
            </a:pPr>
            <a:r>
              <a:rPr lang="en-US" sz="2200" b="1" dirty="0">
                <a:solidFill>
                  <a:schemeClr val="bg1"/>
                </a:solidFill>
              </a:rPr>
              <a:t>Decrease of sensitivity in OIR images around massive stars</a:t>
            </a:r>
          </a:p>
          <a:p>
            <a:pPr marL="342900" indent="-342900">
              <a:buFont typeface="Arial" panose="020B0604020202020204" pitchFamily="34" charset="0"/>
              <a:buChar char="•"/>
            </a:pPr>
            <a:endParaRPr lang="en-US" sz="1000" b="1" dirty="0">
              <a:solidFill>
                <a:schemeClr val="bg1"/>
              </a:solidFill>
            </a:endParaRPr>
          </a:p>
          <a:p>
            <a:pPr marL="342900" indent="-342900">
              <a:buFont typeface="Arial" panose="020B0604020202020204" pitchFamily="34" charset="0"/>
              <a:buChar char="•"/>
            </a:pPr>
            <a:endParaRPr lang="en-US" sz="1000" b="1" dirty="0">
              <a:solidFill>
                <a:schemeClr val="bg1"/>
              </a:solidFill>
            </a:endParaRPr>
          </a:p>
          <a:p>
            <a:pPr marL="342900" indent="-342900">
              <a:buFont typeface="Arial" panose="020B0604020202020204" pitchFamily="34" charset="0"/>
              <a:buChar char="•"/>
            </a:pPr>
            <a:r>
              <a:rPr lang="en-US" sz="2200" b="1" dirty="0">
                <a:solidFill>
                  <a:schemeClr val="bg1"/>
                </a:solidFill>
              </a:rPr>
              <a:t>2D projection effect</a:t>
            </a:r>
          </a:p>
          <a:p>
            <a:pPr marL="342900" indent="-342900">
              <a:buFont typeface="Arial" panose="020B0604020202020204" pitchFamily="34" charset="0"/>
              <a:buChar char="•"/>
            </a:pPr>
            <a:endParaRPr lang="en-US" sz="2200" b="1" dirty="0"/>
          </a:p>
          <a:p>
            <a:pPr algn="ctr">
              <a:spcBef>
                <a:spcPct val="0"/>
              </a:spcBef>
            </a:pPr>
            <a:r>
              <a:rPr lang="en-US" sz="3100" b="1" dirty="0">
                <a:ln w="6350">
                  <a:noFill/>
                </a:ln>
                <a:solidFill>
                  <a:srgbClr val="FFFF00"/>
                </a:solidFill>
                <a:effectLst>
                  <a:outerShdw blurRad="114300" dist="101600" dir="2700000" algn="tl" rotWithShape="0">
                    <a:srgbClr val="000000">
                      <a:alpha val="40000"/>
                    </a:srgbClr>
                  </a:outerShdw>
                </a:effectLst>
                <a:latin typeface="+mj-lt"/>
                <a:ea typeface="+mj-ea"/>
                <a:cs typeface="+mj-cs"/>
              </a:rPr>
              <a:t>Results</a:t>
            </a:r>
          </a:p>
          <a:p>
            <a:pPr algn="ctr"/>
            <a:endParaRPr lang="en-US" sz="2200" b="1" dirty="0">
              <a:solidFill>
                <a:schemeClr val="bg1"/>
              </a:solidFill>
            </a:endParaRPr>
          </a:p>
          <a:p>
            <a:pPr marL="342900" indent="-342900">
              <a:buFont typeface="Arial" panose="020B0604020202020204" pitchFamily="34" charset="0"/>
              <a:buChar char="•"/>
            </a:pPr>
            <a:r>
              <a:rPr lang="en-US" sz="2200" b="1" dirty="0">
                <a:solidFill>
                  <a:schemeClr val="bg1"/>
                </a:solidFill>
              </a:rPr>
              <a:t>Age difference of   ̴3 </a:t>
            </a:r>
            <a:r>
              <a:rPr lang="en-US" sz="2200" b="1" dirty="0" err="1">
                <a:solidFill>
                  <a:schemeClr val="bg1"/>
                </a:solidFill>
              </a:rPr>
              <a:t>Myrs</a:t>
            </a:r>
            <a:r>
              <a:rPr lang="en-US" sz="2200" b="1" dirty="0">
                <a:solidFill>
                  <a:schemeClr val="bg1"/>
                </a:solidFill>
              </a:rPr>
              <a:t> inner region vs. outskirt required to explain the DF decline. Only ≤1 </a:t>
            </a:r>
            <a:r>
              <a:rPr lang="en-US" sz="2200" b="1" dirty="0" err="1">
                <a:solidFill>
                  <a:schemeClr val="bg1"/>
                </a:solidFill>
              </a:rPr>
              <a:t>Myr</a:t>
            </a:r>
            <a:r>
              <a:rPr lang="en-US" sz="2200" b="1" dirty="0">
                <a:solidFill>
                  <a:schemeClr val="bg1"/>
                </a:solidFill>
              </a:rPr>
              <a:t> observed.</a:t>
            </a:r>
          </a:p>
          <a:p>
            <a:pPr marL="342900" indent="-342900">
              <a:buFont typeface="Arial" panose="020B0604020202020204" pitchFamily="34" charset="0"/>
              <a:buChar char="•"/>
            </a:pPr>
            <a:endParaRPr lang="en-US" sz="1000" b="1" dirty="0">
              <a:solidFill>
                <a:schemeClr val="bg1"/>
              </a:solidFill>
            </a:endParaRPr>
          </a:p>
          <a:p>
            <a:pPr marL="342900" indent="-342900">
              <a:buFont typeface="Arial" panose="020B0604020202020204" pitchFamily="34" charset="0"/>
              <a:buChar char="•"/>
            </a:pPr>
            <a:r>
              <a:rPr lang="en-US" sz="2200" b="1" dirty="0">
                <a:solidFill>
                  <a:schemeClr val="bg1"/>
                </a:solidFill>
              </a:rPr>
              <a:t>The decline of DF is observed selecting members with J&lt; 17, J&lt; 16, J&lt; 15; M&gt; 0.4 M</a:t>
            </a:r>
            <a:r>
              <a:rPr lang="en-US" sz="2200" b="1" baseline="-25000" dirty="0">
                <a:solidFill>
                  <a:schemeClr val="bg1"/>
                </a:solidFill>
              </a:rPr>
              <a:t>⊙</a:t>
            </a:r>
            <a:r>
              <a:rPr lang="en-US" sz="2200" b="1" dirty="0">
                <a:solidFill>
                  <a:schemeClr val="bg1"/>
                </a:solidFill>
              </a:rPr>
              <a:t>, M&gt; 0.7 M</a:t>
            </a:r>
            <a:r>
              <a:rPr lang="en-US" sz="2200" b="1" baseline="-25000" dirty="0">
                <a:solidFill>
                  <a:schemeClr val="bg1"/>
                </a:solidFill>
              </a:rPr>
              <a:t>⊙</a:t>
            </a:r>
            <a:r>
              <a:rPr lang="en-US" sz="2200" b="1" dirty="0">
                <a:solidFill>
                  <a:schemeClr val="bg1"/>
                </a:solidFill>
              </a:rPr>
              <a:t>, </a:t>
            </a:r>
            <a:r>
              <a:rPr lang="en-US" sz="2200" b="1" dirty="0" err="1">
                <a:solidFill>
                  <a:schemeClr val="bg1"/>
                </a:solidFill>
              </a:rPr>
              <a:t>Fx</a:t>
            </a:r>
            <a:r>
              <a:rPr lang="en-US" sz="2200" b="1" dirty="0">
                <a:solidFill>
                  <a:schemeClr val="bg1"/>
                </a:solidFill>
              </a:rPr>
              <a:t> &gt;25% and 50% quantiles </a:t>
            </a:r>
            <a:r>
              <a:rPr lang="en-US" sz="2200" b="1" dirty="0" err="1">
                <a:solidFill>
                  <a:schemeClr val="bg1"/>
                </a:solidFill>
              </a:rPr>
              <a:t>Fx</a:t>
            </a:r>
            <a:r>
              <a:rPr lang="en-US" sz="2200" b="1" dirty="0">
                <a:solidFill>
                  <a:schemeClr val="bg1"/>
                </a:solidFill>
              </a:rPr>
              <a:t> distribution.</a:t>
            </a:r>
          </a:p>
          <a:p>
            <a:pPr marL="342900" indent="-342900">
              <a:buFont typeface="Arial" panose="020B0604020202020204" pitchFamily="34" charset="0"/>
              <a:buChar char="•"/>
            </a:pPr>
            <a:endParaRPr lang="en-US" sz="1000" b="1" dirty="0">
              <a:solidFill>
                <a:schemeClr val="bg1"/>
              </a:solidFill>
            </a:endParaRPr>
          </a:p>
          <a:p>
            <a:pPr marL="342900" indent="-342900">
              <a:buFont typeface="Arial" panose="020B0604020202020204" pitchFamily="34" charset="0"/>
              <a:buChar char="•"/>
            </a:pPr>
            <a:r>
              <a:rPr lang="en-US" sz="2200" b="1" dirty="0">
                <a:solidFill>
                  <a:schemeClr val="bg1"/>
                </a:solidFill>
              </a:rPr>
              <a:t>Performed 5000 simulations of the 3D morphology of the association randomly defining the inclination of the branches connecting stars in MSTs. The decline of DF is always observed</a:t>
            </a:r>
          </a:p>
        </p:txBody>
      </p:sp>
    </p:spTree>
    <p:extLst>
      <p:ext uri="{BB962C8B-B14F-4D97-AF65-F5344CB8AC3E}">
        <p14:creationId xmlns:p14="http://schemas.microsoft.com/office/powerpoint/2010/main" val="3926710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F12A76-F8FF-634D-8535-1C3E86B4A3A6}"/>
              </a:ext>
            </a:extLst>
          </p:cNvPr>
          <p:cNvPicPr>
            <a:picLocks noChangeAspect="1"/>
          </p:cNvPicPr>
          <p:nvPr/>
        </p:nvPicPr>
        <p:blipFill>
          <a:blip r:embed="rId2"/>
          <a:stretch>
            <a:fillRect/>
          </a:stretch>
        </p:blipFill>
        <p:spPr>
          <a:xfrm>
            <a:off x="0" y="79155"/>
            <a:ext cx="9144000" cy="6699690"/>
          </a:xfrm>
          <a:prstGeom prst="rect">
            <a:avLst/>
          </a:prstGeom>
        </p:spPr>
      </p:pic>
    </p:spTree>
    <p:extLst>
      <p:ext uri="{BB962C8B-B14F-4D97-AF65-F5344CB8AC3E}">
        <p14:creationId xmlns:p14="http://schemas.microsoft.com/office/powerpoint/2010/main" val="2146600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620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00" b="1" cap="none" dirty="0">
                <a:ln w="6350">
                  <a:noFill/>
                </a:ln>
                <a:solidFill>
                  <a:srgbClr val="FFFF00"/>
                </a:solidFill>
                <a:effectLst>
                  <a:outerShdw blurRad="114300" dist="101600" dir="2700000" algn="tl" rotWithShape="0">
                    <a:srgbClr val="000000">
                      <a:alpha val="40000"/>
                    </a:srgbClr>
                  </a:outerShdw>
                </a:effectLst>
              </a:rPr>
              <a:t>Mass loss rate induced by EUV radiation</a:t>
            </a:r>
          </a:p>
        </p:txBody>
      </p:sp>
      <p:sp>
        <p:nvSpPr>
          <p:cNvPr id="6" name="Rectangle 5"/>
          <p:cNvSpPr/>
          <p:nvPr/>
        </p:nvSpPr>
        <p:spPr>
          <a:xfrm>
            <a:off x="0" y="685800"/>
            <a:ext cx="8915400" cy="6032421"/>
          </a:xfrm>
          <a:prstGeom prst="rect">
            <a:avLst/>
          </a:prstGeom>
        </p:spPr>
        <p:txBody>
          <a:bodyPr wrap="square">
            <a:spAutoFit/>
          </a:bodyPr>
          <a:lstStyle/>
          <a:p>
            <a:r>
              <a:rPr lang="en-US" sz="2200" b="1" dirty="0">
                <a:solidFill>
                  <a:schemeClr val="bg1"/>
                </a:solidFill>
              </a:rPr>
              <a:t>EUV field calculated across the field and converted into Ṁ using:</a:t>
            </a:r>
          </a:p>
          <a:p>
            <a:endParaRPr lang="en-US" b="1" dirty="0">
              <a:solidFill>
                <a:schemeClr val="bg1"/>
              </a:solidFill>
            </a:endParaRPr>
          </a:p>
          <a:p>
            <a:endParaRPr lang="en-US" b="1" dirty="0">
              <a:solidFill>
                <a:schemeClr val="bg1"/>
              </a:solidFill>
            </a:endParaRPr>
          </a:p>
          <a:p>
            <a:endParaRPr lang="en-US" b="1" dirty="0">
              <a:solidFill>
                <a:schemeClr val="bg1"/>
              </a:solidFill>
            </a:endParaRPr>
          </a:p>
          <a:p>
            <a:r>
              <a:rPr lang="en-US" sz="2200" b="1" dirty="0">
                <a:solidFill>
                  <a:schemeClr val="bg1"/>
                </a:solidFill>
              </a:rPr>
              <a:t>The resulting Ṁ ranges from  </a:t>
            </a:r>
          </a:p>
          <a:p>
            <a:r>
              <a:rPr lang="en-US" sz="2200" b="1" dirty="0">
                <a:solidFill>
                  <a:schemeClr val="bg1"/>
                </a:solidFill>
              </a:rPr>
              <a:t>1.5 × 10</a:t>
            </a:r>
            <a:r>
              <a:rPr lang="en-US" sz="2200" b="1" baseline="30000" dirty="0">
                <a:solidFill>
                  <a:schemeClr val="bg1"/>
                </a:solidFill>
              </a:rPr>
              <a:t>-8</a:t>
            </a:r>
            <a:r>
              <a:rPr lang="en-US" sz="2200" b="1" dirty="0">
                <a:solidFill>
                  <a:schemeClr val="bg1"/>
                </a:solidFill>
              </a:rPr>
              <a:t> M</a:t>
            </a:r>
            <a:r>
              <a:rPr lang="en-US" sz="2200" b="1" baseline="-25000" dirty="0">
                <a:solidFill>
                  <a:schemeClr val="bg1"/>
                </a:solidFill>
              </a:rPr>
              <a:t>⊙ </a:t>
            </a:r>
            <a:r>
              <a:rPr lang="en-US" sz="2200" b="1" dirty="0">
                <a:solidFill>
                  <a:schemeClr val="bg1"/>
                </a:solidFill>
              </a:rPr>
              <a:t>/</a:t>
            </a:r>
            <a:r>
              <a:rPr lang="en-US" sz="2200" b="1" dirty="0" err="1">
                <a:solidFill>
                  <a:schemeClr val="bg1"/>
                </a:solidFill>
              </a:rPr>
              <a:t>yr</a:t>
            </a:r>
            <a:r>
              <a:rPr lang="en-US" sz="2200" b="1" dirty="0">
                <a:solidFill>
                  <a:schemeClr val="bg1"/>
                </a:solidFill>
              </a:rPr>
              <a:t> to 3.9 x 10</a:t>
            </a:r>
            <a:r>
              <a:rPr lang="en-US" sz="2200" b="1" baseline="30000" dirty="0">
                <a:solidFill>
                  <a:schemeClr val="bg1"/>
                </a:solidFill>
              </a:rPr>
              <a:t>-7</a:t>
            </a:r>
            <a:r>
              <a:rPr lang="en-US" sz="2200" b="1" dirty="0">
                <a:solidFill>
                  <a:schemeClr val="bg1"/>
                </a:solidFill>
              </a:rPr>
              <a:t> M</a:t>
            </a:r>
            <a:r>
              <a:rPr lang="en-US" sz="2200" b="1" baseline="-25000" dirty="0">
                <a:solidFill>
                  <a:schemeClr val="bg1"/>
                </a:solidFill>
              </a:rPr>
              <a:t>⊙ </a:t>
            </a:r>
            <a:r>
              <a:rPr lang="en-US" sz="2200" b="1" dirty="0">
                <a:solidFill>
                  <a:schemeClr val="bg1"/>
                </a:solidFill>
              </a:rPr>
              <a:t>/yr.</a:t>
            </a:r>
          </a:p>
          <a:p>
            <a:endParaRPr lang="en-US" b="1" dirty="0">
              <a:solidFill>
                <a:schemeClr val="bg1"/>
              </a:solidFill>
            </a:endParaRPr>
          </a:p>
          <a:p>
            <a:r>
              <a:rPr lang="en-US" sz="2200" b="1" dirty="0">
                <a:solidFill>
                  <a:schemeClr val="bg1"/>
                </a:solidFill>
              </a:rPr>
              <a:t>This mass loss results in a total dis-</a:t>
            </a:r>
          </a:p>
          <a:p>
            <a:r>
              <a:rPr lang="en-US" sz="2200" b="1" dirty="0" err="1">
                <a:solidFill>
                  <a:schemeClr val="bg1"/>
                </a:solidFill>
              </a:rPr>
              <a:t>sipation</a:t>
            </a:r>
            <a:r>
              <a:rPr lang="en-US" sz="2200" b="1" dirty="0">
                <a:solidFill>
                  <a:schemeClr val="bg1"/>
                </a:solidFill>
              </a:rPr>
              <a:t> of a 0.05 M</a:t>
            </a:r>
            <a:r>
              <a:rPr lang="en-US" sz="2200" b="1" baseline="-25000" dirty="0">
                <a:solidFill>
                  <a:schemeClr val="bg1"/>
                </a:solidFill>
              </a:rPr>
              <a:t>⊙</a:t>
            </a:r>
            <a:r>
              <a:rPr lang="en-US" sz="2200" b="1" dirty="0">
                <a:solidFill>
                  <a:schemeClr val="bg1"/>
                </a:solidFill>
              </a:rPr>
              <a:t> disk in 3.3 </a:t>
            </a:r>
          </a:p>
          <a:p>
            <a:r>
              <a:rPr lang="en-US" sz="2200" b="1" dirty="0">
                <a:solidFill>
                  <a:schemeClr val="bg1"/>
                </a:solidFill>
              </a:rPr>
              <a:t>and 0.1 </a:t>
            </a:r>
            <a:r>
              <a:rPr lang="en-US" sz="2200" b="1" dirty="0" err="1">
                <a:solidFill>
                  <a:schemeClr val="bg1"/>
                </a:solidFill>
              </a:rPr>
              <a:t>Myrs</a:t>
            </a:r>
            <a:r>
              <a:rPr lang="en-US" sz="2200" b="1" dirty="0">
                <a:solidFill>
                  <a:schemeClr val="bg1"/>
                </a:solidFill>
              </a:rPr>
              <a:t>, respectively .</a:t>
            </a:r>
          </a:p>
          <a:p>
            <a:endParaRPr lang="en-US" b="1" dirty="0">
              <a:solidFill>
                <a:schemeClr val="bg1"/>
              </a:solidFill>
            </a:endParaRPr>
          </a:p>
          <a:p>
            <a:r>
              <a:rPr lang="en-US" sz="2200" b="1" dirty="0">
                <a:solidFill>
                  <a:schemeClr val="bg1"/>
                </a:solidFill>
              </a:rPr>
              <a:t>For comparison, such mass loss rates</a:t>
            </a:r>
          </a:p>
          <a:p>
            <a:r>
              <a:rPr lang="en-US" sz="2200" b="1" dirty="0">
                <a:solidFill>
                  <a:schemeClr val="bg1"/>
                </a:solidFill>
              </a:rPr>
              <a:t>are induced by </a:t>
            </a:r>
            <a:r>
              <a:rPr lang="az-Cyrl-AZ" sz="2200" b="1" dirty="0">
                <a:solidFill>
                  <a:schemeClr val="bg1"/>
                </a:solidFill>
              </a:rPr>
              <a:t>Ө</a:t>
            </a:r>
            <a:r>
              <a:rPr lang="en-US" sz="2200" b="1" baseline="30000" dirty="0">
                <a:solidFill>
                  <a:schemeClr val="bg1"/>
                </a:solidFill>
              </a:rPr>
              <a:t>1</a:t>
            </a:r>
            <a:r>
              <a:rPr lang="en-US" sz="2200" b="1" dirty="0">
                <a:solidFill>
                  <a:schemeClr val="bg1"/>
                </a:solidFill>
              </a:rPr>
              <a:t> Ori within 0.44 pc.</a:t>
            </a:r>
          </a:p>
          <a:p>
            <a:endParaRPr lang="en-US" b="1" dirty="0">
              <a:solidFill>
                <a:schemeClr val="bg1"/>
              </a:solidFill>
            </a:endParaRPr>
          </a:p>
          <a:p>
            <a:r>
              <a:rPr lang="en-US" sz="2200" b="1" dirty="0">
                <a:solidFill>
                  <a:schemeClr val="bg1"/>
                </a:solidFill>
              </a:rPr>
              <a:t>The O-WR population of CygOB2 </a:t>
            </a:r>
          </a:p>
          <a:p>
            <a:r>
              <a:rPr lang="en-US" sz="2200" b="1" dirty="0">
                <a:solidFill>
                  <a:schemeClr val="bg1"/>
                </a:solidFill>
              </a:rPr>
              <a:t>really creates a hostile environment </a:t>
            </a:r>
          </a:p>
          <a:p>
            <a:r>
              <a:rPr lang="en-US" sz="2200" b="1" dirty="0">
                <a:solidFill>
                  <a:schemeClr val="bg1"/>
                </a:solidFill>
              </a:rPr>
              <a:t>for disks, so.. .</a:t>
            </a:r>
          </a:p>
          <a:p>
            <a:r>
              <a:rPr lang="en-US" sz="1400" b="1" dirty="0">
                <a:solidFill>
                  <a:schemeClr val="bg1"/>
                </a:solidFill>
              </a:rPr>
              <a:t>          </a:t>
            </a:r>
          </a:p>
          <a:p>
            <a:r>
              <a:rPr lang="en-US" sz="2200" b="1" dirty="0">
                <a:solidFill>
                  <a:schemeClr val="bg1"/>
                </a:solidFill>
              </a:rPr>
              <a:t>       Why do we still observe disks?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327" y="1143000"/>
            <a:ext cx="4984273" cy="677077"/>
          </a:xfrm>
          <a:prstGeom prst="rect">
            <a:avLst/>
          </a:prstGeom>
        </p:spPr>
      </p:pic>
      <p:sp>
        <p:nvSpPr>
          <p:cNvPr id="8" name="Rectangle 7"/>
          <p:cNvSpPr/>
          <p:nvPr/>
        </p:nvSpPr>
        <p:spPr>
          <a:xfrm>
            <a:off x="7086600" y="1427218"/>
            <a:ext cx="1561646" cy="369332"/>
          </a:xfrm>
          <a:prstGeom prst="rect">
            <a:avLst/>
          </a:prstGeom>
        </p:spPr>
        <p:txBody>
          <a:bodyPr wrap="none">
            <a:spAutoFit/>
          </a:bodyPr>
          <a:lstStyle/>
          <a:p>
            <a:r>
              <a:rPr lang="en-US" b="1" i="1" dirty="0">
                <a:solidFill>
                  <a:schemeClr val="bg1"/>
                </a:solidFill>
              </a:rPr>
              <a:t>Adams+ 2010</a:t>
            </a:r>
          </a:p>
        </p:txBody>
      </p:sp>
      <p:pic>
        <p:nvPicPr>
          <p:cNvPr id="2" name="Immagine 1">
            <a:extLst>
              <a:ext uri="{FF2B5EF4-FFF2-40B4-BE49-F238E27FC236}">
                <a16:creationId xmlns:a16="http://schemas.microsoft.com/office/drawing/2014/main" id="{BF971B8F-B519-BA4D-8FED-1EEDD49B789E}"/>
              </a:ext>
            </a:extLst>
          </p:cNvPr>
          <p:cNvPicPr>
            <a:picLocks noChangeAspect="1"/>
          </p:cNvPicPr>
          <p:nvPr/>
        </p:nvPicPr>
        <p:blipFill>
          <a:blip r:embed="rId3"/>
          <a:stretch>
            <a:fillRect/>
          </a:stretch>
        </p:blipFill>
        <p:spPr>
          <a:xfrm>
            <a:off x="4815293" y="2073394"/>
            <a:ext cx="4318874" cy="4486103"/>
          </a:xfrm>
          <a:prstGeom prst="rect">
            <a:avLst/>
          </a:prstGeom>
        </p:spPr>
      </p:pic>
    </p:spTree>
    <p:extLst>
      <p:ext uri="{BB962C8B-B14F-4D97-AF65-F5344CB8AC3E}">
        <p14:creationId xmlns:p14="http://schemas.microsoft.com/office/powerpoint/2010/main" val="351003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00" b="1" cap="none" dirty="0">
                <a:ln w="6350">
                  <a:noFill/>
                </a:ln>
                <a:solidFill>
                  <a:srgbClr val="FFFF00"/>
                </a:solidFill>
                <a:effectLst>
                  <a:outerShdw blurRad="114300" dist="101600" dir="2700000" algn="tl" rotWithShape="0">
                    <a:srgbClr val="000000">
                      <a:alpha val="40000"/>
                    </a:srgbClr>
                  </a:outerShdw>
                </a:effectLst>
              </a:rPr>
              <a:t>What shields the disks from EUV radiation?</a:t>
            </a:r>
          </a:p>
        </p:txBody>
      </p:sp>
      <p:sp>
        <p:nvSpPr>
          <p:cNvPr id="6" name="Rectangle 5"/>
          <p:cNvSpPr/>
          <p:nvPr/>
        </p:nvSpPr>
        <p:spPr>
          <a:xfrm>
            <a:off x="76200" y="1035308"/>
            <a:ext cx="8915400" cy="5139869"/>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bg1"/>
                </a:solidFill>
              </a:rPr>
              <a:t>The equation for Ṁ does not account for the attenuation of EUV photons by the </a:t>
            </a:r>
            <a:r>
              <a:rPr lang="en-US" sz="2200" b="1" dirty="0" err="1">
                <a:solidFill>
                  <a:schemeClr val="bg1"/>
                </a:solidFill>
              </a:rPr>
              <a:t>intracluster</a:t>
            </a:r>
            <a:r>
              <a:rPr lang="en-US" sz="2200" b="1" dirty="0">
                <a:solidFill>
                  <a:schemeClr val="bg1"/>
                </a:solidFill>
              </a:rPr>
              <a:t> residual material</a:t>
            </a:r>
          </a:p>
          <a:p>
            <a:endParaRPr lang="en-US" sz="2200" b="1" dirty="0">
              <a:solidFill>
                <a:schemeClr val="bg1"/>
              </a:solidFill>
            </a:endParaRPr>
          </a:p>
          <a:p>
            <a:pPr marL="342900" indent="-342900">
              <a:buFont typeface="Arial" panose="020B0604020202020204" pitchFamily="34" charset="0"/>
              <a:buChar char="•"/>
            </a:pPr>
            <a:r>
              <a:rPr lang="en-US" sz="2200" b="1" dirty="0">
                <a:solidFill>
                  <a:schemeClr val="bg1"/>
                </a:solidFill>
              </a:rPr>
              <a:t>To have disk lifetime larger by a factor 5 </a:t>
            </a:r>
            <a:r>
              <a:rPr lang="en-US" sz="2200" b="1" dirty="0">
                <a:solidFill>
                  <a:schemeClr val="bg1"/>
                </a:solidFill>
                <a:sym typeface="Wingdings" panose="05000000000000000000" pitchFamily="2" charset="2"/>
              </a:rPr>
              <a:t> F</a:t>
            </a:r>
            <a:r>
              <a:rPr lang="en-US" sz="2200" b="1" baseline="-25000" dirty="0">
                <a:solidFill>
                  <a:schemeClr val="bg1"/>
                </a:solidFill>
                <a:sym typeface="Wingdings" panose="05000000000000000000" pitchFamily="2" charset="2"/>
              </a:rPr>
              <a:t>EUV</a:t>
            </a:r>
            <a:r>
              <a:rPr lang="en-US" sz="2200" b="1" dirty="0">
                <a:solidFill>
                  <a:schemeClr val="bg1"/>
                </a:solidFill>
                <a:sym typeface="Wingdings" panose="05000000000000000000" pitchFamily="2" charset="2"/>
              </a:rPr>
              <a:t> must decrease by a factor 25  a similar extinction can be achieved with Av being about 1 for FUV and 1.4 for EUV </a:t>
            </a:r>
            <a:r>
              <a:rPr lang="en-US" b="1" i="1" dirty="0">
                <a:solidFill>
                  <a:schemeClr val="bg1"/>
                </a:solidFill>
                <a:sym typeface="Wingdings" panose="05000000000000000000" pitchFamily="2" charset="2"/>
              </a:rPr>
              <a:t>[using </a:t>
            </a:r>
            <a:r>
              <a:rPr lang="en-US" b="1" i="1" dirty="0" err="1">
                <a:solidFill>
                  <a:schemeClr val="bg1"/>
                </a:solidFill>
                <a:sym typeface="Wingdings" panose="05000000000000000000" pitchFamily="2" charset="2"/>
              </a:rPr>
              <a:t>Cardelli</a:t>
            </a:r>
            <a:r>
              <a:rPr lang="en-US" b="1" i="1" dirty="0">
                <a:solidFill>
                  <a:schemeClr val="bg1"/>
                </a:solidFill>
                <a:sym typeface="Wingdings" panose="05000000000000000000" pitchFamily="2" charset="2"/>
              </a:rPr>
              <a:t>+ 1989]</a:t>
            </a:r>
            <a:r>
              <a:rPr lang="en-US" sz="2400" b="1" i="1" dirty="0">
                <a:solidFill>
                  <a:schemeClr val="bg1"/>
                </a:solidFill>
                <a:sym typeface="Wingdings" panose="05000000000000000000" pitchFamily="2" charset="2"/>
              </a:rPr>
              <a:t> </a:t>
            </a:r>
            <a:r>
              <a:rPr lang="en-US" sz="2200" b="1" dirty="0">
                <a:solidFill>
                  <a:schemeClr val="bg1"/>
                </a:solidFill>
                <a:sym typeface="Wingdings" panose="05000000000000000000" pitchFamily="2" charset="2"/>
              </a:rPr>
              <a:t>both corresponding to realistic density particles within the association</a:t>
            </a:r>
          </a:p>
          <a:p>
            <a:endParaRPr lang="en-US" sz="2200" b="1" dirty="0">
              <a:solidFill>
                <a:schemeClr val="bg1"/>
              </a:solidFill>
            </a:endParaRPr>
          </a:p>
          <a:p>
            <a:pPr marL="342900" indent="-342900">
              <a:buFont typeface="Arial" panose="020B0604020202020204" pitchFamily="34" charset="0"/>
              <a:buChar char="•"/>
            </a:pPr>
            <a:r>
              <a:rPr lang="en-US" sz="2200" b="1" dirty="0">
                <a:solidFill>
                  <a:schemeClr val="bg1"/>
                </a:solidFill>
              </a:rPr>
              <a:t>Cygnus  OB2 is almost clear of gas </a:t>
            </a:r>
            <a:r>
              <a:rPr lang="en-US" b="1" i="1" dirty="0">
                <a:solidFill>
                  <a:schemeClr val="bg1"/>
                </a:solidFill>
              </a:rPr>
              <a:t>[Schneider+ 2006] </a:t>
            </a:r>
            <a:r>
              <a:rPr lang="en-US" sz="2200" b="1" dirty="0">
                <a:solidFill>
                  <a:schemeClr val="bg1"/>
                </a:solidFill>
              </a:rPr>
              <a:t>but residual gas still present </a:t>
            </a:r>
            <a:r>
              <a:rPr lang="en-US" b="1" i="1" dirty="0">
                <a:solidFill>
                  <a:schemeClr val="bg1"/>
                </a:solidFill>
              </a:rPr>
              <a:t>[Drew+ 2005] </a:t>
            </a:r>
            <a:r>
              <a:rPr lang="en-US" sz="2200" b="1" dirty="0">
                <a:solidFill>
                  <a:schemeClr val="bg1"/>
                </a:solidFill>
              </a:rPr>
              <a:t>and significant dust in the outskirt </a:t>
            </a:r>
            <a:r>
              <a:rPr lang="en-US" b="1" i="1" dirty="0">
                <a:solidFill>
                  <a:schemeClr val="bg1"/>
                </a:solidFill>
              </a:rPr>
              <a:t>[</a:t>
            </a:r>
            <a:r>
              <a:rPr lang="en-US" b="1" i="1" dirty="0" err="1">
                <a:solidFill>
                  <a:schemeClr val="bg1"/>
                </a:solidFill>
              </a:rPr>
              <a:t>Guarcello</a:t>
            </a:r>
            <a:r>
              <a:rPr lang="en-US" b="1" i="1" dirty="0">
                <a:solidFill>
                  <a:schemeClr val="bg1"/>
                </a:solidFill>
              </a:rPr>
              <a:t>+ 2013]</a:t>
            </a:r>
          </a:p>
          <a:p>
            <a:endParaRPr lang="en-US" sz="2200" b="1" dirty="0">
              <a:solidFill>
                <a:schemeClr val="bg1"/>
              </a:solidFill>
              <a:sym typeface="Wingdings" panose="05000000000000000000" pitchFamily="2" charset="2"/>
            </a:endParaRPr>
          </a:p>
          <a:p>
            <a:pPr marL="342900" indent="-342900">
              <a:buFont typeface="Arial" panose="020B0604020202020204" pitchFamily="34" charset="0"/>
              <a:buChar char="•"/>
            </a:pPr>
            <a:r>
              <a:rPr lang="en-US" sz="2200" b="1" dirty="0">
                <a:solidFill>
                  <a:schemeClr val="bg1"/>
                </a:solidFill>
                <a:sym typeface="Wingdings" panose="05000000000000000000" pitchFamily="2" charset="2"/>
              </a:rPr>
              <a:t>Hydrogen column density (both Cygnus Rift and intra-association) larger than 10</a:t>
            </a:r>
            <a:r>
              <a:rPr lang="en-US" sz="2200" b="1" baseline="30000" dirty="0">
                <a:solidFill>
                  <a:schemeClr val="bg1"/>
                </a:solidFill>
                <a:sym typeface="Wingdings" panose="05000000000000000000" pitchFamily="2" charset="2"/>
              </a:rPr>
              <a:t>21</a:t>
            </a:r>
            <a:r>
              <a:rPr lang="en-US" sz="2200" b="1" dirty="0">
                <a:solidFill>
                  <a:schemeClr val="bg1"/>
                </a:solidFill>
                <a:sym typeface="Wingdings" panose="05000000000000000000" pitchFamily="2" charset="2"/>
              </a:rPr>
              <a:t> atoms/cm</a:t>
            </a:r>
            <a:r>
              <a:rPr lang="en-US" sz="2200" b="1" baseline="30000" dirty="0">
                <a:solidFill>
                  <a:schemeClr val="bg1"/>
                </a:solidFill>
                <a:sym typeface="Wingdings" panose="05000000000000000000" pitchFamily="2" charset="2"/>
              </a:rPr>
              <a:t>2</a:t>
            </a:r>
            <a:r>
              <a:rPr lang="en-US" b="1" i="1" dirty="0">
                <a:solidFill>
                  <a:schemeClr val="bg1"/>
                </a:solidFill>
                <a:sym typeface="Wingdings" panose="05000000000000000000" pitchFamily="2" charset="2"/>
              </a:rPr>
              <a:t>[Schneider+ 2016], </a:t>
            </a:r>
            <a:r>
              <a:rPr lang="en-US" sz="2200" b="1" dirty="0">
                <a:solidFill>
                  <a:schemeClr val="bg1"/>
                </a:solidFill>
                <a:sym typeface="Wingdings" panose="05000000000000000000" pitchFamily="2" charset="2"/>
              </a:rPr>
              <a:t>large enough to be opaque to EUV radiation.</a:t>
            </a:r>
            <a:endParaRPr lang="en-US" sz="2200" b="1" dirty="0">
              <a:solidFill>
                <a:schemeClr val="bg1"/>
              </a:solidFill>
            </a:endParaRPr>
          </a:p>
        </p:txBody>
      </p:sp>
    </p:spTree>
    <p:extLst>
      <p:ext uri="{BB962C8B-B14F-4D97-AF65-F5344CB8AC3E}">
        <p14:creationId xmlns:p14="http://schemas.microsoft.com/office/powerpoint/2010/main" val="203402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00" b="1" cap="none" dirty="0">
                <a:ln w="6350">
                  <a:noFill/>
                </a:ln>
                <a:solidFill>
                  <a:srgbClr val="FFFF00"/>
                </a:solidFill>
                <a:effectLst>
                  <a:outerShdw blurRad="114300" dist="101600" dir="2700000" algn="tl" rotWithShape="0">
                    <a:srgbClr val="000000">
                      <a:alpha val="40000"/>
                    </a:srgbClr>
                  </a:outerShdw>
                </a:effectLst>
              </a:rPr>
              <a:t>Conclusions</a:t>
            </a:r>
          </a:p>
        </p:txBody>
      </p:sp>
      <p:sp>
        <p:nvSpPr>
          <p:cNvPr id="5" name="Rectangle 4"/>
          <p:cNvSpPr/>
          <p:nvPr/>
        </p:nvSpPr>
        <p:spPr>
          <a:xfrm>
            <a:off x="202768" y="624780"/>
            <a:ext cx="8788832" cy="6740307"/>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bg1"/>
                </a:solidFill>
              </a:rPr>
              <a:t>Environments can impact disks evolution by externally induced disks </a:t>
            </a:r>
            <a:r>
              <a:rPr lang="en-US" sz="2200" b="1" dirty="0" err="1">
                <a:solidFill>
                  <a:schemeClr val="bg1"/>
                </a:solidFill>
              </a:rPr>
              <a:t>photoevaporation</a:t>
            </a:r>
            <a:r>
              <a:rPr lang="en-US" sz="2200" b="1" dirty="0">
                <a:solidFill>
                  <a:schemeClr val="bg1"/>
                </a:solidFill>
              </a:rPr>
              <a:t> and close encounters. This feedback is not important in most of the star forming environments in our Galaxy</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200" b="1" dirty="0">
                <a:solidFill>
                  <a:schemeClr val="bg1"/>
                </a:solidFill>
              </a:rPr>
              <a:t>Cygnus OB2 is the closest massive association to our Sun, being the best target to study star formation in presence of massive stars. </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200" b="1" dirty="0">
                <a:solidFill>
                  <a:schemeClr val="bg1"/>
                </a:solidFill>
              </a:rPr>
              <a:t>In CygOB2,  disk fraction is observed to decrease as function of the local FUV and EUV fields.</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200" b="1" dirty="0">
                <a:solidFill>
                  <a:schemeClr val="bg1"/>
                </a:solidFill>
              </a:rPr>
              <a:t> Stellar densities are not high enough to result in significant disks destruction by close encounters.</a:t>
            </a:r>
          </a:p>
          <a:p>
            <a:endParaRPr lang="en-US" sz="1000" b="1" dirty="0">
              <a:solidFill>
                <a:schemeClr val="bg1"/>
              </a:solidFill>
            </a:endParaRPr>
          </a:p>
          <a:p>
            <a:pPr marL="342900" indent="-342900">
              <a:buFont typeface="Arial" panose="020B0604020202020204" pitchFamily="34" charset="0"/>
              <a:buChar char="•"/>
            </a:pPr>
            <a:r>
              <a:rPr lang="en-US" sz="2200" b="1" dirty="0">
                <a:solidFill>
                  <a:schemeClr val="bg1"/>
                </a:solidFill>
              </a:rPr>
              <a:t>Mass loss rate by EUV radiation is high enough to destroy disks in few </a:t>
            </a:r>
            <a:r>
              <a:rPr lang="en-US" sz="2200" b="1" dirty="0" err="1">
                <a:solidFill>
                  <a:schemeClr val="bg1"/>
                </a:solidFill>
              </a:rPr>
              <a:t>Myrs</a:t>
            </a:r>
            <a:r>
              <a:rPr lang="en-US" sz="2200" b="1" dirty="0">
                <a:solidFill>
                  <a:schemeClr val="bg1"/>
                </a:solidFill>
              </a:rPr>
              <a:t> across the association. Disks can survive only thanks to the attenuation of EUV radiation by </a:t>
            </a:r>
            <a:r>
              <a:rPr lang="en-US" sz="2200" b="1" dirty="0" err="1">
                <a:solidFill>
                  <a:schemeClr val="bg1"/>
                </a:solidFill>
              </a:rPr>
              <a:t>intracluster</a:t>
            </a:r>
            <a:r>
              <a:rPr lang="en-US" sz="2200" b="1" dirty="0">
                <a:solidFill>
                  <a:schemeClr val="bg1"/>
                </a:solidFill>
              </a:rPr>
              <a:t> material. </a:t>
            </a:r>
          </a:p>
          <a:p>
            <a:pPr marL="342900" indent="-342900">
              <a:buFont typeface="Arial" panose="020B0604020202020204" pitchFamily="34" charset="0"/>
              <a:buChar char="•"/>
            </a:pPr>
            <a:endParaRPr lang="en-US" sz="1000" b="1" dirty="0">
              <a:solidFill>
                <a:schemeClr val="bg1"/>
              </a:solidFill>
            </a:endParaRPr>
          </a:p>
          <a:p>
            <a:pPr marL="342900" indent="-342900">
              <a:buFont typeface="Arial" panose="020B0604020202020204" pitchFamily="34" charset="0"/>
              <a:buChar char="•"/>
            </a:pPr>
            <a:endParaRPr lang="en-US" sz="2200" b="1" dirty="0">
              <a:solidFill>
                <a:schemeClr val="bg1"/>
              </a:solidFill>
            </a:endParaRPr>
          </a:p>
        </p:txBody>
      </p:sp>
    </p:spTree>
    <p:extLst>
      <p:ext uri="{BB962C8B-B14F-4D97-AF65-F5344CB8AC3E}">
        <p14:creationId xmlns:p14="http://schemas.microsoft.com/office/powerpoint/2010/main" val="4192792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2C1DB-9638-EF43-90A4-7269DE76DCC0}"/>
              </a:ext>
            </a:extLst>
          </p:cNvPr>
          <p:cNvSpPr txBox="1">
            <a:spLocks/>
          </p:cNvSpPr>
          <p:nvPr/>
        </p:nvSpPr>
        <p:spPr>
          <a:xfrm>
            <a:off x="0" y="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100" b="1" cap="none" dirty="0">
                <a:ln w="6350">
                  <a:noFill/>
                </a:ln>
                <a:solidFill>
                  <a:srgbClr val="FFFF00"/>
                </a:solidFill>
                <a:effectLst>
                  <a:outerShdw blurRad="114300" dist="101600" dir="2700000" algn="tl" rotWithShape="0">
                    <a:srgbClr val="000000">
                      <a:alpha val="40000"/>
                    </a:srgbClr>
                  </a:outerShdw>
                </a:effectLst>
              </a:rPr>
              <a:t>What’s next? (a few suggestions…)</a:t>
            </a:r>
          </a:p>
        </p:txBody>
      </p:sp>
      <p:sp>
        <p:nvSpPr>
          <p:cNvPr id="3" name="Rectangle 4">
            <a:extLst>
              <a:ext uri="{FF2B5EF4-FFF2-40B4-BE49-F238E27FC236}">
                <a16:creationId xmlns:a16="http://schemas.microsoft.com/office/drawing/2014/main" id="{6405FB84-B6DA-F148-9892-6634F4B05F58}"/>
              </a:ext>
            </a:extLst>
          </p:cNvPr>
          <p:cNvSpPr/>
          <p:nvPr/>
        </p:nvSpPr>
        <p:spPr>
          <a:xfrm>
            <a:off x="177583" y="762000"/>
            <a:ext cx="8788832" cy="5847755"/>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bg1"/>
                </a:solidFill>
              </a:rPr>
              <a:t>Disks evolution in low-metallicity (e.g. Dolidze25) and starburst (e.g. Westerlund1) environment, typical of the early Universe.</a:t>
            </a:r>
          </a:p>
          <a:p>
            <a:pPr marL="342900" indent="-342900">
              <a:buFont typeface="Arial" panose="020B0604020202020204" pitchFamily="34" charset="0"/>
              <a:buChar char="•"/>
            </a:pPr>
            <a:endParaRPr lang="en-US" sz="2200" b="1" dirty="0">
              <a:solidFill>
                <a:schemeClr val="bg1"/>
              </a:solidFill>
            </a:endParaRPr>
          </a:p>
          <a:p>
            <a:pPr marL="342900" indent="-342900">
              <a:buFont typeface="Arial" panose="020B0604020202020204" pitchFamily="34" charset="0"/>
              <a:buChar char="•"/>
            </a:pPr>
            <a:r>
              <a:rPr lang="en-US" sz="2200" b="1" dirty="0">
                <a:solidFill>
                  <a:schemeClr val="bg1"/>
                </a:solidFill>
              </a:rPr>
              <a:t>Evolution of disks, accretion and outflow across the Galactic plane, both in clustered and sparse environment (e.g. WEAVE/SCIPS)</a:t>
            </a:r>
          </a:p>
          <a:p>
            <a:pPr marL="342900" indent="-342900">
              <a:buFont typeface="Arial" panose="020B0604020202020204" pitchFamily="34" charset="0"/>
              <a:buChar char="•"/>
            </a:pPr>
            <a:endParaRPr lang="en-US" sz="2200" b="1" dirty="0">
              <a:solidFill>
                <a:schemeClr val="bg1"/>
              </a:solidFill>
            </a:endParaRPr>
          </a:p>
          <a:p>
            <a:pPr marL="342900" indent="-342900">
              <a:buFont typeface="Arial" panose="020B0604020202020204" pitchFamily="34" charset="0"/>
              <a:buChar char="•"/>
            </a:pPr>
            <a:r>
              <a:rPr lang="en-US" sz="2200" b="1" dirty="0">
                <a:solidFill>
                  <a:schemeClr val="bg1"/>
                </a:solidFill>
              </a:rPr>
              <a:t>Fold stars dynamics into this picture thanks to Gaia</a:t>
            </a:r>
          </a:p>
          <a:p>
            <a:pPr marL="342900" indent="-342900">
              <a:buFont typeface="Arial" panose="020B0604020202020204" pitchFamily="34" charset="0"/>
              <a:buChar char="•"/>
            </a:pPr>
            <a:endParaRPr lang="en-US" sz="2200" b="1" dirty="0">
              <a:solidFill>
                <a:schemeClr val="bg1"/>
              </a:solidFill>
            </a:endParaRPr>
          </a:p>
          <a:p>
            <a:pPr marL="342900" indent="-342900">
              <a:buFont typeface="Arial" panose="020B0604020202020204" pitchFamily="34" charset="0"/>
              <a:buChar char="•"/>
            </a:pPr>
            <a:r>
              <a:rPr lang="en-US" sz="2200" b="1" dirty="0">
                <a:solidFill>
                  <a:schemeClr val="bg1"/>
                </a:solidFill>
              </a:rPr>
              <a:t>Destructive feedback on disks evolution occurs in a few environment (massive associations and the core of intermediately massive clusters)… and planet formation seems to be common in our Galaxy (with some planet being flat…weird…)… </a:t>
            </a:r>
            <a:r>
              <a:rPr lang="en-US" sz="2200" b="1" dirty="0">
                <a:solidFill>
                  <a:srgbClr val="FF0000"/>
                </a:solidFill>
              </a:rPr>
              <a:t>can the environment affects the outcome of planetary formation in disks? </a:t>
            </a:r>
            <a:r>
              <a:rPr lang="en-US" sz="2200" b="1" dirty="0">
                <a:solidFill>
                  <a:schemeClr val="bg1"/>
                </a:solidFill>
              </a:rPr>
              <a:t>The location where planets form and their migration? The chemistry of the planet-forming disks? The type of formed planets?  </a:t>
            </a:r>
          </a:p>
        </p:txBody>
      </p:sp>
    </p:spTree>
    <p:extLst>
      <p:ext uri="{BB962C8B-B14F-4D97-AF65-F5344CB8AC3E}">
        <p14:creationId xmlns:p14="http://schemas.microsoft.com/office/powerpoint/2010/main" val="417951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25F9-3766-564C-97DA-A23A83DC938F}"/>
              </a:ext>
            </a:extLst>
          </p:cNvPr>
          <p:cNvSpPr txBox="1">
            <a:spLocks/>
          </p:cNvSpPr>
          <p:nvPr/>
        </p:nvSpPr>
        <p:spPr>
          <a:xfrm>
            <a:off x="36870" y="76200"/>
            <a:ext cx="9107130" cy="457200"/>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cap="none" dirty="0">
                <a:ln w="6350">
                  <a:noFill/>
                </a:ln>
                <a:solidFill>
                  <a:srgbClr val="FFFF00"/>
                </a:solidFill>
                <a:effectLst>
                  <a:outerShdw blurRad="114300" dist="101600" dir="2700000" algn="tl" rotWithShape="0">
                    <a:srgbClr val="000000">
                      <a:alpha val="40000"/>
                    </a:srgbClr>
                  </a:outerShdw>
                </a:effectLst>
              </a:rPr>
              <a:t>Disks dispersal timescale</a:t>
            </a:r>
          </a:p>
        </p:txBody>
      </p:sp>
      <p:sp>
        <p:nvSpPr>
          <p:cNvPr id="4" name="Text Box 8">
            <a:extLst>
              <a:ext uri="{FF2B5EF4-FFF2-40B4-BE49-F238E27FC236}">
                <a16:creationId xmlns:a16="http://schemas.microsoft.com/office/drawing/2014/main" id="{6A107F57-2ED5-A44E-92D7-7003C2E9F6AC}"/>
              </a:ext>
            </a:extLst>
          </p:cNvPr>
          <p:cNvSpPr txBox="1">
            <a:spLocks noChangeArrowheads="1"/>
          </p:cNvSpPr>
          <p:nvPr/>
        </p:nvSpPr>
        <p:spPr bwMode="auto">
          <a:xfrm>
            <a:off x="0" y="762000"/>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200" b="1" dirty="0">
                <a:solidFill>
                  <a:schemeClr val="bg1"/>
                </a:solidFill>
              </a:rPr>
              <a:t>Most </a:t>
            </a:r>
            <a:r>
              <a:rPr lang="en-US" b="1" i="1" dirty="0">
                <a:solidFill>
                  <a:schemeClr val="bg1"/>
                </a:solidFill>
              </a:rPr>
              <a:t>[Lada &amp; Lada 2003]</a:t>
            </a:r>
            <a:r>
              <a:rPr lang="en-US" sz="2200" b="1" dirty="0">
                <a:solidFill>
                  <a:schemeClr val="bg1"/>
                </a:solidFill>
              </a:rPr>
              <a:t>/some </a:t>
            </a:r>
            <a:r>
              <a:rPr lang="en-US" b="1" i="1" dirty="0">
                <a:solidFill>
                  <a:schemeClr val="bg1"/>
                </a:solidFill>
              </a:rPr>
              <a:t>[</a:t>
            </a:r>
            <a:r>
              <a:rPr lang="en-US" b="1" i="1" dirty="0" err="1">
                <a:solidFill>
                  <a:schemeClr val="bg1"/>
                </a:solidFill>
              </a:rPr>
              <a:t>Krujessen</a:t>
            </a:r>
            <a:r>
              <a:rPr lang="en-US" b="1" i="1" dirty="0">
                <a:solidFill>
                  <a:schemeClr val="bg1"/>
                </a:solidFill>
              </a:rPr>
              <a:t> 2012] </a:t>
            </a:r>
            <a:r>
              <a:rPr lang="en-US" sz="2200" b="1" dirty="0">
                <a:solidFill>
                  <a:schemeClr val="bg1"/>
                </a:solidFill>
              </a:rPr>
              <a:t>stars in our Galaxy form in clusters. Observational clues of disks dispersal timescale is provided by the decline of the fraction of cluster members with disks with the age of the parental cluster.</a:t>
            </a:r>
          </a:p>
        </p:txBody>
      </p:sp>
      <p:pic>
        <p:nvPicPr>
          <p:cNvPr id="6" name="Picture 2">
            <a:extLst>
              <a:ext uri="{FF2B5EF4-FFF2-40B4-BE49-F238E27FC236}">
                <a16:creationId xmlns:a16="http://schemas.microsoft.com/office/drawing/2014/main" id="{EEC08011-C83C-124D-9ADA-855F1AD5B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0" y="2362200"/>
            <a:ext cx="4389903" cy="366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CFA94FBF-80D5-9B44-9A1E-EC8DC4A7F0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006" y="2438400"/>
            <a:ext cx="4518217" cy="34609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11">
            <a:extLst>
              <a:ext uri="{FF2B5EF4-FFF2-40B4-BE49-F238E27FC236}">
                <a16:creationId xmlns:a16="http://schemas.microsoft.com/office/drawing/2014/main" id="{7ED7D02D-9A7E-8340-B72F-FD71DBA08553}"/>
              </a:ext>
            </a:extLst>
          </p:cNvPr>
          <p:cNvSpPr txBox="1"/>
          <p:nvPr/>
        </p:nvSpPr>
        <p:spPr>
          <a:xfrm>
            <a:off x="63776" y="6139037"/>
            <a:ext cx="9016448" cy="646331"/>
          </a:xfrm>
          <a:prstGeom prst="rect">
            <a:avLst/>
          </a:prstGeom>
          <a:noFill/>
        </p:spPr>
        <p:txBody>
          <a:bodyPr wrap="square" rtlCol="0">
            <a:spAutoFit/>
          </a:bodyPr>
          <a:lstStyle/>
          <a:p>
            <a:pPr algn="ctr"/>
            <a:r>
              <a:rPr lang="en-US" b="1" i="1" dirty="0">
                <a:solidFill>
                  <a:schemeClr val="bg1"/>
                </a:solidFill>
              </a:rPr>
              <a:t>[i.e. </a:t>
            </a:r>
            <a:r>
              <a:rPr lang="en-US" b="1" i="1" dirty="0" err="1">
                <a:solidFill>
                  <a:schemeClr val="bg1"/>
                </a:solidFill>
              </a:rPr>
              <a:t>Haish</a:t>
            </a:r>
            <a:r>
              <a:rPr lang="en-US" b="1" i="1" dirty="0">
                <a:solidFill>
                  <a:schemeClr val="bg1"/>
                </a:solidFill>
              </a:rPr>
              <a:t>+ 2001, Hernandez+ 2007, </a:t>
            </a:r>
            <a:r>
              <a:rPr lang="en-US" b="1" i="1" dirty="0" err="1">
                <a:solidFill>
                  <a:schemeClr val="bg1"/>
                </a:solidFill>
              </a:rPr>
              <a:t>Mamajek</a:t>
            </a:r>
            <a:r>
              <a:rPr lang="en-US" b="1" i="1" dirty="0">
                <a:solidFill>
                  <a:schemeClr val="bg1"/>
                </a:solidFill>
              </a:rPr>
              <a:t>+ 2009, Bell+ 2013</a:t>
            </a:r>
          </a:p>
          <a:p>
            <a:pPr algn="ctr"/>
            <a:r>
              <a:rPr lang="en-US" b="1" i="1" dirty="0" err="1">
                <a:solidFill>
                  <a:schemeClr val="bg1"/>
                </a:solidFill>
              </a:rPr>
              <a:t>Ribas</a:t>
            </a:r>
            <a:r>
              <a:rPr lang="en-US" b="1" i="1" dirty="0">
                <a:solidFill>
                  <a:schemeClr val="bg1"/>
                </a:solidFill>
              </a:rPr>
              <a:t>+ 2015]</a:t>
            </a:r>
            <a:endParaRPr lang="en-US" sz="2000" b="1" i="1" dirty="0">
              <a:solidFill>
                <a:schemeClr val="bg1"/>
              </a:solidFill>
            </a:endParaRPr>
          </a:p>
        </p:txBody>
      </p:sp>
    </p:spTree>
    <p:extLst>
      <p:ext uri="{BB962C8B-B14F-4D97-AF65-F5344CB8AC3E}">
        <p14:creationId xmlns:p14="http://schemas.microsoft.com/office/powerpoint/2010/main" val="2269225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dirty="0">
                <a:solidFill>
                  <a:srgbClr val="FFFF00"/>
                </a:solidFill>
              </a:rPr>
              <a:t>Thanks for YOUR ATTENTION</a:t>
            </a:r>
          </a:p>
        </p:txBody>
      </p:sp>
    </p:spTree>
    <p:extLst>
      <p:ext uri="{BB962C8B-B14F-4D97-AF65-F5344CB8AC3E}">
        <p14:creationId xmlns:p14="http://schemas.microsoft.com/office/powerpoint/2010/main" val="3689809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3276601"/>
            <a:ext cx="6550353" cy="2462213"/>
          </a:xfrm>
          <a:prstGeom prst="rect">
            <a:avLst/>
          </a:prstGeom>
        </p:spPr>
        <p:txBody>
          <a:bodyPr wrap="square">
            <a:spAutoFit/>
          </a:bodyPr>
          <a:lstStyle/>
          <a:p>
            <a:r>
              <a:rPr lang="en-US" sz="2200" b="1" dirty="0"/>
              <a:t>CygOB2 vs. IC1795</a:t>
            </a:r>
          </a:p>
          <a:p>
            <a:r>
              <a:rPr lang="en-US" sz="2200" b="1" dirty="0"/>
              <a:t> Disk fraction is constant across the cluster, with no variation as a function of the distance from the O stars</a:t>
            </a:r>
            <a:r>
              <a:rPr lang="en-US" b="1" i="1" dirty="0"/>
              <a:t> [</a:t>
            </a:r>
            <a:r>
              <a:rPr lang="en-US" b="1" i="1" dirty="0" err="1"/>
              <a:t>Roccatagliata</a:t>
            </a:r>
            <a:r>
              <a:rPr lang="en-US" b="1" i="1" dirty="0"/>
              <a:t>+ 2011] . </a:t>
            </a:r>
            <a:r>
              <a:rPr lang="en-US" sz="2200" b="1" dirty="0"/>
              <a:t>These two stars produce the median flux experienced by the stars in the high-FUV flux in Cygnus OB2 (54100 G</a:t>
            </a:r>
            <a:r>
              <a:rPr lang="en-US" sz="2200" b="1" baseline="-25000" dirty="0"/>
              <a:t>0</a:t>
            </a:r>
            <a:r>
              <a:rPr lang="en-US" sz="2200" b="1" dirty="0"/>
              <a:t>) only within 0.2 pc, where just 9/525 members lie. </a:t>
            </a:r>
            <a:endParaRPr lang="en-US" b="1" i="1" dirty="0"/>
          </a:p>
        </p:txBody>
      </p:sp>
      <p:sp>
        <p:nvSpPr>
          <p:cNvPr id="3" name="Rectangle 2"/>
          <p:cNvSpPr/>
          <p:nvPr/>
        </p:nvSpPr>
        <p:spPr>
          <a:xfrm>
            <a:off x="1752600" y="381000"/>
            <a:ext cx="5173374" cy="2462213"/>
          </a:xfrm>
          <a:prstGeom prst="rect">
            <a:avLst/>
          </a:prstGeom>
        </p:spPr>
        <p:txBody>
          <a:bodyPr wrap="square">
            <a:spAutoFit/>
          </a:bodyPr>
          <a:lstStyle/>
          <a:p>
            <a:r>
              <a:rPr lang="en-US" sz="2200" b="1" dirty="0"/>
              <a:t>NGC6611 disk fraction is observed to decline toward the core of the cluster </a:t>
            </a:r>
            <a:r>
              <a:rPr lang="en-US" b="1" i="1" dirty="0"/>
              <a:t>[</a:t>
            </a:r>
            <a:r>
              <a:rPr lang="en-US" b="1" i="1" dirty="0" err="1"/>
              <a:t>Guarcello</a:t>
            </a:r>
            <a:r>
              <a:rPr lang="en-US" b="1" i="1" dirty="0"/>
              <a:t>+ 2007, 2009, 2010] </a:t>
            </a:r>
            <a:r>
              <a:rPr lang="en-US" sz="2200" b="1" dirty="0"/>
              <a:t>from    ̴40% to   ̴30%. The only </a:t>
            </a:r>
            <a:r>
              <a:rPr lang="en-US" sz="2200" b="1" dirty="0" err="1"/>
              <a:t>significative</a:t>
            </a:r>
            <a:r>
              <a:rPr lang="en-US" sz="2200" b="1" dirty="0"/>
              <a:t> difference is observed between first and last bin, with F</a:t>
            </a:r>
            <a:r>
              <a:rPr lang="en-US" sz="2200" b="1" baseline="-25000" dirty="0"/>
              <a:t>FUV</a:t>
            </a:r>
            <a:r>
              <a:rPr lang="en-US" sz="2200" b="1" dirty="0"/>
              <a:t> similar to the last bin defined for CygOB2.</a:t>
            </a:r>
          </a:p>
        </p:txBody>
      </p:sp>
    </p:spTree>
    <p:extLst>
      <p:ext uri="{BB962C8B-B14F-4D97-AF65-F5344CB8AC3E}">
        <p14:creationId xmlns:p14="http://schemas.microsoft.com/office/powerpoint/2010/main" val="1735143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028795"/>
            <a:ext cx="4419599" cy="2862322"/>
          </a:xfrm>
          <a:prstGeom prst="rect">
            <a:avLst/>
          </a:prstGeom>
          <a:noFill/>
        </p:spPr>
        <p:txBody>
          <a:bodyPr wrap="square" rtlCol="0">
            <a:spAutoFit/>
          </a:bodyPr>
          <a:lstStyle/>
          <a:p>
            <a:pPr algn="r"/>
            <a:r>
              <a:rPr lang="en-US" sz="2200" b="1" dirty="0"/>
              <a:t>Distribution of close encounters for small clusters (probability of  encounter per </a:t>
            </a:r>
            <a:r>
              <a:rPr lang="en-US" sz="2200" b="1" dirty="0" err="1"/>
              <a:t>Myr</a:t>
            </a:r>
            <a:r>
              <a:rPr lang="en-US" sz="2200" b="1" dirty="0"/>
              <a:t>) at different b, for average kinetic energy of cluster members</a:t>
            </a:r>
          </a:p>
          <a:p>
            <a:pPr algn="r"/>
            <a:endParaRPr lang="en-US" sz="2200" b="1" dirty="0"/>
          </a:p>
          <a:p>
            <a:pPr algn="r"/>
            <a:r>
              <a:rPr lang="en-US" sz="2200" b="1" dirty="0"/>
              <a:t>Frequency of close encounters too small to affect disk evolution</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795" y="1585912"/>
            <a:ext cx="4228805"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315200" y="4529590"/>
            <a:ext cx="1481496" cy="369332"/>
          </a:xfrm>
          <a:prstGeom prst="rect">
            <a:avLst/>
          </a:prstGeom>
          <a:noFill/>
        </p:spPr>
        <p:txBody>
          <a:bodyPr wrap="none" rtlCol="0">
            <a:spAutoFit/>
          </a:bodyPr>
          <a:lstStyle/>
          <a:p>
            <a:r>
              <a:rPr lang="en-US" b="1" i="1" dirty="0">
                <a:solidFill>
                  <a:srgbClr val="000000"/>
                </a:solidFill>
              </a:rPr>
              <a:t>Adams+ 2006</a:t>
            </a:r>
          </a:p>
        </p:txBody>
      </p:sp>
      <p:sp>
        <p:nvSpPr>
          <p:cNvPr id="8" name="Title 1"/>
          <p:cNvSpPr txBox="1">
            <a:spLocks/>
          </p:cNvSpPr>
          <p:nvPr/>
        </p:nvSpPr>
        <p:spPr>
          <a:xfrm>
            <a:off x="0" y="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dirty="0">
                <a:solidFill>
                  <a:srgbClr val="FFFF00"/>
                </a:solidFill>
              </a:rPr>
              <a:t>Low mass cluster: encounters</a:t>
            </a:r>
          </a:p>
        </p:txBody>
      </p:sp>
    </p:spTree>
    <p:extLst>
      <p:ext uri="{BB962C8B-B14F-4D97-AF65-F5344CB8AC3E}">
        <p14:creationId xmlns:p14="http://schemas.microsoft.com/office/powerpoint/2010/main" val="3370769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870" y="0"/>
            <a:ext cx="9107130" cy="762000"/>
          </a:xfrm>
        </p:spPr>
        <p:txBody>
          <a:bodyPr>
            <a:normAutofit/>
          </a:bodyPr>
          <a:lstStyle/>
          <a:p>
            <a:pPr algn="ctr"/>
            <a:r>
              <a:rPr lang="en-US" sz="3400" b="1" dirty="0">
                <a:solidFill>
                  <a:srgbClr val="FFFF00"/>
                </a:solidFill>
              </a:rPr>
              <a:t>Optical-infrared data</a:t>
            </a:r>
          </a:p>
        </p:txBody>
      </p:sp>
      <p:graphicFrame>
        <p:nvGraphicFramePr>
          <p:cNvPr id="6" name="Table 5"/>
          <p:cNvGraphicFramePr>
            <a:graphicFrameLocks noGrp="1"/>
          </p:cNvGraphicFramePr>
          <p:nvPr>
            <p:extLst>
              <p:ext uri="{D42A27DB-BD31-4B8C-83A1-F6EECF244321}">
                <p14:modId xmlns:p14="http://schemas.microsoft.com/office/powerpoint/2010/main" val="1419111867"/>
              </p:ext>
            </p:extLst>
          </p:nvPr>
        </p:nvGraphicFramePr>
        <p:xfrm>
          <a:off x="228600" y="838200"/>
          <a:ext cx="8686800" cy="5133975"/>
        </p:xfrm>
        <a:graphic>
          <a:graphicData uri="http://schemas.openxmlformats.org/drawingml/2006/table">
            <a:tbl>
              <a:tblPr firstRow="1" bandRow="1">
                <a:tableStyleId>{5C22544A-7EE6-4342-B048-85BDC9FD1C3A}</a:tableStyleId>
              </a:tblPr>
              <a:tblGrid>
                <a:gridCol w="1909187">
                  <a:extLst>
                    <a:ext uri="{9D8B030D-6E8A-4147-A177-3AD203B41FA5}">
                      <a16:colId xmlns:a16="http://schemas.microsoft.com/office/drawing/2014/main" val="20000"/>
                    </a:ext>
                  </a:extLst>
                </a:gridCol>
                <a:gridCol w="2774871">
                  <a:extLst>
                    <a:ext uri="{9D8B030D-6E8A-4147-A177-3AD203B41FA5}">
                      <a16:colId xmlns:a16="http://schemas.microsoft.com/office/drawing/2014/main" val="20001"/>
                    </a:ext>
                  </a:extLst>
                </a:gridCol>
                <a:gridCol w="1362635">
                  <a:extLst>
                    <a:ext uri="{9D8B030D-6E8A-4147-A177-3AD203B41FA5}">
                      <a16:colId xmlns:a16="http://schemas.microsoft.com/office/drawing/2014/main" val="20002"/>
                    </a:ext>
                  </a:extLst>
                </a:gridCol>
                <a:gridCol w="2640107">
                  <a:extLst>
                    <a:ext uri="{9D8B030D-6E8A-4147-A177-3AD203B41FA5}">
                      <a16:colId xmlns:a16="http://schemas.microsoft.com/office/drawing/2014/main" val="20003"/>
                    </a:ext>
                  </a:extLst>
                </a:gridCol>
              </a:tblGrid>
              <a:tr h="466725">
                <a:tc>
                  <a:txBody>
                    <a:bodyPr/>
                    <a:lstStyle/>
                    <a:p>
                      <a:pPr algn="ctr"/>
                      <a:r>
                        <a:rPr lang="en-US" dirty="0">
                          <a:solidFill>
                            <a:schemeClr val="bg1"/>
                          </a:solidFill>
                        </a:rPr>
                        <a:t>CATALOG</a:t>
                      </a:r>
                    </a:p>
                  </a:txBody>
                  <a:tcPr/>
                </a:tc>
                <a:tc>
                  <a:txBody>
                    <a:bodyPr/>
                    <a:lstStyle/>
                    <a:p>
                      <a:pPr algn="ctr"/>
                      <a:r>
                        <a:rPr lang="en-US" dirty="0">
                          <a:solidFill>
                            <a:schemeClr val="bg1"/>
                          </a:solidFill>
                        </a:rPr>
                        <a:t>BANDS</a:t>
                      </a:r>
                    </a:p>
                  </a:txBody>
                  <a:tcPr/>
                </a:tc>
                <a:tc>
                  <a:txBody>
                    <a:bodyPr/>
                    <a:lstStyle/>
                    <a:p>
                      <a:pPr algn="ctr"/>
                      <a:r>
                        <a:rPr lang="en-US" dirty="0" err="1">
                          <a:solidFill>
                            <a:schemeClr val="bg1"/>
                          </a:solidFill>
                        </a:rPr>
                        <a:t>N_sources</a:t>
                      </a:r>
                      <a:endParaRPr lang="en-US" dirty="0">
                        <a:solidFill>
                          <a:schemeClr val="bg1"/>
                        </a:solidFill>
                      </a:endParaRPr>
                    </a:p>
                  </a:txBody>
                  <a:tcPr/>
                </a:tc>
                <a:tc>
                  <a:txBody>
                    <a:bodyPr/>
                    <a:lstStyle/>
                    <a:p>
                      <a:pPr algn="ctr"/>
                      <a:r>
                        <a:rPr lang="en-US" dirty="0">
                          <a:solidFill>
                            <a:schemeClr val="bg1"/>
                          </a:solidFill>
                        </a:rPr>
                        <a:t>Depth</a:t>
                      </a:r>
                    </a:p>
                  </a:txBody>
                  <a:tcPr/>
                </a:tc>
                <a:extLst>
                  <a:ext uri="{0D108BD9-81ED-4DB2-BD59-A6C34878D82A}">
                    <a16:rowId xmlns:a16="http://schemas.microsoft.com/office/drawing/2014/main" val="10000"/>
                  </a:ext>
                </a:extLst>
              </a:tr>
              <a:tr h="466725">
                <a:tc>
                  <a:txBody>
                    <a:bodyPr/>
                    <a:lstStyle/>
                    <a:p>
                      <a:pPr algn="ctr"/>
                      <a:r>
                        <a:rPr lang="en-US" dirty="0"/>
                        <a:t>GTC/OSIRIS</a:t>
                      </a:r>
                      <a:r>
                        <a:rPr lang="en-US" baseline="30000" dirty="0"/>
                        <a:t>2,3</a:t>
                      </a:r>
                    </a:p>
                  </a:txBody>
                  <a:tcPr/>
                </a:tc>
                <a:tc>
                  <a:txBody>
                    <a:bodyPr/>
                    <a:lstStyle/>
                    <a:p>
                      <a:pPr algn="ctr"/>
                      <a:r>
                        <a:rPr lang="en-US" dirty="0" err="1"/>
                        <a:t>r,i,z</a:t>
                      </a:r>
                      <a:endParaRPr lang="en-US" dirty="0"/>
                    </a:p>
                  </a:txBody>
                  <a:tcPr/>
                </a:tc>
                <a:tc>
                  <a:txBody>
                    <a:bodyPr/>
                    <a:lstStyle/>
                    <a:p>
                      <a:pPr algn="ctr"/>
                      <a:r>
                        <a:rPr lang="en-US" dirty="0"/>
                        <a:t>65349</a:t>
                      </a:r>
                    </a:p>
                  </a:txBody>
                  <a:tcPr/>
                </a:tc>
                <a:tc>
                  <a:txBody>
                    <a:bodyPr/>
                    <a:lstStyle/>
                    <a:p>
                      <a:pPr algn="ctr"/>
                      <a:r>
                        <a:rPr lang="en-US" dirty="0"/>
                        <a:t>0.16</a:t>
                      </a:r>
                      <a:r>
                        <a:rPr lang="en-US" baseline="0" dirty="0"/>
                        <a:t> M</a:t>
                      </a:r>
                      <a:r>
                        <a:rPr lang="en-US" baseline="0" dirty="0">
                          <a:latin typeface="Cambria Math"/>
                          <a:ea typeface="Cambria Math"/>
                        </a:rPr>
                        <a:t>⊙</a:t>
                      </a:r>
                      <a:endParaRPr lang="en-US" dirty="0"/>
                    </a:p>
                  </a:txBody>
                  <a:tcPr/>
                </a:tc>
                <a:extLst>
                  <a:ext uri="{0D108BD9-81ED-4DB2-BD59-A6C34878D82A}">
                    <a16:rowId xmlns:a16="http://schemas.microsoft.com/office/drawing/2014/main" val="10001"/>
                  </a:ext>
                </a:extLst>
              </a:tr>
              <a:tr h="466725">
                <a:tc>
                  <a:txBody>
                    <a:bodyPr/>
                    <a:lstStyle/>
                    <a:p>
                      <a:pPr algn="ctr"/>
                      <a:r>
                        <a:rPr lang="en-US" dirty="0"/>
                        <a:t>SDSS DR8</a:t>
                      </a:r>
                      <a:r>
                        <a:rPr lang="en-US" baseline="30000" dirty="0"/>
                        <a:t>3</a:t>
                      </a:r>
                    </a:p>
                  </a:txBody>
                  <a:tcPr/>
                </a:tc>
                <a:tc>
                  <a:txBody>
                    <a:bodyPr/>
                    <a:lstStyle/>
                    <a:p>
                      <a:pPr algn="ctr"/>
                      <a:r>
                        <a:rPr lang="en-US" dirty="0" err="1"/>
                        <a:t>r,i,z</a:t>
                      </a:r>
                      <a:endParaRPr lang="en-US" dirty="0"/>
                    </a:p>
                  </a:txBody>
                  <a:tcPr/>
                </a:tc>
                <a:tc>
                  <a:txBody>
                    <a:bodyPr/>
                    <a:lstStyle/>
                    <a:p>
                      <a:pPr algn="ctr"/>
                      <a:r>
                        <a:rPr lang="en-US" dirty="0"/>
                        <a:t>27531</a:t>
                      </a:r>
                    </a:p>
                  </a:txBody>
                  <a:tcPr/>
                </a:tc>
                <a:tc>
                  <a:txBody>
                    <a:bodyPr/>
                    <a:lstStyle/>
                    <a:p>
                      <a:pPr algn="ctr"/>
                      <a:r>
                        <a:rPr lang="en-US" dirty="0"/>
                        <a:t>0.4</a:t>
                      </a:r>
                      <a:r>
                        <a:rPr lang="en-US" baseline="0" dirty="0"/>
                        <a:t> M</a:t>
                      </a:r>
                      <a:r>
                        <a:rPr lang="en-US" baseline="0" dirty="0">
                          <a:latin typeface="Cambria Math"/>
                          <a:ea typeface="Cambria Math"/>
                        </a:rPr>
                        <a:t>⊙</a:t>
                      </a:r>
                      <a:endParaRPr lang="en-US" dirty="0"/>
                    </a:p>
                  </a:txBody>
                  <a:tcPr/>
                </a:tc>
                <a:extLst>
                  <a:ext uri="{0D108BD9-81ED-4DB2-BD59-A6C34878D82A}">
                    <a16:rowId xmlns:a16="http://schemas.microsoft.com/office/drawing/2014/main" val="10002"/>
                  </a:ext>
                </a:extLst>
              </a:tr>
              <a:tr h="466725">
                <a:tc>
                  <a:txBody>
                    <a:bodyPr/>
                    <a:lstStyle/>
                    <a:p>
                      <a:pPr algn="ctr"/>
                      <a:r>
                        <a:rPr lang="en-US" dirty="0"/>
                        <a:t>IPHAS DR2</a:t>
                      </a:r>
                      <a:r>
                        <a:rPr lang="en-US" baseline="30000" dirty="0"/>
                        <a:t>3</a:t>
                      </a:r>
                    </a:p>
                  </a:txBody>
                  <a:tcPr/>
                </a:tc>
                <a:tc>
                  <a:txBody>
                    <a:bodyPr/>
                    <a:lstStyle/>
                    <a:p>
                      <a:pPr algn="ctr"/>
                      <a:r>
                        <a:rPr lang="en-US" dirty="0"/>
                        <a:t>r’,</a:t>
                      </a:r>
                      <a:r>
                        <a:rPr lang="en-US" dirty="0" err="1"/>
                        <a:t>i</a:t>
                      </a:r>
                      <a:r>
                        <a:rPr lang="en-US" dirty="0"/>
                        <a:t>’, H</a:t>
                      </a:r>
                      <a:r>
                        <a:rPr lang="el-GR" dirty="0"/>
                        <a:t>α</a:t>
                      </a:r>
                      <a:endParaRPr lang="en-US" dirty="0"/>
                    </a:p>
                  </a:txBody>
                  <a:tcPr/>
                </a:tc>
                <a:tc>
                  <a:txBody>
                    <a:bodyPr/>
                    <a:lstStyle/>
                    <a:p>
                      <a:pPr algn="ctr"/>
                      <a:r>
                        <a:rPr lang="en-US" dirty="0"/>
                        <a:t>24072</a:t>
                      </a:r>
                    </a:p>
                  </a:txBody>
                  <a:tcPr/>
                </a:tc>
                <a:tc>
                  <a:txBody>
                    <a:bodyPr/>
                    <a:lstStyle/>
                    <a:p>
                      <a:pPr algn="ctr"/>
                      <a:r>
                        <a:rPr lang="en-US" baseline="0" dirty="0"/>
                        <a:t>0.8 M</a:t>
                      </a:r>
                      <a:r>
                        <a:rPr lang="en-US" baseline="0" dirty="0">
                          <a:latin typeface="Cambria Math"/>
                          <a:ea typeface="Cambria Math"/>
                        </a:rPr>
                        <a:t>⊙</a:t>
                      </a:r>
                      <a:endParaRPr lang="en-US" dirty="0"/>
                    </a:p>
                  </a:txBody>
                  <a:tcPr/>
                </a:tc>
                <a:extLst>
                  <a:ext uri="{0D108BD9-81ED-4DB2-BD59-A6C34878D82A}">
                    <a16:rowId xmlns:a16="http://schemas.microsoft.com/office/drawing/2014/main" val="10003"/>
                  </a:ext>
                </a:extLst>
              </a:tr>
              <a:tr h="466725">
                <a:tc>
                  <a:txBody>
                    <a:bodyPr/>
                    <a:lstStyle/>
                    <a:p>
                      <a:pPr algn="ctr"/>
                      <a:r>
                        <a:rPr lang="en-US" dirty="0"/>
                        <a:t>2MASS/PSC</a:t>
                      </a:r>
                      <a:r>
                        <a:rPr lang="en-US" baseline="30000" dirty="0"/>
                        <a:t>3</a:t>
                      </a:r>
                    </a:p>
                  </a:txBody>
                  <a:tcPr/>
                </a:tc>
                <a:tc>
                  <a:txBody>
                    <a:bodyPr/>
                    <a:lstStyle/>
                    <a:p>
                      <a:pPr algn="ctr"/>
                      <a:r>
                        <a:rPr lang="en-US" dirty="0"/>
                        <a:t>J, H, K</a:t>
                      </a:r>
                    </a:p>
                  </a:txBody>
                  <a:tcPr/>
                </a:tc>
                <a:tc>
                  <a:txBody>
                    <a:bodyPr/>
                    <a:lstStyle/>
                    <a:p>
                      <a:pPr algn="ctr"/>
                      <a:r>
                        <a:rPr lang="en-US" dirty="0"/>
                        <a:t>43485</a:t>
                      </a:r>
                    </a:p>
                  </a:txBody>
                  <a:tcPr/>
                </a:tc>
                <a:tc>
                  <a:txBody>
                    <a:bodyPr/>
                    <a:lstStyle/>
                    <a:p>
                      <a:pPr algn="ctr"/>
                      <a:r>
                        <a:rPr lang="en-US" dirty="0"/>
                        <a:t>0.3</a:t>
                      </a:r>
                      <a:r>
                        <a:rPr lang="en-US" baseline="0" dirty="0"/>
                        <a:t> M</a:t>
                      </a:r>
                      <a:r>
                        <a:rPr lang="en-US" baseline="0" dirty="0">
                          <a:latin typeface="Cambria Math"/>
                          <a:ea typeface="Cambria Math"/>
                        </a:rPr>
                        <a:t>⊙</a:t>
                      </a:r>
                      <a:endParaRPr lang="en-US" dirty="0"/>
                    </a:p>
                  </a:txBody>
                  <a:tcPr/>
                </a:tc>
                <a:extLst>
                  <a:ext uri="{0D108BD9-81ED-4DB2-BD59-A6C34878D82A}">
                    <a16:rowId xmlns:a16="http://schemas.microsoft.com/office/drawing/2014/main" val="10004"/>
                  </a:ext>
                </a:extLst>
              </a:tr>
              <a:tr h="466725">
                <a:tc>
                  <a:txBody>
                    <a:bodyPr/>
                    <a:lstStyle/>
                    <a:p>
                      <a:pPr algn="ctr"/>
                      <a:r>
                        <a:rPr lang="en-US" dirty="0"/>
                        <a:t>UKIDSS/GPS</a:t>
                      </a:r>
                      <a:r>
                        <a:rPr lang="en-US" baseline="30000" dirty="0"/>
                        <a:t>3</a:t>
                      </a:r>
                    </a:p>
                  </a:txBody>
                  <a:tcPr/>
                </a:tc>
                <a:tc>
                  <a:txBody>
                    <a:bodyPr/>
                    <a:lstStyle/>
                    <a:p>
                      <a:pPr algn="ctr"/>
                      <a:r>
                        <a:rPr lang="en-US" dirty="0"/>
                        <a:t>J, H, K</a:t>
                      </a:r>
                    </a:p>
                  </a:txBody>
                  <a:tcPr/>
                </a:tc>
                <a:tc>
                  <a:txBody>
                    <a:bodyPr/>
                    <a:lstStyle/>
                    <a:p>
                      <a:pPr algn="ctr"/>
                      <a:r>
                        <a:rPr lang="en-US" dirty="0"/>
                        <a:t>273478</a:t>
                      </a:r>
                    </a:p>
                  </a:txBody>
                  <a:tcPr/>
                </a:tc>
                <a:tc>
                  <a:txBody>
                    <a:bodyPr/>
                    <a:lstStyle/>
                    <a:p>
                      <a:pPr algn="ctr"/>
                      <a:r>
                        <a:rPr lang="en-US" dirty="0"/>
                        <a:t>&lt;0.1</a:t>
                      </a:r>
                      <a:r>
                        <a:rPr lang="en-US" baseline="0" dirty="0"/>
                        <a:t> M</a:t>
                      </a:r>
                      <a:r>
                        <a:rPr lang="en-US" baseline="0" dirty="0">
                          <a:latin typeface="Cambria Math"/>
                          <a:ea typeface="Cambria Math"/>
                        </a:rPr>
                        <a:t>⊙</a:t>
                      </a:r>
                      <a:endParaRPr lang="en-US" dirty="0"/>
                    </a:p>
                  </a:txBody>
                  <a:tcPr/>
                </a:tc>
                <a:extLst>
                  <a:ext uri="{0D108BD9-81ED-4DB2-BD59-A6C34878D82A}">
                    <a16:rowId xmlns:a16="http://schemas.microsoft.com/office/drawing/2014/main" val="10005"/>
                  </a:ext>
                </a:extLst>
              </a:tr>
              <a:tr h="466725">
                <a:tc>
                  <a:txBody>
                    <a:bodyPr/>
                    <a:lstStyle/>
                    <a:p>
                      <a:pPr algn="ctr"/>
                      <a:r>
                        <a:rPr lang="en-US" dirty="0"/>
                        <a:t>SPITZER</a:t>
                      </a:r>
                      <a:r>
                        <a:rPr lang="en-US" baseline="30000" dirty="0"/>
                        <a:t>1,3</a:t>
                      </a:r>
                    </a:p>
                  </a:txBody>
                  <a:tcPr/>
                </a:tc>
                <a:tc>
                  <a:txBody>
                    <a:bodyPr/>
                    <a:lstStyle/>
                    <a:p>
                      <a:pPr algn="ctr"/>
                      <a:r>
                        <a:rPr lang="en-US" dirty="0"/>
                        <a:t>[3.6]</a:t>
                      </a:r>
                      <a:r>
                        <a:rPr lang="en-US" baseline="0" dirty="0"/>
                        <a:t> to [24.0]</a:t>
                      </a:r>
                      <a:endParaRPr lang="en-US" dirty="0"/>
                    </a:p>
                  </a:txBody>
                  <a:tcPr/>
                </a:tc>
                <a:tc>
                  <a:txBody>
                    <a:bodyPr/>
                    <a:lstStyle/>
                    <a:p>
                      <a:pPr algn="ctr"/>
                      <a:r>
                        <a:rPr lang="en-US" dirty="0"/>
                        <a:t>149381</a:t>
                      </a:r>
                    </a:p>
                  </a:txBody>
                  <a:tcPr/>
                </a:tc>
                <a:tc>
                  <a:txBody>
                    <a:bodyPr/>
                    <a:lstStyle/>
                    <a:p>
                      <a:pPr algn="ctr"/>
                      <a:r>
                        <a:rPr lang="en-US" dirty="0"/>
                        <a:t>0.5M</a:t>
                      </a:r>
                      <a:r>
                        <a:rPr lang="en-US" baseline="0" dirty="0">
                          <a:latin typeface="Cambria Math"/>
                          <a:ea typeface="Cambria Math"/>
                        </a:rPr>
                        <a:t>⊙</a:t>
                      </a:r>
                      <a:endParaRPr lang="en-US" dirty="0"/>
                    </a:p>
                  </a:txBody>
                  <a:tcPr/>
                </a:tc>
                <a:extLst>
                  <a:ext uri="{0D108BD9-81ED-4DB2-BD59-A6C34878D82A}">
                    <a16:rowId xmlns:a16="http://schemas.microsoft.com/office/drawing/2014/main" val="10006"/>
                  </a:ext>
                </a:extLst>
              </a:tr>
              <a:tr h="466725">
                <a:tc gridSpan="4">
                  <a:txBody>
                    <a:bodyPr/>
                    <a:lstStyle/>
                    <a:p>
                      <a:pPr algn="ctr"/>
                      <a:r>
                        <a:rPr lang="en-US" b="1" dirty="0"/>
                        <a:t>SPECTROSCOPIC</a:t>
                      </a:r>
                      <a:r>
                        <a:rPr lang="en-US" b="1" baseline="0" dirty="0"/>
                        <a:t> OPTICAL DATA</a:t>
                      </a:r>
                      <a:endParaRPr lang="en-US" b="1"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66725">
                <a:tc>
                  <a:txBody>
                    <a:bodyPr/>
                    <a:lstStyle/>
                    <a:p>
                      <a:pPr algn="ctr"/>
                      <a:r>
                        <a:rPr lang="en-US" b="1" dirty="0"/>
                        <a:t>INSTRUMENT</a:t>
                      </a:r>
                    </a:p>
                  </a:txBody>
                  <a:tcPr/>
                </a:tc>
                <a:tc gridSpan="3">
                  <a:txBody>
                    <a:bodyPr/>
                    <a:lstStyle/>
                    <a:p>
                      <a:pPr algn="ctr"/>
                      <a:r>
                        <a:rPr lang="en-US" b="1" dirty="0"/>
                        <a:t>TARGETS</a:t>
                      </a:r>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8"/>
                  </a:ext>
                </a:extLst>
              </a:tr>
              <a:tr h="466725">
                <a:tc>
                  <a:txBody>
                    <a:bodyPr/>
                    <a:lstStyle/>
                    <a:p>
                      <a:pPr algn="ctr"/>
                      <a:r>
                        <a:rPr lang="en-US" sz="1800" b="0" dirty="0" err="1"/>
                        <a:t>Hectspec@MMT</a:t>
                      </a:r>
                      <a:endParaRPr lang="en-US" b="0" dirty="0"/>
                    </a:p>
                  </a:txBody>
                  <a:tcPr/>
                </a:tc>
                <a:tc gridSpan="3">
                  <a:txBody>
                    <a:bodyPr/>
                    <a:lstStyle/>
                    <a:p>
                      <a:pPr algn="ctr"/>
                      <a:r>
                        <a:rPr lang="en-US" dirty="0"/>
                        <a:t>About</a:t>
                      </a:r>
                      <a:r>
                        <a:rPr lang="en-US" baseline="0" dirty="0"/>
                        <a:t> 4000 X-ray selected stars</a:t>
                      </a: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9"/>
                  </a:ext>
                </a:extLst>
              </a:tr>
              <a:tr h="466725">
                <a:tc>
                  <a:txBody>
                    <a:bodyPr/>
                    <a:lstStyle/>
                    <a:p>
                      <a:pPr algn="ctr"/>
                      <a:r>
                        <a:rPr lang="en-US" b="0" dirty="0"/>
                        <a:t>GTC/OSIRIS</a:t>
                      </a:r>
                    </a:p>
                  </a:txBody>
                  <a:tcPr/>
                </a:tc>
                <a:tc gridSpan="3">
                  <a:txBody>
                    <a:bodyPr/>
                    <a:lstStyle/>
                    <a:p>
                      <a:pPr algn="ctr"/>
                      <a:r>
                        <a:rPr lang="en-US" dirty="0"/>
                        <a:t>Candidate</a:t>
                      </a:r>
                      <a:r>
                        <a:rPr lang="en-US" baseline="0" dirty="0"/>
                        <a:t> proplyds</a:t>
                      </a:r>
                      <a:r>
                        <a:rPr lang="en-US" baseline="30000" dirty="0"/>
                        <a:t>4</a:t>
                      </a:r>
                      <a:r>
                        <a:rPr lang="en-US" baseline="0" dirty="0"/>
                        <a:t> and massive stars</a:t>
                      </a:r>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7" name="Rectangle 6"/>
          <p:cNvSpPr/>
          <p:nvPr/>
        </p:nvSpPr>
        <p:spPr>
          <a:xfrm>
            <a:off x="228600" y="6057537"/>
            <a:ext cx="8686800" cy="430887"/>
          </a:xfrm>
          <a:prstGeom prst="rect">
            <a:avLst/>
          </a:prstGeom>
        </p:spPr>
        <p:txBody>
          <a:bodyPr wrap="square">
            <a:spAutoFit/>
          </a:bodyPr>
          <a:lstStyle/>
          <a:p>
            <a:r>
              <a:rPr lang="en-US" sz="2200" b="1" dirty="0"/>
              <a:t> </a:t>
            </a:r>
            <a:r>
              <a:rPr lang="en-US" sz="1400" b="1" i="1" dirty="0"/>
              <a:t>Beerer+2010, </a:t>
            </a:r>
            <a:r>
              <a:rPr lang="en-US" sz="1400" b="1" i="1" dirty="0" err="1"/>
              <a:t>Guarcello</a:t>
            </a:r>
            <a:r>
              <a:rPr lang="en-US" sz="1400" b="1" i="1" dirty="0"/>
              <a:t>+ 2012, </a:t>
            </a:r>
            <a:r>
              <a:rPr lang="en-US" sz="1400" b="1" i="1" dirty="0" err="1"/>
              <a:t>Guarcello</a:t>
            </a:r>
            <a:r>
              <a:rPr lang="en-US" sz="1400" b="1" i="1" dirty="0"/>
              <a:t>+ 2014, </a:t>
            </a:r>
            <a:r>
              <a:rPr lang="en-US" sz="1400" b="1" i="1" dirty="0" err="1"/>
              <a:t>Guarcello</a:t>
            </a:r>
            <a:r>
              <a:rPr lang="en-US" sz="1400" b="1" i="1" dirty="0"/>
              <a:t>+ 2015</a:t>
            </a:r>
          </a:p>
        </p:txBody>
      </p:sp>
    </p:spTree>
    <p:extLst>
      <p:ext uri="{BB962C8B-B14F-4D97-AF65-F5344CB8AC3E}">
        <p14:creationId xmlns:p14="http://schemas.microsoft.com/office/powerpoint/2010/main" val="3328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E0AA114-8487-7548-A020-BEA3C73D33D5}"/>
              </a:ext>
            </a:extLst>
          </p:cNvPr>
          <p:cNvPicPr>
            <a:picLocks noChangeAspect="1"/>
          </p:cNvPicPr>
          <p:nvPr/>
        </p:nvPicPr>
        <p:blipFill>
          <a:blip r:embed="rId2"/>
          <a:stretch>
            <a:fillRect/>
          </a:stretch>
        </p:blipFill>
        <p:spPr>
          <a:xfrm>
            <a:off x="292100" y="6350"/>
            <a:ext cx="8559800" cy="6845300"/>
          </a:xfrm>
          <a:prstGeom prst="rect">
            <a:avLst/>
          </a:prstGeom>
        </p:spPr>
      </p:pic>
    </p:spTree>
    <p:extLst>
      <p:ext uri="{BB962C8B-B14F-4D97-AF65-F5344CB8AC3E}">
        <p14:creationId xmlns:p14="http://schemas.microsoft.com/office/powerpoint/2010/main" val="2689534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2A813D6-CC79-7642-BF20-1D4117CFEDA9}"/>
              </a:ext>
            </a:extLst>
          </p:cNvPr>
          <p:cNvPicPr>
            <a:picLocks noChangeAspect="1"/>
          </p:cNvPicPr>
          <p:nvPr/>
        </p:nvPicPr>
        <p:blipFill>
          <a:blip r:embed="rId2"/>
          <a:stretch>
            <a:fillRect/>
          </a:stretch>
        </p:blipFill>
        <p:spPr>
          <a:xfrm>
            <a:off x="88900" y="6350"/>
            <a:ext cx="8966200" cy="6845300"/>
          </a:xfrm>
          <a:prstGeom prst="rect">
            <a:avLst/>
          </a:prstGeom>
        </p:spPr>
      </p:pic>
    </p:spTree>
    <p:extLst>
      <p:ext uri="{BB962C8B-B14F-4D97-AF65-F5344CB8AC3E}">
        <p14:creationId xmlns:p14="http://schemas.microsoft.com/office/powerpoint/2010/main" val="3055375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B2EBEF9-D511-A74B-A0FC-9F04F8AD2157}"/>
              </a:ext>
            </a:extLst>
          </p:cNvPr>
          <p:cNvPicPr>
            <a:picLocks noChangeAspect="1"/>
          </p:cNvPicPr>
          <p:nvPr/>
        </p:nvPicPr>
        <p:blipFill>
          <a:blip r:embed="rId2"/>
          <a:stretch>
            <a:fillRect/>
          </a:stretch>
        </p:blipFill>
        <p:spPr>
          <a:xfrm>
            <a:off x="0" y="98152"/>
            <a:ext cx="9144000" cy="6661695"/>
          </a:xfrm>
          <a:prstGeom prst="rect">
            <a:avLst/>
          </a:prstGeom>
        </p:spPr>
      </p:pic>
    </p:spTree>
    <p:extLst>
      <p:ext uri="{BB962C8B-B14F-4D97-AF65-F5344CB8AC3E}">
        <p14:creationId xmlns:p14="http://schemas.microsoft.com/office/powerpoint/2010/main" val="2734904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82195A3-CA9E-504B-8BAA-325F2B04C24E}"/>
              </a:ext>
            </a:extLst>
          </p:cNvPr>
          <p:cNvPicPr>
            <a:picLocks noChangeAspect="1"/>
          </p:cNvPicPr>
          <p:nvPr/>
        </p:nvPicPr>
        <p:blipFill>
          <a:blip r:embed="rId2"/>
          <a:stretch>
            <a:fillRect/>
          </a:stretch>
        </p:blipFill>
        <p:spPr>
          <a:xfrm>
            <a:off x="0" y="155144"/>
            <a:ext cx="9144000" cy="6547712"/>
          </a:xfrm>
          <a:prstGeom prst="rect">
            <a:avLst/>
          </a:prstGeom>
        </p:spPr>
      </p:pic>
    </p:spTree>
    <p:extLst>
      <p:ext uri="{BB962C8B-B14F-4D97-AF65-F5344CB8AC3E}">
        <p14:creationId xmlns:p14="http://schemas.microsoft.com/office/powerpoint/2010/main" val="3295761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A1291B1-EE8C-5348-9D77-FE9EB625CC79}"/>
              </a:ext>
            </a:extLst>
          </p:cNvPr>
          <p:cNvPicPr>
            <a:picLocks noChangeAspect="1"/>
          </p:cNvPicPr>
          <p:nvPr/>
        </p:nvPicPr>
        <p:blipFill rotWithShape="1">
          <a:blip r:embed="rId2"/>
          <a:srcRect t="7778" r="64343" b="18889"/>
          <a:stretch/>
        </p:blipFill>
        <p:spPr>
          <a:xfrm>
            <a:off x="-103239" y="1295400"/>
            <a:ext cx="2667000" cy="5029200"/>
          </a:xfrm>
          <a:prstGeom prst="rect">
            <a:avLst/>
          </a:prstGeom>
        </p:spPr>
      </p:pic>
      <p:pic>
        <p:nvPicPr>
          <p:cNvPr id="3" name="Immagine 2">
            <a:extLst>
              <a:ext uri="{FF2B5EF4-FFF2-40B4-BE49-F238E27FC236}">
                <a16:creationId xmlns:a16="http://schemas.microsoft.com/office/drawing/2014/main" id="{F64E041E-564B-FE4A-8AAE-B5020F357174}"/>
              </a:ext>
            </a:extLst>
          </p:cNvPr>
          <p:cNvPicPr>
            <a:picLocks noChangeAspect="1"/>
          </p:cNvPicPr>
          <p:nvPr/>
        </p:nvPicPr>
        <p:blipFill rotWithShape="1">
          <a:blip r:embed="rId2"/>
          <a:srcRect l="35657" t="8889" b="23082"/>
          <a:stretch/>
        </p:blipFill>
        <p:spPr>
          <a:xfrm>
            <a:off x="2819400" y="762000"/>
            <a:ext cx="6107971" cy="5921194"/>
          </a:xfrm>
          <a:prstGeom prst="rect">
            <a:avLst/>
          </a:prstGeom>
        </p:spPr>
      </p:pic>
      <p:pic>
        <p:nvPicPr>
          <p:cNvPr id="4" name="Immagine 3">
            <a:extLst>
              <a:ext uri="{FF2B5EF4-FFF2-40B4-BE49-F238E27FC236}">
                <a16:creationId xmlns:a16="http://schemas.microsoft.com/office/drawing/2014/main" id="{E15BC7F7-A7BB-D647-AE84-42A69C934C35}"/>
              </a:ext>
            </a:extLst>
          </p:cNvPr>
          <p:cNvPicPr>
            <a:picLocks noChangeAspect="1"/>
          </p:cNvPicPr>
          <p:nvPr/>
        </p:nvPicPr>
        <p:blipFill rotWithShape="1">
          <a:blip r:embed="rId2"/>
          <a:srcRect b="93333"/>
          <a:stretch/>
        </p:blipFill>
        <p:spPr>
          <a:xfrm>
            <a:off x="152400" y="152400"/>
            <a:ext cx="7479571" cy="457200"/>
          </a:xfrm>
          <a:prstGeom prst="rect">
            <a:avLst/>
          </a:prstGeom>
        </p:spPr>
      </p:pic>
    </p:spTree>
    <p:extLst>
      <p:ext uri="{BB962C8B-B14F-4D97-AF65-F5344CB8AC3E}">
        <p14:creationId xmlns:p14="http://schemas.microsoft.com/office/powerpoint/2010/main" val="3755730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5B0819F-A923-474B-BEB2-22B59A7F89DC}"/>
              </a:ext>
            </a:extLst>
          </p:cNvPr>
          <p:cNvPicPr>
            <a:picLocks noChangeAspect="1"/>
          </p:cNvPicPr>
          <p:nvPr/>
        </p:nvPicPr>
        <p:blipFill>
          <a:blip r:embed="rId2"/>
          <a:stretch>
            <a:fillRect/>
          </a:stretch>
        </p:blipFill>
        <p:spPr>
          <a:xfrm>
            <a:off x="0" y="15831"/>
            <a:ext cx="9144000" cy="6826338"/>
          </a:xfrm>
          <a:prstGeom prst="rect">
            <a:avLst/>
          </a:prstGeom>
        </p:spPr>
      </p:pic>
    </p:spTree>
    <p:extLst>
      <p:ext uri="{BB962C8B-B14F-4D97-AF65-F5344CB8AC3E}">
        <p14:creationId xmlns:p14="http://schemas.microsoft.com/office/powerpoint/2010/main" val="32307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5A9DA53-8607-7A44-99A6-194E305431AD}"/>
              </a:ext>
            </a:extLst>
          </p:cNvPr>
          <p:cNvSpPr/>
          <p:nvPr/>
        </p:nvSpPr>
        <p:spPr>
          <a:xfrm>
            <a:off x="0" y="0"/>
            <a:ext cx="9144000" cy="584775"/>
          </a:xfrm>
          <a:prstGeom prst="rect">
            <a:avLst/>
          </a:prstGeom>
        </p:spPr>
        <p:txBody>
          <a:bodyPr wrap="square">
            <a:spAutoFit/>
          </a:bodyPr>
          <a:lstStyle/>
          <a:p>
            <a:pPr algn="ctr"/>
            <a:r>
              <a:rPr lang="it-IT" sz="3200" b="1" dirty="0">
                <a:ln w="6350">
                  <a:noFill/>
                </a:ln>
                <a:solidFill>
                  <a:srgbClr val="FFFF00"/>
                </a:solidFill>
                <a:effectLst>
                  <a:outerShdw blurRad="114300" dist="101600" dir="2700000" algn="tl" rotWithShape="0">
                    <a:srgbClr val="000000">
                      <a:alpha val="40000"/>
                    </a:srgbClr>
                  </a:outerShdw>
                </a:effectLst>
                <a:latin typeface="+mj-lt"/>
                <a:ea typeface="+mj-ea"/>
                <a:cs typeface="+mj-cs"/>
              </a:rPr>
              <a:t>Environment feedback on disks </a:t>
            </a:r>
            <a:r>
              <a:rPr lang="it-IT" sz="3200" b="1" dirty="0" err="1">
                <a:ln w="6350">
                  <a:noFill/>
                </a:ln>
                <a:solidFill>
                  <a:srgbClr val="FFFF00"/>
                </a:solidFill>
                <a:effectLst>
                  <a:outerShdw blurRad="114300" dist="101600" dir="2700000" algn="tl" rotWithShape="0">
                    <a:srgbClr val="000000">
                      <a:alpha val="40000"/>
                    </a:srgbClr>
                  </a:outerShdw>
                </a:effectLst>
                <a:latin typeface="+mj-lt"/>
                <a:ea typeface="+mj-ea"/>
                <a:cs typeface="+mj-cs"/>
              </a:rPr>
              <a:t>evolution</a:t>
            </a:r>
            <a:endParaRPr lang="it-IT" sz="3200" b="1" dirty="0">
              <a:ln w="6350">
                <a:noFill/>
              </a:ln>
              <a:solidFill>
                <a:srgbClr val="FFFF00"/>
              </a:solidFill>
              <a:effectLst>
                <a:outerShdw blurRad="114300" dist="101600" dir="2700000" algn="tl" rotWithShape="0">
                  <a:srgbClr val="000000">
                    <a:alpha val="40000"/>
                  </a:srgbClr>
                </a:outerShdw>
              </a:effectLst>
              <a:latin typeface="+mj-lt"/>
              <a:ea typeface="+mj-ea"/>
              <a:cs typeface="+mj-cs"/>
            </a:endParaRPr>
          </a:p>
        </p:txBody>
      </p:sp>
      <p:sp>
        <p:nvSpPr>
          <p:cNvPr id="3" name="Rettangolo 2">
            <a:extLst>
              <a:ext uri="{FF2B5EF4-FFF2-40B4-BE49-F238E27FC236}">
                <a16:creationId xmlns:a16="http://schemas.microsoft.com/office/drawing/2014/main" id="{9DC6A37F-A592-FB4A-8277-8F6428458EBE}"/>
              </a:ext>
            </a:extLst>
          </p:cNvPr>
          <p:cNvSpPr/>
          <p:nvPr/>
        </p:nvSpPr>
        <p:spPr>
          <a:xfrm>
            <a:off x="0" y="762000"/>
            <a:ext cx="9144000" cy="2000548"/>
          </a:xfrm>
          <a:prstGeom prst="rect">
            <a:avLst/>
          </a:prstGeom>
        </p:spPr>
        <p:txBody>
          <a:bodyPr wrap="square">
            <a:spAutoFit/>
          </a:bodyPr>
          <a:lstStyle/>
          <a:p>
            <a:pPr algn="just"/>
            <a:r>
              <a:rPr lang="it-IT" sz="2200" b="1" dirty="0" err="1">
                <a:solidFill>
                  <a:schemeClr val="bg1"/>
                </a:solidFill>
              </a:rPr>
              <a:t>Typically</a:t>
            </a:r>
            <a:r>
              <a:rPr lang="it-IT" sz="2200" b="1" dirty="0">
                <a:solidFill>
                  <a:schemeClr val="bg1"/>
                </a:solidFill>
              </a:rPr>
              <a:t> stellar clusters disperse in a </a:t>
            </a:r>
            <a:r>
              <a:rPr lang="it-IT" sz="2200" b="1" dirty="0" err="1">
                <a:solidFill>
                  <a:schemeClr val="bg1"/>
                </a:solidFill>
              </a:rPr>
              <a:t>timescale</a:t>
            </a:r>
            <a:r>
              <a:rPr lang="it-IT" sz="2200" b="1" dirty="0">
                <a:solidFill>
                  <a:schemeClr val="bg1"/>
                </a:solidFill>
              </a:rPr>
              <a:t> </a:t>
            </a:r>
            <a:r>
              <a:rPr lang="it-IT" sz="2200" b="1" dirty="0" err="1">
                <a:solidFill>
                  <a:schemeClr val="bg1"/>
                </a:solidFill>
              </a:rPr>
              <a:t>longer</a:t>
            </a:r>
            <a:r>
              <a:rPr lang="it-IT" sz="2200" b="1" dirty="0">
                <a:solidFill>
                  <a:schemeClr val="bg1"/>
                </a:solidFill>
              </a:rPr>
              <a:t> </a:t>
            </a:r>
            <a:r>
              <a:rPr lang="it-IT" sz="2200" b="1" dirty="0" err="1">
                <a:solidFill>
                  <a:schemeClr val="bg1"/>
                </a:solidFill>
              </a:rPr>
              <a:t>than</a:t>
            </a:r>
            <a:r>
              <a:rPr lang="it-IT" sz="2200" b="1" dirty="0">
                <a:solidFill>
                  <a:schemeClr val="bg1"/>
                </a:solidFill>
              </a:rPr>
              <a:t> 10 </a:t>
            </a:r>
            <a:r>
              <a:rPr lang="it-IT" sz="2200" b="1" dirty="0" err="1">
                <a:solidFill>
                  <a:schemeClr val="bg1"/>
                </a:solidFill>
              </a:rPr>
              <a:t>Myrs</a:t>
            </a:r>
            <a:r>
              <a:rPr lang="it-IT" sz="2200" b="1" dirty="0">
                <a:solidFill>
                  <a:schemeClr val="bg1"/>
                </a:solidFill>
              </a:rPr>
              <a:t> </a:t>
            </a:r>
            <a:r>
              <a:rPr lang="it-IT" b="1" i="1" dirty="0">
                <a:solidFill>
                  <a:schemeClr val="bg1"/>
                </a:solidFill>
              </a:rPr>
              <a:t>[</a:t>
            </a:r>
            <a:r>
              <a:rPr lang="it-IT" b="1" i="1" dirty="0" err="1">
                <a:solidFill>
                  <a:schemeClr val="bg1"/>
                </a:solidFill>
              </a:rPr>
              <a:t>Lada</a:t>
            </a:r>
            <a:r>
              <a:rPr lang="it-IT" b="1" i="1" dirty="0">
                <a:solidFill>
                  <a:schemeClr val="bg1"/>
                </a:solidFill>
              </a:rPr>
              <a:t> &amp; </a:t>
            </a:r>
            <a:r>
              <a:rPr lang="it-IT" b="1" i="1" dirty="0" err="1">
                <a:solidFill>
                  <a:schemeClr val="bg1"/>
                </a:solidFill>
              </a:rPr>
              <a:t>Lada</a:t>
            </a:r>
            <a:r>
              <a:rPr lang="it-IT" b="1" i="1" dirty="0">
                <a:solidFill>
                  <a:schemeClr val="bg1"/>
                </a:solidFill>
              </a:rPr>
              <a:t> 2003].</a:t>
            </a:r>
          </a:p>
          <a:p>
            <a:pPr algn="just"/>
            <a:endParaRPr lang="it-IT" b="1" i="1" dirty="0">
              <a:solidFill>
                <a:schemeClr val="bg1"/>
              </a:solidFill>
            </a:endParaRPr>
          </a:p>
          <a:p>
            <a:pPr algn="just"/>
            <a:r>
              <a:rPr lang="it-IT" sz="2200" b="1" dirty="0" err="1">
                <a:solidFill>
                  <a:schemeClr val="bg1"/>
                </a:solidFill>
              </a:rPr>
              <a:t>This</a:t>
            </a:r>
            <a:r>
              <a:rPr lang="it-IT" sz="2200" b="1" dirty="0">
                <a:solidFill>
                  <a:schemeClr val="bg1"/>
                </a:solidFill>
              </a:rPr>
              <a:t> </a:t>
            </a:r>
            <a:r>
              <a:rPr lang="it-IT" sz="2200" b="1" dirty="0" err="1">
                <a:solidFill>
                  <a:schemeClr val="bg1"/>
                </a:solidFill>
              </a:rPr>
              <a:t>means</a:t>
            </a:r>
            <a:r>
              <a:rPr lang="it-IT" sz="2200" b="1" dirty="0">
                <a:solidFill>
                  <a:schemeClr val="bg1"/>
                </a:solidFill>
              </a:rPr>
              <a:t> </a:t>
            </a:r>
            <a:r>
              <a:rPr lang="it-IT" sz="2200" b="1" dirty="0" err="1">
                <a:solidFill>
                  <a:schemeClr val="bg1"/>
                </a:solidFill>
              </a:rPr>
              <a:t>that</a:t>
            </a:r>
            <a:r>
              <a:rPr lang="it-IT" sz="2200" b="1" dirty="0">
                <a:solidFill>
                  <a:schemeClr val="bg1"/>
                </a:solidFill>
              </a:rPr>
              <a:t> </a:t>
            </a:r>
            <a:r>
              <a:rPr lang="it-IT" sz="2200" b="1" dirty="0" err="1">
                <a:solidFill>
                  <a:schemeClr val="bg1"/>
                </a:solidFill>
              </a:rPr>
              <a:t>typically</a:t>
            </a:r>
            <a:r>
              <a:rPr lang="it-IT" sz="2200" b="1" dirty="0">
                <a:solidFill>
                  <a:schemeClr val="bg1"/>
                </a:solidFill>
              </a:rPr>
              <a:t> </a:t>
            </a:r>
            <a:r>
              <a:rPr lang="it-IT" sz="2200" b="1" dirty="0" err="1">
                <a:solidFill>
                  <a:schemeClr val="bg1"/>
                </a:solidFill>
              </a:rPr>
              <a:t>protoplanetary</a:t>
            </a:r>
            <a:r>
              <a:rPr lang="it-IT" sz="2200" b="1" dirty="0">
                <a:solidFill>
                  <a:schemeClr val="bg1"/>
                </a:solidFill>
              </a:rPr>
              <a:t> disks </a:t>
            </a:r>
            <a:r>
              <a:rPr lang="it-IT" sz="2200" b="1" dirty="0" err="1">
                <a:solidFill>
                  <a:schemeClr val="bg1"/>
                </a:solidFill>
              </a:rPr>
              <a:t>which</a:t>
            </a:r>
            <a:r>
              <a:rPr lang="it-IT" sz="2200" b="1" dirty="0">
                <a:solidFill>
                  <a:schemeClr val="bg1"/>
                </a:solidFill>
              </a:rPr>
              <a:t> </a:t>
            </a:r>
            <a:r>
              <a:rPr lang="it-IT" sz="2200" b="1" dirty="0" err="1">
                <a:solidFill>
                  <a:schemeClr val="bg1"/>
                </a:solidFill>
              </a:rPr>
              <a:t>form</a:t>
            </a:r>
            <a:r>
              <a:rPr lang="it-IT" sz="2200" b="1" dirty="0">
                <a:solidFill>
                  <a:schemeClr val="bg1"/>
                </a:solidFill>
              </a:rPr>
              <a:t> in clusters evolve </a:t>
            </a:r>
            <a:r>
              <a:rPr lang="it-IT" sz="2200" b="1" dirty="0" err="1">
                <a:solidFill>
                  <a:schemeClr val="bg1"/>
                </a:solidFill>
              </a:rPr>
              <a:t>while</a:t>
            </a:r>
            <a:r>
              <a:rPr lang="it-IT" sz="2200" b="1" dirty="0">
                <a:solidFill>
                  <a:schemeClr val="bg1"/>
                </a:solidFill>
              </a:rPr>
              <a:t> the </a:t>
            </a:r>
            <a:r>
              <a:rPr lang="it-IT" sz="2200" b="1" dirty="0" err="1">
                <a:solidFill>
                  <a:schemeClr val="bg1"/>
                </a:solidFill>
              </a:rPr>
              <a:t>central</a:t>
            </a:r>
            <a:r>
              <a:rPr lang="it-IT" sz="2200" b="1" dirty="0">
                <a:solidFill>
                  <a:schemeClr val="bg1"/>
                </a:solidFill>
              </a:rPr>
              <a:t> star </a:t>
            </a:r>
            <a:r>
              <a:rPr lang="it-IT" sz="2200" b="1" dirty="0" err="1">
                <a:solidFill>
                  <a:schemeClr val="bg1"/>
                </a:solidFill>
              </a:rPr>
              <a:t>is</a:t>
            </a:r>
            <a:r>
              <a:rPr lang="it-IT" sz="2200" b="1" dirty="0">
                <a:solidFill>
                  <a:schemeClr val="bg1"/>
                </a:solidFill>
              </a:rPr>
              <a:t> </a:t>
            </a:r>
            <a:r>
              <a:rPr lang="it-IT" sz="2200" b="1" dirty="0" err="1">
                <a:solidFill>
                  <a:schemeClr val="bg1"/>
                </a:solidFill>
              </a:rPr>
              <a:t>still</a:t>
            </a:r>
            <a:r>
              <a:rPr lang="it-IT" sz="2200" b="1" dirty="0">
                <a:solidFill>
                  <a:schemeClr val="bg1"/>
                </a:solidFill>
              </a:rPr>
              <a:t> </a:t>
            </a:r>
            <a:r>
              <a:rPr lang="it-IT" sz="2200" b="1" dirty="0" err="1">
                <a:solidFill>
                  <a:schemeClr val="bg1"/>
                </a:solidFill>
              </a:rPr>
              <a:t>associated</a:t>
            </a:r>
            <a:r>
              <a:rPr lang="it-IT" sz="2200" b="1" dirty="0">
                <a:solidFill>
                  <a:schemeClr val="bg1"/>
                </a:solidFill>
              </a:rPr>
              <a:t> with the </a:t>
            </a:r>
            <a:r>
              <a:rPr lang="it-IT" sz="2200" b="1" dirty="0" err="1">
                <a:solidFill>
                  <a:schemeClr val="bg1"/>
                </a:solidFill>
              </a:rPr>
              <a:t>parental</a:t>
            </a:r>
            <a:r>
              <a:rPr lang="it-IT" sz="2200" b="1" dirty="0">
                <a:solidFill>
                  <a:schemeClr val="bg1"/>
                </a:solidFill>
              </a:rPr>
              <a:t> cluster, </a:t>
            </a:r>
            <a:r>
              <a:rPr lang="it-IT" sz="2200" b="1" dirty="0" err="1">
                <a:solidFill>
                  <a:schemeClr val="bg1"/>
                </a:solidFill>
              </a:rPr>
              <a:t>which</a:t>
            </a:r>
            <a:r>
              <a:rPr lang="it-IT" sz="2200" b="1" dirty="0">
                <a:solidFill>
                  <a:schemeClr val="bg1"/>
                </a:solidFill>
              </a:rPr>
              <a:t> can </a:t>
            </a:r>
            <a:r>
              <a:rPr lang="it-IT" sz="2200" b="1" dirty="0" err="1">
                <a:solidFill>
                  <a:schemeClr val="bg1"/>
                </a:solidFill>
              </a:rPr>
              <a:t>affect</a:t>
            </a:r>
            <a:r>
              <a:rPr lang="it-IT" sz="2200" b="1" dirty="0">
                <a:solidFill>
                  <a:schemeClr val="bg1"/>
                </a:solidFill>
              </a:rPr>
              <a:t> disks </a:t>
            </a:r>
            <a:r>
              <a:rPr lang="it-IT" sz="2200" b="1" dirty="0" err="1">
                <a:solidFill>
                  <a:schemeClr val="bg1"/>
                </a:solidFill>
              </a:rPr>
              <a:t>evolution</a:t>
            </a:r>
            <a:r>
              <a:rPr lang="it-IT" sz="2200" b="1" dirty="0">
                <a:solidFill>
                  <a:schemeClr val="bg1"/>
                </a:solidFill>
              </a:rPr>
              <a:t>. </a:t>
            </a:r>
            <a:r>
              <a:rPr lang="it-IT" b="1" dirty="0">
                <a:solidFill>
                  <a:schemeClr val="bg1"/>
                </a:solidFill>
                <a:latin typeface="Book Antiqua" panose="02040602050305030304" pitchFamily="18" charset="0"/>
              </a:rPr>
              <a:t> </a:t>
            </a:r>
            <a:endParaRPr lang="it-IT" dirty="0">
              <a:solidFill>
                <a:schemeClr val="bg1"/>
              </a:solidFill>
              <a:effectLst/>
              <a:latin typeface="Book Antiqua" panose="02040602050305030304" pitchFamily="18" charset="0"/>
            </a:endParaRPr>
          </a:p>
        </p:txBody>
      </p:sp>
      <p:sp>
        <p:nvSpPr>
          <p:cNvPr id="4" name="Rettangolo 3">
            <a:extLst>
              <a:ext uri="{FF2B5EF4-FFF2-40B4-BE49-F238E27FC236}">
                <a16:creationId xmlns:a16="http://schemas.microsoft.com/office/drawing/2014/main" id="{E56739B4-6946-1F41-B434-096FD5A28A49}"/>
              </a:ext>
            </a:extLst>
          </p:cNvPr>
          <p:cNvSpPr/>
          <p:nvPr/>
        </p:nvSpPr>
        <p:spPr>
          <a:xfrm>
            <a:off x="14748" y="2808982"/>
            <a:ext cx="4572000" cy="3939540"/>
          </a:xfrm>
          <a:prstGeom prst="rect">
            <a:avLst/>
          </a:prstGeom>
        </p:spPr>
        <p:txBody>
          <a:bodyPr>
            <a:spAutoFit/>
          </a:bodyPr>
          <a:lstStyle/>
          <a:p>
            <a:pPr algn="ctr"/>
            <a:r>
              <a:rPr lang="it-IT" sz="2200" b="1" dirty="0">
                <a:solidFill>
                  <a:srgbClr val="FFFF00"/>
                </a:solidFill>
              </a:rPr>
              <a:t>Feedback from massive </a:t>
            </a:r>
            <a:r>
              <a:rPr lang="it-IT" sz="2200" b="1" dirty="0" err="1">
                <a:solidFill>
                  <a:srgbClr val="FFFF00"/>
                </a:solidFill>
              </a:rPr>
              <a:t>stars</a:t>
            </a:r>
            <a:r>
              <a:rPr lang="it-IT" sz="2200" b="1" dirty="0">
                <a:solidFill>
                  <a:srgbClr val="FFFF00"/>
                </a:solidFill>
              </a:rPr>
              <a:t>      (M &gt; 7 M</a:t>
            </a:r>
            <a:r>
              <a:rPr lang="it-IT" sz="2200" b="1" baseline="-25000" dirty="0">
                <a:solidFill>
                  <a:srgbClr val="FFFF00"/>
                </a:solidFill>
              </a:rPr>
              <a:t>⊙</a:t>
            </a:r>
            <a:r>
              <a:rPr lang="it-IT" sz="2200" b="1" dirty="0">
                <a:solidFill>
                  <a:srgbClr val="FFFF00"/>
                </a:solidFill>
              </a:rPr>
              <a:t>):</a:t>
            </a:r>
          </a:p>
          <a:p>
            <a:r>
              <a:rPr lang="it-IT" sz="1200" b="1" dirty="0">
                <a:solidFill>
                  <a:schemeClr val="bg1"/>
                </a:solidFill>
              </a:rPr>
              <a:t> </a:t>
            </a:r>
            <a:endParaRPr lang="it-IT" sz="2200" b="1" dirty="0">
              <a:solidFill>
                <a:schemeClr val="bg1"/>
              </a:solidFill>
            </a:endParaRPr>
          </a:p>
          <a:p>
            <a:pPr>
              <a:buFont typeface="Arial" panose="020B0604020202020204" pitchFamily="34" charset="0"/>
              <a:buChar char="•"/>
            </a:pPr>
            <a:r>
              <a:rPr lang="it-IT" sz="2200" b="1" dirty="0" err="1">
                <a:solidFill>
                  <a:srgbClr val="FF0000"/>
                </a:solidFill>
              </a:rPr>
              <a:t>Externally</a:t>
            </a:r>
            <a:r>
              <a:rPr lang="it-IT" sz="2200" b="1" dirty="0">
                <a:solidFill>
                  <a:srgbClr val="FF0000"/>
                </a:solidFill>
              </a:rPr>
              <a:t> </a:t>
            </a:r>
            <a:r>
              <a:rPr lang="it-IT" sz="2200" b="1" dirty="0" err="1">
                <a:solidFill>
                  <a:srgbClr val="FF0000"/>
                </a:solidFill>
              </a:rPr>
              <a:t>induced</a:t>
            </a:r>
            <a:r>
              <a:rPr lang="it-IT" sz="2200" b="1" dirty="0">
                <a:solidFill>
                  <a:srgbClr val="FF0000"/>
                </a:solidFill>
              </a:rPr>
              <a:t> disks </a:t>
            </a:r>
            <a:r>
              <a:rPr lang="it-IT" sz="2200" b="1" dirty="0" err="1">
                <a:solidFill>
                  <a:srgbClr val="FF0000"/>
                </a:solidFill>
              </a:rPr>
              <a:t>photoevaporation</a:t>
            </a:r>
            <a:endParaRPr lang="it-IT" sz="2200" b="1" dirty="0">
              <a:solidFill>
                <a:srgbClr val="FF0000"/>
              </a:solidFill>
            </a:endParaRPr>
          </a:p>
          <a:p>
            <a:endParaRPr lang="it-IT" sz="1200" b="1" dirty="0"/>
          </a:p>
          <a:p>
            <a:pPr>
              <a:buFont typeface="Arial" panose="020B0604020202020204" pitchFamily="34" charset="0"/>
              <a:buChar char="•"/>
            </a:pPr>
            <a:r>
              <a:rPr lang="it-IT" sz="2200" b="1" dirty="0" err="1">
                <a:solidFill>
                  <a:schemeClr val="bg1"/>
                </a:solidFill>
              </a:rPr>
              <a:t>Triggering</a:t>
            </a:r>
            <a:r>
              <a:rPr lang="it-IT" sz="2200" b="1" dirty="0">
                <a:solidFill>
                  <a:schemeClr val="bg1"/>
                </a:solidFill>
              </a:rPr>
              <a:t> of star </a:t>
            </a:r>
            <a:r>
              <a:rPr lang="it-IT" sz="2200" b="1" dirty="0" err="1">
                <a:solidFill>
                  <a:schemeClr val="bg1"/>
                </a:solidFill>
              </a:rPr>
              <a:t>formation</a:t>
            </a:r>
            <a:endParaRPr lang="it-IT" sz="2200" b="1" dirty="0">
              <a:solidFill>
                <a:schemeClr val="bg1"/>
              </a:solidFill>
            </a:endParaRPr>
          </a:p>
          <a:p>
            <a:r>
              <a:rPr lang="it-IT" sz="1200" b="1" dirty="0">
                <a:solidFill>
                  <a:schemeClr val="bg1"/>
                </a:solidFill>
              </a:rPr>
              <a:t> </a:t>
            </a:r>
            <a:endParaRPr lang="it-IT" sz="2200" b="1" dirty="0">
              <a:solidFill>
                <a:schemeClr val="bg1"/>
              </a:solidFill>
            </a:endParaRPr>
          </a:p>
          <a:p>
            <a:pPr>
              <a:buFont typeface="Arial" panose="020B0604020202020204" pitchFamily="34" charset="0"/>
              <a:buChar char="•"/>
            </a:pPr>
            <a:r>
              <a:rPr lang="it-IT" sz="2200" b="1" dirty="0" err="1">
                <a:solidFill>
                  <a:schemeClr val="bg1"/>
                </a:solidFill>
              </a:rPr>
              <a:t>Dissipation</a:t>
            </a:r>
            <a:r>
              <a:rPr lang="it-IT" sz="2200" b="1" dirty="0">
                <a:solidFill>
                  <a:schemeClr val="bg1"/>
                </a:solidFill>
              </a:rPr>
              <a:t> of </a:t>
            </a:r>
            <a:r>
              <a:rPr lang="it-IT" sz="2200" b="1" dirty="0" err="1">
                <a:solidFill>
                  <a:schemeClr val="bg1"/>
                </a:solidFill>
              </a:rPr>
              <a:t>protostellar</a:t>
            </a:r>
            <a:r>
              <a:rPr lang="it-IT" sz="2200" b="1" dirty="0">
                <a:solidFill>
                  <a:schemeClr val="bg1"/>
                </a:solidFill>
              </a:rPr>
              <a:t> </a:t>
            </a:r>
            <a:r>
              <a:rPr lang="it-IT" sz="2200" b="1" dirty="0" err="1">
                <a:solidFill>
                  <a:schemeClr val="bg1"/>
                </a:solidFill>
              </a:rPr>
              <a:t>envelopes</a:t>
            </a:r>
            <a:endParaRPr lang="it-IT" sz="2200" b="1" dirty="0">
              <a:solidFill>
                <a:schemeClr val="bg1"/>
              </a:solidFill>
            </a:endParaRPr>
          </a:p>
          <a:p>
            <a:r>
              <a:rPr lang="it-IT" sz="1200" b="1" dirty="0">
                <a:solidFill>
                  <a:schemeClr val="bg1"/>
                </a:solidFill>
              </a:rPr>
              <a:t> </a:t>
            </a:r>
            <a:endParaRPr lang="it-IT" sz="2200" b="1" dirty="0">
              <a:solidFill>
                <a:schemeClr val="bg1"/>
              </a:solidFill>
            </a:endParaRPr>
          </a:p>
          <a:p>
            <a:pPr>
              <a:buFont typeface="Arial" panose="020B0604020202020204" pitchFamily="34" charset="0"/>
              <a:buChar char="•"/>
            </a:pPr>
            <a:r>
              <a:rPr lang="it-IT" sz="2200" b="1" dirty="0" err="1">
                <a:solidFill>
                  <a:schemeClr val="bg1"/>
                </a:solidFill>
              </a:rPr>
              <a:t>Supernovae</a:t>
            </a:r>
            <a:r>
              <a:rPr lang="it-IT" sz="2200" b="1" dirty="0">
                <a:solidFill>
                  <a:schemeClr val="bg1"/>
                </a:solidFill>
              </a:rPr>
              <a:t> </a:t>
            </a:r>
            <a:r>
              <a:rPr lang="it-IT" sz="2200" b="1" dirty="0" err="1">
                <a:solidFill>
                  <a:schemeClr val="bg1"/>
                </a:solidFill>
              </a:rPr>
              <a:t>explosions</a:t>
            </a:r>
            <a:r>
              <a:rPr lang="it-IT" sz="2200" b="1" dirty="0">
                <a:solidFill>
                  <a:schemeClr val="bg1"/>
                </a:solidFill>
              </a:rPr>
              <a:t> and </a:t>
            </a:r>
            <a:r>
              <a:rPr lang="it-IT" sz="2200" b="1" dirty="0" err="1">
                <a:solidFill>
                  <a:schemeClr val="bg1"/>
                </a:solidFill>
              </a:rPr>
              <a:t>chemical</a:t>
            </a:r>
            <a:r>
              <a:rPr lang="it-IT" sz="2200" b="1" dirty="0">
                <a:solidFill>
                  <a:schemeClr val="bg1"/>
                </a:solidFill>
              </a:rPr>
              <a:t> </a:t>
            </a:r>
            <a:r>
              <a:rPr lang="it-IT" sz="2200" b="1" dirty="0" err="1">
                <a:solidFill>
                  <a:schemeClr val="bg1"/>
                </a:solidFill>
              </a:rPr>
              <a:t>enrichment</a:t>
            </a:r>
            <a:endParaRPr lang="it-IT" sz="2200" b="1" dirty="0">
              <a:solidFill>
                <a:schemeClr val="bg1"/>
              </a:solidFill>
            </a:endParaRPr>
          </a:p>
        </p:txBody>
      </p:sp>
      <p:sp>
        <p:nvSpPr>
          <p:cNvPr id="5" name="Rettangolo 4">
            <a:extLst>
              <a:ext uri="{FF2B5EF4-FFF2-40B4-BE49-F238E27FC236}">
                <a16:creationId xmlns:a16="http://schemas.microsoft.com/office/drawing/2014/main" id="{173AAC40-FA2D-2248-8925-8FBCAD1871F3}"/>
              </a:ext>
            </a:extLst>
          </p:cNvPr>
          <p:cNvSpPr/>
          <p:nvPr/>
        </p:nvSpPr>
        <p:spPr>
          <a:xfrm>
            <a:off x="4572000" y="3886200"/>
            <a:ext cx="4572000" cy="1785104"/>
          </a:xfrm>
          <a:prstGeom prst="rect">
            <a:avLst/>
          </a:prstGeom>
        </p:spPr>
        <p:txBody>
          <a:bodyPr wrap="square">
            <a:spAutoFit/>
          </a:bodyPr>
          <a:lstStyle/>
          <a:p>
            <a:pPr algn="ctr"/>
            <a:r>
              <a:rPr lang="it-IT" sz="2200" b="1" dirty="0">
                <a:solidFill>
                  <a:srgbClr val="FFFF00"/>
                </a:solidFill>
              </a:rPr>
              <a:t>Feedback from </a:t>
            </a:r>
            <a:r>
              <a:rPr lang="it-IT" sz="2200" b="1" dirty="0" err="1">
                <a:solidFill>
                  <a:srgbClr val="FFFF00"/>
                </a:solidFill>
              </a:rPr>
              <a:t>other</a:t>
            </a:r>
            <a:r>
              <a:rPr lang="it-IT" sz="2200" b="1" dirty="0">
                <a:solidFill>
                  <a:srgbClr val="FFFF00"/>
                </a:solidFill>
              </a:rPr>
              <a:t> cluster </a:t>
            </a:r>
            <a:r>
              <a:rPr lang="it-IT" sz="2200" b="1" dirty="0" err="1">
                <a:solidFill>
                  <a:srgbClr val="FFFF00"/>
                </a:solidFill>
              </a:rPr>
              <a:t>members</a:t>
            </a:r>
            <a:endParaRPr lang="it-IT" sz="2200" b="1" dirty="0">
              <a:solidFill>
                <a:srgbClr val="FFFF00"/>
              </a:solidFill>
            </a:endParaRPr>
          </a:p>
          <a:p>
            <a:pPr algn="ctr"/>
            <a:r>
              <a:rPr lang="it-IT" sz="2200" b="1" dirty="0">
                <a:solidFill>
                  <a:srgbClr val="FF0000"/>
                </a:solidFill>
              </a:rPr>
              <a:t> </a:t>
            </a:r>
          </a:p>
          <a:p>
            <a:pPr algn="ctr">
              <a:buFont typeface="Arial" panose="020B0604020202020204" pitchFamily="34" charset="0"/>
              <a:buChar char="•"/>
            </a:pPr>
            <a:r>
              <a:rPr lang="it-IT" sz="2200" b="1" dirty="0">
                <a:solidFill>
                  <a:srgbClr val="FF0000"/>
                </a:solidFill>
              </a:rPr>
              <a:t>Close </a:t>
            </a:r>
            <a:r>
              <a:rPr lang="it-IT" sz="2200" b="1" dirty="0" err="1">
                <a:solidFill>
                  <a:srgbClr val="FF0000"/>
                </a:solidFill>
              </a:rPr>
              <a:t>encounters</a:t>
            </a:r>
            <a:r>
              <a:rPr lang="it-IT" sz="2200" b="1" dirty="0">
                <a:solidFill>
                  <a:srgbClr val="FF0000"/>
                </a:solidFill>
              </a:rPr>
              <a:t> and </a:t>
            </a:r>
            <a:r>
              <a:rPr lang="it-IT" sz="2200" b="1" dirty="0" err="1">
                <a:solidFill>
                  <a:srgbClr val="FF0000"/>
                </a:solidFill>
              </a:rPr>
              <a:t>gravitational</a:t>
            </a:r>
            <a:r>
              <a:rPr lang="it-IT" sz="2200" b="1" dirty="0">
                <a:solidFill>
                  <a:srgbClr val="FF0000"/>
                </a:solidFill>
              </a:rPr>
              <a:t> </a:t>
            </a:r>
            <a:r>
              <a:rPr lang="it-IT" sz="2200" b="1" dirty="0" err="1">
                <a:solidFill>
                  <a:srgbClr val="FF0000"/>
                </a:solidFill>
              </a:rPr>
              <a:t>interaction</a:t>
            </a:r>
            <a:endParaRPr lang="it-IT" sz="2200" b="1" dirty="0">
              <a:solidFill>
                <a:srgbClr val="FF0000"/>
              </a:solidFill>
            </a:endParaRPr>
          </a:p>
        </p:txBody>
      </p:sp>
    </p:spTree>
    <p:extLst>
      <p:ext uri="{BB962C8B-B14F-4D97-AF65-F5344CB8AC3E}">
        <p14:creationId xmlns:p14="http://schemas.microsoft.com/office/powerpoint/2010/main" val="4208690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952600A-23AD-A441-9D18-1B87466FCF16}"/>
              </a:ext>
            </a:extLst>
          </p:cNvPr>
          <p:cNvPicPr>
            <a:picLocks noChangeAspect="1"/>
          </p:cNvPicPr>
          <p:nvPr/>
        </p:nvPicPr>
        <p:blipFill>
          <a:blip r:embed="rId2"/>
          <a:stretch>
            <a:fillRect/>
          </a:stretch>
        </p:blipFill>
        <p:spPr>
          <a:xfrm>
            <a:off x="0" y="34828"/>
            <a:ext cx="9144000" cy="6788343"/>
          </a:xfrm>
          <a:prstGeom prst="rect">
            <a:avLst/>
          </a:prstGeom>
        </p:spPr>
      </p:pic>
    </p:spTree>
    <p:extLst>
      <p:ext uri="{BB962C8B-B14F-4D97-AF65-F5344CB8AC3E}">
        <p14:creationId xmlns:p14="http://schemas.microsoft.com/office/powerpoint/2010/main" val="1275643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863F1A8-B630-8842-A8F7-0756CE3F4C5A}"/>
              </a:ext>
            </a:extLst>
          </p:cNvPr>
          <p:cNvPicPr>
            <a:picLocks noChangeAspect="1"/>
          </p:cNvPicPr>
          <p:nvPr/>
        </p:nvPicPr>
        <p:blipFill>
          <a:blip r:embed="rId2"/>
          <a:stretch>
            <a:fillRect/>
          </a:stretch>
        </p:blipFill>
        <p:spPr>
          <a:xfrm>
            <a:off x="0" y="633090"/>
            <a:ext cx="9144000" cy="5591820"/>
          </a:xfrm>
          <a:prstGeom prst="rect">
            <a:avLst/>
          </a:prstGeom>
        </p:spPr>
      </p:pic>
    </p:spTree>
    <p:extLst>
      <p:ext uri="{BB962C8B-B14F-4D97-AF65-F5344CB8AC3E}">
        <p14:creationId xmlns:p14="http://schemas.microsoft.com/office/powerpoint/2010/main" val="305209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dirty="0">
                <a:solidFill>
                  <a:srgbClr val="FFFF00"/>
                </a:solidFill>
              </a:rPr>
              <a:t>Low mass clusters: IC 1795 e IC 1396</a:t>
            </a:r>
          </a:p>
        </p:txBody>
      </p:sp>
      <p:sp>
        <p:nvSpPr>
          <p:cNvPr id="12" name="Rectangle 11"/>
          <p:cNvSpPr/>
          <p:nvPr/>
        </p:nvSpPr>
        <p:spPr>
          <a:xfrm>
            <a:off x="76200" y="780871"/>
            <a:ext cx="5801336" cy="2985433"/>
          </a:xfrm>
          <a:prstGeom prst="rect">
            <a:avLst/>
          </a:prstGeom>
        </p:spPr>
        <p:txBody>
          <a:bodyPr wrap="square">
            <a:spAutoFit/>
          </a:bodyPr>
          <a:lstStyle/>
          <a:p>
            <a:pPr algn="ctr"/>
            <a:r>
              <a:rPr lang="en-US" sz="2200" b="1" dirty="0"/>
              <a:t>IC 1795</a:t>
            </a:r>
          </a:p>
          <a:p>
            <a:r>
              <a:rPr lang="en-US" sz="2200" b="1" dirty="0"/>
              <a:t>About 3 </a:t>
            </a:r>
            <a:r>
              <a:rPr lang="en-US" sz="2200" b="1" dirty="0" err="1"/>
              <a:t>Myr</a:t>
            </a:r>
            <a:r>
              <a:rPr lang="en-US" sz="2200" b="1" dirty="0"/>
              <a:t> old</a:t>
            </a:r>
            <a:r>
              <a:rPr lang="en-US" b="1" i="1" dirty="0"/>
              <a:t> [</a:t>
            </a:r>
            <a:r>
              <a:rPr lang="en-US" b="1" i="1" dirty="0" err="1"/>
              <a:t>Oey</a:t>
            </a:r>
            <a:r>
              <a:rPr lang="en-US" b="1" i="1" dirty="0"/>
              <a:t>+ 2005] </a:t>
            </a:r>
            <a:r>
              <a:rPr lang="en-US" sz="2200" b="1" dirty="0"/>
              <a:t>with 2 O stars (O6.5V and O9.7I) </a:t>
            </a:r>
            <a:r>
              <a:rPr lang="en-US" b="1" i="1" dirty="0"/>
              <a:t>[Mathis 1989]</a:t>
            </a:r>
          </a:p>
          <a:p>
            <a:r>
              <a:rPr lang="en-US" sz="1000" b="1" i="1" dirty="0"/>
              <a:t> </a:t>
            </a:r>
            <a:endParaRPr lang="en-US" sz="2200" b="1" dirty="0"/>
          </a:p>
          <a:p>
            <a:r>
              <a:rPr lang="en-US" sz="1000" b="1" i="1" dirty="0"/>
              <a:t> </a:t>
            </a:r>
            <a:endParaRPr lang="en-US" b="1" i="1" dirty="0"/>
          </a:p>
          <a:p>
            <a:pPr algn="r"/>
            <a:r>
              <a:rPr lang="en-US" sz="2200" b="1" dirty="0"/>
              <a:t>Disk fraction is constant across the cluster, with no variation with the distance from the O stars </a:t>
            </a:r>
            <a:r>
              <a:rPr lang="en-US" b="1" i="1" dirty="0"/>
              <a:t>[</a:t>
            </a:r>
            <a:r>
              <a:rPr lang="en-US" b="1" i="1" dirty="0" err="1"/>
              <a:t>Roccatagliata</a:t>
            </a:r>
            <a:r>
              <a:rPr lang="en-US" b="1" i="1" dirty="0"/>
              <a:t>+ 2011]</a:t>
            </a:r>
          </a:p>
          <a:p>
            <a:endParaRPr lang="en-US" b="1" i="1" dirty="0"/>
          </a:p>
          <a:p>
            <a:endParaRPr lang="en-US" b="1" i="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536" y="780871"/>
            <a:ext cx="3285203" cy="3162392"/>
          </a:xfrm>
          <a:prstGeom prst="rect">
            <a:avLst/>
          </a:prstGeom>
        </p:spPr>
      </p:pic>
      <p:sp>
        <p:nvSpPr>
          <p:cNvPr id="2" name="Rectangle 1"/>
          <p:cNvSpPr/>
          <p:nvPr/>
        </p:nvSpPr>
        <p:spPr>
          <a:xfrm>
            <a:off x="3428999" y="4038600"/>
            <a:ext cx="5675169" cy="2677656"/>
          </a:xfrm>
          <a:prstGeom prst="rect">
            <a:avLst/>
          </a:prstGeom>
        </p:spPr>
        <p:txBody>
          <a:bodyPr wrap="square">
            <a:spAutoFit/>
          </a:bodyPr>
          <a:lstStyle/>
          <a:p>
            <a:pPr algn="ctr"/>
            <a:r>
              <a:rPr lang="en-US" sz="2200" b="1" dirty="0"/>
              <a:t>IC 1396</a:t>
            </a:r>
          </a:p>
          <a:p>
            <a:r>
              <a:rPr lang="en-US" sz="2200" b="1" dirty="0"/>
              <a:t>2-3 </a:t>
            </a:r>
            <a:r>
              <a:rPr lang="en-US" sz="2200" b="1" dirty="0" err="1"/>
              <a:t>Myr</a:t>
            </a:r>
            <a:r>
              <a:rPr lang="en-US" sz="2200" b="1" dirty="0"/>
              <a:t> old with 1 O star (O6.5V) </a:t>
            </a:r>
            <a:r>
              <a:rPr lang="en-US" b="1" i="1" dirty="0"/>
              <a:t>[Kun, Kiss &amp; </a:t>
            </a:r>
            <a:r>
              <a:rPr lang="en-US" b="1" i="1" dirty="0" err="1"/>
              <a:t>Balog</a:t>
            </a:r>
            <a:r>
              <a:rPr lang="en-US" b="1" i="1" dirty="0"/>
              <a:t> 2008]</a:t>
            </a:r>
          </a:p>
          <a:p>
            <a:pPr algn="ctr"/>
            <a:endParaRPr lang="en-US" sz="2200" b="1" dirty="0"/>
          </a:p>
          <a:p>
            <a:r>
              <a:rPr lang="en-US" sz="2200" b="1" dirty="0"/>
              <a:t>Marginal variation of the fraction of </a:t>
            </a:r>
            <a:r>
              <a:rPr lang="en-US" sz="2200" b="1" dirty="0" err="1"/>
              <a:t>accretors</a:t>
            </a:r>
            <a:r>
              <a:rPr lang="en-US" sz="2200" b="1" dirty="0"/>
              <a:t> with the distance from the O star interpreted as an effect of triggered star formation </a:t>
            </a:r>
            <a:r>
              <a:rPr lang="en-US" b="1" i="1" dirty="0"/>
              <a:t>[</a:t>
            </a:r>
            <a:r>
              <a:rPr lang="en-US" b="1" i="1" dirty="0" err="1"/>
              <a:t>Barentsen</a:t>
            </a:r>
            <a:r>
              <a:rPr lang="en-US" b="1" i="1" dirty="0"/>
              <a:t>+ 2011]</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0"/>
            <a:ext cx="3345008" cy="285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300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9143999" cy="762000"/>
          </a:xfrm>
          <a:prstGeom prst="rect">
            <a:avLst/>
          </a:prstGeom>
        </p:spPr>
        <p:txBody>
          <a:bodyPr vert="horz" lIns="91440" tIns="45720" rIns="91440" bIns="45720" rtlCol="0" anchor="t">
            <a:normAutofit fontScale="77500" lnSpcReduction="20000"/>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dirty="0">
                <a:solidFill>
                  <a:srgbClr val="FFFF00"/>
                </a:solidFill>
              </a:rPr>
              <a:t>Intermediate mass cluster: </a:t>
            </a:r>
            <a:r>
              <a:rPr lang="en-US" sz="3400" b="1" dirty="0" err="1">
                <a:solidFill>
                  <a:srgbClr val="FFFF00"/>
                </a:solidFill>
              </a:rPr>
              <a:t>ngc</a:t>
            </a:r>
            <a:r>
              <a:rPr lang="en-US" sz="3400" b="1" dirty="0">
                <a:solidFill>
                  <a:srgbClr val="FFFF00"/>
                </a:solidFill>
              </a:rPr>
              <a:t> 6611 e Pis24</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811708"/>
            <a:ext cx="2599602" cy="2708731"/>
          </a:xfrm>
          <a:prstGeom prst="rect">
            <a:avLst/>
          </a:prstGeom>
        </p:spPr>
      </p:pic>
      <p:sp>
        <p:nvSpPr>
          <p:cNvPr id="9" name="Rectangle 8"/>
          <p:cNvSpPr/>
          <p:nvPr/>
        </p:nvSpPr>
        <p:spPr>
          <a:xfrm>
            <a:off x="152400" y="729258"/>
            <a:ext cx="5638800" cy="3385542"/>
          </a:xfrm>
          <a:prstGeom prst="rect">
            <a:avLst/>
          </a:prstGeom>
        </p:spPr>
        <p:txBody>
          <a:bodyPr wrap="square">
            <a:spAutoFit/>
          </a:bodyPr>
          <a:lstStyle/>
          <a:p>
            <a:pPr algn="ctr"/>
            <a:r>
              <a:rPr lang="en-US" sz="2200" b="1" dirty="0"/>
              <a:t>NGC6611</a:t>
            </a:r>
          </a:p>
          <a:p>
            <a:pPr algn="r"/>
            <a:r>
              <a:rPr lang="en-US" sz="2200" b="1" dirty="0"/>
              <a:t>About 1Myr old</a:t>
            </a:r>
            <a:r>
              <a:rPr lang="en-US" b="1" i="1" dirty="0"/>
              <a:t> [Hillenbrand+1993, Guarcello+2007] </a:t>
            </a:r>
            <a:r>
              <a:rPr lang="en-US" sz="2200" b="1" dirty="0"/>
              <a:t>with 54 OB stars together with a O3 star </a:t>
            </a:r>
            <a:r>
              <a:rPr lang="en-US" b="1" i="1" dirty="0"/>
              <a:t>[Walker 1961].</a:t>
            </a:r>
          </a:p>
          <a:p>
            <a:endParaRPr lang="en-US" sz="1000" b="1" i="1" dirty="0"/>
          </a:p>
          <a:p>
            <a:pPr algn="r"/>
            <a:r>
              <a:rPr lang="en-US" sz="2200" b="1" dirty="0"/>
              <a:t>Disk fraction is observed to decline toward the core of the cluster </a:t>
            </a:r>
            <a:r>
              <a:rPr lang="en-US" b="1" i="1" dirty="0"/>
              <a:t>[</a:t>
            </a:r>
            <a:r>
              <a:rPr lang="en-US" b="1" i="1" dirty="0" err="1"/>
              <a:t>Guarcello</a:t>
            </a:r>
            <a:r>
              <a:rPr lang="en-US" b="1" i="1" dirty="0"/>
              <a:t>+ 2007, 2009, 2010]</a:t>
            </a:r>
            <a:r>
              <a:rPr lang="en-US" sz="2200" b="1" dirty="0"/>
              <a:t> from    ̴40% to   ̴30%. </a:t>
            </a:r>
            <a:endParaRPr lang="en-US" b="1" i="1" dirty="0"/>
          </a:p>
          <a:p>
            <a:endParaRPr lang="en-US" sz="1000" b="1" i="1" dirty="0"/>
          </a:p>
          <a:p>
            <a:endParaRPr lang="en-US" b="1" i="1" dirty="0"/>
          </a:p>
          <a:p>
            <a:endParaRPr lang="en-US" b="1" i="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1" y="3520439"/>
            <a:ext cx="3256789" cy="3032761"/>
          </a:xfrm>
          <a:prstGeom prst="rect">
            <a:avLst/>
          </a:prstGeom>
        </p:spPr>
      </p:pic>
      <p:sp>
        <p:nvSpPr>
          <p:cNvPr id="13" name="Rectangle 12"/>
          <p:cNvSpPr/>
          <p:nvPr/>
        </p:nvSpPr>
        <p:spPr>
          <a:xfrm>
            <a:off x="3505201" y="3429000"/>
            <a:ext cx="5562600" cy="2769989"/>
          </a:xfrm>
          <a:prstGeom prst="rect">
            <a:avLst/>
          </a:prstGeom>
        </p:spPr>
        <p:txBody>
          <a:bodyPr wrap="square">
            <a:spAutoFit/>
          </a:bodyPr>
          <a:lstStyle/>
          <a:p>
            <a:pPr algn="ctr"/>
            <a:r>
              <a:rPr lang="en-US" sz="2200" b="1" dirty="0"/>
              <a:t>Pismis24</a:t>
            </a:r>
          </a:p>
          <a:p>
            <a:r>
              <a:rPr lang="en-US" sz="2200" b="1" dirty="0"/>
              <a:t>About 1 </a:t>
            </a:r>
            <a:r>
              <a:rPr lang="en-US" sz="2200" b="1" dirty="0" err="1"/>
              <a:t>Myr</a:t>
            </a:r>
            <a:r>
              <a:rPr lang="en-US" sz="2200" b="1" dirty="0"/>
              <a:t> old with dozen of OB stars together with two O3 star </a:t>
            </a:r>
            <a:r>
              <a:rPr lang="en-US" b="1" i="1" dirty="0"/>
              <a:t>[Massey+2001].</a:t>
            </a:r>
          </a:p>
          <a:p>
            <a:endParaRPr lang="en-US" sz="1000" b="1" i="1" dirty="0"/>
          </a:p>
          <a:p>
            <a:r>
              <a:rPr lang="en-US" sz="2200" b="1" dirty="0"/>
              <a:t>DF is   ̴36% across the field and drops to 19% within 0.5 pc from Pis24-1 (O3I) </a:t>
            </a:r>
          </a:p>
          <a:p>
            <a:r>
              <a:rPr lang="en-US" sz="2200" b="1" dirty="0"/>
              <a:t>where F</a:t>
            </a:r>
            <a:r>
              <a:rPr lang="en-US" sz="2200" b="1" baseline="-25000" dirty="0"/>
              <a:t>FUV</a:t>
            </a:r>
            <a:r>
              <a:rPr lang="en-US" sz="2200" b="1" dirty="0"/>
              <a:t>&gt;21000 G</a:t>
            </a:r>
            <a:r>
              <a:rPr lang="en-US" sz="2200" b="1" baseline="-25000" dirty="0"/>
              <a:t>0</a:t>
            </a:r>
            <a:r>
              <a:rPr lang="en-US" sz="3200" b="1" dirty="0"/>
              <a:t> </a:t>
            </a:r>
            <a:r>
              <a:rPr lang="en-US" b="1" i="1" dirty="0"/>
              <a:t>[Fang+2012]</a:t>
            </a:r>
          </a:p>
          <a:p>
            <a:endParaRPr lang="en-US" sz="22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302" y="5036819"/>
            <a:ext cx="1733538" cy="1744981"/>
          </a:xfrm>
          <a:prstGeom prst="rect">
            <a:avLst/>
          </a:prstGeom>
        </p:spPr>
      </p:pic>
      <p:sp>
        <p:nvSpPr>
          <p:cNvPr id="15" name="Rectangle 14"/>
          <p:cNvSpPr/>
          <p:nvPr/>
        </p:nvSpPr>
        <p:spPr>
          <a:xfrm>
            <a:off x="3505201" y="5936159"/>
            <a:ext cx="4068579" cy="769441"/>
          </a:xfrm>
          <a:prstGeom prst="rect">
            <a:avLst/>
          </a:prstGeom>
        </p:spPr>
        <p:txBody>
          <a:bodyPr wrap="square">
            <a:spAutoFit/>
          </a:bodyPr>
          <a:lstStyle/>
          <a:p>
            <a:pPr algn="r"/>
            <a:r>
              <a:rPr lang="en-US" sz="2200" b="1" dirty="0" err="1"/>
              <a:t>Proplyds</a:t>
            </a:r>
            <a:r>
              <a:rPr lang="en-US" sz="2200" b="1" dirty="0"/>
              <a:t> observed with HST.</a:t>
            </a:r>
          </a:p>
          <a:p>
            <a:pPr algn="r"/>
            <a:r>
              <a:rPr lang="en-US" b="1" i="1" dirty="0"/>
              <a:t>[</a:t>
            </a:r>
            <a:r>
              <a:rPr lang="en-US" b="1" i="1" dirty="0" err="1"/>
              <a:t>Hester&amp;Desch</a:t>
            </a:r>
            <a:r>
              <a:rPr lang="en-US" b="1" i="1" dirty="0"/>
              <a:t> 2005]</a:t>
            </a:r>
            <a:r>
              <a:rPr lang="en-US" sz="2200" b="1" dirty="0"/>
              <a:t> </a:t>
            </a:r>
            <a:endParaRPr lang="en-US" b="1" i="1" dirty="0"/>
          </a:p>
        </p:txBody>
      </p:sp>
    </p:spTree>
    <p:extLst>
      <p:ext uri="{BB962C8B-B14F-4D97-AF65-F5344CB8AC3E}">
        <p14:creationId xmlns:p14="http://schemas.microsoft.com/office/powerpoint/2010/main" val="1968467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876800" y="1321713"/>
            <a:ext cx="3309611" cy="430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sz="2200" b="1" dirty="0">
                <a:latin typeface="+mn-lt"/>
              </a:rPr>
              <a:t>Class 0: thick envelope</a:t>
            </a:r>
            <a:endParaRPr lang="it-IT" sz="2200" b="1" dirty="0">
              <a:latin typeface="+mn-lt"/>
            </a:endParaRPr>
          </a:p>
        </p:txBody>
      </p:sp>
      <p:sp>
        <p:nvSpPr>
          <p:cNvPr id="5" name="Rectangle 8"/>
          <p:cNvSpPr>
            <a:spLocks noChangeArrowheads="1"/>
          </p:cNvSpPr>
          <p:nvPr/>
        </p:nvSpPr>
        <p:spPr bwMode="auto">
          <a:xfrm>
            <a:off x="4838700" y="2743200"/>
            <a:ext cx="3695700" cy="430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GB" sz="2200" b="1" dirty="0"/>
              <a:t>Class I: thick envelope; star</a:t>
            </a:r>
            <a:endParaRPr lang="it-IT" sz="2200" b="1" dirty="0"/>
          </a:p>
        </p:txBody>
      </p:sp>
      <p:sp>
        <p:nvSpPr>
          <p:cNvPr id="6" name="Rectangle 10"/>
          <p:cNvSpPr>
            <a:spLocks noChangeArrowheads="1"/>
          </p:cNvSpPr>
          <p:nvPr/>
        </p:nvSpPr>
        <p:spPr bwMode="auto">
          <a:xfrm>
            <a:off x="4876800" y="4369713"/>
            <a:ext cx="4191000" cy="430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spcBef>
                <a:spcPts val="1500"/>
              </a:spcBef>
              <a:buClr>
                <a:srgbClr val="000000"/>
              </a:buClr>
              <a:buSzPct val="100000"/>
              <a:buFont typeface="Times New Roman" pitchFamily="18" charset="0"/>
              <a:buNone/>
            </a:pPr>
            <a:r>
              <a:rPr lang="en-GB" sz="2200" b="1" dirty="0"/>
              <a:t>Class II: star; circumstellar disk</a:t>
            </a:r>
          </a:p>
        </p:txBody>
      </p:sp>
      <p:sp>
        <p:nvSpPr>
          <p:cNvPr id="7" name="Rectangle 11"/>
          <p:cNvSpPr>
            <a:spLocks noChangeArrowheads="1"/>
          </p:cNvSpPr>
          <p:nvPr/>
        </p:nvSpPr>
        <p:spPr bwMode="auto">
          <a:xfrm>
            <a:off x="4876800" y="5631359"/>
            <a:ext cx="4191000" cy="76944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hangingPunct="0">
              <a:spcBef>
                <a:spcPts val="1500"/>
              </a:spcBef>
              <a:buClr>
                <a:srgbClr val="000000"/>
              </a:buClr>
              <a:buSzPct val="100000"/>
              <a:buFont typeface="Times New Roman" pitchFamily="18" charset="0"/>
              <a:buNone/>
            </a:pPr>
            <a:r>
              <a:rPr lang="en-GB" sz="2200" b="1" dirty="0" err="1"/>
              <a:t>Classe</a:t>
            </a:r>
            <a:r>
              <a:rPr lang="en-GB" sz="2200" b="1" dirty="0"/>
              <a:t> III: star; young planetary system (?)</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 y="857250"/>
            <a:ext cx="4810126" cy="589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36870" y="0"/>
            <a:ext cx="9107130" cy="762000"/>
          </a:xfrm>
        </p:spPr>
        <p:txBody>
          <a:bodyPr>
            <a:normAutofit/>
          </a:bodyPr>
          <a:lstStyle/>
          <a:p>
            <a:pPr algn="ctr"/>
            <a:r>
              <a:rPr lang="en-US" sz="3400" b="1" dirty="0">
                <a:solidFill>
                  <a:srgbClr val="FFFF00"/>
                </a:solidFill>
              </a:rPr>
              <a:t>YSOs classification and disk evolution</a:t>
            </a:r>
          </a:p>
        </p:txBody>
      </p:sp>
    </p:spTree>
    <p:extLst>
      <p:ext uri="{BB962C8B-B14F-4D97-AF65-F5344CB8AC3E}">
        <p14:creationId xmlns:p14="http://schemas.microsoft.com/office/powerpoint/2010/main" val="3939183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3999" cy="7620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dirty="0">
                <a:solidFill>
                  <a:srgbClr val="FFFF00"/>
                </a:solidFill>
              </a:rPr>
              <a:t>Intermediate mass cluster:</a:t>
            </a:r>
            <a:endParaRPr lang="en-US" dirty="0"/>
          </a:p>
        </p:txBody>
      </p:sp>
      <p:pic>
        <p:nvPicPr>
          <p:cNvPr id="2050" name="Picture 2" descr="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2" y="2286000"/>
            <a:ext cx="85725" cy="1047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2769" y="838200"/>
            <a:ext cx="4674032" cy="2431435"/>
          </a:xfrm>
          <a:prstGeom prst="rect">
            <a:avLst/>
          </a:prstGeom>
        </p:spPr>
        <p:txBody>
          <a:bodyPr wrap="square">
            <a:spAutoFit/>
          </a:bodyPr>
          <a:lstStyle/>
          <a:p>
            <a:pPr algn="ctr"/>
            <a:r>
              <a:rPr lang="en-US" sz="2200" b="1" dirty="0"/>
              <a:t>NGC 2244</a:t>
            </a:r>
          </a:p>
          <a:p>
            <a:r>
              <a:rPr lang="en-US" sz="2200" b="1" dirty="0"/>
              <a:t>2-3 </a:t>
            </a:r>
            <a:r>
              <a:rPr lang="en-US" sz="2200" b="1" dirty="0" err="1"/>
              <a:t>Myr</a:t>
            </a:r>
            <a:r>
              <a:rPr lang="en-US" sz="2200" b="1" dirty="0"/>
              <a:t> old </a:t>
            </a:r>
            <a:r>
              <a:rPr lang="en-US" b="1" i="1" dirty="0"/>
              <a:t>[</a:t>
            </a:r>
            <a:r>
              <a:rPr lang="en-US" b="1" i="1" dirty="0" err="1"/>
              <a:t>Park&amp;Sung</a:t>
            </a:r>
            <a:r>
              <a:rPr lang="en-US" b="1" i="1" dirty="0"/>
              <a:t> 2002] </a:t>
            </a:r>
            <a:r>
              <a:rPr lang="en-US" sz="2200" b="1" dirty="0"/>
              <a:t>with 7 O stars.</a:t>
            </a:r>
            <a:r>
              <a:rPr lang="en-US" b="1" dirty="0"/>
              <a:t> </a:t>
            </a:r>
          </a:p>
          <a:p>
            <a:r>
              <a:rPr lang="en-US" sz="1000" b="1" dirty="0"/>
              <a:t> </a:t>
            </a:r>
            <a:endParaRPr lang="en-US" b="1" dirty="0"/>
          </a:p>
          <a:p>
            <a:r>
              <a:rPr lang="en-US" sz="2200" b="1" dirty="0"/>
              <a:t>Disk fraction is   ̴40% across the field and drops to 23% within 0.5 the closest O star. </a:t>
            </a:r>
            <a:r>
              <a:rPr lang="en-US" b="1" i="1" dirty="0"/>
              <a:t>[</a:t>
            </a:r>
            <a:r>
              <a:rPr lang="en-US" b="1" i="1" dirty="0" err="1"/>
              <a:t>Balog</a:t>
            </a:r>
            <a:r>
              <a:rPr lang="en-US" b="1" i="1" dirty="0"/>
              <a:t>+ 2007]</a:t>
            </a:r>
          </a:p>
          <a:p>
            <a:endParaRPr lang="en-US" sz="1000" b="1" i="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609600"/>
            <a:ext cx="4343400" cy="312000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4" y="3729609"/>
            <a:ext cx="5542696" cy="285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726326" y="4114800"/>
            <a:ext cx="3341474" cy="2123658"/>
          </a:xfrm>
          <a:prstGeom prst="rect">
            <a:avLst/>
          </a:prstGeom>
        </p:spPr>
        <p:txBody>
          <a:bodyPr wrap="square">
            <a:spAutoFit/>
          </a:bodyPr>
          <a:lstStyle/>
          <a:p>
            <a:pPr algn="ctr"/>
            <a:r>
              <a:rPr lang="en-US" sz="2200" b="1" dirty="0" err="1"/>
              <a:t>Mystix</a:t>
            </a:r>
            <a:r>
              <a:rPr lang="en-US" sz="2200" b="1" dirty="0"/>
              <a:t> survey:</a:t>
            </a:r>
          </a:p>
          <a:p>
            <a:r>
              <a:rPr lang="en-US" sz="2200" b="1" dirty="0"/>
              <a:t>No evidence for disks destruction in 20 massive clusters closer than 0.5pc from O stars </a:t>
            </a:r>
            <a:r>
              <a:rPr lang="en-US" b="1" i="1" dirty="0"/>
              <a:t>[</a:t>
            </a:r>
            <a:r>
              <a:rPr lang="en-US" b="1" i="1" dirty="0" err="1"/>
              <a:t>Richert</a:t>
            </a:r>
            <a:r>
              <a:rPr lang="en-US" b="1" i="1" dirty="0"/>
              <a:t> et al. 2015]</a:t>
            </a:r>
          </a:p>
        </p:txBody>
      </p:sp>
    </p:spTree>
    <p:extLst>
      <p:ext uri="{BB962C8B-B14F-4D97-AF65-F5344CB8AC3E}">
        <p14:creationId xmlns:p14="http://schemas.microsoft.com/office/powerpoint/2010/main" val="2949756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0" y="1059359"/>
            <a:ext cx="5681945" cy="2462213"/>
          </a:xfrm>
          <a:prstGeom prst="rect">
            <a:avLst/>
          </a:prstGeom>
        </p:spPr>
        <p:txBody>
          <a:bodyPr wrap="square">
            <a:spAutoFit/>
          </a:bodyPr>
          <a:lstStyle/>
          <a:p>
            <a:r>
              <a:rPr lang="en-US" sz="2200" b="1" dirty="0"/>
              <a:t>A tight correlation observed between FUV flux field and the stellar surface density</a:t>
            </a:r>
          </a:p>
          <a:p>
            <a:endParaRPr lang="en-US" sz="2200" b="1" dirty="0"/>
          </a:p>
          <a:p>
            <a:pPr algn="r"/>
            <a:r>
              <a:rPr lang="en-US" sz="2200" b="1" dirty="0"/>
              <a:t>Cubic stellar density is calculated from simulated 3D configurations of the association using equation defined for density particles in SPH simulations </a:t>
            </a:r>
            <a:r>
              <a:rPr lang="en-US" b="1" i="1" dirty="0"/>
              <a:t>[Whitworth+ 1995] </a:t>
            </a:r>
          </a:p>
        </p:txBody>
      </p:sp>
      <p:sp>
        <p:nvSpPr>
          <p:cNvPr id="5" name="Rectangle 4"/>
          <p:cNvSpPr/>
          <p:nvPr/>
        </p:nvSpPr>
        <p:spPr>
          <a:xfrm>
            <a:off x="159774" y="533400"/>
            <a:ext cx="8874971" cy="430887"/>
          </a:xfrm>
          <a:prstGeom prst="rect">
            <a:avLst/>
          </a:prstGeom>
        </p:spPr>
        <p:txBody>
          <a:bodyPr wrap="square">
            <a:spAutoFit/>
          </a:bodyPr>
          <a:lstStyle/>
          <a:p>
            <a:pPr algn="ctr"/>
            <a:r>
              <a:rPr lang="en-US" sz="2200" b="1" dirty="0"/>
              <a:t>Stellar surface density and  FUV flux calculated in 15×15 bins grid</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44" y="985522"/>
            <a:ext cx="3241155" cy="342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859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870" y="0"/>
            <a:ext cx="9107130" cy="762000"/>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400" dirty="0" err="1">
                <a:solidFill>
                  <a:srgbClr val="FFFF00"/>
                </a:solidFill>
              </a:rPr>
              <a:t>Photoevaporation</a:t>
            </a:r>
            <a:r>
              <a:rPr lang="en-US" sz="3400" dirty="0">
                <a:solidFill>
                  <a:srgbClr val="FFFF00"/>
                </a:solidFill>
              </a:rPr>
              <a:t> and planets</a:t>
            </a:r>
          </a:p>
        </p:txBody>
      </p:sp>
      <p:sp>
        <p:nvSpPr>
          <p:cNvPr id="3" name="Rectangle 2"/>
          <p:cNvSpPr/>
          <p:nvPr/>
        </p:nvSpPr>
        <p:spPr>
          <a:xfrm>
            <a:off x="76200" y="1035308"/>
            <a:ext cx="8915400" cy="2462213"/>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bg1"/>
                </a:solidFill>
              </a:rPr>
              <a:t>Most of the disks survive long enough to allow planets to form [Lissauer+ 2009]</a:t>
            </a:r>
          </a:p>
          <a:p>
            <a:pPr marL="342900" indent="-342900">
              <a:buFont typeface="Arial" panose="020B0604020202020204" pitchFamily="34" charset="0"/>
              <a:buChar char="•"/>
            </a:pPr>
            <a:r>
              <a:rPr lang="en-US" sz="2200" b="1" dirty="0">
                <a:solidFill>
                  <a:schemeClr val="bg1"/>
                </a:solidFill>
              </a:rPr>
              <a:t>However, only 10% among known exoplanets are known to be gaseous giants [Winn &amp; </a:t>
            </a:r>
            <a:r>
              <a:rPr lang="en-US" sz="2200" b="1" dirty="0" err="1">
                <a:solidFill>
                  <a:schemeClr val="bg1"/>
                </a:solidFill>
              </a:rPr>
              <a:t>Fabrycky</a:t>
            </a:r>
            <a:r>
              <a:rPr lang="en-US" sz="2200" b="1" dirty="0">
                <a:solidFill>
                  <a:schemeClr val="bg1"/>
                </a:solidFill>
              </a:rPr>
              <a:t> 2015]</a:t>
            </a:r>
          </a:p>
          <a:p>
            <a:pPr marL="342900" indent="-342900">
              <a:buFont typeface="Arial" panose="020B0604020202020204" pitchFamily="34" charset="0"/>
              <a:buChar char="•"/>
            </a:pPr>
            <a:r>
              <a:rPr lang="en-US" sz="2200" b="1" dirty="0">
                <a:solidFill>
                  <a:schemeClr val="bg1"/>
                </a:solidFill>
              </a:rPr>
              <a:t>The removal of gas from the disk can affect the dynamic of planets and exoplanets and the gas to dust ratio</a:t>
            </a:r>
          </a:p>
          <a:p>
            <a:endParaRPr lang="en-US" sz="2200" b="1" dirty="0">
              <a:solidFill>
                <a:schemeClr val="bg1"/>
              </a:solidFill>
            </a:endParaRPr>
          </a:p>
        </p:txBody>
      </p:sp>
    </p:spTree>
    <p:extLst>
      <p:ext uri="{BB962C8B-B14F-4D97-AF65-F5344CB8AC3E}">
        <p14:creationId xmlns:p14="http://schemas.microsoft.com/office/powerpoint/2010/main" val="3279958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870" y="0"/>
            <a:ext cx="9107130" cy="762000"/>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400" dirty="0" err="1">
                <a:solidFill>
                  <a:srgbClr val="FFFF00"/>
                </a:solidFill>
              </a:rPr>
              <a:t>Photoevaporation</a:t>
            </a:r>
            <a:r>
              <a:rPr lang="en-US" sz="3400" dirty="0">
                <a:solidFill>
                  <a:srgbClr val="FFFF00"/>
                </a:solidFill>
              </a:rPr>
              <a:t> and dust</a:t>
            </a:r>
          </a:p>
        </p:txBody>
      </p:sp>
    </p:spTree>
    <p:extLst>
      <p:ext uri="{BB962C8B-B14F-4D97-AF65-F5344CB8AC3E}">
        <p14:creationId xmlns:p14="http://schemas.microsoft.com/office/powerpoint/2010/main" val="1042061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870" y="0"/>
            <a:ext cx="9107130" cy="762000"/>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400" dirty="0" err="1">
                <a:solidFill>
                  <a:srgbClr val="FFFF00"/>
                </a:solidFill>
              </a:rPr>
              <a:t>Photoevaporation</a:t>
            </a:r>
            <a:r>
              <a:rPr lang="en-US" sz="3400" dirty="0">
                <a:solidFill>
                  <a:srgbClr val="FFFF00"/>
                </a:solidFill>
              </a:rPr>
              <a:t> vs. accretion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119" y="762000"/>
            <a:ext cx="599122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72546" y="6488668"/>
            <a:ext cx="3341474" cy="369332"/>
          </a:xfrm>
          <a:prstGeom prst="rect">
            <a:avLst/>
          </a:prstGeom>
        </p:spPr>
        <p:txBody>
          <a:bodyPr wrap="square">
            <a:spAutoFit/>
          </a:bodyPr>
          <a:lstStyle/>
          <a:p>
            <a:pPr algn="ctr"/>
            <a:r>
              <a:rPr lang="en-US" b="1" i="1" dirty="0"/>
              <a:t>[</a:t>
            </a:r>
            <a:r>
              <a:rPr lang="en-US" b="1" i="1" dirty="0" err="1"/>
              <a:t>Gorti</a:t>
            </a:r>
            <a:r>
              <a:rPr lang="en-US" b="1" i="1" dirty="0"/>
              <a:t> et al. 2015]</a:t>
            </a:r>
          </a:p>
        </p:txBody>
      </p:sp>
    </p:spTree>
    <p:extLst>
      <p:ext uri="{BB962C8B-B14F-4D97-AF65-F5344CB8AC3E}">
        <p14:creationId xmlns:p14="http://schemas.microsoft.com/office/powerpoint/2010/main" val="101283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normAutofit fontScale="90000"/>
          </a:bodyPr>
          <a:lstStyle/>
          <a:p>
            <a:r>
              <a:rPr lang="en-US" sz="4400" dirty="0">
                <a:solidFill>
                  <a:srgbClr val="FFFF00"/>
                </a:solidFill>
              </a:rPr>
              <a:t>DISKS PHOTOEVAPORATION</a:t>
            </a:r>
          </a:p>
        </p:txBody>
      </p:sp>
    </p:spTree>
    <p:extLst>
      <p:ext uri="{BB962C8B-B14F-4D97-AF65-F5344CB8AC3E}">
        <p14:creationId xmlns:p14="http://schemas.microsoft.com/office/powerpoint/2010/main" val="61441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0" y="762000"/>
            <a:ext cx="914400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sz="2200" b="1" dirty="0">
                <a:solidFill>
                  <a:schemeClr val="bg1"/>
                </a:solidFill>
              </a:rPr>
              <a:t> The gas in the disk is heated by incident FUV (</a:t>
            </a:r>
            <a:r>
              <a:rPr lang="it-IT" sz="2200" b="1" dirty="0">
                <a:solidFill>
                  <a:schemeClr val="bg1"/>
                </a:solidFill>
              </a:rPr>
              <a:t>6 eV &lt; hν &lt;13.6 eV,   </a:t>
            </a:r>
            <a:r>
              <a:rPr lang="en-US" sz="2200" b="1" dirty="0">
                <a:solidFill>
                  <a:schemeClr val="bg1"/>
                </a:solidFill>
              </a:rPr>
              <a:t>̴3000K),  and EUV photons (</a:t>
            </a:r>
            <a:r>
              <a:rPr lang="it-IT" sz="2200" b="1" dirty="0">
                <a:solidFill>
                  <a:schemeClr val="bg1"/>
                </a:solidFill>
              </a:rPr>
              <a:t>hν &gt; 13.6 eV ,   </a:t>
            </a:r>
            <a:r>
              <a:rPr lang="en-US" sz="2200" b="1" dirty="0">
                <a:solidFill>
                  <a:schemeClr val="bg1"/>
                </a:solidFill>
              </a:rPr>
              <a:t>̴10</a:t>
            </a:r>
            <a:r>
              <a:rPr lang="en-US" sz="2200" b="1" baseline="30000" dirty="0">
                <a:solidFill>
                  <a:schemeClr val="bg1"/>
                </a:solidFill>
              </a:rPr>
              <a:t>4</a:t>
            </a:r>
            <a:r>
              <a:rPr lang="en-US" sz="2200" b="1" dirty="0">
                <a:solidFill>
                  <a:schemeClr val="bg1"/>
                </a:solidFill>
              </a:rPr>
              <a:t>K), that ionize and dissociate H</a:t>
            </a:r>
            <a:r>
              <a:rPr lang="en-US" sz="2200" b="1" baseline="-25000" dirty="0">
                <a:solidFill>
                  <a:schemeClr val="bg1"/>
                </a:solidFill>
              </a:rPr>
              <a:t>2</a:t>
            </a:r>
            <a:r>
              <a:rPr lang="en-US" sz="2200" b="1" dirty="0">
                <a:solidFill>
                  <a:schemeClr val="bg1"/>
                </a:solidFill>
              </a:rPr>
              <a:t> molecules. A </a:t>
            </a:r>
            <a:r>
              <a:rPr lang="en-US" sz="2200" b="1" dirty="0" err="1">
                <a:solidFill>
                  <a:schemeClr val="bg1"/>
                </a:solidFill>
              </a:rPr>
              <a:t>photoevaporating</a:t>
            </a:r>
            <a:r>
              <a:rPr lang="en-US" sz="2200" b="1" dirty="0">
                <a:solidFill>
                  <a:schemeClr val="bg1"/>
                </a:solidFill>
              </a:rPr>
              <a:t> flow of gas from the disk is created by the intense thermal pressure.</a:t>
            </a:r>
          </a:p>
          <a:p>
            <a:pPr>
              <a:spcBef>
                <a:spcPct val="50000"/>
              </a:spcBef>
            </a:pPr>
            <a:endParaRPr lang="en-US" sz="1000" b="1" dirty="0">
              <a:solidFill>
                <a:schemeClr val="bg1"/>
              </a:solidFill>
            </a:endParaRPr>
          </a:p>
          <a:p>
            <a:pPr>
              <a:spcBef>
                <a:spcPct val="50000"/>
              </a:spcBef>
              <a:buFontTx/>
              <a:buChar char="•"/>
            </a:pPr>
            <a:r>
              <a:rPr lang="en-US" sz="2200" b="1" dirty="0">
                <a:solidFill>
                  <a:schemeClr val="bg1"/>
                </a:solidFill>
              </a:rPr>
              <a:t> Together with viscous accretion, </a:t>
            </a:r>
            <a:r>
              <a:rPr lang="en-US" sz="2200" b="1" dirty="0" err="1">
                <a:solidFill>
                  <a:schemeClr val="bg1"/>
                </a:solidFill>
              </a:rPr>
              <a:t>photoevaporation</a:t>
            </a:r>
            <a:r>
              <a:rPr lang="en-US" sz="2200" b="1" dirty="0">
                <a:solidFill>
                  <a:schemeClr val="bg1"/>
                </a:solidFill>
              </a:rPr>
              <a:t> is proposed as the main mechanism for disks dispersal.</a:t>
            </a:r>
          </a:p>
        </p:txBody>
      </p:sp>
      <p:sp>
        <p:nvSpPr>
          <p:cNvPr id="5" name="Text Box 9"/>
          <p:cNvSpPr txBox="1">
            <a:spLocks noChangeArrowheads="1"/>
          </p:cNvSpPr>
          <p:nvPr/>
        </p:nvSpPr>
        <p:spPr bwMode="auto">
          <a:xfrm>
            <a:off x="41598" y="5638800"/>
            <a:ext cx="90262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i="1" dirty="0">
                <a:solidFill>
                  <a:schemeClr val="bg1"/>
                </a:solidFill>
              </a:rPr>
              <a:t>e.g.: Bally &amp; Scoville 1982; Johnstone+. 1998, </a:t>
            </a:r>
            <a:r>
              <a:rPr lang="en-US" b="1" i="1" dirty="0" err="1">
                <a:solidFill>
                  <a:schemeClr val="bg1"/>
                </a:solidFill>
              </a:rPr>
              <a:t>Hollenbach</a:t>
            </a:r>
            <a:r>
              <a:rPr lang="en-US" b="1" i="1" dirty="0">
                <a:solidFill>
                  <a:schemeClr val="bg1"/>
                </a:solidFill>
              </a:rPr>
              <a:t>+. 1990, 1994, 2000; Clarke+ 2001, 2011, Alexander+, 2006, 2014; </a:t>
            </a:r>
            <a:r>
              <a:rPr lang="en-US" b="1" i="1" dirty="0" err="1">
                <a:solidFill>
                  <a:schemeClr val="bg1"/>
                </a:solidFill>
              </a:rPr>
              <a:t>Dullemond</a:t>
            </a:r>
            <a:r>
              <a:rPr lang="en-US" b="1" i="1" dirty="0">
                <a:solidFill>
                  <a:schemeClr val="bg1"/>
                </a:solidFill>
              </a:rPr>
              <a:t>+ 2007; </a:t>
            </a:r>
            <a:r>
              <a:rPr lang="en-US" b="1" i="1" dirty="0" err="1">
                <a:solidFill>
                  <a:schemeClr val="bg1"/>
                </a:solidFill>
              </a:rPr>
              <a:t>Ercolano</a:t>
            </a:r>
            <a:r>
              <a:rPr lang="en-US" b="1" i="1" dirty="0">
                <a:solidFill>
                  <a:schemeClr val="bg1"/>
                </a:solidFill>
              </a:rPr>
              <a:t>+ 2008, 2009, 2011, 2017, 2018; </a:t>
            </a:r>
            <a:r>
              <a:rPr lang="it-IT" dirty="0">
                <a:solidFill>
                  <a:schemeClr val="bg1"/>
                </a:solidFill>
              </a:rPr>
              <a:t> </a:t>
            </a:r>
            <a:r>
              <a:rPr lang="it-IT" b="1" i="1" dirty="0">
                <a:solidFill>
                  <a:schemeClr val="bg1"/>
                </a:solidFill>
              </a:rPr>
              <a:t>Gorti &amp; Hollenbach 2009; Armitage 2011; Owen et al. </a:t>
            </a:r>
            <a:r>
              <a:rPr lang="en-US" b="1" i="1" dirty="0">
                <a:solidFill>
                  <a:schemeClr val="bg1"/>
                </a:solidFill>
              </a:rPr>
              <a:t>2012; </a:t>
            </a:r>
            <a:r>
              <a:rPr lang="en-US" b="1" i="1" dirty="0" err="1">
                <a:solidFill>
                  <a:schemeClr val="bg1"/>
                </a:solidFill>
              </a:rPr>
              <a:t>Koepferl</a:t>
            </a:r>
            <a:r>
              <a:rPr lang="en-US" b="1" i="1" dirty="0">
                <a:solidFill>
                  <a:schemeClr val="bg1"/>
                </a:solidFill>
              </a:rPr>
              <a:t>+ 2013; </a:t>
            </a:r>
            <a:r>
              <a:rPr lang="en-US" b="1" i="1" dirty="0" err="1">
                <a:solidFill>
                  <a:schemeClr val="bg1"/>
                </a:solidFill>
              </a:rPr>
              <a:t>Picogna</a:t>
            </a:r>
            <a:r>
              <a:rPr lang="en-US" b="1" i="1" dirty="0">
                <a:solidFill>
                  <a:schemeClr val="bg1"/>
                </a:solidFill>
              </a:rPr>
              <a:t>+ 2019</a:t>
            </a:r>
          </a:p>
        </p:txBody>
      </p:sp>
      <p:sp>
        <p:nvSpPr>
          <p:cNvPr id="6" name="Title 1"/>
          <p:cNvSpPr txBox="1">
            <a:spLocks/>
          </p:cNvSpPr>
          <p:nvPr/>
        </p:nvSpPr>
        <p:spPr>
          <a:xfrm>
            <a:off x="36870" y="76200"/>
            <a:ext cx="9107130" cy="457200"/>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cap="none" dirty="0">
                <a:ln w="6350">
                  <a:noFill/>
                </a:ln>
                <a:solidFill>
                  <a:srgbClr val="FFFF00"/>
                </a:solidFill>
                <a:effectLst>
                  <a:outerShdw blurRad="114300" dist="101600" dir="2700000" algn="tl" rotWithShape="0">
                    <a:srgbClr val="000000">
                      <a:alpha val="40000"/>
                    </a:srgbClr>
                  </a:outerShdw>
                </a:effectLst>
              </a:rPr>
              <a:t>Disks </a:t>
            </a:r>
            <a:r>
              <a:rPr lang="en-US" sz="3400" b="1" cap="none" dirty="0" err="1">
                <a:ln w="6350">
                  <a:noFill/>
                </a:ln>
                <a:solidFill>
                  <a:srgbClr val="FFFF00"/>
                </a:solidFill>
                <a:effectLst>
                  <a:outerShdw blurRad="114300" dist="101600" dir="2700000" algn="tl" rotWithShape="0">
                    <a:srgbClr val="000000">
                      <a:alpha val="40000"/>
                    </a:srgbClr>
                  </a:outerShdw>
                </a:effectLst>
              </a:rPr>
              <a:t>photoevaporation</a:t>
            </a:r>
            <a:endParaRPr lang="en-US" sz="3400" b="1" cap="none" dirty="0">
              <a:ln w="6350">
                <a:noFill/>
              </a:ln>
              <a:solidFill>
                <a:srgbClr val="FFFF00"/>
              </a:solidFill>
              <a:effectLst>
                <a:outerShdw blurRad="114300" dist="101600" dir="2700000" algn="tl" rotWithShape="0">
                  <a:srgbClr val="000000">
                    <a:alpha val="40000"/>
                  </a:srgbClr>
                </a:outerShdw>
              </a:effectLst>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8" y="3429000"/>
            <a:ext cx="3062960" cy="21589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202" y="3761401"/>
            <a:ext cx="2962798" cy="15135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231" y="3761401"/>
            <a:ext cx="2967428" cy="15156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949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p:cNvSpPr txBox="1">
            <a:spLocks noChangeArrowheads="1"/>
          </p:cNvSpPr>
          <p:nvPr/>
        </p:nvSpPr>
        <p:spPr bwMode="auto">
          <a:xfrm>
            <a:off x="94635" y="6477000"/>
            <a:ext cx="43065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i="1" dirty="0">
                <a:solidFill>
                  <a:schemeClr val="bg1"/>
                </a:solidFill>
              </a:rPr>
              <a:t>[</a:t>
            </a:r>
            <a:r>
              <a:rPr lang="en-US" b="1" i="1" dirty="0" err="1">
                <a:solidFill>
                  <a:schemeClr val="bg1"/>
                </a:solidFill>
              </a:rPr>
              <a:t>O’dell</a:t>
            </a:r>
            <a:r>
              <a:rPr lang="en-US" b="1" i="1" dirty="0">
                <a:solidFill>
                  <a:schemeClr val="bg1"/>
                </a:solidFill>
              </a:rPr>
              <a:t> &amp; Wong 1996; Bally et al. 2000]</a:t>
            </a:r>
          </a:p>
        </p:txBody>
      </p:sp>
      <p:sp>
        <p:nvSpPr>
          <p:cNvPr id="10" name="Text Box 11"/>
          <p:cNvSpPr txBox="1">
            <a:spLocks noChangeArrowheads="1"/>
          </p:cNvSpPr>
          <p:nvPr/>
        </p:nvSpPr>
        <p:spPr bwMode="auto">
          <a:xfrm>
            <a:off x="76200" y="5791200"/>
            <a:ext cx="434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rPr>
              <a:t>HST observations of </a:t>
            </a:r>
            <a:r>
              <a:rPr lang="en-US" sz="2000" b="1" dirty="0" err="1">
                <a:solidFill>
                  <a:schemeClr val="bg1"/>
                </a:solidFill>
              </a:rPr>
              <a:t>proplyds</a:t>
            </a:r>
            <a:r>
              <a:rPr lang="en-US" sz="2000" b="1" dirty="0">
                <a:solidFill>
                  <a:schemeClr val="bg1"/>
                </a:solidFill>
              </a:rPr>
              <a:t> in the Orion Nebula Cluster</a:t>
            </a:r>
          </a:p>
        </p:txBody>
      </p:sp>
      <p:sp>
        <p:nvSpPr>
          <p:cNvPr id="11" name="Title 1"/>
          <p:cNvSpPr txBox="1">
            <a:spLocks/>
          </p:cNvSpPr>
          <p:nvPr/>
        </p:nvSpPr>
        <p:spPr>
          <a:xfrm>
            <a:off x="36870" y="-1"/>
            <a:ext cx="9107130" cy="901243"/>
          </a:xfrm>
          <a:prstGeom prst="rect">
            <a:avLst/>
          </a:prstGeom>
        </p:spPr>
        <p:txBody>
          <a:bodyPr vert="horz" lIns="91440" tIns="45720" rIns="91440" bIns="45720" rtlCol="0" anchor="t">
            <a:noAutofit/>
          </a:bodyPr>
          <a:lst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400" b="1" cap="none" dirty="0">
                <a:ln w="6350">
                  <a:noFill/>
                </a:ln>
                <a:solidFill>
                  <a:srgbClr val="FFFF00"/>
                </a:solidFill>
                <a:effectLst>
                  <a:outerShdw blurRad="114300" dist="101600" dir="2700000" algn="tl" rotWithShape="0">
                    <a:srgbClr val="000000">
                      <a:alpha val="40000"/>
                    </a:srgbClr>
                  </a:outerShdw>
                </a:effectLst>
              </a:rPr>
              <a:t>Can </a:t>
            </a:r>
            <a:r>
              <a:rPr lang="en-US" sz="3400" b="1" cap="none" dirty="0" err="1">
                <a:ln w="6350">
                  <a:noFill/>
                </a:ln>
                <a:solidFill>
                  <a:srgbClr val="FFFF00"/>
                </a:solidFill>
                <a:effectLst>
                  <a:outerShdw blurRad="114300" dist="101600" dir="2700000" algn="tl" rotWithShape="0">
                    <a:srgbClr val="000000">
                      <a:alpha val="40000"/>
                    </a:srgbClr>
                  </a:outerShdw>
                </a:effectLst>
              </a:rPr>
              <a:t>photoevaporation</a:t>
            </a:r>
            <a:r>
              <a:rPr lang="en-US" sz="3400" b="1" cap="none" dirty="0">
                <a:ln w="6350">
                  <a:noFill/>
                </a:ln>
                <a:solidFill>
                  <a:srgbClr val="FFFF00"/>
                </a:solidFill>
                <a:effectLst>
                  <a:outerShdw blurRad="114300" dist="101600" dir="2700000" algn="tl" rotWithShape="0">
                    <a:srgbClr val="000000">
                      <a:alpha val="40000"/>
                    </a:srgbClr>
                  </a:outerShdw>
                </a:effectLst>
              </a:rPr>
              <a:t> be induced by nearby O stars?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525318"/>
            <a:ext cx="4248150" cy="428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ine 6"/>
          <p:cNvSpPr>
            <a:spLocks noChangeShapeType="1"/>
          </p:cNvSpPr>
          <p:nvPr/>
        </p:nvSpPr>
        <p:spPr bwMode="auto">
          <a:xfrm>
            <a:off x="94634" y="1600200"/>
            <a:ext cx="2124691" cy="0"/>
          </a:xfrm>
          <a:prstGeom prst="line">
            <a:avLst/>
          </a:prstGeom>
          <a:noFill/>
          <a:ln w="381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7"/>
          <p:cNvSpPr txBox="1">
            <a:spLocks noChangeArrowheads="1"/>
          </p:cNvSpPr>
          <p:nvPr/>
        </p:nvSpPr>
        <p:spPr bwMode="auto">
          <a:xfrm>
            <a:off x="685800" y="1614487"/>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000000"/>
                </a:solidFill>
              </a:rPr>
              <a:t>1800 AU</a:t>
            </a:r>
          </a:p>
        </p:txBody>
      </p:sp>
      <p:sp>
        <p:nvSpPr>
          <p:cNvPr id="16" name="Rectangle 2">
            <a:extLst>
              <a:ext uri="{FF2B5EF4-FFF2-40B4-BE49-F238E27FC236}">
                <a16:creationId xmlns:a16="http://schemas.microsoft.com/office/drawing/2014/main" id="{047C6709-5A59-9B4F-A7D2-C49105D7DE7E}"/>
              </a:ext>
            </a:extLst>
          </p:cNvPr>
          <p:cNvSpPr/>
          <p:nvPr/>
        </p:nvSpPr>
        <p:spPr>
          <a:xfrm>
            <a:off x="4572000" y="1229409"/>
            <a:ext cx="4572000" cy="5940088"/>
          </a:xfrm>
          <a:prstGeom prst="rect">
            <a:avLst/>
          </a:prstGeom>
        </p:spPr>
        <p:txBody>
          <a:bodyPr wrap="square">
            <a:spAutoFit/>
          </a:bodyPr>
          <a:lstStyle/>
          <a:p>
            <a:r>
              <a:rPr lang="en-US" sz="2200" b="1" dirty="0">
                <a:solidFill>
                  <a:schemeClr val="bg1"/>
                </a:solidFill>
              </a:rPr>
              <a:t>Clues of disks photoevaporation found in the core of intermediate massive clusters </a:t>
            </a:r>
            <a:r>
              <a:rPr lang="en-US" sz="2200" b="1" dirty="0">
                <a:solidFill>
                  <a:srgbClr val="FF0000"/>
                </a:solidFill>
              </a:rPr>
              <a:t>NGC 6611 </a:t>
            </a:r>
            <a:r>
              <a:rPr lang="en-US" b="1" i="1" dirty="0">
                <a:solidFill>
                  <a:schemeClr val="bg1"/>
                </a:solidFill>
              </a:rPr>
              <a:t>[</a:t>
            </a:r>
            <a:r>
              <a:rPr lang="en-US" b="1" i="1" dirty="0" err="1">
                <a:solidFill>
                  <a:schemeClr val="bg1"/>
                </a:solidFill>
              </a:rPr>
              <a:t>Guarcello</a:t>
            </a:r>
            <a:r>
              <a:rPr lang="en-US" b="1" i="1" dirty="0">
                <a:solidFill>
                  <a:schemeClr val="bg1"/>
                </a:solidFill>
              </a:rPr>
              <a:t>+ 2007, 2009, 2010], </a:t>
            </a:r>
            <a:r>
              <a:rPr lang="en-US" sz="2200" b="1" dirty="0" err="1">
                <a:solidFill>
                  <a:srgbClr val="FF0000"/>
                </a:solidFill>
              </a:rPr>
              <a:t>Pismis</a:t>
            </a:r>
            <a:r>
              <a:rPr lang="en-US" sz="2200" b="1" dirty="0">
                <a:solidFill>
                  <a:srgbClr val="FF0000"/>
                </a:solidFill>
              </a:rPr>
              <a:t> 24 </a:t>
            </a:r>
            <a:r>
              <a:rPr lang="en-US" b="1" i="1" dirty="0">
                <a:solidFill>
                  <a:schemeClr val="bg1"/>
                </a:solidFill>
              </a:rPr>
              <a:t>[Fang+2012]; </a:t>
            </a:r>
            <a:r>
              <a:rPr lang="en-US" sz="2200" b="1" dirty="0">
                <a:solidFill>
                  <a:srgbClr val="FF0000"/>
                </a:solidFill>
              </a:rPr>
              <a:t>NGC 2244</a:t>
            </a:r>
            <a:r>
              <a:rPr lang="en-US" sz="2400" b="1" i="1" dirty="0">
                <a:solidFill>
                  <a:srgbClr val="FF0000"/>
                </a:solidFill>
              </a:rPr>
              <a:t> </a:t>
            </a:r>
            <a:r>
              <a:rPr lang="en-US" b="1" i="1" dirty="0">
                <a:solidFill>
                  <a:schemeClr val="bg1"/>
                </a:solidFill>
              </a:rPr>
              <a:t>[Balog+ 2007]; </a:t>
            </a:r>
            <a:r>
              <a:rPr lang="en-US" sz="2200" b="1" dirty="0">
                <a:solidFill>
                  <a:srgbClr val="FF0000"/>
                </a:solidFill>
              </a:rPr>
              <a:t>NGC 6231</a:t>
            </a:r>
            <a:r>
              <a:rPr lang="en-US" sz="2400" b="1" i="1" dirty="0">
                <a:solidFill>
                  <a:srgbClr val="FF0000"/>
                </a:solidFill>
              </a:rPr>
              <a:t> </a:t>
            </a:r>
            <a:r>
              <a:rPr lang="en-US" b="1" i="1" dirty="0">
                <a:solidFill>
                  <a:schemeClr val="bg1"/>
                </a:solidFill>
              </a:rPr>
              <a:t>[Damiani+ 2016], </a:t>
            </a:r>
            <a:r>
              <a:rPr lang="en-US" sz="2200" b="1" dirty="0">
                <a:solidFill>
                  <a:srgbClr val="FF0000"/>
                </a:solidFill>
              </a:rPr>
              <a:t>TR14 </a:t>
            </a:r>
            <a:r>
              <a:rPr lang="en-US" sz="2200" b="1" dirty="0">
                <a:solidFill>
                  <a:schemeClr val="bg1"/>
                </a:solidFill>
              </a:rPr>
              <a:t>and</a:t>
            </a:r>
            <a:r>
              <a:rPr lang="en-US" sz="2200" b="1" dirty="0">
                <a:solidFill>
                  <a:srgbClr val="FF0000"/>
                </a:solidFill>
              </a:rPr>
              <a:t> TR16 </a:t>
            </a:r>
            <a:r>
              <a:rPr lang="en-US" b="1" i="1" dirty="0">
                <a:solidFill>
                  <a:schemeClr val="bg1"/>
                </a:solidFill>
              </a:rPr>
              <a:t>[Reiter+ 2019]</a:t>
            </a:r>
          </a:p>
          <a:p>
            <a:r>
              <a:rPr lang="en-US" sz="2200" b="1" dirty="0">
                <a:solidFill>
                  <a:schemeClr val="bg1"/>
                </a:solidFill>
              </a:rPr>
              <a:t>No feedback observed by the </a:t>
            </a:r>
            <a:r>
              <a:rPr lang="en-US" sz="2200" b="1" dirty="0" err="1">
                <a:solidFill>
                  <a:srgbClr val="FF0000"/>
                </a:solidFill>
              </a:rPr>
              <a:t>Mystix</a:t>
            </a:r>
            <a:r>
              <a:rPr lang="en-US" sz="2200" b="1" dirty="0">
                <a:solidFill>
                  <a:srgbClr val="FF0000"/>
                </a:solidFill>
              </a:rPr>
              <a:t> survey</a:t>
            </a:r>
            <a:r>
              <a:rPr lang="en-US" b="1" i="1" dirty="0">
                <a:solidFill>
                  <a:srgbClr val="FF0000"/>
                </a:solidFill>
              </a:rPr>
              <a:t> </a:t>
            </a:r>
            <a:r>
              <a:rPr lang="en-US" b="1" i="1" dirty="0">
                <a:solidFill>
                  <a:schemeClr val="bg1"/>
                </a:solidFill>
              </a:rPr>
              <a:t>[</a:t>
            </a:r>
            <a:r>
              <a:rPr lang="en-US" b="1" i="1" dirty="0" err="1">
                <a:solidFill>
                  <a:schemeClr val="bg1"/>
                </a:solidFill>
              </a:rPr>
              <a:t>Richert</a:t>
            </a:r>
            <a:r>
              <a:rPr lang="en-US" b="1" i="1" dirty="0">
                <a:solidFill>
                  <a:schemeClr val="bg1"/>
                </a:solidFill>
              </a:rPr>
              <a:t> et al. 2015]</a:t>
            </a:r>
          </a:p>
          <a:p>
            <a:endParaRPr lang="en-US" sz="1600" b="1" i="1" dirty="0">
              <a:solidFill>
                <a:schemeClr val="bg1"/>
              </a:solidFill>
            </a:endParaRPr>
          </a:p>
          <a:p>
            <a:r>
              <a:rPr lang="en-US" sz="2200" b="1" dirty="0">
                <a:solidFill>
                  <a:schemeClr val="bg1"/>
                </a:solidFill>
              </a:rPr>
              <a:t>Tested by N-body simulations </a:t>
            </a:r>
            <a:r>
              <a:rPr lang="en-US" b="1" i="1" dirty="0">
                <a:solidFill>
                  <a:schemeClr val="bg1"/>
                </a:solidFill>
              </a:rPr>
              <a:t>[</a:t>
            </a:r>
            <a:r>
              <a:rPr lang="en-US" b="1" i="1" dirty="0" err="1">
                <a:solidFill>
                  <a:schemeClr val="bg1"/>
                </a:solidFill>
              </a:rPr>
              <a:t>Scally</a:t>
            </a:r>
            <a:r>
              <a:rPr lang="en-US" b="1" i="1" dirty="0">
                <a:solidFill>
                  <a:schemeClr val="bg1"/>
                </a:solidFill>
              </a:rPr>
              <a:t> &amp; Clarke 2001, Nicholson+2019] </a:t>
            </a:r>
            <a:r>
              <a:rPr lang="en-US" sz="2200" b="1" dirty="0">
                <a:solidFill>
                  <a:schemeClr val="bg1"/>
                </a:solidFill>
              </a:rPr>
              <a:t>and ALMA observations [</a:t>
            </a:r>
            <a:r>
              <a:rPr lang="el-GR" sz="2200" b="1" dirty="0">
                <a:solidFill>
                  <a:srgbClr val="FF0000"/>
                </a:solidFill>
              </a:rPr>
              <a:t>σ</a:t>
            </a:r>
            <a:r>
              <a:rPr lang="en-US" sz="2200" b="1" dirty="0">
                <a:solidFill>
                  <a:srgbClr val="FF0000"/>
                </a:solidFill>
              </a:rPr>
              <a:t> Orionis</a:t>
            </a:r>
            <a:r>
              <a:rPr lang="en-US" sz="2200" b="1" dirty="0">
                <a:solidFill>
                  <a:schemeClr val="bg1"/>
                </a:solidFill>
              </a:rPr>
              <a:t>, </a:t>
            </a:r>
            <a:r>
              <a:rPr lang="en-US" b="1" i="1" dirty="0" err="1">
                <a:solidFill>
                  <a:schemeClr val="bg1"/>
                </a:solidFill>
              </a:rPr>
              <a:t>Ansdell</a:t>
            </a:r>
            <a:r>
              <a:rPr lang="en-US" b="1" i="1" dirty="0">
                <a:solidFill>
                  <a:schemeClr val="bg1"/>
                </a:solidFill>
              </a:rPr>
              <a:t>+ 2017</a:t>
            </a:r>
            <a:r>
              <a:rPr lang="en-US" sz="2200" b="1" dirty="0">
                <a:solidFill>
                  <a:schemeClr val="bg1"/>
                </a:solidFill>
              </a:rPr>
              <a:t>]</a:t>
            </a:r>
          </a:p>
          <a:p>
            <a:endParaRPr lang="en-US" sz="2200" b="1" dirty="0">
              <a:solidFill>
                <a:schemeClr val="bg1"/>
              </a:solidFill>
            </a:endParaRPr>
          </a:p>
          <a:p>
            <a:r>
              <a:rPr lang="en-US" sz="2200" b="1" dirty="0">
                <a:solidFill>
                  <a:schemeClr val="bg1"/>
                </a:solidFill>
              </a:rPr>
              <a:t>Observed also in low-mass environments? </a:t>
            </a:r>
            <a:r>
              <a:rPr lang="en-US" b="1" i="1" dirty="0">
                <a:solidFill>
                  <a:schemeClr val="bg1"/>
                </a:solidFill>
              </a:rPr>
              <a:t>[Haworth+ 2017]</a:t>
            </a:r>
          </a:p>
          <a:p>
            <a:endParaRPr lang="en-US" sz="1200" b="1" i="1" dirty="0">
              <a:solidFill>
                <a:schemeClr val="bg1"/>
              </a:solidFill>
            </a:endParaRPr>
          </a:p>
        </p:txBody>
      </p:sp>
    </p:spTree>
    <p:extLst>
      <p:ext uri="{BB962C8B-B14F-4D97-AF65-F5344CB8AC3E}">
        <p14:creationId xmlns:p14="http://schemas.microsoft.com/office/powerpoint/2010/main" val="3647964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rmAutofit/>
          </a:bodyPr>
          <a:lstStyle/>
          <a:p>
            <a:r>
              <a:rPr lang="en-US" dirty="0">
                <a:solidFill>
                  <a:srgbClr val="FFFF00"/>
                </a:solidFill>
              </a:rPr>
              <a:t>CLOSE ENCOUNTERS</a:t>
            </a:r>
          </a:p>
        </p:txBody>
      </p:sp>
    </p:spTree>
    <p:extLst>
      <p:ext uri="{BB962C8B-B14F-4D97-AF65-F5344CB8AC3E}">
        <p14:creationId xmlns:p14="http://schemas.microsoft.com/office/powerpoint/2010/main" val="222906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C523-68D3-A24C-8EEE-5B2DF2B8393A}"/>
              </a:ext>
            </a:extLst>
          </p:cNvPr>
          <p:cNvSpPr txBox="1">
            <a:spLocks/>
          </p:cNvSpPr>
          <p:nvPr/>
        </p:nvSpPr>
        <p:spPr>
          <a:xfrm>
            <a:off x="36870" y="0"/>
            <a:ext cx="9107130" cy="609600"/>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3200" dirty="0">
                <a:solidFill>
                  <a:srgbClr val="FFFF00"/>
                </a:solidFill>
              </a:rPr>
              <a:t>Close encounters</a:t>
            </a:r>
          </a:p>
        </p:txBody>
      </p:sp>
      <p:sp>
        <p:nvSpPr>
          <p:cNvPr id="3" name="TextBox 5">
            <a:extLst>
              <a:ext uri="{FF2B5EF4-FFF2-40B4-BE49-F238E27FC236}">
                <a16:creationId xmlns:a16="http://schemas.microsoft.com/office/drawing/2014/main" id="{23D450E6-D0FE-D741-8C95-E54BA9C9CB90}"/>
              </a:ext>
            </a:extLst>
          </p:cNvPr>
          <p:cNvSpPr txBox="1"/>
          <p:nvPr/>
        </p:nvSpPr>
        <p:spPr>
          <a:xfrm>
            <a:off x="36870" y="617577"/>
            <a:ext cx="9241898" cy="5539978"/>
          </a:xfrm>
          <a:prstGeom prst="rect">
            <a:avLst/>
          </a:prstGeom>
          <a:noFill/>
        </p:spPr>
        <p:txBody>
          <a:bodyPr wrap="square" rtlCol="0">
            <a:spAutoFit/>
          </a:bodyPr>
          <a:lstStyle/>
          <a:p>
            <a:r>
              <a:rPr lang="en-US" sz="2200" b="1" dirty="0">
                <a:solidFill>
                  <a:schemeClr val="bg1"/>
                </a:solidFill>
              </a:rPr>
              <a:t>During the dynamical evolution of clusters, stars can get very close to each other. </a:t>
            </a:r>
            <a:r>
              <a:rPr lang="it-IT" sz="2200" b="1" dirty="0" err="1">
                <a:solidFill>
                  <a:schemeClr val="bg1"/>
                </a:solidFill>
              </a:rPr>
              <a:t>It</a:t>
            </a:r>
            <a:r>
              <a:rPr lang="it-IT" sz="2200" b="1" dirty="0">
                <a:solidFill>
                  <a:schemeClr val="bg1"/>
                </a:solidFill>
              </a:rPr>
              <a:t> </a:t>
            </a:r>
            <a:r>
              <a:rPr lang="it-IT" sz="2200" b="1" dirty="0" err="1">
                <a:solidFill>
                  <a:schemeClr val="bg1"/>
                </a:solidFill>
              </a:rPr>
              <a:t>has</a:t>
            </a:r>
            <a:r>
              <a:rPr lang="it-IT" sz="2200" b="1" dirty="0">
                <a:solidFill>
                  <a:schemeClr val="bg1"/>
                </a:solidFill>
              </a:rPr>
              <a:t> </a:t>
            </a:r>
            <a:r>
              <a:rPr lang="it-IT" sz="2200" b="1" dirty="0" err="1">
                <a:solidFill>
                  <a:schemeClr val="bg1"/>
                </a:solidFill>
              </a:rPr>
              <a:t>been</a:t>
            </a:r>
            <a:r>
              <a:rPr lang="it-IT" sz="2200" b="1" dirty="0">
                <a:solidFill>
                  <a:schemeClr val="bg1"/>
                </a:solidFill>
              </a:rPr>
              <a:t> </a:t>
            </a:r>
            <a:r>
              <a:rPr lang="it-IT" sz="2200" b="1" dirty="0" err="1">
                <a:solidFill>
                  <a:schemeClr val="bg1"/>
                </a:solidFill>
              </a:rPr>
              <a:t>proposed</a:t>
            </a:r>
            <a:r>
              <a:rPr lang="it-IT" sz="2200" b="1" dirty="0">
                <a:solidFill>
                  <a:schemeClr val="bg1"/>
                </a:solidFill>
              </a:rPr>
              <a:t> </a:t>
            </a:r>
            <a:r>
              <a:rPr lang="it-IT" sz="2200" b="1" dirty="0" err="1">
                <a:solidFill>
                  <a:schemeClr val="bg1"/>
                </a:solidFill>
              </a:rPr>
              <a:t>that</a:t>
            </a:r>
            <a:r>
              <a:rPr lang="it-IT" sz="2200" b="1" dirty="0">
                <a:solidFill>
                  <a:schemeClr val="bg1"/>
                </a:solidFill>
              </a:rPr>
              <a:t> </a:t>
            </a:r>
            <a:r>
              <a:rPr lang="it-IT" sz="2200" b="1" dirty="0" err="1">
                <a:solidFill>
                  <a:schemeClr val="bg1"/>
                </a:solidFill>
              </a:rPr>
              <a:t>close</a:t>
            </a:r>
            <a:r>
              <a:rPr lang="it-IT" sz="2200" b="1" dirty="0">
                <a:solidFill>
                  <a:schemeClr val="bg1"/>
                </a:solidFill>
              </a:rPr>
              <a:t> </a:t>
            </a:r>
            <a:r>
              <a:rPr lang="it-IT" sz="2200" b="1" dirty="0" err="1">
                <a:solidFill>
                  <a:schemeClr val="bg1"/>
                </a:solidFill>
              </a:rPr>
              <a:t>encounter</a:t>
            </a:r>
            <a:r>
              <a:rPr lang="it-IT" sz="2200" b="1" dirty="0">
                <a:solidFill>
                  <a:schemeClr val="bg1"/>
                </a:solidFill>
              </a:rPr>
              <a:t> can </a:t>
            </a:r>
            <a:r>
              <a:rPr lang="it-IT" sz="2200" b="1" dirty="0" err="1">
                <a:solidFill>
                  <a:schemeClr val="bg1"/>
                </a:solidFill>
              </a:rPr>
              <a:t>have</a:t>
            </a:r>
            <a:r>
              <a:rPr lang="it-IT" sz="2200" b="1" dirty="0">
                <a:solidFill>
                  <a:schemeClr val="bg1"/>
                </a:solidFill>
              </a:rPr>
              <a:t> </a:t>
            </a:r>
            <a:r>
              <a:rPr lang="it-IT" sz="2200" b="1" dirty="0" err="1">
                <a:solidFill>
                  <a:schemeClr val="bg1"/>
                </a:solidFill>
              </a:rPr>
              <a:t>serious</a:t>
            </a:r>
            <a:r>
              <a:rPr lang="it-IT" sz="2200" b="1" dirty="0">
                <a:solidFill>
                  <a:schemeClr val="bg1"/>
                </a:solidFill>
              </a:rPr>
              <a:t> </a:t>
            </a:r>
            <a:r>
              <a:rPr lang="it-IT" sz="2200" b="1" dirty="0" err="1">
                <a:solidFill>
                  <a:schemeClr val="bg1"/>
                </a:solidFill>
              </a:rPr>
              <a:t>consequences</a:t>
            </a:r>
            <a:r>
              <a:rPr lang="it-IT" sz="2200" b="1" dirty="0">
                <a:solidFill>
                  <a:schemeClr val="bg1"/>
                </a:solidFill>
              </a:rPr>
              <a:t> on disks </a:t>
            </a:r>
            <a:r>
              <a:rPr lang="it-IT" sz="2200" b="1" dirty="0" err="1">
                <a:solidFill>
                  <a:schemeClr val="bg1"/>
                </a:solidFill>
              </a:rPr>
              <a:t>evolution</a:t>
            </a:r>
            <a:r>
              <a:rPr lang="it-IT" sz="2200" b="1" dirty="0">
                <a:solidFill>
                  <a:schemeClr val="bg1"/>
                </a:solidFill>
              </a:rPr>
              <a:t> </a:t>
            </a:r>
            <a:r>
              <a:rPr lang="it-IT" b="1" i="1" dirty="0">
                <a:solidFill>
                  <a:schemeClr val="bg1"/>
                </a:solidFill>
              </a:rPr>
              <a:t>[i.e.: Clarke &amp; </a:t>
            </a:r>
            <a:r>
              <a:rPr lang="it-IT" b="1" i="1" dirty="0" err="1">
                <a:solidFill>
                  <a:schemeClr val="bg1"/>
                </a:solidFill>
              </a:rPr>
              <a:t>Pringle</a:t>
            </a:r>
            <a:r>
              <a:rPr lang="it-IT" b="1" i="1" dirty="0">
                <a:solidFill>
                  <a:schemeClr val="bg1"/>
                </a:solidFill>
              </a:rPr>
              <a:t> 1993, </a:t>
            </a:r>
            <a:r>
              <a:rPr lang="it-IT" b="1" i="1" dirty="0" err="1">
                <a:solidFill>
                  <a:schemeClr val="bg1"/>
                </a:solidFill>
              </a:rPr>
              <a:t>Tamura</a:t>
            </a:r>
            <a:r>
              <a:rPr lang="it-IT" b="1" i="1" dirty="0">
                <a:solidFill>
                  <a:schemeClr val="bg1"/>
                </a:solidFill>
              </a:rPr>
              <a:t>+ 1998, Zapatero-</a:t>
            </a:r>
            <a:r>
              <a:rPr lang="it-IT" b="1" i="1" dirty="0" err="1">
                <a:solidFill>
                  <a:schemeClr val="bg1"/>
                </a:solidFill>
              </a:rPr>
              <a:t>Osorio</a:t>
            </a:r>
            <a:r>
              <a:rPr lang="it-IT" b="1" i="1" dirty="0">
                <a:solidFill>
                  <a:schemeClr val="bg1"/>
                </a:solidFill>
              </a:rPr>
              <a:t>+ 2000, Lucas &amp; Roche 2000, </a:t>
            </a:r>
            <a:r>
              <a:rPr lang="it-IT" b="1" i="1" dirty="0" err="1">
                <a:solidFill>
                  <a:schemeClr val="bg1"/>
                </a:solidFill>
              </a:rPr>
              <a:t>Pfalzner</a:t>
            </a:r>
            <a:r>
              <a:rPr lang="it-IT" b="1" i="1" dirty="0">
                <a:solidFill>
                  <a:schemeClr val="bg1"/>
                </a:solidFill>
              </a:rPr>
              <a:t>+ 2005, 2006, </a:t>
            </a:r>
            <a:r>
              <a:rPr lang="it-IT" b="1" i="1" dirty="0" err="1">
                <a:solidFill>
                  <a:schemeClr val="bg1"/>
                </a:solidFill>
              </a:rPr>
              <a:t>Thies</a:t>
            </a:r>
            <a:r>
              <a:rPr lang="it-IT" b="1" i="1" dirty="0">
                <a:solidFill>
                  <a:schemeClr val="bg1"/>
                </a:solidFill>
              </a:rPr>
              <a:t>+ 2005, Adams+ 2006]</a:t>
            </a:r>
            <a:r>
              <a:rPr lang="it-IT" sz="2200" b="1" dirty="0">
                <a:solidFill>
                  <a:schemeClr val="bg1"/>
                </a:solidFill>
              </a:rPr>
              <a:t>. </a:t>
            </a:r>
            <a:r>
              <a:rPr lang="it-IT" sz="2200" b="1" dirty="0" err="1">
                <a:solidFill>
                  <a:schemeClr val="bg1"/>
                </a:solidFill>
              </a:rPr>
              <a:t>However</a:t>
            </a:r>
            <a:r>
              <a:rPr lang="it-IT" sz="2200" b="1" dirty="0">
                <a:solidFill>
                  <a:schemeClr val="bg1"/>
                </a:solidFill>
              </a:rPr>
              <a:t>, </a:t>
            </a:r>
            <a:r>
              <a:rPr lang="it-IT" sz="2200" b="1" dirty="0" err="1">
                <a:solidFill>
                  <a:schemeClr val="bg1"/>
                </a:solidFill>
              </a:rPr>
              <a:t>still</a:t>
            </a:r>
            <a:r>
              <a:rPr lang="it-IT" sz="2200" b="1" dirty="0">
                <a:solidFill>
                  <a:schemeClr val="bg1"/>
                </a:solidFill>
              </a:rPr>
              <a:t> </a:t>
            </a:r>
            <a:r>
              <a:rPr lang="it-IT" sz="2200" b="1" dirty="0" err="1">
                <a:solidFill>
                  <a:schemeClr val="bg1"/>
                </a:solidFill>
              </a:rPr>
              <a:t>debated</a:t>
            </a:r>
            <a:r>
              <a:rPr lang="it-IT" sz="2200" b="1" dirty="0">
                <a:solidFill>
                  <a:schemeClr val="bg1"/>
                </a:solidFill>
              </a:rPr>
              <a:t>…</a:t>
            </a:r>
          </a:p>
          <a:p>
            <a:endParaRPr lang="it-IT" sz="2200" b="1" dirty="0">
              <a:solidFill>
                <a:schemeClr val="bg1"/>
              </a:solidFill>
            </a:endParaRPr>
          </a:p>
          <a:p>
            <a:r>
              <a:rPr lang="it-IT" sz="2200" b="1" dirty="0">
                <a:solidFill>
                  <a:schemeClr val="bg1"/>
                </a:solidFill>
              </a:rPr>
              <a:t>For </a:t>
            </a:r>
            <a:r>
              <a:rPr lang="it-IT" sz="2200" b="1" dirty="0" err="1">
                <a:solidFill>
                  <a:schemeClr val="bg1"/>
                </a:solidFill>
              </a:rPr>
              <a:t>instance</a:t>
            </a:r>
            <a:r>
              <a:rPr lang="it-IT" sz="2200" b="1" dirty="0">
                <a:solidFill>
                  <a:schemeClr val="bg1"/>
                </a:solidFill>
              </a:rPr>
              <a:t>:</a:t>
            </a:r>
          </a:p>
          <a:p>
            <a:endParaRPr lang="en-US" sz="1000" b="1" dirty="0">
              <a:solidFill>
                <a:schemeClr val="bg1"/>
              </a:solidFill>
            </a:endParaRPr>
          </a:p>
          <a:p>
            <a:r>
              <a:rPr lang="it-IT" sz="2200" b="1" dirty="0">
                <a:solidFill>
                  <a:schemeClr val="bg1"/>
                </a:solidFill>
              </a:rPr>
              <a:t>       In </a:t>
            </a:r>
            <a:r>
              <a:rPr lang="it-IT" sz="2200" b="1" dirty="0" err="1">
                <a:solidFill>
                  <a:schemeClr val="bg1"/>
                </a:solidFill>
              </a:rPr>
              <a:t>Trapezium-like</a:t>
            </a:r>
            <a:r>
              <a:rPr lang="it-IT" sz="2200" b="1" dirty="0">
                <a:solidFill>
                  <a:schemeClr val="bg1"/>
                </a:solidFill>
              </a:rPr>
              <a:t> clusters, in</a:t>
            </a:r>
          </a:p>
          <a:p>
            <a:r>
              <a:rPr lang="it-IT" sz="2200" b="1" dirty="0">
                <a:solidFill>
                  <a:schemeClr val="bg1"/>
                </a:solidFill>
              </a:rPr>
              <a:t> 10 </a:t>
            </a:r>
            <a:r>
              <a:rPr lang="it-IT" sz="2200" b="1" dirty="0" err="1">
                <a:solidFill>
                  <a:schemeClr val="bg1"/>
                </a:solidFill>
              </a:rPr>
              <a:t>Myrs</a:t>
            </a:r>
            <a:r>
              <a:rPr lang="it-IT" sz="2200" b="1" dirty="0">
                <a:solidFill>
                  <a:schemeClr val="bg1"/>
                </a:solidFill>
              </a:rPr>
              <a:t> disks can </a:t>
            </a:r>
            <a:r>
              <a:rPr lang="it-IT" sz="2200" b="1" dirty="0" err="1">
                <a:solidFill>
                  <a:schemeClr val="bg1"/>
                </a:solidFill>
              </a:rPr>
              <a:t>loose</a:t>
            </a:r>
            <a:r>
              <a:rPr lang="it-IT" sz="2200" b="1" dirty="0">
                <a:solidFill>
                  <a:schemeClr val="bg1"/>
                </a:solidFill>
              </a:rPr>
              <a:t> </a:t>
            </a:r>
            <a:r>
              <a:rPr lang="it-IT" sz="2200" b="1" dirty="0" err="1">
                <a:solidFill>
                  <a:schemeClr val="bg1"/>
                </a:solidFill>
              </a:rPr>
              <a:t>between</a:t>
            </a:r>
            <a:r>
              <a:rPr lang="it-IT" sz="2200" b="1" dirty="0">
                <a:solidFill>
                  <a:schemeClr val="bg1"/>
                </a:solidFill>
              </a:rPr>
              <a:t> </a:t>
            </a:r>
          </a:p>
          <a:p>
            <a:r>
              <a:rPr lang="it-IT" sz="2200" b="1" dirty="0">
                <a:solidFill>
                  <a:schemeClr val="bg1"/>
                </a:solidFill>
              </a:rPr>
              <a:t>80% and 30% of </a:t>
            </a:r>
            <a:r>
              <a:rPr lang="it-IT" sz="2200" b="1" dirty="0" err="1">
                <a:solidFill>
                  <a:schemeClr val="bg1"/>
                </a:solidFill>
              </a:rPr>
              <a:t>their</a:t>
            </a:r>
            <a:r>
              <a:rPr lang="it-IT" sz="2200" b="1" dirty="0">
                <a:solidFill>
                  <a:schemeClr val="bg1"/>
                </a:solidFill>
              </a:rPr>
              <a:t> </a:t>
            </a:r>
            <a:r>
              <a:rPr lang="it-IT" sz="2200" b="1" dirty="0" err="1">
                <a:solidFill>
                  <a:schemeClr val="bg1"/>
                </a:solidFill>
              </a:rPr>
              <a:t>initial</a:t>
            </a:r>
            <a:r>
              <a:rPr lang="it-IT" sz="2200" b="1" dirty="0">
                <a:solidFill>
                  <a:schemeClr val="bg1"/>
                </a:solidFill>
              </a:rPr>
              <a:t> mass </a:t>
            </a:r>
          </a:p>
          <a:p>
            <a:r>
              <a:rPr lang="it-IT" sz="2200" b="1" dirty="0">
                <a:solidFill>
                  <a:schemeClr val="bg1"/>
                </a:solidFill>
              </a:rPr>
              <a:t>by </a:t>
            </a:r>
            <a:r>
              <a:rPr lang="it-IT" sz="2200" b="1" dirty="0" err="1">
                <a:solidFill>
                  <a:schemeClr val="bg1"/>
                </a:solidFill>
              </a:rPr>
              <a:t>close</a:t>
            </a:r>
            <a:r>
              <a:rPr lang="it-IT" sz="2200" b="1" dirty="0">
                <a:solidFill>
                  <a:schemeClr val="bg1"/>
                </a:solidFill>
              </a:rPr>
              <a:t> </a:t>
            </a:r>
            <a:r>
              <a:rPr lang="it-IT" sz="2200" b="1" dirty="0" err="1">
                <a:solidFill>
                  <a:schemeClr val="bg1"/>
                </a:solidFill>
              </a:rPr>
              <a:t>encounters</a:t>
            </a:r>
            <a:r>
              <a:rPr lang="it-IT" sz="2200" b="1" dirty="0">
                <a:solidFill>
                  <a:schemeClr val="bg1"/>
                </a:solidFill>
              </a:rPr>
              <a:t> </a:t>
            </a:r>
            <a:r>
              <a:rPr lang="it-IT" b="1" i="1" dirty="0">
                <a:solidFill>
                  <a:schemeClr val="bg1"/>
                </a:solidFill>
              </a:rPr>
              <a:t>[</a:t>
            </a:r>
            <a:r>
              <a:rPr lang="it-IT" b="1" i="1" dirty="0" err="1">
                <a:solidFill>
                  <a:schemeClr val="bg1"/>
                </a:solidFill>
              </a:rPr>
              <a:t>Pfalzner</a:t>
            </a:r>
            <a:r>
              <a:rPr lang="it-IT" b="1" i="1" dirty="0">
                <a:solidFill>
                  <a:schemeClr val="bg1"/>
                </a:solidFill>
              </a:rPr>
              <a:t>+ 2006]</a:t>
            </a:r>
            <a:endParaRPr lang="it-IT" sz="2200" b="1" i="1" dirty="0">
              <a:solidFill>
                <a:schemeClr val="bg1"/>
              </a:solidFill>
            </a:endParaRPr>
          </a:p>
          <a:p>
            <a:r>
              <a:rPr lang="it-IT" sz="2200" b="1" dirty="0">
                <a:solidFill>
                  <a:schemeClr val="bg1"/>
                </a:solidFill>
              </a:rPr>
              <a:t> </a:t>
            </a:r>
          </a:p>
          <a:p>
            <a:r>
              <a:rPr lang="it-IT" sz="2200" b="1" dirty="0">
                <a:solidFill>
                  <a:schemeClr val="bg1"/>
                </a:solidFill>
              </a:rPr>
              <a:t>        </a:t>
            </a:r>
            <a:r>
              <a:rPr lang="it-IT" sz="2200" b="1" dirty="0" err="1">
                <a:solidFill>
                  <a:schemeClr val="bg1"/>
                </a:solidFill>
              </a:rPr>
              <a:t>Very</a:t>
            </a:r>
            <a:r>
              <a:rPr lang="it-IT" sz="2200" b="1" dirty="0">
                <a:solidFill>
                  <a:schemeClr val="bg1"/>
                </a:solidFill>
              </a:rPr>
              <a:t> large stellar </a:t>
            </a:r>
            <a:r>
              <a:rPr lang="it-IT" sz="2200" b="1" dirty="0" err="1">
                <a:solidFill>
                  <a:schemeClr val="bg1"/>
                </a:solidFill>
              </a:rPr>
              <a:t>density</a:t>
            </a:r>
            <a:r>
              <a:rPr lang="it-IT" sz="2200" b="1" dirty="0">
                <a:solidFill>
                  <a:schemeClr val="bg1"/>
                </a:solidFill>
              </a:rPr>
              <a:t> </a:t>
            </a:r>
          </a:p>
          <a:p>
            <a:r>
              <a:rPr lang="it-IT" sz="2200" b="1" dirty="0">
                <a:solidFill>
                  <a:schemeClr val="bg1"/>
                </a:solidFill>
              </a:rPr>
              <a:t>(&gt;10</a:t>
            </a:r>
            <a:r>
              <a:rPr lang="it-IT" sz="2200" b="1" baseline="30000" dirty="0">
                <a:solidFill>
                  <a:schemeClr val="bg1"/>
                </a:solidFill>
              </a:rPr>
              <a:t>4</a:t>
            </a:r>
            <a:r>
              <a:rPr lang="it-IT" sz="2200" b="1" dirty="0">
                <a:solidFill>
                  <a:schemeClr val="bg1"/>
                </a:solidFill>
              </a:rPr>
              <a:t> pc</a:t>
            </a:r>
            <a:r>
              <a:rPr lang="it-IT" sz="2200" b="1" baseline="30000" dirty="0">
                <a:solidFill>
                  <a:schemeClr val="bg1"/>
                </a:solidFill>
              </a:rPr>
              <a:t>-3</a:t>
            </a:r>
            <a:r>
              <a:rPr lang="it-IT" sz="2200" b="1" dirty="0">
                <a:solidFill>
                  <a:schemeClr val="bg1"/>
                </a:solidFill>
              </a:rPr>
              <a:t>) are </a:t>
            </a:r>
            <a:r>
              <a:rPr lang="it-IT" sz="2200" b="1" dirty="0" err="1">
                <a:solidFill>
                  <a:schemeClr val="bg1"/>
                </a:solidFill>
              </a:rPr>
              <a:t>required</a:t>
            </a:r>
            <a:r>
              <a:rPr lang="it-IT" sz="2200" b="1" dirty="0">
                <a:solidFill>
                  <a:schemeClr val="bg1"/>
                </a:solidFill>
              </a:rPr>
              <a:t> to </a:t>
            </a:r>
            <a:r>
              <a:rPr lang="it-IT" sz="2200" b="1" dirty="0" err="1">
                <a:solidFill>
                  <a:schemeClr val="bg1"/>
                </a:solidFill>
              </a:rPr>
              <a:t>signifi</a:t>
            </a:r>
            <a:r>
              <a:rPr lang="it-IT" sz="2200" b="1" dirty="0">
                <a:solidFill>
                  <a:schemeClr val="bg1"/>
                </a:solidFill>
              </a:rPr>
              <a:t>-</a:t>
            </a:r>
          </a:p>
          <a:p>
            <a:r>
              <a:rPr lang="it-IT" sz="2200" b="1" dirty="0" err="1">
                <a:solidFill>
                  <a:schemeClr val="bg1"/>
                </a:solidFill>
              </a:rPr>
              <a:t>cantly</a:t>
            </a:r>
            <a:r>
              <a:rPr lang="it-IT" sz="2200" b="1" dirty="0">
                <a:solidFill>
                  <a:schemeClr val="bg1"/>
                </a:solidFill>
              </a:rPr>
              <a:t> </a:t>
            </a:r>
            <a:r>
              <a:rPr lang="it-IT" sz="2200" b="1" dirty="0" err="1">
                <a:solidFill>
                  <a:schemeClr val="bg1"/>
                </a:solidFill>
              </a:rPr>
              <a:t>truncate</a:t>
            </a:r>
            <a:r>
              <a:rPr lang="it-IT" sz="2200" b="1" dirty="0">
                <a:solidFill>
                  <a:schemeClr val="bg1"/>
                </a:solidFill>
              </a:rPr>
              <a:t> disks in 3 </a:t>
            </a:r>
            <a:r>
              <a:rPr lang="it-IT" sz="2200" b="1" dirty="0" err="1">
                <a:solidFill>
                  <a:schemeClr val="bg1"/>
                </a:solidFill>
              </a:rPr>
              <a:t>Myrs</a:t>
            </a:r>
            <a:r>
              <a:rPr lang="it-IT" sz="2200" b="1" dirty="0">
                <a:solidFill>
                  <a:schemeClr val="bg1"/>
                </a:solidFill>
              </a:rPr>
              <a:t> </a:t>
            </a:r>
          </a:p>
          <a:p>
            <a:r>
              <a:rPr lang="it-IT" b="1" i="1" dirty="0">
                <a:solidFill>
                  <a:schemeClr val="bg1"/>
                </a:solidFill>
              </a:rPr>
              <a:t>[</a:t>
            </a:r>
            <a:r>
              <a:rPr lang="it-IT" b="1" i="1" dirty="0" err="1">
                <a:solidFill>
                  <a:schemeClr val="bg1"/>
                </a:solidFill>
              </a:rPr>
              <a:t>Winter</a:t>
            </a:r>
            <a:r>
              <a:rPr lang="it-IT" b="1" i="1" dirty="0">
                <a:solidFill>
                  <a:schemeClr val="bg1"/>
                </a:solidFill>
              </a:rPr>
              <a:t>+ 2018]</a:t>
            </a:r>
          </a:p>
        </p:txBody>
      </p:sp>
      <p:pic>
        <p:nvPicPr>
          <p:cNvPr id="4" name="Immagine 3">
            <a:extLst>
              <a:ext uri="{FF2B5EF4-FFF2-40B4-BE49-F238E27FC236}">
                <a16:creationId xmlns:a16="http://schemas.microsoft.com/office/drawing/2014/main" id="{8F4135AC-5628-6140-B0D0-A8E442B651F0}"/>
              </a:ext>
            </a:extLst>
          </p:cNvPr>
          <p:cNvPicPr>
            <a:picLocks noChangeAspect="1"/>
          </p:cNvPicPr>
          <p:nvPr/>
        </p:nvPicPr>
        <p:blipFill>
          <a:blip r:embed="rId2"/>
          <a:stretch>
            <a:fillRect/>
          </a:stretch>
        </p:blipFill>
        <p:spPr>
          <a:xfrm>
            <a:off x="152400" y="3048000"/>
            <a:ext cx="368300" cy="1981200"/>
          </a:xfrm>
          <a:prstGeom prst="rect">
            <a:avLst/>
          </a:prstGeom>
        </p:spPr>
      </p:pic>
      <p:pic>
        <p:nvPicPr>
          <p:cNvPr id="5" name="Immagine 4">
            <a:extLst>
              <a:ext uri="{FF2B5EF4-FFF2-40B4-BE49-F238E27FC236}">
                <a16:creationId xmlns:a16="http://schemas.microsoft.com/office/drawing/2014/main" id="{D5528677-EBD1-5C4B-B95A-8B58C946D880}"/>
              </a:ext>
            </a:extLst>
          </p:cNvPr>
          <p:cNvPicPr>
            <a:picLocks noChangeAspect="1"/>
          </p:cNvPicPr>
          <p:nvPr/>
        </p:nvPicPr>
        <p:blipFill>
          <a:blip r:embed="rId3"/>
          <a:stretch>
            <a:fillRect/>
          </a:stretch>
        </p:blipFill>
        <p:spPr>
          <a:xfrm>
            <a:off x="4590435" y="2805144"/>
            <a:ext cx="4394200" cy="3136900"/>
          </a:xfrm>
          <a:prstGeom prst="rect">
            <a:avLst/>
          </a:prstGeom>
        </p:spPr>
      </p:pic>
      <p:sp>
        <p:nvSpPr>
          <p:cNvPr id="6" name="Rettangolo 5">
            <a:extLst>
              <a:ext uri="{FF2B5EF4-FFF2-40B4-BE49-F238E27FC236}">
                <a16:creationId xmlns:a16="http://schemas.microsoft.com/office/drawing/2014/main" id="{E39FE9B8-88BE-8347-8186-7566B8C738A2}"/>
              </a:ext>
            </a:extLst>
          </p:cNvPr>
          <p:cNvSpPr/>
          <p:nvPr/>
        </p:nvSpPr>
        <p:spPr>
          <a:xfrm>
            <a:off x="4554794" y="5942044"/>
            <a:ext cx="4572000" cy="923330"/>
          </a:xfrm>
          <a:prstGeom prst="rect">
            <a:avLst/>
          </a:prstGeom>
        </p:spPr>
        <p:txBody>
          <a:bodyPr>
            <a:spAutoFit/>
          </a:bodyPr>
          <a:lstStyle/>
          <a:p>
            <a:pPr algn="ctr"/>
            <a:r>
              <a:rPr lang="it-IT" b="1" i="1" dirty="0" err="1">
                <a:solidFill>
                  <a:schemeClr val="bg1"/>
                </a:solidFill>
                <a:latin typeface="Book Antiqua" panose="02040602050305030304" pitchFamily="18" charset="0"/>
              </a:rPr>
              <a:t>Fraction</a:t>
            </a:r>
            <a:r>
              <a:rPr lang="it-IT" b="1" i="1" dirty="0">
                <a:solidFill>
                  <a:schemeClr val="bg1"/>
                </a:solidFill>
                <a:latin typeface="Book Antiqua" panose="02040602050305030304" pitchFamily="18" charset="0"/>
              </a:rPr>
              <a:t> of mass </a:t>
            </a:r>
            <a:r>
              <a:rPr lang="it-IT" b="1" i="1" dirty="0" err="1">
                <a:solidFill>
                  <a:schemeClr val="bg1"/>
                </a:solidFill>
                <a:latin typeface="Book Antiqua" panose="02040602050305030304" pitchFamily="18" charset="0"/>
              </a:rPr>
              <a:t>lost</a:t>
            </a:r>
            <a:r>
              <a:rPr lang="it-IT" b="1" i="1" dirty="0">
                <a:solidFill>
                  <a:schemeClr val="bg1"/>
                </a:solidFill>
                <a:latin typeface="Book Antiqua" panose="02040602050305030304" pitchFamily="18" charset="0"/>
              </a:rPr>
              <a:t> from disks in </a:t>
            </a:r>
            <a:r>
              <a:rPr lang="it-IT" b="1" i="1" dirty="0" err="1">
                <a:solidFill>
                  <a:schemeClr val="bg1"/>
                </a:solidFill>
                <a:latin typeface="Book Antiqua" panose="02040602050305030304" pitchFamily="18" charset="0"/>
              </a:rPr>
              <a:t>stars</a:t>
            </a:r>
            <a:r>
              <a:rPr lang="it-IT" b="1" i="1" dirty="0">
                <a:solidFill>
                  <a:schemeClr val="bg1"/>
                </a:solidFill>
                <a:latin typeface="Book Antiqua" panose="02040602050305030304" pitchFamily="18" charset="0"/>
              </a:rPr>
              <a:t> with </a:t>
            </a:r>
            <a:r>
              <a:rPr lang="it-IT" b="1" i="1" dirty="0" err="1">
                <a:solidFill>
                  <a:schemeClr val="bg1"/>
                </a:solidFill>
                <a:latin typeface="Book Antiqua" panose="02040602050305030304" pitchFamily="18" charset="0"/>
              </a:rPr>
              <a:t>different</a:t>
            </a:r>
            <a:r>
              <a:rPr lang="it-IT" b="1" i="1" dirty="0">
                <a:solidFill>
                  <a:schemeClr val="bg1"/>
                </a:solidFill>
                <a:latin typeface="Book Antiqua" panose="02040602050305030304" pitchFamily="18" charset="0"/>
              </a:rPr>
              <a:t> </a:t>
            </a:r>
            <a:r>
              <a:rPr lang="it-IT" b="1" i="1" dirty="0" err="1">
                <a:solidFill>
                  <a:schemeClr val="bg1"/>
                </a:solidFill>
                <a:latin typeface="Book Antiqua" panose="02040602050305030304" pitchFamily="18" charset="0"/>
              </a:rPr>
              <a:t>masses</a:t>
            </a:r>
            <a:r>
              <a:rPr lang="it-IT" b="1" i="1" dirty="0">
                <a:solidFill>
                  <a:schemeClr val="bg1"/>
                </a:solidFill>
                <a:latin typeface="Book Antiqua" panose="02040602050305030304" pitchFamily="18" charset="0"/>
              </a:rPr>
              <a:t>, in a </a:t>
            </a:r>
            <a:r>
              <a:rPr lang="it-IT" b="1" i="1" dirty="0" err="1">
                <a:solidFill>
                  <a:schemeClr val="bg1"/>
                </a:solidFill>
                <a:latin typeface="Book Antiqua" panose="02040602050305030304" pitchFamily="18" charset="0"/>
              </a:rPr>
              <a:t>Trapezium-like</a:t>
            </a:r>
            <a:r>
              <a:rPr lang="it-IT" b="1" i="1" dirty="0">
                <a:solidFill>
                  <a:schemeClr val="bg1"/>
                </a:solidFill>
                <a:latin typeface="Book Antiqua" panose="02040602050305030304" pitchFamily="18" charset="0"/>
              </a:rPr>
              <a:t> (</a:t>
            </a:r>
            <a:r>
              <a:rPr lang="it-IT" b="1" i="1" dirty="0" err="1">
                <a:solidFill>
                  <a:schemeClr val="bg1"/>
                </a:solidFill>
                <a:latin typeface="Book Antiqua" panose="02040602050305030304" pitchFamily="18" charset="0"/>
              </a:rPr>
              <a:t>black</a:t>
            </a:r>
            <a:r>
              <a:rPr lang="it-IT" b="1" i="1" dirty="0">
                <a:solidFill>
                  <a:schemeClr val="bg1"/>
                </a:solidFill>
                <a:latin typeface="Book Antiqua" panose="02040602050305030304" pitchFamily="18" charset="0"/>
              </a:rPr>
              <a:t>) and Orion-</a:t>
            </a:r>
            <a:r>
              <a:rPr lang="it-IT" b="1" i="1" dirty="0" err="1">
                <a:solidFill>
                  <a:schemeClr val="bg1"/>
                </a:solidFill>
                <a:latin typeface="Book Antiqua" panose="02040602050305030304" pitchFamily="18" charset="0"/>
              </a:rPr>
              <a:t>like</a:t>
            </a:r>
            <a:r>
              <a:rPr lang="it-IT" b="1" i="1" dirty="0">
                <a:solidFill>
                  <a:schemeClr val="bg1"/>
                </a:solidFill>
                <a:latin typeface="Book Antiqua" panose="02040602050305030304" pitchFamily="18" charset="0"/>
              </a:rPr>
              <a:t>(</a:t>
            </a:r>
            <a:r>
              <a:rPr lang="it-IT" b="1" i="1" dirty="0" err="1">
                <a:solidFill>
                  <a:schemeClr val="bg1"/>
                </a:solidFill>
                <a:latin typeface="Book Antiqua" panose="02040602050305030304" pitchFamily="18" charset="0"/>
              </a:rPr>
              <a:t>grey</a:t>
            </a:r>
            <a:r>
              <a:rPr lang="it-IT" b="1" i="1" dirty="0">
                <a:solidFill>
                  <a:schemeClr val="bg1"/>
                </a:solidFill>
                <a:latin typeface="Book Antiqua" panose="02040602050305030304" pitchFamily="18" charset="0"/>
              </a:rPr>
              <a:t>) cluster</a:t>
            </a:r>
            <a:endParaRPr lang="it-IT" dirty="0">
              <a:solidFill>
                <a:schemeClr val="bg1"/>
              </a:solidFill>
              <a:effectLst/>
              <a:latin typeface="Book Antiqua" panose="02040602050305030304" pitchFamily="18" charset="0"/>
            </a:endParaRPr>
          </a:p>
        </p:txBody>
      </p:sp>
    </p:spTree>
    <p:extLst>
      <p:ext uri="{BB962C8B-B14F-4D97-AF65-F5344CB8AC3E}">
        <p14:creationId xmlns:p14="http://schemas.microsoft.com/office/powerpoint/2010/main" val="321975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a:solidFill>
                  <a:srgbClr val="FFFF00"/>
                </a:solidFill>
              </a:rPr>
              <a:t>CYGNUS</a:t>
            </a:r>
            <a:r>
              <a:rPr lang="en-US" dirty="0"/>
              <a:t> </a:t>
            </a:r>
            <a:r>
              <a:rPr lang="en-US" dirty="0">
                <a:solidFill>
                  <a:srgbClr val="FFFF00"/>
                </a:solidFill>
              </a:rPr>
              <a:t>OB2</a:t>
            </a:r>
          </a:p>
        </p:txBody>
      </p:sp>
    </p:spTree>
    <p:extLst>
      <p:ext uri="{BB962C8B-B14F-4D97-AF65-F5344CB8AC3E}">
        <p14:creationId xmlns:p14="http://schemas.microsoft.com/office/powerpoint/2010/main" val="145973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15892</TotalTime>
  <Words>2347</Words>
  <Application>Microsoft Macintosh PowerPoint</Application>
  <PresentationFormat>Presentazione su schermo (4:3)</PresentationFormat>
  <Paragraphs>250</Paragraphs>
  <Slides>39</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39</vt:i4>
      </vt:variant>
    </vt:vector>
  </HeadingPairs>
  <TitlesOfParts>
    <vt:vector size="48" baseType="lpstr">
      <vt:lpstr>Arial</vt:lpstr>
      <vt:lpstr>Book Antiqua</vt:lpstr>
      <vt:lpstr>Cambria Math</vt:lpstr>
      <vt:lpstr>Lucida Sans</vt:lpstr>
      <vt:lpstr>Times New Roman</vt:lpstr>
      <vt:lpstr>Wingdings</vt:lpstr>
      <vt:lpstr>Wingdings 2</vt:lpstr>
      <vt:lpstr>Wingdings 3</vt:lpstr>
      <vt:lpstr>Apex</vt:lpstr>
      <vt:lpstr>Photoevaporation and close encounters: how the environment IN Cygnus OB2 affects the evolution of protoplanetary disks</vt:lpstr>
      <vt:lpstr>Presentazione standard di PowerPoint</vt:lpstr>
      <vt:lpstr>Presentazione standard di PowerPoint</vt:lpstr>
      <vt:lpstr>DISKS PHOTOEVAPORATION</vt:lpstr>
      <vt:lpstr>Presentazione standard di PowerPoint</vt:lpstr>
      <vt:lpstr>Presentazione standard di PowerPoint</vt:lpstr>
      <vt:lpstr>CLOSE ENCOUNTERS</vt:lpstr>
      <vt:lpstr>Presentazione standard di PowerPoint</vt:lpstr>
      <vt:lpstr>CYGNUS OB2</vt:lpstr>
      <vt:lpstr>Cygnus OB2</vt:lpstr>
      <vt:lpstr>The Chandra Cygnus OB2 Legacy Project</vt:lpstr>
      <vt:lpstr>Membership and O-WR stars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Optical-infrared data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YSOs classification and disk evolution</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 Guarcello</dc:creator>
  <cp:lastModifiedBy>stefania digrigoli</cp:lastModifiedBy>
  <cp:revision>203</cp:revision>
  <dcterms:created xsi:type="dcterms:W3CDTF">2006-08-16T00:00:00Z</dcterms:created>
  <dcterms:modified xsi:type="dcterms:W3CDTF">2019-06-13T07:04:35Z</dcterms:modified>
</cp:coreProperties>
</file>