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1"/>
  </p:notesMasterIdLst>
  <p:handoutMasterIdLst>
    <p:handoutMasterId r:id="rId22"/>
  </p:handoutMasterIdLst>
  <p:sldIdLst>
    <p:sldId id="1161" r:id="rId2"/>
    <p:sldId id="1479" r:id="rId3"/>
    <p:sldId id="1243" r:id="rId4"/>
    <p:sldId id="1481" r:id="rId5"/>
    <p:sldId id="1483" r:id="rId6"/>
    <p:sldId id="1490" r:id="rId7"/>
    <p:sldId id="1248" r:id="rId8"/>
    <p:sldId id="1486" r:id="rId9"/>
    <p:sldId id="1447" r:id="rId10"/>
    <p:sldId id="1469" r:id="rId11"/>
    <p:sldId id="1249" r:id="rId12"/>
    <p:sldId id="1488" r:id="rId13"/>
    <p:sldId id="1489" r:id="rId14"/>
    <p:sldId id="1160" r:id="rId15"/>
    <p:sldId id="1484" r:id="rId16"/>
    <p:sldId id="1487" r:id="rId17"/>
    <p:sldId id="1244" r:id="rId18"/>
    <p:sldId id="1245" r:id="rId19"/>
    <p:sldId id="1480" r:id="rId20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1200" b="1" kern="1200">
        <a:solidFill>
          <a:srgbClr val="FF0000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ABE3E3"/>
    <a:srgbClr val="FFFF00"/>
    <a:srgbClr val="009051"/>
    <a:srgbClr val="800000"/>
    <a:srgbClr val="FF0000"/>
    <a:srgbClr val="F60000"/>
    <a:srgbClr val="F3F4C1"/>
    <a:srgbClr val="27FF29"/>
    <a:srgbClr val="61D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2" autoAdjust="0"/>
    <p:restoredTop sz="50000" autoAdjust="0"/>
  </p:normalViewPr>
  <p:slideViewPr>
    <p:cSldViewPr>
      <p:cViewPr varScale="1">
        <p:scale>
          <a:sx n="71" d="100"/>
          <a:sy n="71" d="100"/>
        </p:scale>
        <p:origin x="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24"/>
    </p:cViewPr>
  </p:sorterViewPr>
  <p:notesViewPr>
    <p:cSldViewPr>
      <p:cViewPr varScale="1">
        <p:scale>
          <a:sx n="85" d="100"/>
          <a:sy n="85" d="100"/>
        </p:scale>
        <p:origin x="-222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endParaRPr lang="en-US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endParaRPr lang="en-US"/>
          </a:p>
        </p:txBody>
      </p:sp>
      <p:sp>
        <p:nvSpPr>
          <p:cNvPr id="455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endParaRPr lang="en-US"/>
          </a:p>
        </p:txBody>
      </p:sp>
      <p:sp>
        <p:nvSpPr>
          <p:cNvPr id="455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fld id="{D567CE5F-450F-064C-9C17-FB8FA64073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1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b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defRPr>
            </a:lvl1pPr>
          </a:lstStyle>
          <a:p>
            <a:fld id="{7AFDE688-8724-1D45-97F9-589BBBA2BD9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7691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Beijing" charset="-122"/>
        <a:cs typeface="Beijing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Beijing" charset="-122"/>
        <a:cs typeface="Beijing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Beijing" charset="-122"/>
        <a:cs typeface="Beijing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Beijing" charset="-122"/>
        <a:cs typeface="Beijing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Beijing" charset="-122"/>
        <a:cs typeface="Beijing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82E41-4DFF-D74B-A974-CBD376B5063F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412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20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30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55DA3-F714-4449-AB38-B80AD5E50418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30723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0724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23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07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60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4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4E4E1-3FB9-9E49-9763-45E69BA071C2}" type="slidenum">
              <a:rPr lang="en-US"/>
              <a:pPr/>
              <a:t>2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6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4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6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10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8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7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A0B1C-73C1-3348-A0A7-E85729A2935A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34819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34820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79717" tIns="39859" rIns="79717" bIns="39859" anchor="ctr"/>
          <a:lstStyle/>
          <a:p>
            <a:pPr eaLnBrk="1" hangingPunct="1"/>
            <a:endParaRPr lang="en-US">
              <a:latin typeface="Times" pitchFamily="-106" charset="0"/>
              <a:ea typeface="Beijing" charset="0"/>
              <a:cs typeface="Beijing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1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42132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2132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A43C5A8-3B32-DB41-BF44-9344409151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C3591-9ABA-7948-A2B7-D7D142314C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ED496-92C6-0B4D-9C06-35C11B4AB1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32A5C-7042-874C-9DD1-F904AD0ECC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6DCA9-EA97-D643-B40C-9BD4D4739F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DE72F-941B-0847-A441-67A22DB914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734D8-C785-C74F-962E-016F024BCA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AD84D-27A0-1C45-A9D9-AA76DF2CA7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F4246-3EF0-2744-8768-FD7CB2A81A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DF63A-5900-AF44-B1BC-7FE800816D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C47FD-E8F2-CE4E-AEF1-88F7EFDA78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0" name="Rectangle 2"/>
          <p:cNvSpPr>
            <a:spLocks noChangeArrowheads="1"/>
          </p:cNvSpPr>
          <p:nvPr/>
        </p:nvSpPr>
        <p:spPr bwMode="auto">
          <a:xfrm>
            <a:off x="1066800" y="1458913"/>
            <a:ext cx="8077200" cy="53990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20291" name="Rectangle 3"/>
          <p:cNvSpPr>
            <a:spLocks noChangeArrowheads="1"/>
          </p:cNvSpPr>
          <p:nvPr/>
        </p:nvSpPr>
        <p:spPr bwMode="auto">
          <a:xfrm>
            <a:off x="0" y="1447800"/>
            <a:ext cx="1066800" cy="541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20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Times" pitchFamily="-106" charset="0"/>
              </a:defRPr>
            </a:lvl1pPr>
          </a:lstStyle>
          <a:p>
            <a:endParaRPr lang="en-US"/>
          </a:p>
        </p:txBody>
      </p:sp>
      <p:sp>
        <p:nvSpPr>
          <p:cNvPr id="1420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latin typeface="Times" pitchFamily="-106" charset="0"/>
              </a:defRPr>
            </a:lvl1pPr>
          </a:lstStyle>
          <a:p>
            <a:endParaRPr lang="en-US"/>
          </a:p>
        </p:txBody>
      </p:sp>
      <p:sp>
        <p:nvSpPr>
          <p:cNvPr id="1420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Times" pitchFamily="-106" charset="0"/>
              </a:defRPr>
            </a:lvl1pPr>
          </a:lstStyle>
          <a:p>
            <a:fld id="{16E97204-0EBD-8B47-8332-48EFE8E643FE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355600"/>
            <a:ext cx="6172200" cy="2438400"/>
            <a:chOff x="0" y="1200"/>
            <a:chExt cx="3888" cy="1536"/>
          </a:xfrm>
        </p:grpSpPr>
        <p:sp>
          <p:nvSpPr>
            <p:cNvPr id="1420296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420297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420298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420299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420300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03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2030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itchFamily="-106" charset="0"/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pitchFamily="-106" charset="0"/>
        <a:buChar char="•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-106" charset="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-106" charset="2"/>
        <a:buChar char="Ø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B9B6EF-5B96-2F48-B975-25FF58A96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4" name="Picture 3" descr="UCLan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5" y="5981792"/>
            <a:ext cx="1289963" cy="77397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132" y="6121352"/>
            <a:ext cx="1547664" cy="634418"/>
          </a:xfrm>
          <a:prstGeom prst="rect">
            <a:avLst/>
          </a:prstGeom>
          <a:solidFill>
            <a:schemeClr val="tx1">
              <a:alpha val="72000"/>
            </a:schemeClr>
          </a:solidFill>
        </p:spPr>
      </p:pic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7704" y="188640"/>
            <a:ext cx="8910229" cy="1340768"/>
          </a:xfrm>
          <a:noFill/>
        </p:spPr>
        <p:txBody>
          <a:bodyPr>
            <a:noAutofit/>
          </a:bodyPr>
          <a:lstStyle/>
          <a:p>
            <a:pPr algn="r"/>
            <a:r>
              <a:rPr lang="en-GB" sz="2600" b="1" cap="all" dirty="0">
                <a:solidFill>
                  <a:srgbClr val="000000"/>
                </a:solidFill>
                <a:latin typeface="Arial" charset="0"/>
              </a:rPr>
              <a:t>Planet FORMATION BY DISC INSTABILITY</a:t>
            </a:r>
          </a:p>
          <a:p>
            <a:pPr algn="r"/>
            <a:r>
              <a:rPr lang="en-GB" sz="2600" b="1" cap="all" dirty="0">
                <a:solidFill>
                  <a:srgbClr val="000000"/>
                </a:solidFill>
                <a:latin typeface="Arial" charset="0"/>
              </a:rPr>
              <a:t> IN M DWARF DISCS</a:t>
            </a:r>
            <a:endParaRPr lang="en-GB" altLang="en-US" sz="2400" dirty="0">
              <a:solidFill>
                <a:srgbClr val="000000"/>
              </a:solidFill>
              <a:latin typeface="Arial" charset="0"/>
            </a:endParaRPr>
          </a:p>
          <a:p>
            <a:endParaRPr lang="en-GB" altLang="en-US" sz="2400" dirty="0">
              <a:solidFill>
                <a:srgbClr val="000000"/>
              </a:solidFill>
              <a:latin typeface="Arial" charset="0"/>
            </a:endParaRPr>
          </a:p>
          <a:p>
            <a:r>
              <a:rPr lang="el-GR" altLang="en-US" sz="2400" b="1" dirty="0">
                <a:latin typeface="Arial" charset="0"/>
              </a:rPr>
              <a:t>ΔΗΜΗΤΡΗΣ ΣΤΑΜΑΤΕΛΛΟΣ</a:t>
            </a:r>
            <a:endParaRPr lang="en-GB" altLang="en-US" sz="2400" b="1" dirty="0">
              <a:latin typeface="Arial" charset="0"/>
            </a:endParaRPr>
          </a:p>
          <a:p>
            <a:r>
              <a:rPr lang="en-GB" altLang="en-US" sz="2400" dirty="0">
                <a:latin typeface="Arial" charset="0"/>
              </a:rPr>
              <a:t>(with Anthony Mercer)</a:t>
            </a:r>
          </a:p>
          <a:p>
            <a:endParaRPr lang="en-GB" altLang="en-US" sz="2400" baseline="-25000" dirty="0">
              <a:latin typeface="Arial" charset="0"/>
            </a:endParaRPr>
          </a:p>
          <a:p>
            <a:endParaRPr lang="en-GB" altLang="en-US" sz="2400" baseline="-25000" dirty="0">
              <a:latin typeface="Arial" charset="0"/>
            </a:endParaRPr>
          </a:p>
          <a:p>
            <a:endParaRPr lang="en-GB" altLang="en-US" sz="2400" baseline="-25000" dirty="0">
              <a:latin typeface="Arial" charset="0"/>
            </a:endParaRPr>
          </a:p>
          <a:p>
            <a:pPr marL="571500" indent="-571500" algn="l">
              <a:buAutoNum type="romanUcPeriod" startAt="6"/>
            </a:pPr>
            <a:endParaRPr lang="en-GB" altLang="en-US" sz="3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71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D8156C-8C4E-804C-95BE-A643FB872860}"/>
              </a:ext>
            </a:extLst>
          </p:cNvPr>
          <p:cNvSpPr/>
          <p:nvPr/>
        </p:nvSpPr>
        <p:spPr bwMode="auto">
          <a:xfrm>
            <a:off x="107504" y="1556792"/>
            <a:ext cx="3990188" cy="5148808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3600" dirty="0" err="1">
                <a:solidFill>
                  <a:srgbClr val="FFFF00"/>
                </a:solidFill>
              </a:rPr>
              <a:t>Prototoplanets</a:t>
            </a:r>
            <a:r>
              <a:rPr lang="en-US" sz="3600" dirty="0">
                <a:solidFill>
                  <a:srgbClr val="FFFF00"/>
                </a:solidFill>
              </a:rPr>
              <a:t> formed by 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disc fragmentation are hot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318C6-2BB5-5B47-BAB1-AAF1AE9F2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32"/>
          <a:stretch/>
        </p:blipFill>
        <p:spPr>
          <a:xfrm>
            <a:off x="402923" y="1556792"/>
            <a:ext cx="3681636" cy="2469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3F27BC-707A-8649-8591-CDD03D73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83"/>
          <a:stretch/>
        </p:blipFill>
        <p:spPr>
          <a:xfrm>
            <a:off x="389789" y="3899484"/>
            <a:ext cx="3707903" cy="25578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3305D6-EA5C-214B-8D1E-CE454306A41A}"/>
              </a:ext>
            </a:extLst>
          </p:cNvPr>
          <p:cNvSpPr txBox="1"/>
          <p:nvPr/>
        </p:nvSpPr>
        <p:spPr>
          <a:xfrm>
            <a:off x="6505290" y="6464369"/>
            <a:ext cx="2531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Mercer &amp; </a:t>
            </a:r>
            <a:r>
              <a:rPr lang="en-US" dirty="0" err="1">
                <a:solidFill>
                  <a:srgbClr val="FFFF00"/>
                </a:solidFill>
              </a:rPr>
              <a:t>Stamatellos</a:t>
            </a:r>
            <a:r>
              <a:rPr lang="en-US" dirty="0">
                <a:solidFill>
                  <a:srgbClr val="FFFF00"/>
                </a:solidFill>
              </a:rPr>
              <a:t>, 2019 in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F1E54-CA8C-2D4A-B147-11FC4A6943AA}"/>
              </a:ext>
            </a:extLst>
          </p:cNvPr>
          <p:cNvSpPr txBox="1"/>
          <p:nvPr/>
        </p:nvSpPr>
        <p:spPr>
          <a:xfrm rot="16200000">
            <a:off x="-252299" y="2550499"/>
            <a:ext cx="1327608" cy="400110"/>
          </a:xfrm>
          <a:prstGeom prst="rect">
            <a:avLst/>
          </a:prstGeom>
          <a:solidFill>
            <a:srgbClr val="ABE3E3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4426C-9839-7B41-B978-AA9C419D2255}"/>
              </a:ext>
            </a:extLst>
          </p:cNvPr>
          <p:cNvSpPr txBox="1"/>
          <p:nvPr/>
        </p:nvSpPr>
        <p:spPr>
          <a:xfrm rot="16200000">
            <a:off x="-511600" y="5033027"/>
            <a:ext cx="1990225" cy="400110"/>
          </a:xfrm>
          <a:prstGeom prst="rect">
            <a:avLst/>
          </a:prstGeom>
          <a:solidFill>
            <a:srgbClr val="ABE3E3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TEMPERTURE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720ED-44AD-7442-9B09-498B797A22C0}"/>
              </a:ext>
            </a:extLst>
          </p:cNvPr>
          <p:cNvSpPr txBox="1"/>
          <p:nvPr/>
        </p:nvSpPr>
        <p:spPr>
          <a:xfrm>
            <a:off x="1395780" y="6309320"/>
            <a:ext cx="1695920" cy="369332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RADIUS (AU)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C7B2C7A-914B-CC4D-A6CE-6934DE807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691" y="1242031"/>
            <a:ext cx="4938805" cy="45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27635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9545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11455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717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0289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861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9433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endParaRPr lang="en-US" sz="1800" dirty="0"/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are followed up to densities of ~10</a:t>
            </a:r>
            <a:r>
              <a:rPr lang="en-US" sz="22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 </a:t>
            </a: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cm</a:t>
            </a:r>
            <a:r>
              <a:rPr lang="en-US" sz="22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 </a:t>
            </a: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an initial disc density of ~ 10</a:t>
            </a:r>
            <a:r>
              <a:rPr lang="en-US" sz="22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 </a:t>
            </a: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cm</a:t>
            </a:r>
            <a:r>
              <a:rPr lang="en-US" sz="22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2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endParaRPr lang="en-US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bound object forms after the “second collapse” (after molecular hydrogen starts dissociating at 10,000K)</a:t>
            </a:r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endParaRPr lang="en-US" sz="2200" b="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temperatures to the ones in the accretion shock around planets formed by core accretion (see </a:t>
            </a:r>
            <a:r>
              <a:rPr lang="en-US" sz="2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Szulagyi</a:t>
            </a: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Mayer 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276FA-03A2-4B44-86CE-1C0C00B76533}"/>
              </a:ext>
            </a:extLst>
          </p:cNvPr>
          <p:cNvSpPr txBox="1"/>
          <p:nvPr/>
        </p:nvSpPr>
        <p:spPr>
          <a:xfrm>
            <a:off x="2627784" y="3429000"/>
            <a:ext cx="67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F8227-1347-AF41-8F1B-106C53669D42}"/>
              </a:ext>
            </a:extLst>
          </p:cNvPr>
          <p:cNvSpPr txBox="1"/>
          <p:nvPr/>
        </p:nvSpPr>
        <p:spPr>
          <a:xfrm>
            <a:off x="2741734" y="5808017"/>
            <a:ext cx="67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AU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62E42-4CFD-F44B-8488-5684226AD7D7}"/>
              </a:ext>
            </a:extLst>
          </p:cNvPr>
          <p:cNvSpPr txBox="1"/>
          <p:nvPr/>
        </p:nvSpPr>
        <p:spPr>
          <a:xfrm>
            <a:off x="1116859" y="159586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10</a:t>
            </a:r>
            <a:r>
              <a:rPr lang="en-US" sz="1800" baseline="30000" dirty="0"/>
              <a:t>-3</a:t>
            </a:r>
            <a:r>
              <a:rPr lang="en-US" sz="1800" dirty="0"/>
              <a:t> g cm</a:t>
            </a:r>
            <a:r>
              <a:rPr lang="en-US" sz="1800" baseline="30000" dirty="0"/>
              <a:t>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ECCFF4-318C-DE44-B89D-376BB5AEA39E}"/>
              </a:ext>
            </a:extLst>
          </p:cNvPr>
          <p:cNvSpPr txBox="1"/>
          <p:nvPr/>
        </p:nvSpPr>
        <p:spPr>
          <a:xfrm>
            <a:off x="1476131" y="424563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10</a:t>
            </a:r>
            <a:r>
              <a:rPr lang="en-US" sz="1800" baseline="30000" dirty="0"/>
              <a:t>4</a:t>
            </a:r>
            <a:r>
              <a:rPr lang="en-US" sz="1800" dirty="0"/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val="1588448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2991D6-DA84-A947-A366-F98BC2362B64}"/>
              </a:ext>
            </a:extLst>
          </p:cNvPr>
          <p:cNvSpPr/>
          <p:nvPr/>
        </p:nvSpPr>
        <p:spPr bwMode="auto">
          <a:xfrm>
            <a:off x="0" y="1484784"/>
            <a:ext cx="4499992" cy="5373216"/>
          </a:xfrm>
          <a:prstGeom prst="rect">
            <a:avLst/>
          </a:prstGeom>
          <a:solidFill>
            <a:schemeClr val="tx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dirty="0">
                <a:solidFill>
                  <a:srgbClr val="FFFF00"/>
                </a:solidFill>
              </a:rPr>
              <a:t>“Protoplanet” (1</a:t>
            </a:r>
            <a:r>
              <a:rPr lang="en-US" sz="3400" baseline="30000" dirty="0">
                <a:solidFill>
                  <a:srgbClr val="FFFF00"/>
                </a:solidFill>
              </a:rPr>
              <a:t>st</a:t>
            </a:r>
            <a:r>
              <a:rPr lang="en-US" sz="3400" dirty="0">
                <a:solidFill>
                  <a:srgbClr val="FFFF00"/>
                </a:solidFill>
              </a:rPr>
              <a:t> and 2</a:t>
            </a:r>
            <a:r>
              <a:rPr lang="en-US" sz="3400" baseline="30000" dirty="0">
                <a:solidFill>
                  <a:srgbClr val="FFFF00"/>
                </a:solidFill>
              </a:rPr>
              <a:t>nd</a:t>
            </a:r>
            <a:r>
              <a:rPr lang="en-US" sz="3400" dirty="0">
                <a:solidFill>
                  <a:srgbClr val="FFFF00"/>
                </a:solidFill>
              </a:rPr>
              <a:t> core) properties</a:t>
            </a:r>
            <a:endParaRPr lang="en-US" sz="3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8E5F2C-3A4E-FF45-90C5-FA55369BD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" b="5502"/>
          <a:stretch/>
        </p:blipFill>
        <p:spPr>
          <a:xfrm>
            <a:off x="150581" y="1484784"/>
            <a:ext cx="4349411" cy="2736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CF40E-F035-E04D-9180-263D60FA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7" b="2458"/>
          <a:stretch/>
        </p:blipFill>
        <p:spPr>
          <a:xfrm>
            <a:off x="115940" y="3933056"/>
            <a:ext cx="4312044" cy="2848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15709-646F-C341-9E37-CF1D03A28DE5}"/>
              </a:ext>
            </a:extLst>
          </p:cNvPr>
          <p:cNvSpPr txBox="1"/>
          <p:nvPr/>
        </p:nvSpPr>
        <p:spPr>
          <a:xfrm>
            <a:off x="3836155" y="2996952"/>
            <a:ext cx="5918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z=0.1</a:t>
            </a:r>
          </a:p>
          <a:p>
            <a:r>
              <a:rPr lang="en-US" sz="1400" dirty="0">
                <a:solidFill>
                  <a:srgbClr val="009051"/>
                </a:solidFill>
              </a:rPr>
              <a:t>z=1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z=10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05BDDFC-C0D3-B941-934F-C343C55E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362" y="1745455"/>
            <a:ext cx="4484134" cy="45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572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27635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9545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11455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717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0289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861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9433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endParaRPr lang="en-US" sz="1800" dirty="0"/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Low-metallicity first cores have lower masses</a:t>
            </a:r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endParaRPr lang="en-US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Low-metallicity  second cores also have lower masses</a:t>
            </a:r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endParaRPr lang="en-US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charset="0"/>
              <a:buChar char="•"/>
            </a:pPr>
            <a:r>
              <a:rPr lang="en-US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Disc-protoplanet and protoplanet-protoplanet interactions may increase the mass of first/second cores.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E8D9F-2864-7D4C-88E8-E3123B066A8C}"/>
              </a:ext>
            </a:extLst>
          </p:cNvPr>
          <p:cNvSpPr txBox="1"/>
          <p:nvPr/>
        </p:nvSpPr>
        <p:spPr>
          <a:xfrm rot="16200000">
            <a:off x="-881379" y="2608391"/>
            <a:ext cx="2328513" cy="369332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</a:t>
            </a:r>
            <a:r>
              <a:rPr lang="en-US" sz="1800" baseline="30000" dirty="0">
                <a:solidFill>
                  <a:srgbClr val="000000"/>
                </a:solidFill>
              </a:rPr>
              <a:t>st</a:t>
            </a:r>
            <a:r>
              <a:rPr lang="en-US" sz="1800" dirty="0">
                <a:solidFill>
                  <a:srgbClr val="000000"/>
                </a:solidFill>
              </a:rPr>
              <a:t> CORE MASS (M</a:t>
            </a:r>
            <a:r>
              <a:rPr lang="en-US" sz="1800" baseline="-25000" dirty="0">
                <a:solidFill>
                  <a:srgbClr val="000000"/>
                </a:solidFill>
              </a:rPr>
              <a:t>J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4A66B-A307-3C4B-8627-7F5D4842FD4C}"/>
              </a:ext>
            </a:extLst>
          </p:cNvPr>
          <p:cNvSpPr txBox="1"/>
          <p:nvPr/>
        </p:nvSpPr>
        <p:spPr>
          <a:xfrm rot="16200000">
            <a:off x="-952076" y="5105724"/>
            <a:ext cx="2469907" cy="369332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2</a:t>
            </a:r>
            <a:r>
              <a:rPr lang="en-US" sz="1800" baseline="30000" dirty="0">
                <a:solidFill>
                  <a:srgbClr val="000000"/>
                </a:solidFill>
              </a:rPr>
              <a:t>nd</a:t>
            </a:r>
            <a:r>
              <a:rPr lang="en-US" sz="1800" dirty="0">
                <a:solidFill>
                  <a:srgbClr val="000000"/>
                </a:solidFill>
              </a:rPr>
              <a:t>  CORE MASS (M</a:t>
            </a:r>
            <a:r>
              <a:rPr lang="en-US" sz="1800" baseline="-25000" dirty="0">
                <a:solidFill>
                  <a:srgbClr val="000000"/>
                </a:solidFill>
              </a:rPr>
              <a:t>J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FFECD-6191-7E42-A87E-869B4D630A8B}"/>
              </a:ext>
            </a:extLst>
          </p:cNvPr>
          <p:cNvSpPr txBox="1"/>
          <p:nvPr/>
        </p:nvSpPr>
        <p:spPr>
          <a:xfrm>
            <a:off x="827584" y="6464806"/>
            <a:ext cx="3310601" cy="369332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DISTANCE FROM STAR (AU)</a:t>
            </a:r>
          </a:p>
        </p:txBody>
      </p:sp>
    </p:spTree>
    <p:extLst>
      <p:ext uri="{BB962C8B-B14F-4D97-AF65-F5344CB8AC3E}">
        <p14:creationId xmlns:p14="http://schemas.microsoft.com/office/powerpoint/2010/main" val="38257999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79B10F8-A743-2F47-9DC9-A5DA8CDCE7B7}"/>
              </a:ext>
            </a:extLst>
          </p:cNvPr>
          <p:cNvSpPr/>
          <p:nvPr/>
        </p:nvSpPr>
        <p:spPr bwMode="auto">
          <a:xfrm>
            <a:off x="1115616" y="1470212"/>
            <a:ext cx="7952184" cy="5320461"/>
          </a:xfrm>
          <a:prstGeom prst="rect">
            <a:avLst/>
          </a:prstGeom>
          <a:solidFill>
            <a:schemeClr val="tx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Disc instability protoplanets: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Evolution is critical for their final properties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60AF2-8F92-2741-B322-2484D8557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12" y="2008949"/>
            <a:ext cx="7258242" cy="4723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B4E589-9F52-544A-8417-1205FC1D09E4}"/>
              </a:ext>
            </a:extLst>
          </p:cNvPr>
          <p:cNvSpPr txBox="1"/>
          <p:nvPr/>
        </p:nvSpPr>
        <p:spPr>
          <a:xfrm>
            <a:off x="4030105" y="6240333"/>
            <a:ext cx="3310601" cy="369332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DISTANCE FROM STAR (AU)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445B5C-072B-424C-8F5C-33107EA5C738}"/>
              </a:ext>
            </a:extLst>
          </p:cNvPr>
          <p:cNvSpPr txBox="1"/>
          <p:nvPr/>
        </p:nvSpPr>
        <p:spPr>
          <a:xfrm rot="16200000">
            <a:off x="373088" y="3883497"/>
            <a:ext cx="2780041" cy="430887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PLANET MASS (M</a:t>
            </a:r>
            <a:r>
              <a:rPr lang="en-US" sz="2200" baseline="-25000" dirty="0">
                <a:solidFill>
                  <a:srgbClr val="000000"/>
                </a:solidFill>
              </a:rPr>
              <a:t>J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4E5C23-3887-EE42-8755-A9E13B3E2265}"/>
              </a:ext>
            </a:extLst>
          </p:cNvPr>
          <p:cNvSpPr txBox="1"/>
          <p:nvPr/>
        </p:nvSpPr>
        <p:spPr>
          <a:xfrm>
            <a:off x="7824786" y="4931876"/>
            <a:ext cx="5918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z=0.1</a:t>
            </a:r>
          </a:p>
          <a:p>
            <a:r>
              <a:rPr lang="en-US" sz="1400" dirty="0">
                <a:solidFill>
                  <a:srgbClr val="009051"/>
                </a:solidFill>
              </a:rPr>
              <a:t>z=1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z=10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ED7F7A-A357-3048-8A06-F0D5367DC87D}"/>
              </a:ext>
            </a:extLst>
          </p:cNvPr>
          <p:cNvGrpSpPr/>
          <p:nvPr/>
        </p:nvGrpSpPr>
        <p:grpSpPr>
          <a:xfrm>
            <a:off x="4545215" y="2015262"/>
            <a:ext cx="4512501" cy="1341730"/>
            <a:chOff x="4545215" y="2015262"/>
            <a:chExt cx="4512501" cy="13417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15A2EE-178A-E84A-BCE6-2E0788D66EA9}"/>
                </a:ext>
              </a:extLst>
            </p:cNvPr>
            <p:cNvGrpSpPr/>
            <p:nvPr/>
          </p:nvGrpSpPr>
          <p:grpSpPr>
            <a:xfrm>
              <a:off x="4545215" y="2060848"/>
              <a:ext cx="4203249" cy="1296144"/>
              <a:chOff x="4545215" y="2060848"/>
              <a:chExt cx="4203249" cy="129614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55A0352-DDDD-5D41-92DE-A4E63046A15B}"/>
                  </a:ext>
                </a:extLst>
              </p:cNvPr>
              <p:cNvGrpSpPr/>
              <p:nvPr/>
            </p:nvGrpSpPr>
            <p:grpSpPr>
              <a:xfrm>
                <a:off x="4545215" y="2304779"/>
                <a:ext cx="4203249" cy="1052213"/>
                <a:chOff x="4545215" y="2160763"/>
                <a:chExt cx="4203249" cy="1052213"/>
              </a:xfrm>
            </p:grpSpPr>
            <p:sp>
              <p:nvSpPr>
                <p:cNvPr id="3" name="Right Arrow 2">
                  <a:extLst>
                    <a:ext uri="{FF2B5EF4-FFF2-40B4-BE49-F238E27FC236}">
                      <a16:creationId xmlns:a16="http://schemas.microsoft.com/office/drawing/2014/main" id="{BEB4DCC0-1A6F-EA46-94D3-BA65FBDE4235}"/>
                    </a:ext>
                  </a:extLst>
                </p:cNvPr>
                <p:cNvSpPr/>
                <p:nvPr/>
              </p:nvSpPr>
              <p:spPr bwMode="auto">
                <a:xfrm rot="10800000">
                  <a:off x="4572000" y="2708919"/>
                  <a:ext cx="1224136" cy="504056"/>
                </a:xfrm>
                <a:prstGeom prst="rightArrow">
                  <a:avLst/>
                </a:prstGeom>
                <a:solidFill>
                  <a:srgbClr val="FF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6" name="Right Arrow 5">
                  <a:extLst>
                    <a:ext uri="{FF2B5EF4-FFF2-40B4-BE49-F238E27FC236}">
                      <a16:creationId xmlns:a16="http://schemas.microsoft.com/office/drawing/2014/main" id="{14E9711D-DD64-F044-A714-E8D1CF44C256}"/>
                    </a:ext>
                  </a:extLst>
                </p:cNvPr>
                <p:cNvSpPr/>
                <p:nvPr/>
              </p:nvSpPr>
              <p:spPr bwMode="auto">
                <a:xfrm>
                  <a:off x="7559824" y="2708920"/>
                  <a:ext cx="1188640" cy="504056"/>
                </a:xfrm>
                <a:prstGeom prst="rightArrow">
                  <a:avLst/>
                </a:prstGeom>
                <a:solidFill>
                  <a:srgbClr val="FF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249413D-43D8-2047-BBA6-17FC5CA97776}"/>
                    </a:ext>
                  </a:extLst>
                </p:cNvPr>
                <p:cNvSpPr txBox="1"/>
                <p:nvPr/>
              </p:nvSpPr>
              <p:spPr>
                <a:xfrm>
                  <a:off x="4545215" y="2160763"/>
                  <a:ext cx="1407758" cy="430887"/>
                </a:xfrm>
                <a:prstGeom prst="rect">
                  <a:avLst/>
                </a:prstGeom>
                <a:solidFill>
                  <a:srgbClr val="FF0000">
                    <a:alpha val="8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>
                      <a:solidFill>
                        <a:schemeClr val="tx1"/>
                      </a:solidFill>
                    </a:rPr>
                    <a:t>Migration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48AC4C-92CA-7246-B0D6-E048C03F053F}"/>
                    </a:ext>
                  </a:extLst>
                </p:cNvPr>
                <p:cNvSpPr txBox="1"/>
                <p:nvPr/>
              </p:nvSpPr>
              <p:spPr>
                <a:xfrm>
                  <a:off x="7340706" y="2206025"/>
                  <a:ext cx="1407758" cy="430887"/>
                </a:xfrm>
                <a:prstGeom prst="rect">
                  <a:avLst/>
                </a:prstGeom>
                <a:solidFill>
                  <a:srgbClr val="FF0000">
                    <a:alpha val="8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>
                      <a:solidFill>
                        <a:schemeClr val="tx1"/>
                      </a:solidFill>
                    </a:rPr>
                    <a:t>Migration</a:t>
                  </a:r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9E2CC9-1A11-1643-95CF-EB8752422337}"/>
                  </a:ext>
                </a:extLst>
              </p:cNvPr>
              <p:cNvSpPr txBox="1"/>
              <p:nvPr/>
            </p:nvSpPr>
            <p:spPr>
              <a:xfrm>
                <a:off x="4572000" y="2060848"/>
                <a:ext cx="131799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0" dirty="0" err="1">
                    <a:solidFill>
                      <a:srgbClr val="000000"/>
                    </a:solidFill>
                  </a:rPr>
                  <a:t>Baruteau</a:t>
                </a:r>
                <a:r>
                  <a:rPr lang="en-US" sz="1100" b="0" dirty="0">
                    <a:solidFill>
                      <a:srgbClr val="000000"/>
                    </a:solidFill>
                  </a:rPr>
                  <a:t> et al. 2011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8B5235-A048-7C43-950C-CC36330E8FF2}"/>
                </a:ext>
              </a:extLst>
            </p:cNvPr>
            <p:cNvSpPr txBox="1"/>
            <p:nvPr/>
          </p:nvSpPr>
          <p:spPr>
            <a:xfrm>
              <a:off x="7237987" y="2015262"/>
              <a:ext cx="18197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err="1">
                  <a:solidFill>
                    <a:srgbClr val="000000"/>
                  </a:solidFill>
                </a:rPr>
                <a:t>Stamatellos</a:t>
              </a:r>
              <a:r>
                <a:rPr lang="en-US" sz="1100" b="0" dirty="0">
                  <a:solidFill>
                    <a:srgbClr val="000000"/>
                  </a:solidFill>
                </a:rPr>
                <a:t> &amp; </a:t>
              </a:r>
              <a:r>
                <a:rPr lang="en-US" sz="1100" b="0" dirty="0" err="1">
                  <a:solidFill>
                    <a:srgbClr val="000000"/>
                  </a:solidFill>
                </a:rPr>
                <a:t>Inutsuka</a:t>
              </a:r>
              <a:r>
                <a:rPr lang="en-US" sz="1100" b="0" dirty="0">
                  <a:solidFill>
                    <a:srgbClr val="000000"/>
                  </a:solidFill>
                </a:rPr>
                <a:t> 2018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2984E9-A4C6-0141-8317-A7183CF17AA9}"/>
              </a:ext>
            </a:extLst>
          </p:cNvPr>
          <p:cNvGrpSpPr/>
          <p:nvPr/>
        </p:nvGrpSpPr>
        <p:grpSpPr>
          <a:xfrm>
            <a:off x="6437402" y="1412776"/>
            <a:ext cx="2455078" cy="1080120"/>
            <a:chOff x="6437402" y="1412776"/>
            <a:chExt cx="2455078" cy="10801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055F87-D257-9444-88C4-B786F2CD945F}"/>
                </a:ext>
              </a:extLst>
            </p:cNvPr>
            <p:cNvGrpSpPr/>
            <p:nvPr/>
          </p:nvGrpSpPr>
          <p:grpSpPr>
            <a:xfrm>
              <a:off x="6437402" y="1556792"/>
              <a:ext cx="2455078" cy="936104"/>
              <a:chOff x="6437402" y="1397059"/>
              <a:chExt cx="2455078" cy="936104"/>
            </a:xfrm>
          </p:grpSpPr>
          <p:sp>
            <p:nvSpPr>
              <p:cNvPr id="8" name="Right Arrow 7">
                <a:extLst>
                  <a:ext uri="{FF2B5EF4-FFF2-40B4-BE49-F238E27FC236}">
                    <a16:creationId xmlns:a16="http://schemas.microsoft.com/office/drawing/2014/main" id="{68FE20D8-0E75-894F-9835-9E4C3A7B68FF}"/>
                  </a:ext>
                </a:extLst>
              </p:cNvPr>
              <p:cNvSpPr/>
              <p:nvPr/>
            </p:nvSpPr>
            <p:spPr bwMode="auto">
              <a:xfrm rot="16200000">
                <a:off x="6221378" y="1613083"/>
                <a:ext cx="936104" cy="504056"/>
              </a:xfrm>
              <a:prstGeom prst="rightArrow">
                <a:avLst/>
              </a:prstGeom>
              <a:solidFill>
                <a:srgbClr val="00B05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24CABD-17A3-0047-B8BE-B624ADB016DE}"/>
                  </a:ext>
                </a:extLst>
              </p:cNvPr>
              <p:cNvSpPr txBox="1"/>
              <p:nvPr/>
            </p:nvSpPr>
            <p:spPr>
              <a:xfrm>
                <a:off x="6952858" y="1469067"/>
                <a:ext cx="1939622" cy="430887"/>
              </a:xfrm>
              <a:prstGeom prst="rect">
                <a:avLst/>
              </a:prstGeom>
              <a:solidFill>
                <a:srgbClr val="00B050">
                  <a:alpha val="8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</a:rPr>
                  <a:t>Gas accretion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ACAD1B-E0C3-ED4A-A5DF-783CF936D2EB}"/>
                </a:ext>
              </a:extLst>
            </p:cNvPr>
            <p:cNvSpPr txBox="1"/>
            <p:nvPr/>
          </p:nvSpPr>
          <p:spPr>
            <a:xfrm>
              <a:off x="6876256" y="1412776"/>
              <a:ext cx="19447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err="1">
                  <a:solidFill>
                    <a:srgbClr val="000000"/>
                  </a:solidFill>
                </a:rPr>
                <a:t>Stamatellos</a:t>
              </a:r>
              <a:r>
                <a:rPr lang="en-US" sz="1100" b="0" dirty="0">
                  <a:solidFill>
                    <a:srgbClr val="000000"/>
                  </a:solidFill>
                </a:rPr>
                <a:t> &amp; Whitworth 2009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B340B6-3E97-2341-AF44-B8050CB12638}"/>
              </a:ext>
            </a:extLst>
          </p:cNvPr>
          <p:cNvGrpSpPr/>
          <p:nvPr/>
        </p:nvGrpSpPr>
        <p:grpSpPr>
          <a:xfrm>
            <a:off x="6516216" y="3426565"/>
            <a:ext cx="2123056" cy="1082555"/>
            <a:chOff x="6516216" y="3426565"/>
            <a:chExt cx="2123056" cy="108255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152FE4C-3764-714D-8C81-041B0C4E9E10}"/>
                </a:ext>
              </a:extLst>
            </p:cNvPr>
            <p:cNvGrpSpPr/>
            <p:nvPr/>
          </p:nvGrpSpPr>
          <p:grpSpPr>
            <a:xfrm>
              <a:off x="6516216" y="3573016"/>
              <a:ext cx="2123056" cy="936104"/>
              <a:chOff x="6516216" y="3573016"/>
              <a:chExt cx="2123056" cy="936104"/>
            </a:xfrm>
          </p:grpSpPr>
          <p:sp>
            <p:nvSpPr>
              <p:cNvPr id="7" name="Right Arrow 6">
                <a:extLst>
                  <a:ext uri="{FF2B5EF4-FFF2-40B4-BE49-F238E27FC236}">
                    <a16:creationId xmlns:a16="http://schemas.microsoft.com/office/drawing/2014/main" id="{E36D1ADD-7A2A-7145-A4CE-D07E1AAFDB83}"/>
                  </a:ext>
                </a:extLst>
              </p:cNvPr>
              <p:cNvSpPr/>
              <p:nvPr/>
            </p:nvSpPr>
            <p:spPr bwMode="auto">
              <a:xfrm rot="5400000">
                <a:off x="6300192" y="3789040"/>
                <a:ext cx="936104" cy="504056"/>
              </a:xfrm>
              <a:prstGeom prst="rightArrow">
                <a:avLst/>
              </a:prstGeom>
              <a:solidFill>
                <a:srgbClr val="00B05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DD8BA7-57BC-314D-90CA-6BF9A7526543}"/>
                  </a:ext>
                </a:extLst>
              </p:cNvPr>
              <p:cNvSpPr txBox="1"/>
              <p:nvPr/>
            </p:nvSpPr>
            <p:spPr>
              <a:xfrm>
                <a:off x="7010300" y="3645024"/>
                <a:ext cx="1628972" cy="769441"/>
              </a:xfrm>
              <a:prstGeom prst="rect">
                <a:avLst/>
              </a:prstGeom>
              <a:solidFill>
                <a:srgbClr val="00B050">
                  <a:alpha val="8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</a:rPr>
                  <a:t>Tidal downsizing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D68C9A-E254-934A-8560-273E87E9157E}"/>
                </a:ext>
              </a:extLst>
            </p:cNvPr>
            <p:cNvSpPr txBox="1"/>
            <p:nvPr/>
          </p:nvSpPr>
          <p:spPr>
            <a:xfrm>
              <a:off x="7250287" y="3426565"/>
              <a:ext cx="11047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 err="1">
                  <a:solidFill>
                    <a:srgbClr val="000000"/>
                  </a:solidFill>
                </a:rPr>
                <a:t>Nayakshin</a:t>
              </a:r>
              <a:r>
                <a:rPr lang="en-US" sz="1100" b="0" dirty="0">
                  <a:solidFill>
                    <a:srgbClr val="000000"/>
                  </a:solidFill>
                </a:rPr>
                <a:t>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238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AD206D5-D2BD-C142-AB0A-23C598AEA9B1}"/>
              </a:ext>
            </a:extLst>
          </p:cNvPr>
          <p:cNvSpPr/>
          <p:nvPr/>
        </p:nvSpPr>
        <p:spPr bwMode="auto">
          <a:xfrm>
            <a:off x="0" y="1772816"/>
            <a:ext cx="9134882" cy="3816424"/>
          </a:xfrm>
          <a:prstGeom prst="rect">
            <a:avLst/>
          </a:prstGeom>
          <a:solidFill>
            <a:schemeClr val="tx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Disc instability protoplanets: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Evolution is critical for their final properties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63DD00-EB20-4640-889B-2AC471240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44"/>
          <a:stretch/>
        </p:blipFill>
        <p:spPr>
          <a:xfrm>
            <a:off x="4448791" y="1882511"/>
            <a:ext cx="4659713" cy="34267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FE592F-9FB9-3C48-A6E4-2D8A4E342C3E}"/>
              </a:ext>
            </a:extLst>
          </p:cNvPr>
          <p:cNvSpPr txBox="1"/>
          <p:nvPr/>
        </p:nvSpPr>
        <p:spPr>
          <a:xfrm>
            <a:off x="1115616" y="5750585"/>
            <a:ext cx="773616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0" dirty="0">
                <a:solidFill>
                  <a:srgbClr val="000000"/>
                </a:solidFill>
              </a:rPr>
              <a:t>Protoplanet final mass and radius as estimated by hydrodynamic simulations are uncertain by a factor of ~2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2069F18-56C6-0247-AD05-FC70EF581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9" b="48022"/>
          <a:stretch/>
        </p:blipFill>
        <p:spPr>
          <a:xfrm>
            <a:off x="307508" y="1813554"/>
            <a:ext cx="4332703" cy="3564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BEC2B-614B-E846-A9CC-53A6E0F7231F}"/>
              </a:ext>
            </a:extLst>
          </p:cNvPr>
          <p:cNvSpPr txBox="1"/>
          <p:nvPr/>
        </p:nvSpPr>
        <p:spPr>
          <a:xfrm>
            <a:off x="6460244" y="6525344"/>
            <a:ext cx="2385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Fletcher et al. 2019, MNRAS</a:t>
            </a:r>
          </a:p>
        </p:txBody>
      </p:sp>
    </p:spTree>
    <p:extLst>
      <p:ext uri="{BB962C8B-B14F-4D97-AF65-F5344CB8AC3E}">
        <p14:creationId xmlns:p14="http://schemas.microsoft.com/office/powerpoint/2010/main" val="866199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68" y="162000"/>
            <a:ext cx="8915400" cy="890736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87624" y="1628800"/>
            <a:ext cx="7704856" cy="4824536"/>
          </a:xfrm>
          <a:prstGeom prst="rect">
            <a:avLst/>
          </a:prstGeom>
          <a:solidFill>
            <a:schemeClr val="bg2">
              <a:lumMod val="75000"/>
              <a:alpha val="67000"/>
            </a:schemeClr>
          </a:solidFill>
          <a:ln w="57150">
            <a:noFill/>
            <a:miter lim="800000"/>
            <a:headEnd/>
            <a:tailEnd/>
          </a:ln>
        </p:spPr>
        <p:txBody>
          <a:bodyPr wrap="square" anchor="t" anchorCtr="0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9000"/>
              </a:lnSpc>
              <a:spcBef>
                <a:spcPct val="20000"/>
              </a:spcBef>
              <a:spcAft>
                <a:spcPts val="1800"/>
              </a:spcAft>
              <a:buFont typeface="Wingdings" pitchFamily="-106" charset="2"/>
              <a:buChar char="§"/>
            </a:pPr>
            <a:r>
              <a:rPr kumimoji="1" lang="en-GB" sz="250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</a:t>
            </a: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Disc fragmentation can happen around M dwarf discs to form protoplanets</a:t>
            </a:r>
          </a:p>
          <a:p>
            <a:pPr algn="just">
              <a:lnSpc>
                <a:spcPct val="109000"/>
              </a:lnSpc>
              <a:spcBef>
                <a:spcPct val="20000"/>
              </a:spcBef>
              <a:spcAft>
                <a:spcPts val="1800"/>
              </a:spcAft>
              <a:buFont typeface="Wingdings" pitchFamily="-106" charset="2"/>
              <a:buChar char="§"/>
            </a:pP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High disc-to-stellar mass ratios are needed (q&gt;0.3)</a:t>
            </a:r>
          </a:p>
          <a:p>
            <a:pPr algn="just">
              <a:lnSpc>
                <a:spcPct val="109000"/>
              </a:lnSpc>
              <a:spcBef>
                <a:spcPct val="20000"/>
              </a:spcBef>
              <a:spcAft>
                <a:spcPts val="1800"/>
              </a:spcAft>
              <a:buFont typeface="Wingdings" pitchFamily="-106" charset="2"/>
              <a:buChar char="§"/>
            </a:pP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Jupiter-mass fragments go through the 1</a:t>
            </a:r>
            <a:r>
              <a:rPr kumimoji="1" lang="en-GB" sz="2200" b="0" baseline="3000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st</a:t>
            </a: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and 2</a:t>
            </a:r>
            <a:r>
              <a:rPr kumimoji="1" lang="en-GB" sz="2200" b="0" baseline="3000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nd</a:t>
            </a: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collapse phase just like their solar-mass counterparts</a:t>
            </a:r>
          </a:p>
          <a:p>
            <a:pPr algn="just">
              <a:lnSpc>
                <a:spcPct val="109000"/>
              </a:lnSpc>
              <a:spcBef>
                <a:spcPct val="20000"/>
              </a:spcBef>
              <a:spcAft>
                <a:spcPts val="1800"/>
              </a:spcAft>
              <a:buFont typeface="Wingdings" pitchFamily="-106" charset="2"/>
              <a:buChar char="§"/>
            </a:pP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Protoplanets formed by disc instability are hot (T~10</a:t>
            </a:r>
            <a:r>
              <a:rPr kumimoji="1" lang="en-GB" sz="2200" b="0" baseline="3000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4</a:t>
            </a: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K) </a:t>
            </a:r>
          </a:p>
          <a:p>
            <a:pPr algn="just">
              <a:lnSpc>
                <a:spcPct val="109000"/>
              </a:lnSpc>
              <a:spcBef>
                <a:spcPct val="20000"/>
              </a:spcBef>
              <a:spcAft>
                <a:spcPts val="1800"/>
              </a:spcAft>
              <a:buFont typeface="Wingdings" pitchFamily="-106" charset="2"/>
              <a:buChar char="§"/>
            </a:pPr>
            <a:r>
              <a:rPr kumimoji="1" lang="en-GB" sz="22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Evolution (disc-protoplanet and protoplanet-protoplanet interactions) will determine the planet final properties </a:t>
            </a:r>
          </a:p>
        </p:txBody>
      </p:sp>
    </p:spTree>
    <p:extLst>
      <p:ext uri="{BB962C8B-B14F-4D97-AF65-F5344CB8AC3E}">
        <p14:creationId xmlns:p14="http://schemas.microsoft.com/office/powerpoint/2010/main" val="38612815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Mass loading technique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78290-9FE8-D745-B10D-8E305E53340F}"/>
              </a:ext>
            </a:extLst>
          </p:cNvPr>
          <p:cNvSpPr/>
          <p:nvPr/>
        </p:nvSpPr>
        <p:spPr>
          <a:xfrm>
            <a:off x="4549597" y="1942099"/>
            <a:ext cx="4414891" cy="485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Disc mass is “slowly” increased (accretion from an envelope)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dirty="0">
                <a:solidFill>
                  <a:srgbClr val="FFFF00"/>
                </a:solidFill>
                <a:latin typeface="Arial"/>
                <a:cs typeface="Arial"/>
              </a:rPr>
              <a:t>Test I: 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Ensure that “accretion rate” does not affect fragmentation mass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dirty="0">
                <a:solidFill>
                  <a:srgbClr val="FFFF00"/>
                </a:solidFill>
                <a:latin typeface="Arial"/>
                <a:cs typeface="Arial"/>
              </a:rPr>
              <a:t>Test II</a:t>
            </a:r>
            <a:r>
              <a:rPr lang="en-GB" sz="2000" dirty="0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Ensure that mass loading method does not affect the fragmentation mass (0.15-0.2 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lang="en-US" sz="2000" b="0" baseline="-250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; increase in steps of 0.01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M</a:t>
            </a:r>
            <a:r>
              <a:rPr lang="en-US" sz="2000" b="0" baseline="-250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en-US" sz="2000" b="0" baseline="-25000" dirty="0">
              <a:solidFill>
                <a:schemeClr val="tx1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just">
              <a:lnSpc>
                <a:spcPct val="120000"/>
              </a:lnSpc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lnSpc>
                <a:spcPct val="120000"/>
              </a:lnSpc>
            </a:pPr>
            <a:endParaRPr lang="en-US" sz="2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69D44-7159-4A45-8C4E-5688D6015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8" t="1939" r="5797" b="3053"/>
          <a:stretch/>
        </p:blipFill>
        <p:spPr>
          <a:xfrm>
            <a:off x="0" y="1916832"/>
            <a:ext cx="4585692" cy="3528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B3D0FA-A0AA-F04C-AE58-253E1B718282}"/>
              </a:ext>
            </a:extLst>
          </p:cNvPr>
          <p:cNvSpPr/>
          <p:nvPr/>
        </p:nvSpPr>
        <p:spPr>
          <a:xfrm>
            <a:off x="1115616" y="5562601"/>
            <a:ext cx="34563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b="0" dirty="0">
                <a:solidFill>
                  <a:schemeClr val="tx1"/>
                </a:solidFill>
                <a:latin typeface="Times" pitchFamily="2" charset="0"/>
                <a:ea typeface="Wingdings"/>
                <a:cs typeface="Arial" panose="020B0604020202020204" pitchFamily="34" charset="0"/>
                <a:sym typeface="Wingdings"/>
              </a:rPr>
              <a:t>χ</a:t>
            </a:r>
            <a:r>
              <a:rPr lang="en-GB" sz="2400" b="0" baseline="-25000" dirty="0">
                <a:solidFill>
                  <a:schemeClr val="tx1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 </a:t>
            </a:r>
            <a:r>
              <a:rPr lang="en-GB" sz="2600" b="0" baseline="-25000" dirty="0">
                <a:solidFill>
                  <a:schemeClr val="tx1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fraction of increase of disc     mass per outer disc period</a:t>
            </a:r>
            <a:endParaRPr lang="en-GB" sz="26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B5A131-7FD4-3045-9B75-35B0D574F63C}"/>
              </a:ext>
            </a:extLst>
          </p:cNvPr>
          <p:cNvSpPr/>
          <p:nvPr/>
        </p:nvSpPr>
        <p:spPr>
          <a:xfrm>
            <a:off x="3304837" y="2132856"/>
            <a:ext cx="1223412" cy="736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b="0" dirty="0" err="1">
                <a:solidFill>
                  <a:srgbClr val="000000"/>
                </a:solidFill>
                <a:latin typeface="Arial"/>
                <a:cs typeface="Arial"/>
              </a:rPr>
              <a:t>Mdisc</a:t>
            </a:r>
            <a:r>
              <a:rPr lang="en-GB" b="0" dirty="0">
                <a:solidFill>
                  <a:srgbClr val="000000"/>
                </a:solidFill>
                <a:latin typeface="Arial"/>
                <a:cs typeface="Arial"/>
              </a:rPr>
              <a:t>=0.12</a:t>
            </a:r>
            <a:r>
              <a:rPr lang="en-US" b="0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b="0" baseline="-25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GB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lnSpc>
                <a:spcPct val="120000"/>
              </a:lnSpc>
            </a:pPr>
            <a:r>
              <a:rPr lang="en-GB" b="0" dirty="0" err="1">
                <a:solidFill>
                  <a:srgbClr val="000000"/>
                </a:solidFill>
                <a:latin typeface="Arial"/>
                <a:cs typeface="Arial"/>
              </a:rPr>
              <a:t>Rdisc</a:t>
            </a:r>
            <a:r>
              <a:rPr lang="en-GB" b="0" dirty="0">
                <a:solidFill>
                  <a:srgbClr val="000000"/>
                </a:solidFill>
                <a:latin typeface="Arial"/>
                <a:cs typeface="Arial"/>
              </a:rPr>
              <a:t>=90AU</a:t>
            </a:r>
          </a:p>
          <a:p>
            <a:pPr algn="just">
              <a:lnSpc>
                <a:spcPct val="120000"/>
              </a:lnSpc>
            </a:pPr>
            <a:r>
              <a:rPr lang="en-GB" b="0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GB" b="0" baseline="-25000" dirty="0" err="1">
                <a:solidFill>
                  <a:srgbClr val="000000"/>
                </a:solidFill>
                <a:latin typeface="Arial"/>
                <a:cs typeface="Arial"/>
              </a:rPr>
              <a:t>star</a:t>
            </a:r>
            <a:r>
              <a:rPr lang="en-GB" b="0" dirty="0">
                <a:solidFill>
                  <a:srgbClr val="000000"/>
                </a:solidFill>
                <a:latin typeface="Arial"/>
                <a:cs typeface="Arial"/>
              </a:rPr>
              <a:t>= 0.4</a:t>
            </a:r>
            <a:r>
              <a:rPr lang="en-US" b="0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b="0" baseline="-250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</p:txBody>
      </p:sp>
    </p:spTree>
    <p:extLst>
      <p:ext uri="{BB962C8B-B14F-4D97-AF65-F5344CB8AC3E}">
        <p14:creationId xmlns:p14="http://schemas.microsoft.com/office/powerpoint/2010/main" val="149027454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r>
              <a:rPr lang="en-US" sz="3000" dirty="0" err="1">
                <a:solidFill>
                  <a:srgbClr val="FFFF00"/>
                </a:solidFill>
              </a:rPr>
              <a:t>Prototoplanets</a:t>
            </a:r>
            <a:r>
              <a:rPr lang="en-US" sz="3000" dirty="0">
                <a:solidFill>
                  <a:srgbClr val="FFFF00"/>
                </a:solidFill>
              </a:rPr>
              <a:t> formed by disc fragmentation: first and second core signatures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EA2F4-A493-5E44-8A84-4D798EFCC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628800"/>
            <a:ext cx="5157564" cy="40624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67233E-1418-4348-A118-BF4A3DAA480C}"/>
              </a:ext>
            </a:extLst>
          </p:cNvPr>
          <p:cNvSpPr txBox="1"/>
          <p:nvPr/>
        </p:nvSpPr>
        <p:spPr>
          <a:xfrm>
            <a:off x="1763688" y="5797713"/>
            <a:ext cx="7000404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Some fragments go through the second collapse phase but show no </a:t>
            </a:r>
            <a:r>
              <a:rPr lang="en-GB" sz="2000" dirty="0" err="1">
                <a:solidFill>
                  <a:schemeClr val="bg1"/>
                </a:solidFill>
              </a:rPr>
              <a:t>signatur</a:t>
            </a:r>
            <a:r>
              <a:rPr lang="en-GB" sz="2000" dirty="0">
                <a:solidFill>
                  <a:schemeClr val="bg1"/>
                </a:solidFill>
              </a:rPr>
              <a:t> of second core in the </a:t>
            </a:r>
            <a:r>
              <a:rPr lang="en-GB" sz="2000" dirty="0" err="1">
                <a:solidFill>
                  <a:schemeClr val="bg1"/>
                </a:solidFill>
              </a:rPr>
              <a:t>infall</a:t>
            </a:r>
            <a:r>
              <a:rPr lang="en-GB" sz="2000" dirty="0">
                <a:solidFill>
                  <a:schemeClr val="bg1"/>
                </a:solidFill>
              </a:rPr>
              <a:t> velocity profile due to high rotation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F7B16DE-6BDB-C34D-971C-3D8485FA87B6}"/>
              </a:ext>
            </a:extLst>
          </p:cNvPr>
          <p:cNvSpPr/>
          <p:nvPr/>
        </p:nvSpPr>
        <p:spPr bwMode="auto">
          <a:xfrm>
            <a:off x="3995936" y="2204864"/>
            <a:ext cx="45719" cy="504056"/>
          </a:xfrm>
          <a:prstGeom prst="downArrow">
            <a:avLst/>
          </a:prstGeom>
          <a:noFill/>
          <a:ln w="57150" cap="flat" cmpd="sng" algn="ctr">
            <a:solidFill>
              <a:srgbClr val="F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46D8724-29E7-9941-80DB-F2F4BA614DB9}"/>
              </a:ext>
            </a:extLst>
          </p:cNvPr>
          <p:cNvSpPr/>
          <p:nvPr/>
        </p:nvSpPr>
        <p:spPr bwMode="auto">
          <a:xfrm>
            <a:off x="6084168" y="3331554"/>
            <a:ext cx="45719" cy="504056"/>
          </a:xfrm>
          <a:prstGeom prst="downArrow">
            <a:avLst/>
          </a:prstGeom>
          <a:noFill/>
          <a:ln w="57150" cap="flat" cmpd="sng" algn="ctr">
            <a:solidFill>
              <a:srgbClr val="F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ED54A-D1AA-C042-9EE9-46CD283A857D}"/>
              </a:ext>
            </a:extLst>
          </p:cNvPr>
          <p:cNvSpPr txBox="1"/>
          <p:nvPr/>
        </p:nvSpPr>
        <p:spPr>
          <a:xfrm>
            <a:off x="2483769" y="2042337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Accretion shock around 2</a:t>
            </a:r>
            <a:r>
              <a:rPr lang="en-US" sz="1800" baseline="30000" dirty="0">
                <a:solidFill>
                  <a:schemeClr val="bg1"/>
                </a:solidFill>
              </a:rPr>
              <a:t>nd</a:t>
            </a:r>
            <a:r>
              <a:rPr lang="en-US" sz="1800" dirty="0">
                <a:solidFill>
                  <a:schemeClr val="bg1"/>
                </a:solidFill>
              </a:rPr>
              <a:t> 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45E27-79C8-D145-A9B7-5B7083775F47}"/>
              </a:ext>
            </a:extLst>
          </p:cNvPr>
          <p:cNvSpPr txBox="1"/>
          <p:nvPr/>
        </p:nvSpPr>
        <p:spPr>
          <a:xfrm>
            <a:off x="5220072" y="240822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Accretion shock around 1st 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6B5E8-FFDF-7C47-8641-9BBF6307F427}"/>
              </a:ext>
            </a:extLst>
          </p:cNvPr>
          <p:cNvSpPr txBox="1"/>
          <p:nvPr/>
        </p:nvSpPr>
        <p:spPr>
          <a:xfrm rot="16200000">
            <a:off x="308673" y="3538499"/>
            <a:ext cx="3330875" cy="338554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IINFALL VELOCITY (km s</a:t>
            </a:r>
            <a:r>
              <a:rPr lang="en-US" sz="1600" baseline="30000" dirty="0">
                <a:solidFill>
                  <a:srgbClr val="000000"/>
                </a:solidFill>
              </a:rPr>
              <a:t>-1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60A58-985C-0E48-A992-C6EF1FB40A18}"/>
              </a:ext>
            </a:extLst>
          </p:cNvPr>
          <p:cNvSpPr txBox="1"/>
          <p:nvPr/>
        </p:nvSpPr>
        <p:spPr>
          <a:xfrm>
            <a:off x="2819286" y="5321718"/>
            <a:ext cx="3310601" cy="338554"/>
          </a:xfrm>
          <a:prstGeom prst="rect">
            <a:avLst/>
          </a:prstGeom>
          <a:solidFill>
            <a:srgbClr val="AB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DISTANCE FROM STAR (AU)</a:t>
            </a:r>
          </a:p>
        </p:txBody>
      </p:sp>
    </p:spTree>
    <p:extLst>
      <p:ext uri="{BB962C8B-B14F-4D97-AF65-F5344CB8AC3E}">
        <p14:creationId xmlns:p14="http://schemas.microsoft.com/office/powerpoint/2010/main" val="2002599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Giant planets (M&gt;1M</a:t>
            </a:r>
            <a:r>
              <a:rPr lang="en-US" sz="3500" baseline="-25000" dirty="0">
                <a:solidFill>
                  <a:srgbClr val="FFFF00"/>
                </a:solidFill>
              </a:rPr>
              <a:t>J</a:t>
            </a:r>
            <a:r>
              <a:rPr lang="en-US" sz="3500" dirty="0">
                <a:solidFill>
                  <a:srgbClr val="FFFF00"/>
                </a:solidFill>
              </a:rPr>
              <a:t>) around M dwarfs</a:t>
            </a:r>
            <a:br>
              <a:rPr lang="en-US" sz="3500" dirty="0">
                <a:solidFill>
                  <a:srgbClr val="FFFF00"/>
                </a:solidFill>
              </a:rPr>
            </a:br>
            <a:r>
              <a:rPr lang="en-US" sz="3500" dirty="0">
                <a:solidFill>
                  <a:srgbClr val="FFFF00"/>
                </a:solidFill>
              </a:rPr>
              <a:t>Semi-major axis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C98D7-C0CD-9A46-89EC-4F2F13503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060" y="1556792"/>
            <a:ext cx="5760640" cy="40894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36CA56-E14F-704A-B6F5-ECB35F198474}"/>
              </a:ext>
            </a:extLst>
          </p:cNvPr>
          <p:cNvSpPr txBox="1"/>
          <p:nvPr/>
        </p:nvSpPr>
        <p:spPr>
          <a:xfrm>
            <a:off x="1748060" y="5890746"/>
            <a:ext cx="576064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Red: Giant planets around M dwarfs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accent1"/>
                </a:solidFill>
              </a:rPr>
              <a:t>Blue: Giant planets around higher-mass stars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3057A-08A1-514C-B894-CE0E9AB6B755}"/>
              </a:ext>
            </a:extLst>
          </p:cNvPr>
          <p:cNvSpPr txBox="1"/>
          <p:nvPr/>
        </p:nvSpPr>
        <p:spPr>
          <a:xfrm>
            <a:off x="6228184" y="5379896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www.exoplanet.eu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625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C7D1C-B110-6440-A496-30F0AE1C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84" y="1772816"/>
            <a:ext cx="5695964" cy="3920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734306-E295-5445-8B19-AC810E176C12}"/>
              </a:ext>
            </a:extLst>
          </p:cNvPr>
          <p:cNvSpPr txBox="1"/>
          <p:nvPr/>
        </p:nvSpPr>
        <p:spPr>
          <a:xfrm>
            <a:off x="1748060" y="5890746"/>
            <a:ext cx="576064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Red: Giant planets around M dwarfs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accent1"/>
                </a:solidFill>
              </a:rPr>
              <a:t>Blue: Giant planets around higher-mass stars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AB3755-79E4-DB48-9D92-FD2F9F58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r>
              <a:rPr lang="en-US" sz="3500" dirty="0">
                <a:solidFill>
                  <a:srgbClr val="FFFF00"/>
                </a:solidFill>
              </a:rPr>
              <a:t>Giant planets (M&gt;1M</a:t>
            </a:r>
            <a:r>
              <a:rPr lang="en-US" sz="3500" baseline="-25000" dirty="0">
                <a:solidFill>
                  <a:srgbClr val="FFFF00"/>
                </a:solidFill>
              </a:rPr>
              <a:t>J</a:t>
            </a:r>
            <a:r>
              <a:rPr lang="en-US" sz="3500" dirty="0">
                <a:solidFill>
                  <a:srgbClr val="FFFF00"/>
                </a:solidFill>
              </a:rPr>
              <a:t>) around M dwarfs</a:t>
            </a:r>
            <a:br>
              <a:rPr lang="en-US" sz="3500" dirty="0">
                <a:solidFill>
                  <a:srgbClr val="FFFF00"/>
                </a:solidFill>
              </a:rPr>
            </a:br>
            <a:r>
              <a:rPr lang="en-US" sz="3500" dirty="0">
                <a:solidFill>
                  <a:srgbClr val="FFFF00"/>
                </a:solidFill>
              </a:rPr>
              <a:t>Eccentricity</a:t>
            </a:r>
            <a:endParaRPr lang="en-US" sz="3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D2703-6355-F44C-96FA-5B65C2DE9C7A}"/>
              </a:ext>
            </a:extLst>
          </p:cNvPr>
          <p:cNvSpPr txBox="1"/>
          <p:nvPr/>
        </p:nvSpPr>
        <p:spPr>
          <a:xfrm>
            <a:off x="6152286" y="5456257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www.exoplanet.eu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726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734306-E295-5445-8B19-AC810E176C12}"/>
              </a:ext>
            </a:extLst>
          </p:cNvPr>
          <p:cNvSpPr txBox="1"/>
          <p:nvPr/>
        </p:nvSpPr>
        <p:spPr>
          <a:xfrm>
            <a:off x="1748060" y="5890746"/>
            <a:ext cx="576064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Red: Giant planets around M dwarfs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accent1"/>
                </a:solidFill>
              </a:rPr>
              <a:t>Blue: Giant planets around higher-mass stars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AB3755-79E4-DB48-9D92-FD2F9F58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r>
              <a:rPr lang="en-US" sz="3500" dirty="0">
                <a:solidFill>
                  <a:srgbClr val="FFFF00"/>
                </a:solidFill>
              </a:rPr>
              <a:t>Giant planets (M&gt;1M</a:t>
            </a:r>
            <a:r>
              <a:rPr lang="en-US" sz="3500" baseline="-25000" dirty="0">
                <a:solidFill>
                  <a:srgbClr val="FFFF00"/>
                </a:solidFill>
              </a:rPr>
              <a:t>J</a:t>
            </a:r>
            <a:r>
              <a:rPr lang="en-US" sz="3500" dirty="0">
                <a:solidFill>
                  <a:srgbClr val="FFFF00"/>
                </a:solidFill>
              </a:rPr>
              <a:t>) around M dwarfs</a:t>
            </a:r>
            <a:br>
              <a:rPr lang="en-US" sz="3500" dirty="0">
                <a:solidFill>
                  <a:srgbClr val="FFFF00"/>
                </a:solidFill>
              </a:rPr>
            </a:br>
            <a:r>
              <a:rPr lang="en-US" sz="3500" dirty="0">
                <a:solidFill>
                  <a:srgbClr val="FFFF00"/>
                </a:solidFill>
              </a:rPr>
              <a:t>Metallicity</a:t>
            </a:r>
            <a:endParaRPr lang="en-US" sz="3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35503-0485-BF43-9073-CF5C6FAF3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972" y="1604559"/>
            <a:ext cx="5607944" cy="4059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23FCD-0B04-B147-A631-B1A6DA96DA51}"/>
              </a:ext>
            </a:extLst>
          </p:cNvPr>
          <p:cNvSpPr txBox="1"/>
          <p:nvPr/>
        </p:nvSpPr>
        <p:spPr>
          <a:xfrm>
            <a:off x="6084168" y="5445224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www.exoplanet.eu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933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187624" y="1484784"/>
            <a:ext cx="7880176" cy="53732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24F65-75BD-BB4E-91E6-C72DA9B48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10" b="11228"/>
          <a:stretch/>
        </p:blipFill>
        <p:spPr>
          <a:xfrm>
            <a:off x="1691680" y="1772816"/>
            <a:ext cx="6768752" cy="51845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>
                <a:solidFill>
                  <a:srgbClr val="FFFF00"/>
                </a:solidFill>
              </a:rPr>
              <a:t>Exoplanets properties are </a:t>
            </a:r>
            <a:r>
              <a:rPr lang="en-GB" sz="3800" dirty="0">
                <a:solidFill>
                  <a:srgbClr val="FFFF00"/>
                </a:solidFill>
              </a:rPr>
              <a:t>diverse</a:t>
            </a:r>
            <a:endParaRPr lang="en-GB" sz="3800" dirty="0"/>
          </a:p>
        </p:txBody>
      </p:sp>
      <p:sp>
        <p:nvSpPr>
          <p:cNvPr id="3" name="TextBox 2"/>
          <p:cNvSpPr txBox="1"/>
          <p:nvPr/>
        </p:nvSpPr>
        <p:spPr>
          <a:xfrm>
            <a:off x="2642349" y="6165304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0.01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8661" y="6165304"/>
            <a:ext cx="5052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0.1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9992" y="6165304"/>
            <a:ext cx="3129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861" y="6165304"/>
            <a:ext cx="56938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272" y="6172298"/>
            <a:ext cx="69762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1000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860032" y="6381328"/>
            <a:ext cx="1527463" cy="27964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6165304"/>
            <a:ext cx="44114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720812" y="3477580"/>
            <a:ext cx="258900" cy="167961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8255" y="2636912"/>
            <a:ext cx="44114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1680" y="2033518"/>
            <a:ext cx="56938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100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4838" y="3357045"/>
            <a:ext cx="3129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63688" y="3923764"/>
            <a:ext cx="5052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0.1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9672" y="4643844"/>
            <a:ext cx="6335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0.01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656" y="5272347"/>
            <a:ext cx="7617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0.001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1774" y="3605937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Planet mass (M</a:t>
            </a:r>
            <a:r>
              <a:rPr lang="en-US" sz="2000" baseline="-25000" dirty="0">
                <a:solidFill>
                  <a:srgbClr val="000000"/>
                </a:solidFill>
              </a:rPr>
              <a:t>JUPITER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3324" y="6482906"/>
            <a:ext cx="479047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Semi-major axis (distance from star) (AU)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842E51-A388-834F-8266-AF146059A00E}"/>
              </a:ext>
            </a:extLst>
          </p:cNvPr>
          <p:cNvSpPr txBox="1"/>
          <p:nvPr/>
        </p:nvSpPr>
        <p:spPr>
          <a:xfrm>
            <a:off x="1433724" y="5795972"/>
            <a:ext cx="8194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0.0001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415D16-2CE0-E248-BB16-E243328F5E7D}"/>
              </a:ext>
            </a:extLst>
          </p:cNvPr>
          <p:cNvSpPr/>
          <p:nvPr/>
        </p:nvSpPr>
        <p:spPr>
          <a:xfrm>
            <a:off x="4679806" y="1538208"/>
            <a:ext cx="4370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Arial" pitchFamily="-106" charset="0"/>
              </a:rPr>
              <a:t>4064 exoplanets (as of 4</a:t>
            </a:r>
            <a:r>
              <a:rPr lang="en-US" sz="1800" baseline="30000" dirty="0">
                <a:solidFill>
                  <a:srgbClr val="002060"/>
                </a:solidFill>
                <a:latin typeface="Arial" pitchFamily="-106" charset="0"/>
              </a:rPr>
              <a:t>th</a:t>
            </a:r>
            <a:r>
              <a:rPr lang="en-US" sz="1800" dirty="0">
                <a:solidFill>
                  <a:srgbClr val="002060"/>
                </a:solidFill>
                <a:latin typeface="Arial" pitchFamily="-106" charset="0"/>
              </a:rPr>
              <a:t> June, 2019) </a:t>
            </a:r>
            <a:endParaRPr lang="en-US" sz="18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A2A5B41-0345-A541-89A6-019EEFEC6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225" y="3320988"/>
            <a:ext cx="504057" cy="324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22EF073-9379-1845-B900-A3F4C44EE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035" y="3689147"/>
            <a:ext cx="424872" cy="4248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57E1B54-842E-D045-8959-EB1D6B447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860" y="4076520"/>
            <a:ext cx="365041" cy="3650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695CB0-9818-5E4B-9F49-19527A3BD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290" y="4149080"/>
            <a:ext cx="365041" cy="365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AF7EB4-9533-FB4A-83B1-A29C9C33C806}"/>
              </a:ext>
            </a:extLst>
          </p:cNvPr>
          <p:cNvSpPr/>
          <p:nvPr/>
        </p:nvSpPr>
        <p:spPr bwMode="auto">
          <a:xfrm>
            <a:off x="6516217" y="2033517"/>
            <a:ext cx="1584176" cy="322817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406861-97D4-5043-831A-E2085C85FF48}"/>
              </a:ext>
            </a:extLst>
          </p:cNvPr>
          <p:cNvGrpSpPr/>
          <p:nvPr/>
        </p:nvGrpSpPr>
        <p:grpSpPr>
          <a:xfrm>
            <a:off x="4168609" y="4862229"/>
            <a:ext cx="853464" cy="991390"/>
            <a:chOff x="4168609" y="4862229"/>
            <a:chExt cx="853464" cy="99139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3915833-23A8-2842-A519-6601DB11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9992" y="4862229"/>
              <a:ext cx="292012" cy="29201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ECF7215-529B-164C-88B2-F772BBB9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4043" y="5096479"/>
              <a:ext cx="306057" cy="30605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3E5D83F-7B63-374C-86ED-13C00D6D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457" y="5373217"/>
              <a:ext cx="237616" cy="23761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75014A8-36A4-A540-A2C2-40A18C979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68609" y="5522236"/>
              <a:ext cx="331383" cy="33138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C91322-18F8-3E45-BE2F-8645542B7BAE}"/>
              </a:ext>
            </a:extLst>
          </p:cNvPr>
          <p:cNvSpPr txBox="1"/>
          <p:nvPr/>
        </p:nvSpPr>
        <p:spPr>
          <a:xfrm>
            <a:off x="6351901" y="5795972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www.exoplanet.eu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9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Exoplanets around M dwarfs (M&lt;0.5 M</a:t>
            </a:r>
            <a:r>
              <a:rPr lang="en-US" b="0" baseline="-25000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3500" dirty="0">
                <a:solidFill>
                  <a:srgbClr val="FFFF00"/>
                </a:solidFill>
                <a:sym typeface="Wingdings"/>
              </a:rPr>
              <a:t>)</a:t>
            </a:r>
            <a:endParaRPr lang="en-US" sz="35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DD026-3B71-FE47-85E2-50A18C5A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556792"/>
            <a:ext cx="6083300" cy="4470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8E3382-E7EB-E04B-AB80-A96943B02107}"/>
              </a:ext>
            </a:extLst>
          </p:cNvPr>
          <p:cNvSpPr/>
          <p:nvPr/>
        </p:nvSpPr>
        <p:spPr bwMode="auto">
          <a:xfrm>
            <a:off x="3851920" y="1844824"/>
            <a:ext cx="1440160" cy="3528392"/>
          </a:xfrm>
          <a:prstGeom prst="rect">
            <a:avLst/>
          </a:prstGeom>
          <a:solidFill>
            <a:srgbClr val="FF0000">
              <a:alpha val="8000"/>
            </a:srgbClr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AD3035-5942-7F4F-8CCE-1EA888C03D6C}"/>
              </a:ext>
            </a:extLst>
          </p:cNvPr>
          <p:cNvSpPr/>
          <p:nvPr/>
        </p:nvSpPr>
        <p:spPr bwMode="auto">
          <a:xfrm>
            <a:off x="3869234" y="1855887"/>
            <a:ext cx="1422846" cy="855712"/>
          </a:xfrm>
          <a:prstGeom prst="rect">
            <a:avLst/>
          </a:prstGeom>
          <a:solidFill>
            <a:schemeClr val="accent1">
              <a:alpha val="8000"/>
            </a:schemeClr>
          </a:solidFill>
          <a:ln w="57150" cap="flat" cmpd="sng" algn="ctr">
            <a:solidFill>
              <a:srgbClr val="F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5F93B-B144-F349-97C6-F23423C4B0A0}"/>
              </a:ext>
            </a:extLst>
          </p:cNvPr>
          <p:cNvSpPr txBox="1"/>
          <p:nvPr/>
        </p:nvSpPr>
        <p:spPr>
          <a:xfrm>
            <a:off x="1547664" y="6105490"/>
            <a:ext cx="60833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A fraction of the planets around M dwarfs are more massive than Jupiter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38699-5B9C-F944-87AC-D9165675CB8E}"/>
              </a:ext>
            </a:extLst>
          </p:cNvPr>
          <p:cNvSpPr txBox="1"/>
          <p:nvPr/>
        </p:nvSpPr>
        <p:spPr>
          <a:xfrm>
            <a:off x="6351901" y="5795972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www.exoplanet.eu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5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Disc fragmentation in M dwarf discs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78290-9FE8-D745-B10D-8E305E53340F}"/>
              </a:ext>
            </a:extLst>
          </p:cNvPr>
          <p:cNvSpPr/>
          <p:nvPr/>
        </p:nvSpPr>
        <p:spPr>
          <a:xfrm>
            <a:off x="4462982" y="2276872"/>
            <a:ext cx="4585692" cy="4287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GANDALF (3D, SPH code; Hubber et al. 2018)</a:t>
            </a:r>
          </a:p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“Realistic” prescription for </a:t>
            </a:r>
            <a:r>
              <a:rPr lang="en-GB" sz="2000" b="0" dirty="0">
                <a:solidFill>
                  <a:srgbClr val="FFFF00"/>
                </a:solidFill>
                <a:latin typeface="Arial"/>
                <a:cs typeface="Arial"/>
              </a:rPr>
              <a:t>radiative transfer 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(~diffusion approximation; </a:t>
            </a:r>
            <a:r>
              <a:rPr lang="en-GB" sz="2000" b="0" dirty="0" err="1">
                <a:solidFill>
                  <a:schemeClr val="tx1"/>
                </a:solidFill>
                <a:latin typeface="Arial"/>
                <a:cs typeface="Arial"/>
              </a:rPr>
              <a:t>Stamatellos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 et al. 2007)</a:t>
            </a:r>
          </a:p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Star is represented by a “sink” but its effect on heating the disc is included</a:t>
            </a:r>
          </a:p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endParaRPr lang="en-US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lnSpc>
                <a:spcPct val="120000"/>
              </a:lnSpc>
            </a:pPr>
            <a:endParaRPr lang="en-US" sz="2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B4DE3-80C5-9F49-9280-27B06628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2193"/>
            <a:ext cx="4129195" cy="417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69E5E-EE38-A043-A07A-5472C493EAF9}"/>
              </a:ext>
            </a:extLst>
          </p:cNvPr>
          <p:cNvSpPr txBox="1"/>
          <p:nvPr/>
        </p:nvSpPr>
        <p:spPr>
          <a:xfrm>
            <a:off x="1982883" y="6021288"/>
            <a:ext cx="2531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Mercer &amp; </a:t>
            </a:r>
            <a:r>
              <a:rPr lang="en-US" dirty="0" err="1">
                <a:solidFill>
                  <a:srgbClr val="FFFF00"/>
                </a:solidFill>
              </a:rPr>
              <a:t>Stamatellos</a:t>
            </a:r>
            <a:r>
              <a:rPr lang="en-US" dirty="0">
                <a:solidFill>
                  <a:srgbClr val="FFFF00"/>
                </a:solidFill>
              </a:rPr>
              <a:t>, 2019 in prep</a:t>
            </a:r>
          </a:p>
        </p:txBody>
      </p:sp>
    </p:spTree>
    <p:extLst>
      <p:ext uri="{BB962C8B-B14F-4D97-AF65-F5344CB8AC3E}">
        <p14:creationId xmlns:p14="http://schemas.microsoft.com/office/powerpoint/2010/main" val="340189836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Disc fragmentation in M dwarf discs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78290-9FE8-D745-B10D-8E305E53340F}"/>
              </a:ext>
            </a:extLst>
          </p:cNvPr>
          <p:cNvSpPr/>
          <p:nvPr/>
        </p:nvSpPr>
        <p:spPr>
          <a:xfrm>
            <a:off x="4542067" y="1700808"/>
            <a:ext cx="4585692" cy="5228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l-GR" sz="2000" b="0" dirty="0">
                <a:solidFill>
                  <a:schemeClr val="tx1"/>
                </a:solidFill>
                <a:latin typeface="Arial"/>
                <a:cs typeface="Arial"/>
              </a:rPr>
              <a:t>27 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l-GR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b="0" dirty="0" err="1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lang="en-GB" sz="2000" b="0" baseline="-25000" dirty="0" err="1">
                <a:solidFill>
                  <a:schemeClr val="tx1"/>
                </a:solidFill>
                <a:latin typeface="Arial"/>
                <a:cs typeface="Arial"/>
              </a:rPr>
              <a:t>star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= 0.2, 0.3, 0.4 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lang="en-US" sz="2000" b="0" baseline="-250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b="0" dirty="0" err="1">
                <a:solidFill>
                  <a:schemeClr val="tx1"/>
                </a:solidFill>
                <a:latin typeface="Arial"/>
                <a:cs typeface="Arial"/>
              </a:rPr>
              <a:t>R</a:t>
            </a:r>
            <a:r>
              <a:rPr lang="en-GB" sz="2000" b="0" baseline="-25000" dirty="0" err="1">
                <a:solidFill>
                  <a:schemeClr val="tx1"/>
                </a:solidFill>
                <a:latin typeface="Arial"/>
                <a:cs typeface="Arial"/>
              </a:rPr>
              <a:t>disc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=60, 90, 120 AU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Metallicity z=0.1, 1, 10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b="0" dirty="0" err="1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lang="en-GB" sz="2000" b="0" baseline="-25000" dirty="0" err="1">
                <a:solidFill>
                  <a:schemeClr val="tx1"/>
                </a:solidFill>
                <a:latin typeface="Arial"/>
                <a:cs typeface="Arial"/>
              </a:rPr>
              <a:t>disc</a:t>
            </a: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=0.04+ 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M</a:t>
            </a:r>
            <a:r>
              <a:rPr lang="en-US" sz="2000" b="0" baseline="-25000" dirty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Arial"/>
                <a:cs typeface="Arial"/>
              </a:rPr>
              <a:t>“Mass loading” (e.g. Zhu et al. 2012) to find minimum disc mass for fragmentation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endParaRPr lang="en-GB" sz="2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B4DE3-80C5-9F49-9280-27B06628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2193"/>
            <a:ext cx="4129195" cy="4179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9A948-BC55-F14D-B741-8B78A0A6CC67}"/>
              </a:ext>
            </a:extLst>
          </p:cNvPr>
          <p:cNvSpPr txBox="1"/>
          <p:nvPr/>
        </p:nvSpPr>
        <p:spPr>
          <a:xfrm>
            <a:off x="1982883" y="6021288"/>
            <a:ext cx="2531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Mercer &amp; </a:t>
            </a:r>
            <a:r>
              <a:rPr lang="en-US" dirty="0" err="1">
                <a:solidFill>
                  <a:srgbClr val="FFFF00"/>
                </a:solidFill>
              </a:rPr>
              <a:t>Stamatellos</a:t>
            </a:r>
            <a:r>
              <a:rPr lang="en-US" dirty="0">
                <a:solidFill>
                  <a:srgbClr val="FFFF00"/>
                </a:solidFill>
              </a:rPr>
              <a:t>, 2019 in prep</a:t>
            </a:r>
          </a:p>
        </p:txBody>
      </p:sp>
    </p:spTree>
    <p:extLst>
      <p:ext uri="{BB962C8B-B14F-4D97-AF65-F5344CB8AC3E}">
        <p14:creationId xmlns:p14="http://schemas.microsoft.com/office/powerpoint/2010/main" val="14313191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Disc fragmentation in M dwarf discs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78290-9FE8-D745-B10D-8E305E53340F}"/>
              </a:ext>
            </a:extLst>
          </p:cNvPr>
          <p:cNvSpPr/>
          <p:nvPr/>
        </p:nvSpPr>
        <p:spPr>
          <a:xfrm>
            <a:off x="4482908" y="2162563"/>
            <a:ext cx="4585692" cy="2532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endParaRPr lang="en-US" sz="2000" b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4000"/>
              </a:lnSpc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Evolution of fragments/clumps is followed up to densities 10</a:t>
            </a:r>
            <a:r>
              <a:rPr lang="en-US" sz="2000" b="0" baseline="30000" dirty="0">
                <a:solidFill>
                  <a:schemeClr val="tx1"/>
                </a:solidFill>
                <a:latin typeface="Arial"/>
                <a:cs typeface="Arial"/>
              </a:rPr>
              <a:t>-3 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gcm</a:t>
            </a:r>
            <a:r>
              <a:rPr lang="en-US" sz="2000" b="0" baseline="30000" dirty="0">
                <a:solidFill>
                  <a:schemeClr val="tx1"/>
                </a:solidFill>
                <a:latin typeface="Arial"/>
                <a:cs typeface="Arial"/>
              </a:rPr>
              <a:t>-3 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(first and second collapse are captured; see Poster by </a:t>
            </a:r>
            <a:r>
              <a:rPr lang="en-US" sz="2000" b="0" dirty="0" err="1">
                <a:solidFill>
                  <a:schemeClr val="tx1"/>
                </a:solidFill>
                <a:latin typeface="Arial"/>
                <a:cs typeface="Arial"/>
              </a:rPr>
              <a:t>Bhandare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 on higher mass collapsing cores)</a:t>
            </a:r>
          </a:p>
          <a:p>
            <a:pPr algn="just">
              <a:lnSpc>
                <a:spcPct val="120000"/>
              </a:lnSpc>
            </a:pPr>
            <a:endParaRPr lang="en-US" sz="2000" b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B4DE3-80C5-9F49-9280-27B06628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42193"/>
            <a:ext cx="4129195" cy="417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69E5E-EE38-A043-A07A-5472C493EAF9}"/>
              </a:ext>
            </a:extLst>
          </p:cNvPr>
          <p:cNvSpPr txBox="1"/>
          <p:nvPr/>
        </p:nvSpPr>
        <p:spPr>
          <a:xfrm>
            <a:off x="1982883" y="6021288"/>
            <a:ext cx="2531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Mercer &amp; </a:t>
            </a:r>
            <a:r>
              <a:rPr lang="en-US" dirty="0" err="1">
                <a:solidFill>
                  <a:srgbClr val="FFFF00"/>
                </a:solidFill>
              </a:rPr>
              <a:t>Stamatellos</a:t>
            </a:r>
            <a:r>
              <a:rPr lang="en-US" dirty="0">
                <a:solidFill>
                  <a:srgbClr val="FFFF00"/>
                </a:solidFill>
              </a:rPr>
              <a:t>, 2019 in prep</a:t>
            </a:r>
          </a:p>
        </p:txBody>
      </p:sp>
    </p:spTree>
    <p:extLst>
      <p:ext uri="{BB962C8B-B14F-4D97-AF65-F5344CB8AC3E}">
        <p14:creationId xmlns:p14="http://schemas.microsoft.com/office/powerpoint/2010/main" val="1692268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Disc minimum mass for fragmentation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5CD55-CFA3-E24C-B2C1-5CF1EF712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556792"/>
            <a:ext cx="5567883" cy="4075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BFCD7-0A09-174C-9AC2-E0E487F6C428}"/>
              </a:ext>
            </a:extLst>
          </p:cNvPr>
          <p:cNvSpPr txBox="1"/>
          <p:nvPr/>
        </p:nvSpPr>
        <p:spPr>
          <a:xfrm>
            <a:off x="1403648" y="5890746"/>
            <a:ext cx="556788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High disc-to-stellar mass ratios are needed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8E821-C86F-B54B-B5FF-1F3B3DD62C19}"/>
              </a:ext>
            </a:extLst>
          </p:cNvPr>
          <p:cNvSpPr txBox="1"/>
          <p:nvPr/>
        </p:nvSpPr>
        <p:spPr>
          <a:xfrm>
            <a:off x="7380312" y="19168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[27 simulations]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298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61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dirty="0">
                <a:solidFill>
                  <a:srgbClr val="FFFF00"/>
                </a:solidFill>
              </a:rPr>
              <a:t>Disc minimum mass for fragmentation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5CD55-CFA3-E24C-B2C1-5CF1EF712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556792"/>
            <a:ext cx="5567883" cy="4075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70B37-E10E-1E43-B704-D42BA65A5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416" y="1556792"/>
            <a:ext cx="5489348" cy="4075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320CF-A9BA-A243-8BFA-424F93EA9448}"/>
              </a:ext>
            </a:extLst>
          </p:cNvPr>
          <p:cNvSpPr txBox="1"/>
          <p:nvPr/>
        </p:nvSpPr>
        <p:spPr>
          <a:xfrm>
            <a:off x="1403648" y="5890746"/>
            <a:ext cx="556788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High disc-to-stellar mass ratios are needed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D252D-4AE4-BB4E-BF56-79A043087625}"/>
              </a:ext>
            </a:extLst>
          </p:cNvPr>
          <p:cNvSpPr txBox="1"/>
          <p:nvPr/>
        </p:nvSpPr>
        <p:spPr>
          <a:xfrm>
            <a:off x="6156176" y="4221088"/>
            <a:ext cx="649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z=0.1</a:t>
            </a:r>
          </a:p>
          <a:p>
            <a:r>
              <a:rPr lang="en-US" sz="1600" dirty="0">
                <a:solidFill>
                  <a:srgbClr val="009051"/>
                </a:solidFill>
              </a:rPr>
              <a:t>z=1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z=10</a:t>
            </a:r>
          </a:p>
        </p:txBody>
      </p:sp>
    </p:spTree>
    <p:extLst>
      <p:ext uri="{BB962C8B-B14F-4D97-AF65-F5344CB8AC3E}">
        <p14:creationId xmlns:p14="http://schemas.microsoft.com/office/powerpoint/2010/main" val="14175487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Protoplanets form the “same” way as stars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771" t="2758" r="2185"/>
          <a:stretch/>
        </p:blipFill>
        <p:spPr>
          <a:xfrm>
            <a:off x="2699792" y="1772816"/>
            <a:ext cx="6264696" cy="46805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5270698" y="4968373"/>
            <a:ext cx="1080120" cy="200055"/>
          </a:xfrm>
          <a:prstGeom prst="line">
            <a:avLst/>
          </a:prstGeom>
          <a:noFill/>
          <a:ln w="44450" cap="flat" cmpd="sng" algn="ctr">
            <a:solidFill>
              <a:srgbClr val="F60000"/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360070" y="4968373"/>
            <a:ext cx="125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1M</a:t>
            </a:r>
            <a:r>
              <a:rPr lang="en-US" sz="2000" baseline="-25000" dirty="0"/>
              <a:t>⦿</a:t>
            </a:r>
            <a:r>
              <a:rPr lang="en-US" sz="2000" dirty="0"/>
              <a:t> core</a:t>
            </a:r>
            <a:endParaRPr lang="en-US" sz="2000" baseline="-250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H="1" flipV="1">
            <a:off x="5126682" y="2421703"/>
            <a:ext cx="1080120" cy="935289"/>
          </a:xfrm>
          <a:prstGeom prst="line">
            <a:avLst/>
          </a:prstGeom>
          <a:noFill/>
          <a:ln w="412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671606" y="2072416"/>
            <a:ext cx="2297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few M</a:t>
            </a:r>
            <a:r>
              <a:rPr lang="en-US" sz="2000" baseline="-25000" dirty="0"/>
              <a:t>J</a:t>
            </a:r>
            <a:r>
              <a:rPr lang="en-US" sz="2000" dirty="0"/>
              <a:t> fragment</a:t>
            </a:r>
            <a:endParaRPr lang="en-US" sz="2000" baseline="-25000" dirty="0"/>
          </a:p>
        </p:txBody>
      </p:sp>
      <p:pic>
        <p:nvPicPr>
          <p:cNvPr id="17" name="Picture 4" descr="final"/>
          <p:cNvPicPr>
            <a:picLocks noChangeAspect="1" noChangeArrowheads="1"/>
          </p:cNvPicPr>
          <p:nvPr/>
        </p:nvPicPr>
        <p:blipFill rotWithShape="1">
          <a:blip r:embed="rId3"/>
          <a:srcRect l="1922" t="3279" r="2010" b="2649"/>
          <a:stretch/>
        </p:blipFill>
        <p:spPr bwMode="auto">
          <a:xfrm>
            <a:off x="187411" y="1802284"/>
            <a:ext cx="2412660" cy="23683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8" name="Straight Connector 17"/>
          <p:cNvCxnSpPr>
            <a:endCxn id="16" idx="1"/>
          </p:cNvCxnSpPr>
          <p:nvPr/>
        </p:nvCxnSpPr>
        <p:spPr bwMode="auto">
          <a:xfrm>
            <a:off x="1979712" y="2272471"/>
            <a:ext cx="1691894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267744" y="2366709"/>
            <a:ext cx="1403862" cy="46985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995936" y="4370727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First collapse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71237" y="2162399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Second collapse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C449FD9-DC3D-D84F-87E5-25CB5651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04" y="4614180"/>
            <a:ext cx="3143809" cy="214225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-106" charset="2"/>
              <a:buChar char="§"/>
            </a:pPr>
            <a:r>
              <a:rPr kumimoji="1" lang="en-US" sz="2000" dirty="0">
                <a:solidFill>
                  <a:srgbClr val="FFFF00"/>
                </a:solidFill>
                <a:latin typeface="Times" pitchFamily="-106" charset="0"/>
                <a:ea typeface="Beijing" charset="0"/>
                <a:cs typeface="Beijing" charset="0"/>
              </a:rPr>
              <a:t> Equation of state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kumimoji="1" lang="en-US" sz="1900" b="0" u="sng" dirty="0">
              <a:solidFill>
                <a:schemeClr val="tx1"/>
              </a:solidFill>
              <a:latin typeface="Times" pitchFamily="-106" charset="0"/>
              <a:ea typeface="Beijing" charset="0"/>
              <a:cs typeface="Beijing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Times" pitchFamily="-106" charset="0"/>
              <a:buChar char="•"/>
            </a:pP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  <a:sym typeface="Symbol" pitchFamily="-106" charset="2"/>
              </a:rPr>
              <a:t> </a:t>
            </a:r>
            <a:r>
              <a:rPr kumimoji="1" lang="en-US" sz="1600" b="0" dirty="0" err="1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Vibrational</a:t>
            </a: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&amp; rotational</a:t>
            </a:r>
          </a:p>
          <a:p>
            <a:pPr>
              <a:lnSpc>
                <a:spcPct val="109000"/>
              </a:lnSpc>
              <a:spcBef>
                <a:spcPct val="20000"/>
              </a:spcBef>
              <a:buFont typeface="Times" pitchFamily="-106" charset="0"/>
              <a:buNone/>
            </a:pP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 degrees of freedom of H</a:t>
            </a:r>
            <a:r>
              <a:rPr kumimoji="1" lang="en-US" sz="1600" b="0" baseline="-2500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2</a:t>
            </a:r>
            <a:endParaRPr kumimoji="1" lang="en-US" sz="1600" b="0" dirty="0">
              <a:solidFill>
                <a:schemeClr val="tx1"/>
              </a:solidFill>
              <a:latin typeface="Times" pitchFamily="-106" charset="0"/>
              <a:ea typeface="Beijing" charset="0"/>
              <a:cs typeface="Beijing" charset="0"/>
            </a:endParaRPr>
          </a:p>
          <a:p>
            <a:pPr>
              <a:lnSpc>
                <a:spcPct val="109000"/>
              </a:lnSpc>
              <a:spcBef>
                <a:spcPct val="20000"/>
              </a:spcBef>
              <a:buFont typeface="Times" pitchFamily="-106" charset="0"/>
              <a:buChar char="•"/>
            </a:pP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  <a:sym typeface="Symbol" pitchFamily="-106" charset="2"/>
              </a:rPr>
              <a:t> </a:t>
            </a: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H</a:t>
            </a:r>
            <a:r>
              <a:rPr kumimoji="1" lang="en-US" sz="1600" b="0" baseline="-2500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2</a:t>
            </a: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 dissociation</a:t>
            </a:r>
          </a:p>
          <a:p>
            <a:pPr>
              <a:lnSpc>
                <a:spcPct val="109000"/>
              </a:lnSpc>
              <a:spcBef>
                <a:spcPct val="20000"/>
              </a:spcBef>
              <a:buFont typeface="Times" pitchFamily="-106" charset="0"/>
              <a:buChar char="•"/>
            </a:pP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  <a:sym typeface="Symbol" pitchFamily="-106" charset="2"/>
              </a:rPr>
              <a:t> </a:t>
            </a: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H </a:t>
            </a:r>
            <a:r>
              <a:rPr kumimoji="1" lang="en-US" sz="1600" b="0" dirty="0" err="1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ionisation</a:t>
            </a:r>
            <a:endParaRPr kumimoji="1" lang="en-US" sz="1600" b="0" dirty="0">
              <a:solidFill>
                <a:schemeClr val="tx1"/>
              </a:solidFill>
              <a:latin typeface="Times" pitchFamily="-106" charset="0"/>
              <a:ea typeface="Beijing" charset="0"/>
              <a:cs typeface="Beijing" charset="0"/>
            </a:endParaRPr>
          </a:p>
          <a:p>
            <a:pPr>
              <a:lnSpc>
                <a:spcPct val="109000"/>
              </a:lnSpc>
              <a:spcBef>
                <a:spcPct val="20000"/>
              </a:spcBef>
              <a:buFont typeface="Times" pitchFamily="-106" charset="0"/>
              <a:buChar char="•"/>
            </a:pP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  <a:sym typeface="Symbol" pitchFamily="-106" charset="2"/>
              </a:rPr>
              <a:t> </a:t>
            </a:r>
            <a:r>
              <a:rPr kumimoji="1" lang="en-US" sz="1600" b="0" dirty="0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Helium first and second </a:t>
            </a:r>
            <a:r>
              <a:rPr kumimoji="1" lang="en-US" sz="1600" b="0" dirty="0" err="1">
                <a:solidFill>
                  <a:schemeClr val="tx1"/>
                </a:solidFill>
                <a:latin typeface="Times" pitchFamily="-106" charset="0"/>
                <a:ea typeface="Beijing" charset="0"/>
                <a:cs typeface="Beijing" charset="0"/>
              </a:rPr>
              <a:t>ionisation</a:t>
            </a:r>
            <a:endParaRPr kumimoji="1" lang="en-US" sz="1600" b="0" dirty="0">
              <a:solidFill>
                <a:schemeClr val="tx1"/>
              </a:solidFill>
              <a:latin typeface="Times" pitchFamily="-106" charset="0"/>
              <a:ea typeface="Beijing" charset="0"/>
              <a:cs typeface="Beijing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9F9E86-E2AD-6143-9240-2403A693AA0C}"/>
              </a:ext>
            </a:extLst>
          </p:cNvPr>
          <p:cNvGrpSpPr/>
          <p:nvPr/>
        </p:nvGrpSpPr>
        <p:grpSpPr>
          <a:xfrm>
            <a:off x="3503064" y="2563633"/>
            <a:ext cx="2409634" cy="915380"/>
            <a:chOff x="3503064" y="2563633"/>
            <a:chExt cx="2409634" cy="9153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8D3D53-E5ED-2141-AB99-3F8819B8E911}"/>
                </a:ext>
              </a:extLst>
            </p:cNvPr>
            <p:cNvSpPr txBox="1"/>
            <p:nvPr/>
          </p:nvSpPr>
          <p:spPr>
            <a:xfrm>
              <a:off x="3503064" y="3078903"/>
              <a:ext cx="2409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</a:t>
              </a:r>
              <a:r>
                <a:rPr lang="en-US" sz="2000" baseline="30000" dirty="0"/>
                <a:t>5</a:t>
              </a:r>
              <a:r>
                <a:rPr lang="en-US" sz="2000" dirty="0"/>
                <a:t> SPH particles !!!</a:t>
              </a:r>
            </a:p>
          </p:txBody>
        </p: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7089BF60-DFDA-D246-8F7F-2793F696F0E0}"/>
                </a:ext>
              </a:extLst>
            </p:cNvPr>
            <p:cNvSpPr/>
            <p:nvPr/>
          </p:nvSpPr>
          <p:spPr bwMode="auto">
            <a:xfrm>
              <a:off x="4355976" y="2563633"/>
              <a:ext cx="324428" cy="469850"/>
            </a:xfrm>
            <a:prstGeom prst="downArrow">
              <a:avLst>
                <a:gd name="adj1" fmla="val 50000"/>
                <a:gd name="adj2" fmla="val 47318"/>
              </a:avLst>
            </a:prstGeom>
            <a:noFill/>
            <a:ln w="19050" cap="flat" cmpd="sng" algn="ctr">
              <a:solidFill>
                <a:srgbClr val="F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2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mmer">
  <a:themeElements>
    <a:clrScheme name="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6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2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6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2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apple:Applications:Microsoft Office 2004:Templates:Presentations:Designs:Shimmer</Template>
  <TotalTime>71983</TotalTime>
  <Words>885</Words>
  <Application>Microsoft Macintosh PowerPoint</Application>
  <PresentationFormat>On-screen Show (4:3)</PresentationFormat>
  <Paragraphs>168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Beijing</vt:lpstr>
      <vt:lpstr>Symbol</vt:lpstr>
      <vt:lpstr>Times</vt:lpstr>
      <vt:lpstr>Times New Roman</vt:lpstr>
      <vt:lpstr>Wingdings</vt:lpstr>
      <vt:lpstr>Shimmer</vt:lpstr>
      <vt:lpstr>PowerPoint Presentation</vt:lpstr>
      <vt:lpstr>Exoplanets properties are diverse</vt:lpstr>
      <vt:lpstr>Exoplanets around M dwarfs (M&lt;0.5 M)</vt:lpstr>
      <vt:lpstr>Disc fragmentation in M dwarf discs</vt:lpstr>
      <vt:lpstr>Disc fragmentation in M dwarf discs</vt:lpstr>
      <vt:lpstr>Disc fragmentation in M dwarf discs</vt:lpstr>
      <vt:lpstr>Disc minimum mass for fragmentation</vt:lpstr>
      <vt:lpstr>Disc minimum mass for fragmentation</vt:lpstr>
      <vt:lpstr>Protoplanets form the “same” way as stars</vt:lpstr>
      <vt:lpstr>Prototoplanets formed by  disc fragmentation are hot</vt:lpstr>
      <vt:lpstr>“Protoplanet” (1st and 2nd core) properties</vt:lpstr>
      <vt:lpstr>Disc instability protoplanets: Evolution is critical for their final properties</vt:lpstr>
      <vt:lpstr>Disc instability protoplanets: Evolution is critical for their final properties</vt:lpstr>
      <vt:lpstr>Conclusions</vt:lpstr>
      <vt:lpstr>Mass loading technique </vt:lpstr>
      <vt:lpstr>Prototoplanets formed by disc fragmentation: first and second core signatures</vt:lpstr>
      <vt:lpstr>Giant planets (M&gt;1MJ) around M dwarfs Semi-major axis</vt:lpstr>
      <vt:lpstr>Giant planets (M&gt;1MJ) around M dwarfs Eccentricity</vt:lpstr>
      <vt:lpstr>Giant planets (M&gt;1MJ) around M dwarfs Metallicity</vt:lpstr>
    </vt:vector>
  </TitlesOfParts>
  <Company>dimitris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Microsoft Office User</cp:lastModifiedBy>
  <cp:revision>1277</cp:revision>
  <cp:lastPrinted>2011-04-07T03:01:39Z</cp:lastPrinted>
  <dcterms:created xsi:type="dcterms:W3CDTF">2011-10-24T10:52:03Z</dcterms:created>
  <dcterms:modified xsi:type="dcterms:W3CDTF">2019-06-14T05:44:43Z</dcterms:modified>
</cp:coreProperties>
</file>