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  <p:sldMasterId id="2147483658" r:id="rId2"/>
    <p:sldMasterId id="2147483668" r:id="rId3"/>
    <p:sldMasterId id="2147483678" r:id="rId4"/>
    <p:sldMasterId id="2147483688" r:id="rId5"/>
  </p:sldMasterIdLst>
  <p:notesMasterIdLst>
    <p:notesMasterId r:id="rId15"/>
  </p:notesMasterIdLst>
  <p:sldIdLst>
    <p:sldId id="411" r:id="rId6"/>
    <p:sldId id="486" r:id="rId7"/>
    <p:sldId id="487" r:id="rId8"/>
    <p:sldId id="488" r:id="rId9"/>
    <p:sldId id="489" r:id="rId10"/>
    <p:sldId id="490" r:id="rId11"/>
    <p:sldId id="491" r:id="rId12"/>
    <p:sldId id="493" r:id="rId13"/>
    <p:sldId id="494" r:id="rId14"/>
  </p:sldIdLst>
  <p:sldSz cx="6858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13" clrIdx="0"/>
  <p:cmAuthor id="2" name="Åke Nordlund" initials="ÅN" lastIdx="1" clrIdx="1">
    <p:extLst>
      <p:ext uri="{19B8F6BF-5375-455C-9EA6-DF929625EA0E}">
        <p15:presenceInfo xmlns:p15="http://schemas.microsoft.com/office/powerpoint/2012/main" userId="257edecd272884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65E00"/>
    <a:srgbClr val="F7E789"/>
    <a:srgbClr val="0086EA"/>
    <a:srgbClr val="FFFEBE"/>
    <a:srgbClr val="F6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3270F-D2E0-48B2-906C-2819B8062A0B}" v="205" dt="2019-06-13T22:18:53.991"/>
    <p1510:client id="{D82D95C9-8EF8-4414-8C57-DBE0E782871E}" v="290" dt="2019-06-13T14:14:21.638"/>
    <p1510:client id="{79433D56-46BF-47CD-8F9E-9F92DBE66C4D}" v="156" dt="2019-06-13T13:42:33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7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176901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34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Shape 15" descr="NAT_ppt_top_uk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6909"/>
            <a:ext cx="6858000" cy="96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hape 16" descr="top_uk_58_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6858000" cy="196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" name="Shape 17"/>
          <p:cNvCxnSpPr/>
          <p:nvPr/>
        </p:nvCxnSpPr>
        <p:spPr>
          <a:xfrm rot="10800000">
            <a:off x="3544" y="876300"/>
            <a:ext cx="6861600" cy="0"/>
          </a:xfrm>
          <a:prstGeom prst="straightConnector1">
            <a:avLst/>
          </a:prstGeom>
          <a:noFill/>
          <a:ln w="9525" cap="flat" cmpd="sng">
            <a:solidFill>
              <a:srgbClr val="32603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Shape 18"/>
          <p:cNvSpPr/>
          <p:nvPr/>
        </p:nvSpPr>
        <p:spPr>
          <a:xfrm>
            <a:off x="0" y="951309"/>
            <a:ext cx="6858000" cy="4192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68569" tIns="34275" rIns="68569" bIns="34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771525" y="1549004"/>
            <a:ext cx="4871925" cy="514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778669" y="2197895"/>
            <a:ext cx="4864950" cy="210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4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272653" marR="0" lvl="1" indent="-120253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❑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404813" marR="0" lvl="2" indent="-61913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536972" marR="0" lvl="3" indent="-60722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669131" marR="0" lvl="4" indent="-69056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8"/>
            <a:ext cx="5829300" cy="1021556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913660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657" y="735806"/>
            <a:ext cx="2970330" cy="399573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0381" y="735806"/>
            <a:ext cx="3047720" cy="399573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922365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1151335"/>
            <a:ext cx="3031331" cy="47982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1631156"/>
            <a:ext cx="3031331" cy="2963466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046396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464322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166500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204789"/>
            <a:ext cx="2256235" cy="679275"/>
          </a:xfrm>
        </p:spPr>
        <p:txBody>
          <a:bodyPr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91"/>
            <a:ext cx="3833813" cy="438983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076328"/>
            <a:ext cx="2256235" cy="3518297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661902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eScience</a:t>
            </a:r>
          </a:p>
        </p:txBody>
      </p:sp>
    </p:spTree>
    <p:extLst>
      <p:ext uri="{BB962C8B-B14F-4D97-AF65-F5344CB8AC3E}">
        <p14:creationId xmlns:p14="http://schemas.microsoft.com/office/powerpoint/2010/main" val="2128536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0" descr="NAT_ppt_top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472"/>
            <a:ext cx="5413721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0" descr="NAT_ppt_top_uk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45639"/>
          <a:stretch/>
        </p:blipFill>
        <p:spPr bwMode="auto">
          <a:xfrm>
            <a:off x="2834934" y="36915"/>
            <a:ext cx="4023066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9" descr="top_uk_58_02"/>
          <p:cNvPicPr>
            <a:picLocks noChangeAspect="1" noChangeArrowheads="1"/>
          </p:cNvPicPr>
          <p:nvPr userDrawn="1"/>
        </p:nvPicPr>
        <p:blipFill>
          <a:blip r:embed="rId3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5"/>
          <p:cNvSpPr>
            <a:spLocks noChangeShapeType="1"/>
          </p:cNvSpPr>
          <p:nvPr userDrawn="1"/>
        </p:nvSpPr>
        <p:spPr bwMode="auto">
          <a:xfrm flipH="1">
            <a:off x="3573" y="876300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13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Rectangle 67"/>
          <p:cNvSpPr>
            <a:spLocks noChangeArrowheads="1"/>
          </p:cNvSpPr>
          <p:nvPr userDrawn="1"/>
        </p:nvSpPr>
        <p:spPr bwMode="auto">
          <a:xfrm>
            <a:off x="0" y="951315"/>
            <a:ext cx="6858000" cy="41921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13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162" y="1556147"/>
            <a:ext cx="5508127" cy="507206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20686" y="2227102"/>
            <a:ext cx="5500051" cy="2073440"/>
          </a:xfrm>
        </p:spPr>
        <p:txBody>
          <a:bodyPr/>
          <a:lstStyle>
            <a:lvl1pPr marL="0" indent="0">
              <a:defRPr sz="675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9" name="Rectangle 5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  <p:sp>
        <p:nvSpPr>
          <p:cNvPr id="12" name="Rectangle 16"/>
          <p:cNvSpPr>
            <a:spLocks noChangeArrowheads="1"/>
          </p:cNvSpPr>
          <p:nvPr userDrawn="1"/>
        </p:nvSpPr>
        <p:spPr bwMode="auto">
          <a:xfrm>
            <a:off x="318902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a-DK" sz="380" kern="1200">
              <a:solidFill>
                <a:srgbClr val="325D3D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094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657" y="265127"/>
            <a:ext cx="6244444" cy="362410"/>
          </a:xfrm>
        </p:spPr>
        <p:txBody>
          <a:bodyPr/>
          <a:lstStyle>
            <a:lvl1pPr>
              <a:defRPr sz="13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657" y="789552"/>
            <a:ext cx="6244444" cy="3887726"/>
          </a:xfrm>
        </p:spPr>
        <p:txBody>
          <a:bodyPr lIns="0"/>
          <a:lstStyle>
            <a:lvl1pPr marL="0" indent="0">
              <a:defRPr sz="1013"/>
            </a:lvl1pPr>
            <a:lvl2pPr marL="190203" indent="-152698">
              <a:spcBef>
                <a:spcPts val="506"/>
              </a:spcBef>
              <a:defRPr sz="1013"/>
            </a:lvl2pPr>
            <a:lvl3pPr marL="265212" indent="-111845">
              <a:spcBef>
                <a:spcPts val="254"/>
              </a:spcBef>
              <a:defRPr sz="929"/>
            </a:lvl3pPr>
            <a:lvl4pPr marL="340892" indent="-113184">
              <a:spcBef>
                <a:spcPts val="254"/>
              </a:spcBef>
              <a:defRPr sz="844"/>
            </a:lvl4pPr>
            <a:lvl5pPr marL="415901" indent="-113854">
              <a:defRPr sz="76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5105877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80"/>
            <a:ext cx="5829300" cy="1021556"/>
          </a:xfrm>
        </p:spPr>
        <p:txBody>
          <a:bodyPr anchor="t"/>
          <a:lstStyle>
            <a:lvl1pPr algn="l">
              <a:defRPr sz="168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844"/>
            </a:lvl1pPr>
            <a:lvl2pPr marL="192881" indent="0">
              <a:buNone/>
              <a:defRPr sz="760"/>
            </a:lvl2pPr>
            <a:lvl3pPr marL="385763" indent="0">
              <a:buNone/>
              <a:defRPr sz="675"/>
            </a:lvl3pPr>
            <a:lvl4pPr marL="578644" indent="0">
              <a:buNone/>
              <a:defRPr sz="591"/>
            </a:lvl4pPr>
            <a:lvl5pPr marL="771525" indent="0">
              <a:buNone/>
              <a:defRPr sz="591"/>
            </a:lvl5pPr>
            <a:lvl6pPr marL="964406" indent="0">
              <a:buNone/>
              <a:defRPr sz="591"/>
            </a:lvl6pPr>
            <a:lvl7pPr marL="1157288" indent="0">
              <a:buNone/>
              <a:defRPr sz="591"/>
            </a:lvl7pPr>
            <a:lvl8pPr marL="1350169" indent="0">
              <a:buNone/>
              <a:defRPr sz="591"/>
            </a:lvl8pPr>
            <a:lvl9pPr marL="1543050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45605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23654" y="357800"/>
            <a:ext cx="6244425" cy="26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23656" y="867508"/>
            <a:ext cx="6244425" cy="380973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70"/>
              </a:spcBef>
              <a:spcAft>
                <a:spcPts val="0"/>
              </a:spcAft>
              <a:buSzPct val="78947"/>
              <a:buFont typeface="Calibri"/>
              <a:buNone/>
              <a:defRPr sz="14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33375" marR="0" lvl="1" indent="-264319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❑"/>
              <a:defRPr sz="14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39354" marR="0" lvl="2" indent="-196454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o"/>
              <a:defRPr sz="127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36972" marR="0" lvl="3" indent="-60722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▪"/>
              <a:defRPr sz="127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669131" marR="0" lvl="4" indent="-69056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•"/>
              <a:defRPr sz="11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885950" marR="0" lvl="5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•"/>
              <a:defRPr sz="11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228850" marR="0" lvl="6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•"/>
              <a:defRPr sz="11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571750" marR="0" lvl="7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•"/>
              <a:defRPr sz="11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914650" marR="0" lvl="8" indent="-1047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Char char="•"/>
              <a:defRPr sz="1125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1"/>
            <a:endParaRPr lang="da-DK"/>
          </a:p>
          <a:p>
            <a:pPr lvl="2"/>
            <a:endParaRPr lang="da-DK"/>
          </a:p>
          <a:p>
            <a:pPr lvl="1"/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657" y="735806"/>
            <a:ext cx="2970330" cy="3995738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0382" y="735806"/>
            <a:ext cx="3047720" cy="3995738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78142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1151335"/>
            <a:ext cx="3031331" cy="47982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1631156"/>
            <a:ext cx="3031331" cy="2963466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00199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7586175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1349057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204789"/>
            <a:ext cx="2256235" cy="679275"/>
          </a:xfrm>
        </p:spPr>
        <p:txBody>
          <a:bodyPr/>
          <a:lstStyle>
            <a:lvl1pPr algn="l">
              <a:defRPr sz="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93"/>
            <a:ext cx="3833813" cy="438983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1076328"/>
            <a:ext cx="2256235" cy="3518297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2853816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/>
          <a:lstStyle>
            <a:lvl1pPr algn="l">
              <a:defRPr sz="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eScience</a:t>
            </a:r>
          </a:p>
        </p:txBody>
      </p:sp>
    </p:spTree>
    <p:extLst>
      <p:ext uri="{BB962C8B-B14F-4D97-AF65-F5344CB8AC3E}">
        <p14:creationId xmlns:p14="http://schemas.microsoft.com/office/powerpoint/2010/main" val="400325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0" descr="NAT_ppt_top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470"/>
            <a:ext cx="5413721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0" descr="NAT_ppt_top_uk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45639"/>
          <a:stretch/>
        </p:blipFill>
        <p:spPr bwMode="auto">
          <a:xfrm>
            <a:off x="3915054" y="36914"/>
            <a:ext cx="2942946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9" descr="top_uk_58_02"/>
          <p:cNvPicPr>
            <a:picLocks noChangeAspect="1" noChangeArrowheads="1"/>
          </p:cNvPicPr>
          <p:nvPr userDrawn="1"/>
        </p:nvPicPr>
        <p:blipFill>
          <a:blip r:embed="rId3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5"/>
          <p:cNvSpPr>
            <a:spLocks noChangeShapeType="1"/>
          </p:cNvSpPr>
          <p:nvPr userDrawn="1"/>
        </p:nvSpPr>
        <p:spPr bwMode="auto">
          <a:xfrm flipH="1">
            <a:off x="3573" y="876300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Rectangle 67"/>
          <p:cNvSpPr>
            <a:spLocks noChangeArrowheads="1"/>
          </p:cNvSpPr>
          <p:nvPr userDrawn="1"/>
        </p:nvSpPr>
        <p:spPr bwMode="auto">
          <a:xfrm>
            <a:off x="0" y="951313"/>
            <a:ext cx="6858000" cy="41921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Rectangle 21"/>
          <p:cNvSpPr>
            <a:spLocks noChangeArrowheads="1"/>
          </p:cNvSpPr>
          <p:nvPr userDrawn="1"/>
        </p:nvSpPr>
        <p:spPr bwMode="auto">
          <a:xfrm>
            <a:off x="513162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a-DK" sz="506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1549004"/>
            <a:ext cx="4872038" cy="51435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78671" y="2197896"/>
            <a:ext cx="4864894" cy="2102644"/>
          </a:xfrm>
        </p:spPr>
        <p:txBody>
          <a:bodyPr/>
          <a:lstStyle>
            <a:lvl1pPr marL="0" indent="0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9" name="Rectangle 5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051878690"/>
      </p:ext>
    </p:extLst>
  </p:cSld>
  <p:clrMapOvr>
    <a:masterClrMapping/>
  </p:clrMapOvr>
  <p:transition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656" y="265125"/>
            <a:ext cx="6244444" cy="36241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657" y="789552"/>
            <a:ext cx="6244444" cy="3887726"/>
          </a:xfrm>
        </p:spPr>
        <p:txBody>
          <a:bodyPr lIns="0"/>
          <a:lstStyle>
            <a:lvl1pPr marL="0" indent="0">
              <a:defRPr sz="1350"/>
            </a:lvl1pPr>
            <a:lvl2pPr marL="253604" indent="-203597">
              <a:spcBef>
                <a:spcPts val="675"/>
              </a:spcBef>
              <a:defRPr sz="1350"/>
            </a:lvl2pPr>
            <a:lvl3pPr marL="353616" indent="-149126">
              <a:spcBef>
                <a:spcPts val="338"/>
              </a:spcBef>
              <a:defRPr sz="1238"/>
            </a:lvl3pPr>
            <a:lvl4pPr marL="454522" indent="-150912">
              <a:spcBef>
                <a:spcPts val="338"/>
              </a:spcBef>
              <a:defRPr sz="1125"/>
            </a:lvl4pPr>
            <a:lvl5pPr marL="554534" indent="-151805">
              <a:defRPr sz="101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953859071"/>
      </p:ext>
    </p:extLst>
  </p:cSld>
  <p:clrMapOvr>
    <a:masterClrMapping/>
  </p:clrMapOvr>
  <p:transition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8"/>
            <a:ext cx="5829300" cy="1021556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714472791"/>
      </p:ext>
    </p:extLst>
  </p:cSld>
  <p:clrMapOvr>
    <a:masterClrMapping/>
  </p:clrMapOvr>
  <p:transition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657" y="735806"/>
            <a:ext cx="2970330" cy="399573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0381" y="735806"/>
            <a:ext cx="3047720" cy="399573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378465877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541734" y="3305175"/>
            <a:ext cx="5829300" cy="1021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3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541734" y="2180034"/>
            <a:ext cx="58293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Font typeface="Courier New"/>
              <a:buNone/>
              <a:defRPr sz="12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1151335"/>
            <a:ext cx="3031331" cy="47982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1631156"/>
            <a:ext cx="3031331" cy="2963466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976921406"/>
      </p:ext>
    </p:extLst>
  </p:cSld>
  <p:clrMapOvr>
    <a:masterClrMapping/>
  </p:clrMapOvr>
  <p:transition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650722781"/>
      </p:ext>
    </p:extLst>
  </p:cSld>
  <p:clrMapOvr>
    <a:masterClrMapping/>
  </p:clrMapOvr>
  <p:transition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468243455"/>
      </p:ext>
    </p:extLst>
  </p:cSld>
  <p:clrMapOvr>
    <a:masterClrMapping/>
  </p:clrMapOvr>
  <p:transition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204789"/>
            <a:ext cx="2256235" cy="679275"/>
          </a:xfrm>
        </p:spPr>
        <p:txBody>
          <a:bodyPr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91"/>
            <a:ext cx="3833813" cy="438983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076328"/>
            <a:ext cx="2256235" cy="3518297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526607202"/>
      </p:ext>
    </p:extLst>
  </p:cSld>
  <p:clrMapOvr>
    <a:masterClrMapping/>
  </p:clrMapOvr>
  <p:transition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eScience</a:t>
            </a:r>
          </a:p>
        </p:txBody>
      </p:sp>
    </p:spTree>
    <p:extLst>
      <p:ext uri="{BB962C8B-B14F-4D97-AF65-F5344CB8AC3E}">
        <p14:creationId xmlns:p14="http://schemas.microsoft.com/office/powerpoint/2010/main" val="1095478380"/>
      </p:ext>
    </p:extLst>
  </p:cSld>
  <p:clrMapOvr>
    <a:masterClrMapping/>
  </p:clrMapOvr>
  <p:transition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0" descr="NAT_ppt_top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470"/>
            <a:ext cx="5413721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0" descr="NAT_ppt_top_uk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45639"/>
          <a:stretch/>
        </p:blipFill>
        <p:spPr bwMode="auto">
          <a:xfrm>
            <a:off x="3104964" y="36914"/>
            <a:ext cx="3753036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9" descr="top_uk_58_02"/>
          <p:cNvPicPr>
            <a:picLocks noChangeAspect="1" noChangeArrowheads="1"/>
          </p:cNvPicPr>
          <p:nvPr userDrawn="1"/>
        </p:nvPicPr>
        <p:blipFill>
          <a:blip r:embed="rId3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5"/>
          <p:cNvSpPr>
            <a:spLocks noChangeShapeType="1"/>
          </p:cNvSpPr>
          <p:nvPr userDrawn="1"/>
        </p:nvSpPr>
        <p:spPr bwMode="auto">
          <a:xfrm flipH="1">
            <a:off x="3573" y="876300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13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Rectangle 67"/>
          <p:cNvSpPr>
            <a:spLocks noChangeArrowheads="1"/>
          </p:cNvSpPr>
          <p:nvPr userDrawn="1"/>
        </p:nvSpPr>
        <p:spPr bwMode="auto">
          <a:xfrm>
            <a:off x="0" y="951313"/>
            <a:ext cx="6858000" cy="41921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13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Rectangle 21"/>
          <p:cNvSpPr>
            <a:spLocks noChangeArrowheads="1"/>
          </p:cNvSpPr>
          <p:nvPr userDrawn="1"/>
        </p:nvSpPr>
        <p:spPr bwMode="auto">
          <a:xfrm>
            <a:off x="513163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380" kern="120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t>Exascales KITP. June 15, 2016                                                                                                                                                  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a-DK" sz="380" kern="120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t>Slide </a:t>
            </a:r>
            <a:fld id="{8881663C-AA1F-497E-AA54-56BBFA984F9F}" type="slidenum">
              <a:rPr lang="da-DK" sz="380" kern="1200" smtClean="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pPr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a-DK" sz="38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1549004"/>
            <a:ext cx="4872038" cy="51435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78671" y="2197897"/>
            <a:ext cx="4864894" cy="2102644"/>
          </a:xfrm>
        </p:spPr>
        <p:txBody>
          <a:bodyPr/>
          <a:lstStyle>
            <a:lvl1pPr marL="0" indent="0">
              <a:defRPr sz="675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9" name="Rectangle 56"/>
          <p:cNvSpPr>
            <a:spLocks noGrp="1" noChangeArrowheads="1"/>
          </p:cNvSpPr>
          <p:nvPr>
            <p:ph type="ftr" sz="quarter" idx="10"/>
          </p:nvPr>
        </p:nvSpPr>
        <p:spPr>
          <a:xfrm>
            <a:off x="1916906" y="-2381"/>
            <a:ext cx="4914900" cy="197644"/>
          </a:xfrm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7743551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657" y="265125"/>
            <a:ext cx="6244444" cy="362410"/>
          </a:xfrm>
        </p:spPr>
        <p:txBody>
          <a:bodyPr/>
          <a:lstStyle>
            <a:lvl1pPr>
              <a:defRPr sz="13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657" y="789552"/>
            <a:ext cx="6244444" cy="3887726"/>
          </a:xfrm>
        </p:spPr>
        <p:txBody>
          <a:bodyPr lIns="0"/>
          <a:lstStyle>
            <a:lvl1pPr marL="0" indent="0">
              <a:defRPr sz="1013"/>
            </a:lvl1pPr>
            <a:lvl2pPr marL="190203" indent="-152698">
              <a:spcBef>
                <a:spcPts val="506"/>
              </a:spcBef>
              <a:defRPr sz="1013"/>
            </a:lvl2pPr>
            <a:lvl3pPr marL="265212" indent="-111845">
              <a:spcBef>
                <a:spcPts val="254"/>
              </a:spcBef>
              <a:defRPr sz="929"/>
            </a:lvl3pPr>
            <a:lvl4pPr marL="340892" indent="-113184">
              <a:spcBef>
                <a:spcPts val="254"/>
              </a:spcBef>
              <a:defRPr sz="844"/>
            </a:lvl4pPr>
            <a:lvl5pPr marL="415901" indent="-113854">
              <a:defRPr sz="76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3154148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9"/>
            <a:ext cx="5829300" cy="1021556"/>
          </a:xfrm>
        </p:spPr>
        <p:txBody>
          <a:bodyPr anchor="t"/>
          <a:lstStyle>
            <a:lvl1pPr algn="l">
              <a:defRPr sz="168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844"/>
            </a:lvl1pPr>
            <a:lvl2pPr marL="192881" indent="0">
              <a:buNone/>
              <a:defRPr sz="760"/>
            </a:lvl2pPr>
            <a:lvl3pPr marL="385763" indent="0">
              <a:buNone/>
              <a:defRPr sz="675"/>
            </a:lvl3pPr>
            <a:lvl4pPr marL="578644" indent="0">
              <a:buNone/>
              <a:defRPr sz="591"/>
            </a:lvl4pPr>
            <a:lvl5pPr marL="771525" indent="0">
              <a:buNone/>
              <a:defRPr sz="591"/>
            </a:lvl5pPr>
            <a:lvl6pPr marL="964406" indent="0">
              <a:buNone/>
              <a:defRPr sz="591"/>
            </a:lvl6pPr>
            <a:lvl7pPr marL="1157288" indent="0">
              <a:buNone/>
              <a:defRPr sz="591"/>
            </a:lvl7pPr>
            <a:lvl8pPr marL="1350169" indent="0">
              <a:buNone/>
              <a:defRPr sz="591"/>
            </a:lvl8pPr>
            <a:lvl9pPr marL="1543050" indent="0">
              <a:buNone/>
              <a:defRPr sz="5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533997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657" y="735806"/>
            <a:ext cx="2970330" cy="3995738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0381" y="735806"/>
            <a:ext cx="3047720" cy="3995738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844"/>
            </a:lvl3pPr>
            <a:lvl4pPr>
              <a:defRPr sz="760"/>
            </a:lvl4pPr>
            <a:lvl5pPr>
              <a:defRPr sz="760"/>
            </a:lvl5pPr>
            <a:lvl6pPr>
              <a:defRPr sz="760"/>
            </a:lvl6pPr>
            <a:lvl7pPr>
              <a:defRPr sz="760"/>
            </a:lvl7pPr>
            <a:lvl8pPr>
              <a:defRPr sz="760"/>
            </a:lvl8pPr>
            <a:lvl9pPr>
              <a:defRPr sz="7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244998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9"/>
            <a:ext cx="61722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1151335"/>
            <a:ext cx="3031331" cy="47982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60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1631156"/>
            <a:ext cx="3031331" cy="2963466"/>
          </a:xfrm>
        </p:spPr>
        <p:txBody>
          <a:bodyPr/>
          <a:lstStyle>
            <a:lvl1pPr>
              <a:defRPr sz="1013"/>
            </a:lvl1pPr>
            <a:lvl2pPr>
              <a:defRPr sz="844"/>
            </a:lvl2pPr>
            <a:lvl3pPr>
              <a:defRPr sz="760"/>
            </a:lvl3pPr>
            <a:lvl4pPr>
              <a:defRPr sz="675"/>
            </a:lvl4pPr>
            <a:lvl5pPr>
              <a:defRPr sz="675"/>
            </a:lvl5pPr>
            <a:lvl6pPr>
              <a:defRPr sz="675"/>
            </a:lvl6pPr>
            <a:lvl7pPr>
              <a:defRPr sz="675"/>
            </a:lvl7pPr>
            <a:lvl8pPr>
              <a:defRPr sz="675"/>
            </a:lvl8pPr>
            <a:lvl9pPr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70354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23656" y="331002"/>
            <a:ext cx="6244425" cy="26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23654" y="735806"/>
            <a:ext cx="2970225" cy="399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272653" marR="0" lvl="1" indent="-110728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❑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404813" marR="0" lvl="2" indent="-42863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536972" marR="0" lvl="3" indent="-51197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669131" marR="0" lvl="4" indent="-50006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3520379" y="735806"/>
            <a:ext cx="3047625" cy="399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272653" marR="0" lvl="1" indent="-110728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❑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404813" marR="0" lvl="2" indent="-42863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536972" marR="0" lvl="3" indent="-51197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669131" marR="0" lvl="4" indent="-50006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857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3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42719968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2092169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204789"/>
            <a:ext cx="2256235" cy="679275"/>
          </a:xfrm>
        </p:spPr>
        <p:txBody>
          <a:bodyPr/>
          <a:lstStyle>
            <a:lvl1pPr algn="l">
              <a:defRPr sz="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92"/>
            <a:ext cx="3833813" cy="438983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1076328"/>
            <a:ext cx="2256235" cy="3518297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385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4873047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/>
          <a:lstStyle>
            <a:lvl1pPr algn="l">
              <a:defRPr sz="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</p:spPr>
        <p:txBody>
          <a:bodyPr/>
          <a:lstStyle>
            <a:lvl1pPr marL="0" indent="0">
              <a:buNone/>
              <a:defRPr sz="591"/>
            </a:lvl1pPr>
            <a:lvl2pPr marL="192881" indent="0">
              <a:buNone/>
              <a:defRPr sz="506"/>
            </a:lvl2pPr>
            <a:lvl3pPr marL="385763" indent="0">
              <a:buNone/>
              <a:defRPr sz="422"/>
            </a:lvl3pPr>
            <a:lvl4pPr marL="578644" indent="0">
              <a:buNone/>
              <a:defRPr sz="380"/>
            </a:lvl4pPr>
            <a:lvl5pPr marL="771525" indent="0">
              <a:buNone/>
              <a:defRPr sz="380"/>
            </a:lvl5pPr>
            <a:lvl6pPr marL="964406" indent="0">
              <a:buNone/>
              <a:defRPr sz="380"/>
            </a:lvl6pPr>
            <a:lvl7pPr marL="1157288" indent="0">
              <a:buNone/>
              <a:defRPr sz="380"/>
            </a:lvl7pPr>
            <a:lvl8pPr marL="1350169" indent="0">
              <a:buNone/>
              <a:defRPr sz="380"/>
            </a:lvl8pPr>
            <a:lvl9pPr marL="1543050" indent="0">
              <a:buNone/>
              <a:defRPr sz="3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eScience</a:t>
            </a:r>
          </a:p>
        </p:txBody>
      </p:sp>
    </p:spTree>
    <p:extLst>
      <p:ext uri="{BB962C8B-B14F-4D97-AF65-F5344CB8AC3E}">
        <p14:creationId xmlns:p14="http://schemas.microsoft.com/office/powerpoint/2010/main" val="116170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23656" y="331002"/>
            <a:ext cx="6244425" cy="26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42900" y="204787"/>
            <a:ext cx="2256300" cy="67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2681288" y="204787"/>
            <a:ext cx="3833775" cy="438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272653" marR="0" lvl="1" indent="-72628" algn="l" rtl="0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❑"/>
              <a:defRPr sz="21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404813" marR="0" lvl="2" indent="-23813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ourier New"/>
              <a:buChar char="o"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536972" marR="0" lvl="3" indent="-41672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Noto Sans Symbols"/>
              <a:buChar char="▪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669131" marR="0" lvl="4" indent="-40481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885950" marR="0" lvl="5" indent="-7620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228850" marR="0" lvl="6" indent="-7620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571750" marR="0" lvl="7" indent="-7620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914650" marR="0" lvl="8" indent="-7620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Verdana"/>
              <a:buChar char="•"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342900" y="1076325"/>
            <a:ext cx="2256300" cy="351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2"/>
              </a:buClr>
              <a:buFont typeface="Courier New"/>
              <a:buNone/>
              <a:defRPr sz="7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1344216" y="3600450"/>
            <a:ext cx="4114800" cy="42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5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34290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8580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02870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37160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pic" idx="2"/>
          </p:nvPr>
        </p:nvSpPr>
        <p:spPr>
          <a:xfrm>
            <a:off x="1344216" y="459582"/>
            <a:ext cx="41148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21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Courier New"/>
              <a:buNone/>
              <a:defRPr sz="18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5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1344216" y="4025503"/>
            <a:ext cx="4114800" cy="60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10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9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150"/>
              </a:spcBef>
              <a:spcAft>
                <a:spcPts val="0"/>
              </a:spcAft>
              <a:buClr>
                <a:schemeClr val="dk2"/>
              </a:buClr>
              <a:buFont typeface="Courier New"/>
              <a:buNone/>
              <a:defRPr sz="75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Noto Sans Symbols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135"/>
              </a:spcBef>
              <a:spcAft>
                <a:spcPts val="0"/>
              </a:spcAft>
              <a:buClr>
                <a:schemeClr val="dk2"/>
              </a:buClr>
              <a:buFont typeface="Verdana"/>
              <a:buNone/>
              <a:defRPr sz="675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0" descr="NAT_ppt_top_u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470"/>
            <a:ext cx="5413721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0" descr="NAT_ppt_top_uk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45639"/>
          <a:stretch/>
        </p:blipFill>
        <p:spPr bwMode="auto">
          <a:xfrm>
            <a:off x="3915054" y="36914"/>
            <a:ext cx="2942946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9" descr="top_uk_58_02"/>
          <p:cNvPicPr>
            <a:picLocks noChangeAspect="1" noChangeArrowheads="1"/>
          </p:cNvPicPr>
          <p:nvPr userDrawn="1"/>
        </p:nvPicPr>
        <p:blipFill>
          <a:blip r:embed="rId3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5"/>
          <p:cNvSpPr>
            <a:spLocks noChangeShapeType="1"/>
          </p:cNvSpPr>
          <p:nvPr userDrawn="1"/>
        </p:nvSpPr>
        <p:spPr bwMode="auto">
          <a:xfrm flipH="1">
            <a:off x="3573" y="876300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7" name="Rectangle 67"/>
          <p:cNvSpPr>
            <a:spLocks noChangeArrowheads="1"/>
          </p:cNvSpPr>
          <p:nvPr userDrawn="1"/>
        </p:nvSpPr>
        <p:spPr bwMode="auto">
          <a:xfrm>
            <a:off x="0" y="951313"/>
            <a:ext cx="6858000" cy="419219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8" name="Rectangle 21"/>
          <p:cNvSpPr>
            <a:spLocks noChangeArrowheads="1"/>
          </p:cNvSpPr>
          <p:nvPr userDrawn="1"/>
        </p:nvSpPr>
        <p:spPr bwMode="auto">
          <a:xfrm>
            <a:off x="513162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506" kern="120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t>Nordita, January 11, 2017                                                                                                      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a-DK" sz="506" kern="120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t>Slide </a:t>
            </a:r>
            <a:fld id="{8881663C-AA1F-497E-AA54-56BBFA984F9F}" type="slidenum">
              <a:rPr lang="da-DK" sz="506" kern="1200" smtClean="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pPr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a-DK" sz="506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1525" y="1549004"/>
            <a:ext cx="4872038" cy="51435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78671" y="2197896"/>
            <a:ext cx="4864894" cy="2102644"/>
          </a:xfrm>
        </p:spPr>
        <p:txBody>
          <a:bodyPr/>
          <a:lstStyle>
            <a:lvl1pPr marL="0" indent="0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9" name="Rectangle 5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68317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656" y="265125"/>
            <a:ext cx="6244444" cy="362410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657" y="789552"/>
            <a:ext cx="6244444" cy="3887726"/>
          </a:xfrm>
        </p:spPr>
        <p:txBody>
          <a:bodyPr lIns="0"/>
          <a:lstStyle>
            <a:lvl1pPr marL="0" indent="0">
              <a:defRPr sz="1350"/>
            </a:lvl1pPr>
            <a:lvl2pPr marL="253604" indent="-203597">
              <a:spcBef>
                <a:spcPts val="675"/>
              </a:spcBef>
              <a:defRPr sz="1350"/>
            </a:lvl2pPr>
            <a:lvl3pPr marL="353616" indent="-149126">
              <a:spcBef>
                <a:spcPts val="338"/>
              </a:spcBef>
              <a:defRPr sz="1238"/>
            </a:lvl3pPr>
            <a:lvl4pPr marL="454522" indent="-150912">
              <a:spcBef>
                <a:spcPts val="338"/>
              </a:spcBef>
              <a:defRPr sz="1125"/>
            </a:lvl4pPr>
            <a:lvl5pPr marL="554534" indent="-151805">
              <a:defRPr sz="101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 marL="0" marR="0" indent="0" algn="r" defTabSz="514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da-DK"/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49659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2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21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30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3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 descr="NAT_ppt_top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7112" y="4180284"/>
            <a:ext cx="6790888" cy="96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Shape 7" descr="top_uk_58_02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0"/>
            <a:ext cx="6858000" cy="196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Shape 8"/>
          <p:cNvCxnSpPr/>
          <p:nvPr/>
        </p:nvCxnSpPr>
        <p:spPr>
          <a:xfrm rot="10800000">
            <a:off x="3544" y="5020865"/>
            <a:ext cx="6861600" cy="0"/>
          </a:xfrm>
          <a:prstGeom prst="straightConnector1">
            <a:avLst/>
          </a:prstGeom>
          <a:noFill/>
          <a:ln w="9525" cap="flat" cmpd="sng">
            <a:solidFill>
              <a:srgbClr val="32603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323656" y="331002"/>
            <a:ext cx="6244425" cy="26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1" i="0" u="none" strike="noStrike" cap="none">
                <a:solidFill>
                  <a:schemeClr val="dk2"/>
                </a:solidFill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323646" y="1035901"/>
            <a:ext cx="6244425" cy="36945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SzPct val="80000"/>
              <a:buFont typeface="Times New Roman"/>
              <a:buNone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363537" marR="0" lvl="1" indent="-160337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❑"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539750" marR="0" lvl="2" indent="-82550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o"/>
              <a:def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715962" marR="0" lvl="3" indent="-80962" algn="l" rtl="0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▪"/>
              <a:def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892175" marR="0" lvl="4" indent="-92075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514600" marR="0" lvl="5" indent="-1397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2971800" marR="0" lvl="6" indent="-1397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429000" marR="0" lvl="7" indent="-1397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3886200" marR="0" lvl="8" indent="-139700" algn="l" rtl="0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xfrm>
            <a:off x="1916906" y="-2380"/>
            <a:ext cx="4914900" cy="19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F8F8F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3429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6858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0287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3716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17145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0574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24003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27432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cxnSp>
        <p:nvCxnSpPr>
          <p:cNvPr id="12" name="Shape 12"/>
          <p:cNvCxnSpPr/>
          <p:nvPr/>
        </p:nvCxnSpPr>
        <p:spPr>
          <a:xfrm flipV="1">
            <a:off x="323662" y="744583"/>
            <a:ext cx="6244409" cy="20934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4" descr="NAT_ppt_top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63270" y="4180289"/>
            <a:ext cx="5494730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3" descr="top_uk_58_02"/>
          <p:cNvPicPr>
            <a:picLocks noChangeAspect="1" noChangeArrowheads="1"/>
          </p:cNvPicPr>
          <p:nvPr userDrawn="1"/>
        </p:nvPicPr>
        <p:blipFill>
          <a:blip r:embed="rId12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513162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506" kern="120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t>Nordita. January 11, 2017                                                                                                                                                  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a-DK" sz="506" kern="1200">
                <a:solidFill>
                  <a:srgbClr val="325D3D"/>
                </a:solidFill>
                <a:latin typeface="Verdana" pitchFamily="34" charset="0"/>
                <a:ea typeface="+mn-ea"/>
                <a:cs typeface="+mn-cs"/>
              </a:rPr>
              <a:t>Slide </a:t>
            </a:r>
            <a:fld id="{1687FDAE-5A5B-427C-BAF1-726028E97EDE}" type="slidenum">
              <a:rPr lang="da-DK" sz="506" kern="1200">
                <a:solidFill>
                  <a:srgbClr val="325D3D"/>
                </a:solidFill>
                <a:latin typeface="Verdana" pitchFamily="34" charset="0"/>
                <a:ea typeface="+mn-ea"/>
                <a:cs typeface="+mn-cs"/>
              </a:rPr>
              <a:pPr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a-DK" sz="506" kern="1200">
              <a:solidFill>
                <a:srgbClr val="325D3D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6580" name="Line 20"/>
          <p:cNvSpPr>
            <a:spLocks noChangeShapeType="1"/>
          </p:cNvSpPr>
          <p:nvPr userDrawn="1"/>
        </p:nvSpPr>
        <p:spPr bwMode="auto">
          <a:xfrm flipH="1">
            <a:off x="3573" y="5020866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078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323657" y="265126"/>
            <a:ext cx="6244444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titeltypografi i masteren</a:t>
            </a:r>
          </a:p>
        </p:txBody>
      </p:sp>
      <p:sp>
        <p:nvSpPr>
          <p:cNvPr id="3079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657" y="735806"/>
            <a:ext cx="6244444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teksttypografierne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</a:p>
        </p:txBody>
      </p:sp>
      <p:sp>
        <p:nvSpPr>
          <p:cNvPr id="66589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16906" y="-2381"/>
            <a:ext cx="4914900" cy="197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563">
                <a:solidFill>
                  <a:srgbClr val="F8F8F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kern="1200">
                <a:latin typeface="Verdana" pitchFamily="34" charset="0"/>
                <a:ea typeface="+mn-ea"/>
                <a:cs typeface="+mn-cs"/>
              </a:rPr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268613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35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defRPr baseline="0">
          <a:solidFill>
            <a:schemeClr val="tx2"/>
          </a:solidFill>
          <a:latin typeface="+mn-lt"/>
          <a:ea typeface="+mn-ea"/>
          <a:cs typeface="+mn-cs"/>
        </a:defRPr>
      </a:lvl1pPr>
      <a:lvl2pPr marL="204491" indent="-154484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1013">
          <a:solidFill>
            <a:schemeClr val="tx2"/>
          </a:solidFill>
          <a:latin typeface="+mn-lt"/>
        </a:defRPr>
      </a:lvl2pPr>
      <a:lvl3pPr marL="303610" indent="-9912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900">
          <a:solidFill>
            <a:schemeClr val="tx2"/>
          </a:solidFill>
          <a:latin typeface="+mn-lt"/>
        </a:defRPr>
      </a:lvl3pPr>
      <a:lvl4pPr marL="402729" indent="-9912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900">
          <a:solidFill>
            <a:schemeClr val="tx2"/>
          </a:solidFill>
          <a:latin typeface="+mn-lt"/>
        </a:defRPr>
      </a:lvl4pPr>
      <a:lvl5pPr marL="501848" indent="-99120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4" descr="NAT_ppt_top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573" y="4180291"/>
            <a:ext cx="6854427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3" descr="top_uk_58_02"/>
          <p:cNvPicPr>
            <a:picLocks noChangeAspect="1" noChangeArrowheads="1"/>
          </p:cNvPicPr>
          <p:nvPr userDrawn="1"/>
        </p:nvPicPr>
        <p:blipFill>
          <a:blip r:embed="rId12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318902" y="4918796"/>
            <a:ext cx="5659040" cy="1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a-DK" sz="380" kern="1200">
              <a:solidFill>
                <a:srgbClr val="325D3D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6580" name="Line 20"/>
          <p:cNvSpPr>
            <a:spLocks noChangeShapeType="1"/>
          </p:cNvSpPr>
          <p:nvPr userDrawn="1"/>
        </p:nvSpPr>
        <p:spPr bwMode="auto">
          <a:xfrm flipH="1">
            <a:off x="3573" y="5020866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13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078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323657" y="265128"/>
            <a:ext cx="6244444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titeltypografi i masteren</a:t>
            </a:r>
          </a:p>
        </p:txBody>
      </p:sp>
      <p:sp>
        <p:nvSpPr>
          <p:cNvPr id="3079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657" y="735806"/>
            <a:ext cx="6244444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teksttypografierne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</a:p>
        </p:txBody>
      </p:sp>
      <p:sp>
        <p:nvSpPr>
          <p:cNvPr id="66589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16906" y="-2381"/>
            <a:ext cx="4914900" cy="197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422">
                <a:solidFill>
                  <a:srgbClr val="F8F8F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kern="1200">
                <a:latin typeface="Verdana" pitchFamily="34" charset="0"/>
                <a:ea typeface="+mn-ea"/>
                <a:cs typeface="+mn-cs"/>
              </a:rPr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326445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013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5pPr>
      <a:lvl6pPr marL="192881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6pPr>
      <a:lvl7pPr marL="385763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7pPr>
      <a:lvl8pPr marL="578644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8pPr>
      <a:lvl9pPr marL="771525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defRPr baseline="0">
          <a:solidFill>
            <a:schemeClr val="tx2"/>
          </a:solidFill>
          <a:latin typeface="+mn-lt"/>
          <a:ea typeface="+mn-ea"/>
          <a:cs typeface="+mn-cs"/>
        </a:defRPr>
      </a:lvl1pPr>
      <a:lvl2pPr marL="153368" indent="-115863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760">
          <a:solidFill>
            <a:schemeClr val="tx2"/>
          </a:solidFill>
          <a:latin typeface="+mn-lt"/>
        </a:defRPr>
      </a:lvl2pPr>
      <a:lvl3pPr marL="227708" indent="-7434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675">
          <a:solidFill>
            <a:schemeClr val="tx2"/>
          </a:solidFill>
          <a:latin typeface="+mn-lt"/>
        </a:defRPr>
      </a:lvl3pPr>
      <a:lvl4pPr marL="302047" indent="-7434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675">
          <a:solidFill>
            <a:schemeClr val="tx2"/>
          </a:solidFill>
          <a:latin typeface="+mn-lt"/>
        </a:defRPr>
      </a:lvl4pPr>
      <a:lvl5pPr marL="376386" indent="-74340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5pPr>
      <a:lvl6pPr marL="1060847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6pPr>
      <a:lvl7pPr marL="1253729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7pPr>
      <a:lvl8pPr marL="1446610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8pPr>
      <a:lvl9pPr marL="1639491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4" descr="NAT_ppt_top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63270" y="4180289"/>
            <a:ext cx="5494730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3" descr="top_uk_58_02"/>
          <p:cNvPicPr>
            <a:picLocks noChangeAspect="1" noChangeArrowheads="1"/>
          </p:cNvPicPr>
          <p:nvPr userDrawn="1"/>
        </p:nvPicPr>
        <p:blipFill>
          <a:blip r:embed="rId12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513162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a-DK" sz="506" kern="1200">
              <a:solidFill>
                <a:srgbClr val="325D3D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6580" name="Line 20"/>
          <p:cNvSpPr>
            <a:spLocks noChangeShapeType="1"/>
          </p:cNvSpPr>
          <p:nvPr userDrawn="1"/>
        </p:nvSpPr>
        <p:spPr bwMode="auto">
          <a:xfrm flipH="1">
            <a:off x="3573" y="5020866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078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323657" y="265126"/>
            <a:ext cx="6244444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titeltypografi i masteren</a:t>
            </a:r>
          </a:p>
        </p:txBody>
      </p:sp>
      <p:sp>
        <p:nvSpPr>
          <p:cNvPr id="3079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657" y="735806"/>
            <a:ext cx="6244444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teksttypografierne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</a:p>
        </p:txBody>
      </p:sp>
      <p:sp>
        <p:nvSpPr>
          <p:cNvPr id="66589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16906" y="-2381"/>
            <a:ext cx="4914900" cy="197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563">
                <a:solidFill>
                  <a:srgbClr val="F8F8F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kern="1200">
                <a:latin typeface="Verdana" pitchFamily="34" charset="0"/>
                <a:ea typeface="+mn-ea"/>
                <a:cs typeface="+mn-cs"/>
              </a:rPr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11870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</p:sldLayoutIdLst>
  <p:transition>
    <p:random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35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tx2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defRPr baseline="0">
          <a:solidFill>
            <a:schemeClr val="tx2"/>
          </a:solidFill>
          <a:latin typeface="+mn-lt"/>
          <a:ea typeface="+mn-ea"/>
          <a:cs typeface="+mn-cs"/>
        </a:defRPr>
      </a:lvl1pPr>
      <a:lvl2pPr marL="204491" indent="-154484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1013">
          <a:solidFill>
            <a:schemeClr val="tx2"/>
          </a:solidFill>
          <a:latin typeface="+mn-lt"/>
        </a:defRPr>
      </a:lvl2pPr>
      <a:lvl3pPr marL="303610" indent="-9912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900">
          <a:solidFill>
            <a:schemeClr val="tx2"/>
          </a:solidFill>
          <a:latin typeface="+mn-lt"/>
        </a:defRPr>
      </a:lvl3pPr>
      <a:lvl4pPr marL="402729" indent="-9912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900">
          <a:solidFill>
            <a:schemeClr val="tx2"/>
          </a:solidFill>
          <a:latin typeface="+mn-lt"/>
        </a:defRPr>
      </a:lvl4pPr>
      <a:lvl5pPr marL="501848" indent="-99120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•"/>
        <a:defRPr sz="788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4" descr="NAT_ppt_top"/>
          <p:cNvPicPr>
            <a:picLocks noChangeAspect="1" noChangeArrowheads="1"/>
          </p:cNvPicPr>
          <p:nvPr userDrawn="1"/>
        </p:nvPicPr>
        <p:blipFill rotWithShape="1">
          <a:blip r:embed="rId11" cstate="print"/>
          <a:srcRect l="68064"/>
          <a:stretch/>
        </p:blipFill>
        <p:spPr bwMode="auto">
          <a:xfrm>
            <a:off x="4671138" y="4180289"/>
            <a:ext cx="2186862" cy="96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3" descr="top_uk_58_02"/>
          <p:cNvPicPr>
            <a:picLocks noChangeAspect="1" noChangeArrowheads="1"/>
          </p:cNvPicPr>
          <p:nvPr userDrawn="1"/>
        </p:nvPicPr>
        <p:blipFill>
          <a:blip r:embed="rId12" cstate="print"/>
          <a:srcRect r="20320"/>
          <a:stretch>
            <a:fillRect/>
          </a:stretch>
        </p:blipFill>
        <p:spPr bwMode="auto">
          <a:xfrm>
            <a:off x="0" y="0"/>
            <a:ext cx="6858000" cy="19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513163" y="4757738"/>
            <a:ext cx="565904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3857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380" kern="1200">
                <a:solidFill>
                  <a:srgbClr val="6E6E6E"/>
                </a:solidFill>
                <a:latin typeface="Verdana" pitchFamily="34" charset="0"/>
                <a:ea typeface="+mn-ea"/>
                <a:cs typeface="+mn-cs"/>
              </a:rPr>
              <a:t>Exascales KITP. June 15, 2016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a-DK" sz="380" kern="1200">
                <a:solidFill>
                  <a:srgbClr val="325D3D"/>
                </a:solidFill>
                <a:latin typeface="Verdana" pitchFamily="34" charset="0"/>
                <a:ea typeface="+mn-ea"/>
                <a:cs typeface="+mn-cs"/>
              </a:rPr>
              <a:t>Slide </a:t>
            </a:r>
            <a:fld id="{1687FDAE-5A5B-427C-BAF1-726028E97EDE}" type="slidenum">
              <a:rPr lang="da-DK" sz="380" kern="1200">
                <a:solidFill>
                  <a:srgbClr val="325D3D"/>
                </a:solidFill>
                <a:latin typeface="Verdana" pitchFamily="34" charset="0"/>
                <a:ea typeface="+mn-ea"/>
                <a:cs typeface="+mn-cs"/>
              </a:rPr>
              <a:pPr fontAlgn="base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a-DK" sz="380" kern="1200">
              <a:solidFill>
                <a:srgbClr val="325D3D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66580" name="Line 20"/>
          <p:cNvSpPr>
            <a:spLocks noChangeShapeType="1"/>
          </p:cNvSpPr>
          <p:nvPr userDrawn="1"/>
        </p:nvSpPr>
        <p:spPr bwMode="auto">
          <a:xfrm flipH="1">
            <a:off x="3573" y="5020866"/>
            <a:ext cx="6861572" cy="0"/>
          </a:xfrm>
          <a:prstGeom prst="line">
            <a:avLst/>
          </a:prstGeom>
          <a:noFill/>
          <a:ln w="9525">
            <a:solidFill>
              <a:srgbClr val="32603D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13" kern="1200">
              <a:solidFill>
                <a:srgbClr val="6E6E6E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3078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323657" y="265127"/>
            <a:ext cx="6244444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titeltypografi i masteren</a:t>
            </a:r>
          </a:p>
        </p:txBody>
      </p:sp>
      <p:sp>
        <p:nvSpPr>
          <p:cNvPr id="3079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657" y="735806"/>
            <a:ext cx="6244444" cy="399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for at redigere teksttypografierne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</a:p>
        </p:txBody>
      </p:sp>
      <p:sp>
        <p:nvSpPr>
          <p:cNvPr id="66589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16906" y="-2381"/>
            <a:ext cx="4914900" cy="197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422">
                <a:solidFill>
                  <a:srgbClr val="F8F8F8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kern="1200">
                <a:latin typeface="Verdana" pitchFamily="34" charset="0"/>
                <a:ea typeface="+mn-ea"/>
                <a:cs typeface="+mn-cs"/>
              </a:rPr>
              <a:t>NBI / STARPLAN</a:t>
            </a:r>
          </a:p>
        </p:txBody>
      </p:sp>
    </p:spTree>
    <p:extLst>
      <p:ext uri="{BB962C8B-B14F-4D97-AF65-F5344CB8AC3E}">
        <p14:creationId xmlns:p14="http://schemas.microsoft.com/office/powerpoint/2010/main" val="164863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013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5pPr>
      <a:lvl6pPr marL="192881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6pPr>
      <a:lvl7pPr marL="385763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7pPr>
      <a:lvl8pPr marL="578644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8pPr>
      <a:lvl9pPr marL="771525" algn="l" rtl="0" eaLnBrk="1" fontAlgn="base" hangingPunct="1">
        <a:spcBef>
          <a:spcPct val="0"/>
        </a:spcBef>
        <a:spcAft>
          <a:spcPct val="0"/>
        </a:spcAft>
        <a:defRPr sz="1013">
          <a:solidFill>
            <a:schemeClr val="tx2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defRPr baseline="0">
          <a:solidFill>
            <a:schemeClr val="tx2"/>
          </a:solidFill>
          <a:latin typeface="+mn-lt"/>
          <a:ea typeface="+mn-ea"/>
          <a:cs typeface="+mn-cs"/>
        </a:defRPr>
      </a:lvl1pPr>
      <a:lvl2pPr marL="153368" indent="-115863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sz="760">
          <a:solidFill>
            <a:schemeClr val="tx2"/>
          </a:solidFill>
          <a:latin typeface="+mn-lt"/>
        </a:defRPr>
      </a:lvl2pPr>
      <a:lvl3pPr marL="227708" indent="-7434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675">
          <a:solidFill>
            <a:schemeClr val="tx2"/>
          </a:solidFill>
          <a:latin typeface="+mn-lt"/>
        </a:defRPr>
      </a:lvl3pPr>
      <a:lvl4pPr marL="302047" indent="-7434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675">
          <a:solidFill>
            <a:schemeClr val="tx2"/>
          </a:solidFill>
          <a:latin typeface="+mn-lt"/>
        </a:defRPr>
      </a:lvl4pPr>
      <a:lvl5pPr marL="376386" indent="-74340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5pPr>
      <a:lvl6pPr marL="1060847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6pPr>
      <a:lvl7pPr marL="1253729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7pPr>
      <a:lvl8pPr marL="1446610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8pPr>
      <a:lvl9pPr marL="1639491" indent="-96441" algn="l" rtl="0" eaLnBrk="1" fontAlgn="base" hangingPunct="1">
        <a:spcBef>
          <a:spcPct val="20000"/>
        </a:spcBef>
        <a:spcAft>
          <a:spcPct val="0"/>
        </a:spcAft>
        <a:buChar char="•"/>
        <a:defRPr sz="59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ctrTitle"/>
          </p:nvPr>
        </p:nvSpPr>
        <p:spPr>
          <a:xfrm>
            <a:off x="236920" y="1182415"/>
            <a:ext cx="6503848" cy="923372"/>
          </a:xfrm>
          <a:prstGeom prst="rect">
            <a:avLst/>
          </a:prstGeom>
        </p:spPr>
        <p:txBody>
          <a:bodyPr lIns="68569" tIns="68569" rIns="68569" bIns="68569" anchor="t" anchorCtr="0">
            <a:noAutofit/>
          </a:bodyPr>
          <a:lstStyle/>
          <a:p>
            <a:pPr lvl="0"/>
            <a:r>
              <a:rPr lang="en-US" dirty="0"/>
              <a:t>Conference Summary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Outstanding questions:  a personal view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subTitle" idx="1"/>
          </p:nvPr>
        </p:nvSpPr>
        <p:spPr>
          <a:xfrm>
            <a:off x="236920" y="2854716"/>
            <a:ext cx="6404105" cy="1804026"/>
          </a:xfrm>
          <a:prstGeom prst="rect">
            <a:avLst/>
          </a:prstGeom>
        </p:spPr>
        <p:txBody>
          <a:bodyPr lIns="68569" tIns="68569" rIns="68569" bIns="68569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Zooming in on Star Formation</a:t>
            </a:r>
            <a:r>
              <a:rPr lang="da-DK" dirty="0"/>
              <a:t>, Nafplio, June 14</a:t>
            </a:r>
            <a:r>
              <a:rPr lang="en-GB" dirty="0"/>
              <a:t>, 2019</a:t>
            </a:r>
          </a:p>
          <a:p>
            <a:pPr>
              <a:spcBef>
                <a:spcPts val="0"/>
              </a:spcBef>
            </a:pPr>
            <a:endParaRPr dirty="0"/>
          </a:p>
          <a:p>
            <a:pPr>
              <a:spcBef>
                <a:spcPts val="0"/>
              </a:spcBef>
            </a:pPr>
            <a:endParaRPr lang="en-GB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en-GB" dirty="0"/>
          </a:p>
          <a:p>
            <a:pPr>
              <a:spcBef>
                <a:spcPts val="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102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Galactic Scale Star 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656" y="867508"/>
            <a:ext cx="6362894" cy="3809732"/>
          </a:xfrm>
        </p:spPr>
        <p:txBody>
          <a:bodyPr/>
          <a:lstStyle/>
          <a:p>
            <a:r>
              <a:rPr lang="en-US" sz="1800" dirty="0"/>
              <a:t>What we know for sure now:</a:t>
            </a:r>
          </a:p>
          <a:p>
            <a:endParaRPr lang="en-US" sz="1800" dirty="0"/>
          </a:p>
          <a:p>
            <a:pPr lvl="1"/>
            <a:r>
              <a:rPr lang="en-US" sz="1800" dirty="0"/>
              <a:t>Feedback, and vertical pressure (</a:t>
            </a:r>
            <a:r>
              <a:rPr lang="en-US" sz="1800" dirty="0" err="1"/>
              <a:t>im</a:t>
            </a:r>
            <a:r>
              <a:rPr lang="en-US" sz="1800" dirty="0"/>
              <a:t>-)balance is crucial</a:t>
            </a:r>
          </a:p>
          <a:p>
            <a:pPr lvl="1"/>
            <a:r>
              <a:rPr lang="en-US" sz="1800" dirty="0"/>
              <a:t>The role of radial and vertical net mass transport is poorly understood</a:t>
            </a:r>
          </a:p>
          <a:p>
            <a:pPr marL="69056" lvl="1" indent="0">
              <a:buNone/>
            </a:pPr>
            <a:endParaRPr lang="en-US" sz="1800" dirty="0"/>
          </a:p>
          <a:p>
            <a:r>
              <a:rPr lang="en-US" sz="1800" dirty="0"/>
              <a:t>Speculations – in 5-10 years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We will have a solid understanding of the topic</a:t>
            </a:r>
          </a:p>
          <a:p>
            <a:pPr lvl="1"/>
            <a:r>
              <a:rPr lang="en-US" sz="1800" dirty="0"/>
              <a:t>Radial and vertical average mass transport is integrated into the picture</a:t>
            </a:r>
          </a:p>
        </p:txBody>
      </p:sp>
    </p:spTree>
    <p:extLst>
      <p:ext uri="{BB962C8B-B14F-4D97-AF65-F5344CB8AC3E}">
        <p14:creationId xmlns:p14="http://schemas.microsoft.com/office/powerpoint/2010/main" val="262224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Molecular Cloud Formation &amp; Properties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656" y="867508"/>
            <a:ext cx="6362894" cy="3809732"/>
          </a:xfrm>
        </p:spPr>
        <p:txBody>
          <a:bodyPr/>
          <a:lstStyle/>
          <a:p>
            <a:r>
              <a:rPr lang="en-US" sz="1800" dirty="0"/>
              <a:t>What we know for sure now</a:t>
            </a:r>
          </a:p>
          <a:p>
            <a:endParaRPr lang="en-US" sz="1800" dirty="0"/>
          </a:p>
          <a:p>
            <a:pPr lvl="1"/>
            <a:r>
              <a:rPr lang="en-US" sz="1800" dirty="0"/>
              <a:t>The ISM is a complex system, but is statistically in balance</a:t>
            </a:r>
          </a:p>
          <a:p>
            <a:pPr lvl="1"/>
            <a:r>
              <a:rPr lang="en-US" sz="1800" dirty="0"/>
              <a:t>It is supersonic and super-Alfvénic on average</a:t>
            </a:r>
          </a:p>
          <a:p>
            <a:pPr lvl="1"/>
            <a:r>
              <a:rPr lang="en-US" sz="1800" dirty="0"/>
              <a:t>On average it obeys several “statistical” (Larson-) relation</a:t>
            </a:r>
          </a:p>
          <a:p>
            <a:pPr lvl="1"/>
            <a:endParaRPr lang="en-US" sz="1800" dirty="0"/>
          </a:p>
          <a:p>
            <a:r>
              <a:rPr lang="en-US" sz="1800" dirty="0"/>
              <a:t>Speculations – in 5-10 years</a:t>
            </a:r>
          </a:p>
          <a:p>
            <a:endParaRPr lang="en-US" sz="1800" dirty="0"/>
          </a:p>
          <a:p>
            <a:pPr lvl="1"/>
            <a:r>
              <a:rPr lang="en-US" sz="1800" dirty="0"/>
              <a:t>We will be on top of this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8904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Molecular Cloud Fragmentation – filaments / cores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656" y="867508"/>
            <a:ext cx="6362894" cy="3809732"/>
          </a:xfrm>
        </p:spPr>
        <p:txBody>
          <a:bodyPr/>
          <a:lstStyle/>
          <a:p>
            <a:r>
              <a:rPr lang="en-US" sz="1800" dirty="0"/>
              <a:t>What we know for sure now</a:t>
            </a:r>
          </a:p>
          <a:p>
            <a:pPr lvl="1"/>
            <a:r>
              <a:rPr lang="en-US" sz="1800" dirty="0"/>
              <a:t>Star formation relies fundamentally on fragmentation</a:t>
            </a:r>
          </a:p>
          <a:p>
            <a:pPr lvl="2"/>
            <a:r>
              <a:rPr lang="en-US" sz="1650" dirty="0"/>
              <a:t>Sheets</a:t>
            </a:r>
          </a:p>
          <a:p>
            <a:pPr lvl="2"/>
            <a:r>
              <a:rPr lang="en-US" sz="1650" dirty="0"/>
              <a:t>Filaments</a:t>
            </a:r>
          </a:p>
          <a:p>
            <a:pPr lvl="2"/>
            <a:r>
              <a:rPr lang="en-US" sz="1650" dirty="0"/>
              <a:t>Cores</a:t>
            </a:r>
          </a:p>
          <a:p>
            <a:pPr lvl="2"/>
            <a:endParaRPr lang="en-US" sz="1650" dirty="0"/>
          </a:p>
          <a:p>
            <a:r>
              <a:rPr lang="en-US" sz="1800" dirty="0"/>
              <a:t>Speculations – in 5-10 years:</a:t>
            </a:r>
          </a:p>
          <a:p>
            <a:pPr lvl="1"/>
            <a:r>
              <a:rPr lang="en-US" sz="1800" dirty="0"/>
              <a:t>We will all be referring to “turbulent fragmentation” </a:t>
            </a:r>
            <a:r>
              <a:rPr lang="en-US" sz="1800" dirty="0">
                <a:sym typeface="Wingdings" panose="05000000000000000000" pitchFamily="2" charset="2"/>
              </a:rPr>
              <a:t></a:t>
            </a:r>
            <a:endParaRPr lang="en-US" sz="1800" dirty="0"/>
          </a:p>
          <a:p>
            <a:pPr lvl="1"/>
            <a:r>
              <a:rPr lang="en-US" sz="1800" dirty="0"/>
              <a:t>We will be on top of both the question of the IMF, and</a:t>
            </a:r>
          </a:p>
          <a:p>
            <a:pPr lvl="1"/>
            <a:r>
              <a:rPr lang="en-US" sz="1800" dirty="0"/>
              <a:t>.. on the topic of at what scale gravity takes over from inertia</a:t>
            </a:r>
          </a:p>
          <a:p>
            <a:pPr lvl="2"/>
            <a:r>
              <a:rPr lang="en-US" sz="1650" dirty="0"/>
              <a:t>That scale is of course mass dependent, but &lt; 1-2 pc even for high mass star</a:t>
            </a:r>
          </a:p>
        </p:txBody>
      </p:sp>
    </p:spTree>
    <p:extLst>
      <p:ext uri="{BB962C8B-B14F-4D97-AF65-F5344CB8AC3E}">
        <p14:creationId xmlns:p14="http://schemas.microsoft.com/office/powerpoint/2010/main" val="3932017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Mass Star Formation, Disks, non-ideal MHD, 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656" y="867508"/>
            <a:ext cx="6362894" cy="3907692"/>
          </a:xfrm>
        </p:spPr>
        <p:txBody>
          <a:bodyPr/>
          <a:lstStyle/>
          <a:p>
            <a:r>
              <a:rPr lang="en-US" sz="1800" dirty="0"/>
              <a:t>What we know for sure</a:t>
            </a:r>
          </a:p>
          <a:p>
            <a:pPr lvl="1"/>
            <a:r>
              <a:rPr lang="en-US" sz="1800" dirty="0"/>
              <a:t>An apparent self-similarity of the Salpeter branch</a:t>
            </a:r>
          </a:p>
          <a:p>
            <a:pPr lvl="1"/>
            <a:r>
              <a:rPr lang="en-US" sz="1800" dirty="0"/>
              <a:t>The IMF has a turn-over, maximum, and steep drop</a:t>
            </a:r>
          </a:p>
          <a:p>
            <a:pPr lvl="1"/>
            <a:endParaRPr lang="en-US" sz="1800" dirty="0"/>
          </a:p>
          <a:p>
            <a:r>
              <a:rPr lang="en-US" sz="1800" dirty="0"/>
              <a:t>Speculation, in 5-10 years:</a:t>
            </a:r>
          </a:p>
          <a:p>
            <a:pPr lvl="1"/>
            <a:r>
              <a:rPr lang="en-US" sz="1800" dirty="0"/>
              <a:t>We will understand what is important and what is not for the turn-over</a:t>
            </a:r>
          </a:p>
          <a:p>
            <a:pPr lvl="2"/>
            <a:r>
              <a:rPr lang="en-US" sz="1650" dirty="0"/>
              <a:t>It will be understood basically as a “failure to </a:t>
            </a:r>
            <a:r>
              <a:rPr lang="en-US" sz="1650" dirty="0" err="1"/>
              <a:t>collaps</a:t>
            </a:r>
            <a:r>
              <a:rPr lang="en-US" sz="1650" dirty="0"/>
              <a:t>” – decreasing chance to reach collapse density</a:t>
            </a:r>
          </a:p>
          <a:p>
            <a:pPr lvl="1"/>
            <a:r>
              <a:rPr lang="en-US" sz="1800" dirty="0"/>
              <a:t>Hence, we will understand how to scale this to other circumstances</a:t>
            </a:r>
          </a:p>
          <a:p>
            <a:pPr lvl="2"/>
            <a:r>
              <a:rPr lang="en-US" sz="1650" dirty="0"/>
              <a:t>Early Universe …</a:t>
            </a:r>
          </a:p>
          <a:p>
            <a:pPr lvl="2"/>
            <a:r>
              <a:rPr lang="en-US" sz="1650" dirty="0"/>
              <a:t>Star Bursts …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8765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/ Stellar Physics, connections to Star 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656" y="770467"/>
            <a:ext cx="6362894" cy="3906773"/>
          </a:xfrm>
        </p:spPr>
        <p:txBody>
          <a:bodyPr/>
          <a:lstStyle/>
          <a:p>
            <a:r>
              <a:rPr lang="en-US" sz="1800" dirty="0"/>
              <a:t>What we know for sure now</a:t>
            </a:r>
          </a:p>
          <a:p>
            <a:pPr lvl="1"/>
            <a:r>
              <a:rPr lang="en-US" sz="1800" dirty="0"/>
              <a:t>Abundance determinations have reached an important limit, where we can see abundance differences btw otherwise “identical” stars – and not because of Galactic Evolution and systematic gradients</a:t>
            </a:r>
          </a:p>
          <a:p>
            <a:pPr lvl="1"/>
            <a:r>
              <a:rPr lang="en-US" sz="1800" dirty="0"/>
              <a:t>The </a:t>
            </a:r>
            <a:r>
              <a:rPr lang="en-US" sz="1800" b="1" i="1" dirty="0"/>
              <a:t>are</a:t>
            </a:r>
            <a:r>
              <a:rPr lang="en-US" sz="1800" b="1" dirty="0"/>
              <a:t> </a:t>
            </a:r>
            <a:r>
              <a:rPr lang="en-US" sz="1800" dirty="0"/>
              <a:t>“large” (10-20%) differences, which depend mainly on condensation temperatures</a:t>
            </a:r>
          </a:p>
          <a:p>
            <a:pPr lvl="1"/>
            <a:endParaRPr lang="en-US" sz="1800" dirty="0"/>
          </a:p>
          <a:p>
            <a:r>
              <a:rPr lang="en-US" sz="1800" dirty="0"/>
              <a:t>Speculations:  In 5-10 years</a:t>
            </a:r>
          </a:p>
          <a:p>
            <a:pPr lvl="1"/>
            <a:r>
              <a:rPr lang="en-US" sz="1800" dirty="0"/>
              <a:t>We will understand what the abundance differences tell us about the birth environments</a:t>
            </a:r>
          </a:p>
          <a:p>
            <a:pPr lvl="1"/>
            <a:r>
              <a:rPr lang="en-US" sz="1800" dirty="0"/>
              <a:t>We will know where the Sun was formed</a:t>
            </a:r>
          </a:p>
          <a:p>
            <a:pPr lvl="2"/>
            <a:r>
              <a:rPr lang="en-US" sz="1650" dirty="0"/>
              <a:t>M67?</a:t>
            </a:r>
          </a:p>
          <a:p>
            <a:pPr marL="69056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6802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Mass Star 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656" y="867508"/>
            <a:ext cx="6362894" cy="3809732"/>
          </a:xfrm>
        </p:spPr>
        <p:txBody>
          <a:bodyPr/>
          <a:lstStyle/>
          <a:p>
            <a:r>
              <a:rPr lang="en-US" sz="1800" dirty="0"/>
              <a:t>What we know for sure:</a:t>
            </a:r>
          </a:p>
          <a:p>
            <a:pPr lvl="1"/>
            <a:r>
              <a:rPr lang="en-US" sz="1800" dirty="0"/>
              <a:t>High mass star formation is crucial for the ISM – feedback</a:t>
            </a:r>
          </a:p>
          <a:p>
            <a:pPr lvl="2"/>
            <a:r>
              <a:rPr lang="en-US" sz="1650" dirty="0" err="1"/>
              <a:t>SNe</a:t>
            </a:r>
            <a:endParaRPr lang="en-US" sz="1650" dirty="0"/>
          </a:p>
          <a:p>
            <a:pPr lvl="2"/>
            <a:r>
              <a:rPr lang="en-US" sz="1650" dirty="0"/>
              <a:t>Winds</a:t>
            </a:r>
          </a:p>
          <a:p>
            <a:pPr lvl="2"/>
            <a:r>
              <a:rPr lang="en-US" sz="1650" dirty="0"/>
              <a:t>UV</a:t>
            </a:r>
          </a:p>
          <a:p>
            <a:pPr lvl="1"/>
            <a:r>
              <a:rPr lang="en-US" sz="1800" dirty="0"/>
              <a:t>High mass stars have no problem forming</a:t>
            </a:r>
          </a:p>
          <a:p>
            <a:pPr lvl="2"/>
            <a:r>
              <a:rPr lang="en-US" sz="1650" dirty="0"/>
              <a:t>They basically adhere to the Salpeter IMF</a:t>
            </a:r>
          </a:p>
          <a:p>
            <a:pPr lvl="1"/>
            <a:r>
              <a:rPr lang="en-US" sz="1800" dirty="0"/>
              <a:t>The “only” problem is our understanding of how this works</a:t>
            </a:r>
          </a:p>
          <a:p>
            <a:pPr lvl="1"/>
            <a:endParaRPr lang="en-US" sz="1800" dirty="0"/>
          </a:p>
          <a:p>
            <a:r>
              <a:rPr lang="en-US" sz="1800" dirty="0"/>
              <a:t>Speculations:  In 5-10 years</a:t>
            </a:r>
          </a:p>
          <a:p>
            <a:pPr lvl="1"/>
            <a:r>
              <a:rPr lang="en-US" sz="1800" dirty="0"/>
              <a:t>We will be on top of this</a:t>
            </a:r>
          </a:p>
          <a:p>
            <a:pPr lvl="2"/>
            <a:r>
              <a:rPr lang="en-US" sz="1650" dirty="0"/>
              <a:t>Massive star formation will be a standard component in SF simulations</a:t>
            </a:r>
          </a:p>
        </p:txBody>
      </p:sp>
    </p:spTree>
    <p:extLst>
      <p:ext uri="{BB962C8B-B14F-4D97-AF65-F5344CB8AC3E}">
        <p14:creationId xmlns:p14="http://schemas.microsoft.com/office/powerpoint/2010/main" val="105049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Planet / Solar System Formation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9056" lvl="1" indent="0">
              <a:buNone/>
            </a:pPr>
            <a:r>
              <a:rPr lang="en-US" sz="1800" dirty="0"/>
              <a:t>What we know for sure: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The understanding of the formation of planet systems is going to advance tremendously during the next 5-10 years</a:t>
            </a:r>
          </a:p>
          <a:p>
            <a:pPr lvl="2"/>
            <a:r>
              <a:rPr lang="en-US" sz="1650" dirty="0"/>
              <a:t>New observations:  Planet atmospheres (bio-signatures)</a:t>
            </a:r>
          </a:p>
          <a:p>
            <a:pPr lvl="2"/>
            <a:r>
              <a:rPr lang="en-US" sz="1650" dirty="0"/>
              <a:t>New modelling: “ab initio” modeling of dust-gas interaction</a:t>
            </a:r>
          </a:p>
          <a:p>
            <a:pPr lvl="2"/>
            <a:endParaRPr lang="en-US" sz="1650" dirty="0"/>
          </a:p>
          <a:p>
            <a:r>
              <a:rPr lang="en-US" sz="1800" dirty="0"/>
              <a:t>Speculations – in 10 years: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Planetesimals are out</a:t>
            </a:r>
          </a:p>
          <a:p>
            <a:pPr lvl="1"/>
            <a:r>
              <a:rPr lang="en-US" sz="1800" dirty="0"/>
              <a:t>MRI is out – large scale mag fields are in</a:t>
            </a:r>
          </a:p>
          <a:p>
            <a:pPr lvl="1"/>
            <a:r>
              <a:rPr lang="en-US" sz="1800" dirty="0"/>
              <a:t>Streaming instability is out</a:t>
            </a:r>
          </a:p>
          <a:p>
            <a:pPr lvl="1"/>
            <a:r>
              <a:rPr lang="en-US" sz="1800" dirty="0"/>
              <a:t>Pebble accretion, pressure traps (in-side out?) is in</a:t>
            </a:r>
          </a:p>
        </p:txBody>
      </p:sp>
    </p:spTree>
    <p:extLst>
      <p:ext uri="{BB962C8B-B14F-4D97-AF65-F5344CB8AC3E}">
        <p14:creationId xmlns:p14="http://schemas.microsoft.com/office/powerpoint/2010/main" val="2598418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What we know for sure: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Computational modelling can, and is going to, contribute to advances in understanding of all of the previously </a:t>
            </a:r>
            <a:r>
              <a:rPr lang="en-US" sz="1800"/>
              <a:t>mentioned topics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7299815"/>
      </p:ext>
    </p:extLst>
  </p:cSld>
  <p:clrMapOvr>
    <a:masterClrMapping/>
  </p:clrMapOvr>
</p:sld>
</file>

<file path=ppt/theme/theme1.xml><?xml version="1.0" encoding="utf-8"?>
<a:theme xmlns:a="http://schemas.openxmlformats.org/drawingml/2006/main" name="nat_uk">
  <a:themeElements>
    <a:clrScheme name="nat_uk 1">
      <a:dk1>
        <a:srgbClr val="6E6E6E"/>
      </a:dk1>
      <a:lt1>
        <a:srgbClr val="FFFFFF"/>
      </a:lt1>
      <a:dk2>
        <a:srgbClr val="325D3D"/>
      </a:dk2>
      <a:lt2>
        <a:srgbClr val="6E6E6E"/>
      </a:lt2>
      <a:accent1>
        <a:srgbClr val="325D3D"/>
      </a:accent1>
      <a:accent2>
        <a:srgbClr val="559D68"/>
      </a:accent2>
      <a:accent3>
        <a:srgbClr val="FFFFFF"/>
      </a:accent3>
      <a:accent4>
        <a:srgbClr val="5D5D5D"/>
      </a:accent4>
      <a:accent5>
        <a:srgbClr val="ADB6AF"/>
      </a:accent5>
      <a:accent6>
        <a:srgbClr val="4C8E5E"/>
      </a:accent6>
      <a:hlink>
        <a:srgbClr val="74B485"/>
      </a:hlink>
      <a:folHlink>
        <a:srgbClr val="B0D4B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at_uk">
  <a:themeElements>
    <a:clrScheme name="nat_uk 1">
      <a:dk1>
        <a:srgbClr val="6E6E6E"/>
      </a:dk1>
      <a:lt1>
        <a:srgbClr val="FFFFFF"/>
      </a:lt1>
      <a:dk2>
        <a:srgbClr val="325D3D"/>
      </a:dk2>
      <a:lt2>
        <a:srgbClr val="6E6E6E"/>
      </a:lt2>
      <a:accent1>
        <a:srgbClr val="325D3D"/>
      </a:accent1>
      <a:accent2>
        <a:srgbClr val="559D68"/>
      </a:accent2>
      <a:accent3>
        <a:srgbClr val="FFFFFF"/>
      </a:accent3>
      <a:accent4>
        <a:srgbClr val="5D5D5D"/>
      </a:accent4>
      <a:accent5>
        <a:srgbClr val="ADB6AF"/>
      </a:accent5>
      <a:accent6>
        <a:srgbClr val="4C8E5E"/>
      </a:accent6>
      <a:hlink>
        <a:srgbClr val="74B485"/>
      </a:hlink>
      <a:folHlink>
        <a:srgbClr val="B0D4B9"/>
      </a:folHlink>
    </a:clrScheme>
    <a:fontScheme name="nat_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at_uk 1">
        <a:dk1>
          <a:srgbClr val="6E6E6E"/>
        </a:dk1>
        <a:lt1>
          <a:srgbClr val="FFFFFF"/>
        </a:lt1>
        <a:dk2>
          <a:srgbClr val="325D3D"/>
        </a:dk2>
        <a:lt2>
          <a:srgbClr val="6E6E6E"/>
        </a:lt2>
        <a:accent1>
          <a:srgbClr val="325D3D"/>
        </a:accent1>
        <a:accent2>
          <a:srgbClr val="559D68"/>
        </a:accent2>
        <a:accent3>
          <a:srgbClr val="FFFFFF"/>
        </a:accent3>
        <a:accent4>
          <a:srgbClr val="5D5D5D"/>
        </a:accent4>
        <a:accent5>
          <a:srgbClr val="ADB6AF"/>
        </a:accent5>
        <a:accent6>
          <a:srgbClr val="4C8E5E"/>
        </a:accent6>
        <a:hlink>
          <a:srgbClr val="74B485"/>
        </a:hlink>
        <a:folHlink>
          <a:srgbClr val="B0D4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.potx" id="{B5DC7DBD-21B6-4A3A-B98C-A2313F522DAB}" vid="{5238C22C-CA62-43F1-97FE-926438840AF9}"/>
    </a:ext>
  </a:extLst>
</a:theme>
</file>

<file path=ppt/theme/theme3.xml><?xml version="1.0" encoding="utf-8"?>
<a:theme xmlns:a="http://schemas.openxmlformats.org/drawingml/2006/main" name="2_nat_uk">
  <a:themeElements>
    <a:clrScheme name="nat_uk 1">
      <a:dk1>
        <a:srgbClr val="6E6E6E"/>
      </a:dk1>
      <a:lt1>
        <a:srgbClr val="FFFFFF"/>
      </a:lt1>
      <a:dk2>
        <a:srgbClr val="325D3D"/>
      </a:dk2>
      <a:lt2>
        <a:srgbClr val="6E6E6E"/>
      </a:lt2>
      <a:accent1>
        <a:srgbClr val="325D3D"/>
      </a:accent1>
      <a:accent2>
        <a:srgbClr val="559D68"/>
      </a:accent2>
      <a:accent3>
        <a:srgbClr val="FFFFFF"/>
      </a:accent3>
      <a:accent4>
        <a:srgbClr val="5D5D5D"/>
      </a:accent4>
      <a:accent5>
        <a:srgbClr val="ADB6AF"/>
      </a:accent5>
      <a:accent6>
        <a:srgbClr val="4C8E5E"/>
      </a:accent6>
      <a:hlink>
        <a:srgbClr val="74B485"/>
      </a:hlink>
      <a:folHlink>
        <a:srgbClr val="B0D4B9"/>
      </a:folHlink>
    </a:clrScheme>
    <a:fontScheme name="nat_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at_uk 1">
        <a:dk1>
          <a:srgbClr val="6E6E6E"/>
        </a:dk1>
        <a:lt1>
          <a:srgbClr val="FFFFFF"/>
        </a:lt1>
        <a:dk2>
          <a:srgbClr val="325D3D"/>
        </a:dk2>
        <a:lt2>
          <a:srgbClr val="6E6E6E"/>
        </a:lt2>
        <a:accent1>
          <a:srgbClr val="325D3D"/>
        </a:accent1>
        <a:accent2>
          <a:srgbClr val="559D68"/>
        </a:accent2>
        <a:accent3>
          <a:srgbClr val="FFFFFF"/>
        </a:accent3>
        <a:accent4>
          <a:srgbClr val="5D5D5D"/>
        </a:accent4>
        <a:accent5>
          <a:srgbClr val="ADB6AF"/>
        </a:accent5>
        <a:accent6>
          <a:srgbClr val="4C8E5E"/>
        </a:accent6>
        <a:hlink>
          <a:srgbClr val="74B485"/>
        </a:hlink>
        <a:folHlink>
          <a:srgbClr val="B0D4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.potx" id="{B5DC7DBD-21B6-4A3A-B98C-A2313F522DAB}" vid="{5238C22C-CA62-43F1-97FE-926438840AF9}"/>
    </a:ext>
  </a:extLst>
</a:theme>
</file>

<file path=ppt/theme/theme4.xml><?xml version="1.0" encoding="utf-8"?>
<a:theme xmlns:a="http://schemas.openxmlformats.org/drawingml/2006/main" name="3_nat_uk">
  <a:themeElements>
    <a:clrScheme name="nat_uk 1">
      <a:dk1>
        <a:srgbClr val="6E6E6E"/>
      </a:dk1>
      <a:lt1>
        <a:srgbClr val="FFFFFF"/>
      </a:lt1>
      <a:dk2>
        <a:srgbClr val="325D3D"/>
      </a:dk2>
      <a:lt2>
        <a:srgbClr val="6E6E6E"/>
      </a:lt2>
      <a:accent1>
        <a:srgbClr val="325D3D"/>
      </a:accent1>
      <a:accent2>
        <a:srgbClr val="559D68"/>
      </a:accent2>
      <a:accent3>
        <a:srgbClr val="FFFFFF"/>
      </a:accent3>
      <a:accent4>
        <a:srgbClr val="5D5D5D"/>
      </a:accent4>
      <a:accent5>
        <a:srgbClr val="ADB6AF"/>
      </a:accent5>
      <a:accent6>
        <a:srgbClr val="4C8E5E"/>
      </a:accent6>
      <a:hlink>
        <a:srgbClr val="74B485"/>
      </a:hlink>
      <a:folHlink>
        <a:srgbClr val="B0D4B9"/>
      </a:folHlink>
    </a:clrScheme>
    <a:fontScheme name="nat_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at_uk 1">
        <a:dk1>
          <a:srgbClr val="6E6E6E"/>
        </a:dk1>
        <a:lt1>
          <a:srgbClr val="FFFFFF"/>
        </a:lt1>
        <a:dk2>
          <a:srgbClr val="325D3D"/>
        </a:dk2>
        <a:lt2>
          <a:srgbClr val="6E6E6E"/>
        </a:lt2>
        <a:accent1>
          <a:srgbClr val="325D3D"/>
        </a:accent1>
        <a:accent2>
          <a:srgbClr val="559D68"/>
        </a:accent2>
        <a:accent3>
          <a:srgbClr val="FFFFFF"/>
        </a:accent3>
        <a:accent4>
          <a:srgbClr val="5D5D5D"/>
        </a:accent4>
        <a:accent5>
          <a:srgbClr val="ADB6AF"/>
        </a:accent5>
        <a:accent6>
          <a:srgbClr val="4C8E5E"/>
        </a:accent6>
        <a:hlink>
          <a:srgbClr val="74B485"/>
        </a:hlink>
        <a:folHlink>
          <a:srgbClr val="B0D4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.potx" id="{B5DC7DBD-21B6-4A3A-B98C-A2313F522DAB}" vid="{5238C22C-CA62-43F1-97FE-926438840AF9}"/>
    </a:ext>
  </a:extLst>
</a:theme>
</file>

<file path=ppt/theme/theme5.xml><?xml version="1.0" encoding="utf-8"?>
<a:theme xmlns:a="http://schemas.openxmlformats.org/drawingml/2006/main" name="4_nat_uk">
  <a:themeElements>
    <a:clrScheme name="nat_uk 1">
      <a:dk1>
        <a:srgbClr val="6E6E6E"/>
      </a:dk1>
      <a:lt1>
        <a:srgbClr val="FFFFFF"/>
      </a:lt1>
      <a:dk2>
        <a:srgbClr val="325D3D"/>
      </a:dk2>
      <a:lt2>
        <a:srgbClr val="6E6E6E"/>
      </a:lt2>
      <a:accent1>
        <a:srgbClr val="325D3D"/>
      </a:accent1>
      <a:accent2>
        <a:srgbClr val="559D68"/>
      </a:accent2>
      <a:accent3>
        <a:srgbClr val="FFFFFF"/>
      </a:accent3>
      <a:accent4>
        <a:srgbClr val="5D5D5D"/>
      </a:accent4>
      <a:accent5>
        <a:srgbClr val="ADB6AF"/>
      </a:accent5>
      <a:accent6>
        <a:srgbClr val="4C8E5E"/>
      </a:accent6>
      <a:hlink>
        <a:srgbClr val="74B485"/>
      </a:hlink>
      <a:folHlink>
        <a:srgbClr val="B0D4B9"/>
      </a:folHlink>
    </a:clrScheme>
    <a:fontScheme name="nat_u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at_uk 1">
        <a:dk1>
          <a:srgbClr val="6E6E6E"/>
        </a:dk1>
        <a:lt1>
          <a:srgbClr val="FFFFFF"/>
        </a:lt1>
        <a:dk2>
          <a:srgbClr val="325D3D"/>
        </a:dk2>
        <a:lt2>
          <a:srgbClr val="6E6E6E"/>
        </a:lt2>
        <a:accent1>
          <a:srgbClr val="325D3D"/>
        </a:accent1>
        <a:accent2>
          <a:srgbClr val="559D68"/>
        </a:accent2>
        <a:accent3>
          <a:srgbClr val="FFFFFF"/>
        </a:accent3>
        <a:accent4>
          <a:srgbClr val="5D5D5D"/>
        </a:accent4>
        <a:accent5>
          <a:srgbClr val="ADB6AF"/>
        </a:accent5>
        <a:accent6>
          <a:srgbClr val="4C8E5E"/>
        </a:accent6>
        <a:hlink>
          <a:srgbClr val="74B485"/>
        </a:hlink>
        <a:folHlink>
          <a:srgbClr val="B0D4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mplate.potx" id="{B5DC7DBD-21B6-4A3A-B98C-A2313F522DAB}" vid="{5238C22C-CA62-43F1-97FE-926438840AF9}"/>
    </a:ext>
  </a:extLst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573</Words>
  <Application>Microsoft Macintosh PowerPoint</Application>
  <PresentationFormat>Custom</PresentationFormat>
  <Paragraphs>84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Calibri</vt:lpstr>
      <vt:lpstr>Courier New</vt:lpstr>
      <vt:lpstr>Noto Sans Symbols</vt:lpstr>
      <vt:lpstr>Times New Roman</vt:lpstr>
      <vt:lpstr>Verdana</vt:lpstr>
      <vt:lpstr>Wingdings</vt:lpstr>
      <vt:lpstr>nat_uk</vt:lpstr>
      <vt:lpstr>1_nat_uk</vt:lpstr>
      <vt:lpstr>2_nat_uk</vt:lpstr>
      <vt:lpstr>3_nat_uk</vt:lpstr>
      <vt:lpstr>4_nat_uk</vt:lpstr>
      <vt:lpstr>Conference Summary  Outstanding questions:  a personal view</vt:lpstr>
      <vt:lpstr>Galactic Scale Star Formation</vt:lpstr>
      <vt:lpstr>Molecular Cloud Formation &amp; Properties</vt:lpstr>
      <vt:lpstr>Molecular Cloud Fragmentation – filaments / cores</vt:lpstr>
      <vt:lpstr>Low Mass Star Formation, Disks, non-ideal MHD, …</vt:lpstr>
      <vt:lpstr>Solar / Stellar Physics, connections to Star Formation</vt:lpstr>
      <vt:lpstr>High Mass Star Formation</vt:lpstr>
      <vt:lpstr>Planet / Solar System Formation</vt:lpstr>
      <vt:lpstr>Code Development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Pebble accretion and planet formation</dc:title>
  <dc:creator>Aake</dc:creator>
  <cp:lastModifiedBy>Paolooo Paolooo</cp:lastModifiedBy>
  <cp:revision>29</cp:revision>
  <dcterms:modified xsi:type="dcterms:W3CDTF">2019-08-28T07:50:18Z</dcterms:modified>
</cp:coreProperties>
</file>