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6" r:id="rId3"/>
    <p:sldId id="436" r:id="rId4"/>
    <p:sldId id="499" r:id="rId5"/>
    <p:sldId id="495" r:id="rId6"/>
    <p:sldId id="493" r:id="rId7"/>
    <p:sldId id="470" r:id="rId8"/>
    <p:sldId id="488" r:id="rId9"/>
    <p:sldId id="489" r:id="rId10"/>
    <p:sldId id="491" r:id="rId11"/>
    <p:sldId id="490" r:id="rId12"/>
    <p:sldId id="494" r:id="rId13"/>
    <p:sldId id="416" r:id="rId14"/>
    <p:sldId id="417" r:id="rId15"/>
    <p:sldId id="429" r:id="rId16"/>
    <p:sldId id="497" r:id="rId17"/>
    <p:sldId id="458" r:id="rId18"/>
    <p:sldId id="500" r:id="rId19"/>
    <p:sldId id="501" r:id="rId20"/>
    <p:sldId id="502" r:id="rId21"/>
    <p:sldId id="503" r:id="rId22"/>
    <p:sldId id="504"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BB9"/>
    <a:srgbClr val="D13AFF"/>
    <a:srgbClr val="DF6AFF"/>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9756" autoAdjust="0"/>
  </p:normalViewPr>
  <p:slideViewPr>
    <p:cSldViewPr snapToGrid="0" snapToObjects="1">
      <p:cViewPr varScale="1">
        <p:scale>
          <a:sx n="88" d="100"/>
          <a:sy n="88" d="100"/>
        </p:scale>
        <p:origin x="-2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 Type="http://schemas.openxmlformats.org/officeDocument/2006/relationships/image" Target="../media/image33.emf"/><Relationship Id="rId2"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42.emf"/><Relationship Id="rId3"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1" Type="http://schemas.openxmlformats.org/officeDocument/2006/relationships/image" Target="../media/image44.emf"/><Relationship Id="rId2"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 Id="rId3"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 Id="rId3"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55.emf"/><Relationship Id="rId1" Type="http://schemas.openxmlformats.org/officeDocument/2006/relationships/image" Target="../media/image58.emf"/><Relationship Id="rId2"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wmf"/><Relationship Id="rId3"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image" Target="../media/image18.emf"/><Relationship Id="rId2"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image" Target="../media/image17.wmf"/><Relationship Id="rId2"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1" Type="http://schemas.openxmlformats.org/officeDocument/2006/relationships/image" Target="../media/image26.emf"/><Relationship Id="rId2"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B587-828B-A541-9306-94F00C3A8B23}" type="datetimeFigureOut">
              <a:rPr lang="en-US" smtClean="0"/>
              <a:t>6/22/18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9940F-F65F-B34D-91DD-8D07095BDB32}" type="slidenum">
              <a:rPr lang="en-US" smtClean="0"/>
              <a:t>‹#›</a:t>
            </a:fld>
            <a:endParaRPr lang="en-US"/>
          </a:p>
        </p:txBody>
      </p:sp>
    </p:spTree>
    <p:extLst>
      <p:ext uri="{BB962C8B-B14F-4D97-AF65-F5344CB8AC3E}">
        <p14:creationId xmlns:p14="http://schemas.microsoft.com/office/powerpoint/2010/main" val="1958167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illustrate</a:t>
            </a:r>
            <a:r>
              <a:rPr lang="en-GB" baseline="0" dirty="0" smtClean="0"/>
              <a:t> with t</a:t>
            </a:r>
            <a:r>
              <a:rPr lang="en-GB" dirty="0" smtClean="0"/>
              <a:t>wo examples. Imagine</a:t>
            </a:r>
            <a:r>
              <a:rPr lang="en-GB" baseline="0" dirty="0" smtClean="0"/>
              <a:t> putting motile bacteria like </a:t>
            </a:r>
            <a:r>
              <a:rPr lang="en-GB" baseline="0" dirty="0" err="1" smtClean="0"/>
              <a:t>Basillus</a:t>
            </a:r>
            <a:r>
              <a:rPr lang="en-GB" baseline="0" dirty="0" smtClean="0"/>
              <a:t> </a:t>
            </a:r>
            <a:r>
              <a:rPr lang="en-GB" baseline="0" dirty="0" err="1" smtClean="0"/>
              <a:t>subtilis</a:t>
            </a:r>
            <a:r>
              <a:rPr lang="en-GB" baseline="0" dirty="0" smtClean="0"/>
              <a:t> in a quasi-2D environment. Now, increase the density of the bacteria until the system becomes almost incompressible. The incompressibility assumption is also employed in the theoretical analysis in this paper here. This is our first example of incompressible active matter. A second example is a colony of bats in a cave. Since each bat can see by echolocation through the whole colony, long ranged interactions are possible and so true incompressibility can be achieved in the thermodynamic limit.</a:t>
            </a:r>
          </a:p>
          <a:p>
            <a:endParaRPr lang="en-GB" baseline="0" dirty="0" smtClean="0"/>
          </a:p>
          <a:p>
            <a:r>
              <a:rPr lang="en-GB" baseline="0" dirty="0" smtClean="0"/>
              <a:t>So these are two particular examples, but generically, we consider systems that share the following five key ingredients:</a:t>
            </a:r>
            <a:endParaRPr lang="en-GB" dirty="0"/>
          </a:p>
        </p:txBody>
      </p:sp>
      <p:sp>
        <p:nvSpPr>
          <p:cNvPr id="4" name="Slide Number Placeholder 3"/>
          <p:cNvSpPr>
            <a:spLocks noGrp="1"/>
          </p:cNvSpPr>
          <p:nvPr>
            <p:ph type="sldNum" sz="quarter" idx="10"/>
          </p:nvPr>
        </p:nvSpPr>
        <p:spPr/>
        <p:txBody>
          <a:bodyPr/>
          <a:lstStyle/>
          <a:p>
            <a:pPr>
              <a:defRPr/>
            </a:pPr>
            <a:fld id="{00DBD612-9AAC-4123-BCB9-BB9F433AB839}" type="slidenum">
              <a:rPr lang="en-US" smtClean="0"/>
              <a:pPr>
                <a:defRPr/>
              </a:pPr>
              <a:t>6</a:t>
            </a:fld>
            <a:endParaRPr lang="en-US"/>
          </a:p>
        </p:txBody>
      </p:sp>
    </p:spTree>
    <p:extLst>
      <p:ext uri="{BB962C8B-B14F-4D97-AF65-F5344CB8AC3E}">
        <p14:creationId xmlns:p14="http://schemas.microsoft.com/office/powerpoint/2010/main" val="281602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277B8E-F22C-4BD3-A25C-97DDFB133CB8}" type="datetimeFigureOut">
              <a:rPr lang="en-US"/>
              <a:pPr>
                <a:defRPr/>
              </a:pPr>
              <a:t>6/22/18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D12D59-D78F-4606-A9F9-9B9B0F6A13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9B3ED9-F3DE-43F9-9B5F-595FBCF28737}" type="datetimeFigureOut">
              <a:rPr lang="en-US"/>
              <a:pPr>
                <a:defRPr/>
              </a:pPr>
              <a:t>6/22/18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5ABA24-6211-43B0-A628-E60DC2EF85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BD3265-659B-4597-89D1-7A49FF43BFDB}" type="datetimeFigureOut">
              <a:rPr lang="en-US"/>
              <a:pPr>
                <a:defRPr/>
              </a:pPr>
              <a:t>6/22/18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3D490-D365-4526-AFD7-D02FA084FA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E89DB9-BD12-4DEC-912E-069B3D79B606}" type="datetimeFigureOut">
              <a:rPr lang="en-US"/>
              <a:pPr>
                <a:defRPr/>
              </a:pPr>
              <a:t>6/22/18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C81A65-899D-4DD0-8830-C1790D3F95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9E9DEF-EC13-4AEC-B799-70C7D97E9BB1}" type="datetimeFigureOut">
              <a:rPr lang="en-US"/>
              <a:pPr>
                <a:defRPr/>
              </a:pPr>
              <a:t>6/22/18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1BAD5-23EA-4BF4-AC52-1FEFA4391D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5B3F98-257A-4E0E-BC64-E5944CACD7A5}" type="datetimeFigureOut">
              <a:rPr lang="en-US"/>
              <a:pPr>
                <a:defRPr/>
              </a:pPr>
              <a:t>6/22/18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762F04-4D5F-4C73-B7CE-C275BBB343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0F9033-6025-45C2-8F66-6958E524A829}" type="datetimeFigureOut">
              <a:rPr lang="en-US"/>
              <a:pPr>
                <a:defRPr/>
              </a:pPr>
              <a:t>6/22/18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96797C-7DA3-4739-A90D-74978171E9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EF5335-8852-437A-BBD8-9D2BCD3A91C4}" type="datetimeFigureOut">
              <a:rPr lang="en-US"/>
              <a:pPr>
                <a:defRPr/>
              </a:pPr>
              <a:t>6/22/18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0BAA09-2FC6-46CB-8FAB-6B3CE1F487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E22D8-41FE-4E2D-99F1-CC14FE82F102}" type="datetimeFigureOut">
              <a:rPr lang="en-US"/>
              <a:pPr>
                <a:defRPr/>
              </a:pPr>
              <a:t>6/22/18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EA8713-E815-483B-829A-33833FD765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FDA2E8-F3CA-4712-A87C-9512E2B378A1}" type="datetimeFigureOut">
              <a:rPr lang="en-US"/>
              <a:pPr>
                <a:defRPr/>
              </a:pPr>
              <a:t>6/22/18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CC9E2A-D9E4-4EAD-9836-2AABA2663D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4A8C95-B167-4C0B-8C7F-E3D5254F0F4E}" type="datetimeFigureOut">
              <a:rPr lang="en-US"/>
              <a:pPr>
                <a:defRPr/>
              </a:pPr>
              <a:t>6/22/18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85C2D1-7680-490B-8628-D368F786CB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EE75B0B-50F7-4081-8B46-E1D4DB1C7298}" type="datetimeFigureOut">
              <a:rPr lang="en-US"/>
              <a:pPr>
                <a:defRPr/>
              </a:pPr>
              <a:t>6/22/18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D0D89A4-5B85-42BA-99FC-7162F79B3D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2.emf"/><Relationship Id="rId5" Type="http://schemas.openxmlformats.org/officeDocument/2006/relationships/oleObject" Target="../embeddings/oleObject6.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4.emf"/><Relationship Id="rId5" Type="http://schemas.openxmlformats.org/officeDocument/2006/relationships/oleObject" Target="../embeddings/oleObject8.bin"/><Relationship Id="rId6"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5" Type="http://schemas.openxmlformats.org/officeDocument/2006/relationships/oleObject" Target="../embeddings/oleObject10.bin"/><Relationship Id="rId6" Type="http://schemas.openxmlformats.org/officeDocument/2006/relationships/image" Target="../media/image16.wmf"/><Relationship Id="rId7" Type="http://schemas.openxmlformats.org/officeDocument/2006/relationships/oleObject" Target="../embeddings/oleObject11.bin"/><Relationship Id="rId8" Type="http://schemas.openxmlformats.org/officeDocument/2006/relationships/image" Target="../media/image1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8.emf"/><Relationship Id="rId5" Type="http://schemas.openxmlformats.org/officeDocument/2006/relationships/oleObject" Target="../embeddings/oleObject13.bin"/><Relationship Id="rId6" Type="http://schemas.openxmlformats.org/officeDocument/2006/relationships/image" Target="../media/image17.wmf"/><Relationship Id="rId7" Type="http://schemas.openxmlformats.org/officeDocument/2006/relationships/oleObject" Target="../embeddings/oleObject14.bin"/><Relationship Id="rId8" Type="http://schemas.openxmlformats.org/officeDocument/2006/relationships/image" Target="../media/image14.emf"/><Relationship Id="rId9" Type="http://schemas.openxmlformats.org/officeDocument/2006/relationships/oleObject" Target="../embeddings/oleObject15.bin"/><Relationship Id="rId10" Type="http://schemas.openxmlformats.org/officeDocument/2006/relationships/image" Target="../media/image19.emf"/></Relationships>
</file>

<file path=ppt/slides/_rels/slide15.x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oleObject" Target="../embeddings/oleObject22.bin"/><Relationship Id="rId13" Type="http://schemas.openxmlformats.org/officeDocument/2006/relationships/image" Target="../media/image24.emf"/><Relationship Id="rId14" Type="http://schemas.openxmlformats.org/officeDocument/2006/relationships/oleObject" Target="../embeddings/oleObject23.bin"/><Relationship Id="rId15"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17.wmf"/><Relationship Id="rId5" Type="http://schemas.openxmlformats.org/officeDocument/2006/relationships/oleObject" Target="../embeddings/oleObject18.bin"/><Relationship Id="rId6" Type="http://schemas.openxmlformats.org/officeDocument/2006/relationships/image" Target="../media/image21.wmf"/><Relationship Id="rId7" Type="http://schemas.openxmlformats.org/officeDocument/2006/relationships/oleObject" Target="../embeddings/oleObject19.bin"/><Relationship Id="rId8" Type="http://schemas.openxmlformats.org/officeDocument/2006/relationships/image" Target="../media/image22.wmf"/><Relationship Id="rId9" Type="http://schemas.openxmlformats.org/officeDocument/2006/relationships/oleObject" Target="../embeddings/oleObject20.bin"/><Relationship Id="rId10"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29.emf"/><Relationship Id="rId13" Type="http://schemas.openxmlformats.org/officeDocument/2006/relationships/oleObject" Target="../embeddings/oleObject29.bin"/><Relationship Id="rId14" Type="http://schemas.openxmlformats.org/officeDocument/2006/relationships/image" Target="../media/image30.emf"/><Relationship Id="rId15" Type="http://schemas.openxmlformats.org/officeDocument/2006/relationships/oleObject" Target="../embeddings/oleObject30.bin"/><Relationship Id="rId16" Type="http://schemas.openxmlformats.org/officeDocument/2006/relationships/image" Target="../media/image31.emf"/><Relationship Id="rId17" Type="http://schemas.openxmlformats.org/officeDocument/2006/relationships/oleObject" Target="../embeddings/oleObject31.bin"/><Relationship Id="rId18"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26.emf"/><Relationship Id="rId5" Type="http://schemas.openxmlformats.org/officeDocument/2006/relationships/oleObject" Target="../embeddings/oleObject25.bin"/><Relationship Id="rId6" Type="http://schemas.openxmlformats.org/officeDocument/2006/relationships/image" Target="../media/image25.emf"/><Relationship Id="rId7" Type="http://schemas.openxmlformats.org/officeDocument/2006/relationships/oleObject" Target="../embeddings/oleObject26.bin"/><Relationship Id="rId8" Type="http://schemas.openxmlformats.org/officeDocument/2006/relationships/image" Target="../media/image27.emf"/><Relationship Id="rId9" Type="http://schemas.openxmlformats.org/officeDocument/2006/relationships/oleObject" Target="../embeddings/oleObject27.bin"/><Relationship Id="rId10" Type="http://schemas.openxmlformats.org/officeDocument/2006/relationships/image" Target="../media/image28.e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35.bin"/><Relationship Id="rId20" Type="http://schemas.openxmlformats.org/officeDocument/2006/relationships/image" Target="../media/image41.emf"/><Relationship Id="rId10" Type="http://schemas.openxmlformats.org/officeDocument/2006/relationships/image" Target="../media/image36.emf"/><Relationship Id="rId11" Type="http://schemas.openxmlformats.org/officeDocument/2006/relationships/oleObject" Target="../embeddings/oleObject36.bin"/><Relationship Id="rId12" Type="http://schemas.openxmlformats.org/officeDocument/2006/relationships/image" Target="../media/image37.emf"/><Relationship Id="rId13" Type="http://schemas.openxmlformats.org/officeDocument/2006/relationships/oleObject" Target="../embeddings/oleObject37.bin"/><Relationship Id="rId14" Type="http://schemas.openxmlformats.org/officeDocument/2006/relationships/image" Target="../media/image38.emf"/><Relationship Id="rId15" Type="http://schemas.openxmlformats.org/officeDocument/2006/relationships/oleObject" Target="../embeddings/oleObject38.bin"/><Relationship Id="rId16" Type="http://schemas.openxmlformats.org/officeDocument/2006/relationships/image" Target="../media/image39.emf"/><Relationship Id="rId17" Type="http://schemas.openxmlformats.org/officeDocument/2006/relationships/oleObject" Target="../embeddings/oleObject39.bin"/><Relationship Id="rId18" Type="http://schemas.openxmlformats.org/officeDocument/2006/relationships/image" Target="../media/image40.emf"/><Relationship Id="rId19" Type="http://schemas.openxmlformats.org/officeDocument/2006/relationships/oleObject" Target="../embeddings/oleObject40.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oleObject" Target="../embeddings/oleObject32.bin"/><Relationship Id="rId4" Type="http://schemas.openxmlformats.org/officeDocument/2006/relationships/image" Target="../media/image33.emf"/><Relationship Id="rId5" Type="http://schemas.openxmlformats.org/officeDocument/2006/relationships/oleObject" Target="../embeddings/oleObject33.bin"/><Relationship Id="rId6" Type="http://schemas.openxmlformats.org/officeDocument/2006/relationships/image" Target="../media/image34.emf"/><Relationship Id="rId7" Type="http://schemas.openxmlformats.org/officeDocument/2006/relationships/oleObject" Target="../embeddings/oleObject34.bin"/><Relationship Id="rId8"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25.emf"/><Relationship Id="rId5" Type="http://schemas.openxmlformats.org/officeDocument/2006/relationships/oleObject" Target="../embeddings/oleObject42.bin"/><Relationship Id="rId6" Type="http://schemas.openxmlformats.org/officeDocument/2006/relationships/image" Target="../media/image42.emf"/><Relationship Id="rId7" Type="http://schemas.openxmlformats.org/officeDocument/2006/relationships/oleObject" Target="../embeddings/oleObject43.bin"/><Relationship Id="rId8" Type="http://schemas.openxmlformats.org/officeDocument/2006/relationships/image" Target="../media/image4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oleObject" Target="../embeddings/oleObject48.bin"/><Relationship Id="rId13" Type="http://schemas.openxmlformats.org/officeDocument/2006/relationships/image" Target="../media/image48.emf"/><Relationship Id="rId14" Type="http://schemas.openxmlformats.org/officeDocument/2006/relationships/oleObject" Target="../embeddings/oleObject49.bin"/><Relationship Id="rId15" Type="http://schemas.openxmlformats.org/officeDocument/2006/relationships/image" Target="../media/image49.emf"/><Relationship Id="rId16" Type="http://schemas.openxmlformats.org/officeDocument/2006/relationships/oleObject" Target="../embeddings/oleObject50.bin"/><Relationship Id="rId17" Type="http://schemas.openxmlformats.org/officeDocument/2006/relationships/image" Target="../media/image50.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51.png"/><Relationship Id="rId4" Type="http://schemas.openxmlformats.org/officeDocument/2006/relationships/oleObject" Target="../embeddings/oleObject44.bin"/><Relationship Id="rId5" Type="http://schemas.openxmlformats.org/officeDocument/2006/relationships/image" Target="../media/image44.emf"/><Relationship Id="rId6" Type="http://schemas.openxmlformats.org/officeDocument/2006/relationships/oleObject" Target="../embeddings/oleObject45.bin"/><Relationship Id="rId7" Type="http://schemas.openxmlformats.org/officeDocument/2006/relationships/image" Target="../media/image45.emf"/><Relationship Id="rId8" Type="http://schemas.openxmlformats.org/officeDocument/2006/relationships/oleObject" Target="../embeddings/oleObject46.bin"/><Relationship Id="rId9" Type="http://schemas.openxmlformats.org/officeDocument/2006/relationships/image" Target="../media/image46.emf"/><Relationship Id="rId10" Type="http://schemas.openxmlformats.org/officeDocument/2006/relationships/oleObject" Target="../embeddings/oleObject4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52.emf"/><Relationship Id="rId5" Type="http://schemas.openxmlformats.org/officeDocument/2006/relationships/oleObject" Target="../embeddings/oleObject52.bin"/><Relationship Id="rId6" Type="http://schemas.openxmlformats.org/officeDocument/2006/relationships/image" Target="../media/image53.emf"/><Relationship Id="rId7" Type="http://schemas.openxmlformats.org/officeDocument/2006/relationships/oleObject" Target="../embeddings/oleObject53.bin"/><Relationship Id="rId8" Type="http://schemas.openxmlformats.org/officeDocument/2006/relationships/image" Target="../media/image54.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55.emf"/><Relationship Id="rId5" Type="http://schemas.openxmlformats.org/officeDocument/2006/relationships/oleObject" Target="../embeddings/oleObject55.bin"/><Relationship Id="rId6" Type="http://schemas.openxmlformats.org/officeDocument/2006/relationships/image" Target="../media/image56.emf"/><Relationship Id="rId7" Type="http://schemas.openxmlformats.org/officeDocument/2006/relationships/oleObject" Target="../embeddings/oleObject56.bin"/><Relationship Id="rId8" Type="http://schemas.openxmlformats.org/officeDocument/2006/relationships/image" Target="../media/image57.emf"/><Relationship Id="rId9" Type="http://schemas.openxmlformats.org/officeDocument/2006/relationships/oleObject" Target="../embeddings/oleObject57.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58.emf"/><Relationship Id="rId5" Type="http://schemas.openxmlformats.org/officeDocument/2006/relationships/oleObject" Target="../embeddings/oleObject59.bin"/><Relationship Id="rId6" Type="http://schemas.openxmlformats.org/officeDocument/2006/relationships/image" Target="../media/image59.emf"/><Relationship Id="rId7" Type="http://schemas.openxmlformats.org/officeDocument/2006/relationships/oleObject" Target="../embeddings/oleObject60.bin"/><Relationship Id="rId8" Type="http://schemas.openxmlformats.org/officeDocument/2006/relationships/image" Target="../media/image60.emf"/><Relationship Id="rId9" Type="http://schemas.openxmlformats.org/officeDocument/2006/relationships/oleObject" Target="../embeddings/oleObject61.bin"/><Relationship Id="rId10" Type="http://schemas.openxmlformats.org/officeDocument/2006/relationships/image" Target="../media/image55.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0.emf"/><Relationship Id="rId5" Type="http://schemas.openxmlformats.org/officeDocument/2006/relationships/oleObject" Target="../embeddings/oleObject4.bin"/><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2"/>
          <p:cNvSpPr txBox="1">
            <a:spLocks noChangeArrowheads="1"/>
          </p:cNvSpPr>
          <p:nvPr/>
        </p:nvSpPr>
        <p:spPr bwMode="auto">
          <a:xfrm>
            <a:off x="1638" y="0"/>
            <a:ext cx="9142361" cy="830997"/>
          </a:xfrm>
          <a:prstGeom prst="rect">
            <a:avLst/>
          </a:prstGeom>
          <a:noFill/>
          <a:ln w="9525">
            <a:noFill/>
            <a:miter lim="800000"/>
            <a:headEnd/>
            <a:tailEnd/>
          </a:ln>
        </p:spPr>
        <p:txBody>
          <a:bodyPr wrap="square">
            <a:spAutoFit/>
          </a:bodyPr>
          <a:lstStyle/>
          <a:p>
            <a:r>
              <a:rPr lang="en-US" sz="4800"/>
              <a:t>T</a:t>
            </a:r>
            <a:r>
              <a:rPr lang="en-US" sz="4800" smtClean="0"/>
              <a:t>heory </a:t>
            </a:r>
            <a:r>
              <a:rPr lang="en-US" sz="4800" dirty="0"/>
              <a:t>of incompressible flocks</a:t>
            </a:r>
          </a:p>
        </p:txBody>
      </p:sp>
      <p:sp>
        <p:nvSpPr>
          <p:cNvPr id="4" name="TextBox 3"/>
          <p:cNvSpPr txBox="1">
            <a:spLocks noChangeArrowheads="1"/>
          </p:cNvSpPr>
          <p:nvPr/>
        </p:nvSpPr>
        <p:spPr bwMode="auto">
          <a:xfrm>
            <a:off x="544993" y="2395549"/>
            <a:ext cx="703262" cy="369887"/>
          </a:xfrm>
          <a:prstGeom prst="rect">
            <a:avLst/>
          </a:prstGeom>
          <a:noFill/>
          <a:ln w="9525">
            <a:noFill/>
            <a:miter lim="800000"/>
            <a:headEnd/>
            <a:tailEnd/>
          </a:ln>
        </p:spPr>
        <p:txBody>
          <a:bodyPr wrap="none">
            <a:spAutoFit/>
          </a:bodyPr>
          <a:lstStyle/>
          <a:p>
            <a:r>
              <a:rPr lang="en-US" altLang="zh-CN" dirty="0">
                <a:latin typeface="Calibri" pitchFamily="34" charset="0"/>
              </a:rPr>
              <a:t>With: </a:t>
            </a:r>
          </a:p>
        </p:txBody>
      </p:sp>
      <p:sp>
        <p:nvSpPr>
          <p:cNvPr id="13321" name="TextBox 9"/>
          <p:cNvSpPr txBox="1">
            <a:spLocks noChangeArrowheads="1"/>
          </p:cNvSpPr>
          <p:nvPr/>
        </p:nvSpPr>
        <p:spPr bwMode="auto">
          <a:xfrm>
            <a:off x="1759892" y="2174627"/>
            <a:ext cx="5522913" cy="1446212"/>
          </a:xfrm>
          <a:prstGeom prst="rect">
            <a:avLst/>
          </a:prstGeom>
          <a:noFill/>
          <a:ln w="9525">
            <a:noFill/>
            <a:miter lim="800000"/>
            <a:headEnd/>
            <a:tailEnd/>
          </a:ln>
        </p:spPr>
        <p:txBody>
          <a:bodyPr wrap="none">
            <a:spAutoFit/>
          </a:bodyPr>
          <a:lstStyle/>
          <a:p>
            <a:r>
              <a:rPr lang="en-US" altLang="zh-CN" sz="3200" dirty="0" err="1">
                <a:latin typeface="Calibri" pitchFamily="34" charset="0"/>
              </a:rPr>
              <a:t>Leiming</a:t>
            </a:r>
            <a:r>
              <a:rPr lang="en-US" altLang="zh-CN" sz="3200" dirty="0">
                <a:latin typeface="Calibri" pitchFamily="34" charset="0"/>
              </a:rPr>
              <a:t> Chen (</a:t>
            </a:r>
            <a:r>
              <a:rPr lang="zh-CN" altLang="en-US" sz="3200" dirty="0" smtClean="0">
                <a:latin typeface="Calibri" pitchFamily="34" charset="0"/>
              </a:rPr>
              <a:t>陈雷鸣</a:t>
            </a:r>
            <a:r>
              <a:rPr lang="en-US" altLang="zh-CN" sz="3200" dirty="0" smtClean="0">
                <a:latin typeface="Calibri" pitchFamily="34" charset="0"/>
              </a:rPr>
              <a:t>) </a:t>
            </a:r>
          </a:p>
          <a:p>
            <a:r>
              <a:rPr lang="en-US" altLang="zh-CN" sz="2400" dirty="0" smtClean="0">
                <a:latin typeface="Calibri" pitchFamily="34" charset="0"/>
              </a:rPr>
              <a:t>China</a:t>
            </a:r>
            <a:r>
              <a:rPr lang="en-US" altLang="zh-CN" sz="3200" dirty="0" smtClean="0">
                <a:latin typeface="Calibri" pitchFamily="34" charset="0"/>
              </a:rPr>
              <a:t> </a:t>
            </a:r>
            <a:r>
              <a:rPr lang="en-US" altLang="zh-CN" sz="2400" dirty="0" smtClean="0">
                <a:latin typeface="Calibri" pitchFamily="34" charset="0"/>
              </a:rPr>
              <a:t>University of Mining and Technology</a:t>
            </a:r>
          </a:p>
          <a:p>
            <a:r>
              <a:rPr lang="en-US" altLang="zh-CN" sz="2400" dirty="0" smtClean="0">
                <a:latin typeface="Calibri" pitchFamily="34" charset="0"/>
              </a:rPr>
              <a:t>(</a:t>
            </a:r>
            <a:r>
              <a:rPr lang="zh-CN" altLang="en-US" sz="2400" dirty="0" smtClean="0">
                <a:latin typeface="Calibri" pitchFamily="34" charset="0"/>
              </a:rPr>
              <a:t>中国矿业大学，徐州</a:t>
            </a:r>
            <a:r>
              <a:rPr lang="en-US" altLang="zh-CN" sz="2400" dirty="0" smtClean="0">
                <a:latin typeface="Calibri" pitchFamily="34" charset="0"/>
              </a:rPr>
              <a:t>)</a:t>
            </a:r>
            <a:endParaRPr lang="en-US" altLang="zh-CN" sz="2400" dirty="0">
              <a:latin typeface="Calibri" pitchFamily="34" charset="0"/>
            </a:endParaRPr>
          </a:p>
        </p:txBody>
      </p:sp>
      <p:sp>
        <p:nvSpPr>
          <p:cNvPr id="13" name="TextBox 12"/>
          <p:cNvSpPr txBox="1">
            <a:spLocks noChangeArrowheads="1"/>
          </p:cNvSpPr>
          <p:nvPr/>
        </p:nvSpPr>
        <p:spPr bwMode="auto">
          <a:xfrm>
            <a:off x="409876" y="3620839"/>
            <a:ext cx="8313736" cy="584775"/>
          </a:xfrm>
          <a:prstGeom prst="rect">
            <a:avLst/>
          </a:prstGeom>
          <a:noFill/>
          <a:ln w="9525">
            <a:noFill/>
            <a:miter lim="800000"/>
            <a:headEnd/>
            <a:tailEnd/>
          </a:ln>
        </p:spPr>
        <p:txBody>
          <a:bodyPr wrap="square">
            <a:spAutoFit/>
          </a:bodyPr>
          <a:lstStyle/>
          <a:p>
            <a:r>
              <a:rPr lang="en-US" altLang="zh-CN" sz="3200" dirty="0" smtClean="0">
                <a:latin typeface="Calibri" pitchFamily="34" charset="0"/>
              </a:rPr>
              <a:t>Chiu Fan Lee, </a:t>
            </a:r>
            <a:r>
              <a:rPr lang="en-US" altLang="zh-CN" sz="2400" dirty="0" smtClean="0">
                <a:latin typeface="Calibri" pitchFamily="34" charset="0"/>
              </a:rPr>
              <a:t>Imperial College, London</a:t>
            </a:r>
            <a:endParaRPr lang="en-US" altLang="zh-CN" sz="2400" dirty="0">
              <a:latin typeface="Calibri" pitchFamily="34" charset="0"/>
            </a:endParaRPr>
          </a:p>
        </p:txBody>
      </p:sp>
      <p:sp>
        <p:nvSpPr>
          <p:cNvPr id="2" name="矩形 1"/>
          <p:cNvSpPr/>
          <p:nvPr/>
        </p:nvSpPr>
        <p:spPr>
          <a:xfrm>
            <a:off x="477782" y="2398299"/>
            <a:ext cx="6591343" cy="1384995"/>
          </a:xfrm>
          <a:prstGeom prst="rect">
            <a:avLst/>
          </a:prstGeom>
        </p:spPr>
        <p:txBody>
          <a:bodyPr wrap="none">
            <a:spAutoFit/>
          </a:bodyPr>
          <a:lstStyle/>
          <a:p>
            <a:r>
              <a:rPr lang="pl-PL" altLang="zh-CN" sz="2800" dirty="0" err="1" smtClean="0"/>
              <a:t>Related</a:t>
            </a:r>
            <a:r>
              <a:rPr lang="pl-PL" altLang="zh-CN" sz="2800" dirty="0" smtClean="0"/>
              <a:t>: Order-</a:t>
            </a:r>
            <a:r>
              <a:rPr lang="pl-PL" altLang="zh-CN" sz="2800" dirty="0" err="1" smtClean="0"/>
              <a:t>disorder</a:t>
            </a:r>
            <a:r>
              <a:rPr lang="pl-PL" altLang="zh-CN" sz="2800" dirty="0" smtClean="0"/>
              <a:t> </a:t>
            </a:r>
            <a:r>
              <a:rPr lang="pl-PL" altLang="zh-CN" sz="2800" dirty="0" err="1" smtClean="0"/>
              <a:t>phase</a:t>
            </a:r>
            <a:r>
              <a:rPr lang="pl-PL" altLang="zh-CN" sz="2800" dirty="0" smtClean="0"/>
              <a:t> </a:t>
            </a:r>
            <a:r>
              <a:rPr lang="pl-PL" altLang="zh-CN" sz="2800" dirty="0" err="1" smtClean="0"/>
              <a:t>transition</a:t>
            </a:r>
            <a:r>
              <a:rPr lang="pl-PL" altLang="zh-CN" sz="2800" dirty="0" smtClean="0"/>
              <a:t> </a:t>
            </a:r>
          </a:p>
          <a:p>
            <a:r>
              <a:rPr lang="pl-PL" altLang="zh-CN" sz="2800" dirty="0" smtClean="0"/>
              <a:t>in </a:t>
            </a:r>
            <a:r>
              <a:rPr lang="pl-PL" altLang="zh-CN" sz="2800" dirty="0" err="1" smtClean="0"/>
              <a:t>incompressible</a:t>
            </a:r>
            <a:r>
              <a:rPr lang="pl-PL" altLang="zh-CN" sz="2800" dirty="0" smtClean="0"/>
              <a:t> </a:t>
            </a:r>
            <a:r>
              <a:rPr lang="pl-PL" altLang="zh-CN" sz="2800" dirty="0" err="1" smtClean="0"/>
              <a:t>flocks</a:t>
            </a:r>
            <a:r>
              <a:rPr lang="pl-PL" altLang="zh-CN" sz="2800" dirty="0" smtClean="0"/>
              <a:t>:</a:t>
            </a:r>
          </a:p>
          <a:p>
            <a:r>
              <a:rPr lang="pl-PL" altLang="zh-CN" sz="2800" dirty="0" smtClean="0">
                <a:solidFill>
                  <a:srgbClr val="FF0000"/>
                </a:solidFill>
              </a:rPr>
              <a:t>New </a:t>
            </a:r>
            <a:r>
              <a:rPr lang="pl-PL" altLang="zh-CN" sz="2800" dirty="0">
                <a:solidFill>
                  <a:srgbClr val="FF0000"/>
                </a:solidFill>
              </a:rPr>
              <a:t>J. </a:t>
            </a:r>
            <a:r>
              <a:rPr lang="pl-PL" altLang="zh-CN" sz="2800" dirty="0" err="1">
                <a:solidFill>
                  <a:srgbClr val="FF0000"/>
                </a:solidFill>
              </a:rPr>
              <a:t>Phys</a:t>
            </a:r>
            <a:r>
              <a:rPr lang="pl-PL" altLang="zh-CN" sz="2800" dirty="0">
                <a:solidFill>
                  <a:srgbClr val="FF0000"/>
                </a:solidFill>
              </a:rPr>
              <a:t>. </a:t>
            </a:r>
            <a:r>
              <a:rPr lang="pl-PL" altLang="zh-CN" sz="2800" b="1" dirty="0" smtClean="0">
                <a:solidFill>
                  <a:srgbClr val="FF0000"/>
                </a:solidFill>
              </a:rPr>
              <a:t>17,</a:t>
            </a:r>
            <a:r>
              <a:rPr lang="pl-PL" altLang="zh-CN" sz="2800" dirty="0" smtClean="0">
                <a:solidFill>
                  <a:srgbClr val="FF0000"/>
                </a:solidFill>
              </a:rPr>
              <a:t> 042002 (</a:t>
            </a:r>
            <a:r>
              <a:rPr lang="pl-PL" altLang="zh-CN" sz="2800" dirty="0">
                <a:solidFill>
                  <a:srgbClr val="FF0000"/>
                </a:solidFill>
              </a:rPr>
              <a:t>2015) </a:t>
            </a:r>
            <a:endParaRPr lang="zh-CN" altLang="en-US" sz="2800" dirty="0">
              <a:solidFill>
                <a:srgbClr val="FF0000"/>
              </a:solidFill>
            </a:endParaRPr>
          </a:p>
        </p:txBody>
      </p:sp>
      <p:sp>
        <p:nvSpPr>
          <p:cNvPr id="9" name="矩形 8"/>
          <p:cNvSpPr/>
          <p:nvPr/>
        </p:nvSpPr>
        <p:spPr>
          <a:xfrm>
            <a:off x="688787" y="4799125"/>
            <a:ext cx="6499403" cy="954107"/>
          </a:xfrm>
          <a:prstGeom prst="rect">
            <a:avLst/>
          </a:prstGeom>
        </p:spPr>
        <p:txBody>
          <a:bodyPr wrap="square">
            <a:spAutoFit/>
          </a:bodyPr>
          <a:lstStyle/>
          <a:p>
            <a:r>
              <a:rPr lang="pl-PL" altLang="zh-CN" sz="2800" dirty="0" err="1" smtClean="0">
                <a:solidFill>
                  <a:srgbClr val="0000FF"/>
                </a:solidFill>
              </a:rPr>
              <a:t>Includes</a:t>
            </a:r>
            <a:r>
              <a:rPr lang="pl-PL" altLang="zh-CN" sz="2800" dirty="0" smtClean="0">
                <a:solidFill>
                  <a:srgbClr val="0000FF"/>
                </a:solidFill>
              </a:rPr>
              <a:t> a  </a:t>
            </a:r>
            <a:r>
              <a:rPr lang="pl-PL" altLang="zh-CN" sz="2800" dirty="0" err="1" smtClean="0">
                <a:solidFill>
                  <a:srgbClr val="FF0000"/>
                </a:solidFill>
              </a:rPr>
              <a:t>free</a:t>
            </a:r>
            <a:r>
              <a:rPr lang="pl-PL" altLang="zh-CN" sz="2800" dirty="0" smtClean="0">
                <a:solidFill>
                  <a:srgbClr val="FF0000"/>
                </a:solidFill>
              </a:rPr>
              <a:t>  </a:t>
            </a:r>
            <a:r>
              <a:rPr lang="pl-PL" altLang="zh-CN" sz="2800" dirty="0" err="1" smtClean="0">
                <a:solidFill>
                  <a:srgbClr val="0000FF"/>
                </a:solidFill>
              </a:rPr>
              <a:t>short</a:t>
            </a:r>
            <a:r>
              <a:rPr lang="pl-PL" altLang="zh-CN" sz="2800" dirty="0" smtClean="0">
                <a:solidFill>
                  <a:srgbClr val="0000FF"/>
                </a:solidFill>
              </a:rPr>
              <a:t> film of me</a:t>
            </a:r>
          </a:p>
          <a:p>
            <a:r>
              <a:rPr lang="pl-PL" altLang="zh-CN" sz="2800" dirty="0" smtClean="0">
                <a:solidFill>
                  <a:srgbClr val="0000FF"/>
                </a:solidFill>
              </a:rPr>
              <a:t>(</a:t>
            </a:r>
            <a:r>
              <a:rPr lang="pl-PL" altLang="zh-CN" sz="2800" dirty="0" err="1" smtClean="0">
                <a:solidFill>
                  <a:srgbClr val="0000FF"/>
                </a:solidFill>
              </a:rPr>
              <a:t>only</a:t>
            </a:r>
            <a:r>
              <a:rPr lang="pl-PL" altLang="zh-CN" sz="2800" dirty="0" smtClean="0">
                <a:solidFill>
                  <a:srgbClr val="0000FF"/>
                </a:solidFill>
              </a:rPr>
              <a:t> 20 </a:t>
            </a:r>
            <a:r>
              <a:rPr lang="pl-PL" altLang="zh-CN" sz="2800" dirty="0" err="1" smtClean="0">
                <a:solidFill>
                  <a:srgbClr val="0000FF"/>
                </a:solidFill>
              </a:rPr>
              <a:t>takes</a:t>
            </a:r>
            <a:r>
              <a:rPr lang="pl-PL" altLang="zh-CN" sz="2800" dirty="0" smtClean="0">
                <a:solidFill>
                  <a:srgbClr val="0000FF"/>
                </a:solidFill>
              </a:rPr>
              <a:t> for 2 </a:t>
            </a:r>
            <a:r>
              <a:rPr lang="pl-PL" altLang="zh-CN" sz="2800" dirty="0" err="1" smtClean="0">
                <a:solidFill>
                  <a:srgbClr val="0000FF"/>
                </a:solidFill>
              </a:rPr>
              <a:t>minutes</a:t>
            </a:r>
            <a:r>
              <a:rPr lang="pl-PL" altLang="zh-CN" sz="2800" dirty="0" smtClean="0">
                <a:solidFill>
                  <a:srgbClr val="0000FF"/>
                </a:solidFill>
              </a:rPr>
              <a:t> of </a:t>
            </a:r>
            <a:r>
              <a:rPr lang="pl-PL" altLang="zh-CN" sz="2800" dirty="0" err="1" smtClean="0">
                <a:solidFill>
                  <a:srgbClr val="0000FF"/>
                </a:solidFill>
              </a:rPr>
              <a:t>footage</a:t>
            </a:r>
            <a:r>
              <a:rPr lang="pl-PL" altLang="zh-CN" sz="2800" dirty="0" smtClean="0">
                <a:solidFill>
                  <a:srgbClr val="0000FF"/>
                </a:solidFill>
              </a:rPr>
              <a:t>!)</a:t>
            </a:r>
            <a:endParaRPr lang="zh-CN" altLang="en-US" sz="2800" dirty="0">
              <a:solidFill>
                <a:srgbClr val="0000FF"/>
              </a:solidFill>
            </a:endParaRPr>
          </a:p>
        </p:txBody>
      </p:sp>
      <p:sp>
        <p:nvSpPr>
          <p:cNvPr id="3" name="TextBox 2"/>
          <p:cNvSpPr txBox="1"/>
          <p:nvPr/>
        </p:nvSpPr>
        <p:spPr>
          <a:xfrm>
            <a:off x="688787" y="2549128"/>
            <a:ext cx="8122536" cy="4308872"/>
          </a:xfrm>
          <a:prstGeom prst="rect">
            <a:avLst/>
          </a:prstGeom>
          <a:noFill/>
        </p:spPr>
        <p:txBody>
          <a:bodyPr wrap="none" rtlCol="0">
            <a:spAutoFit/>
          </a:bodyPr>
          <a:lstStyle/>
          <a:p>
            <a:endParaRPr lang="en-US" dirty="0"/>
          </a:p>
          <a:p>
            <a:r>
              <a:rPr lang="en-US" sz="3200" dirty="0"/>
              <a:t>Mapping two-dimensional polar active fluids </a:t>
            </a:r>
            <a:endParaRPr lang="en-US" sz="3200" dirty="0" smtClean="0"/>
          </a:p>
          <a:p>
            <a:r>
              <a:rPr lang="en-US" sz="3200" dirty="0" smtClean="0"/>
              <a:t>to </a:t>
            </a:r>
            <a:r>
              <a:rPr lang="en-US" sz="3200" dirty="0"/>
              <a:t>two-dimensional soap and </a:t>
            </a:r>
            <a:endParaRPr lang="en-US" sz="3200" dirty="0" smtClean="0"/>
          </a:p>
          <a:p>
            <a:r>
              <a:rPr lang="en-US" sz="3200" dirty="0" smtClean="0"/>
              <a:t>one </a:t>
            </a:r>
            <a:r>
              <a:rPr lang="en-US" sz="3200" dirty="0"/>
              <a:t>dimensional </a:t>
            </a:r>
            <a:r>
              <a:rPr lang="en-US" sz="3200" dirty="0" smtClean="0"/>
              <a:t>sandblasting, </a:t>
            </a:r>
          </a:p>
          <a:p>
            <a:r>
              <a:rPr lang="en-US" sz="3200" dirty="0" smtClean="0"/>
              <a:t>L</a:t>
            </a:r>
            <a:r>
              <a:rPr lang="en-US" sz="3200" dirty="0"/>
              <a:t>. Chen, C. F. Lee, and J. Toner, </a:t>
            </a:r>
            <a:endParaRPr lang="en-US" sz="3200" dirty="0" smtClean="0"/>
          </a:p>
          <a:p>
            <a:r>
              <a:rPr lang="en-US" sz="3200" dirty="0" smtClean="0"/>
              <a:t>Nature </a:t>
            </a:r>
            <a:r>
              <a:rPr lang="en-US" sz="3200" dirty="0"/>
              <a:t>Communications </a:t>
            </a:r>
            <a:endParaRPr lang="en-US" sz="3200" dirty="0" smtClean="0"/>
          </a:p>
          <a:p>
            <a:r>
              <a:rPr lang="en-US" sz="3200" dirty="0" smtClean="0"/>
              <a:t>10.1038</a:t>
            </a:r>
            <a:r>
              <a:rPr lang="en-US" sz="3200" dirty="0"/>
              <a:t>/NCOMMS12215 (2016).</a:t>
            </a:r>
          </a:p>
          <a:p>
            <a:endParaRPr lang="en-US" sz="3200" dirty="0"/>
          </a:p>
          <a:p>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32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321" grpId="0"/>
      <p:bldP spid="13321" grpId="1"/>
      <p:bldP spid="13" grpId="0"/>
      <p:bldP spid="13" grpId="1"/>
      <p:bldP spid="2" grpId="0"/>
      <p:bldP spid="9"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(Yu-</a:t>
            </a:r>
            <a:r>
              <a:rPr lang="en-US" dirty="0" err="1" smtClean="0"/>
              <a:t>hai</a:t>
            </a:r>
            <a:r>
              <a:rPr lang="en-US" dirty="0" smtClean="0"/>
              <a:t> </a:t>
            </a:r>
            <a:r>
              <a:rPr lang="en-US" dirty="0" err="1" smtClean="0"/>
              <a:t>Tu</a:t>
            </a:r>
            <a:r>
              <a:rPr lang="en-US" dirty="0" smtClean="0"/>
              <a:t> and JT) idea: same approach, different symmetry</a:t>
            </a:r>
            <a:endParaRPr lang="en-US" dirty="0"/>
          </a:p>
        </p:txBody>
      </p:sp>
      <p:sp>
        <p:nvSpPr>
          <p:cNvPr id="3" name="Content Placeholder 2"/>
          <p:cNvSpPr>
            <a:spLocks noGrp="1"/>
          </p:cNvSpPr>
          <p:nvPr>
            <p:ph idx="1"/>
          </p:nvPr>
        </p:nvSpPr>
        <p:spPr/>
        <p:txBody>
          <a:bodyPr/>
          <a:lstStyle/>
          <a:p>
            <a:r>
              <a:rPr lang="en-US" dirty="0" smtClean="0"/>
              <a:t>No </a:t>
            </a:r>
            <a:r>
              <a:rPr lang="en-US" dirty="0" smtClean="0">
                <a:solidFill>
                  <a:schemeClr val="accent2"/>
                </a:solidFill>
              </a:rPr>
              <a:t>Galilean </a:t>
            </a:r>
            <a:r>
              <a:rPr lang="en-US" dirty="0" smtClean="0"/>
              <a:t>invariance (birds move through a </a:t>
            </a:r>
          </a:p>
          <a:p>
            <a:pPr marL="0" indent="0">
              <a:buNone/>
            </a:pPr>
            <a:r>
              <a:rPr lang="en-US" dirty="0"/>
              <a:t> </a:t>
            </a:r>
            <a:r>
              <a:rPr lang="en-US" dirty="0" smtClean="0"/>
              <a:t>   Special “rest frame” (e.g., air, water, surface   </a:t>
            </a:r>
          </a:p>
          <a:p>
            <a:pPr marL="0" indent="0">
              <a:buNone/>
            </a:pPr>
            <a:r>
              <a:rPr lang="en-US" dirty="0" smtClean="0"/>
              <a:t>    of Serengeti. Etc….))</a:t>
            </a:r>
            <a:endParaRPr lang="en-US" dirty="0"/>
          </a:p>
        </p:txBody>
      </p:sp>
    </p:spTree>
    <p:extLst>
      <p:ext uri="{BB962C8B-B14F-4D97-AF65-F5344CB8AC3E}">
        <p14:creationId xmlns:p14="http://schemas.microsoft.com/office/powerpoint/2010/main" val="35100912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684007362"/>
              </p:ext>
            </p:extLst>
          </p:nvPr>
        </p:nvGraphicFramePr>
        <p:xfrm>
          <a:off x="5766520" y="518768"/>
          <a:ext cx="3133725" cy="771525"/>
        </p:xfrm>
        <a:graphic>
          <a:graphicData uri="http://schemas.openxmlformats.org/presentationml/2006/ole">
            <mc:AlternateContent xmlns:mc="http://schemas.openxmlformats.org/markup-compatibility/2006">
              <mc:Choice xmlns:v="urn:schemas-microsoft-com:vml" Requires="v">
                <p:oleObj spid="_x0000_s877882" name="Equation" r:id="rId3" imgW="825500" imgH="203200" progId="Equation.3">
                  <p:embed/>
                </p:oleObj>
              </mc:Choice>
              <mc:Fallback>
                <p:oleObj name="Equation" r:id="rId3" imgW="825500" imgH="203200" progId="Equation.3">
                  <p:embed/>
                  <p:pic>
                    <p:nvPicPr>
                      <p:cNvPr id="0" name=""/>
                      <p:cNvPicPr/>
                      <p:nvPr/>
                    </p:nvPicPr>
                    <p:blipFill>
                      <a:blip r:embed="rId4"/>
                      <a:stretch>
                        <a:fillRect/>
                      </a:stretch>
                    </p:blipFill>
                    <p:spPr>
                      <a:xfrm>
                        <a:off x="5766520" y="518768"/>
                        <a:ext cx="3133725" cy="771525"/>
                      </a:xfrm>
                      <a:prstGeom prst="rect">
                        <a:avLst/>
                      </a:prstGeom>
                    </p:spPr>
                  </p:pic>
                </p:oleObj>
              </mc:Fallback>
            </mc:AlternateContent>
          </a:graphicData>
        </a:graphic>
      </p:graphicFrame>
      <p:sp>
        <p:nvSpPr>
          <p:cNvPr id="8" name="TextBox 7"/>
          <p:cNvSpPr txBox="1"/>
          <p:nvPr/>
        </p:nvSpPr>
        <p:spPr>
          <a:xfrm>
            <a:off x="988198" y="531596"/>
            <a:ext cx="4778322" cy="646331"/>
          </a:xfrm>
          <a:prstGeom prst="rect">
            <a:avLst/>
          </a:prstGeom>
          <a:noFill/>
        </p:spPr>
        <p:txBody>
          <a:bodyPr wrap="none" rtlCol="0">
            <a:spAutoFit/>
          </a:bodyPr>
          <a:lstStyle/>
          <a:p>
            <a:r>
              <a:rPr lang="en-US" sz="3600" dirty="0" smtClean="0"/>
              <a:t>Equations of motion for</a:t>
            </a:r>
            <a:endParaRPr lang="en-US" sz="3600" dirty="0"/>
          </a:p>
        </p:txBody>
      </p:sp>
      <p:sp>
        <p:nvSpPr>
          <p:cNvPr id="9" name="TextBox 8"/>
          <p:cNvSpPr txBox="1"/>
          <p:nvPr/>
        </p:nvSpPr>
        <p:spPr>
          <a:xfrm>
            <a:off x="962189" y="1290293"/>
            <a:ext cx="2507618" cy="584776"/>
          </a:xfrm>
          <a:prstGeom prst="rect">
            <a:avLst/>
          </a:prstGeom>
          <a:noFill/>
        </p:spPr>
        <p:txBody>
          <a:bodyPr wrap="none" rtlCol="0">
            <a:spAutoFit/>
          </a:bodyPr>
          <a:lstStyle/>
          <a:p>
            <a:r>
              <a:rPr lang="en-US" sz="3200" dirty="0" smtClean="0">
                <a:solidFill>
                  <a:srgbClr val="FF0000"/>
                </a:solidFill>
              </a:rPr>
              <a:t>Make ‘</a:t>
            </a:r>
            <a:r>
              <a:rPr lang="en-US" sz="3200" dirty="0" err="1" smtClean="0">
                <a:solidFill>
                  <a:srgbClr val="FF0000"/>
                </a:solidFill>
              </a:rPr>
              <a:t>em</a:t>
            </a:r>
            <a:r>
              <a:rPr lang="en-US" sz="3200" dirty="0" smtClean="0">
                <a:solidFill>
                  <a:srgbClr val="FF0000"/>
                </a:solidFill>
              </a:rPr>
              <a:t> up!</a:t>
            </a:r>
            <a:endParaRPr lang="en-US" sz="3200" dirty="0">
              <a:solidFill>
                <a:srgbClr val="FF0000"/>
              </a:solidFill>
            </a:endParaRPr>
          </a:p>
        </p:txBody>
      </p:sp>
      <p:sp>
        <p:nvSpPr>
          <p:cNvPr id="10" name="TextBox 9"/>
          <p:cNvSpPr txBox="1"/>
          <p:nvPr/>
        </p:nvSpPr>
        <p:spPr>
          <a:xfrm>
            <a:off x="1848932" y="1927237"/>
            <a:ext cx="6821699" cy="584776"/>
          </a:xfrm>
          <a:prstGeom prst="rect">
            <a:avLst/>
          </a:prstGeom>
          <a:noFill/>
        </p:spPr>
        <p:txBody>
          <a:bodyPr wrap="none" rtlCol="0">
            <a:spAutoFit/>
          </a:bodyPr>
          <a:lstStyle/>
          <a:p>
            <a:r>
              <a:rPr lang="en-US" sz="3200" dirty="0" smtClean="0"/>
              <a:t>-Lowest order in space, time derivatives</a:t>
            </a:r>
          </a:p>
        </p:txBody>
      </p:sp>
      <p:graphicFrame>
        <p:nvGraphicFramePr>
          <p:cNvPr id="11" name="Object 10"/>
          <p:cNvGraphicFramePr>
            <a:graphicFrameLocks noChangeAspect="1"/>
          </p:cNvGraphicFramePr>
          <p:nvPr>
            <p:extLst>
              <p:ext uri="{D42A27DB-BD31-4B8C-83A1-F6EECF244321}">
                <p14:modId xmlns:p14="http://schemas.microsoft.com/office/powerpoint/2010/main" val="2272167199"/>
              </p:ext>
            </p:extLst>
          </p:nvPr>
        </p:nvGraphicFramePr>
        <p:xfrm>
          <a:off x="3215088" y="3078337"/>
          <a:ext cx="3060781" cy="776616"/>
        </p:xfrm>
        <a:graphic>
          <a:graphicData uri="http://schemas.openxmlformats.org/presentationml/2006/ole">
            <mc:AlternateContent xmlns:mc="http://schemas.openxmlformats.org/markup-compatibility/2006">
              <mc:Choice xmlns:v="urn:schemas-microsoft-com:vml" Requires="v">
                <p:oleObj spid="_x0000_s877883" name="Equation" r:id="rId5" imgW="1701800" imgH="431800" progId="Equation.3">
                  <p:embed/>
                </p:oleObj>
              </mc:Choice>
              <mc:Fallback>
                <p:oleObj name="Equation" r:id="rId5" imgW="1701800" imgH="431800" progId="Equation.3">
                  <p:embed/>
                  <p:pic>
                    <p:nvPicPr>
                      <p:cNvPr id="0" name=""/>
                      <p:cNvPicPr/>
                      <p:nvPr/>
                    </p:nvPicPr>
                    <p:blipFill>
                      <a:blip r:embed="rId6"/>
                      <a:stretch>
                        <a:fillRect/>
                      </a:stretch>
                    </p:blipFill>
                    <p:spPr>
                      <a:xfrm>
                        <a:off x="3215088" y="3078337"/>
                        <a:ext cx="3060781" cy="776616"/>
                      </a:xfrm>
                      <a:prstGeom prst="rect">
                        <a:avLst/>
                      </a:prstGeom>
                    </p:spPr>
                  </p:pic>
                </p:oleObj>
              </mc:Fallback>
            </mc:AlternateContent>
          </a:graphicData>
        </a:graphic>
      </p:graphicFrame>
      <p:sp>
        <p:nvSpPr>
          <p:cNvPr id="12" name="TextBox 11"/>
          <p:cNvSpPr txBox="1"/>
          <p:nvPr/>
        </p:nvSpPr>
        <p:spPr>
          <a:xfrm>
            <a:off x="1629307" y="4233136"/>
            <a:ext cx="6074950" cy="1754327"/>
          </a:xfrm>
          <a:prstGeom prst="rect">
            <a:avLst/>
          </a:prstGeom>
          <a:noFill/>
        </p:spPr>
        <p:txBody>
          <a:bodyPr wrap="none" rtlCol="0">
            <a:spAutoFit/>
          </a:bodyPr>
          <a:lstStyle/>
          <a:p>
            <a:r>
              <a:rPr lang="en-US" sz="3600" dirty="0" smtClean="0"/>
              <a:t>Respect </a:t>
            </a:r>
            <a:r>
              <a:rPr lang="en-US" sz="3600" dirty="0" smtClean="0">
                <a:solidFill>
                  <a:srgbClr val="FF0000"/>
                </a:solidFill>
              </a:rPr>
              <a:t>Symmetries </a:t>
            </a:r>
            <a:r>
              <a:rPr lang="en-US" sz="3600" dirty="0" smtClean="0"/>
              <a:t>(for flocks, </a:t>
            </a:r>
          </a:p>
          <a:p>
            <a:r>
              <a:rPr lang="en-US" sz="3600" dirty="0" smtClean="0">
                <a:solidFill>
                  <a:srgbClr val="FF0000"/>
                </a:solidFill>
              </a:rPr>
              <a:t>Rotation invariance</a:t>
            </a:r>
            <a:r>
              <a:rPr lang="en-US" sz="3600" dirty="0" smtClean="0"/>
              <a:t>)</a:t>
            </a:r>
          </a:p>
          <a:p>
            <a:endParaRPr lang="en-US" sz="3600" dirty="0">
              <a:solidFill>
                <a:srgbClr val="FF0000"/>
              </a:solidFill>
            </a:endParaRPr>
          </a:p>
        </p:txBody>
      </p:sp>
      <p:sp>
        <p:nvSpPr>
          <p:cNvPr id="13" name="TextBox 12"/>
          <p:cNvSpPr txBox="1"/>
          <p:nvPr/>
        </p:nvSpPr>
        <p:spPr>
          <a:xfrm>
            <a:off x="885214" y="5823768"/>
            <a:ext cx="3994979" cy="369332"/>
          </a:xfrm>
          <a:prstGeom prst="rect">
            <a:avLst/>
          </a:prstGeom>
          <a:noFill/>
        </p:spPr>
        <p:txBody>
          <a:bodyPr wrap="none" rtlCol="0">
            <a:spAutoFit/>
          </a:bodyPr>
          <a:lstStyle/>
          <a:p>
            <a:r>
              <a:rPr lang="en-US" dirty="0" smtClean="0"/>
              <a:t>Worked for fluids, should work for flocks</a:t>
            </a:r>
            <a:endParaRPr lang="en-US" dirty="0"/>
          </a:p>
        </p:txBody>
      </p:sp>
      <p:sp>
        <p:nvSpPr>
          <p:cNvPr id="14" name="TextBox 13"/>
          <p:cNvSpPr txBox="1"/>
          <p:nvPr/>
        </p:nvSpPr>
        <p:spPr>
          <a:xfrm>
            <a:off x="551654" y="1900724"/>
            <a:ext cx="1191753" cy="584776"/>
          </a:xfrm>
          <a:prstGeom prst="rect">
            <a:avLst/>
          </a:prstGeom>
          <a:noFill/>
        </p:spPr>
        <p:txBody>
          <a:bodyPr wrap="none" rtlCol="0">
            <a:spAutoFit/>
          </a:bodyPr>
          <a:lstStyle/>
          <a:p>
            <a:r>
              <a:rPr lang="en-US" sz="3200" dirty="0"/>
              <a:t>Rules: </a:t>
            </a:r>
          </a:p>
        </p:txBody>
      </p:sp>
      <p:sp>
        <p:nvSpPr>
          <p:cNvPr id="15" name="TextBox 14"/>
          <p:cNvSpPr txBox="1"/>
          <p:nvPr/>
        </p:nvSpPr>
        <p:spPr>
          <a:xfrm>
            <a:off x="1743407" y="2485500"/>
            <a:ext cx="5075027" cy="1077218"/>
          </a:xfrm>
          <a:prstGeom prst="rect">
            <a:avLst/>
          </a:prstGeom>
          <a:noFill/>
        </p:spPr>
        <p:txBody>
          <a:bodyPr wrap="none" rtlCol="0">
            <a:spAutoFit/>
          </a:bodyPr>
          <a:lstStyle/>
          <a:p>
            <a:r>
              <a:rPr lang="en-US" sz="3200" dirty="0" smtClean="0"/>
              <a:t> -</a:t>
            </a:r>
            <a:r>
              <a:rPr lang="en-US" sz="3200" dirty="0"/>
              <a:t>Lowest order in fluctuations</a:t>
            </a:r>
          </a:p>
          <a:p>
            <a:endParaRPr lang="en-US" sz="3200" dirty="0"/>
          </a:p>
        </p:txBody>
      </p:sp>
    </p:spTree>
    <p:extLst>
      <p:ext uri="{BB962C8B-B14F-4D97-AF65-F5344CB8AC3E}">
        <p14:creationId xmlns:p14="http://schemas.microsoft.com/office/powerpoint/2010/main" val="4183060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40745511"/>
              </p:ext>
            </p:extLst>
          </p:nvPr>
        </p:nvGraphicFramePr>
        <p:xfrm>
          <a:off x="457200" y="3549985"/>
          <a:ext cx="8734168" cy="1113753"/>
        </p:xfrm>
        <a:graphic>
          <a:graphicData uri="http://schemas.openxmlformats.org/presentationml/2006/ole">
            <mc:AlternateContent xmlns:mc="http://schemas.openxmlformats.org/markup-compatibility/2006">
              <mc:Choice xmlns:v="urn:schemas-microsoft-com:vml" Requires="v">
                <p:oleObj spid="_x0000_s900398" name="Equation" r:id="rId3" imgW="3784600" imgH="482600" progId="Equation.3">
                  <p:embed/>
                </p:oleObj>
              </mc:Choice>
              <mc:Fallback>
                <p:oleObj name="Equation" r:id="rId3" imgW="3784600" imgH="482600" progId="Equation.3">
                  <p:embed/>
                  <p:pic>
                    <p:nvPicPr>
                      <p:cNvPr id="0" name=""/>
                      <p:cNvPicPr/>
                      <p:nvPr/>
                    </p:nvPicPr>
                    <p:blipFill>
                      <a:blip r:embed="rId4"/>
                      <a:stretch>
                        <a:fillRect/>
                      </a:stretch>
                    </p:blipFill>
                    <p:spPr>
                      <a:xfrm>
                        <a:off x="457200" y="3549985"/>
                        <a:ext cx="8734168" cy="111375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98979270"/>
              </p:ext>
            </p:extLst>
          </p:nvPr>
        </p:nvGraphicFramePr>
        <p:xfrm>
          <a:off x="2836335" y="6001658"/>
          <a:ext cx="3176018" cy="727040"/>
        </p:xfrm>
        <a:graphic>
          <a:graphicData uri="http://schemas.openxmlformats.org/presentationml/2006/ole">
            <mc:AlternateContent xmlns:mc="http://schemas.openxmlformats.org/markup-compatibility/2006">
              <mc:Choice xmlns:v="urn:schemas-microsoft-com:vml" Requires="v">
                <p:oleObj spid="_x0000_s900399" name="Equation" r:id="rId5" imgW="1054100" imgH="241300" progId="Equation.3">
                  <p:embed/>
                </p:oleObj>
              </mc:Choice>
              <mc:Fallback>
                <p:oleObj name="Equation" r:id="rId5" imgW="1054100" imgH="241300" progId="Equation.3">
                  <p:embed/>
                  <p:pic>
                    <p:nvPicPr>
                      <p:cNvPr id="0" name=""/>
                      <p:cNvPicPr/>
                      <p:nvPr/>
                    </p:nvPicPr>
                    <p:blipFill>
                      <a:blip r:embed="rId6"/>
                      <a:stretch>
                        <a:fillRect/>
                      </a:stretch>
                    </p:blipFill>
                    <p:spPr>
                      <a:xfrm>
                        <a:off x="2836335" y="6001658"/>
                        <a:ext cx="3176018" cy="727040"/>
                      </a:xfrm>
                      <a:prstGeom prst="rect">
                        <a:avLst/>
                      </a:prstGeom>
                    </p:spPr>
                  </p:pic>
                </p:oleObj>
              </mc:Fallback>
            </mc:AlternateContent>
          </a:graphicData>
        </a:graphic>
      </p:graphicFrame>
      <p:sp>
        <p:nvSpPr>
          <p:cNvPr id="6" name="TextBox 5"/>
          <p:cNvSpPr txBox="1"/>
          <p:nvPr/>
        </p:nvSpPr>
        <p:spPr>
          <a:xfrm>
            <a:off x="3327732" y="5231089"/>
            <a:ext cx="2571386" cy="461665"/>
          </a:xfrm>
          <a:prstGeom prst="rect">
            <a:avLst/>
          </a:prstGeom>
          <a:noFill/>
        </p:spPr>
        <p:txBody>
          <a:bodyPr wrap="square" rtlCol="0">
            <a:spAutoFit/>
          </a:bodyPr>
          <a:lstStyle/>
          <a:p>
            <a:r>
              <a:rPr lang="en-US" sz="2400" dirty="0" smtClean="0"/>
              <a:t>Density EOM:</a:t>
            </a:r>
            <a:endParaRPr lang="en-US" sz="2400" dirty="0"/>
          </a:p>
        </p:txBody>
      </p:sp>
      <p:sp>
        <p:nvSpPr>
          <p:cNvPr id="7" name="TextBox 6"/>
          <p:cNvSpPr txBox="1"/>
          <p:nvPr/>
        </p:nvSpPr>
        <p:spPr>
          <a:xfrm>
            <a:off x="3101990" y="2478171"/>
            <a:ext cx="2253191" cy="954107"/>
          </a:xfrm>
          <a:prstGeom prst="rect">
            <a:avLst/>
          </a:prstGeom>
          <a:noFill/>
        </p:spPr>
        <p:txBody>
          <a:bodyPr wrap="none" rtlCol="0">
            <a:spAutoFit/>
          </a:bodyPr>
          <a:lstStyle/>
          <a:p>
            <a:r>
              <a:rPr lang="en-US" sz="2800" dirty="0" smtClean="0"/>
              <a:t>Velocity EOM:</a:t>
            </a:r>
            <a:endParaRPr lang="en-US" sz="2800" dirty="0"/>
          </a:p>
          <a:p>
            <a:endParaRPr lang="en-US" sz="2800" dirty="0"/>
          </a:p>
        </p:txBody>
      </p:sp>
      <p:sp>
        <p:nvSpPr>
          <p:cNvPr id="8" name="TextBox 7"/>
          <p:cNvSpPr txBox="1"/>
          <p:nvPr/>
        </p:nvSpPr>
        <p:spPr>
          <a:xfrm>
            <a:off x="885214" y="538763"/>
            <a:ext cx="7459118" cy="1446550"/>
          </a:xfrm>
          <a:prstGeom prst="rect">
            <a:avLst/>
          </a:prstGeom>
          <a:noFill/>
        </p:spPr>
        <p:txBody>
          <a:bodyPr wrap="none" rtlCol="0">
            <a:spAutoFit/>
          </a:bodyPr>
          <a:lstStyle/>
          <a:p>
            <a:r>
              <a:rPr lang="en-US" sz="4400" dirty="0" smtClean="0"/>
              <a:t>Hydrodynamic equations for </a:t>
            </a:r>
          </a:p>
          <a:p>
            <a:r>
              <a:rPr lang="en-US" sz="4400" dirty="0" smtClean="0"/>
              <a:t>     </a:t>
            </a:r>
            <a:r>
              <a:rPr lang="en-US" sz="4400" dirty="0" smtClean="0">
                <a:solidFill>
                  <a:srgbClr val="FF0000"/>
                </a:solidFill>
              </a:rPr>
              <a:t>Compressible</a:t>
            </a:r>
            <a:r>
              <a:rPr lang="en-US" sz="4400" dirty="0" smtClean="0"/>
              <a:t>   Flocks:</a:t>
            </a:r>
            <a:endParaRPr lang="en-US" sz="4400" dirty="0"/>
          </a:p>
        </p:txBody>
      </p:sp>
      <p:cxnSp>
        <p:nvCxnSpPr>
          <p:cNvPr id="10" name="Straight Arrow Connector 9"/>
          <p:cNvCxnSpPr>
            <a:stCxn id="23" idx="0"/>
          </p:cNvCxnSpPr>
          <p:nvPr/>
        </p:nvCxnSpPr>
        <p:spPr>
          <a:xfrm flipV="1">
            <a:off x="8698186" y="4702220"/>
            <a:ext cx="166778" cy="39037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145179" y="6348171"/>
            <a:ext cx="645001"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00513" y="6040141"/>
            <a:ext cx="2220793" cy="646331"/>
          </a:xfrm>
          <a:prstGeom prst="rect">
            <a:avLst/>
          </a:prstGeom>
          <a:noFill/>
        </p:spPr>
        <p:txBody>
          <a:bodyPr wrap="none" rtlCol="0">
            <a:spAutoFit/>
          </a:bodyPr>
          <a:lstStyle/>
          <a:p>
            <a:r>
              <a:rPr lang="en-US" dirty="0" smtClean="0"/>
              <a:t>Number conservation</a:t>
            </a:r>
          </a:p>
          <a:p>
            <a:r>
              <a:rPr lang="en-US" dirty="0" smtClean="0"/>
              <a:t>(“immortal” flock)</a:t>
            </a:r>
            <a:endParaRPr lang="en-US" dirty="0"/>
          </a:p>
        </p:txBody>
      </p:sp>
      <p:sp>
        <p:nvSpPr>
          <p:cNvPr id="23" name="TextBox 22"/>
          <p:cNvSpPr txBox="1"/>
          <p:nvPr/>
        </p:nvSpPr>
        <p:spPr>
          <a:xfrm>
            <a:off x="8341432" y="5092590"/>
            <a:ext cx="713507" cy="369332"/>
          </a:xfrm>
          <a:prstGeom prst="rect">
            <a:avLst/>
          </a:prstGeom>
          <a:noFill/>
        </p:spPr>
        <p:txBody>
          <a:bodyPr wrap="none" rtlCol="0">
            <a:spAutoFit/>
          </a:bodyPr>
          <a:lstStyle/>
          <a:p>
            <a:r>
              <a:rPr lang="en-US" dirty="0" smtClean="0"/>
              <a:t>Noise</a:t>
            </a:r>
            <a:endParaRPr lang="en-US" dirty="0"/>
          </a:p>
        </p:txBody>
      </p:sp>
    </p:spTree>
    <p:extLst>
      <p:ext uri="{BB962C8B-B14F-4D97-AF65-F5344CB8AC3E}">
        <p14:creationId xmlns:p14="http://schemas.microsoft.com/office/powerpoint/2010/main" val="1793187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0" grpId="0"/>
      <p:bldP spid="20" grpId="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52569829"/>
              </p:ext>
            </p:extLst>
          </p:nvPr>
        </p:nvGraphicFramePr>
        <p:xfrm>
          <a:off x="3129532" y="2887835"/>
          <a:ext cx="3176018" cy="727040"/>
        </p:xfrm>
        <a:graphic>
          <a:graphicData uri="http://schemas.openxmlformats.org/presentationml/2006/ole">
            <mc:AlternateContent xmlns:mc="http://schemas.openxmlformats.org/markup-compatibility/2006">
              <mc:Choice xmlns:v="urn:schemas-microsoft-com:vml" Requires="v">
                <p:oleObj spid="_x0000_s875985" name="Equation" r:id="rId3" imgW="1042200" imgH="228240" progId="Equation.3">
                  <p:embed/>
                </p:oleObj>
              </mc:Choice>
              <mc:Fallback>
                <p:oleObj name="Equation" r:id="rId3" imgW="1042200" imgH="228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532" y="2887835"/>
                        <a:ext cx="3176018" cy="727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93633" y="3019425"/>
            <a:ext cx="2263892" cy="461665"/>
          </a:xfrm>
          <a:prstGeom prst="rect">
            <a:avLst/>
          </a:prstGeom>
          <a:noFill/>
        </p:spPr>
        <p:txBody>
          <a:bodyPr wrap="square" rtlCol="0">
            <a:spAutoFit/>
          </a:bodyPr>
          <a:lstStyle/>
          <a:p>
            <a:r>
              <a:rPr lang="en-US" sz="2400" dirty="0" smtClean="0"/>
              <a:t>Density EOM:</a:t>
            </a:r>
            <a:endParaRPr lang="en-US" sz="2400" dirty="0"/>
          </a:p>
        </p:txBody>
      </p:sp>
      <p:sp>
        <p:nvSpPr>
          <p:cNvPr id="6" name="TextBox 5"/>
          <p:cNvSpPr txBox="1"/>
          <p:nvPr/>
        </p:nvSpPr>
        <p:spPr>
          <a:xfrm>
            <a:off x="262195" y="129188"/>
            <a:ext cx="8685160" cy="1446550"/>
          </a:xfrm>
          <a:prstGeom prst="rect">
            <a:avLst/>
          </a:prstGeom>
          <a:noFill/>
        </p:spPr>
        <p:txBody>
          <a:bodyPr wrap="square" rtlCol="0">
            <a:spAutoFit/>
          </a:bodyPr>
          <a:lstStyle/>
          <a:p>
            <a:pPr algn="ctr"/>
            <a:r>
              <a:rPr lang="en-US" sz="4400" dirty="0" smtClean="0"/>
              <a:t>Hydrodynamic equations for </a:t>
            </a:r>
            <a:r>
              <a:rPr lang="en-US" sz="4400" dirty="0" smtClean="0">
                <a:solidFill>
                  <a:srgbClr val="FF0000"/>
                </a:solidFill>
              </a:rPr>
              <a:t>Incompressible</a:t>
            </a:r>
            <a:r>
              <a:rPr lang="en-US" sz="4400" dirty="0" smtClean="0"/>
              <a:t> active fluids</a:t>
            </a:r>
            <a:endParaRPr lang="en-US" sz="4400" dirty="0"/>
          </a:p>
        </p:txBody>
      </p:sp>
      <p:graphicFrame>
        <p:nvGraphicFramePr>
          <p:cNvPr id="479236" name="Object 4"/>
          <p:cNvGraphicFramePr>
            <a:graphicFrameLocks noChangeAspect="1"/>
          </p:cNvGraphicFramePr>
          <p:nvPr/>
        </p:nvGraphicFramePr>
        <p:xfrm>
          <a:off x="3167632" y="1939275"/>
          <a:ext cx="1354137" cy="727075"/>
        </p:xfrm>
        <a:graphic>
          <a:graphicData uri="http://schemas.openxmlformats.org/presentationml/2006/ole">
            <mc:AlternateContent xmlns:mc="http://schemas.openxmlformats.org/markup-compatibility/2006">
              <mc:Choice xmlns:v="urn:schemas-microsoft-com:vml" Requires="v">
                <p:oleObj spid="_x0000_s875986" name="公式" r:id="rId5" imgW="444240" imgH="228600" progId="Equation.3">
                  <p:embed/>
                </p:oleObj>
              </mc:Choice>
              <mc:Fallback>
                <p:oleObj name="公式" r:id="rId5" imgW="444240" imgH="228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632" y="1939275"/>
                        <a:ext cx="1354137"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Arrow Connector 15"/>
          <p:cNvCxnSpPr/>
          <p:nvPr/>
        </p:nvCxnSpPr>
        <p:spPr>
          <a:xfrm rot="5400000">
            <a:off x="3734527" y="4049649"/>
            <a:ext cx="835157"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79237" name="Object 5"/>
          <p:cNvGraphicFramePr>
            <a:graphicFrameLocks noChangeAspect="1"/>
          </p:cNvGraphicFramePr>
          <p:nvPr/>
        </p:nvGraphicFramePr>
        <p:xfrm>
          <a:off x="3186682" y="4591050"/>
          <a:ext cx="1624013" cy="647700"/>
        </p:xfrm>
        <a:graphic>
          <a:graphicData uri="http://schemas.openxmlformats.org/presentationml/2006/ole">
            <mc:AlternateContent xmlns:mc="http://schemas.openxmlformats.org/markup-compatibility/2006">
              <mc:Choice xmlns:v="urn:schemas-microsoft-com:vml" Requires="v">
                <p:oleObj spid="_x0000_s875987" name="公式" r:id="rId7" imgW="533160" imgH="203040" progId="Equation.3">
                  <p:embed/>
                </p:oleObj>
              </mc:Choice>
              <mc:Fallback>
                <p:oleObj name="公式" r:id="rId7" imgW="533160" imgH="203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6682" y="4591050"/>
                        <a:ext cx="162401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4350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animEffect transition="in" filter="box(in)">
                                      <p:cBhvr>
                                        <p:cTn id="7" dur="500"/>
                                        <p:tgtEl>
                                          <p:spTgt spid="4792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ox(in)">
                                      <p:cBhvr>
                                        <p:cTn id="20" dur="500"/>
                                        <p:tgtEl>
                                          <p:spTgt spid="25"/>
                                        </p:tgtEl>
                                      </p:cBhvr>
                                    </p:animEffect>
                                  </p:childTnLst>
                                </p:cTn>
                              </p:par>
                              <p:par>
                                <p:cTn id="21" presetID="4" presetClass="entr" presetSubtype="16" fill="hold" nodeType="withEffect">
                                  <p:stCondLst>
                                    <p:cond delay="0"/>
                                  </p:stCondLst>
                                  <p:childTnLst>
                                    <p:set>
                                      <p:cBhvr>
                                        <p:cTn id="22" dur="1" fill="hold">
                                          <p:stCondLst>
                                            <p:cond delay="0"/>
                                          </p:stCondLst>
                                        </p:cTn>
                                        <p:tgtEl>
                                          <p:spTgt spid="479237"/>
                                        </p:tgtEl>
                                        <p:attrNameLst>
                                          <p:attrName>style.visibility</p:attrName>
                                        </p:attrNameLst>
                                      </p:cBhvr>
                                      <p:to>
                                        <p:strVal val="visible"/>
                                      </p:to>
                                    </p:set>
                                    <p:animEffect transition="in" filter="box(in)">
                                      <p:cBhvr>
                                        <p:cTn id="23" dur="500"/>
                                        <p:tgtEl>
                                          <p:spTgt spid="47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0261" name="Object 5"/>
          <p:cNvGraphicFramePr>
            <a:graphicFrameLocks noChangeAspect="1"/>
          </p:cNvGraphicFramePr>
          <p:nvPr>
            <p:extLst>
              <p:ext uri="{D42A27DB-BD31-4B8C-83A1-F6EECF244321}">
                <p14:modId xmlns:p14="http://schemas.microsoft.com/office/powerpoint/2010/main" val="429293335"/>
              </p:ext>
            </p:extLst>
          </p:nvPr>
        </p:nvGraphicFramePr>
        <p:xfrm>
          <a:off x="191670" y="4807102"/>
          <a:ext cx="8578851" cy="666750"/>
        </p:xfrm>
        <a:graphic>
          <a:graphicData uri="http://schemas.openxmlformats.org/presentationml/2006/ole">
            <mc:AlternateContent xmlns:mc="http://schemas.openxmlformats.org/markup-compatibility/2006">
              <mc:Choice xmlns:v="urn:schemas-microsoft-com:vml" Requires="v">
                <p:oleObj spid="_x0000_s875226" name="Equation" r:id="rId3" imgW="3708400" imgH="279400" progId="Equation.3">
                  <p:embed/>
                </p:oleObj>
              </mc:Choice>
              <mc:Fallback>
                <p:oleObj name="Equation" r:id="rId3" imgW="3708400" imgH="279400" progId="Equation.3">
                  <p:embed/>
                  <p:pic>
                    <p:nvPicPr>
                      <p:cNvPr id="0" name="Picture 5"/>
                      <p:cNvPicPr>
                        <a:picLocks noChangeAspect="1" noChangeArrowheads="1"/>
                      </p:cNvPicPr>
                      <p:nvPr/>
                    </p:nvPicPr>
                    <p:blipFill>
                      <a:blip r:embed="rId4"/>
                      <a:srcRect/>
                      <a:stretch>
                        <a:fillRect/>
                      </a:stretch>
                    </p:blipFill>
                    <p:spPr bwMode="auto">
                      <a:xfrm>
                        <a:off x="191670" y="4807102"/>
                        <a:ext cx="8578851"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0262" name="Object 6"/>
          <p:cNvGraphicFramePr>
            <a:graphicFrameLocks noChangeAspect="1"/>
          </p:cNvGraphicFramePr>
          <p:nvPr>
            <p:extLst>
              <p:ext uri="{D42A27DB-BD31-4B8C-83A1-F6EECF244321}">
                <p14:modId xmlns:p14="http://schemas.microsoft.com/office/powerpoint/2010/main" val="4222138796"/>
              </p:ext>
            </p:extLst>
          </p:nvPr>
        </p:nvGraphicFramePr>
        <p:xfrm>
          <a:off x="809014" y="1382376"/>
          <a:ext cx="1624012" cy="647700"/>
        </p:xfrm>
        <a:graphic>
          <a:graphicData uri="http://schemas.openxmlformats.org/presentationml/2006/ole">
            <mc:AlternateContent xmlns:mc="http://schemas.openxmlformats.org/markup-compatibility/2006">
              <mc:Choice xmlns:v="urn:schemas-microsoft-com:vml" Requires="v">
                <p:oleObj spid="_x0000_s875227" name="公式" r:id="rId5" imgW="533160" imgH="203040" progId="Equation.3">
                  <p:embed/>
                </p:oleObj>
              </mc:Choice>
              <mc:Fallback>
                <p:oleObj name="公式" r:id="rId5" imgW="533160" imgH="2030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14" y="1382376"/>
                        <a:ext cx="162401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直接连接符 15"/>
          <p:cNvCxnSpPr/>
          <p:nvPr/>
        </p:nvCxnSpPr>
        <p:spPr>
          <a:xfrm flipV="1">
            <a:off x="2045034" y="3250848"/>
            <a:ext cx="1333500" cy="1714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a:off x="2860508" y="2771680"/>
            <a:ext cx="1103346"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直接连接符 25"/>
          <p:cNvCxnSpPr/>
          <p:nvPr/>
        </p:nvCxnSpPr>
        <p:spPr>
          <a:xfrm>
            <a:off x="962527" y="3226433"/>
            <a:ext cx="277562" cy="2957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任意多边形 26"/>
          <p:cNvSpPr/>
          <p:nvPr/>
        </p:nvSpPr>
        <p:spPr>
          <a:xfrm>
            <a:off x="-173848" y="2025885"/>
            <a:ext cx="5070475" cy="1168400"/>
          </a:xfrm>
          <a:custGeom>
            <a:avLst/>
            <a:gdLst>
              <a:gd name="connsiteX0" fmla="*/ 5070475 w 5070475"/>
              <a:gd name="connsiteY0" fmla="*/ 406400 h 1168400"/>
              <a:gd name="connsiteX1" fmla="*/ 2346325 w 5070475"/>
              <a:gd name="connsiteY1" fmla="*/ 6350 h 1168400"/>
              <a:gd name="connsiteX2" fmla="*/ 288925 w 5070475"/>
              <a:gd name="connsiteY2" fmla="*/ 368300 h 1168400"/>
              <a:gd name="connsiteX3" fmla="*/ 612775 w 5070475"/>
              <a:gd name="connsiteY3" fmla="*/ 1168400 h 1168400"/>
              <a:gd name="connsiteX4" fmla="*/ 612775 w 5070475"/>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0475" h="1168400">
                <a:moveTo>
                  <a:pt x="5070475" y="406400"/>
                </a:moveTo>
                <a:cubicBezTo>
                  <a:pt x="4106862" y="209550"/>
                  <a:pt x="3143250" y="12700"/>
                  <a:pt x="2346325" y="6350"/>
                </a:cubicBezTo>
                <a:cubicBezTo>
                  <a:pt x="1549400" y="0"/>
                  <a:pt x="577850" y="174625"/>
                  <a:pt x="288925" y="368300"/>
                </a:cubicBezTo>
                <a:cubicBezTo>
                  <a:pt x="0" y="561975"/>
                  <a:pt x="612775" y="1168400"/>
                  <a:pt x="612775" y="1168400"/>
                </a:cubicBezTo>
                <a:lnTo>
                  <a:pt x="612775" y="1168400"/>
                </a:ln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10" name="Straight Arrow Connector 15"/>
          <p:cNvCxnSpPr/>
          <p:nvPr/>
        </p:nvCxnSpPr>
        <p:spPr>
          <a:xfrm rot="5400000">
            <a:off x="5687338" y="4375361"/>
            <a:ext cx="835157"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216842714"/>
              </p:ext>
            </p:extLst>
          </p:nvPr>
        </p:nvGraphicFramePr>
        <p:xfrm>
          <a:off x="189909" y="2514101"/>
          <a:ext cx="8734168" cy="1113753"/>
        </p:xfrm>
        <a:graphic>
          <a:graphicData uri="http://schemas.openxmlformats.org/presentationml/2006/ole">
            <mc:AlternateContent xmlns:mc="http://schemas.openxmlformats.org/markup-compatibility/2006">
              <mc:Choice xmlns:v="urn:schemas-microsoft-com:vml" Requires="v">
                <p:oleObj spid="_x0000_s875228" name="Equation" r:id="rId7" imgW="3784600" imgH="482600" progId="Equation.3">
                  <p:embed/>
                </p:oleObj>
              </mc:Choice>
              <mc:Fallback>
                <p:oleObj name="Equation" r:id="rId7" imgW="3784600" imgH="482600" progId="Equation.3">
                  <p:embed/>
                  <p:pic>
                    <p:nvPicPr>
                      <p:cNvPr id="0" name=""/>
                      <p:cNvPicPr/>
                      <p:nvPr/>
                    </p:nvPicPr>
                    <p:blipFill>
                      <a:blip r:embed="rId8"/>
                      <a:stretch>
                        <a:fillRect/>
                      </a:stretch>
                    </p:blipFill>
                    <p:spPr>
                      <a:xfrm>
                        <a:off x="189909" y="2514101"/>
                        <a:ext cx="8734168" cy="111375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01776326"/>
              </p:ext>
            </p:extLst>
          </p:nvPr>
        </p:nvGraphicFramePr>
        <p:xfrm>
          <a:off x="5410534" y="1476341"/>
          <a:ext cx="2457097" cy="515687"/>
        </p:xfrm>
        <a:graphic>
          <a:graphicData uri="http://schemas.openxmlformats.org/presentationml/2006/ole">
            <mc:AlternateContent xmlns:mc="http://schemas.openxmlformats.org/markup-compatibility/2006">
              <mc:Choice xmlns:v="urn:schemas-microsoft-com:vml" Requires="v">
                <p:oleObj spid="_x0000_s875229" name="Equation" r:id="rId9" imgW="1028700" imgH="215900" progId="Equation.3">
                  <p:embed/>
                </p:oleObj>
              </mc:Choice>
              <mc:Fallback>
                <p:oleObj name="Equation" r:id="rId9" imgW="1028700" imgH="215900" progId="Equation.3">
                  <p:embed/>
                  <p:pic>
                    <p:nvPicPr>
                      <p:cNvPr id="0" name=""/>
                      <p:cNvPicPr/>
                      <p:nvPr/>
                    </p:nvPicPr>
                    <p:blipFill>
                      <a:blip r:embed="rId10"/>
                      <a:stretch>
                        <a:fillRect/>
                      </a:stretch>
                    </p:blipFill>
                    <p:spPr>
                      <a:xfrm>
                        <a:off x="5410534" y="1476341"/>
                        <a:ext cx="2457097" cy="515687"/>
                      </a:xfrm>
                      <a:prstGeom prst="rect">
                        <a:avLst/>
                      </a:prstGeom>
                    </p:spPr>
                  </p:pic>
                </p:oleObj>
              </mc:Fallback>
            </mc:AlternateContent>
          </a:graphicData>
        </a:graphic>
      </p:graphicFrame>
      <p:sp>
        <p:nvSpPr>
          <p:cNvPr id="6" name="TextBox 5"/>
          <p:cNvSpPr txBox="1"/>
          <p:nvPr/>
        </p:nvSpPr>
        <p:spPr>
          <a:xfrm>
            <a:off x="7740316" y="1516880"/>
            <a:ext cx="1057276" cy="369332"/>
          </a:xfrm>
          <a:prstGeom prst="rect">
            <a:avLst/>
          </a:prstGeom>
          <a:noFill/>
        </p:spPr>
        <p:txBody>
          <a:bodyPr wrap="none" rtlCol="0">
            <a:spAutoFit/>
          </a:bodyPr>
          <a:lstStyle/>
          <a:p>
            <a:r>
              <a:rPr lang="en-US" dirty="0" smtClean="0"/>
              <a:t>constant</a:t>
            </a:r>
            <a:endParaRPr lang="en-US" dirty="0"/>
          </a:p>
        </p:txBody>
      </p:sp>
      <p:cxnSp>
        <p:nvCxnSpPr>
          <p:cNvPr id="8" name="Straight Connector 7"/>
          <p:cNvCxnSpPr/>
          <p:nvPr/>
        </p:nvCxnSpPr>
        <p:spPr>
          <a:xfrm flipV="1">
            <a:off x="4299385" y="3250848"/>
            <a:ext cx="820720" cy="1580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29368" y="494632"/>
            <a:ext cx="7894709" cy="584776"/>
          </a:xfrm>
          <a:prstGeom prst="rect">
            <a:avLst/>
          </a:prstGeom>
          <a:noFill/>
        </p:spPr>
        <p:txBody>
          <a:bodyPr wrap="none" rtlCol="0">
            <a:spAutoFit/>
          </a:bodyPr>
          <a:lstStyle/>
          <a:p>
            <a:r>
              <a:rPr lang="en-US" sz="3200" dirty="0" smtClean="0"/>
              <a:t>V equation of motion, incompressible case</a:t>
            </a:r>
            <a:endParaRPr lang="en-US" sz="3200" dirty="0"/>
          </a:p>
        </p:txBody>
      </p:sp>
      <p:graphicFrame>
        <p:nvGraphicFramePr>
          <p:cNvPr id="20" name="Object 19"/>
          <p:cNvGraphicFramePr>
            <a:graphicFrameLocks noChangeAspect="1"/>
          </p:cNvGraphicFramePr>
          <p:nvPr>
            <p:extLst>
              <p:ext uri="{D42A27DB-BD31-4B8C-83A1-F6EECF244321}">
                <p14:modId xmlns:p14="http://schemas.microsoft.com/office/powerpoint/2010/main" val="2937298842"/>
              </p:ext>
            </p:extLst>
          </p:nvPr>
        </p:nvGraphicFramePr>
        <p:xfrm>
          <a:off x="3173106" y="1609461"/>
          <a:ext cx="1133080" cy="447962"/>
        </p:xfrm>
        <a:graphic>
          <a:graphicData uri="http://schemas.openxmlformats.org/presentationml/2006/ole">
            <mc:AlternateContent xmlns:mc="http://schemas.openxmlformats.org/markup-compatibility/2006">
              <mc:Choice xmlns:v="urn:schemas-microsoft-com:vml" Requires="v">
                <p:oleObj spid="_x0000_s875230" name="Equation" r:id="rId11" imgW="546100" imgH="215900" progId="Equation.3">
                  <p:embed/>
                </p:oleObj>
              </mc:Choice>
              <mc:Fallback>
                <p:oleObj name="Equation" r:id="rId11" imgW="546100" imgH="215900" progId="Equation.3">
                  <p:embed/>
                  <p:pic>
                    <p:nvPicPr>
                      <p:cNvPr id="0" name=""/>
                      <p:cNvPicPr/>
                      <p:nvPr/>
                    </p:nvPicPr>
                    <p:blipFill>
                      <a:blip r:embed="rId12"/>
                      <a:stretch>
                        <a:fillRect/>
                      </a:stretch>
                    </p:blipFill>
                    <p:spPr>
                      <a:xfrm>
                        <a:off x="3173106" y="1609461"/>
                        <a:ext cx="1133080" cy="447962"/>
                      </a:xfrm>
                      <a:prstGeom prst="rect">
                        <a:avLst/>
                      </a:prstGeom>
                    </p:spPr>
                  </p:pic>
                </p:oleObj>
              </mc:Fallback>
            </mc:AlternateContent>
          </a:graphicData>
        </a:graphic>
      </p:graphicFrame>
      <p:sp>
        <p:nvSpPr>
          <p:cNvPr id="21" name="TextBox 20"/>
          <p:cNvSpPr txBox="1"/>
          <p:nvPr/>
        </p:nvSpPr>
        <p:spPr>
          <a:xfrm>
            <a:off x="4197684" y="1622696"/>
            <a:ext cx="1057276" cy="369332"/>
          </a:xfrm>
          <a:prstGeom prst="rect">
            <a:avLst/>
          </a:prstGeom>
          <a:noFill/>
        </p:spPr>
        <p:txBody>
          <a:bodyPr wrap="none" rtlCol="0">
            <a:spAutoFit/>
          </a:bodyPr>
          <a:lstStyle/>
          <a:p>
            <a:r>
              <a:rPr lang="en-US" dirty="0" smtClean="0"/>
              <a:t>constant</a:t>
            </a:r>
            <a:endParaRPr lang="en-US" dirty="0"/>
          </a:p>
        </p:txBody>
      </p:sp>
    </p:spTree>
    <p:extLst>
      <p:ext uri="{BB962C8B-B14F-4D97-AF65-F5344CB8AC3E}">
        <p14:creationId xmlns:p14="http://schemas.microsoft.com/office/powerpoint/2010/main" val="1314350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0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0262" name="Object 6"/>
          <p:cNvGraphicFramePr>
            <a:graphicFrameLocks noChangeAspect="1"/>
          </p:cNvGraphicFramePr>
          <p:nvPr>
            <p:extLst>
              <p:ext uri="{D42A27DB-BD31-4B8C-83A1-F6EECF244321}">
                <p14:modId xmlns:p14="http://schemas.microsoft.com/office/powerpoint/2010/main" val="2786668551"/>
              </p:ext>
            </p:extLst>
          </p:nvPr>
        </p:nvGraphicFramePr>
        <p:xfrm>
          <a:off x="666763" y="2238375"/>
          <a:ext cx="1406214" cy="560836"/>
        </p:xfrm>
        <a:graphic>
          <a:graphicData uri="http://schemas.openxmlformats.org/presentationml/2006/ole">
            <mc:AlternateContent xmlns:mc="http://schemas.openxmlformats.org/markup-compatibility/2006">
              <mc:Choice xmlns:v="urn:schemas-microsoft-com:vml" Requires="v">
                <p:oleObj spid="_x0000_s933664" name="公式" r:id="rId3" imgW="533160" imgH="203040" progId="Equation.3">
                  <p:embed/>
                </p:oleObj>
              </mc:Choice>
              <mc:Fallback>
                <p:oleObj name="公式" r:id="rId3" imgW="533160" imgH="203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3" y="2238375"/>
                        <a:ext cx="1406214" cy="560836"/>
                      </a:xfrm>
                      <a:prstGeom prst="rect">
                        <a:avLst/>
                      </a:prstGeom>
                      <a:noFill/>
                      <a:extLst/>
                    </p:spPr>
                  </p:pic>
                </p:oleObj>
              </mc:Fallback>
            </mc:AlternateContent>
          </a:graphicData>
        </a:graphic>
      </p:graphicFrame>
      <p:sp>
        <p:nvSpPr>
          <p:cNvPr id="13" name="TextBox 12"/>
          <p:cNvSpPr txBox="1"/>
          <p:nvPr/>
        </p:nvSpPr>
        <p:spPr>
          <a:xfrm>
            <a:off x="638188" y="3344780"/>
            <a:ext cx="8027011" cy="830997"/>
          </a:xfrm>
          <a:prstGeom prst="rect">
            <a:avLst/>
          </a:prstGeom>
          <a:noFill/>
        </p:spPr>
        <p:txBody>
          <a:bodyPr wrap="square" rtlCol="0">
            <a:spAutoFit/>
          </a:bodyPr>
          <a:lstStyle/>
          <a:p>
            <a:r>
              <a:rPr lang="en-US" sz="2400" dirty="0"/>
              <a:t> </a:t>
            </a:r>
            <a:r>
              <a:rPr lang="en-US" sz="2400" dirty="0" smtClean="0"/>
              <a:t>          (both sides of Eq. </a:t>
            </a:r>
            <a:r>
              <a:rPr lang="en-US" sz="2400" dirty="0" smtClean="0">
                <a:solidFill>
                  <a:srgbClr val="FF0000"/>
                </a:solidFill>
              </a:rPr>
              <a:t>(1))</a:t>
            </a:r>
            <a:r>
              <a:rPr lang="en-US" sz="2400" dirty="0" smtClean="0"/>
              <a:t>; solve for       in terms of                                                                                                         |                           in Fourier space.   </a:t>
            </a:r>
          </a:p>
        </p:txBody>
      </p:sp>
      <p:sp>
        <p:nvSpPr>
          <p:cNvPr id="16" name="TextBox 15"/>
          <p:cNvSpPr txBox="1"/>
          <p:nvPr/>
        </p:nvSpPr>
        <p:spPr>
          <a:xfrm>
            <a:off x="8039724" y="1495723"/>
            <a:ext cx="561372" cy="461665"/>
          </a:xfrm>
          <a:prstGeom prst="rect">
            <a:avLst/>
          </a:prstGeom>
          <a:noFill/>
        </p:spPr>
        <p:txBody>
          <a:bodyPr wrap="none" rtlCol="0">
            <a:spAutoFit/>
          </a:bodyPr>
          <a:lstStyle/>
          <a:p>
            <a:r>
              <a:rPr lang="en-US" sz="2400" dirty="0" smtClean="0">
                <a:solidFill>
                  <a:srgbClr val="FF0000"/>
                </a:solidFill>
              </a:rPr>
              <a:t>(1)</a:t>
            </a:r>
            <a:endParaRPr lang="en-US" sz="2400" dirty="0">
              <a:solidFill>
                <a:srgbClr val="FF0000"/>
              </a:solidFill>
            </a:endParaRPr>
          </a:p>
        </p:txBody>
      </p:sp>
      <p:sp>
        <p:nvSpPr>
          <p:cNvPr id="18" name="TextBox 17"/>
          <p:cNvSpPr txBox="1"/>
          <p:nvPr/>
        </p:nvSpPr>
        <p:spPr>
          <a:xfrm>
            <a:off x="2461162" y="2347238"/>
            <a:ext cx="561372" cy="461665"/>
          </a:xfrm>
          <a:prstGeom prst="rect">
            <a:avLst/>
          </a:prstGeom>
          <a:noFill/>
        </p:spPr>
        <p:txBody>
          <a:bodyPr wrap="none" rtlCol="0">
            <a:spAutoFit/>
          </a:bodyPr>
          <a:lstStyle/>
          <a:p>
            <a:r>
              <a:rPr lang="en-US" sz="2400" dirty="0" smtClean="0">
                <a:solidFill>
                  <a:srgbClr val="FF0000"/>
                </a:solidFill>
              </a:rPr>
              <a:t>(2)</a:t>
            </a:r>
            <a:endParaRPr lang="en-US" sz="2400" dirty="0">
              <a:solidFill>
                <a:srgbClr val="FF0000"/>
              </a:solidFill>
            </a:endParaRPr>
          </a:p>
        </p:txBody>
      </p:sp>
      <p:graphicFrame>
        <p:nvGraphicFramePr>
          <p:cNvPr id="559108" name="Object 4"/>
          <p:cNvGraphicFramePr>
            <a:graphicFrameLocks noChangeAspect="1"/>
          </p:cNvGraphicFramePr>
          <p:nvPr>
            <p:extLst>
              <p:ext uri="{D42A27DB-BD31-4B8C-83A1-F6EECF244321}">
                <p14:modId xmlns:p14="http://schemas.microsoft.com/office/powerpoint/2010/main" val="2601751319"/>
              </p:ext>
            </p:extLst>
          </p:nvPr>
        </p:nvGraphicFramePr>
        <p:xfrm>
          <a:off x="6053427" y="3344780"/>
          <a:ext cx="358775" cy="404813"/>
        </p:xfrm>
        <a:graphic>
          <a:graphicData uri="http://schemas.openxmlformats.org/presentationml/2006/ole">
            <mc:AlternateContent xmlns:mc="http://schemas.openxmlformats.org/markup-compatibility/2006">
              <mc:Choice xmlns:v="urn:schemas-microsoft-com:vml" Requires="v">
                <p:oleObj spid="_x0000_s933665" name="公式" r:id="rId5" imgW="152280" imgH="164880" progId="Equation.3">
                  <p:embed/>
                </p:oleObj>
              </mc:Choice>
              <mc:Fallback>
                <p:oleObj name="公式" r:id="rId5" imgW="152280" imgH="1648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3427" y="3344780"/>
                        <a:ext cx="35877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9109" name="Object 5"/>
          <p:cNvGraphicFramePr>
            <a:graphicFrameLocks noChangeAspect="1"/>
          </p:cNvGraphicFramePr>
          <p:nvPr>
            <p:extLst>
              <p:ext uri="{D42A27DB-BD31-4B8C-83A1-F6EECF244321}">
                <p14:modId xmlns:p14="http://schemas.microsoft.com/office/powerpoint/2010/main" val="65949617"/>
              </p:ext>
            </p:extLst>
          </p:nvPr>
        </p:nvGraphicFramePr>
        <p:xfrm>
          <a:off x="8004922" y="3344780"/>
          <a:ext cx="296863" cy="406400"/>
        </p:xfrm>
        <a:graphic>
          <a:graphicData uri="http://schemas.openxmlformats.org/presentationml/2006/ole">
            <mc:AlternateContent xmlns:mc="http://schemas.openxmlformats.org/markup-compatibility/2006">
              <mc:Choice xmlns:v="urn:schemas-microsoft-com:vml" Requires="v">
                <p:oleObj spid="_x0000_s933666" name="公式" r:id="rId7" imgW="126720" imgH="164880" progId="Equation.3">
                  <p:embed/>
                </p:oleObj>
              </mc:Choice>
              <mc:Fallback>
                <p:oleObj name="公式" r:id="rId7" imgW="126720" imgH="1648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4922" y="3344780"/>
                        <a:ext cx="296863" cy="406400"/>
                      </a:xfrm>
                      <a:prstGeom prst="rect">
                        <a:avLst/>
                      </a:prstGeom>
                      <a:noFill/>
                      <a:extLst/>
                    </p:spPr>
                  </p:pic>
                </p:oleObj>
              </mc:Fallback>
            </mc:AlternateContent>
          </a:graphicData>
        </a:graphic>
      </p:graphicFrame>
      <p:sp>
        <p:nvSpPr>
          <p:cNvPr id="11" name="Title 1"/>
          <p:cNvSpPr>
            <a:spLocks noGrp="1"/>
          </p:cNvSpPr>
          <p:nvPr>
            <p:ph type="title"/>
          </p:nvPr>
        </p:nvSpPr>
        <p:spPr>
          <a:xfrm>
            <a:off x="444500" y="22225"/>
            <a:ext cx="8229600" cy="963613"/>
          </a:xfrm>
        </p:spPr>
        <p:txBody>
          <a:bodyPr/>
          <a:lstStyle/>
          <a:p>
            <a:pPr eaLnBrk="1" hangingPunct="1"/>
            <a:r>
              <a:rPr lang="en-US" altLang="zh-CN" sz="4000" dirty="0" smtClean="0"/>
              <a:t/>
            </a:r>
            <a:br>
              <a:rPr lang="en-US" altLang="zh-CN" sz="4000" dirty="0" smtClean="0"/>
            </a:br>
            <a:r>
              <a:rPr lang="en-US" altLang="zh-CN" sz="4000" dirty="0" smtClean="0"/>
              <a:t>How do you determine P?</a:t>
            </a:r>
            <a:br>
              <a:rPr lang="en-US" altLang="zh-CN" sz="4000" dirty="0" smtClean="0"/>
            </a:br>
            <a:endParaRPr lang="en-US" altLang="zh-CN" sz="4000" dirty="0" smtClean="0"/>
          </a:p>
        </p:txBody>
      </p:sp>
      <p:sp>
        <p:nvSpPr>
          <p:cNvPr id="10" name="TextBox 9"/>
          <p:cNvSpPr txBox="1"/>
          <p:nvPr/>
        </p:nvSpPr>
        <p:spPr>
          <a:xfrm>
            <a:off x="657238" y="4711231"/>
            <a:ext cx="7752993" cy="830997"/>
          </a:xfrm>
          <a:prstGeom prst="rect">
            <a:avLst/>
          </a:prstGeom>
          <a:noFill/>
        </p:spPr>
        <p:txBody>
          <a:bodyPr wrap="square" rtlCol="0">
            <a:spAutoFit/>
          </a:bodyPr>
          <a:lstStyle/>
          <a:p>
            <a:r>
              <a:rPr lang="en-US" sz="2400" dirty="0" smtClean="0"/>
              <a:t>Plug</a:t>
            </a:r>
            <a:r>
              <a:rPr lang="en-US" altLang="zh-CN" sz="2400" dirty="0" smtClean="0"/>
              <a:t>ging</a:t>
            </a:r>
            <a:r>
              <a:rPr lang="en-US" sz="2400" dirty="0" smtClean="0"/>
              <a:t>       back into Eq. </a:t>
            </a:r>
            <a:r>
              <a:rPr lang="en-US" sz="2400" dirty="0" smtClean="0">
                <a:solidFill>
                  <a:srgbClr val="FF0000"/>
                </a:solidFill>
              </a:rPr>
              <a:t>(1)</a:t>
            </a:r>
            <a:r>
              <a:rPr lang="en-US" sz="2400" dirty="0" smtClean="0"/>
              <a:t> , we obtain a closed </a:t>
            </a:r>
            <a:r>
              <a:rPr lang="en-US" sz="2400" dirty="0" smtClean="0">
                <a:solidFill>
                  <a:srgbClr val="FF0000"/>
                </a:solidFill>
              </a:rPr>
              <a:t>non linear</a:t>
            </a:r>
            <a:r>
              <a:rPr lang="en-US" sz="2400" dirty="0" smtClean="0"/>
              <a:t> EOM of    . </a:t>
            </a:r>
          </a:p>
        </p:txBody>
      </p:sp>
      <p:graphicFrame>
        <p:nvGraphicFramePr>
          <p:cNvPr id="561158" name="Object 6"/>
          <p:cNvGraphicFramePr>
            <a:graphicFrameLocks noChangeAspect="1"/>
          </p:cNvGraphicFramePr>
          <p:nvPr>
            <p:extLst>
              <p:ext uri="{D42A27DB-BD31-4B8C-83A1-F6EECF244321}">
                <p14:modId xmlns:p14="http://schemas.microsoft.com/office/powerpoint/2010/main" val="1341251343"/>
              </p:ext>
            </p:extLst>
          </p:nvPr>
        </p:nvGraphicFramePr>
        <p:xfrm>
          <a:off x="2044030" y="4768083"/>
          <a:ext cx="358775" cy="404813"/>
        </p:xfrm>
        <a:graphic>
          <a:graphicData uri="http://schemas.openxmlformats.org/presentationml/2006/ole">
            <mc:AlternateContent xmlns:mc="http://schemas.openxmlformats.org/markup-compatibility/2006">
              <mc:Choice xmlns:v="urn:schemas-microsoft-com:vml" Requires="v">
                <p:oleObj spid="_x0000_s933667" name="公式" r:id="rId9" imgW="152280" imgH="164880" progId="Equation.3">
                  <p:embed/>
                </p:oleObj>
              </mc:Choice>
              <mc:Fallback>
                <p:oleObj name="公式" r:id="rId9" imgW="152280" imgH="1648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030" y="4768083"/>
                        <a:ext cx="35877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81071777"/>
              </p:ext>
            </p:extLst>
          </p:nvPr>
        </p:nvGraphicFramePr>
        <p:xfrm>
          <a:off x="2741848" y="5137416"/>
          <a:ext cx="300037" cy="404812"/>
        </p:xfrm>
        <a:graphic>
          <a:graphicData uri="http://schemas.openxmlformats.org/presentationml/2006/ole">
            <mc:AlternateContent xmlns:mc="http://schemas.openxmlformats.org/markup-compatibility/2006">
              <mc:Choice xmlns:v="urn:schemas-microsoft-com:vml" Requires="v">
                <p:oleObj spid="_x0000_s933668" name="公式" r:id="rId10" imgW="127000" imgH="165100" progId="Equation.3">
                  <p:embed/>
                </p:oleObj>
              </mc:Choice>
              <mc:Fallback>
                <p:oleObj name="公式" r:id="rId10" imgW="127000" imgH="165100" progId="Equation.3">
                  <p:embed/>
                  <p:pic>
                    <p:nvPicPr>
                      <p:cNvPr id="0" name=""/>
                      <p:cNvPicPr>
                        <a:picLocks noChangeAspect="1" noChangeArrowheads="1"/>
                      </p:cNvPicPr>
                      <p:nvPr/>
                    </p:nvPicPr>
                    <p:blipFill>
                      <a:blip r:embed="rId11"/>
                      <a:srcRect/>
                      <a:stretch>
                        <a:fillRect/>
                      </a:stretch>
                    </p:blipFill>
                    <p:spPr bwMode="auto">
                      <a:xfrm>
                        <a:off x="2741848" y="5137416"/>
                        <a:ext cx="300037"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257991079"/>
              </p:ext>
            </p:extLst>
          </p:nvPr>
        </p:nvGraphicFramePr>
        <p:xfrm>
          <a:off x="1129507" y="3283787"/>
          <a:ext cx="569912" cy="561975"/>
        </p:xfrm>
        <a:graphic>
          <a:graphicData uri="http://schemas.openxmlformats.org/presentationml/2006/ole">
            <mc:AlternateContent xmlns:mc="http://schemas.openxmlformats.org/markup-compatibility/2006">
              <mc:Choice xmlns:v="urn:schemas-microsoft-com:vml" Requires="v">
                <p:oleObj spid="_x0000_s933669" name="Equation" r:id="rId12" imgW="215900" imgH="203200" progId="Equation.3">
                  <p:embed/>
                </p:oleObj>
              </mc:Choice>
              <mc:Fallback>
                <p:oleObj name="Equation" r:id="rId12" imgW="215900" imgH="203200" progId="Equation.3">
                  <p:embed/>
                  <p:pic>
                    <p:nvPicPr>
                      <p:cNvPr id="0" name=""/>
                      <p:cNvPicPr>
                        <a:picLocks noChangeAspect="1" noChangeArrowheads="1"/>
                      </p:cNvPicPr>
                      <p:nvPr/>
                    </p:nvPicPr>
                    <p:blipFill>
                      <a:blip r:embed="rId13"/>
                      <a:srcRect/>
                      <a:stretch>
                        <a:fillRect/>
                      </a:stretch>
                    </p:blipFill>
                    <p:spPr bwMode="auto">
                      <a:xfrm>
                        <a:off x="1129507" y="3283787"/>
                        <a:ext cx="569912" cy="561975"/>
                      </a:xfrm>
                      <a:prstGeom prst="rect">
                        <a:avLst/>
                      </a:prstGeom>
                      <a:noFill/>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2233325473"/>
              </p:ext>
            </p:extLst>
          </p:nvPr>
        </p:nvGraphicFramePr>
        <p:xfrm>
          <a:off x="95249" y="1008132"/>
          <a:ext cx="8578851" cy="666750"/>
        </p:xfrm>
        <a:graphic>
          <a:graphicData uri="http://schemas.openxmlformats.org/presentationml/2006/ole">
            <mc:AlternateContent xmlns:mc="http://schemas.openxmlformats.org/markup-compatibility/2006">
              <mc:Choice xmlns:v="urn:schemas-microsoft-com:vml" Requires="v">
                <p:oleObj spid="_x0000_s933670" name="Equation" r:id="rId14" imgW="3708400" imgH="279400" progId="Equation.3">
                  <p:embed/>
                </p:oleObj>
              </mc:Choice>
              <mc:Fallback>
                <p:oleObj name="Equation" r:id="rId14" imgW="3708400" imgH="279400" progId="Equation.3">
                  <p:embed/>
                  <p:pic>
                    <p:nvPicPr>
                      <p:cNvPr id="0" name=""/>
                      <p:cNvPicPr>
                        <a:picLocks noChangeAspect="1" noChangeArrowheads="1"/>
                      </p:cNvPicPr>
                      <p:nvPr/>
                    </p:nvPicPr>
                    <p:blipFill>
                      <a:blip r:embed="rId15"/>
                      <a:srcRect/>
                      <a:stretch>
                        <a:fillRect/>
                      </a:stretch>
                    </p:blipFill>
                    <p:spPr bwMode="auto">
                      <a:xfrm>
                        <a:off x="95249" y="1008132"/>
                        <a:ext cx="8578851"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4350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559108"/>
                                        </p:tgtEl>
                                        <p:attrNameLst>
                                          <p:attrName>style.visibility</p:attrName>
                                        </p:attrNameLst>
                                      </p:cBhvr>
                                      <p:to>
                                        <p:strVal val="visible"/>
                                      </p:to>
                                    </p:set>
                                    <p:animEffect transition="in" filter="box(in)">
                                      <p:cBhvr>
                                        <p:cTn id="10" dur="500"/>
                                        <p:tgtEl>
                                          <p:spTgt spid="559108"/>
                                        </p:tgtEl>
                                      </p:cBhvr>
                                    </p:animEffect>
                                  </p:childTnLst>
                                </p:cTn>
                              </p:par>
                              <p:par>
                                <p:cTn id="11" presetID="4" presetClass="entr" presetSubtype="16" fill="hold" nodeType="withEffect">
                                  <p:stCondLst>
                                    <p:cond delay="0"/>
                                  </p:stCondLst>
                                  <p:childTnLst>
                                    <p:set>
                                      <p:cBhvr>
                                        <p:cTn id="12" dur="1" fill="hold">
                                          <p:stCondLst>
                                            <p:cond delay="0"/>
                                          </p:stCondLst>
                                        </p:cTn>
                                        <p:tgtEl>
                                          <p:spTgt spid="559109"/>
                                        </p:tgtEl>
                                        <p:attrNameLst>
                                          <p:attrName>style.visibility</p:attrName>
                                        </p:attrNameLst>
                                      </p:cBhvr>
                                      <p:to>
                                        <p:strVal val="visible"/>
                                      </p:to>
                                    </p:set>
                                    <p:animEffect transition="in" filter="box(in)">
                                      <p:cBhvr>
                                        <p:cTn id="13" dur="500"/>
                                        <p:tgtEl>
                                          <p:spTgt spid="55910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par>
                                <p:cTn id="19" presetID="4" presetClass="entr" presetSubtype="16" fill="hold" nodeType="withEffect">
                                  <p:stCondLst>
                                    <p:cond delay="0"/>
                                  </p:stCondLst>
                                  <p:childTnLst>
                                    <p:set>
                                      <p:cBhvr>
                                        <p:cTn id="20" dur="1" fill="hold">
                                          <p:stCondLst>
                                            <p:cond delay="0"/>
                                          </p:stCondLst>
                                        </p:cTn>
                                        <p:tgtEl>
                                          <p:spTgt spid="561158"/>
                                        </p:tgtEl>
                                        <p:attrNameLst>
                                          <p:attrName>style.visibility</p:attrName>
                                        </p:attrNameLst>
                                      </p:cBhvr>
                                      <p:to>
                                        <p:strVal val="visible"/>
                                      </p:to>
                                    </p:set>
                                    <p:animEffect transition="in" filter="box(in)">
                                      <p:cBhvr>
                                        <p:cTn id="21" dur="500"/>
                                        <p:tgtEl>
                                          <p:spTgt spid="561158"/>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Linearized theory</a:t>
            </a:r>
            <a:endParaRPr lang="en-US" dirty="0"/>
          </a:p>
        </p:txBody>
      </p:sp>
      <p:sp>
        <p:nvSpPr>
          <p:cNvPr id="3" name="Content Placeholder 2"/>
          <p:cNvSpPr>
            <a:spLocks noGrp="1"/>
          </p:cNvSpPr>
          <p:nvPr>
            <p:ph idx="1"/>
          </p:nvPr>
        </p:nvSpPr>
        <p:spPr/>
        <p:txBody>
          <a:bodyPr/>
          <a:lstStyle/>
          <a:p>
            <a:r>
              <a:rPr lang="en-US" dirty="0" smtClean="0"/>
              <a:t>First, look for uniform, steady state solution for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862089806"/>
              </p:ext>
            </p:extLst>
          </p:nvPr>
        </p:nvGraphicFramePr>
        <p:xfrm>
          <a:off x="1114926" y="2777790"/>
          <a:ext cx="2319540" cy="636003"/>
        </p:xfrm>
        <a:graphic>
          <a:graphicData uri="http://schemas.openxmlformats.org/presentationml/2006/ole">
            <mc:AlternateContent xmlns:mc="http://schemas.openxmlformats.org/markup-compatibility/2006">
              <mc:Choice xmlns:v="urn:schemas-microsoft-com:vml" Requires="v">
                <p:oleObj spid="_x0000_s923640" name="Equation" r:id="rId3" imgW="787400" imgH="215900" progId="Equation.3">
                  <p:embed/>
                </p:oleObj>
              </mc:Choice>
              <mc:Fallback>
                <p:oleObj name="Equation" r:id="rId3" imgW="787400" imgH="215900" progId="Equation.3">
                  <p:embed/>
                  <p:pic>
                    <p:nvPicPr>
                      <p:cNvPr id="0" name=""/>
                      <p:cNvPicPr/>
                      <p:nvPr/>
                    </p:nvPicPr>
                    <p:blipFill>
                      <a:blip r:embed="rId4"/>
                      <a:stretch>
                        <a:fillRect/>
                      </a:stretch>
                    </p:blipFill>
                    <p:spPr>
                      <a:xfrm>
                        <a:off x="1114926" y="2777790"/>
                        <a:ext cx="2319540" cy="636003"/>
                      </a:xfrm>
                      <a:prstGeom prst="rect">
                        <a:avLst/>
                      </a:prstGeom>
                    </p:spPr>
                  </p:pic>
                </p:oleObj>
              </mc:Fallback>
            </mc:AlternateContent>
          </a:graphicData>
        </a:graphic>
      </p:graphicFrame>
      <p:sp>
        <p:nvSpPr>
          <p:cNvPr id="5" name="TextBox 4"/>
          <p:cNvSpPr txBox="1"/>
          <p:nvPr/>
        </p:nvSpPr>
        <p:spPr>
          <a:xfrm>
            <a:off x="3434466" y="2791158"/>
            <a:ext cx="1542059" cy="523220"/>
          </a:xfrm>
          <a:prstGeom prst="rect">
            <a:avLst/>
          </a:prstGeom>
          <a:noFill/>
        </p:spPr>
        <p:txBody>
          <a:bodyPr wrap="none" rtlCol="0">
            <a:spAutoFit/>
          </a:bodyPr>
          <a:lstStyle/>
          <a:p>
            <a:r>
              <a:rPr lang="en-US" sz="2800" dirty="0" smtClean="0"/>
              <a:t>constant</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3063139472"/>
              </p:ext>
            </p:extLst>
          </p:nvPr>
        </p:nvGraphicFramePr>
        <p:xfrm>
          <a:off x="138923" y="3716305"/>
          <a:ext cx="8578851" cy="666750"/>
        </p:xfrm>
        <a:graphic>
          <a:graphicData uri="http://schemas.openxmlformats.org/presentationml/2006/ole">
            <mc:AlternateContent xmlns:mc="http://schemas.openxmlformats.org/markup-compatibility/2006">
              <mc:Choice xmlns:v="urn:schemas-microsoft-com:vml" Requires="v">
                <p:oleObj spid="_x0000_s923641" name="Equation" r:id="rId5" imgW="3708400" imgH="279400" progId="Equation.3">
                  <p:embed/>
                </p:oleObj>
              </mc:Choice>
              <mc:Fallback>
                <p:oleObj name="Equation" r:id="rId5" imgW="3708400" imgH="279400" progId="Equation.3">
                  <p:embed/>
                  <p:pic>
                    <p:nvPicPr>
                      <p:cNvPr id="0" name=""/>
                      <p:cNvPicPr>
                        <a:picLocks noChangeAspect="1" noChangeArrowheads="1"/>
                      </p:cNvPicPr>
                      <p:nvPr/>
                    </p:nvPicPr>
                    <p:blipFill>
                      <a:blip r:embed="rId6"/>
                      <a:srcRect/>
                      <a:stretch>
                        <a:fillRect/>
                      </a:stretch>
                    </p:blipFill>
                    <p:spPr bwMode="auto">
                      <a:xfrm>
                        <a:off x="138923" y="3716305"/>
                        <a:ext cx="8578851"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847100802"/>
              </p:ext>
            </p:extLst>
          </p:nvPr>
        </p:nvGraphicFramePr>
        <p:xfrm>
          <a:off x="1606216" y="2104232"/>
          <a:ext cx="850900" cy="544512"/>
        </p:xfrm>
        <a:graphic>
          <a:graphicData uri="http://schemas.openxmlformats.org/presentationml/2006/ole">
            <mc:AlternateContent xmlns:mc="http://schemas.openxmlformats.org/markup-compatibility/2006">
              <mc:Choice xmlns:v="urn:schemas-microsoft-com:vml" Requires="v">
                <p:oleObj spid="_x0000_s923642" name="Equation" r:id="rId7" imgW="368300" imgH="228600" progId="Equation.3">
                  <p:embed/>
                </p:oleObj>
              </mc:Choice>
              <mc:Fallback>
                <p:oleObj name="Equation" r:id="rId7" imgW="368300" imgH="228600" progId="Equation.3">
                  <p:embed/>
                  <p:pic>
                    <p:nvPicPr>
                      <p:cNvPr id="0" name=""/>
                      <p:cNvPicPr>
                        <a:picLocks noChangeAspect="1" noChangeArrowheads="1"/>
                      </p:cNvPicPr>
                      <p:nvPr/>
                    </p:nvPicPr>
                    <p:blipFill>
                      <a:blip r:embed="rId8"/>
                      <a:srcRect/>
                      <a:stretch>
                        <a:fillRect/>
                      </a:stretch>
                    </p:blipFill>
                    <p:spPr bwMode="auto">
                      <a:xfrm>
                        <a:off x="1606216" y="2104232"/>
                        <a:ext cx="850900"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a:stCxn id="6" idx="1"/>
          </p:cNvCxnSpPr>
          <p:nvPr/>
        </p:nvCxnSpPr>
        <p:spPr>
          <a:xfrm>
            <a:off x="138923" y="4049680"/>
            <a:ext cx="506998" cy="999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875190" y="3949098"/>
            <a:ext cx="1524000" cy="2192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214579" y="3933056"/>
            <a:ext cx="1019342" cy="2165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16664" y="3933056"/>
            <a:ext cx="1575468" cy="1166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460432" y="3933056"/>
            <a:ext cx="257342" cy="2352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3715847982"/>
              </p:ext>
            </p:extLst>
          </p:nvPr>
        </p:nvGraphicFramePr>
        <p:xfrm>
          <a:off x="1702385" y="4599456"/>
          <a:ext cx="2555875" cy="666750"/>
        </p:xfrm>
        <a:graphic>
          <a:graphicData uri="http://schemas.openxmlformats.org/presentationml/2006/ole">
            <mc:AlternateContent xmlns:mc="http://schemas.openxmlformats.org/markup-compatibility/2006">
              <mc:Choice xmlns:v="urn:schemas-microsoft-com:vml" Requires="v">
                <p:oleObj spid="_x0000_s923643" name="Equation" r:id="rId9" imgW="1104900" imgH="279400" progId="Equation.3">
                  <p:embed/>
                </p:oleObj>
              </mc:Choice>
              <mc:Fallback>
                <p:oleObj name="Equation" r:id="rId9" imgW="1104900" imgH="279400" progId="Equation.3">
                  <p:embed/>
                  <p:pic>
                    <p:nvPicPr>
                      <p:cNvPr id="0" name=""/>
                      <p:cNvPicPr>
                        <a:picLocks noChangeAspect="1" noChangeArrowheads="1"/>
                      </p:cNvPicPr>
                      <p:nvPr/>
                    </p:nvPicPr>
                    <p:blipFill>
                      <a:blip r:embed="rId10"/>
                      <a:srcRect/>
                      <a:stretch>
                        <a:fillRect/>
                      </a:stretch>
                    </p:blipFill>
                    <p:spPr bwMode="auto">
                      <a:xfrm>
                        <a:off x="1702385" y="4599456"/>
                        <a:ext cx="25558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Connector 29"/>
          <p:cNvCxnSpPr/>
          <p:nvPr/>
        </p:nvCxnSpPr>
        <p:spPr>
          <a:xfrm>
            <a:off x="4398210" y="3793006"/>
            <a:ext cx="700506" cy="5133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820974078"/>
              </p:ext>
            </p:extLst>
          </p:nvPr>
        </p:nvGraphicFramePr>
        <p:xfrm>
          <a:off x="717215" y="4769068"/>
          <a:ext cx="795421" cy="497138"/>
        </p:xfrm>
        <a:graphic>
          <a:graphicData uri="http://schemas.openxmlformats.org/presentationml/2006/ole">
            <mc:AlternateContent xmlns:mc="http://schemas.openxmlformats.org/markup-compatibility/2006">
              <mc:Choice xmlns:v="urn:schemas-microsoft-com:vml" Requires="v">
                <p:oleObj spid="_x0000_s923644" name="Equation" r:id="rId11" imgW="203200" imgH="127000" progId="Equation.3">
                  <p:embed/>
                </p:oleObj>
              </mc:Choice>
              <mc:Fallback>
                <p:oleObj name="Equation" r:id="rId11" imgW="203200" imgH="127000" progId="Equation.3">
                  <p:embed/>
                  <p:pic>
                    <p:nvPicPr>
                      <p:cNvPr id="0" name=""/>
                      <p:cNvPicPr/>
                      <p:nvPr/>
                    </p:nvPicPr>
                    <p:blipFill>
                      <a:blip r:embed="rId12"/>
                      <a:stretch>
                        <a:fillRect/>
                      </a:stretch>
                    </p:blipFill>
                    <p:spPr>
                      <a:xfrm>
                        <a:off x="717215" y="4769068"/>
                        <a:ext cx="795421" cy="497138"/>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331723040"/>
              </p:ext>
            </p:extLst>
          </p:nvPr>
        </p:nvGraphicFramePr>
        <p:xfrm>
          <a:off x="4578814" y="4760095"/>
          <a:ext cx="795421" cy="497138"/>
        </p:xfrm>
        <a:graphic>
          <a:graphicData uri="http://schemas.openxmlformats.org/presentationml/2006/ole">
            <mc:AlternateContent xmlns:mc="http://schemas.openxmlformats.org/markup-compatibility/2006">
              <mc:Choice xmlns:v="urn:schemas-microsoft-com:vml" Requires="v">
                <p:oleObj spid="_x0000_s923645" name="Equation" r:id="rId13" imgW="203200" imgH="127000" progId="Equation.3">
                  <p:embed/>
                </p:oleObj>
              </mc:Choice>
              <mc:Fallback>
                <p:oleObj name="Equation" r:id="rId13" imgW="203200" imgH="127000" progId="Equation.3">
                  <p:embed/>
                  <p:pic>
                    <p:nvPicPr>
                      <p:cNvPr id="0" name=""/>
                      <p:cNvPicPr/>
                      <p:nvPr/>
                    </p:nvPicPr>
                    <p:blipFill>
                      <a:blip r:embed="rId14"/>
                      <a:stretch>
                        <a:fillRect/>
                      </a:stretch>
                    </p:blipFill>
                    <p:spPr>
                      <a:xfrm>
                        <a:off x="4578814" y="4760095"/>
                        <a:ext cx="795421" cy="49713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086123350"/>
              </p:ext>
            </p:extLst>
          </p:nvPr>
        </p:nvGraphicFramePr>
        <p:xfrm>
          <a:off x="5214579" y="4459289"/>
          <a:ext cx="2071976" cy="1127399"/>
        </p:xfrm>
        <a:graphic>
          <a:graphicData uri="http://schemas.openxmlformats.org/presentationml/2006/ole">
            <mc:AlternateContent xmlns:mc="http://schemas.openxmlformats.org/markup-compatibility/2006">
              <mc:Choice xmlns:v="urn:schemas-microsoft-com:vml" Requires="v">
                <p:oleObj spid="_x0000_s923646" name="Equation" r:id="rId15" imgW="863600" imgH="469900" progId="Equation.3">
                  <p:embed/>
                </p:oleObj>
              </mc:Choice>
              <mc:Fallback>
                <p:oleObj name="Equation" r:id="rId15" imgW="863600" imgH="469900" progId="Equation.3">
                  <p:embed/>
                  <p:pic>
                    <p:nvPicPr>
                      <p:cNvPr id="0" name=""/>
                      <p:cNvPicPr/>
                      <p:nvPr/>
                    </p:nvPicPr>
                    <p:blipFill>
                      <a:blip r:embed="rId16"/>
                      <a:stretch>
                        <a:fillRect/>
                      </a:stretch>
                    </p:blipFill>
                    <p:spPr>
                      <a:xfrm>
                        <a:off x="5214579" y="4459289"/>
                        <a:ext cx="2071976" cy="1127399"/>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477093873"/>
              </p:ext>
            </p:extLst>
          </p:nvPr>
        </p:nvGraphicFramePr>
        <p:xfrm>
          <a:off x="3236822" y="5759450"/>
          <a:ext cx="395287" cy="517525"/>
        </p:xfrm>
        <a:graphic>
          <a:graphicData uri="http://schemas.openxmlformats.org/presentationml/2006/ole">
            <mc:AlternateContent xmlns:mc="http://schemas.openxmlformats.org/markup-compatibility/2006">
              <mc:Choice xmlns:v="urn:schemas-microsoft-com:vml" Requires="v">
                <p:oleObj spid="_x0000_s923647" name="Equation" r:id="rId17" imgW="165100" imgH="215900" progId="Equation.3">
                  <p:embed/>
                </p:oleObj>
              </mc:Choice>
              <mc:Fallback>
                <p:oleObj name="Equation" r:id="rId17" imgW="165100" imgH="215900" progId="Equation.3">
                  <p:embed/>
                  <p:pic>
                    <p:nvPicPr>
                      <p:cNvPr id="0" name=""/>
                      <p:cNvPicPr/>
                      <p:nvPr/>
                    </p:nvPicPr>
                    <p:blipFill>
                      <a:blip r:embed="rId18"/>
                      <a:stretch>
                        <a:fillRect/>
                      </a:stretch>
                    </p:blipFill>
                    <p:spPr>
                      <a:xfrm>
                        <a:off x="3236822" y="5759450"/>
                        <a:ext cx="395287" cy="517525"/>
                      </a:xfrm>
                      <a:prstGeom prst="rect">
                        <a:avLst/>
                      </a:prstGeom>
                    </p:spPr>
                  </p:pic>
                </p:oleObj>
              </mc:Fallback>
            </mc:AlternateContent>
          </a:graphicData>
        </a:graphic>
      </p:graphicFrame>
      <p:sp>
        <p:nvSpPr>
          <p:cNvPr id="37" name="TextBox 36"/>
          <p:cNvSpPr txBox="1"/>
          <p:nvPr/>
        </p:nvSpPr>
        <p:spPr>
          <a:xfrm>
            <a:off x="138923" y="5623552"/>
            <a:ext cx="8624977" cy="1938992"/>
          </a:xfrm>
          <a:prstGeom prst="rect">
            <a:avLst/>
          </a:prstGeom>
          <a:noFill/>
        </p:spPr>
        <p:txBody>
          <a:bodyPr wrap="none" rtlCol="0">
            <a:spAutoFit/>
          </a:bodyPr>
          <a:lstStyle/>
          <a:p>
            <a:r>
              <a:rPr lang="en-US" sz="4000" dirty="0">
                <a:solidFill>
                  <a:srgbClr val="FF0000"/>
                </a:solidFill>
              </a:rPr>
              <a:t>Direction </a:t>
            </a:r>
            <a:r>
              <a:rPr lang="en-US" sz="4000" dirty="0"/>
              <a:t>of       </a:t>
            </a:r>
            <a:r>
              <a:rPr lang="en-US" sz="4000" dirty="0" smtClean="0">
                <a:solidFill>
                  <a:srgbClr val="FF0000"/>
                </a:solidFill>
              </a:rPr>
              <a:t>arbitrary </a:t>
            </a:r>
          </a:p>
          <a:p>
            <a:r>
              <a:rPr lang="en-US" sz="4000" dirty="0" smtClean="0"/>
              <a:t>(consequence of  </a:t>
            </a:r>
            <a:r>
              <a:rPr lang="en-US" sz="4000" dirty="0" smtClean="0">
                <a:solidFill>
                  <a:srgbClr val="FF0000"/>
                </a:solidFill>
              </a:rPr>
              <a:t>rotation invariance</a:t>
            </a:r>
            <a:r>
              <a:rPr lang="en-US" sz="4000" dirty="0" smtClean="0"/>
              <a:t>)</a:t>
            </a:r>
            <a:endParaRPr lang="en-US" sz="4000" dirty="0"/>
          </a:p>
          <a:p>
            <a:endParaRPr lang="en-US" sz="4000" dirty="0"/>
          </a:p>
        </p:txBody>
      </p:sp>
    </p:spTree>
    <p:extLst>
      <p:ext uri="{BB962C8B-B14F-4D97-AF65-F5344CB8AC3E}">
        <p14:creationId xmlns:p14="http://schemas.microsoft.com/office/powerpoint/2010/main" val="154553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3108122740"/>
              </p:ext>
            </p:extLst>
          </p:nvPr>
        </p:nvGraphicFramePr>
        <p:xfrm>
          <a:off x="168275" y="3073400"/>
          <a:ext cx="3349625" cy="585788"/>
        </p:xfrm>
        <a:graphic>
          <a:graphicData uri="http://schemas.openxmlformats.org/presentationml/2006/ole">
            <mc:AlternateContent xmlns:mc="http://schemas.openxmlformats.org/markup-compatibility/2006">
              <mc:Choice xmlns:v="urn:schemas-microsoft-com:vml" Requires="v">
                <p:oleObj spid="_x0000_s926689" name="Equation" r:id="rId3" imgW="1231900" imgH="215900" progId="Equation.3">
                  <p:embed/>
                </p:oleObj>
              </mc:Choice>
              <mc:Fallback>
                <p:oleObj name="Equation" r:id="rId3" imgW="1231900" imgH="215900" progId="Equation.3">
                  <p:embed/>
                  <p:pic>
                    <p:nvPicPr>
                      <p:cNvPr id="0" name=""/>
                      <p:cNvPicPr/>
                      <p:nvPr/>
                    </p:nvPicPr>
                    <p:blipFill>
                      <a:blip r:embed="rId4"/>
                      <a:stretch>
                        <a:fillRect/>
                      </a:stretch>
                    </p:blipFill>
                    <p:spPr>
                      <a:xfrm>
                        <a:off x="168275" y="3073400"/>
                        <a:ext cx="3349625" cy="585788"/>
                      </a:xfrm>
                      <a:prstGeom prst="rect">
                        <a:avLst/>
                      </a:prstGeom>
                    </p:spPr>
                  </p:pic>
                </p:oleObj>
              </mc:Fallback>
            </mc:AlternateContent>
          </a:graphicData>
        </a:graphic>
      </p:graphicFrame>
      <p:sp>
        <p:nvSpPr>
          <p:cNvPr id="9" name="文本框 8"/>
          <p:cNvSpPr txBox="1"/>
          <p:nvPr/>
        </p:nvSpPr>
        <p:spPr>
          <a:xfrm>
            <a:off x="742632" y="4342546"/>
            <a:ext cx="2759364" cy="1384995"/>
          </a:xfrm>
          <a:prstGeom prst="rect">
            <a:avLst/>
          </a:prstGeom>
          <a:noFill/>
        </p:spPr>
        <p:txBody>
          <a:bodyPr wrap="none" rtlCol="0">
            <a:spAutoFit/>
          </a:bodyPr>
          <a:lstStyle/>
          <a:p>
            <a:r>
              <a:rPr kumimoji="1" lang="en-US" altLang="zh-CN" sz="2800" dirty="0" smtClean="0"/>
              <a:t>      : component </a:t>
            </a:r>
          </a:p>
          <a:p>
            <a:r>
              <a:rPr kumimoji="1" lang="en-US" altLang="zh-CN" sz="2800" dirty="0" smtClean="0"/>
              <a:t>perpendicular </a:t>
            </a:r>
          </a:p>
          <a:p>
            <a:r>
              <a:rPr kumimoji="1" lang="en-US" altLang="zh-CN" sz="2800" dirty="0" smtClean="0"/>
              <a:t>to </a:t>
            </a:r>
            <a:endParaRPr kumimoji="1" lang="zh-CN" altLang="en-US" sz="2800" dirty="0"/>
          </a:p>
        </p:txBody>
      </p:sp>
      <p:graphicFrame>
        <p:nvGraphicFramePr>
          <p:cNvPr id="10" name="对象 9"/>
          <p:cNvGraphicFramePr>
            <a:graphicFrameLocks noChangeAspect="1"/>
          </p:cNvGraphicFramePr>
          <p:nvPr>
            <p:extLst>
              <p:ext uri="{D42A27DB-BD31-4B8C-83A1-F6EECF244321}">
                <p14:modId xmlns:p14="http://schemas.microsoft.com/office/powerpoint/2010/main" val="1516405052"/>
              </p:ext>
            </p:extLst>
          </p:nvPr>
        </p:nvGraphicFramePr>
        <p:xfrm>
          <a:off x="898525" y="4459288"/>
          <a:ext cx="257175" cy="334962"/>
        </p:xfrm>
        <a:graphic>
          <a:graphicData uri="http://schemas.openxmlformats.org/presentationml/2006/ole">
            <mc:AlternateContent xmlns:mc="http://schemas.openxmlformats.org/markup-compatibility/2006">
              <mc:Choice xmlns:v="urn:schemas-microsoft-com:vml" Requires="v">
                <p:oleObj spid="_x0000_s926690" name="Equation" r:id="rId5" imgW="127000" imgH="165100" progId="Equation.3">
                  <p:embed/>
                </p:oleObj>
              </mc:Choice>
              <mc:Fallback>
                <p:oleObj name="Equation" r:id="rId5" imgW="127000" imgH="165100" progId="Equation.3">
                  <p:embed/>
                  <p:pic>
                    <p:nvPicPr>
                      <p:cNvPr id="0" name=""/>
                      <p:cNvPicPr/>
                      <p:nvPr/>
                    </p:nvPicPr>
                    <p:blipFill>
                      <a:blip r:embed="rId6"/>
                      <a:stretch>
                        <a:fillRect/>
                      </a:stretch>
                    </p:blipFill>
                    <p:spPr>
                      <a:xfrm>
                        <a:off x="898525" y="4459288"/>
                        <a:ext cx="257175" cy="33496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67552395"/>
              </p:ext>
            </p:extLst>
          </p:nvPr>
        </p:nvGraphicFramePr>
        <p:xfrm>
          <a:off x="1289050" y="5265738"/>
          <a:ext cx="355600" cy="465137"/>
        </p:xfrm>
        <a:graphic>
          <a:graphicData uri="http://schemas.openxmlformats.org/presentationml/2006/ole">
            <mc:AlternateContent xmlns:mc="http://schemas.openxmlformats.org/markup-compatibility/2006">
              <mc:Choice xmlns:v="urn:schemas-microsoft-com:vml" Requires="v">
                <p:oleObj spid="_x0000_s926691" name="公式" r:id="rId7" imgW="165100" imgH="215900" progId="Equation.3">
                  <p:embed/>
                </p:oleObj>
              </mc:Choice>
              <mc:Fallback>
                <p:oleObj name="公式" r:id="rId7" imgW="165100" imgH="215900" progId="Equation.3">
                  <p:embed/>
                  <p:pic>
                    <p:nvPicPr>
                      <p:cNvPr id="0" name=""/>
                      <p:cNvPicPr/>
                      <p:nvPr/>
                    </p:nvPicPr>
                    <p:blipFill>
                      <a:blip r:embed="rId8"/>
                      <a:stretch>
                        <a:fillRect/>
                      </a:stretch>
                    </p:blipFill>
                    <p:spPr>
                      <a:xfrm>
                        <a:off x="1289050" y="5265738"/>
                        <a:ext cx="355600" cy="465137"/>
                      </a:xfrm>
                      <a:prstGeom prst="rect">
                        <a:avLst/>
                      </a:prstGeom>
                    </p:spPr>
                  </p:pic>
                </p:oleObj>
              </mc:Fallback>
            </mc:AlternateContent>
          </a:graphicData>
        </a:graphic>
      </p:graphicFrame>
      <p:sp>
        <p:nvSpPr>
          <p:cNvPr id="12" name="文本框 11"/>
          <p:cNvSpPr txBox="1"/>
          <p:nvPr/>
        </p:nvSpPr>
        <p:spPr>
          <a:xfrm>
            <a:off x="4115894" y="4540442"/>
            <a:ext cx="5028106" cy="954107"/>
          </a:xfrm>
          <a:prstGeom prst="rect">
            <a:avLst/>
          </a:prstGeom>
          <a:noFill/>
        </p:spPr>
        <p:txBody>
          <a:bodyPr wrap="square" rtlCol="0">
            <a:spAutoFit/>
          </a:bodyPr>
          <a:lstStyle/>
          <a:p>
            <a:r>
              <a:rPr kumimoji="1" lang="en-US" altLang="zh-CN" sz="2800" dirty="0" smtClean="0"/>
              <a:t>   </a:t>
            </a:r>
            <a:r>
              <a:rPr kumimoji="1" lang="en-US" altLang="zh-CN" sz="2800" dirty="0"/>
              <a:t> </a:t>
            </a:r>
            <a:r>
              <a:rPr kumimoji="1" lang="en-US" altLang="zh-CN" sz="2800" dirty="0" smtClean="0"/>
              <a:t>: </a:t>
            </a:r>
            <a:r>
              <a:rPr kumimoji="1" lang="en-US" altLang="zh-CN" sz="2800" dirty="0" smtClean="0">
                <a:solidFill>
                  <a:srgbClr val="FF0000"/>
                </a:solidFill>
              </a:rPr>
              <a:t>Goldstone mode </a:t>
            </a:r>
            <a:r>
              <a:rPr kumimoji="1" lang="en-US" altLang="zh-CN" sz="2800" dirty="0" smtClean="0"/>
              <a:t>in the compressible case</a:t>
            </a:r>
            <a:endParaRPr kumimoji="1" lang="zh-CN" altLang="en-US" sz="2800" dirty="0"/>
          </a:p>
        </p:txBody>
      </p:sp>
      <p:graphicFrame>
        <p:nvGraphicFramePr>
          <p:cNvPr id="13" name="对象 12"/>
          <p:cNvGraphicFramePr>
            <a:graphicFrameLocks noChangeAspect="1"/>
          </p:cNvGraphicFramePr>
          <p:nvPr>
            <p:extLst>
              <p:ext uri="{D42A27DB-BD31-4B8C-83A1-F6EECF244321}">
                <p14:modId xmlns:p14="http://schemas.microsoft.com/office/powerpoint/2010/main" val="3725879479"/>
              </p:ext>
            </p:extLst>
          </p:nvPr>
        </p:nvGraphicFramePr>
        <p:xfrm>
          <a:off x="4281488" y="4653800"/>
          <a:ext cx="334962" cy="463550"/>
        </p:xfrm>
        <a:graphic>
          <a:graphicData uri="http://schemas.openxmlformats.org/presentationml/2006/ole">
            <mc:AlternateContent xmlns:mc="http://schemas.openxmlformats.org/markup-compatibility/2006">
              <mc:Choice xmlns:v="urn:schemas-microsoft-com:vml" Requires="v">
                <p:oleObj spid="_x0000_s926692" name="Equation" r:id="rId9" imgW="165100" imgH="228600" progId="Equation.3">
                  <p:embed/>
                </p:oleObj>
              </mc:Choice>
              <mc:Fallback>
                <p:oleObj name="Equation" r:id="rId9" imgW="165100" imgH="228600" progId="Equation.3">
                  <p:embed/>
                  <p:pic>
                    <p:nvPicPr>
                      <p:cNvPr id="0" name=""/>
                      <p:cNvPicPr/>
                      <p:nvPr/>
                    </p:nvPicPr>
                    <p:blipFill>
                      <a:blip r:embed="rId10"/>
                      <a:stretch>
                        <a:fillRect/>
                      </a:stretch>
                    </p:blipFill>
                    <p:spPr>
                      <a:xfrm>
                        <a:off x="4281488" y="4653800"/>
                        <a:ext cx="334962" cy="463550"/>
                      </a:xfrm>
                      <a:prstGeom prst="rect">
                        <a:avLst/>
                      </a:prstGeom>
                    </p:spPr>
                  </p:pic>
                </p:oleObj>
              </mc:Fallback>
            </mc:AlternateContent>
          </a:graphicData>
        </a:graphic>
      </p:graphicFrame>
      <p:cxnSp>
        <p:nvCxnSpPr>
          <p:cNvPr id="4" name="直线箭头连接符 3"/>
          <p:cNvCxnSpPr/>
          <p:nvPr/>
        </p:nvCxnSpPr>
        <p:spPr>
          <a:xfrm>
            <a:off x="4302359" y="3476427"/>
            <a:ext cx="1466507" cy="218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直线箭头连接符 16"/>
          <p:cNvCxnSpPr/>
          <p:nvPr/>
        </p:nvCxnSpPr>
        <p:spPr>
          <a:xfrm>
            <a:off x="5735760" y="3476427"/>
            <a:ext cx="872441" cy="218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线箭头连接符 19"/>
          <p:cNvCxnSpPr/>
          <p:nvPr/>
        </p:nvCxnSpPr>
        <p:spPr>
          <a:xfrm flipH="1" flipV="1">
            <a:off x="6574783" y="2673421"/>
            <a:ext cx="1" cy="7999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1" name="对象 20"/>
          <p:cNvGraphicFramePr>
            <a:graphicFrameLocks noChangeAspect="1"/>
          </p:cNvGraphicFramePr>
          <p:nvPr>
            <p:extLst>
              <p:ext uri="{D42A27DB-BD31-4B8C-83A1-F6EECF244321}">
                <p14:modId xmlns:p14="http://schemas.microsoft.com/office/powerpoint/2010/main" val="2606312960"/>
              </p:ext>
            </p:extLst>
          </p:nvPr>
        </p:nvGraphicFramePr>
        <p:xfrm>
          <a:off x="4268941" y="3549512"/>
          <a:ext cx="998538" cy="587375"/>
        </p:xfrm>
        <a:graphic>
          <a:graphicData uri="http://schemas.openxmlformats.org/presentationml/2006/ole">
            <mc:AlternateContent xmlns:mc="http://schemas.openxmlformats.org/markup-compatibility/2006">
              <mc:Choice xmlns:v="urn:schemas-microsoft-com:vml" Requires="v">
                <p:oleObj spid="_x0000_s926693" name="Equation" r:id="rId11" imgW="368300" imgH="215900" progId="Equation.3">
                  <p:embed/>
                </p:oleObj>
              </mc:Choice>
              <mc:Fallback>
                <p:oleObj name="Equation" r:id="rId11" imgW="368300" imgH="215900" progId="Equation.3">
                  <p:embed/>
                  <p:pic>
                    <p:nvPicPr>
                      <p:cNvPr id="0" name=""/>
                      <p:cNvPicPr/>
                      <p:nvPr/>
                    </p:nvPicPr>
                    <p:blipFill>
                      <a:blip r:embed="rId12"/>
                      <a:stretch>
                        <a:fillRect/>
                      </a:stretch>
                    </p:blipFill>
                    <p:spPr>
                      <a:xfrm>
                        <a:off x="4268941" y="3549512"/>
                        <a:ext cx="998538" cy="587375"/>
                      </a:xfrm>
                      <a:prstGeom prst="rect">
                        <a:avLst/>
                      </a:prstGeom>
                    </p:spPr>
                  </p:pic>
                </p:oleObj>
              </mc:Fallback>
            </mc:AlternateContent>
          </a:graphicData>
        </a:graphic>
      </p:graphicFrame>
      <p:sp>
        <p:nvSpPr>
          <p:cNvPr id="18" name="Title 1"/>
          <p:cNvSpPr>
            <a:spLocks noGrp="1"/>
          </p:cNvSpPr>
          <p:nvPr>
            <p:ph type="title"/>
          </p:nvPr>
        </p:nvSpPr>
        <p:spPr>
          <a:xfrm>
            <a:off x="457200" y="274638"/>
            <a:ext cx="8229600" cy="1143000"/>
          </a:xfrm>
        </p:spPr>
        <p:txBody>
          <a:bodyPr/>
          <a:lstStyle/>
          <a:p>
            <a:r>
              <a:rPr lang="en-US" dirty="0" smtClean="0"/>
              <a:t>Now, look for small fluctuations about this for </a:t>
            </a:r>
            <a:endParaRPr lang="en-US" dirty="0"/>
          </a:p>
        </p:txBody>
      </p:sp>
      <p:graphicFrame>
        <p:nvGraphicFramePr>
          <p:cNvPr id="19" name="Object 5"/>
          <p:cNvGraphicFramePr>
            <a:graphicFrameLocks noChangeAspect="1"/>
          </p:cNvGraphicFramePr>
          <p:nvPr>
            <p:extLst>
              <p:ext uri="{D42A27DB-BD31-4B8C-83A1-F6EECF244321}">
                <p14:modId xmlns:p14="http://schemas.microsoft.com/office/powerpoint/2010/main" val="1920273401"/>
              </p:ext>
            </p:extLst>
          </p:nvPr>
        </p:nvGraphicFramePr>
        <p:xfrm>
          <a:off x="6201191" y="781334"/>
          <a:ext cx="1274292" cy="818866"/>
        </p:xfrm>
        <a:graphic>
          <a:graphicData uri="http://schemas.openxmlformats.org/presentationml/2006/ole">
            <mc:AlternateContent xmlns:mc="http://schemas.openxmlformats.org/markup-compatibility/2006">
              <mc:Choice xmlns:v="urn:schemas-microsoft-com:vml" Requires="v">
                <p:oleObj spid="_x0000_s926694" name="Equation" r:id="rId13" imgW="368300" imgH="228600" progId="Equation.3">
                  <p:embed/>
                </p:oleObj>
              </mc:Choice>
              <mc:Fallback>
                <p:oleObj name="Equation" r:id="rId13" imgW="368300" imgH="228600" progId="Equation.3">
                  <p:embed/>
                  <p:pic>
                    <p:nvPicPr>
                      <p:cNvPr id="0" name=""/>
                      <p:cNvPicPr>
                        <a:picLocks noChangeAspect="1" noChangeArrowheads="1"/>
                      </p:cNvPicPr>
                      <p:nvPr/>
                    </p:nvPicPr>
                    <p:blipFill>
                      <a:blip r:embed="rId14"/>
                      <a:srcRect/>
                      <a:stretch>
                        <a:fillRect/>
                      </a:stretch>
                    </p:blipFill>
                    <p:spPr bwMode="auto">
                      <a:xfrm>
                        <a:off x="6201191" y="781334"/>
                        <a:ext cx="1274292" cy="818866"/>
                      </a:xfrm>
                      <a:prstGeom prst="rect">
                        <a:avLst/>
                      </a:prstGeom>
                      <a:noFill/>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29713471"/>
              </p:ext>
            </p:extLst>
          </p:nvPr>
        </p:nvGraphicFramePr>
        <p:xfrm>
          <a:off x="5970271" y="3659188"/>
          <a:ext cx="598487" cy="534987"/>
        </p:xfrm>
        <a:graphic>
          <a:graphicData uri="http://schemas.openxmlformats.org/presentationml/2006/ole">
            <mc:AlternateContent xmlns:mc="http://schemas.openxmlformats.org/markup-compatibility/2006">
              <mc:Choice xmlns:v="urn:schemas-microsoft-com:vml" Requires="v">
                <p:oleObj spid="_x0000_s926695" name="Equation" r:id="rId15" imgW="241300" imgH="215900" progId="Equation.3">
                  <p:embed/>
                </p:oleObj>
              </mc:Choice>
              <mc:Fallback>
                <p:oleObj name="Equation" r:id="rId15" imgW="241300" imgH="215900" progId="Equation.3">
                  <p:embed/>
                  <p:pic>
                    <p:nvPicPr>
                      <p:cNvPr id="0" name=""/>
                      <p:cNvPicPr/>
                      <p:nvPr/>
                    </p:nvPicPr>
                    <p:blipFill>
                      <a:blip r:embed="rId16"/>
                      <a:stretch>
                        <a:fillRect/>
                      </a:stretch>
                    </p:blipFill>
                    <p:spPr>
                      <a:xfrm>
                        <a:off x="5970271" y="3659188"/>
                        <a:ext cx="598487" cy="53498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36573034"/>
              </p:ext>
            </p:extLst>
          </p:nvPr>
        </p:nvGraphicFramePr>
        <p:xfrm>
          <a:off x="6608201" y="2666422"/>
          <a:ext cx="1255713" cy="566737"/>
        </p:xfrm>
        <a:graphic>
          <a:graphicData uri="http://schemas.openxmlformats.org/presentationml/2006/ole">
            <mc:AlternateContent xmlns:mc="http://schemas.openxmlformats.org/markup-compatibility/2006">
              <mc:Choice xmlns:v="urn:schemas-microsoft-com:vml" Requires="v">
                <p:oleObj spid="_x0000_s926696" name="Equation" r:id="rId17" imgW="508000" imgH="228600" progId="Equation.3">
                  <p:embed/>
                </p:oleObj>
              </mc:Choice>
              <mc:Fallback>
                <p:oleObj name="Equation" r:id="rId17" imgW="508000" imgH="228600" progId="Equation.3">
                  <p:embed/>
                  <p:pic>
                    <p:nvPicPr>
                      <p:cNvPr id="0" name=""/>
                      <p:cNvPicPr/>
                      <p:nvPr/>
                    </p:nvPicPr>
                    <p:blipFill>
                      <a:blip r:embed="rId18"/>
                      <a:stretch>
                        <a:fillRect/>
                      </a:stretch>
                    </p:blipFill>
                    <p:spPr>
                      <a:xfrm>
                        <a:off x="6608201" y="2666422"/>
                        <a:ext cx="1255713" cy="566737"/>
                      </a:xfrm>
                      <a:prstGeom prst="rect">
                        <a:avLst/>
                      </a:prstGeom>
                    </p:spPr>
                  </p:pic>
                </p:oleObj>
              </mc:Fallback>
            </mc:AlternateContent>
          </a:graphicData>
        </a:graphic>
      </p:graphicFrame>
      <p:cxnSp>
        <p:nvCxnSpPr>
          <p:cNvPr id="15" name="Straight Arrow Connector 14"/>
          <p:cNvCxnSpPr/>
          <p:nvPr/>
        </p:nvCxnSpPr>
        <p:spPr>
          <a:xfrm flipV="1">
            <a:off x="4302359" y="2673421"/>
            <a:ext cx="2266399" cy="7999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6" name="对象 20"/>
          <p:cNvGraphicFramePr>
            <a:graphicFrameLocks noChangeAspect="1"/>
          </p:cNvGraphicFramePr>
          <p:nvPr>
            <p:extLst>
              <p:ext uri="{D42A27DB-BD31-4B8C-83A1-F6EECF244321}">
                <p14:modId xmlns:p14="http://schemas.microsoft.com/office/powerpoint/2010/main" val="4930136"/>
              </p:ext>
            </p:extLst>
          </p:nvPr>
        </p:nvGraphicFramePr>
        <p:xfrm>
          <a:off x="4546600" y="2397125"/>
          <a:ext cx="1101725" cy="552450"/>
        </p:xfrm>
        <a:graphic>
          <a:graphicData uri="http://schemas.openxmlformats.org/presentationml/2006/ole">
            <mc:AlternateContent xmlns:mc="http://schemas.openxmlformats.org/markup-compatibility/2006">
              <mc:Choice xmlns:v="urn:schemas-microsoft-com:vml" Requires="v">
                <p:oleObj spid="_x0000_s926697" name="Equation" r:id="rId19" imgW="406400" imgH="203200" progId="Equation.3">
                  <p:embed/>
                </p:oleObj>
              </mc:Choice>
              <mc:Fallback>
                <p:oleObj name="Equation" r:id="rId19" imgW="406400" imgH="203200" progId="Equation.3">
                  <p:embed/>
                  <p:pic>
                    <p:nvPicPr>
                      <p:cNvPr id="0" name=""/>
                      <p:cNvPicPr/>
                      <p:nvPr/>
                    </p:nvPicPr>
                    <p:blipFill>
                      <a:blip r:embed="rId20"/>
                      <a:stretch>
                        <a:fillRect/>
                      </a:stretch>
                    </p:blipFill>
                    <p:spPr>
                      <a:xfrm>
                        <a:off x="4546600" y="2397125"/>
                        <a:ext cx="1101725" cy="552450"/>
                      </a:xfrm>
                      <a:prstGeom prst="rect">
                        <a:avLst/>
                      </a:prstGeom>
                    </p:spPr>
                  </p:pic>
                </p:oleObj>
              </mc:Fallback>
            </mc:AlternateContent>
          </a:graphicData>
        </a:graphic>
      </p:graphicFrame>
    </p:spTree>
    <p:extLst>
      <p:ext uri="{BB962C8B-B14F-4D97-AF65-F5344CB8AC3E}">
        <p14:creationId xmlns:p14="http://schemas.microsoft.com/office/powerpoint/2010/main" val="3247514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Mexican hat, massive and massless modes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17493271"/>
              </p:ext>
            </p:extLst>
          </p:nvPr>
        </p:nvGraphicFramePr>
        <p:xfrm>
          <a:off x="138923" y="1925492"/>
          <a:ext cx="8578851" cy="666750"/>
        </p:xfrm>
        <a:graphic>
          <a:graphicData uri="http://schemas.openxmlformats.org/presentationml/2006/ole">
            <mc:AlternateContent xmlns:mc="http://schemas.openxmlformats.org/markup-compatibility/2006">
              <mc:Choice xmlns:v="urn:schemas-microsoft-com:vml" Requires="v">
                <p:oleObj spid="_x0000_s932200" name="Equation" r:id="rId3" imgW="3708400" imgH="279400" progId="Equation.3">
                  <p:embed/>
                </p:oleObj>
              </mc:Choice>
              <mc:Fallback>
                <p:oleObj name="Equation" r:id="rId3" imgW="3708400" imgH="279400" progId="Equation.3">
                  <p:embed/>
                  <p:pic>
                    <p:nvPicPr>
                      <p:cNvPr id="0" name=""/>
                      <p:cNvPicPr>
                        <a:picLocks noChangeAspect="1" noChangeArrowheads="1"/>
                      </p:cNvPicPr>
                      <p:nvPr/>
                    </p:nvPicPr>
                    <p:blipFill>
                      <a:blip r:embed="rId4"/>
                      <a:srcRect/>
                      <a:stretch>
                        <a:fillRect/>
                      </a:stretch>
                    </p:blipFill>
                    <p:spPr bwMode="auto">
                      <a:xfrm>
                        <a:off x="138923" y="1925492"/>
                        <a:ext cx="8578851"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556168" y="1909212"/>
            <a:ext cx="1660695" cy="6830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670437675"/>
              </p:ext>
            </p:extLst>
          </p:nvPr>
        </p:nvGraphicFramePr>
        <p:xfrm>
          <a:off x="2832100" y="3232149"/>
          <a:ext cx="896324" cy="817237"/>
        </p:xfrm>
        <a:graphic>
          <a:graphicData uri="http://schemas.openxmlformats.org/presentationml/2006/ole">
            <mc:AlternateContent xmlns:mc="http://schemas.openxmlformats.org/markup-compatibility/2006">
              <mc:Choice xmlns:v="urn:schemas-microsoft-com:vml" Requires="v">
                <p:oleObj spid="_x0000_s932201" name="Equation" r:id="rId5" imgW="431800" imgH="393700" progId="Equation.3">
                  <p:embed/>
                </p:oleObj>
              </mc:Choice>
              <mc:Fallback>
                <p:oleObj name="Equation" r:id="rId5" imgW="431800" imgH="393700" progId="Equation.3">
                  <p:embed/>
                  <p:pic>
                    <p:nvPicPr>
                      <p:cNvPr id="0" name=""/>
                      <p:cNvPicPr/>
                      <p:nvPr/>
                    </p:nvPicPr>
                    <p:blipFill>
                      <a:blip r:embed="rId6"/>
                      <a:stretch>
                        <a:fillRect/>
                      </a:stretch>
                    </p:blipFill>
                    <p:spPr>
                      <a:xfrm>
                        <a:off x="2832100" y="3232149"/>
                        <a:ext cx="896324" cy="81723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42445087"/>
              </p:ext>
            </p:extLst>
          </p:nvPr>
        </p:nvGraphicFramePr>
        <p:xfrm>
          <a:off x="457200" y="4000500"/>
          <a:ext cx="3629026" cy="927100"/>
        </p:xfrm>
        <a:graphic>
          <a:graphicData uri="http://schemas.openxmlformats.org/presentationml/2006/ole">
            <mc:AlternateContent xmlns:mc="http://schemas.openxmlformats.org/markup-compatibility/2006">
              <mc:Choice xmlns:v="urn:schemas-microsoft-com:vml" Requires="v">
                <p:oleObj spid="_x0000_s932202" name="Equation" r:id="rId7" imgW="1193800" imgH="241300" progId="Equation.3">
                  <p:embed/>
                </p:oleObj>
              </mc:Choice>
              <mc:Fallback>
                <p:oleObj name="Equation" r:id="rId7" imgW="1193800" imgH="241300" progId="Equation.3">
                  <p:embed/>
                  <p:pic>
                    <p:nvPicPr>
                      <p:cNvPr id="0" name=""/>
                      <p:cNvPicPr/>
                      <p:nvPr/>
                    </p:nvPicPr>
                    <p:blipFill>
                      <a:blip r:embed="rId8"/>
                      <a:stretch>
                        <a:fillRect/>
                      </a:stretch>
                    </p:blipFill>
                    <p:spPr>
                      <a:xfrm>
                        <a:off x="457200" y="4000500"/>
                        <a:ext cx="3629026" cy="927100"/>
                      </a:xfrm>
                      <a:prstGeom prst="rect">
                        <a:avLst/>
                      </a:prstGeom>
                    </p:spPr>
                  </p:pic>
                </p:oleObj>
              </mc:Fallback>
            </mc:AlternateContent>
          </a:graphicData>
        </a:graphic>
      </p:graphicFrame>
      <p:sp>
        <p:nvSpPr>
          <p:cNvPr id="18" name="TextBox 17"/>
          <p:cNvSpPr txBox="1"/>
          <p:nvPr/>
        </p:nvSpPr>
        <p:spPr>
          <a:xfrm>
            <a:off x="4834567" y="4162126"/>
            <a:ext cx="3825010" cy="523220"/>
          </a:xfrm>
          <a:prstGeom prst="rect">
            <a:avLst/>
          </a:prstGeom>
          <a:noFill/>
        </p:spPr>
        <p:txBody>
          <a:bodyPr wrap="none" rtlCol="0">
            <a:spAutoFit/>
          </a:bodyPr>
          <a:lstStyle/>
          <a:p>
            <a:r>
              <a:rPr lang="en-US" sz="2800" dirty="0" smtClean="0"/>
              <a:t>“Mexican hat potential”</a:t>
            </a:r>
            <a:endParaRPr lang="en-US" sz="2800" dirty="0"/>
          </a:p>
        </p:txBody>
      </p:sp>
      <p:sp>
        <p:nvSpPr>
          <p:cNvPr id="19" name="Equal 18"/>
          <p:cNvSpPr/>
          <p:nvPr/>
        </p:nvSpPr>
        <p:spPr>
          <a:xfrm rot="5400000">
            <a:off x="2879150" y="2473221"/>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985831" y="5431252"/>
            <a:ext cx="5445571" cy="646331"/>
          </a:xfrm>
          <a:prstGeom prst="rect">
            <a:avLst/>
          </a:prstGeom>
          <a:noFill/>
        </p:spPr>
        <p:txBody>
          <a:bodyPr wrap="none" rtlCol="0">
            <a:spAutoFit/>
          </a:bodyPr>
          <a:lstStyle/>
          <a:p>
            <a:r>
              <a:rPr lang="en-US" sz="3600" dirty="0" smtClean="0"/>
              <a:t>Due to </a:t>
            </a:r>
            <a:r>
              <a:rPr lang="en-US" sz="3600" dirty="0" smtClean="0">
                <a:solidFill>
                  <a:srgbClr val="FF0000"/>
                </a:solidFill>
              </a:rPr>
              <a:t>rotation invariance</a:t>
            </a:r>
            <a:endParaRPr lang="en-US" sz="3600" dirty="0"/>
          </a:p>
        </p:txBody>
      </p:sp>
      <p:cxnSp>
        <p:nvCxnSpPr>
          <p:cNvPr id="8" name="Straight Arrow Connector 7"/>
          <p:cNvCxnSpPr/>
          <p:nvPr/>
        </p:nvCxnSpPr>
        <p:spPr>
          <a:xfrm flipH="1" flipV="1">
            <a:off x="1837990" y="4685346"/>
            <a:ext cx="1754445" cy="7459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62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1233" y="1433131"/>
            <a:ext cx="10899507" cy="5918200"/>
          </a:xfrm>
          <a:prstGeom prst="rect">
            <a:avLst/>
          </a:prstGeom>
        </p:spPr>
      </p:pic>
      <p:sp>
        <p:nvSpPr>
          <p:cNvPr id="5" name="Rectangle 4"/>
          <p:cNvSpPr/>
          <p:nvPr/>
        </p:nvSpPr>
        <p:spPr>
          <a:xfrm>
            <a:off x="6366129" y="1611732"/>
            <a:ext cx="2201428" cy="164429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63323463"/>
              </p:ext>
            </p:extLst>
          </p:nvPr>
        </p:nvGraphicFramePr>
        <p:xfrm>
          <a:off x="2127250" y="-169863"/>
          <a:ext cx="4714875" cy="1511301"/>
        </p:xfrm>
        <a:graphic>
          <a:graphicData uri="http://schemas.openxmlformats.org/presentationml/2006/ole">
            <mc:AlternateContent xmlns:mc="http://schemas.openxmlformats.org/markup-compatibility/2006">
              <mc:Choice xmlns:v="urn:schemas-microsoft-com:vml" Requires="v">
                <p:oleObj spid="_x0000_s934690" name="Equation" r:id="rId4" imgW="1549400" imgH="393700" progId="Equation.3">
                  <p:embed/>
                </p:oleObj>
              </mc:Choice>
              <mc:Fallback>
                <p:oleObj name="Equation" r:id="rId4" imgW="1549400" imgH="393700" progId="Equation.3">
                  <p:embed/>
                  <p:pic>
                    <p:nvPicPr>
                      <p:cNvPr id="0" name=""/>
                      <p:cNvPicPr/>
                      <p:nvPr/>
                    </p:nvPicPr>
                    <p:blipFill>
                      <a:blip r:embed="rId5"/>
                      <a:stretch>
                        <a:fillRect/>
                      </a:stretch>
                    </p:blipFill>
                    <p:spPr>
                      <a:xfrm>
                        <a:off x="2127250" y="-169863"/>
                        <a:ext cx="4714875" cy="1511301"/>
                      </a:xfrm>
                      <a:prstGeom prst="rect">
                        <a:avLst/>
                      </a:prstGeom>
                    </p:spPr>
                  </p:pic>
                </p:oleObj>
              </mc:Fallback>
            </mc:AlternateContent>
          </a:graphicData>
        </a:graphic>
      </p:graphicFrame>
      <p:cxnSp>
        <p:nvCxnSpPr>
          <p:cNvPr id="3" name="Straight Arrow Connector 2"/>
          <p:cNvCxnSpPr/>
          <p:nvPr/>
        </p:nvCxnSpPr>
        <p:spPr>
          <a:xfrm flipV="1">
            <a:off x="4338912" y="4216551"/>
            <a:ext cx="116417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943338178"/>
              </p:ext>
            </p:extLst>
          </p:nvPr>
        </p:nvGraphicFramePr>
        <p:xfrm>
          <a:off x="4648257" y="4793921"/>
          <a:ext cx="453968" cy="593650"/>
        </p:xfrm>
        <a:graphic>
          <a:graphicData uri="http://schemas.openxmlformats.org/presentationml/2006/ole">
            <mc:AlternateContent xmlns:mc="http://schemas.openxmlformats.org/markup-compatibility/2006">
              <mc:Choice xmlns:v="urn:schemas-microsoft-com:vml" Requires="v">
                <p:oleObj spid="_x0000_s934691" name="Equation" r:id="rId6" imgW="165100" imgH="215900" progId="Equation.3">
                  <p:embed/>
                </p:oleObj>
              </mc:Choice>
              <mc:Fallback>
                <p:oleObj name="Equation" r:id="rId6" imgW="165100" imgH="215900" progId="Equation.3">
                  <p:embed/>
                  <p:pic>
                    <p:nvPicPr>
                      <p:cNvPr id="0" name=""/>
                      <p:cNvPicPr/>
                      <p:nvPr/>
                    </p:nvPicPr>
                    <p:blipFill>
                      <a:blip r:embed="rId7"/>
                      <a:stretch>
                        <a:fillRect/>
                      </a:stretch>
                    </p:blipFill>
                    <p:spPr>
                      <a:xfrm>
                        <a:off x="4648257" y="4793921"/>
                        <a:ext cx="453968" cy="5936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66880948"/>
              </p:ext>
            </p:extLst>
          </p:nvPr>
        </p:nvGraphicFramePr>
        <p:xfrm>
          <a:off x="5572096" y="2633098"/>
          <a:ext cx="476355" cy="622926"/>
        </p:xfrm>
        <a:graphic>
          <a:graphicData uri="http://schemas.openxmlformats.org/presentationml/2006/ole">
            <mc:AlternateContent xmlns:mc="http://schemas.openxmlformats.org/markup-compatibility/2006">
              <mc:Choice xmlns:v="urn:schemas-microsoft-com:vml" Requires="v">
                <p:oleObj spid="_x0000_s934692" name="Equation" r:id="rId8" imgW="165100" imgH="215900" progId="Equation.3">
                  <p:embed/>
                </p:oleObj>
              </mc:Choice>
              <mc:Fallback>
                <p:oleObj name="Equation" r:id="rId8" imgW="165100" imgH="215900" progId="Equation.3">
                  <p:embed/>
                  <p:pic>
                    <p:nvPicPr>
                      <p:cNvPr id="0" name=""/>
                      <p:cNvPicPr/>
                      <p:nvPr/>
                    </p:nvPicPr>
                    <p:blipFill>
                      <a:blip r:embed="rId9"/>
                      <a:stretch>
                        <a:fillRect/>
                      </a:stretch>
                    </p:blipFill>
                    <p:spPr>
                      <a:xfrm>
                        <a:off x="5572096" y="2633098"/>
                        <a:ext cx="476355" cy="62292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65055669"/>
              </p:ext>
            </p:extLst>
          </p:nvPr>
        </p:nvGraphicFramePr>
        <p:xfrm>
          <a:off x="2861317" y="2163157"/>
          <a:ext cx="460073" cy="637024"/>
        </p:xfrm>
        <a:graphic>
          <a:graphicData uri="http://schemas.openxmlformats.org/presentationml/2006/ole">
            <mc:AlternateContent xmlns:mc="http://schemas.openxmlformats.org/markup-compatibility/2006">
              <mc:Choice xmlns:v="urn:schemas-microsoft-com:vml" Requires="v">
                <p:oleObj spid="_x0000_s934693" name="Equation" r:id="rId10" imgW="165100" imgH="228600" progId="Equation.3">
                  <p:embed/>
                </p:oleObj>
              </mc:Choice>
              <mc:Fallback>
                <p:oleObj name="Equation" r:id="rId10" imgW="165100" imgH="228600" progId="Equation.3">
                  <p:embed/>
                  <p:pic>
                    <p:nvPicPr>
                      <p:cNvPr id="0" name=""/>
                      <p:cNvPicPr/>
                      <p:nvPr/>
                    </p:nvPicPr>
                    <p:blipFill>
                      <a:blip r:embed="rId11"/>
                      <a:stretch>
                        <a:fillRect/>
                      </a:stretch>
                    </p:blipFill>
                    <p:spPr>
                      <a:xfrm>
                        <a:off x="2861317" y="2163157"/>
                        <a:ext cx="460073" cy="637024"/>
                      </a:xfrm>
                      <a:prstGeom prst="rect">
                        <a:avLst/>
                      </a:prstGeom>
                    </p:spPr>
                  </p:pic>
                </p:oleObj>
              </mc:Fallback>
            </mc:AlternateContent>
          </a:graphicData>
        </a:graphic>
      </p:graphicFrame>
      <p:cxnSp>
        <p:nvCxnSpPr>
          <p:cNvPr id="16" name="Straight Arrow Connector 15"/>
          <p:cNvCxnSpPr/>
          <p:nvPr/>
        </p:nvCxnSpPr>
        <p:spPr>
          <a:xfrm flipH="1" flipV="1">
            <a:off x="2861318" y="2633100"/>
            <a:ext cx="1477594" cy="15834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6048451" y="4216551"/>
            <a:ext cx="578049" cy="3744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138060" y="4777958"/>
            <a:ext cx="1880969" cy="523220"/>
          </a:xfrm>
          <a:prstGeom prst="rect">
            <a:avLst/>
          </a:prstGeom>
          <a:noFill/>
        </p:spPr>
        <p:txBody>
          <a:bodyPr wrap="none" rtlCol="0">
            <a:spAutoFit/>
          </a:bodyPr>
          <a:lstStyle/>
          <a:p>
            <a:r>
              <a:rPr lang="en-US" sz="2800" dirty="0" smtClean="0">
                <a:solidFill>
                  <a:srgbClr val="008000"/>
                </a:solidFill>
              </a:rPr>
              <a:t>Fast mode</a:t>
            </a:r>
            <a:endParaRPr lang="en-US" sz="2800" dirty="0">
              <a:solidFill>
                <a:srgbClr val="008000"/>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173427675"/>
              </p:ext>
            </p:extLst>
          </p:nvPr>
        </p:nvGraphicFramePr>
        <p:xfrm>
          <a:off x="6734175" y="5387571"/>
          <a:ext cx="534240" cy="502814"/>
        </p:xfrm>
        <a:graphic>
          <a:graphicData uri="http://schemas.openxmlformats.org/presentationml/2006/ole">
            <mc:AlternateContent xmlns:mc="http://schemas.openxmlformats.org/markup-compatibility/2006">
              <mc:Choice xmlns:v="urn:schemas-microsoft-com:vml" Requires="v">
                <p:oleObj spid="_x0000_s934694" name="Equation" r:id="rId12" imgW="215900" imgH="203200" progId="Equation.3">
                  <p:embed/>
                </p:oleObj>
              </mc:Choice>
              <mc:Fallback>
                <p:oleObj name="Equation" r:id="rId12" imgW="215900" imgH="203200" progId="Equation.3">
                  <p:embed/>
                  <p:pic>
                    <p:nvPicPr>
                      <p:cNvPr id="0" name=""/>
                      <p:cNvPicPr/>
                      <p:nvPr/>
                    </p:nvPicPr>
                    <p:blipFill>
                      <a:blip r:embed="rId13"/>
                      <a:stretch>
                        <a:fillRect/>
                      </a:stretch>
                    </p:blipFill>
                    <p:spPr>
                      <a:xfrm>
                        <a:off x="6734175" y="5387571"/>
                        <a:ext cx="534240" cy="502814"/>
                      </a:xfrm>
                      <a:prstGeom prst="rect">
                        <a:avLst/>
                      </a:prstGeom>
                    </p:spPr>
                  </p:pic>
                </p:oleObj>
              </mc:Fallback>
            </mc:AlternateContent>
          </a:graphicData>
        </a:graphic>
      </p:graphicFrame>
      <p:cxnSp>
        <p:nvCxnSpPr>
          <p:cNvPr id="25" name="Straight Arrow Connector 24"/>
          <p:cNvCxnSpPr/>
          <p:nvPr/>
        </p:nvCxnSpPr>
        <p:spPr>
          <a:xfrm flipH="1">
            <a:off x="5325421" y="2800181"/>
            <a:ext cx="1" cy="10936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522629" y="1901547"/>
            <a:ext cx="1960918" cy="523220"/>
          </a:xfrm>
          <a:prstGeom prst="rect">
            <a:avLst/>
          </a:prstGeom>
          <a:noFill/>
        </p:spPr>
        <p:txBody>
          <a:bodyPr wrap="none" rtlCol="0">
            <a:spAutoFit/>
          </a:bodyPr>
          <a:lstStyle/>
          <a:p>
            <a:r>
              <a:rPr lang="en-US" sz="2800" dirty="0" smtClean="0">
                <a:solidFill>
                  <a:srgbClr val="FF0000"/>
                </a:solidFill>
              </a:rPr>
              <a:t>Slow mode</a:t>
            </a:r>
            <a:endParaRPr lang="en-US" sz="2800" dirty="0">
              <a:solidFill>
                <a:srgbClr val="FF0000"/>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213657224"/>
              </p:ext>
            </p:extLst>
          </p:nvPr>
        </p:nvGraphicFramePr>
        <p:xfrm>
          <a:off x="5008563" y="2371725"/>
          <a:ext cx="628650" cy="503238"/>
        </p:xfrm>
        <a:graphic>
          <a:graphicData uri="http://schemas.openxmlformats.org/presentationml/2006/ole">
            <mc:AlternateContent xmlns:mc="http://schemas.openxmlformats.org/markup-compatibility/2006">
              <mc:Choice xmlns:v="urn:schemas-microsoft-com:vml" Requires="v">
                <p:oleObj spid="_x0000_s934695" name="Equation" r:id="rId14" imgW="254000" imgH="203200" progId="Equation.3">
                  <p:embed/>
                </p:oleObj>
              </mc:Choice>
              <mc:Fallback>
                <p:oleObj name="Equation" r:id="rId14" imgW="254000" imgH="203200" progId="Equation.3">
                  <p:embed/>
                  <p:pic>
                    <p:nvPicPr>
                      <p:cNvPr id="0" name=""/>
                      <p:cNvPicPr/>
                      <p:nvPr/>
                    </p:nvPicPr>
                    <p:blipFill>
                      <a:blip r:embed="rId15"/>
                      <a:stretch>
                        <a:fillRect/>
                      </a:stretch>
                    </p:blipFill>
                    <p:spPr>
                      <a:xfrm>
                        <a:off x="5008563" y="2371725"/>
                        <a:ext cx="628650" cy="503238"/>
                      </a:xfrm>
                      <a:prstGeom prst="rect">
                        <a:avLst/>
                      </a:prstGeom>
                    </p:spPr>
                  </p:pic>
                </p:oleObj>
              </mc:Fallback>
            </mc:AlternateContent>
          </a:graphicData>
        </a:graphic>
      </p:graphicFrame>
      <p:sp>
        <p:nvSpPr>
          <p:cNvPr id="29" name="TextBox 28"/>
          <p:cNvSpPr txBox="1"/>
          <p:nvPr/>
        </p:nvSpPr>
        <p:spPr>
          <a:xfrm>
            <a:off x="-2456223" y="4612386"/>
            <a:ext cx="184666" cy="369332"/>
          </a:xfrm>
          <a:prstGeom prst="rect">
            <a:avLst/>
          </a:prstGeom>
          <a:noFill/>
        </p:spPr>
        <p:txBody>
          <a:bodyPr wrap="none" rtlCol="0">
            <a:spAutoFit/>
          </a:bodyPr>
          <a:lstStyle/>
          <a:p>
            <a:endParaRPr lang="en-US" dirty="0"/>
          </a:p>
        </p:txBody>
      </p:sp>
      <p:graphicFrame>
        <p:nvGraphicFramePr>
          <p:cNvPr id="30" name="Object 29"/>
          <p:cNvGraphicFramePr>
            <a:graphicFrameLocks noChangeAspect="1"/>
          </p:cNvGraphicFramePr>
          <p:nvPr>
            <p:extLst>
              <p:ext uri="{D42A27DB-BD31-4B8C-83A1-F6EECF244321}">
                <p14:modId xmlns:p14="http://schemas.microsoft.com/office/powerpoint/2010/main" val="1817307118"/>
              </p:ext>
            </p:extLst>
          </p:nvPr>
        </p:nvGraphicFramePr>
        <p:xfrm>
          <a:off x="647700" y="5648325"/>
          <a:ext cx="911225" cy="503238"/>
        </p:xfrm>
        <a:graphic>
          <a:graphicData uri="http://schemas.openxmlformats.org/presentationml/2006/ole">
            <mc:AlternateContent xmlns:mc="http://schemas.openxmlformats.org/markup-compatibility/2006">
              <mc:Choice xmlns:v="urn:schemas-microsoft-com:vml" Requires="v">
                <p:oleObj spid="_x0000_s934696" name="Equation" r:id="rId16" imgW="368300" imgH="203200" progId="Equation.3">
                  <p:embed/>
                </p:oleObj>
              </mc:Choice>
              <mc:Fallback>
                <p:oleObj name="Equation" r:id="rId16" imgW="368300" imgH="203200" progId="Equation.3">
                  <p:embed/>
                  <p:pic>
                    <p:nvPicPr>
                      <p:cNvPr id="0" name=""/>
                      <p:cNvPicPr/>
                      <p:nvPr/>
                    </p:nvPicPr>
                    <p:blipFill>
                      <a:blip r:embed="rId17"/>
                      <a:stretch>
                        <a:fillRect/>
                      </a:stretch>
                    </p:blipFill>
                    <p:spPr>
                      <a:xfrm>
                        <a:off x="647700" y="5648325"/>
                        <a:ext cx="911225" cy="503238"/>
                      </a:xfrm>
                      <a:prstGeom prst="rect">
                        <a:avLst/>
                      </a:prstGeom>
                    </p:spPr>
                  </p:pic>
                </p:oleObj>
              </mc:Fallback>
            </mc:AlternateContent>
          </a:graphicData>
        </a:graphic>
      </p:graphicFrame>
      <p:sp>
        <p:nvSpPr>
          <p:cNvPr id="32" name="TextBox 31"/>
          <p:cNvSpPr txBox="1"/>
          <p:nvPr/>
        </p:nvSpPr>
        <p:spPr>
          <a:xfrm>
            <a:off x="1478005" y="5665037"/>
            <a:ext cx="3066540" cy="523220"/>
          </a:xfrm>
          <a:prstGeom prst="rect">
            <a:avLst/>
          </a:prstGeom>
          <a:noFill/>
        </p:spPr>
        <p:txBody>
          <a:bodyPr wrap="none" rtlCol="0">
            <a:spAutoFit/>
          </a:bodyPr>
          <a:lstStyle/>
          <a:p>
            <a:r>
              <a:rPr lang="en-US" sz="2800" dirty="0" smtClean="0">
                <a:solidFill>
                  <a:srgbClr val="FF0000"/>
                </a:solidFill>
              </a:rPr>
              <a:t>“Goldstone mode”</a:t>
            </a:r>
            <a:endParaRPr lang="en-US" sz="2800" dirty="0">
              <a:solidFill>
                <a:srgbClr val="FF0000"/>
              </a:solidFill>
            </a:endParaRPr>
          </a:p>
        </p:txBody>
      </p:sp>
    </p:spTree>
    <p:extLst>
      <p:ext uri="{BB962C8B-B14F-4D97-AF65-F5344CB8AC3E}">
        <p14:creationId xmlns:p14="http://schemas.microsoft.com/office/powerpoint/2010/main" val="23679922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34925"/>
            <a:ext cx="8229600" cy="1143000"/>
          </a:xfrm>
        </p:spPr>
        <p:txBody>
          <a:bodyPr/>
          <a:lstStyle/>
          <a:p>
            <a:pPr eaLnBrk="1" hangingPunct="1"/>
            <a:r>
              <a:rPr lang="en-US" altLang="zh-CN" dirty="0" smtClean="0"/>
              <a:t>Outline</a:t>
            </a:r>
          </a:p>
        </p:txBody>
      </p:sp>
      <p:sp>
        <p:nvSpPr>
          <p:cNvPr id="6" name="TextBox 5"/>
          <p:cNvSpPr txBox="1">
            <a:spLocks noChangeArrowheads="1"/>
          </p:cNvSpPr>
          <p:nvPr/>
        </p:nvSpPr>
        <p:spPr bwMode="auto">
          <a:xfrm>
            <a:off x="466725" y="1136650"/>
            <a:ext cx="8586181" cy="523220"/>
          </a:xfrm>
          <a:prstGeom prst="rect">
            <a:avLst/>
          </a:prstGeom>
          <a:noFill/>
          <a:ln w="9525">
            <a:noFill/>
            <a:miter lim="800000"/>
            <a:headEnd/>
            <a:tailEnd/>
          </a:ln>
        </p:spPr>
        <p:txBody>
          <a:bodyPr wrap="square">
            <a:spAutoFit/>
          </a:bodyPr>
          <a:lstStyle/>
          <a:p>
            <a:r>
              <a:rPr lang="en-US" altLang="zh-CN" sz="2800" dirty="0" smtClean="0"/>
              <a:t>I) What’s an incompressible flock? Are there any?</a:t>
            </a:r>
            <a:endParaRPr lang="en-US" altLang="zh-CN" sz="2800" dirty="0">
              <a:latin typeface="Calibri" pitchFamily="34" charset="0"/>
            </a:endParaRPr>
          </a:p>
        </p:txBody>
      </p:sp>
      <p:sp>
        <p:nvSpPr>
          <p:cNvPr id="9" name="TextBox 8"/>
          <p:cNvSpPr txBox="1">
            <a:spLocks noChangeArrowheads="1"/>
          </p:cNvSpPr>
          <p:nvPr/>
        </p:nvSpPr>
        <p:spPr bwMode="auto">
          <a:xfrm>
            <a:off x="457200" y="1979765"/>
            <a:ext cx="7997746" cy="523220"/>
          </a:xfrm>
          <a:prstGeom prst="rect">
            <a:avLst/>
          </a:prstGeom>
          <a:noFill/>
          <a:ln w="9525">
            <a:noFill/>
            <a:miter lim="800000"/>
            <a:headEnd/>
            <a:tailEnd/>
          </a:ln>
        </p:spPr>
        <p:txBody>
          <a:bodyPr wrap="square">
            <a:spAutoFit/>
          </a:bodyPr>
          <a:lstStyle/>
          <a:p>
            <a:r>
              <a:rPr lang="en-US" altLang="zh-CN" sz="2800" dirty="0" smtClean="0">
                <a:latin typeface="Calibri" pitchFamily="34" charset="0"/>
              </a:rPr>
              <a:t>II)</a:t>
            </a:r>
            <a:r>
              <a:rPr lang="en-US" altLang="zh-CN" sz="2800" dirty="0">
                <a:latin typeface="Calibri" pitchFamily="34" charset="0"/>
              </a:rPr>
              <a:t> </a:t>
            </a:r>
            <a:r>
              <a:rPr lang="en-US" altLang="zh-CN" sz="2800" dirty="0" smtClean="0">
                <a:latin typeface="Calibri" pitchFamily="34" charset="0"/>
              </a:rPr>
              <a:t>Hydrodynamic model (arbitrary d)</a:t>
            </a:r>
          </a:p>
        </p:txBody>
      </p:sp>
      <p:sp>
        <p:nvSpPr>
          <p:cNvPr id="8" name="TextBox 8"/>
          <p:cNvSpPr txBox="1">
            <a:spLocks noChangeArrowheads="1"/>
          </p:cNvSpPr>
          <p:nvPr/>
        </p:nvSpPr>
        <p:spPr bwMode="auto">
          <a:xfrm>
            <a:off x="539552" y="5157192"/>
            <a:ext cx="3164845"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2d incompressible flock</a:t>
            </a:r>
            <a:endParaRPr lang="en-US" altLang="zh-CN" sz="2400" dirty="0">
              <a:latin typeface="Calibri" pitchFamily="34" charset="0"/>
            </a:endParaRPr>
          </a:p>
        </p:txBody>
      </p:sp>
      <p:sp>
        <p:nvSpPr>
          <p:cNvPr id="2" name="TextBox 1"/>
          <p:cNvSpPr txBox="1"/>
          <p:nvPr/>
        </p:nvSpPr>
        <p:spPr>
          <a:xfrm>
            <a:off x="497142" y="2695222"/>
            <a:ext cx="8189657" cy="954107"/>
          </a:xfrm>
          <a:prstGeom prst="rect">
            <a:avLst/>
          </a:prstGeom>
          <a:noFill/>
        </p:spPr>
        <p:txBody>
          <a:bodyPr wrap="square" rtlCol="0">
            <a:spAutoFit/>
          </a:bodyPr>
          <a:lstStyle/>
          <a:p>
            <a:r>
              <a:rPr lang="en-US" sz="2800" dirty="0" smtClean="0"/>
              <a:t>III) Linearized theory             Weirdness: </a:t>
            </a:r>
          </a:p>
          <a:p>
            <a:r>
              <a:rPr lang="en-US" sz="2800" dirty="0"/>
              <a:t> </a:t>
            </a:r>
            <a:r>
              <a:rPr lang="en-US" sz="2800" dirty="0" smtClean="0"/>
              <a:t>                       fluctuations in d=2 &lt;&lt; </a:t>
            </a:r>
            <a:r>
              <a:rPr lang="en-US" sz="2800" dirty="0" err="1" smtClean="0"/>
              <a:t>fluc’s</a:t>
            </a:r>
            <a:r>
              <a:rPr lang="en-US" sz="2800" dirty="0" smtClean="0"/>
              <a:t> in d=3 !</a:t>
            </a:r>
            <a:endParaRPr lang="en-US" sz="2800" dirty="0"/>
          </a:p>
        </p:txBody>
      </p:sp>
      <p:sp>
        <p:nvSpPr>
          <p:cNvPr id="4" name="TextBox 3"/>
          <p:cNvSpPr txBox="1"/>
          <p:nvPr/>
        </p:nvSpPr>
        <p:spPr>
          <a:xfrm>
            <a:off x="564944" y="3819371"/>
            <a:ext cx="5414012" cy="954107"/>
          </a:xfrm>
          <a:prstGeom prst="rect">
            <a:avLst/>
          </a:prstGeom>
          <a:noFill/>
        </p:spPr>
        <p:txBody>
          <a:bodyPr wrap="none" rtlCol="0">
            <a:spAutoFit/>
          </a:bodyPr>
          <a:lstStyle/>
          <a:p>
            <a:r>
              <a:rPr lang="en-US" sz="2800" dirty="0" smtClean="0"/>
              <a:t>IV) Solving the non-linear theory: </a:t>
            </a:r>
          </a:p>
          <a:p>
            <a:r>
              <a:rPr lang="en-US" sz="2800" dirty="0" smtClean="0"/>
              <a:t>       Exact Mappings in d=2: </a:t>
            </a:r>
            <a:endParaRPr lang="en-US" sz="2800" dirty="0"/>
          </a:p>
        </p:txBody>
      </p:sp>
      <p:cxnSp>
        <p:nvCxnSpPr>
          <p:cNvPr id="10" name="Straight Connector 9"/>
          <p:cNvCxnSpPr/>
          <p:nvPr/>
        </p:nvCxnSpPr>
        <p:spPr>
          <a:xfrm>
            <a:off x="4046151" y="2914320"/>
            <a:ext cx="474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046151" y="3058448"/>
            <a:ext cx="474371"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Isosceles Triangle 14"/>
          <p:cNvSpPr/>
          <p:nvPr/>
        </p:nvSpPr>
        <p:spPr>
          <a:xfrm rot="19500534">
            <a:off x="4282492" y="2699556"/>
            <a:ext cx="607527" cy="4374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704397" y="5463714"/>
            <a:ext cx="9224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263147" y="6288505"/>
            <a:ext cx="8595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316932" y="5618857"/>
            <a:ext cx="0" cy="45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41" name="TextBox 14340"/>
          <p:cNvSpPr txBox="1"/>
          <p:nvPr/>
        </p:nvSpPr>
        <p:spPr>
          <a:xfrm>
            <a:off x="6122737" y="6073152"/>
            <a:ext cx="2818500" cy="461665"/>
          </a:xfrm>
          <a:prstGeom prst="rect">
            <a:avLst/>
          </a:prstGeom>
          <a:noFill/>
        </p:spPr>
        <p:txBody>
          <a:bodyPr wrap="none" rtlCol="0">
            <a:spAutoFit/>
          </a:bodyPr>
          <a:lstStyle/>
          <a:p>
            <a:r>
              <a:rPr lang="en-US" sz="2400" dirty="0" smtClean="0"/>
              <a:t>2d </a:t>
            </a:r>
            <a:r>
              <a:rPr lang="en-US" sz="2400" dirty="0" err="1" smtClean="0"/>
              <a:t>smectic</a:t>
            </a:r>
            <a:r>
              <a:rPr lang="en-US" sz="2400" dirty="0" smtClean="0"/>
              <a:t> (“soap”)</a:t>
            </a:r>
            <a:endParaRPr lang="en-US" sz="2400" dirty="0"/>
          </a:p>
        </p:txBody>
      </p:sp>
      <p:sp>
        <p:nvSpPr>
          <p:cNvPr id="14345" name="TextBox 14344"/>
          <p:cNvSpPr txBox="1"/>
          <p:nvPr/>
        </p:nvSpPr>
        <p:spPr>
          <a:xfrm>
            <a:off x="4748969" y="5232881"/>
            <a:ext cx="3744835" cy="461665"/>
          </a:xfrm>
          <a:prstGeom prst="rect">
            <a:avLst/>
          </a:prstGeom>
          <a:noFill/>
        </p:spPr>
        <p:txBody>
          <a:bodyPr wrap="none" rtlCol="0">
            <a:spAutoFit/>
          </a:bodyPr>
          <a:lstStyle/>
          <a:p>
            <a:r>
              <a:rPr lang="en-US" altLang="zh-CN" sz="2400" dirty="0">
                <a:latin typeface="Calibri" pitchFamily="34" charset="0"/>
              </a:rPr>
              <a:t>2d “incompressible” magnet </a:t>
            </a:r>
            <a:endParaRPr lang="en-US" sz="2400" dirty="0"/>
          </a:p>
        </p:txBody>
      </p:sp>
      <p:sp>
        <p:nvSpPr>
          <p:cNvPr id="14346" name="TextBox 14345"/>
          <p:cNvSpPr txBox="1"/>
          <p:nvPr/>
        </p:nvSpPr>
        <p:spPr>
          <a:xfrm>
            <a:off x="211013" y="6046081"/>
            <a:ext cx="5052134" cy="461665"/>
          </a:xfrm>
          <a:prstGeom prst="rect">
            <a:avLst/>
          </a:prstGeom>
          <a:noFill/>
        </p:spPr>
        <p:txBody>
          <a:bodyPr wrap="none" rtlCol="0">
            <a:spAutoFit/>
          </a:bodyPr>
          <a:lstStyle/>
          <a:p>
            <a:r>
              <a:rPr lang="en-US" sz="2400" dirty="0"/>
              <a:t>1+1d KPZ equation (“sandblasting”)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3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3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P spid="2" grpId="0"/>
      <p:bldP spid="4" grpId="0"/>
      <p:bldP spid="15" grpId="0" animBg="1"/>
      <p:bldP spid="14341" grpId="0"/>
      <p:bldP spid="14345" grpId="0"/>
      <p:bldP spid="143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theory: Fourier space:</a:t>
            </a:r>
            <a:br>
              <a:rPr lang="en-US" dirty="0" smtClean="0"/>
            </a:br>
            <a:r>
              <a:rPr lang="en-US" dirty="0" smtClean="0"/>
              <a:t>mode with </a:t>
            </a:r>
            <a:r>
              <a:rPr lang="en-US" dirty="0" err="1" smtClean="0"/>
              <a:t>wavevector</a:t>
            </a:r>
            <a:r>
              <a:rPr lang="en-US"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02428605"/>
              </p:ext>
            </p:extLst>
          </p:nvPr>
        </p:nvGraphicFramePr>
        <p:xfrm>
          <a:off x="7382912" y="996951"/>
          <a:ext cx="414338" cy="661987"/>
        </p:xfrm>
        <a:graphic>
          <a:graphicData uri="http://schemas.openxmlformats.org/presentationml/2006/ole">
            <mc:AlternateContent xmlns:mc="http://schemas.openxmlformats.org/markup-compatibility/2006">
              <mc:Choice xmlns:v="urn:schemas-microsoft-com:vml" Requires="v">
                <p:oleObj spid="_x0000_s939335" name="Equation" r:id="rId3" imgW="127000" imgH="203200" progId="Equation.3">
                  <p:embed/>
                </p:oleObj>
              </mc:Choice>
              <mc:Fallback>
                <p:oleObj name="Equation" r:id="rId3" imgW="127000" imgH="203200" progId="Equation.3">
                  <p:embed/>
                  <p:pic>
                    <p:nvPicPr>
                      <p:cNvPr id="0" name=""/>
                      <p:cNvPicPr/>
                      <p:nvPr/>
                    </p:nvPicPr>
                    <p:blipFill>
                      <a:blip r:embed="rId4"/>
                      <a:stretch>
                        <a:fillRect/>
                      </a:stretch>
                    </p:blipFill>
                    <p:spPr>
                      <a:xfrm>
                        <a:off x="7382912" y="996951"/>
                        <a:ext cx="414338" cy="661987"/>
                      </a:xfrm>
                      <a:prstGeom prst="rect">
                        <a:avLst/>
                      </a:prstGeom>
                    </p:spPr>
                  </p:pic>
                </p:oleObj>
              </mc:Fallback>
            </mc:AlternateContent>
          </a:graphicData>
        </a:graphic>
      </p:graphicFrame>
      <p:sp>
        <p:nvSpPr>
          <p:cNvPr id="6" name="TextBox 5"/>
          <p:cNvSpPr txBox="1"/>
          <p:nvPr/>
        </p:nvSpPr>
        <p:spPr>
          <a:xfrm>
            <a:off x="1002540" y="2189212"/>
            <a:ext cx="3332463" cy="461665"/>
          </a:xfrm>
          <a:prstGeom prst="rect">
            <a:avLst/>
          </a:prstGeom>
          <a:noFill/>
        </p:spPr>
        <p:txBody>
          <a:bodyPr wrap="none" rtlCol="0">
            <a:spAutoFit/>
          </a:bodyPr>
          <a:lstStyle/>
          <a:p>
            <a:r>
              <a:rPr lang="en-US" sz="2400" dirty="0" smtClean="0"/>
              <a:t>To go to Fourier space, </a:t>
            </a:r>
            <a:endParaRPr 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3923898409"/>
              </p:ext>
            </p:extLst>
          </p:nvPr>
        </p:nvGraphicFramePr>
        <p:xfrm>
          <a:off x="4498441" y="2052260"/>
          <a:ext cx="1444318" cy="683674"/>
        </p:xfrm>
        <a:graphic>
          <a:graphicData uri="http://schemas.openxmlformats.org/presentationml/2006/ole">
            <mc:AlternateContent xmlns:mc="http://schemas.openxmlformats.org/markup-compatibility/2006">
              <mc:Choice xmlns:v="urn:schemas-microsoft-com:vml" Requires="v">
                <p:oleObj spid="_x0000_s939336" name="Equation" r:id="rId5" imgW="482600" imgH="228600" progId="Equation.3">
                  <p:embed/>
                </p:oleObj>
              </mc:Choice>
              <mc:Fallback>
                <p:oleObj name="Equation" r:id="rId5" imgW="482600" imgH="228600" progId="Equation.3">
                  <p:embed/>
                  <p:pic>
                    <p:nvPicPr>
                      <p:cNvPr id="0" name=""/>
                      <p:cNvPicPr/>
                      <p:nvPr/>
                    </p:nvPicPr>
                    <p:blipFill>
                      <a:blip r:embed="rId6"/>
                      <a:stretch>
                        <a:fillRect/>
                      </a:stretch>
                    </p:blipFill>
                    <p:spPr>
                      <a:xfrm>
                        <a:off x="4498441" y="2052260"/>
                        <a:ext cx="1444318" cy="68367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7940871"/>
              </p:ext>
            </p:extLst>
          </p:nvPr>
        </p:nvGraphicFramePr>
        <p:xfrm>
          <a:off x="879475" y="3130550"/>
          <a:ext cx="6756400" cy="746125"/>
        </p:xfrm>
        <a:graphic>
          <a:graphicData uri="http://schemas.openxmlformats.org/presentationml/2006/ole">
            <mc:AlternateContent xmlns:mc="http://schemas.openxmlformats.org/markup-compatibility/2006">
              <mc:Choice xmlns:v="urn:schemas-microsoft-com:vml" Requires="v">
                <p:oleObj spid="_x0000_s939337" name="Equation" r:id="rId7" imgW="2070100" imgH="228600" progId="Equation.3">
                  <p:embed/>
                </p:oleObj>
              </mc:Choice>
              <mc:Fallback>
                <p:oleObj name="Equation" r:id="rId7" imgW="2070100" imgH="228600" progId="Equation.3">
                  <p:embed/>
                  <p:pic>
                    <p:nvPicPr>
                      <p:cNvPr id="0" name=""/>
                      <p:cNvPicPr/>
                      <p:nvPr/>
                    </p:nvPicPr>
                    <p:blipFill>
                      <a:blip r:embed="rId8"/>
                      <a:stretch>
                        <a:fillRect/>
                      </a:stretch>
                    </p:blipFill>
                    <p:spPr>
                      <a:xfrm>
                        <a:off x="879475" y="3130550"/>
                        <a:ext cx="6756400" cy="746125"/>
                      </a:xfrm>
                      <a:prstGeom prst="rect">
                        <a:avLst/>
                      </a:prstGeom>
                    </p:spPr>
                  </p:pic>
                </p:oleObj>
              </mc:Fallback>
            </mc:AlternateContent>
          </a:graphicData>
        </a:graphic>
      </p:graphicFrame>
    </p:spTree>
    <p:extLst>
      <p:ext uri="{BB962C8B-B14F-4D97-AF65-F5344CB8AC3E}">
        <p14:creationId xmlns:p14="http://schemas.microsoft.com/office/powerpoint/2010/main" val="25097229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75767"/>
            <a:ext cx="4135642" cy="646331"/>
          </a:xfrm>
          <a:prstGeom prst="rect">
            <a:avLst/>
          </a:prstGeom>
          <a:noFill/>
        </p:spPr>
        <p:txBody>
          <a:bodyPr wrap="none" rtlCol="0">
            <a:spAutoFit/>
          </a:bodyPr>
          <a:lstStyle/>
          <a:p>
            <a:r>
              <a:rPr lang="en-US" sz="3600" dirty="0" smtClean="0"/>
              <a:t>1) Incompressibility</a:t>
            </a:r>
            <a:endParaRPr lang="en-US" sz="3600" dirty="0"/>
          </a:p>
        </p:txBody>
      </p:sp>
      <p:graphicFrame>
        <p:nvGraphicFramePr>
          <p:cNvPr id="6" name="Content Placeholder 3"/>
          <p:cNvGraphicFramePr>
            <a:graphicFrameLocks noChangeAspect="1"/>
          </p:cNvGraphicFramePr>
          <p:nvPr>
            <p:extLst>
              <p:ext uri="{D42A27DB-BD31-4B8C-83A1-F6EECF244321}">
                <p14:modId xmlns:p14="http://schemas.microsoft.com/office/powerpoint/2010/main" val="3401785873"/>
              </p:ext>
            </p:extLst>
          </p:nvPr>
        </p:nvGraphicFramePr>
        <p:xfrm>
          <a:off x="4135642" y="2045526"/>
          <a:ext cx="1690091" cy="1056521"/>
        </p:xfrm>
        <a:graphic>
          <a:graphicData uri="http://schemas.openxmlformats.org/presentationml/2006/ole">
            <mc:AlternateContent xmlns:mc="http://schemas.openxmlformats.org/markup-compatibility/2006">
              <mc:Choice xmlns:v="urn:schemas-microsoft-com:vml" Requires="v">
                <p:oleObj spid="_x0000_s940463" name="Equation" r:id="rId3" imgW="203200" imgH="127000" progId="Equation.3">
                  <p:embed/>
                </p:oleObj>
              </mc:Choice>
              <mc:Fallback>
                <p:oleObj name="Equation" r:id="rId3" imgW="203200" imgH="127000" progId="Equation.3">
                  <p:embed/>
                  <p:pic>
                    <p:nvPicPr>
                      <p:cNvPr id="0" name=""/>
                      <p:cNvPicPr/>
                      <p:nvPr/>
                    </p:nvPicPr>
                    <p:blipFill>
                      <a:blip r:embed="rId4"/>
                      <a:stretch>
                        <a:fillRect/>
                      </a:stretch>
                    </p:blipFill>
                    <p:spPr>
                      <a:xfrm>
                        <a:off x="4135642" y="2045526"/>
                        <a:ext cx="1690091" cy="105652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8045999"/>
              </p:ext>
            </p:extLst>
          </p:nvPr>
        </p:nvGraphicFramePr>
        <p:xfrm>
          <a:off x="5825733" y="2054350"/>
          <a:ext cx="2027646" cy="927238"/>
        </p:xfrm>
        <a:graphic>
          <a:graphicData uri="http://schemas.openxmlformats.org/presentationml/2006/ole">
            <mc:AlternateContent xmlns:mc="http://schemas.openxmlformats.org/markup-compatibility/2006">
              <mc:Choice xmlns:v="urn:schemas-microsoft-com:vml" Requires="v">
                <p:oleObj spid="_x0000_s940464" name="Equation" r:id="rId5" imgW="444500" imgH="203200" progId="Equation.3">
                  <p:embed/>
                </p:oleObj>
              </mc:Choice>
              <mc:Fallback>
                <p:oleObj name="Equation" r:id="rId5" imgW="444500" imgH="203200" progId="Equation.3">
                  <p:embed/>
                  <p:pic>
                    <p:nvPicPr>
                      <p:cNvPr id="0" name=""/>
                      <p:cNvPicPr/>
                      <p:nvPr/>
                    </p:nvPicPr>
                    <p:blipFill>
                      <a:blip r:embed="rId6"/>
                      <a:stretch>
                        <a:fillRect/>
                      </a:stretch>
                    </p:blipFill>
                    <p:spPr>
                      <a:xfrm>
                        <a:off x="5825733" y="2054350"/>
                        <a:ext cx="2027646" cy="927238"/>
                      </a:xfrm>
                      <a:prstGeom prst="rect">
                        <a:avLst/>
                      </a:prstGeom>
                    </p:spPr>
                  </p:pic>
                </p:oleObj>
              </mc:Fallback>
            </mc:AlternateContent>
          </a:graphicData>
        </a:graphic>
      </p:graphicFrame>
      <p:sp>
        <p:nvSpPr>
          <p:cNvPr id="9" name="TextBox 8"/>
          <p:cNvSpPr txBox="1"/>
          <p:nvPr/>
        </p:nvSpPr>
        <p:spPr>
          <a:xfrm>
            <a:off x="0" y="3427803"/>
            <a:ext cx="6639157" cy="584776"/>
          </a:xfrm>
          <a:prstGeom prst="rect">
            <a:avLst/>
          </a:prstGeom>
          <a:noFill/>
        </p:spPr>
        <p:txBody>
          <a:bodyPr wrap="none" rtlCol="0">
            <a:spAutoFit/>
          </a:bodyPr>
          <a:lstStyle/>
          <a:p>
            <a:r>
              <a:rPr lang="en-US" sz="3200" dirty="0" smtClean="0"/>
              <a:t>2) “softness” (i.e., Goldstone mode)</a:t>
            </a:r>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val="3627546682"/>
              </p:ext>
            </p:extLst>
          </p:nvPr>
        </p:nvGraphicFramePr>
        <p:xfrm>
          <a:off x="2845608" y="4254784"/>
          <a:ext cx="2200275" cy="985838"/>
        </p:xfrm>
        <a:graphic>
          <a:graphicData uri="http://schemas.openxmlformats.org/presentationml/2006/ole">
            <mc:AlternateContent xmlns:mc="http://schemas.openxmlformats.org/markup-compatibility/2006">
              <mc:Choice xmlns:v="urn:schemas-microsoft-com:vml" Requires="v">
                <p:oleObj spid="_x0000_s940465" name="Equation" r:id="rId7" imgW="482600" imgH="215900" progId="Equation.3">
                  <p:embed/>
                </p:oleObj>
              </mc:Choice>
              <mc:Fallback>
                <p:oleObj name="Equation" r:id="rId7" imgW="482600" imgH="215900" progId="Equation.3">
                  <p:embed/>
                  <p:pic>
                    <p:nvPicPr>
                      <p:cNvPr id="0" name=""/>
                      <p:cNvPicPr/>
                      <p:nvPr/>
                    </p:nvPicPr>
                    <p:blipFill>
                      <a:blip r:embed="rId8"/>
                      <a:stretch>
                        <a:fillRect/>
                      </a:stretch>
                    </p:blipFill>
                    <p:spPr>
                      <a:xfrm>
                        <a:off x="2845608" y="4254784"/>
                        <a:ext cx="2200275" cy="985838"/>
                      </a:xfrm>
                      <a:prstGeom prst="rect">
                        <a:avLst/>
                      </a:prstGeom>
                    </p:spPr>
                  </p:pic>
                </p:oleObj>
              </mc:Fallback>
            </mc:AlternateContent>
          </a:graphicData>
        </a:graphic>
      </p:graphicFrame>
      <p:sp>
        <p:nvSpPr>
          <p:cNvPr id="3" name="TextBox 2"/>
          <p:cNvSpPr txBox="1"/>
          <p:nvPr/>
        </p:nvSpPr>
        <p:spPr>
          <a:xfrm>
            <a:off x="553565" y="553524"/>
            <a:ext cx="3890859" cy="707886"/>
          </a:xfrm>
          <a:prstGeom prst="rect">
            <a:avLst/>
          </a:prstGeom>
          <a:noFill/>
        </p:spPr>
        <p:txBody>
          <a:bodyPr wrap="none" rtlCol="0">
            <a:spAutoFit/>
          </a:bodyPr>
          <a:lstStyle/>
          <a:p>
            <a:r>
              <a:rPr lang="en-US" sz="4000" dirty="0" smtClean="0"/>
              <a:t>Two constraints:</a:t>
            </a:r>
            <a:endParaRPr lang="en-US" sz="4000" dirty="0"/>
          </a:p>
        </p:txBody>
      </p:sp>
      <p:graphicFrame>
        <p:nvGraphicFramePr>
          <p:cNvPr id="11" name="Content Placeholder 3"/>
          <p:cNvGraphicFramePr>
            <a:graphicFrameLocks noChangeAspect="1"/>
          </p:cNvGraphicFramePr>
          <p:nvPr>
            <p:extLst>
              <p:ext uri="{D42A27DB-BD31-4B8C-83A1-F6EECF244321}">
                <p14:modId xmlns:p14="http://schemas.microsoft.com/office/powerpoint/2010/main" val="2343480943"/>
              </p:ext>
            </p:extLst>
          </p:nvPr>
        </p:nvGraphicFramePr>
        <p:xfrm>
          <a:off x="839623" y="4184101"/>
          <a:ext cx="1690091" cy="1056521"/>
        </p:xfrm>
        <a:graphic>
          <a:graphicData uri="http://schemas.openxmlformats.org/presentationml/2006/ole">
            <mc:AlternateContent xmlns:mc="http://schemas.openxmlformats.org/markup-compatibility/2006">
              <mc:Choice xmlns:v="urn:schemas-microsoft-com:vml" Requires="v">
                <p:oleObj spid="_x0000_s940466" name="Equation" r:id="rId9" imgW="203200" imgH="127000" progId="Equation.3">
                  <p:embed/>
                </p:oleObj>
              </mc:Choice>
              <mc:Fallback>
                <p:oleObj name="Equation" r:id="rId9" imgW="203200" imgH="127000" progId="Equation.3">
                  <p:embed/>
                  <p:pic>
                    <p:nvPicPr>
                      <p:cNvPr id="0" name=""/>
                      <p:cNvPicPr/>
                      <p:nvPr/>
                    </p:nvPicPr>
                    <p:blipFill>
                      <a:blip r:embed="rId4"/>
                      <a:stretch>
                        <a:fillRect/>
                      </a:stretch>
                    </p:blipFill>
                    <p:spPr>
                      <a:xfrm>
                        <a:off x="839623" y="4184101"/>
                        <a:ext cx="1690091" cy="1056521"/>
                      </a:xfrm>
                      <a:prstGeom prst="rect">
                        <a:avLst/>
                      </a:prstGeom>
                    </p:spPr>
                  </p:pic>
                </p:oleObj>
              </mc:Fallback>
            </mc:AlternateContent>
          </a:graphicData>
        </a:graphic>
      </p:graphicFrame>
    </p:spTree>
    <p:extLst>
      <p:ext uri="{BB962C8B-B14F-4D97-AF65-F5344CB8AC3E}">
        <p14:creationId xmlns:p14="http://schemas.microsoft.com/office/powerpoint/2010/main" val="20886589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d=3, no problem</a:t>
            </a:r>
            <a:endParaRPr lang="en-US" dirty="0"/>
          </a:p>
        </p:txBody>
      </p:sp>
      <p:cxnSp>
        <p:nvCxnSpPr>
          <p:cNvPr id="5" name="Straight Arrow Connector 4"/>
          <p:cNvCxnSpPr/>
          <p:nvPr/>
        </p:nvCxnSpPr>
        <p:spPr>
          <a:xfrm>
            <a:off x="3490072" y="3278609"/>
            <a:ext cx="2918666" cy="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035121078"/>
              </p:ext>
            </p:extLst>
          </p:nvPr>
        </p:nvGraphicFramePr>
        <p:xfrm>
          <a:off x="6256338" y="2584450"/>
          <a:ext cx="752475" cy="985838"/>
        </p:xfrm>
        <a:graphic>
          <a:graphicData uri="http://schemas.openxmlformats.org/presentationml/2006/ole">
            <mc:AlternateContent xmlns:mc="http://schemas.openxmlformats.org/markup-compatibility/2006">
              <mc:Choice xmlns:v="urn:schemas-microsoft-com:vml" Requires="v">
                <p:oleObj spid="_x0000_s946593" name="Equation" r:id="rId3" imgW="165100" imgH="215900" progId="Equation.3">
                  <p:embed/>
                </p:oleObj>
              </mc:Choice>
              <mc:Fallback>
                <p:oleObj name="Equation" r:id="rId3" imgW="165100" imgH="215900" progId="Equation.3">
                  <p:embed/>
                  <p:pic>
                    <p:nvPicPr>
                      <p:cNvPr id="0" name=""/>
                      <p:cNvPicPr/>
                      <p:nvPr/>
                    </p:nvPicPr>
                    <p:blipFill>
                      <a:blip r:embed="rId4"/>
                      <a:stretch>
                        <a:fillRect/>
                      </a:stretch>
                    </p:blipFill>
                    <p:spPr>
                      <a:xfrm>
                        <a:off x="6256338" y="2584450"/>
                        <a:ext cx="752475" cy="985838"/>
                      </a:xfrm>
                      <a:prstGeom prst="rect">
                        <a:avLst/>
                      </a:prstGeom>
                    </p:spPr>
                  </p:pic>
                </p:oleObj>
              </mc:Fallback>
            </mc:AlternateContent>
          </a:graphicData>
        </a:graphic>
      </p:graphicFrame>
      <p:cxnSp>
        <p:nvCxnSpPr>
          <p:cNvPr id="9" name="Straight Arrow Connector 8"/>
          <p:cNvCxnSpPr/>
          <p:nvPr/>
        </p:nvCxnSpPr>
        <p:spPr>
          <a:xfrm flipV="1">
            <a:off x="3490072" y="2083856"/>
            <a:ext cx="1833922" cy="11947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745478119"/>
              </p:ext>
            </p:extLst>
          </p:nvPr>
        </p:nvGraphicFramePr>
        <p:xfrm>
          <a:off x="5394325" y="1417638"/>
          <a:ext cx="577850" cy="927100"/>
        </p:xfrm>
        <a:graphic>
          <a:graphicData uri="http://schemas.openxmlformats.org/presentationml/2006/ole">
            <mc:AlternateContent xmlns:mc="http://schemas.openxmlformats.org/markup-compatibility/2006">
              <mc:Choice xmlns:v="urn:schemas-microsoft-com:vml" Requires="v">
                <p:oleObj spid="_x0000_s946594" name="Equation" r:id="rId5" imgW="127000" imgH="203200" progId="Equation.3">
                  <p:embed/>
                </p:oleObj>
              </mc:Choice>
              <mc:Fallback>
                <p:oleObj name="Equation" r:id="rId5" imgW="127000" imgH="203200" progId="Equation.3">
                  <p:embed/>
                  <p:pic>
                    <p:nvPicPr>
                      <p:cNvPr id="0" name=""/>
                      <p:cNvPicPr/>
                      <p:nvPr/>
                    </p:nvPicPr>
                    <p:blipFill>
                      <a:blip r:embed="rId6"/>
                      <a:stretch>
                        <a:fillRect/>
                      </a:stretch>
                    </p:blipFill>
                    <p:spPr>
                      <a:xfrm>
                        <a:off x="5394325" y="1417638"/>
                        <a:ext cx="577850" cy="927100"/>
                      </a:xfrm>
                      <a:prstGeom prst="rect">
                        <a:avLst/>
                      </a:prstGeom>
                    </p:spPr>
                  </p:pic>
                </p:oleObj>
              </mc:Fallback>
            </mc:AlternateContent>
          </a:graphicData>
        </a:graphic>
      </p:graphicFrame>
      <p:sp>
        <p:nvSpPr>
          <p:cNvPr id="14" name="Oval 13"/>
          <p:cNvSpPr/>
          <p:nvPr/>
        </p:nvSpPr>
        <p:spPr>
          <a:xfrm>
            <a:off x="3261472" y="3050009"/>
            <a:ext cx="457200" cy="45720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377074" y="520964"/>
            <a:ext cx="3212037" cy="769441"/>
          </a:xfrm>
          <a:prstGeom prst="rect">
            <a:avLst/>
          </a:prstGeom>
          <a:noFill/>
        </p:spPr>
        <p:txBody>
          <a:bodyPr wrap="none" rtlCol="0">
            <a:spAutoFit/>
          </a:bodyPr>
          <a:lstStyle/>
          <a:p>
            <a:r>
              <a:rPr lang="en-US" sz="4400" dirty="0" smtClean="0"/>
              <a:t>But in d=2 ?</a:t>
            </a:r>
            <a:endParaRPr lang="en-US" sz="4400" dirty="0"/>
          </a:p>
        </p:txBody>
      </p:sp>
      <p:graphicFrame>
        <p:nvGraphicFramePr>
          <p:cNvPr id="21" name="Object 20"/>
          <p:cNvGraphicFramePr>
            <a:graphicFrameLocks noChangeAspect="1"/>
          </p:cNvGraphicFramePr>
          <p:nvPr>
            <p:extLst>
              <p:ext uri="{D42A27DB-BD31-4B8C-83A1-F6EECF244321}">
                <p14:modId xmlns:p14="http://schemas.microsoft.com/office/powerpoint/2010/main" val="571065384"/>
              </p:ext>
            </p:extLst>
          </p:nvPr>
        </p:nvGraphicFramePr>
        <p:xfrm>
          <a:off x="3255916" y="3690546"/>
          <a:ext cx="925512" cy="811213"/>
        </p:xfrm>
        <a:graphic>
          <a:graphicData uri="http://schemas.openxmlformats.org/presentationml/2006/ole">
            <mc:AlternateContent xmlns:mc="http://schemas.openxmlformats.org/markup-compatibility/2006">
              <mc:Choice xmlns:v="urn:schemas-microsoft-com:vml" Requires="v">
                <p:oleObj spid="_x0000_s946595" name="Equation" r:id="rId7" imgW="203200" imgH="177800" progId="Equation.3">
                  <p:embed/>
                </p:oleObj>
              </mc:Choice>
              <mc:Fallback>
                <p:oleObj name="Equation" r:id="rId7" imgW="203200" imgH="177800" progId="Equation.3">
                  <p:embed/>
                  <p:pic>
                    <p:nvPicPr>
                      <p:cNvPr id="0" name=""/>
                      <p:cNvPicPr/>
                      <p:nvPr/>
                    </p:nvPicPr>
                    <p:blipFill>
                      <a:blip r:embed="rId8"/>
                      <a:stretch>
                        <a:fillRect/>
                      </a:stretch>
                    </p:blipFill>
                    <p:spPr>
                      <a:xfrm>
                        <a:off x="3255916" y="3690546"/>
                        <a:ext cx="925512" cy="811213"/>
                      </a:xfrm>
                      <a:prstGeom prst="rect">
                        <a:avLst/>
                      </a:prstGeom>
                    </p:spPr>
                  </p:pic>
                </p:oleObj>
              </mc:Fallback>
            </mc:AlternateContent>
          </a:graphicData>
        </a:graphic>
      </p:graphicFrame>
      <p:graphicFrame>
        <p:nvGraphicFramePr>
          <p:cNvPr id="24" name="Content Placeholder 3"/>
          <p:cNvGraphicFramePr>
            <a:graphicFrameLocks noChangeAspect="1"/>
          </p:cNvGraphicFramePr>
          <p:nvPr>
            <p:extLst>
              <p:ext uri="{D42A27DB-BD31-4B8C-83A1-F6EECF244321}">
                <p14:modId xmlns:p14="http://schemas.microsoft.com/office/powerpoint/2010/main" val="4155598317"/>
              </p:ext>
            </p:extLst>
          </p:nvPr>
        </p:nvGraphicFramePr>
        <p:xfrm>
          <a:off x="686983" y="4871628"/>
          <a:ext cx="1690091" cy="1056521"/>
        </p:xfrm>
        <a:graphic>
          <a:graphicData uri="http://schemas.openxmlformats.org/presentationml/2006/ole">
            <mc:AlternateContent xmlns:mc="http://schemas.openxmlformats.org/markup-compatibility/2006">
              <mc:Choice xmlns:v="urn:schemas-microsoft-com:vml" Requires="v">
                <p:oleObj spid="_x0000_s946596" name="Equation" r:id="rId9" imgW="203200" imgH="127000" progId="Equation.3">
                  <p:embed/>
                </p:oleObj>
              </mc:Choice>
              <mc:Fallback>
                <p:oleObj name="Equation" r:id="rId9" imgW="203200" imgH="127000" progId="Equation.3">
                  <p:embed/>
                  <p:pic>
                    <p:nvPicPr>
                      <p:cNvPr id="0" name=""/>
                      <p:cNvPicPr/>
                      <p:nvPr/>
                    </p:nvPicPr>
                    <p:blipFill>
                      <a:blip r:embed="rId10"/>
                      <a:stretch>
                        <a:fillRect/>
                      </a:stretch>
                    </p:blipFill>
                    <p:spPr>
                      <a:xfrm>
                        <a:off x="686983" y="4871628"/>
                        <a:ext cx="1690091" cy="1056521"/>
                      </a:xfrm>
                      <a:prstGeom prst="rect">
                        <a:avLst/>
                      </a:prstGeom>
                    </p:spPr>
                  </p:pic>
                </p:oleObj>
              </mc:Fallback>
            </mc:AlternateContent>
          </a:graphicData>
        </a:graphic>
      </p:graphicFrame>
      <p:sp>
        <p:nvSpPr>
          <p:cNvPr id="25" name="TextBox 24"/>
          <p:cNvSpPr txBox="1"/>
          <p:nvPr/>
        </p:nvSpPr>
        <p:spPr>
          <a:xfrm>
            <a:off x="2493790" y="5052839"/>
            <a:ext cx="6472770" cy="769441"/>
          </a:xfrm>
          <a:prstGeom prst="rect">
            <a:avLst/>
          </a:prstGeom>
          <a:noFill/>
        </p:spPr>
        <p:txBody>
          <a:bodyPr wrap="none" rtlCol="0">
            <a:spAutoFit/>
          </a:bodyPr>
          <a:lstStyle/>
          <a:p>
            <a:r>
              <a:rPr lang="en-US" sz="4400" dirty="0" smtClean="0"/>
              <a:t>No “</a:t>
            </a:r>
            <a:r>
              <a:rPr lang="en-US" sz="4400" dirty="0" err="1" smtClean="0"/>
              <a:t>soft”directions</a:t>
            </a:r>
            <a:r>
              <a:rPr lang="en-US" sz="4400" dirty="0" smtClean="0"/>
              <a:t> in d=2</a:t>
            </a:r>
            <a:endParaRPr lang="en-US" sz="4400" dirty="0"/>
          </a:p>
        </p:txBody>
      </p:sp>
      <p:sp>
        <p:nvSpPr>
          <p:cNvPr id="26" name="TextBox 25"/>
          <p:cNvSpPr txBox="1"/>
          <p:nvPr/>
        </p:nvSpPr>
        <p:spPr>
          <a:xfrm>
            <a:off x="2769786" y="4737514"/>
            <a:ext cx="5108415" cy="1446550"/>
          </a:xfrm>
          <a:prstGeom prst="rect">
            <a:avLst/>
          </a:prstGeom>
          <a:noFill/>
        </p:spPr>
        <p:txBody>
          <a:bodyPr wrap="none" rtlCol="0">
            <a:spAutoFit/>
          </a:bodyPr>
          <a:lstStyle/>
          <a:p>
            <a:r>
              <a:rPr lang="en-US" sz="4400" dirty="0" smtClean="0">
                <a:solidFill>
                  <a:srgbClr val="FF0000"/>
                </a:solidFill>
              </a:rPr>
              <a:t>Smaller fluctuations</a:t>
            </a:r>
          </a:p>
          <a:p>
            <a:r>
              <a:rPr lang="en-US" sz="4400" dirty="0" smtClean="0">
                <a:solidFill>
                  <a:srgbClr val="FF0000"/>
                </a:solidFill>
              </a:rPr>
              <a:t>In d=2 than in d=3!</a:t>
            </a:r>
            <a:endParaRPr lang="en-US" sz="4400" dirty="0">
              <a:solidFill>
                <a:srgbClr val="FF0000"/>
              </a:solidFill>
            </a:endParaRPr>
          </a:p>
        </p:txBody>
      </p:sp>
    </p:spTree>
    <p:extLst>
      <p:ext uri="{BB962C8B-B14F-4D97-AF65-F5344CB8AC3E}">
        <p14:creationId xmlns:p14="http://schemas.microsoft.com/office/powerpoint/2010/main" val="2797804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animBg="1"/>
      <p:bldP spid="14" grpId="1" animBg="1"/>
      <p:bldP spid="20" grpId="0"/>
      <p:bldP spid="25" grpId="0"/>
      <p:bldP spid="25" grpId="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18949" y="2147536"/>
            <a:ext cx="8454958" cy="1384995"/>
          </a:xfrm>
          <a:prstGeom prst="rect">
            <a:avLst/>
          </a:prstGeom>
          <a:noFill/>
          <a:ln w="9525">
            <a:noFill/>
            <a:miter lim="800000"/>
            <a:headEnd/>
            <a:tailEnd/>
          </a:ln>
        </p:spPr>
        <p:txBody>
          <a:bodyPr wrap="square">
            <a:spAutoFit/>
          </a:bodyPr>
          <a:lstStyle/>
          <a:p>
            <a:r>
              <a:rPr lang="en-US" altLang="zh-CN" sz="2800" dirty="0" smtClean="0">
                <a:solidFill>
                  <a:srgbClr val="0033CC"/>
                </a:solidFill>
                <a:latin typeface="Calibri" pitchFamily="34" charset="0"/>
              </a:rPr>
              <a:t>Ordered Active</a:t>
            </a:r>
            <a:r>
              <a:rPr lang="zh-CN" altLang="en-US" sz="2800" dirty="0" smtClean="0">
                <a:solidFill>
                  <a:srgbClr val="0033CC"/>
                </a:solidFill>
                <a:latin typeface="Calibri" pitchFamily="34" charset="0"/>
              </a:rPr>
              <a:t> </a:t>
            </a:r>
            <a:r>
              <a:rPr lang="en-US" altLang="zh-CN" sz="2800" dirty="0" smtClean="0">
                <a:solidFill>
                  <a:srgbClr val="0033CC"/>
                </a:solidFill>
                <a:latin typeface="Calibri" pitchFamily="34" charset="0"/>
              </a:rPr>
              <a:t>fluids (aka “flocks”)</a:t>
            </a:r>
            <a:r>
              <a:rPr lang="en-US" altLang="zh-CN" sz="2800" dirty="0" smtClean="0">
                <a:latin typeface="Calibri" pitchFamily="34" charset="0"/>
              </a:rPr>
              <a:t>: large numbers of self-propelled “particles” which tend to align their velocities along the </a:t>
            </a:r>
            <a:r>
              <a:rPr lang="en-US" altLang="zh-CN" sz="2800" dirty="0" smtClean="0">
                <a:solidFill>
                  <a:srgbClr val="FF0000"/>
                </a:solidFill>
                <a:latin typeface="Calibri" pitchFamily="34" charset="0"/>
              </a:rPr>
              <a:t>same</a:t>
            </a:r>
            <a:r>
              <a:rPr lang="en-US" altLang="zh-CN" sz="2800" dirty="0" smtClean="0">
                <a:latin typeface="Calibri" pitchFamily="34" charset="0"/>
              </a:rPr>
              <a:t> direction</a:t>
            </a:r>
            <a:endParaRPr lang="en-US" altLang="zh-CN" sz="2800" dirty="0">
              <a:latin typeface="Calibri" pitchFamily="34" charset="0"/>
            </a:endParaRPr>
          </a:p>
        </p:txBody>
      </p:sp>
      <p:pic>
        <p:nvPicPr>
          <p:cNvPr id="5" name="Picture 6" descr="08-flamingo-flock-flying_1600"/>
          <p:cNvPicPr>
            <a:picLocks noChangeAspect="1" noChangeArrowheads="1"/>
          </p:cNvPicPr>
          <p:nvPr/>
        </p:nvPicPr>
        <p:blipFill>
          <a:blip r:embed="rId2"/>
          <a:srcRect/>
          <a:stretch>
            <a:fillRect/>
          </a:stretch>
        </p:blipFill>
        <p:spPr bwMode="auto">
          <a:xfrm>
            <a:off x="418949" y="3952633"/>
            <a:ext cx="3476625" cy="2776696"/>
          </a:xfrm>
          <a:prstGeom prst="rect">
            <a:avLst/>
          </a:prstGeom>
          <a:noFill/>
          <a:ln w="9525">
            <a:noFill/>
            <a:miter lim="800000"/>
            <a:headEnd/>
            <a:tailEnd/>
          </a:ln>
        </p:spPr>
      </p:pic>
      <p:pic>
        <p:nvPicPr>
          <p:cNvPr id="6" name="Picture 4" descr="18412_1280x1024-wallpaper-cb1271170207"/>
          <p:cNvPicPr>
            <a:picLocks noChangeAspect="1" noChangeArrowheads="1"/>
          </p:cNvPicPr>
          <p:nvPr/>
        </p:nvPicPr>
        <p:blipFill>
          <a:blip r:embed="rId3"/>
          <a:srcRect/>
          <a:stretch>
            <a:fillRect/>
          </a:stretch>
        </p:blipFill>
        <p:spPr bwMode="auto">
          <a:xfrm>
            <a:off x="5076825" y="3933583"/>
            <a:ext cx="3314700" cy="2795746"/>
          </a:xfrm>
          <a:prstGeom prst="rect">
            <a:avLst/>
          </a:prstGeom>
          <a:noFill/>
          <a:ln w="9525">
            <a:noFill/>
            <a:miter lim="800000"/>
            <a:headEnd/>
            <a:tailEnd/>
          </a:ln>
        </p:spPr>
      </p:pic>
      <p:sp>
        <p:nvSpPr>
          <p:cNvPr id="2" name="TextBox 1"/>
          <p:cNvSpPr txBox="1"/>
          <p:nvPr/>
        </p:nvSpPr>
        <p:spPr>
          <a:xfrm>
            <a:off x="655053" y="334211"/>
            <a:ext cx="8107759" cy="523220"/>
          </a:xfrm>
          <a:prstGeom prst="rect">
            <a:avLst/>
          </a:prstGeom>
          <a:noFill/>
        </p:spPr>
        <p:txBody>
          <a:bodyPr wrap="none" rtlCol="0">
            <a:spAutoFit/>
          </a:bodyPr>
          <a:lstStyle/>
          <a:p>
            <a:r>
              <a:rPr lang="en-US" sz="2800" dirty="0" smtClean="0"/>
              <a:t>I) What are incompressible flocks? Are there any?</a:t>
            </a:r>
            <a:endParaRPr lang="en-US" sz="2800" dirty="0"/>
          </a:p>
        </p:txBody>
      </p:sp>
      <p:sp>
        <p:nvSpPr>
          <p:cNvPr id="3" name="TextBox 2"/>
          <p:cNvSpPr txBox="1"/>
          <p:nvPr/>
        </p:nvSpPr>
        <p:spPr>
          <a:xfrm>
            <a:off x="949158" y="1163053"/>
            <a:ext cx="3430697" cy="523220"/>
          </a:xfrm>
          <a:prstGeom prst="rect">
            <a:avLst/>
          </a:prstGeom>
          <a:noFill/>
        </p:spPr>
        <p:txBody>
          <a:bodyPr wrap="none" rtlCol="0">
            <a:spAutoFit/>
          </a:bodyPr>
          <a:lstStyle/>
          <a:p>
            <a:r>
              <a:rPr lang="en-US" sz="2800" dirty="0" smtClean="0"/>
              <a:t>First, what’s a flock?</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Flocks: Essential Features</a:t>
            </a:r>
            <a:endParaRPr lang="en-US" dirty="0"/>
          </a:p>
        </p:txBody>
      </p:sp>
      <p:sp>
        <p:nvSpPr>
          <p:cNvPr id="3" name="Content Placeholder 2"/>
          <p:cNvSpPr>
            <a:spLocks noGrp="1"/>
          </p:cNvSpPr>
          <p:nvPr>
            <p:ph idx="1"/>
          </p:nvPr>
        </p:nvSpPr>
        <p:spPr>
          <a:xfrm>
            <a:off x="457200" y="1600201"/>
            <a:ext cx="8229600" cy="2363554"/>
          </a:xfrm>
        </p:spPr>
        <p:txBody>
          <a:bodyPr>
            <a:normAutofit fontScale="77500" lnSpcReduction="20000"/>
          </a:bodyPr>
          <a:lstStyle/>
          <a:p>
            <a:r>
              <a:rPr lang="en-US" dirty="0" smtClean="0"/>
              <a:t>Only </a:t>
            </a:r>
            <a:r>
              <a:rPr lang="en-US" dirty="0" smtClean="0">
                <a:solidFill>
                  <a:srgbClr val="FF0000"/>
                </a:solidFill>
              </a:rPr>
              <a:t>Local</a:t>
            </a:r>
            <a:r>
              <a:rPr lang="en-US" dirty="0" smtClean="0"/>
              <a:t> interactions: </a:t>
            </a:r>
            <a:r>
              <a:rPr lang="en-US" dirty="0" smtClean="0">
                <a:solidFill>
                  <a:srgbClr val="FF0000"/>
                </a:solidFill>
              </a:rPr>
              <a:t>short ranged </a:t>
            </a:r>
            <a:r>
              <a:rPr lang="en-US" dirty="0" smtClean="0"/>
              <a:t>in </a:t>
            </a:r>
            <a:r>
              <a:rPr lang="en-US" dirty="0" smtClean="0">
                <a:solidFill>
                  <a:srgbClr val="FF0000"/>
                </a:solidFill>
              </a:rPr>
              <a:t>space</a:t>
            </a:r>
            <a:r>
              <a:rPr lang="en-US" dirty="0" smtClean="0"/>
              <a:t> and </a:t>
            </a:r>
            <a:r>
              <a:rPr lang="en-US" dirty="0" smtClean="0">
                <a:solidFill>
                  <a:srgbClr val="FF0000"/>
                </a:solidFill>
              </a:rPr>
              <a:t>time</a:t>
            </a:r>
          </a:p>
          <a:p>
            <a:r>
              <a:rPr lang="en-US" dirty="0" smtClean="0"/>
              <a:t>No external fields (no signs, no compasses):”Rotation invariance”: order is </a:t>
            </a:r>
            <a:r>
              <a:rPr lang="en-US" dirty="0" smtClean="0">
                <a:solidFill>
                  <a:srgbClr val="FF0000"/>
                </a:solidFill>
              </a:rPr>
              <a:t>spontaneous (“emergent”)</a:t>
            </a:r>
            <a:r>
              <a:rPr lang="en-US" dirty="0" smtClean="0"/>
              <a:t>: </a:t>
            </a:r>
          </a:p>
          <a:p>
            <a:r>
              <a:rPr lang="en-US" dirty="0" smtClean="0"/>
              <a:t>i.e., Picked by the system, not a priori</a:t>
            </a:r>
          </a:p>
          <a:p>
            <a:r>
              <a:rPr lang="en-US" dirty="0" smtClean="0"/>
              <a:t>Ferromagnetic interactions (favor alignment)</a:t>
            </a:r>
          </a:p>
          <a:p>
            <a:r>
              <a:rPr lang="en-US" dirty="0" smtClean="0"/>
              <a:t>“Birds” </a:t>
            </a:r>
            <a:r>
              <a:rPr lang="en-US" dirty="0" smtClean="0">
                <a:solidFill>
                  <a:srgbClr val="FF0000"/>
                </a:solidFill>
              </a:rPr>
              <a:t> keep moving  </a:t>
            </a:r>
            <a:r>
              <a:rPr lang="en-US" dirty="0" smtClean="0"/>
              <a:t>(          )  and making errors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solidFill>
                <a:srgbClr val="FF0000"/>
              </a:solidFill>
            </a:endParaRPr>
          </a:p>
          <a:p>
            <a:pPr marL="0" indent="0">
              <a:buNone/>
            </a:pPr>
            <a:endParaRPr lang="en-US"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02588430"/>
              </p:ext>
            </p:extLst>
          </p:nvPr>
        </p:nvGraphicFramePr>
        <p:xfrm>
          <a:off x="3780902" y="3327398"/>
          <a:ext cx="820927" cy="486475"/>
        </p:xfrm>
        <a:graphic>
          <a:graphicData uri="http://schemas.openxmlformats.org/presentationml/2006/ole">
            <mc:AlternateContent xmlns:mc="http://schemas.openxmlformats.org/markup-compatibility/2006">
              <mc:Choice xmlns:v="urn:schemas-microsoft-com:vml" Requires="v">
                <p:oleObj spid="_x0000_s923785" name="Equation" r:id="rId3" imgW="342900" imgH="203200" progId="Equation.3">
                  <p:embed/>
                </p:oleObj>
              </mc:Choice>
              <mc:Fallback>
                <p:oleObj name="Equation" r:id="rId3" imgW="342900" imgH="203200" progId="Equation.3">
                  <p:embed/>
                  <p:pic>
                    <p:nvPicPr>
                      <p:cNvPr id="0" name=""/>
                      <p:cNvPicPr/>
                      <p:nvPr/>
                    </p:nvPicPr>
                    <p:blipFill>
                      <a:blip r:embed="rId4"/>
                      <a:stretch>
                        <a:fillRect/>
                      </a:stretch>
                    </p:blipFill>
                    <p:spPr>
                      <a:xfrm>
                        <a:off x="3780902" y="3327398"/>
                        <a:ext cx="820927" cy="486475"/>
                      </a:xfrm>
                      <a:prstGeom prst="rect">
                        <a:avLst/>
                      </a:prstGeom>
                    </p:spPr>
                  </p:pic>
                </p:oleObj>
              </mc:Fallback>
            </mc:AlternateContent>
          </a:graphicData>
        </a:graphic>
      </p:graphicFrame>
    </p:spTree>
    <p:extLst>
      <p:ext uri="{BB962C8B-B14F-4D97-AF65-F5344CB8AC3E}">
        <p14:creationId xmlns:p14="http://schemas.microsoft.com/office/powerpoint/2010/main" val="4258843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What’s an incompressible flock?</a:t>
            </a:r>
            <a:endParaRPr lang="en-US" dirty="0"/>
          </a:p>
        </p:txBody>
      </p:sp>
      <p:sp>
        <p:nvSpPr>
          <p:cNvPr id="3" name="Content Placeholder 2"/>
          <p:cNvSpPr>
            <a:spLocks noGrp="1"/>
          </p:cNvSpPr>
          <p:nvPr>
            <p:ph idx="1"/>
          </p:nvPr>
        </p:nvSpPr>
        <p:spPr>
          <a:xfrm>
            <a:off x="457200" y="1600200"/>
            <a:ext cx="8229600" cy="2252663"/>
          </a:xfrm>
        </p:spPr>
        <p:txBody>
          <a:bodyPr/>
          <a:lstStyle/>
          <a:p>
            <a:r>
              <a:rPr lang="en-US" dirty="0" smtClean="0"/>
              <a:t>As for fluids, “incompressible” means density can’t change</a:t>
            </a:r>
          </a:p>
          <a:p>
            <a:r>
              <a:rPr lang="en-US" dirty="0" smtClean="0"/>
              <a:t>Very common in fluid mechanics to approximate fluids as incompressible </a:t>
            </a:r>
          </a:p>
          <a:p>
            <a:r>
              <a:rPr lang="en-US" dirty="0" smtClean="0"/>
              <a:t>(valid for speeds</a:t>
            </a:r>
          </a:p>
        </p:txBody>
      </p:sp>
      <p:graphicFrame>
        <p:nvGraphicFramePr>
          <p:cNvPr id="4" name="Object 3"/>
          <p:cNvGraphicFramePr>
            <a:graphicFrameLocks noChangeAspect="1"/>
          </p:cNvGraphicFramePr>
          <p:nvPr>
            <p:extLst>
              <p:ext uri="{D42A27DB-BD31-4B8C-83A1-F6EECF244321}">
                <p14:modId xmlns:p14="http://schemas.microsoft.com/office/powerpoint/2010/main" val="4241569624"/>
              </p:ext>
            </p:extLst>
          </p:nvPr>
        </p:nvGraphicFramePr>
        <p:xfrm>
          <a:off x="3776473" y="3852863"/>
          <a:ext cx="1722437" cy="461962"/>
        </p:xfrm>
        <a:graphic>
          <a:graphicData uri="http://schemas.openxmlformats.org/presentationml/2006/ole">
            <mc:AlternateContent xmlns:mc="http://schemas.openxmlformats.org/markup-compatibility/2006">
              <mc:Choice xmlns:v="urn:schemas-microsoft-com:vml" Requires="v">
                <p:oleObj spid="_x0000_s938109" name="Equation" r:id="rId3" imgW="520700" imgH="139700" progId="Equation.3">
                  <p:embed/>
                </p:oleObj>
              </mc:Choice>
              <mc:Fallback>
                <p:oleObj name="Equation" r:id="rId3" imgW="520700" imgH="139700" progId="Equation.3">
                  <p:embed/>
                  <p:pic>
                    <p:nvPicPr>
                      <p:cNvPr id="0" name=""/>
                      <p:cNvPicPr/>
                      <p:nvPr/>
                    </p:nvPicPr>
                    <p:blipFill>
                      <a:blip r:embed="rId4"/>
                      <a:stretch>
                        <a:fillRect/>
                      </a:stretch>
                    </p:blipFill>
                    <p:spPr>
                      <a:xfrm>
                        <a:off x="3776473" y="3852863"/>
                        <a:ext cx="1722437" cy="461962"/>
                      </a:xfrm>
                      <a:prstGeom prst="rect">
                        <a:avLst/>
                      </a:prstGeom>
                    </p:spPr>
                  </p:pic>
                </p:oleObj>
              </mc:Fallback>
            </mc:AlternateContent>
          </a:graphicData>
        </a:graphic>
      </p:graphicFrame>
      <p:sp>
        <p:nvSpPr>
          <p:cNvPr id="5" name="TextBox 4"/>
          <p:cNvSpPr txBox="1"/>
          <p:nvPr/>
        </p:nvSpPr>
        <p:spPr>
          <a:xfrm>
            <a:off x="473093" y="4500134"/>
            <a:ext cx="8213707" cy="1077218"/>
          </a:xfrm>
          <a:prstGeom prst="rect">
            <a:avLst/>
          </a:prstGeom>
          <a:noFill/>
        </p:spPr>
        <p:txBody>
          <a:bodyPr wrap="none" rtlCol="0">
            <a:spAutoFit/>
          </a:bodyPr>
          <a:lstStyle/>
          <a:p>
            <a:r>
              <a:rPr lang="en-US" sz="3200" dirty="0"/>
              <a:t>Can an incompressible </a:t>
            </a:r>
            <a:r>
              <a:rPr lang="en-US" sz="3200" dirty="0">
                <a:solidFill>
                  <a:srgbClr val="FF0000"/>
                </a:solidFill>
              </a:rPr>
              <a:t>flock</a:t>
            </a:r>
            <a:r>
              <a:rPr lang="en-US" sz="3200" dirty="0"/>
              <a:t> exist in nature?</a:t>
            </a:r>
          </a:p>
          <a:p>
            <a:endParaRPr lang="en-US" sz="3200" dirty="0"/>
          </a:p>
        </p:txBody>
      </p:sp>
      <p:sp>
        <p:nvSpPr>
          <p:cNvPr id="8" name="TextBox 7"/>
          <p:cNvSpPr txBox="1"/>
          <p:nvPr/>
        </p:nvSpPr>
        <p:spPr>
          <a:xfrm>
            <a:off x="752528" y="5264121"/>
            <a:ext cx="2083172" cy="1200329"/>
          </a:xfrm>
          <a:prstGeom prst="rect">
            <a:avLst/>
          </a:prstGeom>
          <a:noFill/>
        </p:spPr>
        <p:txBody>
          <a:bodyPr wrap="none" rtlCol="0">
            <a:spAutoFit/>
          </a:bodyPr>
          <a:lstStyle/>
          <a:p>
            <a:r>
              <a:rPr lang="en-US" sz="3600" dirty="0">
                <a:solidFill>
                  <a:srgbClr val="FF0000"/>
                </a:solidFill>
              </a:rPr>
              <a:t>Hell, yes!</a:t>
            </a:r>
          </a:p>
          <a:p>
            <a:endParaRPr lang="en-US" sz="3600" dirty="0"/>
          </a:p>
        </p:txBody>
      </p:sp>
      <p:sp>
        <p:nvSpPr>
          <p:cNvPr id="10" name="TextBox 9"/>
          <p:cNvSpPr txBox="1"/>
          <p:nvPr/>
        </p:nvSpPr>
        <p:spPr>
          <a:xfrm>
            <a:off x="5498910" y="3838645"/>
            <a:ext cx="2360667" cy="523220"/>
          </a:xfrm>
          <a:prstGeom prst="rect">
            <a:avLst/>
          </a:prstGeom>
          <a:noFill/>
        </p:spPr>
        <p:txBody>
          <a:bodyPr wrap="none" rtlCol="0">
            <a:spAutoFit/>
          </a:bodyPr>
          <a:lstStyle/>
          <a:p>
            <a:r>
              <a:rPr lang="en-US" sz="2800" dirty="0"/>
              <a:t>sound speed) </a:t>
            </a:r>
          </a:p>
        </p:txBody>
      </p:sp>
    </p:spTree>
    <p:extLst>
      <p:ext uri="{BB962C8B-B14F-4D97-AF65-F5344CB8AC3E}">
        <p14:creationId xmlns:p14="http://schemas.microsoft.com/office/powerpoint/2010/main" val="3114996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mj-lt"/>
              </a:rPr>
              <a:t>Examples of incompressible active fluids</a:t>
            </a:r>
            <a:endParaRPr lang="en-GB" sz="3600" dirty="0">
              <a:latin typeface="+mj-lt"/>
            </a:endParaRPr>
          </a:p>
        </p:txBody>
      </p:sp>
      <p:pic>
        <p:nvPicPr>
          <p:cNvPr id="3076" name="Picture 4" descr="The Night Life: Why We Need Bats All the Time--Not Just on Hallow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309" y="2353913"/>
            <a:ext cx="3713017" cy="2784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77403" y="1686759"/>
            <a:ext cx="3340915" cy="615553"/>
          </a:xfrm>
          <a:prstGeom prst="rect">
            <a:avLst/>
          </a:prstGeom>
          <a:noFill/>
        </p:spPr>
        <p:txBody>
          <a:bodyPr wrap="none" rtlCol="0">
            <a:spAutoFit/>
          </a:bodyPr>
          <a:lstStyle/>
          <a:p>
            <a:pPr algn="ctr"/>
            <a:r>
              <a:rPr lang="en-GB" sz="2000" dirty="0" smtClean="0">
                <a:latin typeface="+mn-lt"/>
              </a:rPr>
              <a:t>Bats in a cave</a:t>
            </a:r>
          </a:p>
          <a:p>
            <a:pPr algn="ctr"/>
            <a:r>
              <a:rPr lang="en-GB" sz="1400" b="0" dirty="0" smtClean="0">
                <a:latin typeface="+mn-lt"/>
              </a:rPr>
              <a:t>Picture from phys.org [Credit</a:t>
            </a:r>
            <a:r>
              <a:rPr lang="en-GB" sz="1400" b="0" dirty="0">
                <a:latin typeface="+mn-lt"/>
              </a:rPr>
              <a:t>: Gerry </a:t>
            </a:r>
            <a:r>
              <a:rPr lang="en-GB" sz="1400" b="0" dirty="0" smtClean="0">
                <a:latin typeface="+mn-lt"/>
              </a:rPr>
              <a:t>Carter]</a:t>
            </a:r>
            <a:endParaRPr lang="en-GB" sz="1400" b="0" dirty="0">
              <a:latin typeface="+mn-lt"/>
              <a:cs typeface="Arial"/>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79" y="2301958"/>
            <a:ext cx="2998111" cy="300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3910" y="1434891"/>
            <a:ext cx="4603173" cy="830997"/>
          </a:xfrm>
          <a:prstGeom prst="rect">
            <a:avLst/>
          </a:prstGeom>
          <a:noFill/>
        </p:spPr>
        <p:txBody>
          <a:bodyPr wrap="square" rtlCol="0">
            <a:spAutoFit/>
          </a:bodyPr>
          <a:lstStyle/>
          <a:p>
            <a:pPr algn="ctr"/>
            <a:r>
              <a:rPr lang="en-GB" sz="2000" dirty="0">
                <a:latin typeface="+mn-lt"/>
              </a:rPr>
              <a:t>Dense colony of </a:t>
            </a:r>
            <a:r>
              <a:rPr lang="en-GB" sz="2000" i="1" dirty="0" smtClean="0">
                <a:latin typeface="+mn-lt"/>
              </a:rPr>
              <a:t>B. </a:t>
            </a:r>
            <a:r>
              <a:rPr lang="en-GB" sz="2000" i="1" dirty="0" err="1" smtClean="0">
                <a:latin typeface="+mn-lt"/>
              </a:rPr>
              <a:t>subtilis</a:t>
            </a:r>
            <a:r>
              <a:rPr lang="en-GB" sz="2000" dirty="0" smtClean="0">
                <a:latin typeface="+mn-lt"/>
              </a:rPr>
              <a:t> bacteria</a:t>
            </a:r>
            <a:endParaRPr lang="en-GB" sz="2000" dirty="0">
              <a:latin typeface="+mn-lt"/>
            </a:endParaRPr>
          </a:p>
          <a:p>
            <a:pPr algn="ctr"/>
            <a:r>
              <a:rPr lang="en-GB" sz="1400" b="0" dirty="0">
                <a:latin typeface="+mn-lt"/>
              </a:rPr>
              <a:t>Picture from </a:t>
            </a:r>
            <a:r>
              <a:rPr lang="en-GB" sz="1400" b="0" dirty="0" err="1" smtClean="0">
                <a:latin typeface="+mn-lt"/>
              </a:rPr>
              <a:t>Wensink</a:t>
            </a:r>
            <a:r>
              <a:rPr lang="en-GB" sz="1400" b="0" dirty="0" smtClean="0">
                <a:latin typeface="+mn-lt"/>
              </a:rPr>
              <a:t>, </a:t>
            </a:r>
            <a:r>
              <a:rPr lang="en-GB" sz="1400" b="0" dirty="0" err="1" smtClean="0">
                <a:latin typeface="+mn-lt"/>
              </a:rPr>
              <a:t>Dunkel</a:t>
            </a:r>
            <a:r>
              <a:rPr lang="en-GB" sz="1400" b="0" dirty="0" smtClean="0">
                <a:latin typeface="+mn-lt"/>
              </a:rPr>
              <a:t>, </a:t>
            </a:r>
            <a:r>
              <a:rPr lang="en-GB" sz="1400" b="0" dirty="0" err="1" smtClean="0">
                <a:latin typeface="+mn-lt"/>
              </a:rPr>
              <a:t>Heidenreich</a:t>
            </a:r>
            <a:r>
              <a:rPr lang="en-GB" sz="1400" b="0" dirty="0" smtClean="0">
                <a:latin typeface="+mn-lt"/>
              </a:rPr>
              <a:t>, </a:t>
            </a:r>
            <a:r>
              <a:rPr lang="en-GB" sz="1400" b="0" dirty="0" err="1" smtClean="0">
                <a:latin typeface="+mn-lt"/>
              </a:rPr>
              <a:t>Drescher</a:t>
            </a:r>
            <a:r>
              <a:rPr lang="en-GB" sz="1400" b="0" dirty="0" smtClean="0">
                <a:latin typeface="+mn-lt"/>
              </a:rPr>
              <a:t>, Goldstein, </a:t>
            </a:r>
            <a:r>
              <a:rPr lang="en-GB" sz="1400" b="0" dirty="0" err="1" smtClean="0">
                <a:latin typeface="+mn-lt"/>
              </a:rPr>
              <a:t>Löwen</a:t>
            </a:r>
            <a:r>
              <a:rPr lang="en-GB" sz="1400" b="0" dirty="0" smtClean="0">
                <a:latin typeface="+mn-lt"/>
              </a:rPr>
              <a:t> and </a:t>
            </a:r>
            <a:r>
              <a:rPr lang="en-GB" sz="1400" b="0" dirty="0" err="1" smtClean="0">
                <a:latin typeface="+mn-lt"/>
              </a:rPr>
              <a:t>Yeomans</a:t>
            </a:r>
            <a:r>
              <a:rPr lang="en-GB" sz="1400" b="0" dirty="0" smtClean="0">
                <a:latin typeface="+mn-lt"/>
              </a:rPr>
              <a:t> </a:t>
            </a:r>
            <a:r>
              <a:rPr lang="en-GB" sz="1400" b="0" dirty="0">
                <a:latin typeface="+mn-lt"/>
              </a:rPr>
              <a:t>(2012) PNAS</a:t>
            </a:r>
            <a:endParaRPr lang="en-GB" sz="1400" b="0" dirty="0">
              <a:latin typeface="+mn-lt"/>
              <a:cs typeface="Arial"/>
            </a:endParaRPr>
          </a:p>
        </p:txBody>
      </p:sp>
      <p:sp>
        <p:nvSpPr>
          <p:cNvPr id="5" name="TextBox 4"/>
          <p:cNvSpPr txBox="1"/>
          <p:nvPr/>
        </p:nvSpPr>
        <p:spPr>
          <a:xfrm>
            <a:off x="940043" y="4580158"/>
            <a:ext cx="918841" cy="461665"/>
          </a:xfrm>
          <a:prstGeom prst="rect">
            <a:avLst/>
          </a:prstGeom>
          <a:noFill/>
        </p:spPr>
        <p:txBody>
          <a:bodyPr wrap="none" rtlCol="0">
            <a:spAutoFit/>
          </a:bodyPr>
          <a:lstStyle/>
          <a:p>
            <a:r>
              <a:rPr lang="en-GB" sz="2400" b="0" dirty="0" smtClean="0">
                <a:solidFill>
                  <a:schemeClr val="bg1"/>
                </a:solidFill>
                <a:latin typeface="+mn-lt"/>
                <a:cs typeface="Arial"/>
              </a:rPr>
              <a:t>50</a:t>
            </a:r>
            <a:r>
              <a:rPr lang="en-GB" sz="2400" b="0" dirty="0" smtClean="0">
                <a:solidFill>
                  <a:schemeClr val="bg1"/>
                </a:solidFill>
                <a:latin typeface="+mn-lt"/>
                <a:cs typeface="Arial"/>
                <a:sym typeface="Symbol"/>
              </a:rPr>
              <a:t>m</a:t>
            </a:r>
            <a:endParaRPr lang="en-GB" sz="2400" b="0" dirty="0">
              <a:solidFill>
                <a:schemeClr val="bg1"/>
              </a:solidFill>
              <a:latin typeface="+mn-lt"/>
              <a:cs typeface="Arial"/>
            </a:endParaRPr>
          </a:p>
        </p:txBody>
      </p:sp>
      <p:sp>
        <p:nvSpPr>
          <p:cNvPr id="6" name="TextBox 5"/>
          <p:cNvSpPr txBox="1"/>
          <p:nvPr/>
        </p:nvSpPr>
        <p:spPr>
          <a:xfrm>
            <a:off x="360219" y="5372097"/>
            <a:ext cx="4592782" cy="369332"/>
          </a:xfrm>
          <a:prstGeom prst="rect">
            <a:avLst/>
          </a:prstGeom>
          <a:noFill/>
        </p:spPr>
        <p:txBody>
          <a:bodyPr wrap="square" rtlCol="0">
            <a:spAutoFit/>
          </a:bodyPr>
          <a:lstStyle/>
          <a:p>
            <a:r>
              <a:rPr lang="en-GB" b="0" dirty="0" smtClean="0">
                <a:latin typeface="+mn-lt"/>
                <a:cs typeface="Arial"/>
              </a:rPr>
              <a:t>High density regime → compressibility ≈ 0 </a:t>
            </a:r>
            <a:endParaRPr lang="en-GB" b="0" dirty="0">
              <a:latin typeface="+mn-lt"/>
              <a:cs typeface="Arial"/>
            </a:endParaRPr>
          </a:p>
        </p:txBody>
      </p:sp>
      <p:sp>
        <p:nvSpPr>
          <p:cNvPr id="11" name="TextBox 10"/>
          <p:cNvSpPr txBox="1"/>
          <p:nvPr/>
        </p:nvSpPr>
        <p:spPr>
          <a:xfrm>
            <a:off x="4828309" y="5193256"/>
            <a:ext cx="3993573" cy="923330"/>
          </a:xfrm>
          <a:prstGeom prst="rect">
            <a:avLst/>
          </a:prstGeom>
          <a:noFill/>
        </p:spPr>
        <p:txBody>
          <a:bodyPr wrap="square" rtlCol="0">
            <a:spAutoFit/>
          </a:bodyPr>
          <a:lstStyle/>
          <a:p>
            <a:r>
              <a:rPr lang="en-GB" b="0" dirty="0" smtClean="0">
                <a:latin typeface="+mn-lt"/>
                <a:cs typeface="Arial"/>
              </a:rPr>
              <a:t>True incompressibility is possible via long-ranged repulsive interactions (a bat can “see” through the colony)  </a:t>
            </a:r>
            <a:endParaRPr lang="en-GB" b="0" dirty="0">
              <a:latin typeface="+mn-lt"/>
              <a:cs typeface="Arial"/>
            </a:endParaRPr>
          </a:p>
        </p:txBody>
      </p:sp>
    </p:spTree>
    <p:extLst>
      <p:ext uri="{BB962C8B-B14F-4D97-AF65-F5344CB8AC3E}">
        <p14:creationId xmlns:p14="http://schemas.microsoft.com/office/powerpoint/2010/main" val="235528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7"/>
          <p:cNvSpPr txBox="1"/>
          <p:nvPr/>
        </p:nvSpPr>
        <p:spPr>
          <a:xfrm>
            <a:off x="832497" y="2557873"/>
            <a:ext cx="7003940" cy="584776"/>
          </a:xfrm>
          <a:prstGeom prst="rect">
            <a:avLst/>
          </a:prstGeom>
          <a:noFill/>
        </p:spPr>
        <p:txBody>
          <a:bodyPr wrap="none" rtlCol="0">
            <a:spAutoFit/>
          </a:bodyPr>
          <a:lstStyle/>
          <a:p>
            <a:r>
              <a:rPr lang="en-US" sz="1600" dirty="0" smtClean="0"/>
              <a:t>   (1) A. </a:t>
            </a:r>
            <a:r>
              <a:rPr lang="en-US" sz="1600" dirty="0" err="1" smtClean="0"/>
              <a:t>Bricard</a:t>
            </a:r>
            <a:r>
              <a:rPr lang="en-US" sz="1600" dirty="0" smtClean="0"/>
              <a:t>, J-B. </a:t>
            </a:r>
            <a:r>
              <a:rPr lang="en-US" sz="1600" dirty="0" err="1" smtClean="0"/>
              <a:t>Caussin</a:t>
            </a:r>
            <a:r>
              <a:rPr lang="en-US" sz="1600" dirty="0" smtClean="0"/>
              <a:t>, N. </a:t>
            </a:r>
            <a:r>
              <a:rPr lang="en-US" sz="1600" dirty="0" err="1" smtClean="0"/>
              <a:t>Desreumaux</a:t>
            </a:r>
            <a:r>
              <a:rPr lang="en-US" sz="1600" dirty="0" smtClean="0"/>
              <a:t>, O. </a:t>
            </a:r>
            <a:r>
              <a:rPr lang="en-US" sz="1600" dirty="0" err="1" smtClean="0"/>
              <a:t>Dauchot</a:t>
            </a:r>
            <a:r>
              <a:rPr lang="en-US" sz="1600" dirty="0" smtClean="0"/>
              <a:t>, and D. </a:t>
            </a:r>
            <a:r>
              <a:rPr lang="en-US" sz="1600" dirty="0" err="1" smtClean="0"/>
              <a:t>Bartolo</a:t>
            </a:r>
            <a:r>
              <a:rPr lang="en-US" sz="1600" dirty="0" smtClean="0"/>
              <a:t>, </a:t>
            </a:r>
          </a:p>
          <a:p>
            <a:r>
              <a:rPr lang="en-US" altLang="zh-CN" sz="1600" dirty="0"/>
              <a:t> </a:t>
            </a:r>
            <a:r>
              <a:rPr lang="en-US" altLang="zh-CN" sz="1600" dirty="0" smtClean="0"/>
              <a:t>     Nature, </a:t>
            </a:r>
            <a:r>
              <a:rPr lang="en-US" altLang="zh-CN" sz="1600" b="1" dirty="0" smtClean="0"/>
              <a:t>503</a:t>
            </a:r>
            <a:r>
              <a:rPr lang="en-US" altLang="zh-CN" sz="1600" dirty="0" smtClean="0"/>
              <a:t>, 95 (2013)</a:t>
            </a:r>
            <a:endParaRPr lang="en-US" altLang="zh-CN" sz="1600" dirty="0"/>
          </a:p>
        </p:txBody>
      </p:sp>
      <p:sp>
        <p:nvSpPr>
          <p:cNvPr id="10" name="TextBox 9"/>
          <p:cNvSpPr txBox="1"/>
          <p:nvPr/>
        </p:nvSpPr>
        <p:spPr>
          <a:xfrm>
            <a:off x="206941" y="524617"/>
            <a:ext cx="9037225" cy="1200329"/>
          </a:xfrm>
          <a:prstGeom prst="rect">
            <a:avLst/>
          </a:prstGeom>
          <a:noFill/>
        </p:spPr>
        <p:txBody>
          <a:bodyPr wrap="none" rtlCol="0">
            <a:spAutoFit/>
          </a:bodyPr>
          <a:lstStyle/>
          <a:p>
            <a:r>
              <a:rPr lang="en-US" sz="3600" dirty="0" smtClean="0"/>
              <a:t>3) Systems with </a:t>
            </a:r>
            <a:r>
              <a:rPr lang="en-US" sz="3600" dirty="0" smtClean="0">
                <a:solidFill>
                  <a:srgbClr val="FF0000"/>
                </a:solidFill>
              </a:rPr>
              <a:t>long-ranged </a:t>
            </a:r>
            <a:r>
              <a:rPr lang="en-US" sz="3600" dirty="0" smtClean="0"/>
              <a:t>hydrodynamic </a:t>
            </a:r>
          </a:p>
          <a:p>
            <a:r>
              <a:rPr lang="en-US" sz="3600" dirty="0" smtClean="0"/>
              <a:t>Interactions (e.g., “</a:t>
            </a:r>
            <a:r>
              <a:rPr lang="en-US" sz="3600" dirty="0" err="1" smtClean="0"/>
              <a:t>quinke</a:t>
            </a:r>
            <a:r>
              <a:rPr lang="en-US" sz="3600" dirty="0" smtClean="0"/>
              <a:t> rotators” (1))</a:t>
            </a:r>
            <a:endParaRPr lang="en-US" sz="3600" dirty="0"/>
          </a:p>
        </p:txBody>
      </p:sp>
      <p:pic>
        <p:nvPicPr>
          <p:cNvPr id="3" name="Picture 2"/>
          <p:cNvPicPr>
            <a:picLocks noChangeAspect="1"/>
          </p:cNvPicPr>
          <p:nvPr/>
        </p:nvPicPr>
        <p:blipFill>
          <a:blip r:embed="rId2"/>
          <a:stretch>
            <a:fillRect/>
          </a:stretch>
        </p:blipFill>
        <p:spPr>
          <a:xfrm>
            <a:off x="994568" y="3429000"/>
            <a:ext cx="4406900" cy="1854200"/>
          </a:xfrm>
          <a:prstGeom prst="rect">
            <a:avLst/>
          </a:prstGeom>
        </p:spPr>
      </p:pic>
      <p:pic>
        <p:nvPicPr>
          <p:cNvPr id="4" name="Picture 3"/>
          <p:cNvPicPr>
            <a:picLocks noChangeAspect="1"/>
          </p:cNvPicPr>
          <p:nvPr/>
        </p:nvPicPr>
        <p:blipFill>
          <a:blip r:embed="rId3"/>
          <a:stretch>
            <a:fillRect/>
          </a:stretch>
        </p:blipFill>
        <p:spPr>
          <a:xfrm>
            <a:off x="0" y="1626607"/>
            <a:ext cx="9144000" cy="1516042"/>
          </a:xfrm>
          <a:prstGeom prst="rect">
            <a:avLst/>
          </a:prstGeom>
        </p:spPr>
      </p:pic>
      <p:pic>
        <p:nvPicPr>
          <p:cNvPr id="6" name="Picture 5"/>
          <p:cNvPicPr>
            <a:picLocks noChangeAspect="1"/>
          </p:cNvPicPr>
          <p:nvPr/>
        </p:nvPicPr>
        <p:blipFill>
          <a:blip r:embed="rId4"/>
          <a:stretch>
            <a:fillRect/>
          </a:stretch>
        </p:blipFill>
        <p:spPr>
          <a:xfrm>
            <a:off x="2040009" y="3142649"/>
            <a:ext cx="1892300" cy="2844800"/>
          </a:xfrm>
          <a:prstGeom prst="rect">
            <a:avLst/>
          </a:prstGeom>
        </p:spPr>
      </p:pic>
    </p:spTree>
    <p:extLst>
      <p:ext uri="{BB962C8B-B14F-4D97-AF65-F5344CB8AC3E}">
        <p14:creationId xmlns:p14="http://schemas.microsoft.com/office/powerpoint/2010/main" val="3387186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dirty="0" smtClean="0"/>
              <a:t>II) Hydrodynamic Theory of Incompressible Flocks</a:t>
            </a:r>
            <a:endParaRPr lang="en-US" dirty="0"/>
          </a:p>
        </p:txBody>
      </p:sp>
      <p:sp>
        <p:nvSpPr>
          <p:cNvPr id="5" name="Content Placeholder 2"/>
          <p:cNvSpPr>
            <a:spLocks noGrp="1"/>
          </p:cNvSpPr>
          <p:nvPr>
            <p:ph idx="1"/>
          </p:nvPr>
        </p:nvSpPr>
        <p:spPr>
          <a:xfrm>
            <a:off x="457200" y="1600200"/>
            <a:ext cx="8229600" cy="4525963"/>
          </a:xfrm>
        </p:spPr>
        <p:txBody>
          <a:bodyPr>
            <a:normAutofit lnSpcReduction="10000"/>
          </a:bodyPr>
          <a:lstStyle/>
          <a:p>
            <a:r>
              <a:rPr lang="en-US" sz="2400" dirty="0" smtClean="0"/>
              <a:t>Hard (impossible) to solve microscopic model with ~</a:t>
            </a:r>
            <a:r>
              <a:rPr lang="en-US" sz="2400" dirty="0" smtClean="0">
                <a:solidFill>
                  <a:schemeClr val="accent1"/>
                </a:solidFill>
              </a:rPr>
              <a:t>10^5 </a:t>
            </a:r>
            <a:r>
              <a:rPr lang="en-US" sz="2400" dirty="0" smtClean="0"/>
              <a:t>birds</a:t>
            </a:r>
          </a:p>
          <a:p>
            <a:r>
              <a:rPr lang="en-US" sz="2400" dirty="0" smtClean="0"/>
              <a:t>Harder to figure out what happens if you change model (universal </a:t>
            </a:r>
            <a:r>
              <a:rPr lang="en-US" sz="2400" dirty="0" err="1" smtClean="0"/>
              <a:t>vs</a:t>
            </a:r>
            <a:r>
              <a:rPr lang="en-US" sz="2400" dirty="0" smtClean="0"/>
              <a:t> system-specific)</a:t>
            </a:r>
          </a:p>
          <a:p>
            <a:r>
              <a:rPr lang="en-US" sz="2400" dirty="0" smtClean="0"/>
              <a:t>Historical analog: </a:t>
            </a:r>
            <a:r>
              <a:rPr lang="en-US" sz="2400" dirty="0" smtClean="0">
                <a:solidFill>
                  <a:srgbClr val="FF0000"/>
                </a:solidFill>
              </a:rPr>
              <a:t>Fluid mechanics </a:t>
            </a:r>
            <a:r>
              <a:rPr lang="en-US" sz="2400" dirty="0" smtClean="0"/>
              <a:t>(</a:t>
            </a:r>
            <a:r>
              <a:rPr lang="en-US" sz="2400" dirty="0" err="1" smtClean="0"/>
              <a:t>Navier</a:t>
            </a:r>
            <a:r>
              <a:rPr lang="en-US" sz="2400" dirty="0" smtClean="0"/>
              <a:t>, Stokes, </a:t>
            </a:r>
            <a:r>
              <a:rPr lang="en-US" sz="2400" dirty="0" smtClean="0">
                <a:solidFill>
                  <a:srgbClr val="FF0000"/>
                </a:solidFill>
              </a:rPr>
              <a:t>1822</a:t>
            </a:r>
            <a:r>
              <a:rPr lang="en-US" sz="2400" dirty="0" smtClean="0"/>
              <a:t>):</a:t>
            </a:r>
          </a:p>
          <a:p>
            <a:pPr marL="0" indent="0">
              <a:buNone/>
            </a:pPr>
            <a:r>
              <a:rPr lang="en-US" sz="2400" dirty="0" smtClean="0">
                <a:solidFill>
                  <a:srgbClr val="FF0000"/>
                </a:solidFill>
              </a:rPr>
              <a:t>                  No</a:t>
            </a:r>
            <a:r>
              <a:rPr lang="en-US" sz="2400" dirty="0" smtClean="0"/>
              <a:t> theory of atoms and molecules</a:t>
            </a:r>
          </a:p>
          <a:p>
            <a:pPr marL="0" indent="0">
              <a:buNone/>
            </a:pPr>
            <a:r>
              <a:rPr lang="en-US" sz="2400" dirty="0" smtClean="0">
                <a:solidFill>
                  <a:srgbClr val="FF0000"/>
                </a:solidFill>
              </a:rPr>
              <a:t>                  No</a:t>
            </a:r>
            <a:r>
              <a:rPr lang="en-US" sz="2400" dirty="0" smtClean="0"/>
              <a:t> statistical physics</a:t>
            </a:r>
          </a:p>
          <a:p>
            <a:pPr marL="0" indent="0">
              <a:buNone/>
            </a:pPr>
            <a:r>
              <a:rPr lang="en-US" sz="2400" dirty="0"/>
              <a:t> </a:t>
            </a:r>
            <a:r>
              <a:rPr lang="en-US" sz="2400" dirty="0" smtClean="0"/>
              <a:t>                 </a:t>
            </a:r>
            <a:r>
              <a:rPr lang="en-US" sz="2400" dirty="0" smtClean="0">
                <a:solidFill>
                  <a:srgbClr val="FF0000"/>
                </a:solidFill>
              </a:rPr>
              <a:t>No </a:t>
            </a:r>
            <a:r>
              <a:rPr lang="en-US" sz="2400" dirty="0" smtClean="0"/>
              <a:t>computers, </a:t>
            </a:r>
            <a:r>
              <a:rPr lang="en-US" sz="2400" dirty="0" err="1" smtClean="0"/>
              <a:t>ipad</a:t>
            </a:r>
            <a:r>
              <a:rPr lang="en-US" sz="2400" dirty="0" smtClean="0"/>
              <a:t>, </a:t>
            </a:r>
            <a:r>
              <a:rPr lang="en-US" sz="2400" dirty="0" err="1" smtClean="0"/>
              <a:t>ipod</a:t>
            </a:r>
            <a:r>
              <a:rPr lang="en-US" sz="2400" dirty="0" smtClean="0"/>
              <a:t>, </a:t>
            </a:r>
            <a:r>
              <a:rPr lang="en-US" sz="2400" dirty="0" err="1" smtClean="0"/>
              <a:t>etc</a:t>
            </a:r>
            <a:endParaRPr lang="en-US" sz="2400" dirty="0" smtClean="0"/>
          </a:p>
          <a:p>
            <a:endParaRPr lang="en-US" dirty="0" smtClean="0">
              <a:solidFill>
                <a:srgbClr val="FF0000"/>
              </a:solidFill>
            </a:endParaRPr>
          </a:p>
          <a:p>
            <a:r>
              <a:rPr lang="en-US" dirty="0"/>
              <a:t>So, how’d they do it?</a:t>
            </a:r>
            <a:endParaRPr lang="en-US" sz="2000" dirty="0"/>
          </a:p>
          <a:p>
            <a:endParaRPr lang="en-US" dirty="0" smtClean="0">
              <a:solidFill>
                <a:srgbClr val="FF0000"/>
              </a:solidFill>
            </a:endParaRPr>
          </a:p>
          <a:p>
            <a:endParaRPr lang="en-US" sz="2800" dirty="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287642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Approach</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008032784"/>
              </p:ext>
            </p:extLst>
          </p:nvPr>
        </p:nvGraphicFramePr>
        <p:xfrm>
          <a:off x="2428243" y="1430466"/>
          <a:ext cx="2087629" cy="985649"/>
        </p:xfrm>
        <a:graphic>
          <a:graphicData uri="http://schemas.openxmlformats.org/presentationml/2006/ole">
            <mc:AlternateContent xmlns:mc="http://schemas.openxmlformats.org/markup-compatibility/2006">
              <mc:Choice xmlns:v="urn:schemas-microsoft-com:vml" Requires="v">
                <p:oleObj spid="_x0000_s876858" name="Equation" r:id="rId3" imgW="457200" imgH="215900" progId="Equation.3">
                  <p:embed/>
                </p:oleObj>
              </mc:Choice>
              <mc:Fallback>
                <p:oleObj name="Equation" r:id="rId3" imgW="457200" imgH="215900" progId="Equation.3">
                  <p:embed/>
                  <p:pic>
                    <p:nvPicPr>
                      <p:cNvPr id="0" name=""/>
                      <p:cNvPicPr/>
                      <p:nvPr/>
                    </p:nvPicPr>
                    <p:blipFill>
                      <a:blip r:embed="rId4"/>
                      <a:stretch>
                        <a:fillRect/>
                      </a:stretch>
                    </p:blipFill>
                    <p:spPr>
                      <a:xfrm>
                        <a:off x="2428243" y="1430466"/>
                        <a:ext cx="2087629" cy="985649"/>
                      </a:xfrm>
                      <a:prstGeom prst="rect">
                        <a:avLst/>
                      </a:prstGeom>
                      <a:noFill/>
                    </p:spPr>
                  </p:pic>
                </p:oleObj>
              </mc:Fallback>
            </mc:AlternateContent>
          </a:graphicData>
        </a:graphic>
      </p:graphicFrame>
      <p:sp>
        <p:nvSpPr>
          <p:cNvPr id="5" name="TextBox 4"/>
          <p:cNvSpPr txBox="1"/>
          <p:nvPr/>
        </p:nvSpPr>
        <p:spPr>
          <a:xfrm>
            <a:off x="4515872" y="1417638"/>
            <a:ext cx="3931435" cy="707886"/>
          </a:xfrm>
          <a:prstGeom prst="rect">
            <a:avLst/>
          </a:prstGeom>
          <a:noFill/>
        </p:spPr>
        <p:txBody>
          <a:bodyPr wrap="none" rtlCol="0">
            <a:spAutoFit/>
          </a:bodyPr>
          <a:lstStyle/>
          <a:p>
            <a:r>
              <a:rPr lang="en-US" sz="4000" dirty="0" smtClean="0">
                <a:solidFill>
                  <a:srgbClr val="FF0000"/>
                </a:solidFill>
              </a:rPr>
              <a:t>Continuous fields:</a:t>
            </a:r>
            <a:endParaRPr lang="en-US" sz="4000"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19924639"/>
              </p:ext>
            </p:extLst>
          </p:nvPr>
        </p:nvGraphicFramePr>
        <p:xfrm>
          <a:off x="1014032" y="2598520"/>
          <a:ext cx="1282391" cy="2020737"/>
        </p:xfrm>
        <a:graphic>
          <a:graphicData uri="http://schemas.openxmlformats.org/presentationml/2006/ole">
            <mc:AlternateContent xmlns:mc="http://schemas.openxmlformats.org/markup-compatibility/2006">
              <mc:Choice xmlns:v="urn:schemas-microsoft-com:vml" Requires="v">
                <p:oleObj spid="_x0000_s876859" name="Equation" r:id="rId5" imgW="419100" imgH="660400" progId="Equation.3">
                  <p:embed/>
                </p:oleObj>
              </mc:Choice>
              <mc:Fallback>
                <p:oleObj name="Equation" r:id="rId5" imgW="419100" imgH="660400" progId="Equation.3">
                  <p:embed/>
                  <p:pic>
                    <p:nvPicPr>
                      <p:cNvPr id="0" name=""/>
                      <p:cNvPicPr/>
                      <p:nvPr/>
                    </p:nvPicPr>
                    <p:blipFill>
                      <a:blip r:embed="rId6"/>
                      <a:stretch>
                        <a:fillRect/>
                      </a:stretch>
                    </p:blipFill>
                    <p:spPr>
                      <a:xfrm>
                        <a:off x="1014032" y="2598520"/>
                        <a:ext cx="1282391" cy="2020737"/>
                      </a:xfrm>
                      <a:prstGeom prst="rect">
                        <a:avLst/>
                      </a:prstGeom>
                    </p:spPr>
                  </p:pic>
                </p:oleObj>
              </mc:Fallback>
            </mc:AlternateContent>
          </a:graphicData>
        </a:graphic>
      </p:graphicFrame>
      <p:sp>
        <p:nvSpPr>
          <p:cNvPr id="7" name="TextBox 6"/>
          <p:cNvSpPr txBox="1"/>
          <p:nvPr/>
        </p:nvSpPr>
        <p:spPr>
          <a:xfrm>
            <a:off x="2573590" y="2598520"/>
            <a:ext cx="5722728" cy="584776"/>
          </a:xfrm>
          <a:prstGeom prst="rect">
            <a:avLst/>
          </a:prstGeom>
          <a:noFill/>
        </p:spPr>
        <p:txBody>
          <a:bodyPr wrap="none" rtlCol="0">
            <a:spAutoFit/>
          </a:bodyPr>
          <a:lstStyle/>
          <a:p>
            <a:r>
              <a:rPr lang="en-US" dirty="0" smtClean="0"/>
              <a:t>     </a:t>
            </a:r>
            <a:r>
              <a:rPr lang="en-US" sz="3200" dirty="0" smtClean="0"/>
              <a:t>Coarse grained number density</a:t>
            </a:r>
            <a:endParaRPr lang="en-US" sz="3200" dirty="0"/>
          </a:p>
        </p:txBody>
      </p:sp>
      <p:sp>
        <p:nvSpPr>
          <p:cNvPr id="8" name="TextBox 7"/>
          <p:cNvSpPr txBox="1"/>
          <p:nvPr/>
        </p:nvSpPr>
        <p:spPr>
          <a:xfrm>
            <a:off x="2327158" y="2675907"/>
            <a:ext cx="246432"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2358041" y="4048469"/>
            <a:ext cx="246432"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2963541" y="3879192"/>
            <a:ext cx="4063132" cy="1077218"/>
          </a:xfrm>
          <a:prstGeom prst="rect">
            <a:avLst/>
          </a:prstGeom>
          <a:noFill/>
        </p:spPr>
        <p:txBody>
          <a:bodyPr wrap="none" rtlCol="0">
            <a:spAutoFit/>
          </a:bodyPr>
          <a:lstStyle/>
          <a:p>
            <a:r>
              <a:rPr lang="en-US" sz="3200" dirty="0"/>
              <a:t>Coarse grained </a:t>
            </a:r>
            <a:r>
              <a:rPr lang="en-US" sz="3200" dirty="0" smtClean="0"/>
              <a:t>velocity </a:t>
            </a:r>
            <a:endParaRPr lang="en-US" sz="3200" dirty="0"/>
          </a:p>
          <a:p>
            <a:endParaRPr lang="en-US" sz="3200" dirty="0"/>
          </a:p>
        </p:txBody>
      </p:sp>
      <p:sp>
        <p:nvSpPr>
          <p:cNvPr id="12" name="TextBox 11"/>
          <p:cNvSpPr txBox="1"/>
          <p:nvPr/>
        </p:nvSpPr>
        <p:spPr>
          <a:xfrm>
            <a:off x="846726" y="1640787"/>
            <a:ext cx="1331840" cy="523220"/>
          </a:xfrm>
          <a:prstGeom prst="rect">
            <a:avLst/>
          </a:prstGeom>
          <a:noFill/>
        </p:spPr>
        <p:txBody>
          <a:bodyPr wrap="none" rtlCol="0">
            <a:spAutoFit/>
          </a:bodyPr>
          <a:lstStyle/>
          <a:p>
            <a:r>
              <a:rPr lang="en-US" sz="2800" dirty="0" smtClean="0"/>
              <a:t>Replace</a:t>
            </a:r>
            <a:endParaRPr lang="en-US" sz="2800" dirty="0"/>
          </a:p>
        </p:txBody>
      </p:sp>
      <p:sp>
        <p:nvSpPr>
          <p:cNvPr id="13" name="TextBox 12"/>
          <p:cNvSpPr txBox="1"/>
          <p:nvPr/>
        </p:nvSpPr>
        <p:spPr>
          <a:xfrm>
            <a:off x="457200" y="5303484"/>
            <a:ext cx="7881735" cy="1569660"/>
          </a:xfrm>
          <a:prstGeom prst="rect">
            <a:avLst/>
          </a:prstGeom>
          <a:noFill/>
        </p:spPr>
        <p:txBody>
          <a:bodyPr wrap="none" rtlCol="0">
            <a:spAutoFit/>
          </a:bodyPr>
          <a:lstStyle/>
          <a:p>
            <a:r>
              <a:rPr lang="en-US" dirty="0" smtClean="0"/>
              <a:t>Valid for: </a:t>
            </a:r>
            <a:r>
              <a:rPr lang="en-US" sz="3200" dirty="0" smtClean="0"/>
              <a:t>   Length scales </a:t>
            </a:r>
            <a:r>
              <a:rPr lang="en-US" sz="3200" dirty="0" smtClean="0">
                <a:solidFill>
                  <a:srgbClr val="3366FF"/>
                </a:solidFill>
              </a:rPr>
              <a:t>L</a:t>
            </a:r>
            <a:r>
              <a:rPr lang="en-US" sz="3200" dirty="0" smtClean="0"/>
              <a:t> </a:t>
            </a:r>
            <a:r>
              <a:rPr lang="en-US" sz="3200" dirty="0" smtClean="0">
                <a:solidFill>
                  <a:srgbClr val="3366FF"/>
                </a:solidFill>
              </a:rPr>
              <a:t>&gt;&gt; </a:t>
            </a:r>
            <a:r>
              <a:rPr lang="en-US" sz="3200" dirty="0" smtClean="0"/>
              <a:t>interatomic distance</a:t>
            </a:r>
          </a:p>
          <a:p>
            <a:endParaRPr lang="en-US" sz="3200" dirty="0"/>
          </a:p>
          <a:p>
            <a:r>
              <a:rPr lang="en-US" sz="3200" dirty="0" smtClean="0"/>
              <a:t>              Time scales</a:t>
            </a:r>
            <a:r>
              <a:rPr lang="en-US" sz="3200" dirty="0" smtClean="0">
                <a:solidFill>
                  <a:srgbClr val="3366FF"/>
                </a:solidFill>
              </a:rPr>
              <a:t>   t &gt;&gt; </a:t>
            </a:r>
            <a:r>
              <a:rPr lang="en-US" sz="3200" dirty="0" smtClean="0"/>
              <a:t>collision time</a:t>
            </a:r>
            <a:endParaRPr lang="en-US" dirty="0">
              <a:solidFill>
                <a:srgbClr val="3366FF"/>
              </a:solidFill>
            </a:endParaRPr>
          </a:p>
        </p:txBody>
      </p:sp>
    </p:spTree>
    <p:extLst>
      <p:ext uri="{BB962C8B-B14F-4D97-AF65-F5344CB8AC3E}">
        <p14:creationId xmlns:p14="http://schemas.microsoft.com/office/powerpoint/2010/main" val="1585060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39278</TotalTime>
  <Words>1032</Words>
  <Application>Microsoft Macintosh PowerPoint</Application>
  <PresentationFormat>On-screen Show (4:3)</PresentationFormat>
  <Paragraphs>144</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Equation</vt:lpstr>
      <vt:lpstr>公式</vt:lpstr>
      <vt:lpstr>PowerPoint Presentation</vt:lpstr>
      <vt:lpstr>Outline</vt:lpstr>
      <vt:lpstr>PowerPoint Presentation</vt:lpstr>
      <vt:lpstr> Flocks: Essential Features</vt:lpstr>
      <vt:lpstr>I) What’s an incompressible flock?</vt:lpstr>
      <vt:lpstr>Examples of incompressible active fluids</vt:lpstr>
      <vt:lpstr>PowerPoint Presentation</vt:lpstr>
      <vt:lpstr>II) Hydrodynamic Theory of Incompressible Flocks</vt:lpstr>
      <vt:lpstr>Continuum Approach</vt:lpstr>
      <vt:lpstr>Our (Yu-hai Tu and JT) idea: same approach, different symmetry</vt:lpstr>
      <vt:lpstr>PowerPoint Presentation</vt:lpstr>
      <vt:lpstr>PowerPoint Presentation</vt:lpstr>
      <vt:lpstr>PowerPoint Presentation</vt:lpstr>
      <vt:lpstr>PowerPoint Presentation</vt:lpstr>
      <vt:lpstr> How do you determine P? </vt:lpstr>
      <vt:lpstr>III) Linearized theory</vt:lpstr>
      <vt:lpstr>Now, look for small fluctuations about this for </vt:lpstr>
      <vt:lpstr>The Mexican hat, massive and massless modes</vt:lpstr>
      <vt:lpstr>PowerPoint Presentation</vt:lpstr>
      <vt:lpstr>Linear theory: Fourier space: mode with wavevector </vt:lpstr>
      <vt:lpstr>PowerPoint Presentation</vt:lpstr>
      <vt:lpstr>In d=3, no problem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Death, and Flight: A Theory of Malthusian Flocks</dc:title>
  <dc:creator>John Toner</dc:creator>
  <cp:lastModifiedBy>John Toner</cp:lastModifiedBy>
  <cp:revision>1239</cp:revision>
  <dcterms:created xsi:type="dcterms:W3CDTF">2012-05-18T20:28:49Z</dcterms:created>
  <dcterms:modified xsi:type="dcterms:W3CDTF">2018-06-22T16:40:12Z</dcterms:modified>
</cp:coreProperties>
</file>