
<file path=[Content_Types].xml><?xml version="1.0" encoding="utf-8"?>
<Types xmlns="http://schemas.openxmlformats.org/package/2006/content-types">
  <Default Extension="png" ContentType="image/png"/>
  <Default Extension="jpeg" ContentType="image/jpeg"/>
  <Default Extension="mov" ContentType="video/unknown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9"/>
  </p:notesMasterIdLst>
  <p:sldIdLst>
    <p:sldId id="412" r:id="rId2"/>
    <p:sldId id="461" r:id="rId3"/>
    <p:sldId id="462" r:id="rId4"/>
    <p:sldId id="766" r:id="rId5"/>
    <p:sldId id="753" r:id="rId6"/>
    <p:sldId id="755" r:id="rId7"/>
    <p:sldId id="465" r:id="rId8"/>
    <p:sldId id="466" r:id="rId9"/>
    <p:sldId id="752" r:id="rId10"/>
    <p:sldId id="767" r:id="rId11"/>
    <p:sldId id="699" r:id="rId12"/>
    <p:sldId id="700" r:id="rId13"/>
    <p:sldId id="701" r:id="rId14"/>
    <p:sldId id="702" r:id="rId15"/>
    <p:sldId id="703" r:id="rId16"/>
    <p:sldId id="705" r:id="rId17"/>
    <p:sldId id="733" r:id="rId18"/>
    <p:sldId id="735" r:id="rId19"/>
    <p:sldId id="736" r:id="rId20"/>
    <p:sldId id="737" r:id="rId21"/>
    <p:sldId id="738" r:id="rId22"/>
    <p:sldId id="739" r:id="rId23"/>
    <p:sldId id="740" r:id="rId24"/>
    <p:sldId id="741" r:id="rId25"/>
    <p:sldId id="742" r:id="rId26"/>
    <p:sldId id="746" r:id="rId27"/>
    <p:sldId id="747" r:id="rId28"/>
    <p:sldId id="748" r:id="rId29"/>
    <p:sldId id="749" r:id="rId30"/>
    <p:sldId id="756" r:id="rId31"/>
    <p:sldId id="750" r:id="rId32"/>
    <p:sldId id="743" r:id="rId33"/>
    <p:sldId id="744" r:id="rId34"/>
    <p:sldId id="709" r:id="rId35"/>
    <p:sldId id="710" r:id="rId36"/>
    <p:sldId id="711" r:id="rId37"/>
    <p:sldId id="712" r:id="rId38"/>
    <p:sldId id="714" r:id="rId39"/>
    <p:sldId id="751" r:id="rId40"/>
    <p:sldId id="713" r:id="rId41"/>
    <p:sldId id="715" r:id="rId42"/>
    <p:sldId id="716" r:id="rId43"/>
    <p:sldId id="722" r:id="rId44"/>
    <p:sldId id="719" r:id="rId45"/>
    <p:sldId id="720" r:id="rId46"/>
    <p:sldId id="721" r:id="rId47"/>
    <p:sldId id="723" r:id="rId48"/>
    <p:sldId id="724" r:id="rId49"/>
    <p:sldId id="757" r:id="rId50"/>
    <p:sldId id="758" r:id="rId51"/>
    <p:sldId id="759" r:id="rId52"/>
    <p:sldId id="760" r:id="rId53"/>
    <p:sldId id="717" r:id="rId54"/>
    <p:sldId id="718" r:id="rId55"/>
    <p:sldId id="729" r:id="rId56"/>
    <p:sldId id="764" r:id="rId57"/>
    <p:sldId id="696" r:id="rId58"/>
  </p:sldIdLst>
  <p:sldSz cx="9217025" cy="6911975"/>
  <p:notesSz cx="6781800" cy="9926638"/>
  <p:custDataLst>
    <p:tags r:id="rId60"/>
  </p:custDataLst>
  <p:defaultTextStyle>
    <a:defPPr>
      <a:defRPr lang="en-US"/>
    </a:defPPr>
    <a:lvl1pPr marL="0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0812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21624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82436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43248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04059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64871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25683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86495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7D7D"/>
    <a:srgbClr val="003399"/>
    <a:srgbClr val="4F81BD"/>
    <a:srgbClr val="707070"/>
    <a:srgbClr val="6A6A6A"/>
    <a:srgbClr val="7F7F7F"/>
    <a:srgbClr val="646464"/>
    <a:srgbClr val="547E7E"/>
    <a:srgbClr val="336699"/>
    <a:srgbClr val="6091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87" autoAdjust="0"/>
    <p:restoredTop sz="94641" autoAdjust="0"/>
  </p:normalViewPr>
  <p:slideViewPr>
    <p:cSldViewPr>
      <p:cViewPr>
        <p:scale>
          <a:sx n="120" d="100"/>
          <a:sy n="120" d="100"/>
        </p:scale>
        <p:origin x="-1266" y="-204"/>
      </p:cViewPr>
      <p:guideLst>
        <p:guide orient="horz" pos="90"/>
        <p:guide orient="horz" pos="2404"/>
        <p:guide orient="horz" pos="4264"/>
        <p:guide pos="91"/>
        <p:guide pos="2903"/>
        <p:guide pos="5715"/>
      </p:guideLst>
    </p:cSldViewPr>
  </p:slideViewPr>
  <p:outlineViewPr>
    <p:cViewPr>
      <p:scale>
        <a:sx n="33" d="100"/>
        <a:sy n="33" d="100"/>
      </p:scale>
      <p:origin x="0" y="349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4032"/>
    </p:cViewPr>
  </p:sorterViewPr>
  <p:gridSpacing cx="72010" cy="7201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38780" cy="496332"/>
          </a:xfrm>
          <a:prstGeom prst="rect">
            <a:avLst/>
          </a:prstGeom>
        </p:spPr>
        <p:txBody>
          <a:bodyPr vert="horz" lIns="95452" tIns="47724" rIns="95452" bIns="4772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1452" y="2"/>
            <a:ext cx="2938780" cy="496332"/>
          </a:xfrm>
          <a:prstGeom prst="rect">
            <a:avLst/>
          </a:prstGeom>
        </p:spPr>
        <p:txBody>
          <a:bodyPr vert="horz" lIns="95452" tIns="47724" rIns="95452" bIns="47724" rtlCol="0"/>
          <a:lstStyle>
            <a:lvl1pPr algn="r">
              <a:defRPr sz="1200"/>
            </a:lvl1pPr>
          </a:lstStyle>
          <a:p>
            <a:fld id="{01620072-3401-4DB9-8FDB-45DC06C8E2ED}" type="datetimeFigureOut">
              <a:rPr lang="en-US" smtClean="0"/>
              <a:t>24-Aug-19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96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452" tIns="47724" rIns="95452" bIns="4772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8181" y="4715156"/>
            <a:ext cx="5425440" cy="4466987"/>
          </a:xfrm>
          <a:prstGeom prst="rect">
            <a:avLst/>
          </a:prstGeom>
        </p:spPr>
        <p:txBody>
          <a:bodyPr vert="horz" lIns="95452" tIns="47724" rIns="95452" bIns="4772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5"/>
            <a:ext cx="2938780" cy="496332"/>
          </a:xfrm>
          <a:prstGeom prst="rect">
            <a:avLst/>
          </a:prstGeom>
        </p:spPr>
        <p:txBody>
          <a:bodyPr vert="horz" lIns="95452" tIns="47724" rIns="95452" bIns="4772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1452" y="9428585"/>
            <a:ext cx="2938780" cy="496332"/>
          </a:xfrm>
          <a:prstGeom prst="rect">
            <a:avLst/>
          </a:prstGeom>
        </p:spPr>
        <p:txBody>
          <a:bodyPr vert="horz" lIns="95452" tIns="47724" rIns="95452" bIns="47724" rtlCol="0" anchor="b"/>
          <a:lstStyle>
            <a:lvl1pPr algn="r">
              <a:defRPr sz="1200"/>
            </a:lvl1pPr>
          </a:lstStyle>
          <a:p>
            <a:fld id="{9D3757EF-13E9-4198-A937-0CBC43ED37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7930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3757EF-13E9-4198-A937-0CBC43ED37A3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0435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" y="0"/>
            <a:ext cx="9217024" cy="582932"/>
          </a:xfrm>
          <a:solidFill>
            <a:srgbClr val="707070"/>
          </a:solidFill>
        </p:spPr>
        <p:txBody>
          <a:bodyPr>
            <a:noAutofit/>
          </a:bodyPr>
          <a:lstStyle>
            <a:lvl1pPr>
              <a:defRPr sz="3200" b="1">
                <a:ln w="6350">
                  <a:noFill/>
                </a:ln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1368064" y="172774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-1" y="6698905"/>
            <a:ext cx="9217026" cy="213562"/>
          </a:xfrm>
          <a:prstGeom prst="rect">
            <a:avLst/>
          </a:prstGeom>
          <a:solidFill>
            <a:srgbClr val="707070"/>
          </a:solidFill>
        </p:spPr>
        <p:txBody>
          <a:bodyPr wrap="none" bIns="61200" rtlCol="0" anchor="ctr" anchorCtr="0">
            <a:noAutofit/>
          </a:bodyPr>
          <a:lstStyle/>
          <a:p>
            <a:r>
              <a:rPr lang="en-US" sz="1200" b="1" smtClean="0">
                <a:solidFill>
                  <a:srgbClr val="FFFFFF"/>
                </a:solidFill>
              </a:rPr>
              <a:t>Georg Raffelt, MPI Physics,</a:t>
            </a:r>
            <a:r>
              <a:rPr lang="en-US" sz="1200" b="1" baseline="0" smtClean="0">
                <a:solidFill>
                  <a:srgbClr val="FFFFFF"/>
                </a:solidFill>
              </a:rPr>
              <a:t> Munich</a:t>
            </a:r>
            <a:endParaRPr lang="en-US" sz="1200" b="1">
              <a:solidFill>
                <a:srgbClr val="FFFFFF"/>
              </a:solidFill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4608513" y="6696437"/>
            <a:ext cx="4608513" cy="216392"/>
          </a:xfrm>
          <a:prstGeom prst="rect">
            <a:avLst/>
          </a:prstGeom>
          <a:noFill/>
        </p:spPr>
        <p:txBody>
          <a:bodyPr wrap="none" bIns="61200" rtlCol="0" anchor="ctr" anchorCtr="0">
            <a:noAutofit/>
          </a:bodyPr>
          <a:lstStyle/>
          <a:p>
            <a:pPr algn="r"/>
            <a:r>
              <a:rPr lang="en-US" sz="1200" b="1" baseline="0" smtClean="0">
                <a:solidFill>
                  <a:srgbClr val="FFFFFF"/>
                </a:solidFill>
              </a:rPr>
              <a:t>Neutrino Quantum Kinetics, NBI, Copenhagen, 26–30 Aug 2019</a:t>
            </a:r>
            <a:endParaRPr lang="en-US" sz="1200" b="1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0852" y="276799"/>
            <a:ext cx="8295323" cy="1151996"/>
          </a:xfrm>
          <a:prstGeom prst="rect">
            <a:avLst/>
          </a:prstGeom>
        </p:spPr>
        <p:txBody>
          <a:bodyPr vert="horz" lIns="92162" tIns="46081" rIns="92162" bIns="46081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0852" y="1612796"/>
            <a:ext cx="8295323" cy="4561584"/>
          </a:xfrm>
          <a:prstGeom prst="rect">
            <a:avLst/>
          </a:prstGeom>
        </p:spPr>
        <p:txBody>
          <a:bodyPr vert="horz" lIns="92162" tIns="46081" rIns="92162" bIns="4608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60853" y="6406378"/>
            <a:ext cx="2150639" cy="367999"/>
          </a:xfrm>
          <a:prstGeom prst="rect">
            <a:avLst/>
          </a:prstGeom>
        </p:spPr>
        <p:txBody>
          <a:bodyPr vert="horz" lIns="92162" tIns="46081" rIns="92162" bIns="46081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24-Aug-19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49152" y="6406378"/>
            <a:ext cx="2918725" cy="367999"/>
          </a:xfrm>
          <a:prstGeom prst="rect">
            <a:avLst/>
          </a:prstGeom>
        </p:spPr>
        <p:txBody>
          <a:bodyPr vert="horz" lIns="92162" tIns="46081" rIns="92162" bIns="46081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05537" y="6406378"/>
            <a:ext cx="2150639" cy="367999"/>
          </a:xfrm>
          <a:prstGeom prst="rect">
            <a:avLst/>
          </a:prstGeom>
        </p:spPr>
        <p:txBody>
          <a:bodyPr vert="horz" lIns="92162" tIns="46081" rIns="92162" bIns="46081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21624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5609" indent="-345609" algn="l" defTabSz="9216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8819" indent="-288007" algn="l" defTabSz="921624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52030" indent="-230406" algn="l" defTabSz="92162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12842" indent="-230406" algn="l" defTabSz="921624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73653" indent="-230406" algn="l" defTabSz="921624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34465" indent="-230406" algn="l" defTabSz="9216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95277" indent="-230406" algn="l" defTabSz="9216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56089" indent="-230406" algn="l" defTabSz="9216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16901" indent="-230406" algn="l" defTabSz="9216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0812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21624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82436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43248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04059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64871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25683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86495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0.png"/><Relationship Id="rId7" Type="http://schemas.openxmlformats.org/officeDocument/2006/relationships/image" Target="../media/image36.png"/><Relationship Id="rId2" Type="http://schemas.openxmlformats.org/officeDocument/2006/relationships/image" Target="../media/image2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2.png"/><Relationship Id="rId5" Type="http://schemas.openxmlformats.org/officeDocument/2006/relationships/image" Target="../media/image340.png"/><Relationship Id="rId4" Type="http://schemas.openxmlformats.org/officeDocument/2006/relationships/image" Target="../media/image330.png"/><Relationship Id="rId9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64.png"/><Relationship Id="rId7" Type="http://schemas.openxmlformats.org/officeDocument/2006/relationships/image" Target="../media/image16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Relationship Id="rId9" Type="http://schemas.openxmlformats.org/officeDocument/2006/relationships/image" Target="../media/image6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file:///C:\Users\georg\Desktop\Copenhagen\Kuramoto_x264.mov" TargetMode="External"/><Relationship Id="rId1" Type="http://schemas.microsoft.com/office/2007/relationships/media" Target="file:///C:\Users\georg\Desktop\Copenhagen\Kuramoto_x264.mov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1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0.png"/><Relationship Id="rId5" Type="http://schemas.openxmlformats.org/officeDocument/2006/relationships/image" Target="../media/image411.png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1.png"/><Relationship Id="rId3" Type="http://schemas.openxmlformats.org/officeDocument/2006/relationships/image" Target="../media/image701.png"/><Relationship Id="rId7" Type="http://schemas.openxmlformats.org/officeDocument/2006/relationships/image" Target="../media/image741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1.png"/><Relationship Id="rId5" Type="http://schemas.openxmlformats.org/officeDocument/2006/relationships/image" Target="../media/image721.png"/><Relationship Id="rId10" Type="http://schemas.openxmlformats.org/officeDocument/2006/relationships/image" Target="../media/image771.png"/><Relationship Id="rId4" Type="http://schemas.openxmlformats.org/officeDocument/2006/relationships/image" Target="../media/image711.png"/><Relationship Id="rId9" Type="http://schemas.openxmlformats.org/officeDocument/2006/relationships/image" Target="../media/image76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0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13" Type="http://schemas.openxmlformats.org/officeDocument/2006/relationships/image" Target="../media/image89.png"/><Relationship Id="rId3" Type="http://schemas.openxmlformats.org/officeDocument/2006/relationships/image" Target="../media/image790.png"/><Relationship Id="rId7" Type="http://schemas.openxmlformats.org/officeDocument/2006/relationships/image" Target="../media/image83.png"/><Relationship Id="rId12" Type="http://schemas.openxmlformats.org/officeDocument/2006/relationships/image" Target="../media/image88.png"/><Relationship Id="rId2" Type="http://schemas.openxmlformats.org/officeDocument/2006/relationships/image" Target="../media/image78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2.png"/><Relationship Id="rId11" Type="http://schemas.openxmlformats.org/officeDocument/2006/relationships/image" Target="../media/image87.png"/><Relationship Id="rId5" Type="http://schemas.openxmlformats.org/officeDocument/2006/relationships/image" Target="../media/image812.png"/><Relationship Id="rId10" Type="http://schemas.openxmlformats.org/officeDocument/2006/relationships/image" Target="../media/image86.png"/><Relationship Id="rId4" Type="http://schemas.openxmlformats.org/officeDocument/2006/relationships/image" Target="../media/image800.png"/><Relationship Id="rId9" Type="http://schemas.openxmlformats.org/officeDocument/2006/relationships/image" Target="../media/image8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91.png"/><Relationship Id="rId7" Type="http://schemas.openxmlformats.org/officeDocument/2006/relationships/image" Target="../media/image94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22.jpg"/><Relationship Id="rId9" Type="http://schemas.openxmlformats.org/officeDocument/2006/relationships/image" Target="../media/image9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png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0.png"/><Relationship Id="rId4" Type="http://schemas.openxmlformats.org/officeDocument/2006/relationships/image" Target="../media/image9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1.png"/><Relationship Id="rId3" Type="http://schemas.openxmlformats.org/officeDocument/2006/relationships/image" Target="../media/image28.jpeg"/><Relationship Id="rId7" Type="http://schemas.openxmlformats.org/officeDocument/2006/relationships/image" Target="../media/image771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61.png"/><Relationship Id="rId5" Type="http://schemas.openxmlformats.org/officeDocument/2006/relationships/image" Target="../media/image751.png"/><Relationship Id="rId10" Type="http://schemas.openxmlformats.org/officeDocument/2006/relationships/image" Target="../media/image800.png"/><Relationship Id="rId4" Type="http://schemas.openxmlformats.org/officeDocument/2006/relationships/image" Target="../media/image741.png"/><Relationship Id="rId9" Type="http://schemas.openxmlformats.org/officeDocument/2006/relationships/image" Target="../media/image79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file:///C:\Users\georg\Desktop\Copenhagen\pendulum.mov" TargetMode="External"/><Relationship Id="rId1" Type="http://schemas.microsoft.com/office/2007/relationships/media" Target="file:///C:\Users\georg\Desktop\Copenhagen\pendulum.mov" TargetMode="External"/><Relationship Id="rId5" Type="http://schemas.openxmlformats.org/officeDocument/2006/relationships/image" Target="../media/image33.png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media" Target="file:///C:\Users\georg\Desktop\Copenhagen\split2.mov" TargetMode="External"/><Relationship Id="rId7" Type="http://schemas.openxmlformats.org/officeDocument/2006/relationships/image" Target="../media/image35.png"/><Relationship Id="rId2" Type="http://schemas.openxmlformats.org/officeDocument/2006/relationships/video" Target="file:///C:\Users\georg\Desktop\Copenhagen\split.mov" TargetMode="External"/><Relationship Id="rId1" Type="http://schemas.microsoft.com/office/2007/relationships/media" Target="file:///C:\Users\georg\Desktop\Copenhagen\split.mov" TargetMode="External"/><Relationship Id="rId6" Type="http://schemas.openxmlformats.org/officeDocument/2006/relationships/image" Target="../media/image34.png"/><Relationship Id="rId5" Type="http://schemas.openxmlformats.org/officeDocument/2006/relationships/slideLayout" Target="../slideLayouts/slideLayout1.xml"/><Relationship Id="rId4" Type="http://schemas.openxmlformats.org/officeDocument/2006/relationships/video" Target="file:///C:\Users\georg\Desktop\Copenhagen\split2.mov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media" Target="file:///C:\Users\georg\Desktop\Copenhagen\SNnor.mov" TargetMode="External"/><Relationship Id="rId7" Type="http://schemas.openxmlformats.org/officeDocument/2006/relationships/image" Target="../media/image54.png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6" Type="http://schemas.openxmlformats.org/officeDocument/2006/relationships/image" Target="../media/image39.png"/><Relationship Id="rId5" Type="http://schemas.openxmlformats.org/officeDocument/2006/relationships/slideLayout" Target="../slideLayouts/slideLayout1.xml"/><Relationship Id="rId4" Type="http://schemas.openxmlformats.org/officeDocument/2006/relationships/video" Target="file:///C:\Users\georg\Desktop\Copenhagen\SNnor.mov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png"/><Relationship Id="rId2" Type="http://schemas.openxmlformats.org/officeDocument/2006/relationships/image" Target="../media/image81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0.png"/><Relationship Id="rId5" Type="http://schemas.openxmlformats.org/officeDocument/2006/relationships/image" Target="../media/image100.png"/><Relationship Id="rId4" Type="http://schemas.openxmlformats.org/officeDocument/2006/relationships/image" Target="../media/image90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2.pn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2.png"/><Relationship Id="rId4" Type="http://schemas.openxmlformats.org/officeDocument/2006/relationships/image" Target="../media/image242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4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0.png"/><Relationship Id="rId9" Type="http://schemas.openxmlformats.org/officeDocument/2006/relationships/image" Target="../media/image342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1.png"/><Relationship Id="rId3" Type="http://schemas.openxmlformats.org/officeDocument/2006/relationships/image" Target="../media/image210.png"/><Relationship Id="rId7" Type="http://schemas.openxmlformats.org/officeDocument/2006/relationships/image" Target="../media/image3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10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0.png"/><Relationship Id="rId5" Type="http://schemas.openxmlformats.org/officeDocument/2006/relationships/image" Target="../media/image60.png"/><Relationship Id="rId4" Type="http://schemas.openxmlformats.org/officeDocument/2006/relationships/image" Target="../media/image4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0.png"/><Relationship Id="rId2" Type="http://schemas.openxmlformats.org/officeDocument/2006/relationships/image" Target="../media/image40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0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0.png"/><Relationship Id="rId3" Type="http://schemas.openxmlformats.org/officeDocument/2006/relationships/image" Target="../media/image720.png"/><Relationship Id="rId7" Type="http://schemas.openxmlformats.org/officeDocument/2006/relationships/image" Target="../media/image760.png"/><Relationship Id="rId12" Type="http://schemas.openxmlformats.org/officeDocument/2006/relationships/image" Target="../media/image81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0.png"/><Relationship Id="rId11" Type="http://schemas.openxmlformats.org/officeDocument/2006/relationships/image" Target="../media/image6.png"/><Relationship Id="rId5" Type="http://schemas.openxmlformats.org/officeDocument/2006/relationships/image" Target="../media/image740.png"/><Relationship Id="rId10" Type="http://schemas.openxmlformats.org/officeDocument/2006/relationships/image" Target="../media/image5.png"/><Relationship Id="rId4" Type="http://schemas.openxmlformats.org/officeDocument/2006/relationships/image" Target="../media/image730.png"/><Relationship Id="rId9" Type="http://schemas.openxmlformats.org/officeDocument/2006/relationships/image" Target="../media/image78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8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7.png"/><Relationship Id="rId5" Type="http://schemas.openxmlformats.org/officeDocument/2006/relationships/image" Target="../media/image631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7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98.jp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0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0.png"/><Relationship Id="rId13" Type="http://schemas.openxmlformats.org/officeDocument/2006/relationships/image" Target="../media/image770.png"/><Relationship Id="rId3" Type="http://schemas.openxmlformats.org/officeDocument/2006/relationships/image" Target="../media/image830.png"/><Relationship Id="rId7" Type="http://schemas.openxmlformats.org/officeDocument/2006/relationships/image" Target="../media/image99.png"/><Relationship Id="rId12" Type="http://schemas.openxmlformats.org/officeDocument/2006/relationships/image" Target="../media/image760.png"/><Relationship Id="rId2" Type="http://schemas.openxmlformats.org/officeDocument/2006/relationships/image" Target="../media/image8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60.png"/><Relationship Id="rId11" Type="http://schemas.openxmlformats.org/officeDocument/2006/relationships/image" Target="../media/image750.png"/><Relationship Id="rId5" Type="http://schemas.openxmlformats.org/officeDocument/2006/relationships/image" Target="../media/image850.png"/><Relationship Id="rId10" Type="http://schemas.openxmlformats.org/officeDocument/2006/relationships/image" Target="../media/image740.png"/><Relationship Id="rId4" Type="http://schemas.openxmlformats.org/officeDocument/2006/relationships/image" Target="../media/image840.png"/><Relationship Id="rId9" Type="http://schemas.openxmlformats.org/officeDocument/2006/relationships/image" Target="../media/image730.png"/><Relationship Id="rId14" Type="http://schemas.openxmlformats.org/officeDocument/2006/relationships/image" Target="../media/image78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2.png"/><Relationship Id="rId4" Type="http://schemas.openxmlformats.org/officeDocument/2006/relationships/image" Target="../media/image4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0.png"/><Relationship Id="rId3" Type="http://schemas.openxmlformats.org/officeDocument/2006/relationships/image" Target="../media/image640.png"/><Relationship Id="rId7" Type="http://schemas.openxmlformats.org/officeDocument/2006/relationships/image" Target="../media/image680.png"/><Relationship Id="rId2" Type="http://schemas.openxmlformats.org/officeDocument/2006/relationships/image" Target="../media/image6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82.png"/><Relationship Id="rId5" Type="http://schemas.openxmlformats.org/officeDocument/2006/relationships/image" Target="../media/image660.png"/><Relationship Id="rId4" Type="http://schemas.openxmlformats.org/officeDocument/2006/relationships/image" Target="../media/image650.png"/><Relationship Id="rId9" Type="http://schemas.openxmlformats.org/officeDocument/2006/relationships/image" Target="../media/image70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Collective Neutrino </a:t>
            </a:r>
            <a:r>
              <a:rPr lang="en-US" smtClean="0"/>
              <a:t>Oscillations</a:t>
            </a:r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-129" y="-1"/>
            <a:ext cx="9217153" cy="6911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3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012" y="719607"/>
            <a:ext cx="7201000" cy="502512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-129" y="0"/>
            <a:ext cx="9217153" cy="791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 algn="ctr"/>
            <a:r>
              <a:rPr lang="en-US" sz="4000" b="1">
                <a:solidFill>
                  <a:srgbClr val="4D4D4D"/>
                </a:solidFill>
              </a:rPr>
              <a:t>Collective </a:t>
            </a:r>
            <a:r>
              <a:rPr lang="en-US" sz="4000" b="1" smtClean="0">
                <a:solidFill>
                  <a:srgbClr val="4D4D4D"/>
                </a:solidFill>
              </a:rPr>
              <a:t>Neutrino Flavor </a:t>
            </a:r>
            <a:r>
              <a:rPr lang="en-US" sz="4000" b="1">
                <a:solidFill>
                  <a:srgbClr val="4D4D4D"/>
                </a:solidFill>
              </a:rPr>
              <a:t>Oscillations</a:t>
            </a:r>
            <a:endParaRPr lang="en-US" sz="2000" b="1">
              <a:solidFill>
                <a:srgbClr val="4D4D4D"/>
              </a:solidFill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-130" y="5649657"/>
            <a:ext cx="9217153" cy="122405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 algn="ctr"/>
            <a:r>
              <a:rPr lang="en-US" sz="3200" b="1">
                <a:solidFill>
                  <a:srgbClr val="4D4D4D"/>
                </a:solidFill>
              </a:rPr>
              <a:t>Georg G. Raffelt</a:t>
            </a:r>
          </a:p>
          <a:p>
            <a:pPr algn="ctr"/>
            <a:r>
              <a:rPr lang="en-US" sz="3200" b="1" smtClean="0">
                <a:solidFill>
                  <a:srgbClr val="4D4D4D"/>
                </a:solidFill>
                <a:latin typeface="+mj-lt"/>
              </a:rPr>
              <a:t>Max Planck Institute for Physics, Munich, Germany</a:t>
            </a:r>
            <a:endParaRPr lang="de-DE" sz="3200" b="1" smtClean="0">
              <a:solidFill>
                <a:srgbClr val="4D4D4D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68656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Brief history of collective flavor oscillations</a:t>
            </a:r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144463" y="608710"/>
            <a:ext cx="1582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1992</a:t>
            </a:r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–</a:t>
            </a:r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2005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28112" y="608710"/>
            <a:ext cx="7488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Synchronised oscillations by nu-nu interaction </a:t>
            </a:r>
            <a:r>
              <a:rPr lang="en-US" sz="2400" b="1" smtClean="0">
                <a:solidFill>
                  <a:schemeClr val="accent3">
                    <a:lumMod val="75000"/>
                  </a:schemeClr>
                </a:solidFill>
              </a:rPr>
              <a:t>(pioneers)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5628" y="1058237"/>
            <a:ext cx="1582484" cy="4196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2006</a:t>
            </a:r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–</a:t>
            </a:r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2009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28112" y="1062207"/>
            <a:ext cx="74169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Self-induced conversion, bipolar oscillations, flavor pendulum, (theory of) spectral swaps/splits, multiple splits, 3-flavor effects, … </a:t>
            </a:r>
            <a:r>
              <a:rPr lang="en-US" sz="2400" b="1" smtClean="0">
                <a:solidFill>
                  <a:schemeClr val="accent3">
                    <a:lumMod val="75000"/>
                  </a:schemeClr>
                </a:solidFill>
              </a:rPr>
              <a:t>(goldrush period) </a:t>
            </a:r>
            <a:endParaRPr lang="en-US" sz="2400" b="1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5755" y="2248345"/>
            <a:ext cx="1582484" cy="507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2009</a:t>
            </a:r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–</a:t>
            </a:r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2012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728112" y="2223390"/>
            <a:ext cx="74169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Multi-angle matter effect, halo effect, linearised stability analysis, spurious instabilities, …</a:t>
            </a:r>
            <a:r>
              <a:rPr lang="en-US" sz="2400" b="1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2400" b="1" smtClean="0">
                <a:solidFill>
                  <a:schemeClr val="accent3">
                    <a:lumMod val="75000"/>
                  </a:schemeClr>
                </a:solidFill>
              </a:rPr>
              <a:t>(reality begins to strike) </a:t>
            </a:r>
            <a:endParaRPr lang="en-US" sz="2400" b="1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3892" y="3053532"/>
            <a:ext cx="1582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2013</a:t>
            </a:r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–</a:t>
            </a:r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2015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728112" y="3023927"/>
            <a:ext cx="7416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Spontaneous spatial symmetry breaking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45755" y="3498392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2015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728112" y="3468787"/>
            <a:ext cx="7416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Non-stationary modes (“pulsating modes”)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43892" y="4781772"/>
            <a:ext cx="15193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</a:rPr>
              <a:t>2016</a:t>
            </a: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cs typeface="Calibri"/>
              </a:rPr>
              <a:t>–</a:t>
            </a:r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</a:rPr>
              <a:t>now</a:t>
            </a:r>
            <a:endParaRPr lang="en-US" sz="2400" b="1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24513" y="4752167"/>
            <a:ext cx="74169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</a:rPr>
              <a:t>Fast flavor conversion, supported by nontrivial angle distribution, triggering, initial/boundary conditions, nonlinear regime, …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36712" y="3950775"/>
            <a:ext cx="15193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2016</a:t>
            </a:r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  <a:cs typeface="Calibri"/>
              </a:rPr>
              <a:t>–</a:t>
            </a:r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now</a:t>
            </a:r>
            <a:endParaRPr lang="en-US" sz="2400" b="1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26376" y="3921170"/>
            <a:ext cx="74169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Full space-time dependence acknowledged, dispersion relation in the linearised regime, normal-mode analysis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43892" y="5904327"/>
            <a:ext cx="15193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2011</a:t>
            </a:r>
            <a:r>
              <a:rPr lang="en-US" sz="2400" b="1" smtClean="0">
                <a:solidFill>
                  <a:schemeClr val="tx1">
                    <a:lumMod val="65000"/>
                    <a:lumOff val="35000"/>
                  </a:schemeClr>
                </a:solidFill>
                <a:cs typeface="Calibri"/>
              </a:rPr>
              <a:t>–</a:t>
            </a:r>
            <a:r>
              <a:rPr lang="en-US" sz="24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now</a:t>
            </a:r>
            <a:endParaRPr lang="en-US" sz="2400" b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724513" y="5904327"/>
            <a:ext cx="74169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Many-body Hamiltonian, exact solutions, </a:t>
            </a:r>
          </a:p>
          <a:p>
            <a:r>
              <a:rPr lang="en-US" sz="24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quantum vs. classical, …</a:t>
            </a:r>
          </a:p>
        </p:txBody>
      </p:sp>
    </p:spTree>
    <p:extLst>
      <p:ext uri="{BB962C8B-B14F-4D97-AF65-F5344CB8AC3E}">
        <p14:creationId xmlns:p14="http://schemas.microsoft.com/office/powerpoint/2010/main" val="1004475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Different Ways to Describe Flavor Oscillations</a:t>
            </a:r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1027"/>
              <p:cNvSpPr>
                <a:spLocks noChangeArrowheads="1"/>
              </p:cNvSpPr>
              <p:nvPr/>
            </p:nvSpPr>
            <p:spPr bwMode="auto">
              <a:xfrm>
                <a:off x="144016" y="647597"/>
                <a:ext cx="9001001" cy="1800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rgbClr val="DDDDDD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33333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6402" tIns="43201" rIns="86402" bIns="43201"/>
              <a:lstStyle/>
              <a:p>
                <a:pPr algn="l"/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</a:rPr>
                  <a:t>Two</a:t>
                </a:r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  <a:effectLst/>
                  </a:rPr>
                  <a:t>-flavor oscillations described by a Schr</a:t>
                </a:r>
                <a:r>
                  <a:rPr lang="de-DE" sz="2000" b="1" smtClean="0">
                    <a:solidFill>
                      <a:schemeClr val="accent1">
                        <a:lumMod val="75000"/>
                      </a:schemeClr>
                    </a:solidFill>
                  </a:rPr>
                  <a:t>ö</a:t>
                </a:r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</a:rPr>
                  <a:t>dinger equation for “flavor spinor”</a:t>
                </a:r>
              </a:p>
              <a:p>
                <a:pPr algn="l"/>
                <a:endParaRPr lang="en-US" sz="800" smtClean="0">
                  <a:solidFill>
                    <a:srgbClr val="003399"/>
                  </a:solidFill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sz="2000" b="0" i="0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</a:rPr>
                          <m:t>     </m:t>
                        </m:r>
                        <m:r>
                          <m:rPr>
                            <m:nor/>
                          </m:rPr>
                          <a:rPr lang="en-US" sz="2000" b="0" i="0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</a:rPr>
                          <m:t>i</m:t>
                        </m:r>
                        <m:r>
                          <a:rPr lang="en-US" sz="2000" i="1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</a:rPr>
                          <m:t>𝜕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</a:rPr>
                          <m:t>𝑡</m:t>
                        </m:r>
                      </m:sub>
                    </m:sSub>
                    <m:d>
                      <m:dPr>
                        <m:ctrlPr>
                          <a:rPr lang="en-US" sz="2000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2000" i="1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  <m:t>𝜈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  <m:t>𝑒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  <m:t>𝜈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  <m:t>𝜇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en-US" sz="2000" i="1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</a:rPr>
                      <m:t>=</m:t>
                    </m:r>
                    <m:r>
                      <a:rPr lang="en-US" sz="2000" i="1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ℋ</m:t>
                    </m:r>
                    <m:d>
                      <m:dPr>
                        <m:ctrlPr>
                          <a:rPr lang="en-US" sz="2000" i="1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2000" i="1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  <m:t>𝜈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  <m:t>𝑒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  <m:t>𝜈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  <m:t>𝜇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r>
                  <a:rPr lang="en-US" sz="2000" smtClean="0">
                    <a:solidFill>
                      <a:schemeClr val="accent2">
                        <a:lumMod val="75000"/>
                      </a:schemeClr>
                    </a:solidFill>
                  </a:rPr>
                  <a:t>     </a:t>
                </a:r>
              </a:p>
              <a:p>
                <a:endParaRPr lang="en-US" sz="100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  <a:p>
                <a:r>
                  <a:rPr lang="en-US" sz="2000" smtClean="0">
                    <a:solidFill>
                      <a:schemeClr val="accent1">
                        <a:lumMod val="75000"/>
                      </a:schemeClr>
                    </a:solidFill>
                  </a:rPr>
                  <a:t>in vacuum with  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  <a:ea typeface="Cambria Math"/>
                      </a:rPr>
                      <m:t>ℋ</m:t>
                    </m:r>
                    <m:r>
                      <a:rPr lang="en-US" sz="20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00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  <m:t>Δ</m:t>
                        </m:r>
                        <m:sSup>
                          <m:sSupPr>
                            <m:ctrlPr>
                              <a:rPr lang="en-US" sz="2000" i="1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/>
                              </a:rPr>
                              <m:t>𝑚</m:t>
                            </m:r>
                          </m:e>
                          <m:sup>
                            <m:r>
                              <a:rPr lang="en-US" sz="2000" i="1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0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en-US" sz="20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  <m:t>𝐸</m:t>
                        </m:r>
                      </m:den>
                    </m:f>
                    <m:r>
                      <a:rPr lang="en-US" sz="20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</a:rPr>
                      <m:t> </m:t>
                    </m:r>
                    <m:d>
                      <m:dPr>
                        <m:ctrlPr>
                          <a:rPr lang="en-US" sz="20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2000" i="1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func>
                                <m:funcPr>
                                  <m:ctrlPr>
                                    <a:rPr lang="en-US" sz="2000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  <m:brk m:alnAt="7"/>
                                    </m:rPr>
                                    <a:rPr lang="en-US" sz="200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  <m:t>c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200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  <m:t>os</m:t>
                                  </m:r>
                                </m:fName>
                                <m:e>
                                  <m:r>
                                    <a:rPr lang="en-US" sz="2000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  <m:r>
                                    <m:rPr>
                                      <m:brk m:alnAt="7"/>
                                    </m:rPr>
                                    <a:rPr lang="en-US" sz="2000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  <m:t>𝜃</m:t>
                                  </m:r>
                                </m:e>
                              </m:func>
                            </m:e>
                            <m:e>
                              <m:func>
                                <m:funcPr>
                                  <m:ctrlPr>
                                    <a:rPr lang="en-US" sz="2000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200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  <m:t>sin</m:t>
                                  </m:r>
                                </m:fName>
                                <m:e>
                                  <m:r>
                                    <a:rPr lang="en-US" sz="2000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  <m:r>
                                    <a:rPr lang="en-US" sz="2000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  <m:t>𝜃</m:t>
                                  </m:r>
                                </m:e>
                              </m:func>
                            </m:e>
                          </m:mr>
                          <m:mr>
                            <m:e>
                              <m:func>
                                <m:funcPr>
                                  <m:ctrlPr>
                                    <a:rPr lang="en-US" sz="2000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200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  <m:t>sin</m:t>
                                  </m:r>
                                </m:fName>
                                <m:e>
                                  <m:r>
                                    <a:rPr lang="en-US" sz="2000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  <m:r>
                                    <a:rPr lang="en-US" sz="2000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  <m:t>𝜃</m:t>
                                  </m:r>
                                </m:e>
                              </m:func>
                            </m:e>
                            <m:e>
                              <m:r>
                                <a:rPr lang="en-US" sz="2000" i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  <m:t>−</m:t>
                              </m:r>
                              <m:func>
                                <m:funcPr>
                                  <m:ctrlPr>
                                    <a:rPr lang="en-US" sz="2000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200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  <m:t>cos</m:t>
                                  </m:r>
                                </m:fName>
                                <m:e>
                                  <m:r>
                                    <a:rPr lang="en-US" sz="2000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  <m:r>
                                    <a:rPr lang="en-US" sz="2000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  <m:t>𝜃</m:t>
                                  </m:r>
                                </m:e>
                              </m:func>
                            </m:e>
                          </m:mr>
                        </m:m>
                      </m:e>
                    </m:d>
                  </m:oMath>
                </a14:m>
                <a:endParaRPr lang="en-US" sz="200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3" name="Rectangle 10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4016" y="647597"/>
                <a:ext cx="9001001" cy="1800250"/>
              </a:xfrm>
              <a:prstGeom prst="rect">
                <a:avLst/>
              </a:prstGeom>
              <a:blipFill rotWithShape="1">
                <a:blip r:embed="rId2"/>
                <a:stretch>
                  <a:fillRect l="-813" t="-1689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DDDDDD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33333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2647655" y="1063304"/>
                <a:ext cx="642547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mtClean="0">
                    <a:solidFill>
                      <a:schemeClr val="accent1">
                        <a:lumMod val="75000"/>
                      </a:schemeClr>
                    </a:solidFill>
                    <a:sym typeface="Symbol"/>
                  </a:rPr>
                  <a:t> </a:t>
                </a:r>
                <a:r>
                  <a:rPr lang="en-US" smtClean="0">
                    <a:solidFill>
                      <a:schemeClr val="accent1">
                        <a:lumMod val="75000"/>
                      </a:schemeClr>
                    </a:solidFill>
                  </a:rPr>
                  <a:t>Flavor amplitudes for single-neutrino wave function</a:t>
                </a:r>
              </a:p>
              <a:p>
                <a:r>
                  <a:rPr lang="en-US">
                    <a:solidFill>
                      <a:schemeClr val="accent1">
                        <a:lumMod val="75000"/>
                      </a:schemeClr>
                    </a:solidFill>
                    <a:sym typeface="Symbol"/>
                  </a:rPr>
                  <a:t> </a:t>
                </a:r>
                <a:r>
                  <a:rPr lang="en-US" smtClean="0">
                    <a:solidFill>
                      <a:schemeClr val="accent1">
                        <a:lumMod val="75000"/>
                      </a:schemeClr>
                    </a:solidFill>
                  </a:rPr>
                  <a:t>or field operators (flavor oscillation 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</a:rPr>
                      <m:t>~</m:t>
                    </m:r>
                  </m:oMath>
                </a14:m>
                <a:r>
                  <a:rPr lang="en-US" smtClean="0">
                    <a:solidFill>
                      <a:schemeClr val="accent1">
                        <a:lumMod val="75000"/>
                      </a:schemeClr>
                    </a:solidFill>
                  </a:rPr>
                  <a:t> Bogoliubov transformation)</a:t>
                </a:r>
                <a:endParaRPr lang="en-US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7655" y="1063304"/>
                <a:ext cx="6425477" cy="646331"/>
              </a:xfrm>
              <a:prstGeom prst="rect">
                <a:avLst/>
              </a:prstGeom>
              <a:blipFill rotWithShape="1">
                <a:blip r:embed="rId3"/>
                <a:stretch>
                  <a:fillRect l="-759" t="-6604" r="-1044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1027"/>
              <p:cNvSpPr>
                <a:spLocks noChangeArrowheads="1"/>
              </p:cNvSpPr>
              <p:nvPr/>
            </p:nvSpPr>
            <p:spPr bwMode="auto">
              <a:xfrm>
                <a:off x="143892" y="2447847"/>
                <a:ext cx="9001001" cy="1800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rgbClr val="DDDDDD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33333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6402" tIns="43201" rIns="86402" bIns="43201"/>
              <a:lstStyle/>
              <a:p>
                <a:pPr algn="l"/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</a:rPr>
                  <a:t>Equivalent commutator equation in terms of “density matrix”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</a:rPr>
                      <m:t>𝝔</m:t>
                    </m:r>
                  </m:oMath>
                </a14:m>
                <a:endParaRPr lang="en-US" sz="2000" b="1" smtClean="0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pPr algn="l"/>
                <a:endParaRPr lang="en-US" sz="800" smtClean="0">
                  <a:solidFill>
                    <a:srgbClr val="003399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m:rPr>
                              <m:nor/>
                            </m:rPr>
                            <a:rPr lang="en-US" sz="2000" b="0" i="0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     </m:t>
                          </m:r>
                          <m:r>
                            <m:rPr>
                              <m:nor/>
                            </m:rPr>
                            <a:rPr lang="en-US" sz="200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i</m:t>
                          </m:r>
                          <m:r>
                            <a:rPr lang="en-US" sz="20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𝜕</m:t>
                          </m:r>
                        </m:e>
                        <m:sub>
                          <m:r>
                            <a:rPr lang="en-US" sz="20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𝑡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/>
                        </a:rPr>
                        <m:t>𝜚</m:t>
                      </m:r>
                      <m:r>
                        <a:rPr lang="en-US" sz="2000" i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0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ℋ</m:t>
                          </m:r>
                          <m:r>
                            <a:rPr lang="en-US" sz="20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,</m:t>
                          </m:r>
                          <m:r>
                            <a:rPr lang="en-US" sz="2000" b="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𝜚</m:t>
                          </m:r>
                        </m:e>
                      </m:d>
                    </m:oMath>
                  </m:oMathPara>
                </a14:m>
                <a:endParaRPr lang="en-US" sz="1000" smtClean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  <a:p>
                <a:endParaRPr lang="en-US" sz="100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/>
                        </a:rPr>
                        <m:t>     </m:t>
                      </m:r>
                      <m:r>
                        <a:rPr lang="en-US" sz="2000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𝜚</m:t>
                      </m:r>
                      <m:r>
                        <a:rPr lang="en-US" sz="2000" i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en-US" sz="2000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000" i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d>
                                  <m:dPr>
                                    <m:begChr m:val="〈"/>
                                    <m:endChr m:val="|"/>
                                    <m:ctrlPr>
                                      <a:rPr lang="en-US" sz="2000" i="1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2000" i="1">
                                            <a:solidFill>
                                              <a:schemeClr val="tx1">
                                                <a:lumMod val="65000"/>
                                                <a:lumOff val="3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>
                                            <a:solidFill>
                                              <a:schemeClr val="tx1">
                                                <a:lumMod val="65000"/>
                                                <a:lumOff val="3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𝜈</m:t>
                                        </m:r>
                                      </m:e>
                                      <m:sub>
                                        <m:r>
                                          <a:rPr lang="en-US" sz="2000" i="1">
                                            <a:solidFill>
                                              <a:schemeClr val="tx1">
                                                <a:lumMod val="65000"/>
                                                <a:lumOff val="3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𝑒</m:t>
                                        </m:r>
                                      </m:sub>
                                    </m:sSub>
                                  </m:e>
                                </m:d>
                                <m:sSub>
                                  <m:sSubPr>
                                    <m:ctrlPr>
                                      <a:rPr lang="en-US" sz="2000" i="1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𝜈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𝑒</m:t>
                                    </m:r>
                                  </m:sub>
                                </m:sSub>
                                <m:r>
                                  <a:rPr lang="en-US" sz="2000" i="1">
                                    <a:solidFill>
                                      <a:schemeClr val="tx1">
                                        <a:lumMod val="65000"/>
                                        <a:lumOff val="35000"/>
                                      </a:schemeClr>
                                    </a:solidFill>
                                    <a:latin typeface="Cambria Math"/>
                                  </a:rPr>
                                  <m:t>〉</m:t>
                                </m:r>
                              </m:e>
                              <m:e>
                                <m:d>
                                  <m:dPr>
                                    <m:begChr m:val="〈"/>
                                    <m:endChr m:val="|"/>
                                    <m:ctrlPr>
                                      <a:rPr lang="en-US" sz="2000" i="1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2000" i="1">
                                            <a:solidFill>
                                              <a:schemeClr val="tx1">
                                                <a:lumMod val="65000"/>
                                                <a:lumOff val="3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>
                                            <a:solidFill>
                                              <a:schemeClr val="tx1">
                                                <a:lumMod val="65000"/>
                                                <a:lumOff val="3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𝜈</m:t>
                                        </m:r>
                                      </m:e>
                                      <m:sub>
                                        <m:r>
                                          <a:rPr lang="en-US" sz="2000" i="1">
                                            <a:solidFill>
                                              <a:schemeClr val="tx1">
                                                <a:lumMod val="65000"/>
                                                <a:lumOff val="3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𝑒</m:t>
                                        </m:r>
                                      </m:sub>
                                    </m:sSub>
                                  </m:e>
                                </m:d>
                                <m:sSub>
                                  <m:sSubPr>
                                    <m:ctrlPr>
                                      <a:rPr lang="en-US" sz="2000" i="1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𝜈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𝜇</m:t>
                                    </m:r>
                                  </m:sub>
                                </m:sSub>
                                <m:r>
                                  <a:rPr lang="en-US" sz="2000" i="1">
                                    <a:solidFill>
                                      <a:schemeClr val="tx1">
                                        <a:lumMod val="65000"/>
                                        <a:lumOff val="35000"/>
                                      </a:schemeClr>
                                    </a:solidFill>
                                    <a:latin typeface="Cambria Math"/>
                                  </a:rPr>
                                  <m:t>〉</m:t>
                                </m:r>
                              </m:e>
                            </m:mr>
                            <m:mr>
                              <m:e>
                                <m:d>
                                  <m:dPr>
                                    <m:begChr m:val="〈"/>
                                    <m:endChr m:val="|"/>
                                    <m:ctrlPr>
                                      <a:rPr lang="en-US" sz="2000" i="1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2000" i="1">
                                            <a:solidFill>
                                              <a:schemeClr val="tx1">
                                                <a:lumMod val="65000"/>
                                                <a:lumOff val="3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>
                                            <a:solidFill>
                                              <a:schemeClr val="tx1">
                                                <a:lumMod val="65000"/>
                                                <a:lumOff val="3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𝜈</m:t>
                                        </m:r>
                                      </m:e>
                                      <m:sub>
                                        <m:r>
                                          <a:rPr lang="en-US" sz="2000" i="1">
                                            <a:solidFill>
                                              <a:schemeClr val="tx1">
                                                <a:lumMod val="65000"/>
                                                <a:lumOff val="3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𝜇</m:t>
                                        </m:r>
                                      </m:sub>
                                    </m:sSub>
                                  </m:e>
                                </m:d>
                                <m:sSub>
                                  <m:sSubPr>
                                    <m:ctrlPr>
                                      <a:rPr lang="en-US" sz="2000" i="1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𝜈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𝑒</m:t>
                                    </m:r>
                                  </m:sub>
                                </m:sSub>
                                <m:r>
                                  <a:rPr lang="en-US" sz="2000" i="1">
                                    <a:solidFill>
                                      <a:schemeClr val="tx1">
                                        <a:lumMod val="65000"/>
                                        <a:lumOff val="35000"/>
                                      </a:schemeClr>
                                    </a:solidFill>
                                    <a:latin typeface="Cambria Math"/>
                                  </a:rPr>
                                  <m:t>〉</m:t>
                                </m:r>
                              </m:e>
                              <m:e>
                                <m:d>
                                  <m:dPr>
                                    <m:begChr m:val="〈"/>
                                    <m:endChr m:val="|"/>
                                    <m:ctrlPr>
                                      <a:rPr lang="en-US" sz="2000" i="1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2000" i="1">
                                            <a:solidFill>
                                              <a:schemeClr val="tx1">
                                                <a:lumMod val="65000"/>
                                                <a:lumOff val="3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>
                                            <a:solidFill>
                                              <a:schemeClr val="tx1">
                                                <a:lumMod val="65000"/>
                                                <a:lumOff val="3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𝜈</m:t>
                                        </m:r>
                                      </m:e>
                                      <m:sub>
                                        <m:r>
                                          <a:rPr lang="en-US" sz="2000" i="1">
                                            <a:solidFill>
                                              <a:schemeClr val="tx1">
                                                <a:lumMod val="65000"/>
                                                <a:lumOff val="3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𝜇</m:t>
                                        </m:r>
                                      </m:sub>
                                    </m:sSub>
                                  </m:e>
                                </m:d>
                                <m:sSub>
                                  <m:sSubPr>
                                    <m:ctrlPr>
                                      <a:rPr lang="en-US" sz="2000" i="1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𝜈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𝜇</m:t>
                                    </m:r>
                                  </m:sub>
                                </m:sSub>
                                <m:r>
                                  <a:rPr lang="en-US" sz="2000" i="1">
                                    <a:solidFill>
                                      <a:schemeClr val="tx1">
                                        <a:lumMod val="65000"/>
                                        <a:lumOff val="35000"/>
                                      </a:schemeClr>
                                    </a:solidFill>
                                    <a:latin typeface="Cambria Math"/>
                                  </a:rPr>
                                  <m:t>〉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00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5" name="Rectangle 10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3892" y="2447847"/>
                <a:ext cx="9001001" cy="1800250"/>
              </a:xfrm>
              <a:prstGeom prst="rect">
                <a:avLst/>
              </a:prstGeom>
              <a:blipFill rotWithShape="1">
                <a:blip r:embed="rId4"/>
                <a:stretch>
                  <a:fillRect l="-813" t="-2034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DDDDDD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33333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3158774" y="3111376"/>
            <a:ext cx="60249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chemeClr val="accent1">
                    <a:lumMod val="75000"/>
                  </a:schemeClr>
                </a:solidFill>
                <a:sym typeface="Symbol"/>
              </a:rPr>
              <a:t> </a:t>
            </a:r>
            <a:r>
              <a:rPr lang="en-US" smtClean="0">
                <a:solidFill>
                  <a:schemeClr val="accent1">
                    <a:lumMod val="75000"/>
                  </a:schemeClr>
                </a:solidFill>
              </a:rPr>
              <a:t>Single-particle density matrix</a:t>
            </a:r>
          </a:p>
          <a:p>
            <a:r>
              <a:rPr lang="en-US" smtClean="0">
                <a:solidFill>
                  <a:schemeClr val="accent1">
                    <a:lumMod val="75000"/>
                  </a:schemeClr>
                </a:solidFill>
                <a:sym typeface="Symbol"/>
              </a:rPr>
              <a:t> </a:t>
            </a:r>
            <a:r>
              <a:rPr lang="en-US" smtClean="0">
                <a:solidFill>
                  <a:schemeClr val="accent1">
                    <a:lumMod val="75000"/>
                  </a:schemeClr>
                </a:solidFill>
              </a:rPr>
              <a:t>or field bilinears </a:t>
            </a:r>
          </a:p>
          <a:p>
            <a:r>
              <a:rPr lang="en-US" smtClean="0">
                <a:solidFill>
                  <a:schemeClr val="accent1">
                    <a:lumMod val="75000"/>
                  </a:schemeClr>
                </a:solidFill>
                <a:sym typeface="Symbol"/>
              </a:rPr>
              <a:t></a:t>
            </a:r>
            <a:r>
              <a:rPr lang="en-US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>
                <a:solidFill>
                  <a:schemeClr val="accent1">
                    <a:lumMod val="75000"/>
                  </a:schemeClr>
                </a:solidFill>
              </a:rPr>
              <a:t>or expectation values of field bilinears </a:t>
            </a:r>
            <a:r>
              <a:rPr lang="en-US" smtClean="0">
                <a:solidFill>
                  <a:schemeClr val="accent1">
                    <a:lumMod val="75000"/>
                  </a:schemeClr>
                </a:solidFill>
              </a:rPr>
              <a:t>(occupation </a:t>
            </a:r>
            <a:r>
              <a:rPr lang="en-US">
                <a:solidFill>
                  <a:schemeClr val="accent1">
                    <a:lumMod val="75000"/>
                  </a:schemeClr>
                </a:solidFill>
              </a:rPr>
              <a:t>numbers)</a:t>
            </a:r>
          </a:p>
          <a:p>
            <a:r>
              <a:rPr lang="en-US" smtClean="0">
                <a:solidFill>
                  <a:schemeClr val="accent1">
                    <a:lumMod val="75000"/>
                  </a:schemeClr>
                </a:solidFill>
              </a:rPr>
              <a:t>   (“matrix of densities”)</a:t>
            </a:r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1027"/>
              <p:cNvSpPr>
                <a:spLocks noChangeArrowheads="1"/>
              </p:cNvSpPr>
              <p:nvPr/>
            </p:nvSpPr>
            <p:spPr bwMode="auto">
              <a:xfrm>
                <a:off x="144016" y="4375764"/>
                <a:ext cx="9001001" cy="216030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rgbClr val="DDDDDD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33333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6402" tIns="43201" rIns="86402" bIns="43201"/>
              <a:lstStyle/>
              <a:p>
                <a:r>
                  <a:rPr lang="en-US" sz="2000" b="1">
                    <a:solidFill>
                      <a:schemeClr val="accent1">
                        <a:lumMod val="75000"/>
                      </a:schemeClr>
                    </a:solidFill>
                  </a:rPr>
                  <a:t>Expand Hermitean 2</a:t>
                </a:r>
                <a:r>
                  <a:rPr lang="en-US" sz="2000" b="1">
                    <a:solidFill>
                      <a:schemeClr val="accent1">
                        <a:lumMod val="75000"/>
                      </a:schemeClr>
                    </a:solidFill>
                    <a:sym typeface="Symbol"/>
                  </a:rPr>
                  <a:t></a:t>
                </a:r>
                <a:r>
                  <a:rPr lang="en-US" sz="2000" b="1">
                    <a:solidFill>
                      <a:schemeClr val="accent1">
                        <a:lumMod val="75000"/>
                      </a:schemeClr>
                    </a:solidFill>
                  </a:rPr>
                  <a:t>2 matrices in Pauli matrices</a:t>
                </a:r>
              </a:p>
              <a:p>
                <a:endParaRPr lang="en-US" sz="500">
                  <a:solidFill>
                    <a:srgbClr val="003399"/>
                  </a:solidFill>
                </a:endParaRPr>
              </a:p>
              <a:p>
                <a:r>
                  <a:rPr lang="en-US" sz="2000"/>
                  <a:t>   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/>
                      </a:rPr>
                      <m:t> </m:t>
                    </m:r>
                    <m:r>
                      <a:rPr lang="en-US" sz="20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</a:rPr>
                      <m:t>𝜌</m:t>
                    </m:r>
                    <m:r>
                      <a:rPr lang="en-US" sz="20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</a:rPr>
                      <m:t>=</m:t>
                    </m:r>
                    <m:r>
                      <m:rPr>
                        <m:nor/>
                      </m:rPr>
                      <a:rPr lang="en-US" sz="20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</a:rPr>
                      <m:t>Tr</m:t>
                    </m:r>
                    <m:d>
                      <m:dPr>
                        <m:ctrlPr>
                          <a:rPr lang="en-US" sz="20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20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  <m:t>𝜌</m:t>
                        </m:r>
                      </m:e>
                    </m:d>
                    <m:r>
                      <a:rPr lang="en-US" sz="20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en-US" sz="20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20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sz="2000" b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</a:rPr>
                      <m:t>𝐏</m:t>
                    </m:r>
                    <m:r>
                      <a:rPr lang="en-US" sz="20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</a:rPr>
                      <m:t>⋅</m:t>
                    </m:r>
                    <m:r>
                      <a:rPr lang="en-US" sz="2000" b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</a:rPr>
                      <m:t>𝛔</m:t>
                    </m:r>
                  </m:oMath>
                </a14:m>
                <a:r>
                  <a:rPr lang="en-US" sz="20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    </a:t>
                </a:r>
                <a:r>
                  <a:rPr lang="en-US" sz="2000">
                    <a:solidFill>
                      <a:schemeClr val="accent1">
                        <a:lumMod val="75000"/>
                      </a:schemeClr>
                    </a:solidFill>
                  </a:rPr>
                  <a:t>and</a:t>
                </a:r>
                <a:r>
                  <a:rPr 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 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  <a:ea typeface="Cambria Math"/>
                      </a:rPr>
                      <m:t>ℋ</m:t>
                    </m:r>
                    <m:r>
                      <a:rPr lang="en-US" sz="20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00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  <m:t>Δ</m:t>
                        </m:r>
                        <m:sSup>
                          <m:sSupPr>
                            <m:ctrlPr>
                              <a:rPr lang="en-US" sz="2000" i="1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/>
                              </a:rPr>
                              <m:t>𝑚</m:t>
                            </m:r>
                          </m:e>
                          <m:sup>
                            <m:r>
                              <a:rPr lang="en-US" sz="2000" i="1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0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en-US" sz="20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  <m:t>𝐸</m:t>
                        </m:r>
                      </m:den>
                    </m:f>
                    <m:r>
                      <a:rPr lang="en-US" sz="2000" b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</a:rPr>
                      <m:t>𝐁</m:t>
                    </m:r>
                    <m:r>
                      <a:rPr lang="en-US" sz="2000" b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</a:rPr>
                      <m:t>⋅</m:t>
                    </m:r>
                    <m:r>
                      <a:rPr lang="en-US" sz="2000" b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</a:rPr>
                      <m:t>𝛔</m:t>
                    </m:r>
                  </m:oMath>
                </a14:m>
                <a:r>
                  <a:rPr lang="en-US" sz="20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   </a:t>
                </a:r>
                <a:r>
                  <a:rPr lang="en-US" sz="2000">
                    <a:solidFill>
                      <a:schemeClr val="accent1">
                        <a:lumMod val="75000"/>
                      </a:schemeClr>
                    </a:solidFill>
                  </a:rPr>
                  <a:t>with</a:t>
                </a:r>
                <a:r>
                  <a:rPr 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   </a:t>
                </a:r>
                <a14:m>
                  <m:oMath xmlns:m="http://schemas.openxmlformats.org/officeDocument/2006/math">
                    <m:r>
                      <a:rPr lang="en-US" sz="2000" b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</a:rPr>
                      <m:t>𝐁</m:t>
                    </m:r>
                    <m:r>
                      <a:rPr lang="en-US" sz="20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</a:rPr>
                      <m:t>=(</m:t>
                    </m:r>
                    <m:func>
                      <m:funcPr>
                        <m:ctrlPr>
                          <a:rPr lang="en-US" sz="20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  <m:t>sin</m:t>
                        </m:r>
                      </m:fName>
                      <m:e>
                        <m:r>
                          <a:rPr lang="en-US" sz="20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en-US" sz="20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  <m:t>𝜃</m:t>
                        </m:r>
                        <m:r>
                          <a:rPr lang="en-US" sz="20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  <m:t>,0,</m:t>
                        </m:r>
                        <m:func>
                          <m:funcPr>
                            <m:ctrlPr>
                              <a:rPr lang="en-US" sz="2000" i="1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00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/>
                              </a:rPr>
                              <m:t>cos</m:t>
                            </m:r>
                          </m:fName>
                          <m:e>
                            <m:r>
                              <a:rPr lang="en-US" sz="2000" i="1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/>
                              </a:rPr>
                              <m:t>2</m:t>
                            </m:r>
                            <m:r>
                              <a:rPr lang="en-US" sz="2000" i="1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/>
                              </a:rPr>
                              <m:t>𝜃</m:t>
                            </m:r>
                            <m:r>
                              <a:rPr lang="en-US" sz="2000" i="1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/>
                              </a:rPr>
                              <m:t>)</m:t>
                            </m:r>
                          </m:e>
                        </m:func>
                      </m:e>
                    </m:func>
                  </m:oMath>
                </a14:m>
                <a:endParaRPr lang="en-US" sz="2400" b="1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endParaRPr lang="en-US" sz="500" b="1" smtClean="0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</a:rPr>
                  <a:t>Equivalent spin-precession form</a:t>
                </a:r>
              </a:p>
              <a:p>
                <a:endParaRPr lang="en-US" sz="500" smtClean="0">
                  <a:solidFill>
                    <a:srgbClr val="003399"/>
                  </a:solidFill>
                </a:endParaRPr>
              </a:p>
              <a:p>
                <a:r>
                  <a:rPr lang="en-US" sz="2000" b="0" smtClean="0">
                    <a:solidFill>
                      <a:srgbClr val="003399"/>
                    </a:solidFill>
                    <a:effectLst/>
                  </a:rPr>
                  <a:t>     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sz="2000" b="0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effectLst/>
                            <a:latin typeface="Cambria Math"/>
                          </a:rPr>
                        </m:ctrlPr>
                      </m:accPr>
                      <m:e>
                        <m:r>
                          <a:rPr lang="en-US" sz="2000" b="1" i="0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</a:rPr>
                          <m:t>𝐏</m:t>
                        </m:r>
                      </m:e>
                    </m:acc>
                    <m:r>
                      <a:rPr lang="en-US" sz="2000" b="0" i="1" smtClean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mbria Math"/>
                      </a:rPr>
                      <m:t>=</m:t>
                    </m:r>
                    <m:r>
                      <a:rPr lang="en-US" sz="2000" b="0" i="1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</a:rPr>
                      <m:t>𝜔</m:t>
                    </m:r>
                    <m:r>
                      <a:rPr lang="en-US" sz="2000" b="1" i="0" smtClean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mbria Math"/>
                      </a:rPr>
                      <m:t>𝐁</m:t>
                    </m:r>
                    <m:r>
                      <a:rPr lang="en-US" sz="2000" b="0" i="1" smtClean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mbria Math"/>
                      </a:rPr>
                      <m:t>×</m:t>
                    </m:r>
                    <m:r>
                      <a:rPr lang="en-US" sz="2000" b="1" i="0" smtClean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ambria Math"/>
                      </a:rPr>
                      <m:t>𝐏</m:t>
                    </m:r>
                  </m:oMath>
                </a14:m>
                <a:r>
                  <a:rPr lang="en-US" sz="2000" b="1" smtClean="0">
                    <a:solidFill>
                      <a:schemeClr val="accent2">
                        <a:lumMod val="75000"/>
                      </a:schemeClr>
                    </a:solidFill>
                  </a:rPr>
                  <a:t>    </a:t>
                </a:r>
                <a:r>
                  <a:rPr lang="en-US" sz="2000" smtClean="0">
                    <a:solidFill>
                      <a:schemeClr val="accent1">
                        <a:lumMod val="75000"/>
                      </a:schemeClr>
                    </a:solidFill>
                  </a:rPr>
                  <a:t>with</a:t>
                </a:r>
                <a:r>
                  <a:rPr lang="en-US" sz="2000" b="1" smtClean="0">
                    <a:solidFill>
                      <a:srgbClr val="C00000"/>
                    </a:solidFill>
                  </a:rPr>
                  <a:t>  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/>
                      </a:rPr>
                      <m:t>𝜔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000" b="0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Δ</m:t>
                        </m:r>
                        <m:sSup>
                          <m:sSupPr>
                            <m:ctrlP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𝑚</m:t>
                            </m:r>
                          </m:e>
                          <m:sup>
                            <m: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𝐸</m:t>
                        </m:r>
                      </m:den>
                    </m:f>
                  </m:oMath>
                </a14:m>
                <a:endParaRPr lang="en-US" sz="2000" smtClean="0">
                  <a:solidFill>
                    <a:srgbClr val="C00000"/>
                  </a:solidFill>
                </a:endParaRPr>
              </a:p>
              <a:p>
                <a:endParaRPr lang="en-US" sz="500" b="1" smtClean="0">
                  <a:solidFill>
                    <a:srgbClr val="003399"/>
                  </a:solidFill>
                  <a:latin typeface="Cambria Math"/>
                </a:endParaRPr>
              </a:p>
              <a:p>
                <a14:m>
                  <m:oMath xmlns:m="http://schemas.openxmlformats.org/officeDocument/2006/math">
                    <m:r>
                      <a:rPr lang="en-US" sz="2000" b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</a:rPr>
                      <m:t>𝐏</m:t>
                    </m:r>
                  </m:oMath>
                </a14:m>
                <a:r>
                  <a:rPr lang="en-US" sz="2000">
                    <a:solidFill>
                      <a:schemeClr val="accent1">
                        <a:lumMod val="75000"/>
                      </a:schemeClr>
                    </a:solidFill>
                  </a:rPr>
                  <a:t> is “polarization  vector” or “Bloch vector</a:t>
                </a:r>
                <a:r>
                  <a:rPr lang="en-US" sz="2000" smtClean="0">
                    <a:solidFill>
                      <a:schemeClr val="accent1">
                        <a:lumMod val="75000"/>
                      </a:schemeClr>
                    </a:solidFill>
                  </a:rPr>
                  <a:t>” (real numbers or Hermitean field bilinears)</a:t>
                </a:r>
                <a:endParaRPr lang="en-US" sz="2000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endParaRPr lang="en-US" sz="2000" smtClean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7" name="Rectangle 10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4016" y="4375764"/>
                <a:ext cx="9001001" cy="2160301"/>
              </a:xfrm>
              <a:prstGeom prst="rect">
                <a:avLst/>
              </a:prstGeom>
              <a:blipFill rotWithShape="1">
                <a:blip r:embed="rId5"/>
                <a:stretch>
                  <a:fillRect l="-813" t="-2260" r="-2236" b="-9605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DDDDDD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33333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39431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ie 63"/>
          <p:cNvSpPr>
            <a:spLocks noChangeAspect="1"/>
          </p:cNvSpPr>
          <p:nvPr/>
        </p:nvSpPr>
        <p:spPr>
          <a:xfrm>
            <a:off x="2166248" y="4608407"/>
            <a:ext cx="1872000" cy="1872000"/>
          </a:xfrm>
          <a:prstGeom prst="pie">
            <a:avLst>
              <a:gd name="adj1" fmla="val 16147491"/>
              <a:gd name="adj2" fmla="val 17532643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smtClean="0">
              <a:solidFill>
                <a:srgbClr val="003399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Flavor Oscillation as Spin Precession</a:t>
            </a:r>
            <a:endParaRPr lang="en-US"/>
          </a:p>
        </p:txBody>
      </p:sp>
      <p:cxnSp>
        <p:nvCxnSpPr>
          <p:cNvPr id="25" name="Straight Arrow Connector 24"/>
          <p:cNvCxnSpPr/>
          <p:nvPr/>
        </p:nvCxnSpPr>
        <p:spPr>
          <a:xfrm flipV="1">
            <a:off x="3102741" y="2232077"/>
            <a:ext cx="0" cy="360091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Group 49"/>
          <p:cNvGrpSpPr/>
          <p:nvPr/>
        </p:nvGrpSpPr>
        <p:grpSpPr>
          <a:xfrm rot="1403420">
            <a:off x="2783555" y="2127265"/>
            <a:ext cx="2016280" cy="3528596"/>
            <a:chOff x="4752532" y="1583727"/>
            <a:chExt cx="2016280" cy="3528596"/>
          </a:xfrm>
        </p:grpSpPr>
        <p:cxnSp>
          <p:nvCxnSpPr>
            <p:cNvPr id="40" name="Straight Connector 39"/>
            <p:cNvCxnSpPr/>
            <p:nvPr/>
          </p:nvCxnSpPr>
          <p:spPr>
            <a:xfrm flipV="1">
              <a:off x="5760672" y="2807897"/>
              <a:ext cx="0" cy="2304426"/>
            </a:xfrm>
            <a:prstGeom prst="line">
              <a:avLst/>
            </a:prstGeom>
            <a:ln w="57150">
              <a:solidFill>
                <a:srgbClr val="0033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Oval 36"/>
            <p:cNvSpPr/>
            <p:nvPr/>
          </p:nvSpPr>
          <p:spPr>
            <a:xfrm>
              <a:off x="4752532" y="2303827"/>
              <a:ext cx="2016280" cy="72010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mtClean="0">
                <a:solidFill>
                  <a:srgbClr val="003399"/>
                </a:solidFill>
              </a:endParaRPr>
            </a:p>
          </p:txBody>
        </p:sp>
        <p:cxnSp>
          <p:nvCxnSpPr>
            <p:cNvPr id="32" name="Straight Arrow Connector 31"/>
            <p:cNvCxnSpPr/>
            <p:nvPr/>
          </p:nvCxnSpPr>
          <p:spPr>
            <a:xfrm flipH="1" flipV="1">
              <a:off x="5760672" y="1583727"/>
              <a:ext cx="366" cy="1080150"/>
            </a:xfrm>
            <a:prstGeom prst="straightConnector1">
              <a:avLst/>
            </a:prstGeom>
            <a:ln w="57150">
              <a:solidFill>
                <a:srgbClr val="003399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/>
            <p:nvPr/>
          </p:nvCxnSpPr>
          <p:spPr>
            <a:xfrm>
              <a:off x="5328612" y="2989298"/>
              <a:ext cx="144020" cy="26407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3" name="Straight Arrow Connector 52"/>
          <p:cNvCxnSpPr/>
          <p:nvPr/>
        </p:nvCxnSpPr>
        <p:spPr>
          <a:xfrm flipV="1">
            <a:off x="3102741" y="3694135"/>
            <a:ext cx="1178778" cy="181674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extBox 56"/>
              <p:cNvSpPr txBox="1"/>
              <p:nvPr/>
            </p:nvSpPr>
            <p:spPr>
              <a:xfrm>
                <a:off x="5442431" y="5184487"/>
                <a:ext cx="46807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𝑥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57" name="TextBox 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2431" y="5184487"/>
                <a:ext cx="468077" cy="52322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/>
              <p:cNvSpPr txBox="1"/>
              <p:nvPr/>
            </p:nvSpPr>
            <p:spPr>
              <a:xfrm>
                <a:off x="4434291" y="4752427"/>
                <a:ext cx="47295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𝑦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58" name="TextBox 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4291" y="4752427"/>
                <a:ext cx="472950" cy="52322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Box 58"/>
              <p:cNvSpPr txBox="1"/>
              <p:nvPr/>
            </p:nvSpPr>
            <p:spPr>
              <a:xfrm>
                <a:off x="2886088" y="1780867"/>
                <a:ext cx="44569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𝑧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59" name="TextBox 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6088" y="1780867"/>
                <a:ext cx="445698" cy="52322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0" name="TextBox 59"/>
          <p:cNvSpPr txBox="1"/>
          <p:nvPr/>
        </p:nvSpPr>
        <p:spPr>
          <a:xfrm>
            <a:off x="2454028" y="1308161"/>
            <a:ext cx="13011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US" sz="2400" smtClean="0"/>
              <a:t>Flavor</a:t>
            </a:r>
          </a:p>
          <a:p>
            <a:pPr algn="ctr">
              <a:lnSpc>
                <a:spcPts val="2400"/>
              </a:lnSpc>
            </a:pPr>
            <a:r>
              <a:rPr lang="en-US" sz="2400" smtClean="0"/>
              <a:t>direction</a:t>
            </a:r>
            <a:endParaRPr lang="en-US" sz="2400"/>
          </a:p>
        </p:txBody>
      </p:sp>
      <p:sp>
        <p:nvSpPr>
          <p:cNvPr id="61" name="TextBox 60"/>
          <p:cNvSpPr txBox="1"/>
          <p:nvPr/>
        </p:nvSpPr>
        <p:spPr>
          <a:xfrm>
            <a:off x="4254278" y="1524191"/>
            <a:ext cx="13011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US" sz="2400" smtClean="0">
                <a:solidFill>
                  <a:srgbClr val="003399"/>
                </a:solidFill>
              </a:rPr>
              <a:t>Mass</a:t>
            </a:r>
          </a:p>
          <a:p>
            <a:pPr algn="ctr">
              <a:lnSpc>
                <a:spcPts val="2400"/>
              </a:lnSpc>
            </a:pPr>
            <a:r>
              <a:rPr lang="en-US" sz="2400" smtClean="0">
                <a:solidFill>
                  <a:srgbClr val="003399"/>
                </a:solidFill>
              </a:rPr>
              <a:t>direction</a:t>
            </a:r>
            <a:endParaRPr lang="en-US" sz="2400">
              <a:solidFill>
                <a:srgbClr val="003399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Box 61"/>
              <p:cNvSpPr txBox="1"/>
              <p:nvPr/>
            </p:nvSpPr>
            <p:spPr>
              <a:xfrm>
                <a:off x="4470308" y="2140917"/>
                <a:ext cx="50526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0" smtClean="0">
                          <a:solidFill>
                            <a:srgbClr val="003399"/>
                          </a:solidFill>
                          <a:latin typeface="Cambria Math"/>
                        </a:rPr>
                        <m:t>𝐁</m:t>
                      </m:r>
                    </m:oMath>
                  </m:oMathPara>
                </a14:m>
                <a:endParaRPr lang="en-US" b="1">
                  <a:solidFill>
                    <a:srgbClr val="003399"/>
                  </a:solidFill>
                </a:endParaRPr>
              </a:p>
            </p:txBody>
          </p:sp>
        </mc:Choice>
        <mc:Fallback xmlns="">
          <p:sp>
            <p:nvSpPr>
              <p:cNvPr id="62" name="TextBox 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70308" y="2140917"/>
                <a:ext cx="505267" cy="52322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/>
              <p:cNvSpPr txBox="1"/>
              <p:nvPr/>
            </p:nvSpPr>
            <p:spPr>
              <a:xfrm>
                <a:off x="4110258" y="3869157"/>
                <a:ext cx="49244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0" smtClean="0">
                          <a:solidFill>
                            <a:srgbClr val="C00000"/>
                          </a:solidFill>
                          <a:latin typeface="Cambria Math"/>
                        </a:rPr>
                        <m:t>𝐏</m:t>
                      </m:r>
                    </m:oMath>
                  </m:oMathPara>
                </a14:m>
                <a:endParaRPr lang="en-US" b="1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63" name="TextBox 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0258" y="3869157"/>
                <a:ext cx="492443" cy="52322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7" name="Straight Arrow Connector 26"/>
          <p:cNvCxnSpPr/>
          <p:nvPr/>
        </p:nvCxnSpPr>
        <p:spPr>
          <a:xfrm>
            <a:off x="2885722" y="5472527"/>
            <a:ext cx="2664736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2886088" y="5040467"/>
            <a:ext cx="1606357" cy="50417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Box 64"/>
              <p:cNvSpPr txBox="1"/>
              <p:nvPr/>
            </p:nvSpPr>
            <p:spPr>
              <a:xfrm>
                <a:off x="3000512" y="4157197"/>
                <a:ext cx="67768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rgbClr val="003399"/>
                          </a:solidFill>
                          <a:latin typeface="Cambria Math"/>
                        </a:rPr>
                        <m:t>2</m:t>
                      </m:r>
                      <m:r>
                        <a:rPr lang="en-US" sz="2800" b="0" i="1" smtClean="0">
                          <a:solidFill>
                            <a:srgbClr val="003399"/>
                          </a:solidFill>
                          <a:latin typeface="Cambria Math"/>
                        </a:rPr>
                        <m:t>𝜃</m:t>
                      </m:r>
                    </m:oMath>
                  </m:oMathPara>
                </a14:m>
                <a:endParaRPr lang="en-US">
                  <a:solidFill>
                    <a:srgbClr val="003399"/>
                  </a:solidFill>
                </a:endParaRPr>
              </a:p>
            </p:txBody>
          </p:sp>
        </mc:Choice>
        <mc:Fallback xmlns="">
          <p:sp>
            <p:nvSpPr>
              <p:cNvPr id="65" name="TextBox 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0512" y="4157197"/>
                <a:ext cx="677686" cy="52322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/>
              <p:cNvSpPr txBox="1"/>
              <p:nvPr/>
            </p:nvSpPr>
            <p:spPr>
              <a:xfrm>
                <a:off x="575952" y="2232077"/>
                <a:ext cx="2275879" cy="8607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0" smtClean="0"/>
                  <a:t>↑ Spin up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/>
                          </a:rPr>
                          <m:t>𝜈</m:t>
                        </m:r>
                      </m:e>
                      <m:sub>
                        <m:r>
                          <a:rPr lang="en-US" sz="2400" b="0" i="1" smtClean="0">
                            <a:latin typeface="Cambria Math"/>
                          </a:rPr>
                          <m:t>𝑒</m:t>
                        </m:r>
                      </m:sub>
                    </m:sSub>
                  </m:oMath>
                </a14:m>
                <a:endParaRPr lang="en-US" sz="2400" smtClean="0"/>
              </a:p>
              <a:p>
                <a:r>
                  <a:rPr lang="en-US" sz="2400" smtClean="0"/>
                  <a:t>↓ Spin down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/>
                          </a:rPr>
                          <m:t>𝜈</m:t>
                        </m:r>
                      </m:e>
                      <m:sub>
                        <m:r>
                          <a:rPr lang="en-US" sz="2400" b="0" i="1" smtClean="0">
                            <a:latin typeface="Cambria Math"/>
                          </a:rPr>
                          <m:t>𝜇</m:t>
                        </m:r>
                      </m:sub>
                    </m:sSub>
                  </m:oMath>
                </a14:m>
                <a:endParaRPr lang="en-US" sz="2400" smtClean="0"/>
              </a:p>
            </p:txBody>
          </p:sp>
        </mc:Choice>
        <mc:Fallback xmlns="">
          <p:sp>
            <p:nvSpPr>
              <p:cNvPr id="66" name="TextBox 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952" y="2232077"/>
                <a:ext cx="2275879" cy="860748"/>
              </a:xfrm>
              <a:prstGeom prst="rect">
                <a:avLst/>
              </a:prstGeom>
              <a:blipFill rotWithShape="1">
                <a:blip r:embed="rId8"/>
                <a:stretch>
                  <a:fillRect l="-4011" t="-5674" b="-127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7" name="TextBox 66"/>
          <p:cNvSpPr txBox="1"/>
          <p:nvPr/>
        </p:nvSpPr>
        <p:spPr>
          <a:xfrm>
            <a:off x="575952" y="4569520"/>
            <a:ext cx="2598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smtClean="0">
                <a:solidFill>
                  <a:srgbClr val="003399"/>
                </a:solidFill>
              </a:rPr>
              <a:t>Twice the v</a:t>
            </a:r>
            <a:r>
              <a:rPr lang="en-US" sz="2400" smtClean="0">
                <a:solidFill>
                  <a:srgbClr val="003399"/>
                </a:solidFill>
              </a:rPr>
              <a:t>acuum </a:t>
            </a:r>
          </a:p>
          <a:p>
            <a:r>
              <a:rPr lang="en-US" sz="2400" smtClean="0">
                <a:solidFill>
                  <a:srgbClr val="003399"/>
                </a:solidFill>
              </a:rPr>
              <a:t>mixing angle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8" name="TextBox 67"/>
              <p:cNvSpPr txBox="1"/>
              <p:nvPr/>
            </p:nvSpPr>
            <p:spPr>
              <a:xfrm>
                <a:off x="5472632" y="3528257"/>
                <a:ext cx="3318276" cy="15696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0" smtClean="0">
                    <a:solidFill>
                      <a:srgbClr val="C00000"/>
                    </a:solidFill>
                  </a:rPr>
                  <a:t>Flavor polarization </a:t>
                </a:r>
                <a:r>
                  <a:rPr lang="en-US" sz="2400" smtClean="0">
                    <a:solidFill>
                      <a:srgbClr val="C00000"/>
                    </a:solidFill>
                  </a:rPr>
                  <a:t>vector precesses around the mass direction with</a:t>
                </a:r>
              </a:p>
              <a:p>
                <a:r>
                  <a:rPr lang="en-US" sz="2400" smtClean="0">
                    <a:solidFill>
                      <a:srgbClr val="C00000"/>
                    </a:solidFill>
                  </a:rPr>
                  <a:t>frequency 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C00000"/>
                        </a:solidFill>
                        <a:latin typeface="Cambria Math"/>
                      </a:rPr>
                      <m:t>𝜔</m:t>
                    </m:r>
                    <m:r>
                      <a:rPr lang="en-US" sz="2400" b="0" i="1" smtClean="0">
                        <a:solidFill>
                          <a:srgbClr val="C00000"/>
                        </a:solidFill>
                        <a:latin typeface="Cambria Math"/>
                      </a:rPr>
                      <m:t>=</m:t>
                    </m:r>
                    <m:f>
                      <m:fPr>
                        <m:type m:val="lin"/>
                        <m:ctrlPr>
                          <a:rPr lang="en-US" sz="24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Δ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𝑚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en-US" sz="24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𝐸</m:t>
                        </m:r>
                      </m:den>
                    </m:f>
                  </m:oMath>
                </a14:m>
                <a:endParaRPr lang="en-US" sz="2400" smtClean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68" name="TextBox 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2632" y="3528257"/>
                <a:ext cx="3318276" cy="1569660"/>
              </a:xfrm>
              <a:prstGeom prst="rect">
                <a:avLst/>
              </a:prstGeom>
              <a:blipFill rotWithShape="1">
                <a:blip r:embed="rId9"/>
                <a:stretch>
                  <a:fillRect l="-2941" t="-3113" r="-15257" b="-560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53010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ie 34"/>
          <p:cNvSpPr>
            <a:spLocks noChangeAspect="1"/>
          </p:cNvSpPr>
          <p:nvPr/>
        </p:nvSpPr>
        <p:spPr>
          <a:xfrm>
            <a:off x="4320752" y="5400257"/>
            <a:ext cx="2016000" cy="2016000"/>
          </a:xfrm>
          <a:prstGeom prst="pie">
            <a:avLst>
              <a:gd name="adj1" fmla="val 16182356"/>
              <a:gd name="adj2" fmla="val 17403850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smtClean="0">
              <a:solidFill>
                <a:srgbClr val="003399"/>
              </a:solidFill>
            </a:endParaRPr>
          </a:p>
        </p:txBody>
      </p:sp>
      <p:sp>
        <p:nvSpPr>
          <p:cNvPr id="34" name="Pie 33"/>
          <p:cNvSpPr>
            <a:spLocks noChangeAspect="1"/>
          </p:cNvSpPr>
          <p:nvPr/>
        </p:nvSpPr>
        <p:spPr>
          <a:xfrm>
            <a:off x="4680733" y="5760487"/>
            <a:ext cx="1296000" cy="1296000"/>
          </a:xfrm>
          <a:prstGeom prst="pie">
            <a:avLst>
              <a:gd name="adj1" fmla="val 16182356"/>
              <a:gd name="adj2" fmla="val 18461263"/>
            </a:avLst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smtClean="0">
              <a:solidFill>
                <a:srgbClr val="003399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 flipV="1">
            <a:off x="5310314" y="3744028"/>
            <a:ext cx="1008140" cy="1224169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6318454" y="3744028"/>
            <a:ext cx="0" cy="140419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5310314" y="3672017"/>
            <a:ext cx="0" cy="273638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5310314" y="6408397"/>
            <a:ext cx="3042929" cy="9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Adding Matter</a:t>
            </a:r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1027"/>
              <p:cNvSpPr>
                <a:spLocks noChangeArrowheads="1"/>
              </p:cNvSpPr>
              <p:nvPr/>
            </p:nvSpPr>
            <p:spPr bwMode="auto">
              <a:xfrm>
                <a:off x="144016" y="719607"/>
                <a:ext cx="9001001" cy="38885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rgbClr val="DDDDDD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33333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6402" tIns="43201" rIns="86402" bIns="43201"/>
              <a:lstStyle/>
              <a:p>
                <a:pPr algn="l"/>
                <a:r>
                  <a:rPr lang="en-US" sz="2200" smtClean="0">
                    <a:solidFill>
                      <a:srgbClr val="003399"/>
                    </a:solidFill>
                    <a:effectLst/>
                  </a:rPr>
                  <a:t>Schr</a:t>
                </a:r>
                <a:r>
                  <a:rPr lang="de-DE" sz="2200" smtClean="0">
                    <a:solidFill>
                      <a:srgbClr val="003399"/>
                    </a:solidFill>
                  </a:rPr>
                  <a:t>ö</a:t>
                </a:r>
                <a:r>
                  <a:rPr lang="en-US" sz="2200" smtClean="0">
                    <a:solidFill>
                      <a:srgbClr val="003399"/>
                    </a:solidFill>
                  </a:rPr>
                  <a:t>dinger equation including matter</a:t>
                </a:r>
              </a:p>
              <a:p>
                <a:pPr algn="l"/>
                <a:endParaRPr lang="en-US" sz="800" smtClean="0">
                  <a:solidFill>
                    <a:srgbClr val="003399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      </m:t>
                      </m:r>
                      <m:sSub>
                        <m:sSubPr>
                          <m:ctrlP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m:rPr>
                              <m:nor/>
                            </m:rPr>
                            <a:rPr lang="en-US" sz="2200" b="0" i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i</m:t>
                          </m:r>
                          <m:r>
                            <a:rPr lang="en-US" sz="22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𝜕</m:t>
                          </m:r>
                        </m:e>
                        <m:sub>
                          <m:r>
                            <a:rPr lang="en-US" sz="22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𝑡</m:t>
                          </m:r>
                        </m:sub>
                      </m:sSub>
                      <m:d>
                        <m:dPr>
                          <m:ctrlPr>
                            <a:rPr lang="en-US" sz="22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20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2200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200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𝜈</m:t>
                                    </m:r>
                                  </m:e>
                                  <m:sub>
                                    <m:r>
                                      <a:rPr lang="en-US" sz="2200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𝑒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200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200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𝜈</m:t>
                                    </m:r>
                                  </m:e>
                                  <m:sub>
                                    <m:r>
                                      <a:rPr lang="en-US" sz="2200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𝜇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r>
                        <a:rPr lang="en-US" sz="2200" i="1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2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m:rPr>
                                  <m:sty m:val="p"/>
                                </m:rPr>
                                <a:rPr lang="en-US" sz="220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Δ</m:t>
                              </m:r>
                              <m:sSup>
                                <m:sSupPr>
                                  <m:ctrlPr>
                                    <a:rPr lang="en-US" sz="22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22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sz="22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en-US" sz="22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2</m:t>
                              </m:r>
                              <m:r>
                                <a:rPr lang="en-US" sz="22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𝐸</m:t>
                              </m:r>
                            </m:den>
                          </m:f>
                          <m:d>
                            <m:dPr>
                              <m:ctrlPr>
                                <a:rPr lang="en-US" sz="22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22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mPr>
                                <m:mr>
                                  <m:e>
                                    <m:func>
                                      <m:funcPr>
                                        <m:ctrlPr>
                                          <a:rPr lang="en-US" sz="22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funcPr>
                                      <m:fName>
                                        <m:r>
                                          <m:rPr>
                                            <m:sty m:val="p"/>
                                            <m:brk m:alnAt="7"/>
                                          </m:rPr>
                                          <a:rPr lang="en-US" sz="220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c</m:t>
                                        </m:r>
                                        <m:r>
                                          <m:rPr>
                                            <m:sty m:val="p"/>
                                          </m:rPr>
                                          <a:rPr lang="en-US" sz="220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os</m:t>
                                        </m:r>
                                      </m:fName>
                                      <m:e>
                                        <m:r>
                                          <a:rPr lang="en-US" sz="22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2</m:t>
                                        </m:r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22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𝜃</m:t>
                                        </m:r>
                                      </m:e>
                                    </m:func>
                                  </m:e>
                                  <m:e>
                                    <m:func>
                                      <m:funcPr>
                                        <m:ctrlPr>
                                          <a:rPr lang="en-US" sz="22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funcPr>
                                      <m:fName>
                                        <m:r>
                                          <m:rPr>
                                            <m:sty m:val="p"/>
                                          </m:rPr>
                                          <a:rPr lang="en-US" sz="220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sin</m:t>
                                        </m:r>
                                      </m:fName>
                                      <m:e>
                                        <m:r>
                                          <a:rPr lang="en-US" sz="22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2</m:t>
                                        </m:r>
                                        <m:r>
                                          <a:rPr lang="en-US" sz="22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𝜃</m:t>
                                        </m:r>
                                      </m:e>
                                    </m:func>
                                  </m:e>
                                </m:mr>
                                <m:mr>
                                  <m:e>
                                    <m:func>
                                      <m:funcPr>
                                        <m:ctrlPr>
                                          <a:rPr lang="en-US" sz="22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funcPr>
                                      <m:fName>
                                        <m:r>
                                          <m:rPr>
                                            <m:sty m:val="p"/>
                                          </m:rPr>
                                          <a:rPr lang="en-US" sz="220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sin</m:t>
                                        </m:r>
                                      </m:fName>
                                      <m:e>
                                        <m:r>
                                          <a:rPr lang="en-US" sz="22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2</m:t>
                                        </m:r>
                                        <m:r>
                                          <a:rPr lang="en-US" sz="22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𝜃</m:t>
                                        </m:r>
                                      </m:e>
                                    </m:func>
                                  </m:e>
                                  <m:e>
                                    <m:r>
                                      <a:rPr lang="en-US" sz="2200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−</m:t>
                                    </m:r>
                                    <m:func>
                                      <m:funcPr>
                                        <m:ctrlPr>
                                          <a:rPr lang="en-US" sz="22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funcPr>
                                      <m:fName>
                                        <m:r>
                                          <m:rPr>
                                            <m:sty m:val="p"/>
                                          </m:rPr>
                                          <a:rPr lang="en-US" sz="2200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cos</m:t>
                                        </m:r>
                                      </m:fName>
                                      <m:e>
                                        <m:r>
                                          <a:rPr lang="en-US" sz="22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2</m:t>
                                        </m:r>
                                        <m:r>
                                          <a:rPr lang="en-US" sz="22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𝜃</m:t>
                                        </m:r>
                                      </m:e>
                                    </m:func>
                                  </m:e>
                                </m:mr>
                              </m:m>
                            </m:e>
                          </m:d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+</m:t>
                          </m:r>
                          <m:rad>
                            <m:radPr>
                              <m:degHide m:val="on"/>
                              <m:ctrlPr>
                                <a:rPr lang="en-US" sz="2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2</m:t>
                              </m:r>
                            </m:e>
                          </m:rad>
                          <m:sSub>
                            <m:sSubPr>
                              <m:ctrlPr>
                                <a:rPr lang="en-US" sz="2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𝐺</m:t>
                              </m:r>
                            </m:e>
                            <m:sub>
                              <m:r>
                                <a:rPr lang="en-US" sz="2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𝐹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22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2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sz="22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sz="22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22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𝑁</m:t>
                                        </m:r>
                                      </m:e>
                                      <m:sub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22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𝑒</m:t>
                                        </m:r>
                                      </m:sub>
                                    </m:sSub>
                                    <m:r>
                                      <m:rPr>
                                        <m:brk m:alnAt="7"/>
                                      </m:rPr>
                                      <a:rPr lang="en-US" sz="2200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en-US" sz="22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sSub>
                                          <m:sSubPr>
                                            <m:ctrlPr>
                                              <a:rPr lang="en-US" sz="22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m:rPr>
                                                <m:brk m:alnAt="7"/>
                                              </m:rPr>
                                              <a:rPr lang="en-US" sz="22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  <m:t>𝑁</m:t>
                                            </m:r>
                                          </m:e>
                                          <m:sub>
                                            <m:r>
                                              <m:rPr>
                                                <m:brk m:alnAt="7"/>
                                              </m:rPr>
                                              <a:rPr lang="en-US" sz="22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  <m:t>𝑛</m:t>
                                            </m:r>
                                          </m:sub>
                                        </m:sSub>
                                      </m:num>
                                      <m:den>
                                        <m:r>
                                          <a:rPr lang="en-US" sz="22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</m:e>
                                  <m:e>
                                    <m:r>
                                      <a:rPr lang="en-US" sz="220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0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sz="2200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0</m:t>
                                    </m:r>
                                  </m:e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sz="2200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en-US" sz="22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fPr>
                                      <m:num>
                                        <m:sSub>
                                          <m:sSubPr>
                                            <m:ctrlPr>
                                              <a:rPr lang="en-US" sz="22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m:rPr>
                                                <m:brk m:alnAt="7"/>
                                              </m:rPr>
                                              <a:rPr lang="en-US" sz="22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  <m:t>𝑁</m:t>
                                            </m:r>
                                          </m:e>
                                          <m:sub>
                                            <m:r>
                                              <m:rPr>
                                                <m:brk m:alnAt="7"/>
                                              </m:rPr>
                                              <a:rPr lang="en-US" sz="22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  <m:t>𝑛</m:t>
                                            </m:r>
                                          </m:sub>
                                        </m:sSub>
                                      </m:num>
                                      <m:den>
                                        <m:r>
                                          <a:rPr lang="en-US" sz="22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</m:e>
                                </m:mr>
                              </m:m>
                            </m:e>
                          </m:d>
                        </m:e>
                      </m:d>
                      <m:d>
                        <m:dPr>
                          <m:ctrlPr>
                            <a:rPr lang="en-US" sz="2200" i="1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2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2200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200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𝜈</m:t>
                                    </m:r>
                                  </m:e>
                                  <m:sub>
                                    <m:r>
                                      <a:rPr lang="en-US" sz="2200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𝑒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200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200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𝜈</m:t>
                                    </m:r>
                                  </m:e>
                                  <m:sub>
                                    <m:r>
                                      <a:rPr lang="en-US" sz="2200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𝜇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200" smtClean="0"/>
              </a:p>
              <a:p>
                <a:endParaRPr lang="en-US" sz="800" smtClean="0">
                  <a:solidFill>
                    <a:srgbClr val="003399"/>
                  </a:solidFill>
                </a:endParaRPr>
              </a:p>
              <a:p>
                <a:r>
                  <a:rPr lang="en-US" sz="2200" smtClean="0">
                    <a:solidFill>
                      <a:srgbClr val="003399"/>
                    </a:solidFill>
                  </a:rPr>
                  <a:t>Corresponding spin-precession equation</a:t>
                </a:r>
              </a:p>
              <a:p>
                <a:endParaRPr lang="en-US" sz="800" smtClean="0">
                  <a:solidFill>
                    <a:srgbClr val="003399"/>
                  </a:solidFill>
                </a:endParaRPr>
              </a:p>
              <a:p>
                <a:r>
                  <a:rPr lang="en-US" sz="2200" b="0" smtClean="0">
                    <a:solidFill>
                      <a:srgbClr val="003399"/>
                    </a:solidFill>
                    <a:effectLst/>
                  </a:rPr>
                  <a:t>     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sz="2200" b="0" i="1" smtClean="0">
                            <a:solidFill>
                              <a:schemeClr val="tx1"/>
                            </a:solidFill>
                            <a:effectLst/>
                            <a:latin typeface="Cambria Math"/>
                          </a:rPr>
                        </m:ctrlPr>
                      </m:accPr>
                      <m:e>
                        <m:r>
                          <a:rPr lang="en-US" sz="2200" b="1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𝐏</m:t>
                        </m:r>
                      </m:e>
                    </m:acc>
                    <m:r>
                      <a:rPr lang="en-US" sz="2200" b="0" i="1" smtClean="0">
                        <a:solidFill>
                          <a:schemeClr val="tx1"/>
                        </a:solidFill>
                        <a:effectLst/>
                        <a:latin typeface="Cambria Math"/>
                      </a:rPr>
                      <m:t>=</m:t>
                    </m:r>
                    <m:limLow>
                      <m:limLowPr>
                        <m:ctrlPr>
                          <a:rPr lang="en-US" sz="2200" b="0" i="1" smtClean="0">
                            <a:solidFill>
                              <a:schemeClr val="tx1"/>
                            </a:solidFill>
                            <a:effectLst/>
                            <a:latin typeface="Cambria Math"/>
                          </a:rPr>
                        </m:ctrlPr>
                      </m:limLowPr>
                      <m:e>
                        <m:groupChr>
                          <m:groupChrPr>
                            <m:chr m:val="⏟"/>
                            <m:ctrlPr>
                              <a:rPr lang="en-US" sz="2200" b="0" i="1" smtClean="0">
                                <a:solidFill>
                                  <a:schemeClr val="tx1"/>
                                </a:solidFill>
                                <a:effectLst/>
                                <a:latin typeface="Cambria Math"/>
                              </a:rPr>
                            </m:ctrlPr>
                          </m:groupChrPr>
                          <m:e>
                            <m:d>
                              <m:dPr>
                                <m:ctrlPr>
                                  <a:rPr lang="en-US" sz="2200" b="0" i="1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sz="2200" b="0" i="1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</a:rPr>
                                  <m:t>𝜔</m:t>
                                </m:r>
                                <m:r>
                                  <a:rPr lang="en-US" sz="2200" b="1" i="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</a:rPr>
                                  <m:t>𝐁</m:t>
                                </m:r>
                                <m:r>
                                  <a:rPr lang="en-US" sz="2200" b="0" i="1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200" b="0" i="1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</a:rPr>
                                  <m:t>𝜆</m:t>
                                </m:r>
                                <m:r>
                                  <a:rPr lang="en-US" sz="2200" b="1" i="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</a:rPr>
                                  <m:t>𝐋</m:t>
                                </m:r>
                              </m:e>
                            </m:d>
                          </m:e>
                        </m:groupChr>
                      </m:e>
                      <m:lim>
                        <m:sSub>
                          <m:sSubPr>
                            <m:ctrlPr>
                              <a:rPr lang="en-US" sz="2200" b="0" i="1" smtClean="0">
                                <a:solidFill>
                                  <a:schemeClr val="tx1"/>
                                </a:solidFill>
                                <a:effectLst/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200" b="1" i="0" smtClean="0">
                                <a:solidFill>
                                  <a:schemeClr val="tx1"/>
                                </a:solidFill>
                                <a:effectLst/>
                                <a:latin typeface="Cambria Math"/>
                              </a:rPr>
                              <m:t>𝐇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2200" b="0" i="0" smtClean="0">
                                <a:solidFill>
                                  <a:schemeClr val="tx1"/>
                                </a:solidFill>
                                <a:effectLst/>
                                <a:latin typeface="Cambria Math"/>
                              </a:rPr>
                              <m:t>eff</m:t>
                            </m:r>
                          </m:sub>
                        </m:sSub>
                      </m:lim>
                    </m:limLow>
                    <m:r>
                      <a:rPr lang="en-US" sz="2200" b="0" i="1" smtClean="0">
                        <a:solidFill>
                          <a:schemeClr val="tx1"/>
                        </a:solidFill>
                        <a:effectLst/>
                        <a:latin typeface="Cambria Math"/>
                      </a:rPr>
                      <m:t>×</m:t>
                    </m:r>
                    <m:r>
                      <a:rPr lang="en-US" sz="2200" b="1" i="0" smtClean="0">
                        <a:solidFill>
                          <a:schemeClr val="tx1"/>
                        </a:solidFill>
                        <a:effectLst/>
                        <a:latin typeface="Cambria Math"/>
                      </a:rPr>
                      <m:t>𝐏</m:t>
                    </m:r>
                  </m:oMath>
                </a14:m>
                <a:r>
                  <a:rPr lang="en-US" sz="2200" smtClean="0">
                    <a:solidFill>
                      <a:srgbClr val="003399"/>
                    </a:solidFill>
                  </a:rPr>
                  <a:t>   with   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latin typeface="Cambria Math"/>
                      </a:rPr>
                      <m:t>𝜔</m:t>
                    </m:r>
                    <m:r>
                      <a:rPr lang="en-US" sz="2200" b="0" i="1" smtClean="0">
                        <a:latin typeface="Cambria Math"/>
                      </a:rPr>
                      <m:t>=</m:t>
                    </m:r>
                    <m:f>
                      <m:fPr>
                        <m:type m:val="lin"/>
                        <m:ctrlPr>
                          <a:rPr lang="en-US" sz="22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200" b="0" i="0" smtClean="0">
                            <a:latin typeface="Cambria Math"/>
                          </a:rPr>
                          <m:t>Δ</m:t>
                        </m:r>
                        <m:sSup>
                          <m:sSupPr>
                            <m:ctrlPr>
                              <a:rPr lang="en-US" sz="2200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200" b="0" i="1" smtClean="0">
                                <a:latin typeface="Cambria Math"/>
                              </a:rPr>
                              <m:t>𝑚</m:t>
                            </m:r>
                          </m:e>
                          <m:sup>
                            <m:r>
                              <a:rPr lang="en-US" sz="2200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200" b="0" i="1" smtClean="0">
                            <a:latin typeface="Cambria Math"/>
                          </a:rPr>
                          <m:t>2</m:t>
                        </m:r>
                        <m:r>
                          <a:rPr lang="en-US" sz="2200" b="0" i="1" smtClean="0">
                            <a:latin typeface="Cambria Math"/>
                          </a:rPr>
                          <m:t>𝐸</m:t>
                        </m:r>
                      </m:den>
                    </m:f>
                  </m:oMath>
                </a14:m>
                <a:r>
                  <a:rPr lang="en-US" sz="2200" smtClean="0">
                    <a:solidFill>
                      <a:srgbClr val="003399"/>
                    </a:solidFill>
                  </a:rPr>
                  <a:t>   and</a:t>
                </a:r>
                <a:r>
                  <a:rPr lang="en-US" sz="2200" smtClean="0">
                    <a:solidFill>
                      <a:schemeClr val="tx1"/>
                    </a:solidFill>
                  </a:rPr>
                  <a:t>    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latin typeface="Cambria Math"/>
                      </a:rPr>
                      <m:t>𝜆</m:t>
                    </m:r>
                    <m:r>
                      <a:rPr lang="en-US" sz="2200" i="1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200" b="0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200" b="0" i="1" smtClean="0">
                            <a:latin typeface="Cambria Math"/>
                          </a:rPr>
                          <m:t>2</m:t>
                        </m:r>
                      </m:e>
                    </m:rad>
                    <m:sSub>
                      <m:sSubPr>
                        <m:ctrlPr>
                          <a:rPr lang="en-US" sz="22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b="0" i="1" smtClean="0"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200" b="0" i="0" smtClean="0">
                            <a:latin typeface="Cambria Math"/>
                          </a:rPr>
                          <m:t>F</m:t>
                        </m:r>
                      </m:sub>
                    </m:sSub>
                    <m:sSub>
                      <m:sSubPr>
                        <m:ctrlPr>
                          <a:rPr lang="en-US" sz="22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b="0" i="1" smtClean="0"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en-US" sz="2200" b="0" i="1" smtClean="0">
                            <a:latin typeface="Cambria Math"/>
                          </a:rPr>
                          <m:t>𝑒</m:t>
                        </m:r>
                      </m:sub>
                    </m:sSub>
                  </m:oMath>
                </a14:m>
                <a:endParaRPr lang="en-US" sz="2200" smtClean="0">
                  <a:solidFill>
                    <a:schemeClr val="tx1"/>
                  </a:solidFill>
                </a:endParaRPr>
              </a:p>
              <a:p>
                <a:endParaRPr lang="en-US" sz="800" b="1" i="0" smtClean="0">
                  <a:solidFill>
                    <a:schemeClr val="tx1"/>
                  </a:solidFill>
                  <a:latin typeface="Cambria Math"/>
                </a:endParaRPr>
              </a:p>
              <a:p>
                <a14:m>
                  <m:oMath xmlns:m="http://schemas.openxmlformats.org/officeDocument/2006/math">
                    <m:r>
                      <a:rPr lang="en-US" sz="2200" b="1" i="0" smtClean="0">
                        <a:solidFill>
                          <a:schemeClr val="tx1"/>
                        </a:solidFill>
                        <a:latin typeface="Cambria Math"/>
                      </a:rPr>
                      <m:t>𝐁</m:t>
                    </m:r>
                  </m:oMath>
                </a14:m>
                <a:r>
                  <a:rPr lang="en-US" sz="2200" smtClean="0">
                    <a:solidFill>
                      <a:schemeClr val="tx1"/>
                    </a:solidFill>
                  </a:rPr>
                  <a:t> </a:t>
                </a:r>
                <a:r>
                  <a:rPr lang="en-US" sz="2200" smtClean="0">
                    <a:solidFill>
                      <a:srgbClr val="003399"/>
                    </a:solidFill>
                  </a:rPr>
                  <a:t>unit vector in mass direction</a:t>
                </a:r>
              </a:p>
              <a:p>
                <a14:m>
                  <m:oMath xmlns:m="http://schemas.openxmlformats.org/officeDocument/2006/math">
                    <m:r>
                      <a:rPr lang="en-US" sz="2200" b="1" i="0" smtClean="0">
                        <a:latin typeface="Cambria Math"/>
                      </a:rPr>
                      <m:t>𝐋</m:t>
                    </m:r>
                    <m:r>
                      <a:rPr lang="en-US" sz="2200" b="1" i="0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22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b="1" i="0" smtClean="0">
                            <a:latin typeface="Cambria Math"/>
                          </a:rPr>
                          <m:t>𝐞</m:t>
                        </m:r>
                      </m:e>
                      <m:sub>
                        <m:r>
                          <a:rPr lang="en-US" sz="2200" b="0" i="1" smtClean="0">
                            <a:latin typeface="Cambria Math"/>
                          </a:rPr>
                          <m:t>𝑧</m:t>
                        </m:r>
                      </m:sub>
                    </m:sSub>
                  </m:oMath>
                </a14:m>
                <a:r>
                  <a:rPr lang="en-US" sz="2200" smtClean="0"/>
                  <a:t> </a:t>
                </a:r>
                <a:r>
                  <a:rPr lang="en-US" sz="2200" smtClean="0">
                    <a:solidFill>
                      <a:srgbClr val="003399"/>
                    </a:solidFill>
                  </a:rPr>
                  <a:t>unit vector in flavor direction</a:t>
                </a:r>
              </a:p>
            </p:txBody>
          </p:sp>
        </mc:Choice>
        <mc:Fallback xmlns="">
          <p:sp>
            <p:nvSpPr>
              <p:cNvPr id="3" name="Rectangle 10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4016" y="719607"/>
                <a:ext cx="9001001" cy="3888540"/>
              </a:xfrm>
              <a:prstGeom prst="rect">
                <a:avLst/>
              </a:prstGeom>
              <a:blipFill rotWithShape="1">
                <a:blip r:embed="rId2"/>
                <a:stretch>
                  <a:fillRect l="-949" t="-940" b="-2821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DDDDDD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33333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Straight Arrow Connector 4"/>
          <p:cNvCxnSpPr/>
          <p:nvPr/>
        </p:nvCxnSpPr>
        <p:spPr>
          <a:xfrm flipV="1">
            <a:off x="5328823" y="4968197"/>
            <a:ext cx="0" cy="1440200"/>
          </a:xfrm>
          <a:prstGeom prst="straightConnector1">
            <a:avLst/>
          </a:prstGeom>
          <a:ln w="38100">
            <a:solidFill>
              <a:srgbClr val="0033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5310314" y="3744028"/>
            <a:ext cx="1008140" cy="2664369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5310314" y="5148222"/>
            <a:ext cx="1008140" cy="1260175"/>
          </a:xfrm>
          <a:prstGeom prst="straightConnector1">
            <a:avLst/>
          </a:prstGeom>
          <a:ln w="38100"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6111720" y="5184227"/>
                <a:ext cx="1953483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b="0" i="1" smtClean="0">
                              <a:solidFill>
                                <a:srgbClr val="0066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b="1" i="0" smtClean="0">
                              <a:solidFill>
                                <a:srgbClr val="006600"/>
                              </a:solidFill>
                              <a:latin typeface="Cambria Math"/>
                            </a:rPr>
                            <m:t>𝐇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2200" b="0" i="0" smtClean="0">
                              <a:solidFill>
                                <a:srgbClr val="006600"/>
                              </a:solidFill>
                              <a:latin typeface="Cambria Math"/>
                            </a:rPr>
                            <m:t>vac</m:t>
                          </m:r>
                        </m:sub>
                      </m:sSub>
                      <m:r>
                        <a:rPr lang="en-US" sz="2200" b="0" i="1" smtClean="0">
                          <a:solidFill>
                            <a:srgbClr val="006600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200" i="1" smtClean="0">
                              <a:solidFill>
                                <a:srgbClr val="0066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rgbClr val="006600"/>
                              </a:solidFill>
                              <a:latin typeface="Cambria Math"/>
                            </a:rPr>
                            <m:t>𝛥</m:t>
                          </m:r>
                          <m:sSup>
                            <m:sSupPr>
                              <m:ctrlPr>
                                <a:rPr lang="en-US" sz="2200" i="1" smtClean="0">
                                  <a:solidFill>
                                    <a:srgbClr val="00660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200" b="0" i="1" smtClean="0">
                                  <a:solidFill>
                                    <a:srgbClr val="006600"/>
                                  </a:solidFill>
                                  <a:latin typeface="Cambria Math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en-US" sz="2200" b="0" i="1" smtClean="0">
                                  <a:solidFill>
                                    <a:srgbClr val="006600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200" b="0" i="1" smtClean="0">
                              <a:solidFill>
                                <a:srgbClr val="006600"/>
                              </a:solidFill>
                              <a:latin typeface="Cambria Math"/>
                            </a:rPr>
                            <m:t>2</m:t>
                          </m:r>
                          <m:r>
                            <a:rPr lang="en-US" sz="2200" b="0" i="1" smtClean="0">
                              <a:solidFill>
                                <a:srgbClr val="006600"/>
                              </a:solidFill>
                              <a:latin typeface="Cambria Math"/>
                            </a:rPr>
                            <m:t>𝐸</m:t>
                          </m:r>
                        </m:den>
                      </m:f>
                      <m:r>
                        <a:rPr lang="en-US" sz="2200" b="1" i="0" smtClean="0">
                          <a:solidFill>
                            <a:srgbClr val="006600"/>
                          </a:solidFill>
                          <a:latin typeface="Cambria Math"/>
                        </a:rPr>
                        <m:t>𝐁</m:t>
                      </m:r>
                    </m:oMath>
                  </m:oMathPara>
                </a14:m>
                <a:endParaRPr lang="en-US" sz="2200" b="1">
                  <a:solidFill>
                    <a:srgbClr val="006600"/>
                  </a:solidFill>
                </a:endParaRPr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1720" y="5184227"/>
                <a:ext cx="1953483" cy="76944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6299915" y="3672017"/>
                <a:ext cx="2128018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b="1" i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𝐇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2200" b="0" i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eff</m:t>
                          </m:r>
                        </m:sub>
                      </m:sSub>
                      <m:r>
                        <a:rPr lang="en-US" sz="2200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200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𝜔</m:t>
                      </m:r>
                      <m:r>
                        <a:rPr lang="en-US" sz="2200" b="1" i="0" smtClean="0">
                          <a:solidFill>
                            <a:srgbClr val="C00000"/>
                          </a:solidFill>
                          <a:latin typeface="Cambria Math"/>
                        </a:rPr>
                        <m:t>𝐁</m:t>
                      </m:r>
                      <m:r>
                        <a:rPr lang="en-US" sz="2200" b="1" i="0" smtClean="0">
                          <a:solidFill>
                            <a:srgbClr val="C0000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200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𝜆</m:t>
                      </m:r>
                      <m:r>
                        <a:rPr lang="en-US" sz="2200" b="1" i="0" smtClean="0">
                          <a:solidFill>
                            <a:srgbClr val="C00000"/>
                          </a:solidFill>
                          <a:latin typeface="Cambria Math"/>
                        </a:rPr>
                        <m:t>𝐋</m:t>
                      </m:r>
                    </m:oMath>
                  </m:oMathPara>
                </a14:m>
                <a:endParaRPr lang="en-US" sz="2200" b="1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9915" y="3672017"/>
                <a:ext cx="2128018" cy="430887"/>
              </a:xfrm>
              <a:prstGeom prst="rect">
                <a:avLst/>
              </a:prstGeom>
              <a:blipFill rotWithShape="1">
                <a:blip r:embed="rId4"/>
                <a:stretch>
                  <a:fillRect b="-14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2664453" y="4896187"/>
                <a:ext cx="2629951" cy="47083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b="0" i="1" smtClean="0">
                              <a:solidFill>
                                <a:srgbClr val="003399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b="1" i="0" smtClean="0">
                              <a:solidFill>
                                <a:srgbClr val="003399"/>
                              </a:solidFill>
                              <a:latin typeface="Cambria Math"/>
                            </a:rPr>
                            <m:t>𝐇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2200" b="0" i="0" smtClean="0">
                              <a:solidFill>
                                <a:srgbClr val="003399"/>
                              </a:solidFill>
                              <a:latin typeface="Cambria Math"/>
                            </a:rPr>
                            <m:t>matter</m:t>
                          </m:r>
                        </m:sub>
                      </m:sSub>
                      <m:r>
                        <a:rPr lang="en-US" sz="2200" b="0" i="1" smtClean="0">
                          <a:solidFill>
                            <a:srgbClr val="003399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2200" i="1">
                              <a:solidFill>
                                <a:srgbClr val="003399"/>
                              </a:solidFill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200" i="1">
                              <a:solidFill>
                                <a:srgbClr val="003399"/>
                              </a:solidFill>
                              <a:latin typeface="Cambria Math"/>
                            </a:rPr>
                            <m:t>2</m:t>
                          </m:r>
                        </m:e>
                      </m:rad>
                      <m:sSub>
                        <m:sSubPr>
                          <m:ctrlPr>
                            <a:rPr lang="en-US" sz="2200" i="1">
                              <a:solidFill>
                                <a:srgbClr val="003399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i="1">
                              <a:solidFill>
                                <a:srgbClr val="003399"/>
                              </a:solidFill>
                              <a:latin typeface="Cambria Math"/>
                            </a:rPr>
                            <m:t>𝐺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2200">
                              <a:solidFill>
                                <a:srgbClr val="003399"/>
                              </a:solidFill>
                              <a:latin typeface="Cambria Math"/>
                            </a:rPr>
                            <m:t>F</m:t>
                          </m:r>
                        </m:sub>
                      </m:sSub>
                      <m:sSub>
                        <m:sSubPr>
                          <m:ctrlPr>
                            <a:rPr lang="en-US" sz="2200" i="1">
                              <a:solidFill>
                                <a:srgbClr val="003399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i="1">
                              <a:solidFill>
                                <a:srgbClr val="003399"/>
                              </a:solidFill>
                              <a:latin typeface="Cambria Math"/>
                            </a:rPr>
                            <m:t>𝑁</m:t>
                          </m:r>
                        </m:e>
                        <m:sub>
                          <m:r>
                            <a:rPr lang="en-US" sz="2200" i="1">
                              <a:solidFill>
                                <a:srgbClr val="003399"/>
                              </a:solidFill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sz="2200" b="1" i="0" smtClean="0">
                          <a:solidFill>
                            <a:srgbClr val="003399"/>
                          </a:solidFill>
                          <a:latin typeface="Cambria Math"/>
                        </a:rPr>
                        <m:t>𝐋</m:t>
                      </m:r>
                    </m:oMath>
                  </m:oMathPara>
                </a14:m>
                <a:endParaRPr lang="en-US" sz="2200" b="1">
                  <a:solidFill>
                    <a:srgbClr val="003399"/>
                  </a:solidFill>
                </a:endParaRPr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4453" y="4896187"/>
                <a:ext cx="2629951" cy="470835"/>
              </a:xfrm>
              <a:prstGeom prst="rect">
                <a:avLst/>
              </a:prstGeom>
              <a:blipFill rotWithShape="1">
                <a:blip r:embed="rId5"/>
                <a:stretch>
                  <a:fillRect b="-12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5803820" y="5977510"/>
                <a:ext cx="893193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0" smtClean="0">
                          <a:solidFill>
                            <a:srgbClr val="006600"/>
                          </a:solidFill>
                          <a:latin typeface="Cambria Math"/>
                        </a:rPr>
                        <m:t>2</m:t>
                      </m:r>
                      <m:sSub>
                        <m:sSubPr>
                          <m:ctrlPr>
                            <a:rPr lang="en-US" sz="2200" i="1" smtClean="0">
                              <a:solidFill>
                                <a:srgbClr val="0066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b="0" i="1" smtClean="0">
                              <a:solidFill>
                                <a:srgbClr val="006600"/>
                              </a:solidFill>
                              <a:latin typeface="Cambria Math"/>
                            </a:rPr>
                            <m:t>𝜃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2200" b="0" i="0" smtClean="0">
                              <a:solidFill>
                                <a:srgbClr val="006600"/>
                              </a:solidFill>
                              <a:latin typeface="Cambria Math"/>
                            </a:rPr>
                            <m:t>vac</m:t>
                          </m:r>
                        </m:sub>
                      </m:sSub>
                    </m:oMath>
                  </m:oMathPara>
                </a14:m>
                <a:endParaRPr lang="en-US" sz="2200">
                  <a:solidFill>
                    <a:srgbClr val="006600"/>
                  </a:solidFill>
                </a:endParaRPr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3820" y="5977510"/>
                <a:ext cx="893193" cy="430887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4104653" y="5473440"/>
                <a:ext cx="1241237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0" smtClean="0">
                          <a:solidFill>
                            <a:srgbClr val="C00000"/>
                          </a:solidFill>
                          <a:latin typeface="Cambria Math"/>
                        </a:rPr>
                        <m:t>2</m:t>
                      </m:r>
                      <m:sSub>
                        <m:sSubPr>
                          <m:ctrlPr>
                            <a:rPr lang="en-US" sz="220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𝜃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2200" b="0" i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matter</m:t>
                          </m:r>
                        </m:sub>
                      </m:sSub>
                    </m:oMath>
                  </m:oMathPara>
                </a14:m>
                <a:endParaRPr lang="en-US" sz="220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4653" y="5473440"/>
                <a:ext cx="1241237" cy="430887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9" name="Straight Arrow Connector 38"/>
          <p:cNvCxnSpPr/>
          <p:nvPr/>
        </p:nvCxnSpPr>
        <p:spPr>
          <a:xfrm flipV="1">
            <a:off x="4824753" y="5568947"/>
            <a:ext cx="648090" cy="47340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H="1" flipV="1">
            <a:off x="5568034" y="5883965"/>
            <a:ext cx="336870" cy="308989"/>
          </a:xfrm>
          <a:prstGeom prst="straightConnector1">
            <a:avLst/>
          </a:prstGeom>
          <a:ln w="19050"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/>
              <p:cNvSpPr txBox="1"/>
              <p:nvPr/>
            </p:nvSpPr>
            <p:spPr>
              <a:xfrm>
                <a:off x="8305086" y="6168063"/>
                <a:ext cx="407996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/>
                        </a:rPr>
                        <m:t>𝑥</m:t>
                      </m:r>
                    </m:oMath>
                  </m:oMathPara>
                </a14:m>
                <a:endParaRPr lang="en-US" sz="2200"/>
              </a:p>
            </p:txBody>
          </p:sp>
        </mc:Choice>
        <mc:Fallback xmlns=""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05086" y="6168063"/>
                <a:ext cx="407996" cy="430887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/>
              <p:cNvSpPr txBox="1"/>
              <p:nvPr/>
            </p:nvSpPr>
            <p:spPr>
              <a:xfrm>
                <a:off x="4968773" y="3508847"/>
                <a:ext cx="389850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/>
                        </a:rPr>
                        <m:t>𝑧</m:t>
                      </m:r>
                    </m:oMath>
                  </m:oMathPara>
                </a14:m>
                <a:endParaRPr lang="en-US" sz="2200"/>
              </a:p>
            </p:txBody>
          </p:sp>
        </mc:Choice>
        <mc:Fallback xmlns="">
          <p:sp>
            <p:nvSpPr>
              <p:cNvPr id="48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8773" y="3508847"/>
                <a:ext cx="389850" cy="430887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07473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Picture 8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874072">
            <a:off x="7589890" y="3868537"/>
            <a:ext cx="465698" cy="1524512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00000">
            <a:off x="3715331" y="2723127"/>
            <a:ext cx="465698" cy="1524512"/>
          </a:xfrm>
          <a:prstGeom prst="rect">
            <a:avLst/>
          </a:prstGeom>
        </p:spPr>
      </p:pic>
      <p:cxnSp>
        <p:nvCxnSpPr>
          <p:cNvPr id="16" name="Straight Connector 15"/>
          <p:cNvCxnSpPr/>
          <p:nvPr/>
        </p:nvCxnSpPr>
        <p:spPr>
          <a:xfrm flipH="1" flipV="1">
            <a:off x="1387626" y="1222504"/>
            <a:ext cx="504000" cy="865187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1891696" y="2087691"/>
            <a:ext cx="0" cy="38880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MSW Effect</a:t>
            </a:r>
            <a:endParaRPr lang="en-US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1387626" y="5111044"/>
            <a:ext cx="504070" cy="863912"/>
          </a:xfrm>
          <a:prstGeom prst="straightConnector1">
            <a:avLst/>
          </a:prstGeom>
          <a:ln w="38100"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 flipV="1">
            <a:off x="1387234" y="1223102"/>
            <a:ext cx="392" cy="3889479"/>
          </a:xfrm>
          <a:prstGeom prst="straightConnector1">
            <a:avLst/>
          </a:prstGeom>
          <a:ln w="38100">
            <a:solidFill>
              <a:srgbClr val="0033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Picture 5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70814">
            <a:off x="1272556" y="3619732"/>
            <a:ext cx="465698" cy="1524512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V="1">
            <a:off x="1618787" y="2087692"/>
            <a:ext cx="272838" cy="164857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Box 58"/>
              <p:cNvSpPr txBox="1"/>
              <p:nvPr/>
            </p:nvSpPr>
            <p:spPr>
              <a:xfrm>
                <a:off x="-1" y="719138"/>
                <a:ext cx="921702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smtClean="0">
                    <a:solidFill>
                      <a:srgbClr val="003399"/>
                    </a:solidFill>
                  </a:rPr>
                  <a:t>Adiabatically decreasing density:  Precession cone follows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solidFill>
                              <a:srgbClr val="003399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0" smtClean="0">
                            <a:solidFill>
                              <a:srgbClr val="003399"/>
                            </a:solidFill>
                            <a:latin typeface="Cambria Math"/>
                          </a:rPr>
                          <m:t>𝐇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rgbClr val="003399"/>
                            </a:solidFill>
                            <a:latin typeface="Cambria Math"/>
                          </a:rPr>
                          <m:t>eff</m:t>
                        </m:r>
                      </m:sub>
                    </m:sSub>
                  </m:oMath>
                </a14:m>
                <a:endParaRPr lang="en-US" sz="2400">
                  <a:solidFill>
                    <a:srgbClr val="003399"/>
                  </a:solidFill>
                </a:endParaRPr>
              </a:p>
            </p:txBody>
          </p:sp>
        </mc:Choice>
        <mc:Fallback xmlns="">
          <p:sp>
            <p:nvSpPr>
              <p:cNvPr id="59" name="TextBox 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" y="719138"/>
                <a:ext cx="9217025" cy="461665"/>
              </a:xfrm>
              <a:prstGeom prst="rect">
                <a:avLst/>
              </a:prstGeom>
              <a:blipFill rotWithShape="1">
                <a:blip r:embed="rId3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Rectangle 59"/>
              <p:cNvSpPr/>
              <p:nvPr/>
            </p:nvSpPr>
            <p:spPr>
              <a:xfrm>
                <a:off x="1891696" y="2014614"/>
                <a:ext cx="726994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b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𝐇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220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eff</m:t>
                          </m:r>
                        </m:sub>
                      </m:sSub>
                    </m:oMath>
                  </m:oMathPara>
                </a14:m>
                <a:endParaRPr lang="en-US" sz="220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60" name="Rectangle 5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1696" y="2014614"/>
                <a:ext cx="726994" cy="430887"/>
              </a:xfrm>
              <a:prstGeom prst="rect">
                <a:avLst/>
              </a:prstGeom>
              <a:blipFill rotWithShape="1">
                <a:blip r:embed="rId4"/>
                <a:stretch>
                  <a:fillRect b="-14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Rectangle 60"/>
              <p:cNvSpPr/>
              <p:nvPr/>
            </p:nvSpPr>
            <p:spPr>
              <a:xfrm>
                <a:off x="294694" y="1224850"/>
                <a:ext cx="1145378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i="1" smtClean="0">
                              <a:solidFill>
                                <a:srgbClr val="003399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b="1">
                              <a:solidFill>
                                <a:srgbClr val="003399"/>
                              </a:solidFill>
                              <a:latin typeface="Cambria Math"/>
                            </a:rPr>
                            <m:t>𝐇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2200" b="0" i="0" smtClean="0">
                              <a:solidFill>
                                <a:srgbClr val="003399"/>
                              </a:solidFill>
                              <a:latin typeface="Cambria Math"/>
                            </a:rPr>
                            <m:t>matter</m:t>
                          </m:r>
                        </m:sub>
                      </m:sSub>
                    </m:oMath>
                  </m:oMathPara>
                </a14:m>
                <a:endParaRPr lang="en-US" sz="2200">
                  <a:solidFill>
                    <a:srgbClr val="003399"/>
                  </a:solidFill>
                </a:endParaRPr>
              </a:p>
            </p:txBody>
          </p:sp>
        </mc:Choice>
        <mc:Fallback xmlns="">
          <p:sp>
            <p:nvSpPr>
              <p:cNvPr id="61" name="Rectangle 6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694" y="1224850"/>
                <a:ext cx="1145378" cy="430887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ectangle 61"/>
              <p:cNvSpPr/>
              <p:nvPr/>
            </p:nvSpPr>
            <p:spPr>
              <a:xfrm>
                <a:off x="955566" y="5543104"/>
                <a:ext cx="803938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i="1" smtClean="0">
                              <a:solidFill>
                                <a:srgbClr val="0066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b="1">
                              <a:solidFill>
                                <a:srgbClr val="006600"/>
                              </a:solidFill>
                              <a:latin typeface="Cambria Math"/>
                            </a:rPr>
                            <m:t>𝐇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2200" b="0" i="0" smtClean="0">
                              <a:solidFill>
                                <a:srgbClr val="006600"/>
                              </a:solidFill>
                              <a:latin typeface="Cambria Math"/>
                            </a:rPr>
                            <m:t>vac</m:t>
                          </m:r>
                        </m:sub>
                      </m:sSub>
                    </m:oMath>
                  </m:oMathPara>
                </a14:m>
                <a:endParaRPr lang="en-US" sz="2200">
                  <a:solidFill>
                    <a:srgbClr val="006600"/>
                  </a:solidFill>
                </a:endParaRPr>
              </a:p>
            </p:txBody>
          </p:sp>
        </mc:Choice>
        <mc:Fallback xmlns="">
          <p:sp>
            <p:nvSpPr>
              <p:cNvPr id="62" name="Rectangle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5566" y="5543104"/>
                <a:ext cx="803938" cy="430887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3" name="Straight Connector 62"/>
          <p:cNvCxnSpPr/>
          <p:nvPr/>
        </p:nvCxnSpPr>
        <p:spPr>
          <a:xfrm flipH="1" flipV="1">
            <a:off x="3403976" y="2663877"/>
            <a:ext cx="504000" cy="865187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V="1">
            <a:off x="3907976" y="3529133"/>
            <a:ext cx="0" cy="1368121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>
            <a:off x="3397012" y="4033342"/>
            <a:ext cx="504070" cy="863912"/>
          </a:xfrm>
          <a:prstGeom prst="straightConnector1">
            <a:avLst/>
          </a:prstGeom>
          <a:ln w="38100"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 flipV="1">
            <a:off x="3397012" y="2664944"/>
            <a:ext cx="6964" cy="1368000"/>
          </a:xfrm>
          <a:prstGeom prst="straightConnector1">
            <a:avLst/>
          </a:prstGeom>
          <a:ln w="38100">
            <a:solidFill>
              <a:srgbClr val="0033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/>
          <p:nvPr/>
        </p:nvCxnSpPr>
        <p:spPr>
          <a:xfrm flipV="1">
            <a:off x="3403976" y="3529134"/>
            <a:ext cx="504000" cy="5040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9" name="Picture 7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949593" y="3263947"/>
            <a:ext cx="465698" cy="1524512"/>
          </a:xfrm>
          <a:prstGeom prst="rect">
            <a:avLst/>
          </a:prstGeom>
        </p:spPr>
      </p:pic>
      <p:cxnSp>
        <p:nvCxnSpPr>
          <p:cNvPr id="80" name="Straight Connector 79"/>
          <p:cNvCxnSpPr/>
          <p:nvPr/>
        </p:nvCxnSpPr>
        <p:spPr>
          <a:xfrm flipH="1" flipV="1">
            <a:off x="5427150" y="3181242"/>
            <a:ext cx="504000" cy="865187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 flipH="1" flipV="1">
            <a:off x="5924186" y="4033134"/>
            <a:ext cx="0" cy="8640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/>
          <p:nvPr/>
        </p:nvCxnSpPr>
        <p:spPr>
          <a:xfrm>
            <a:off x="5420186" y="4033342"/>
            <a:ext cx="504070" cy="863912"/>
          </a:xfrm>
          <a:prstGeom prst="straightConnector1">
            <a:avLst/>
          </a:prstGeom>
          <a:ln w="38100"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/>
          <p:nvPr/>
        </p:nvCxnSpPr>
        <p:spPr>
          <a:xfrm flipV="1">
            <a:off x="5420186" y="3169134"/>
            <a:ext cx="0" cy="864000"/>
          </a:xfrm>
          <a:prstGeom prst="straightConnector1">
            <a:avLst/>
          </a:prstGeom>
          <a:ln w="38100">
            <a:solidFill>
              <a:srgbClr val="0033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/>
          <p:nvPr/>
        </p:nvCxnSpPr>
        <p:spPr>
          <a:xfrm flipV="1">
            <a:off x="5420186" y="4033134"/>
            <a:ext cx="504000" cy="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/>
          <p:cNvCxnSpPr/>
          <p:nvPr/>
        </p:nvCxnSpPr>
        <p:spPr>
          <a:xfrm>
            <a:off x="7436466" y="4032067"/>
            <a:ext cx="504070" cy="863912"/>
          </a:xfrm>
          <a:prstGeom prst="straightConnector1">
            <a:avLst/>
          </a:prstGeom>
          <a:ln w="38100"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Right Arrow 91"/>
          <p:cNvSpPr/>
          <p:nvPr/>
        </p:nvSpPr>
        <p:spPr>
          <a:xfrm>
            <a:off x="143892" y="5904327"/>
            <a:ext cx="8857230" cy="722446"/>
          </a:xfrm>
          <a:prstGeom prst="rightArrow">
            <a:avLst>
              <a:gd name="adj1" fmla="val 67580"/>
              <a:gd name="adj2" fmla="val 50000"/>
            </a:avLst>
          </a:pr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Matter Density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4849942" y="1103498"/>
                <a:ext cx="3938322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smtClean="0">
                    <a:solidFill>
                      <a:srgbClr val="003399"/>
                    </a:solidFill>
                  </a:rPr>
                  <a:t>Large initial matter density:</a:t>
                </a:r>
              </a:p>
              <a:p>
                <a:r>
                  <a:rPr lang="en-US" sz="2400" b="0" smtClean="0">
                    <a:solidFill>
                      <a:srgbClr val="003399"/>
                    </a:solidFill>
                  </a:rPr>
                  <a:t>•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3399"/>
                        </a:solidFill>
                        <a:latin typeface="Cambria Math"/>
                      </a:rPr>
                      <m:t>𝜈</m:t>
                    </m:r>
                  </m:oMath>
                </a14:m>
                <a:r>
                  <a:rPr lang="en-US" sz="2400" smtClean="0">
                    <a:solidFill>
                      <a:srgbClr val="003399"/>
                    </a:solidFill>
                  </a:rPr>
                  <a:t> begins as flavor eigenstate</a:t>
                </a:r>
              </a:p>
              <a:p>
                <a:r>
                  <a:rPr lang="en-US" sz="2400">
                    <a:solidFill>
                      <a:srgbClr val="003399"/>
                    </a:solidFill>
                  </a:rPr>
                  <a:t>• E</a:t>
                </a:r>
                <a:r>
                  <a:rPr lang="en-US" sz="2400" smtClean="0">
                    <a:solidFill>
                      <a:srgbClr val="003399"/>
                    </a:solidFill>
                  </a:rPr>
                  <a:t>nds as mass eigenstate </a:t>
                </a:r>
                <a:endParaRPr lang="en-US" sz="2400">
                  <a:solidFill>
                    <a:srgbClr val="003399"/>
                  </a:solidFill>
                </a:endParaRPr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9942" y="1103498"/>
                <a:ext cx="3938322" cy="1200329"/>
              </a:xfrm>
              <a:prstGeom prst="rect">
                <a:avLst/>
              </a:prstGeom>
              <a:blipFill rotWithShape="1">
                <a:blip r:embed="rId7"/>
                <a:stretch>
                  <a:fillRect l="-2477" t="-4061" r="-1393" b="-106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56247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Adding Neutrino-Neutrino Interactions</a:t>
            </a:r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1027"/>
              <p:cNvSpPr>
                <a:spLocks noChangeArrowheads="1"/>
              </p:cNvSpPr>
              <p:nvPr/>
            </p:nvSpPr>
            <p:spPr bwMode="auto">
              <a:xfrm>
                <a:off x="144017" y="719608"/>
                <a:ext cx="8929116" cy="25923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rgbClr val="DDDDDD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33333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6402" tIns="43201" rIns="86402" bIns="43201"/>
              <a:lstStyle/>
              <a:p>
                <a:r>
                  <a:rPr lang="en-US" sz="2200" smtClean="0">
                    <a:solidFill>
                      <a:srgbClr val="003399"/>
                    </a:solidFill>
                    <a:effectLst/>
                  </a:rPr>
                  <a:t>Precession equation for each 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solidFill>
                          <a:srgbClr val="003399"/>
                        </a:solidFill>
                        <a:effectLst/>
                        <a:latin typeface="Cambria Math"/>
                      </a:rPr>
                      <m:t>𝜈</m:t>
                    </m:r>
                  </m:oMath>
                </a14:m>
                <a:r>
                  <a:rPr lang="en-US" sz="2200" smtClean="0">
                    <a:solidFill>
                      <a:srgbClr val="003399"/>
                    </a:solidFill>
                    <a:effectLst/>
                  </a:rPr>
                  <a:t> mode with energy 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solidFill>
                          <a:srgbClr val="003399"/>
                        </a:solidFill>
                        <a:effectLst/>
                        <a:latin typeface="Cambria Math"/>
                      </a:rPr>
                      <m:t>𝐸</m:t>
                    </m:r>
                  </m:oMath>
                </a14:m>
                <a:r>
                  <a:rPr lang="en-US" sz="2200" smtClean="0">
                    <a:solidFill>
                      <a:srgbClr val="003399"/>
                    </a:solidFill>
                    <a:effectLst/>
                  </a:rPr>
                  <a:t>, i.e.  </a:t>
                </a:r>
                <a14:m>
                  <m:oMath xmlns:m="http://schemas.openxmlformats.org/officeDocument/2006/math">
                    <m:r>
                      <a:rPr lang="en-US" sz="2200" i="1">
                        <a:latin typeface="Cambria Math"/>
                      </a:rPr>
                      <m:t>𝜔</m:t>
                    </m:r>
                    <m:r>
                      <a:rPr lang="en-US" sz="2200" i="1">
                        <a:latin typeface="Cambria Math"/>
                      </a:rPr>
                      <m:t>=</m:t>
                    </m:r>
                    <m:f>
                      <m:fPr>
                        <m:type m:val="lin"/>
                        <m:ctrlPr>
                          <a:rPr lang="en-US" sz="2200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200">
                            <a:latin typeface="Cambria Math"/>
                          </a:rPr>
                          <m:t>Δ</m:t>
                        </m:r>
                        <m:sSup>
                          <m:sSupPr>
                            <m:ctrlPr>
                              <a:rPr lang="en-US" sz="22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200" i="1">
                                <a:latin typeface="Cambria Math"/>
                              </a:rPr>
                              <m:t>𝑚</m:t>
                            </m:r>
                          </m:e>
                          <m:sup>
                            <m:r>
                              <a:rPr lang="en-US" sz="22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200" i="1">
                            <a:latin typeface="Cambria Math"/>
                          </a:rPr>
                          <m:t>2</m:t>
                        </m:r>
                        <m:r>
                          <a:rPr lang="en-US" sz="2200" i="1">
                            <a:latin typeface="Cambria Math"/>
                          </a:rPr>
                          <m:t>𝐸</m:t>
                        </m:r>
                      </m:den>
                    </m:f>
                  </m:oMath>
                </a14:m>
                <a:r>
                  <a:rPr lang="en-US" sz="2200">
                    <a:solidFill>
                      <a:srgbClr val="003399"/>
                    </a:solidFill>
                  </a:rPr>
                  <a:t> </a:t>
                </a:r>
                <a:endParaRPr lang="en-US" sz="2200" smtClean="0">
                  <a:solidFill>
                    <a:srgbClr val="003399"/>
                  </a:solidFill>
                </a:endParaRPr>
              </a:p>
              <a:p>
                <a:pPr algn="l"/>
                <a:endParaRPr lang="en-US" sz="800" smtClean="0">
                  <a:solidFill>
                    <a:srgbClr val="003399"/>
                  </a:solidFill>
                </a:endParaRPr>
              </a:p>
              <a:p>
                <a:r>
                  <a:rPr lang="en-US" sz="2200" b="0" smtClean="0">
                    <a:solidFill>
                      <a:srgbClr val="003399"/>
                    </a:solidFill>
                    <a:effectLst/>
                  </a:rPr>
                  <a:t>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b="0" i="1" smtClean="0">
                            <a:solidFill>
                              <a:schemeClr val="tx1"/>
                            </a:solidFill>
                            <a:effectLst/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̇"/>
                            <m:ctrlPr>
                              <a:rPr lang="en-US" sz="2200" b="0" i="1" smtClean="0">
                                <a:solidFill>
                                  <a:schemeClr val="tx1"/>
                                </a:solidFill>
                                <a:effectLst/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2200" b="1" i="0" smtClean="0">
                                <a:solidFill>
                                  <a:schemeClr val="tx1"/>
                                </a:solidFill>
                                <a:effectLst/>
                                <a:latin typeface="Cambria Math"/>
                              </a:rPr>
                              <m:t>𝐏</m:t>
                            </m:r>
                          </m:e>
                        </m:acc>
                      </m:e>
                      <m:sub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effectLst/>
                            <a:latin typeface="Cambria Math"/>
                          </a:rPr>
                          <m:t>𝜔</m:t>
                        </m:r>
                      </m:sub>
                    </m:sSub>
                    <m:r>
                      <a:rPr lang="en-US" sz="2200" b="0" i="1" smtClean="0">
                        <a:solidFill>
                          <a:schemeClr val="tx1"/>
                        </a:solidFill>
                        <a:effectLst/>
                        <a:latin typeface="Cambria Math"/>
                      </a:rPr>
                      <m:t>=</m:t>
                    </m:r>
                    <m:limLow>
                      <m:limLowPr>
                        <m:ctrlPr>
                          <a:rPr lang="en-US" sz="2200" b="0" i="1" smtClean="0">
                            <a:solidFill>
                              <a:schemeClr val="tx1"/>
                            </a:solidFill>
                            <a:effectLst/>
                            <a:latin typeface="Cambria Math"/>
                          </a:rPr>
                        </m:ctrlPr>
                      </m:limLowPr>
                      <m:e>
                        <m:groupChr>
                          <m:groupChrPr>
                            <m:chr m:val="⏟"/>
                            <m:ctrlPr>
                              <a:rPr lang="en-US" sz="2200" b="0" i="1" smtClean="0">
                                <a:solidFill>
                                  <a:schemeClr val="tx1"/>
                                </a:solidFill>
                                <a:effectLst/>
                                <a:latin typeface="Cambria Math"/>
                              </a:rPr>
                            </m:ctrlPr>
                          </m:groupChrPr>
                          <m:e>
                            <m:d>
                              <m:dPr>
                                <m:ctrlPr>
                                  <a:rPr lang="en-US" sz="2200" b="0" i="1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sz="2200" b="0" i="1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</a:rPr>
                                  <m:t>𝜔</m:t>
                                </m:r>
                                <m:r>
                                  <a:rPr lang="en-US" sz="2200" b="1" i="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</a:rPr>
                                  <m:t>𝐁</m:t>
                                </m:r>
                                <m:r>
                                  <a:rPr lang="en-US" sz="2200" b="0" i="1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200" b="0" i="1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</a:rPr>
                                  <m:t>𝜆</m:t>
                                </m:r>
                                <m:r>
                                  <a:rPr lang="en-US" sz="2200" b="1" i="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</a:rPr>
                                  <m:t>𝐋</m:t>
                                </m:r>
                                <m:r>
                                  <a:rPr lang="en-US" sz="2200" b="1" i="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2200" b="0" i="1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</a:rPr>
                                  <m:t>𝜇</m:t>
                                </m:r>
                                <m:r>
                                  <a:rPr lang="en-US" sz="2200" b="1" i="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/>
                                  </a:rPr>
                                  <m:t>𝐏</m:t>
                                </m:r>
                              </m:e>
                            </m:d>
                          </m:e>
                        </m:groupChr>
                      </m:e>
                      <m:lim>
                        <m:sSub>
                          <m:sSubPr>
                            <m:ctrlPr>
                              <a:rPr lang="en-US" sz="2200" b="0" i="1" smtClean="0">
                                <a:solidFill>
                                  <a:schemeClr val="tx1"/>
                                </a:solidFill>
                                <a:effectLst/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200" b="1" i="0" smtClean="0">
                                <a:solidFill>
                                  <a:schemeClr val="tx1"/>
                                </a:solidFill>
                                <a:effectLst/>
                                <a:latin typeface="Cambria Math"/>
                              </a:rPr>
                              <m:t>𝐇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2200" b="0" i="0" smtClean="0">
                                <a:solidFill>
                                  <a:schemeClr val="tx1"/>
                                </a:solidFill>
                                <a:effectLst/>
                                <a:latin typeface="Cambria Math"/>
                              </a:rPr>
                              <m:t>eff</m:t>
                            </m:r>
                          </m:sub>
                        </m:sSub>
                      </m:lim>
                    </m:limLow>
                    <m:r>
                      <a:rPr lang="en-US" sz="2200" b="0" i="1" smtClean="0">
                        <a:solidFill>
                          <a:schemeClr val="tx1"/>
                        </a:solidFill>
                        <a:effectLst/>
                        <a:latin typeface="Cambria Math"/>
                      </a:rPr>
                      <m:t>×</m:t>
                    </m:r>
                    <m:sSub>
                      <m:sSubPr>
                        <m:ctrlPr>
                          <a:rPr lang="en-US" sz="2200" b="1" i="1" smtClean="0">
                            <a:solidFill>
                              <a:schemeClr val="tx1"/>
                            </a:solidFill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b="1" i="0" smtClean="0">
                            <a:solidFill>
                              <a:schemeClr val="tx1"/>
                            </a:solidFill>
                            <a:effectLst/>
                            <a:latin typeface="Cambria Math"/>
                          </a:rPr>
                          <m:t>𝐏</m:t>
                        </m:r>
                      </m:e>
                      <m:sub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effectLst/>
                            <a:latin typeface="Cambria Math"/>
                          </a:rPr>
                          <m:t>𝜔</m:t>
                        </m:r>
                      </m:sub>
                    </m:sSub>
                  </m:oMath>
                </a14:m>
                <a:r>
                  <a:rPr lang="en-US" sz="2200" smtClean="0">
                    <a:solidFill>
                      <a:srgbClr val="003399"/>
                    </a:solidFill>
                  </a:rPr>
                  <a:t>   with   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latin typeface="Cambria Math"/>
                      </a:rPr>
                      <m:t>𝜆</m:t>
                    </m:r>
                    <m:r>
                      <a:rPr lang="en-US" sz="2200" i="1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200" b="0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200" b="0" i="1" smtClean="0">
                            <a:latin typeface="Cambria Math"/>
                          </a:rPr>
                          <m:t>2</m:t>
                        </m:r>
                      </m:e>
                    </m:rad>
                    <m:sSub>
                      <m:sSubPr>
                        <m:ctrlPr>
                          <a:rPr lang="en-US" sz="22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b="0" i="1" smtClean="0"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200" b="0" i="0" smtClean="0">
                            <a:latin typeface="Cambria Math"/>
                          </a:rPr>
                          <m:t>F</m:t>
                        </m:r>
                      </m:sub>
                    </m:sSub>
                    <m:sSub>
                      <m:sSubPr>
                        <m:ctrlPr>
                          <a:rPr lang="en-US" sz="22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b="0" i="1" smtClean="0"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en-US" sz="2200" b="0" i="1" smtClean="0">
                            <a:latin typeface="Cambria Math"/>
                          </a:rPr>
                          <m:t>𝑒</m:t>
                        </m:r>
                      </m:sub>
                    </m:sSub>
                  </m:oMath>
                </a14:m>
                <a:r>
                  <a:rPr lang="en-US" sz="2200" smtClean="0">
                    <a:solidFill>
                      <a:schemeClr val="tx1"/>
                    </a:solidFill>
                  </a:rPr>
                  <a:t>   </a:t>
                </a:r>
                <a:r>
                  <a:rPr lang="en-US" sz="2200" smtClean="0">
                    <a:solidFill>
                      <a:srgbClr val="003399"/>
                    </a:solidFill>
                  </a:rPr>
                  <a:t>and</a:t>
                </a:r>
                <a:r>
                  <a:rPr lang="en-US" sz="2200" smtClean="0">
                    <a:solidFill>
                      <a:schemeClr val="tx1"/>
                    </a:solidFill>
                  </a:rPr>
                  <a:t>   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latin typeface="Cambria Math"/>
                      </a:rPr>
                      <m:t>𝜇</m:t>
                    </m:r>
                    <m:r>
                      <a:rPr lang="en-US" sz="2200" i="1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2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200" i="1">
                            <a:latin typeface="Cambria Math"/>
                          </a:rPr>
                          <m:t>2</m:t>
                        </m:r>
                      </m:e>
                    </m:rad>
                    <m:sSub>
                      <m:sSubPr>
                        <m:ctrlPr>
                          <a:rPr lang="en-US" sz="2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i="1"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200">
                            <a:latin typeface="Cambria Math"/>
                          </a:rPr>
                          <m:t>F</m:t>
                        </m:r>
                      </m:sub>
                    </m:sSub>
                    <m:sSub>
                      <m:sSubPr>
                        <m:ctrlPr>
                          <a:rPr lang="en-US" sz="2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i="1">
                            <a:latin typeface="Cambria Math"/>
                          </a:rPr>
                          <m:t>𝑁</m:t>
                        </m:r>
                      </m:e>
                      <m:sub>
                        <m:r>
                          <a:rPr lang="en-US" sz="2200" b="0" i="1" smtClean="0">
                            <a:latin typeface="Cambria Math"/>
                          </a:rPr>
                          <m:t>𝜈</m:t>
                        </m:r>
                      </m:sub>
                    </m:sSub>
                  </m:oMath>
                </a14:m>
                <a:endParaRPr lang="en-US" sz="2200" smtClean="0">
                  <a:solidFill>
                    <a:schemeClr val="tx1"/>
                  </a:solidFill>
                </a:endParaRPr>
              </a:p>
              <a:p>
                <a:endParaRPr lang="en-US" sz="800" smtClean="0">
                  <a:solidFill>
                    <a:srgbClr val="003399"/>
                  </a:solidFill>
                </a:endParaRPr>
              </a:p>
              <a:p>
                <a:r>
                  <a:rPr lang="en-US" sz="2200" smtClean="0">
                    <a:solidFill>
                      <a:srgbClr val="003399"/>
                    </a:solidFill>
                  </a:rPr>
                  <a:t>Total flavor spin of entire ensemble</a:t>
                </a:r>
              </a:p>
              <a:p>
                <a:endParaRPr lang="en-US" sz="800" smtClean="0">
                  <a:solidFill>
                    <a:srgbClr val="003399"/>
                  </a:solidFill>
                </a:endParaRPr>
              </a:p>
              <a:p>
                <a:r>
                  <a:rPr lang="en-US" sz="2200" b="1" smtClean="0">
                    <a:solidFill>
                      <a:srgbClr val="003399"/>
                    </a:solidFill>
                  </a:rPr>
                  <a:t>    </a:t>
                </a:r>
                <a14:m>
                  <m:oMath xmlns:m="http://schemas.openxmlformats.org/officeDocument/2006/math">
                    <m:r>
                      <a:rPr lang="en-US" sz="2200" b="1" i="0" smtClean="0">
                        <a:solidFill>
                          <a:schemeClr val="tx1"/>
                        </a:solidFill>
                        <a:latin typeface="Cambria Math"/>
                      </a:rPr>
                      <m:t>𝐏</m:t>
                    </m:r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nary>
                      <m:naryPr>
                        <m:chr m:val="∑"/>
                        <m:supHide m:val="on"/>
                        <m:ctrlP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naryPr>
                      <m:sub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𝜔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US" sz="22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200" b="1" i="0" smtClean="0">
                                <a:latin typeface="Cambria Math"/>
                              </a:rPr>
                              <m:t>𝐏</m:t>
                            </m:r>
                          </m:e>
                          <m:sub>
                            <m:r>
                              <a:rPr lang="en-US" sz="2200" i="1">
                                <a:latin typeface="Cambria Math"/>
                              </a:rPr>
                              <m:t>𝜔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US" sz="2200" b="0" smtClean="0">
                    <a:solidFill>
                      <a:schemeClr val="tx1"/>
                    </a:solidFill>
                  </a:rPr>
                  <a:t>      </a:t>
                </a:r>
                <a:r>
                  <a:rPr lang="en-US" sz="2200" b="0" smtClean="0">
                    <a:solidFill>
                      <a:srgbClr val="003399"/>
                    </a:solidFill>
                  </a:rPr>
                  <a:t>normalize</a:t>
                </a:r>
                <a:r>
                  <a:rPr lang="en-US" sz="2200" b="0" smtClean="0">
                    <a:solidFill>
                      <a:schemeClr val="tx1"/>
                    </a:solidFill>
                  </a:rPr>
                  <a:t>     </a:t>
                </a:r>
                <a14:m>
                  <m:oMath xmlns:m="http://schemas.openxmlformats.org/officeDocument/2006/math">
                    <m:r>
                      <a:rPr lang="en-US" sz="2200" b="0" i="0" smtClean="0">
                        <a:latin typeface="Cambria Math"/>
                      </a:rPr>
                      <m:t>|</m:t>
                    </m:r>
                    <m:sSub>
                      <m:sSubPr>
                        <m:ctrlPr>
                          <a:rPr lang="en-US" sz="22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b="1" i="0" smtClean="0">
                            <a:latin typeface="Cambria Math"/>
                          </a:rPr>
                          <m:t>𝐏</m:t>
                        </m:r>
                      </m:e>
                      <m:sub>
                        <m:r>
                          <a:rPr lang="en-US" sz="2200" b="1" i="0" smtClean="0">
                            <a:latin typeface="Cambria Math"/>
                          </a:rPr>
                          <m:t>𝐭</m:t>
                        </m:r>
                        <m:r>
                          <a:rPr lang="en-US" sz="2200" b="1" i="0" smtClean="0">
                            <a:latin typeface="Cambria Math"/>
                          </a:rPr>
                          <m:t>=</m:t>
                        </m:r>
                        <m:r>
                          <a:rPr lang="en-US" sz="2200" b="1" i="0" smtClean="0">
                            <a:latin typeface="Cambria Math"/>
                          </a:rPr>
                          <m:t>𝟎</m:t>
                        </m:r>
                      </m:sub>
                    </m:sSub>
                    <m:r>
                      <a:rPr lang="en-US" sz="2200" b="1" i="0" smtClean="0">
                        <a:latin typeface="Cambria Math"/>
                      </a:rPr>
                      <m:t>|</m:t>
                    </m:r>
                    <m:r>
                      <a:rPr lang="en-US" sz="2200" i="1">
                        <a:latin typeface="Cambria Math"/>
                      </a:rPr>
                      <m:t>=</m:t>
                    </m:r>
                    <m:r>
                      <a:rPr lang="en-US" sz="2200" b="0" i="1" smtClean="0">
                        <a:latin typeface="Cambria Math"/>
                      </a:rPr>
                      <m:t>1</m:t>
                    </m:r>
                  </m:oMath>
                </a14:m>
                <a:endParaRPr lang="en-US" sz="2200" b="0" smtClean="0">
                  <a:solidFill>
                    <a:schemeClr val="tx1"/>
                  </a:solidFill>
                </a:endParaRPr>
              </a:p>
              <a:p>
                <a:endParaRPr lang="en-US" sz="800" b="0" smtClean="0">
                  <a:solidFill>
                    <a:srgbClr val="003399"/>
                  </a:solidFill>
                </a:endParaRPr>
              </a:p>
              <a:p>
                <a:r>
                  <a:rPr lang="en-US" sz="2200" b="0" smtClean="0">
                    <a:solidFill>
                      <a:srgbClr val="003399"/>
                    </a:solidFill>
                  </a:rPr>
                  <a:t>Individual spins do not remain aligned – feel “internal” field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b="1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𝐇</m:t>
                        </m:r>
                      </m:e>
                      <m:sub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𝜈𝜈</m:t>
                        </m:r>
                      </m:sub>
                    </m:sSub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/>
                      </a:rPr>
                      <m:t>𝜇</m:t>
                    </m:r>
                    <m:r>
                      <a:rPr lang="en-US" sz="2200" b="1" i="0" smtClean="0">
                        <a:solidFill>
                          <a:schemeClr val="tx1"/>
                        </a:solidFill>
                        <a:latin typeface="Cambria Math"/>
                      </a:rPr>
                      <m:t>𝐏</m:t>
                    </m:r>
                  </m:oMath>
                </a14:m>
                <a:r>
                  <a:rPr lang="en-US" sz="2200" b="0" smtClean="0">
                    <a:solidFill>
                      <a:schemeClr val="tx1"/>
                    </a:solidFill>
                  </a:rPr>
                  <a:t> </a:t>
                </a:r>
                <a:endParaRPr lang="en-US" sz="2200" b="0" smtClean="0">
                  <a:solidFill>
                    <a:srgbClr val="003399"/>
                  </a:solidFill>
                </a:endParaRPr>
              </a:p>
            </p:txBody>
          </p:sp>
        </mc:Choice>
        <mc:Fallback xmlns="">
          <p:sp>
            <p:nvSpPr>
              <p:cNvPr id="3" name="Rectangle 10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4017" y="719608"/>
                <a:ext cx="8929116" cy="2592360"/>
              </a:xfrm>
              <a:prstGeom prst="rect">
                <a:avLst/>
              </a:prstGeom>
              <a:blipFill rotWithShape="1">
                <a:blip r:embed="rId2"/>
                <a:stretch>
                  <a:fillRect l="-956" t="-20235" b="-13882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DDDDDD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33333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3" name="Straight Arrow Connector 32"/>
          <p:cNvCxnSpPr/>
          <p:nvPr/>
        </p:nvCxnSpPr>
        <p:spPr>
          <a:xfrm flipV="1">
            <a:off x="1418586" y="3586973"/>
            <a:ext cx="0" cy="288073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oup 33"/>
          <p:cNvGrpSpPr/>
          <p:nvPr/>
        </p:nvGrpSpPr>
        <p:grpSpPr>
          <a:xfrm rot="1403420">
            <a:off x="1178359" y="3516157"/>
            <a:ext cx="1613024" cy="2822876"/>
            <a:chOff x="4752532" y="1583727"/>
            <a:chExt cx="2016280" cy="3528596"/>
          </a:xfrm>
        </p:grpSpPr>
        <p:cxnSp>
          <p:nvCxnSpPr>
            <p:cNvPr id="43" name="Straight Connector 42"/>
            <p:cNvCxnSpPr/>
            <p:nvPr/>
          </p:nvCxnSpPr>
          <p:spPr>
            <a:xfrm flipV="1">
              <a:off x="5760672" y="2807897"/>
              <a:ext cx="0" cy="2304426"/>
            </a:xfrm>
            <a:prstGeom prst="line">
              <a:avLst/>
            </a:prstGeom>
            <a:ln w="38100">
              <a:solidFill>
                <a:srgbClr val="00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Oval 43"/>
            <p:cNvSpPr/>
            <p:nvPr/>
          </p:nvSpPr>
          <p:spPr>
            <a:xfrm>
              <a:off x="4752532" y="2303827"/>
              <a:ext cx="2016280" cy="72010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mtClean="0">
                <a:solidFill>
                  <a:srgbClr val="003399"/>
                </a:solidFill>
              </a:endParaRPr>
            </a:p>
          </p:txBody>
        </p:sp>
        <p:cxnSp>
          <p:nvCxnSpPr>
            <p:cNvPr id="45" name="Straight Arrow Connector 44"/>
            <p:cNvCxnSpPr/>
            <p:nvPr/>
          </p:nvCxnSpPr>
          <p:spPr>
            <a:xfrm flipH="1" flipV="1">
              <a:off x="5760672" y="1583727"/>
              <a:ext cx="366" cy="1080150"/>
            </a:xfrm>
            <a:prstGeom prst="straightConnector1">
              <a:avLst/>
            </a:prstGeom>
            <a:ln w="38100">
              <a:solidFill>
                <a:srgbClr val="0066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/>
            <p:nvPr/>
          </p:nvCxnSpPr>
          <p:spPr>
            <a:xfrm>
              <a:off x="5328612" y="2989298"/>
              <a:ext cx="144020" cy="26407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3308730" y="5999701"/>
                <a:ext cx="42639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/>
                        </a:rPr>
                        <m:t>𝑥</m:t>
                      </m:r>
                    </m:oMath>
                  </m:oMathPara>
                </a14:m>
                <a:endParaRPr lang="en-US" sz="1600"/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08730" y="5999701"/>
                <a:ext cx="426399" cy="46166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891389" y="3443287"/>
                <a:ext cx="40793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/>
                        </a:rPr>
                        <m:t>𝑧</m:t>
                      </m:r>
                    </m:oMath>
                  </m:oMathPara>
                </a14:m>
                <a:endParaRPr lang="en-US" sz="1600"/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1389" y="3443287"/>
                <a:ext cx="407932" cy="46166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2512639" y="3514045"/>
                <a:ext cx="45877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0" smtClean="0">
                          <a:solidFill>
                            <a:srgbClr val="006600"/>
                          </a:solidFill>
                          <a:latin typeface="Cambria Math"/>
                        </a:rPr>
                        <m:t>𝐁</m:t>
                      </m:r>
                    </m:oMath>
                  </m:oMathPara>
                </a14:m>
                <a:endParaRPr lang="en-US" sz="1600" b="1">
                  <a:solidFill>
                    <a:srgbClr val="006600"/>
                  </a:solidFill>
                </a:endParaRPr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2639" y="3514045"/>
                <a:ext cx="458779" cy="46166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/>
              <p:cNvSpPr txBox="1"/>
              <p:nvPr/>
            </p:nvSpPr>
            <p:spPr>
              <a:xfrm>
                <a:off x="2874508" y="4819251"/>
                <a:ext cx="5632183" cy="4956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b="1" i="0" smtClean="0">
                        <a:solidFill>
                          <a:srgbClr val="C00000"/>
                        </a:solidFill>
                        <a:latin typeface="Cambria Math"/>
                      </a:rPr>
                      <m:t>𝐏</m:t>
                    </m:r>
                  </m:oMath>
                </a14:m>
                <a:r>
                  <a:rPr lang="en-US" sz="2400" b="1" smtClean="0">
                    <a:solidFill>
                      <a:srgbClr val="C00000"/>
                    </a:solidFill>
                  </a:rPr>
                  <a:t>  </a:t>
                </a:r>
                <a:r>
                  <a:rPr lang="en-US" sz="2400" smtClean="0">
                    <a:solidFill>
                      <a:srgbClr val="C00000"/>
                    </a:solidFill>
                  </a:rPr>
                  <a:t>precesses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𝜔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sync</m:t>
                        </m:r>
                      </m:sub>
                    </m:sSub>
                  </m:oMath>
                </a14:m>
                <a:r>
                  <a:rPr lang="en-US" sz="2400" smtClean="0">
                    <a:solidFill>
                      <a:srgbClr val="C00000"/>
                    </a:solidFill>
                  </a:rPr>
                  <a:t> for large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C00000"/>
                        </a:solidFill>
                        <a:latin typeface="Cambria Math"/>
                      </a:rPr>
                      <m:t>𝜈</m:t>
                    </m:r>
                  </m:oMath>
                </a14:m>
                <a:r>
                  <a:rPr lang="en-US" sz="2400" smtClean="0">
                    <a:solidFill>
                      <a:srgbClr val="C00000"/>
                    </a:solidFill>
                  </a:rPr>
                  <a:t> density</a:t>
                </a:r>
                <a:endParaRPr lang="en-US" sz="240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4508" y="4819251"/>
                <a:ext cx="5632183" cy="495649"/>
              </a:xfrm>
              <a:prstGeom prst="rect">
                <a:avLst/>
              </a:prstGeom>
              <a:blipFill rotWithShape="1">
                <a:blip r:embed="rId6"/>
                <a:stretch>
                  <a:fillRect l="-325" t="-8642" b="-222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1" name="Straight Arrow Connector 40"/>
          <p:cNvCxnSpPr/>
          <p:nvPr/>
        </p:nvCxnSpPr>
        <p:spPr>
          <a:xfrm>
            <a:off x="1235247" y="6251677"/>
            <a:ext cx="2131788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Picture 4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56749">
            <a:off x="1650033" y="5105702"/>
            <a:ext cx="398347" cy="1304032"/>
          </a:xfrm>
          <a:prstGeom prst="rect">
            <a:avLst/>
          </a:prstGeom>
        </p:spPr>
      </p:pic>
      <p:cxnSp>
        <p:nvCxnSpPr>
          <p:cNvPr id="35" name="Straight Arrow Connector 34"/>
          <p:cNvCxnSpPr/>
          <p:nvPr/>
        </p:nvCxnSpPr>
        <p:spPr>
          <a:xfrm flipV="1">
            <a:off x="2199336" y="4819251"/>
            <a:ext cx="501762" cy="54832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/>
              <p:cNvSpPr txBox="1"/>
              <p:nvPr/>
            </p:nvSpPr>
            <p:spPr>
              <a:xfrm>
                <a:off x="2604342" y="5345252"/>
                <a:ext cx="5920082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smtClean="0">
                    <a:solidFill>
                      <a:srgbClr val="003399"/>
                    </a:solidFill>
                  </a:rPr>
                  <a:t>Individual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solidFill>
                              <a:srgbClr val="003399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1" i="0" smtClean="0">
                            <a:solidFill>
                              <a:srgbClr val="003399"/>
                            </a:solidFill>
                            <a:latin typeface="Cambria Math"/>
                          </a:rPr>
                          <m:t>𝐏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rgbClr val="003399"/>
                            </a:solidFill>
                            <a:latin typeface="Cambria Math"/>
                          </a:rPr>
                          <m:t>𝜔</m:t>
                        </m:r>
                      </m:sub>
                    </m:sSub>
                  </m:oMath>
                </a14:m>
                <a:r>
                  <a:rPr lang="en-US" sz="2400" smtClean="0">
                    <a:solidFill>
                      <a:srgbClr val="003399"/>
                    </a:solidFill>
                  </a:rPr>
                  <a:t> “trapped” on precession cones</a:t>
                </a:r>
              </a:p>
              <a:p>
                <a:r>
                  <a:rPr lang="en-US" sz="2400" smtClean="0">
                    <a:solidFill>
                      <a:srgbClr val="003399"/>
                    </a:solidFill>
                  </a:rPr>
                  <a:t>Precess around </a:t>
                </a:r>
                <a14:m>
                  <m:oMath xmlns:m="http://schemas.openxmlformats.org/officeDocument/2006/math">
                    <m:r>
                      <a:rPr lang="en-US" sz="2400" b="1" i="0" smtClean="0">
                        <a:solidFill>
                          <a:srgbClr val="003399"/>
                        </a:solidFill>
                        <a:latin typeface="Cambria Math"/>
                      </a:rPr>
                      <m:t>𝐏</m:t>
                    </m:r>
                  </m:oMath>
                </a14:m>
                <a:r>
                  <a:rPr lang="en-US" sz="2400" smtClean="0">
                    <a:solidFill>
                      <a:srgbClr val="003399"/>
                    </a:solidFill>
                  </a:rPr>
                  <a:t> with frequency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rgbClr val="003399"/>
                        </a:solidFill>
                        <a:latin typeface="Cambria Math"/>
                      </a:rPr>
                      <m:t>∼</m:t>
                    </m:r>
                    <m:r>
                      <a:rPr lang="en-US" sz="2400" b="0" i="1" smtClean="0">
                        <a:solidFill>
                          <a:srgbClr val="003399"/>
                        </a:solidFill>
                        <a:latin typeface="Cambria Math"/>
                      </a:rPr>
                      <m:t>𝜇</m:t>
                    </m:r>
                  </m:oMath>
                </a14:m>
                <a:r>
                  <a:rPr lang="en-US" sz="2400" smtClean="0">
                    <a:solidFill>
                      <a:srgbClr val="003399"/>
                    </a:solidFill>
                  </a:rPr>
                  <a:t> </a:t>
                </a:r>
                <a:endParaRPr lang="en-US" sz="2400">
                  <a:solidFill>
                    <a:srgbClr val="003399"/>
                  </a:solidFill>
                </a:endParaRPr>
              </a:p>
            </p:txBody>
          </p:sp>
        </mc:Choice>
        <mc:Fallback xmlns="">
          <p:sp>
            <p:nvSpPr>
              <p:cNvPr id="61" name="TextBox 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4342" y="5345252"/>
                <a:ext cx="5920082" cy="830997"/>
              </a:xfrm>
              <a:prstGeom prst="rect">
                <a:avLst/>
              </a:prstGeom>
              <a:blipFill rotWithShape="1">
                <a:blip r:embed="rId8"/>
                <a:stretch>
                  <a:fillRect l="-1545" t="-5882" b="-16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3" name="Straight Arrow Connector 62"/>
          <p:cNvCxnSpPr>
            <a:stCxn id="47" idx="2"/>
          </p:cNvCxnSpPr>
          <p:nvPr/>
        </p:nvCxnSpPr>
        <p:spPr>
          <a:xfrm flipV="1">
            <a:off x="1421911" y="5314900"/>
            <a:ext cx="1028306" cy="935305"/>
          </a:xfrm>
          <a:prstGeom prst="straightConnector1">
            <a:avLst/>
          </a:prstGeom>
          <a:ln w="38100">
            <a:solidFill>
              <a:srgbClr val="0033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/>
              <p:cNvSpPr txBox="1"/>
              <p:nvPr/>
            </p:nvSpPr>
            <p:spPr>
              <a:xfrm>
                <a:off x="3960422" y="3476410"/>
                <a:ext cx="4408836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smtClean="0">
                    <a:solidFill>
                      <a:srgbClr val="003399"/>
                    </a:solidFill>
                  </a:rPr>
                  <a:t>Synchronized oscillations for large</a:t>
                </a:r>
              </a:p>
              <a:p>
                <a:r>
                  <a:rPr lang="en-US" sz="2400" smtClean="0">
                    <a:solidFill>
                      <a:srgbClr val="003399"/>
                    </a:solidFill>
                  </a:rPr>
                  <a:t>neutrino density 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/>
                      </a:rPr>
                      <m:t>𝜇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/>
                      </a:rPr>
                      <m:t>≫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/>
                      </a:rPr>
                      <m:t>𝛿𝜔</m:t>
                    </m:r>
                  </m:oMath>
                </a14:m>
                <a:endParaRPr lang="en-US" sz="2400">
                  <a:solidFill>
                    <a:srgbClr val="003399"/>
                  </a:solidFill>
                </a:endParaRPr>
              </a:p>
            </p:txBody>
          </p:sp>
        </mc:Choice>
        <mc:Fallback xmlns="">
          <p:sp>
            <p:nvSpPr>
              <p:cNvPr id="66" name="TextBox 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0422" y="3476410"/>
                <a:ext cx="4408836" cy="830997"/>
              </a:xfrm>
              <a:prstGeom prst="rect">
                <a:avLst/>
              </a:prstGeom>
              <a:blipFill rotWithShape="1">
                <a:blip r:embed="rId9"/>
                <a:stretch>
                  <a:fillRect l="-2213" t="-5839" r="-1107" b="-153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88436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C:\Users\Georg Raffelt\Desktop\s1.jpg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8162" y="1872337"/>
            <a:ext cx="5616000" cy="41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C:\Users\Georg Raffelt\Desktop\s2.jpg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8162" y="1872336"/>
            <a:ext cx="5616000" cy="41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C:\Users\Georg Raffelt\Desktop\s3.jpg"/>
          <p:cNvPicPr preferRelativeResize="0"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8162" y="1872336"/>
            <a:ext cx="5616000" cy="41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3" descr="C:\Users\Georg Raffelt\Desktop\s4.jpg"/>
          <p:cNvPicPr preferRelativeResize="0"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8162" y="1872336"/>
            <a:ext cx="5616000" cy="41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Synchronising </a:t>
            </a:r>
            <a:r>
              <a:rPr lang="en-US"/>
              <a:t>Oscillations by Neutrino Interactions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43892" y="719607"/>
                <a:ext cx="8929117" cy="1224170"/>
              </a:xfrm>
              <a:prstGeom prst="rect">
                <a:avLst/>
              </a:prstGeom>
              <a:noFill/>
            </p:spPr>
            <p:txBody>
              <a:bodyPr wrap="none" rtlCol="0">
                <a:noAutofit/>
              </a:bodyPr>
              <a:lstStyle/>
              <a:p>
                <a:r>
                  <a:rPr lang="en-US" sz="2400" smtClean="0">
                    <a:solidFill>
                      <a:srgbClr val="003399"/>
                    </a:solidFill>
                  </a:rPr>
                  <a:t>• Vacuum oscillation frequency depends on energy 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/>
                      </a:rPr>
                      <m:t>𝜔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f>
                      <m:fPr>
                        <m:type m:val="lin"/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Δ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𝑚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𝐸</m:t>
                        </m:r>
                      </m:den>
                    </m:f>
                  </m:oMath>
                </a14:m>
                <a:endParaRPr lang="en-US" sz="2400" smtClean="0">
                  <a:solidFill>
                    <a:srgbClr val="003399"/>
                  </a:solidFill>
                </a:endParaRPr>
              </a:p>
              <a:p>
                <a:r>
                  <a:rPr lang="en-US" sz="2400" smtClean="0">
                    <a:solidFill>
                      <a:srgbClr val="003399"/>
                    </a:solidFill>
                  </a:rPr>
                  <a:t>• Ensemble with broad spectrum quickly decoheres kinematically</a:t>
                </a:r>
              </a:p>
              <a:p>
                <a:r>
                  <a:rPr lang="en-US" sz="2400" smtClean="0">
                    <a:solidFill>
                      <a:srgbClr val="003399"/>
                    </a:solidFill>
                  </a:rPr>
                  <a:t>• </a:t>
                </a:r>
                <a:r>
                  <a:rPr lang="en-US" sz="2400" smtClean="0">
                    <a:solidFill>
                      <a:srgbClr val="003399"/>
                    </a:solidFill>
                    <a:latin typeface="Symbol" pitchFamily="18" charset="2"/>
                  </a:rPr>
                  <a:t>n</a:t>
                </a:r>
                <a:r>
                  <a:rPr lang="en-US" sz="2400" smtClean="0">
                    <a:solidFill>
                      <a:srgbClr val="003399"/>
                    </a:solidFill>
                    <a:latin typeface="+mj-lt"/>
                  </a:rPr>
                  <a:t>-</a:t>
                </a:r>
                <a:r>
                  <a:rPr lang="en-US" sz="2400" smtClean="0">
                    <a:solidFill>
                      <a:srgbClr val="003399"/>
                    </a:solidFill>
                    <a:latin typeface="Symbol" pitchFamily="18" charset="2"/>
                  </a:rPr>
                  <a:t>n</a:t>
                </a:r>
                <a:r>
                  <a:rPr lang="en-US" sz="2400" smtClean="0">
                    <a:solidFill>
                      <a:srgbClr val="003399"/>
                    </a:solidFill>
                  </a:rPr>
                  <a:t> interactions “synchronize” the oscillations: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𝜔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400" b="0" i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sync</m:t>
                        </m:r>
                      </m:sub>
                    </m:sSub>
                    <m:r>
                      <a:rPr lang="en-US" sz="2400" i="1">
                        <a:solidFill>
                          <a:srgbClr val="C00000"/>
                        </a:solidFill>
                        <a:latin typeface="Cambria Math"/>
                      </a:rPr>
                      <m:t>=</m:t>
                    </m:r>
                    <m:f>
                      <m:fPr>
                        <m:type m:val="lin"/>
                        <m:ctrlPr>
                          <a:rPr lang="en-US" sz="2400" i="1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〈</m:t>
                        </m:r>
                        <m:r>
                          <m:rPr>
                            <m:sty m:val="p"/>
                          </m:rPr>
                          <a:rPr lang="en-US" sz="2400">
                            <a:solidFill>
                              <a:srgbClr val="C00000"/>
                            </a:solidFill>
                            <a:latin typeface="Cambria Math"/>
                          </a:rPr>
                          <m:t>Δ</m:t>
                        </m:r>
                        <m:sSup>
                          <m:sSupPr>
                            <m:ctrlPr>
                              <a:rPr lang="en-US" sz="2400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𝑚</m:t>
                            </m:r>
                          </m:e>
                          <m:sup>
                            <m:r>
                              <a:rPr lang="en-US" sz="2400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en-US" sz="24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𝐸</m:t>
                        </m:r>
                      </m:den>
                    </m:f>
                    <m:r>
                      <a:rPr lang="en-US" sz="2400" b="0" i="1" smtClean="0">
                        <a:solidFill>
                          <a:srgbClr val="C00000"/>
                        </a:solidFill>
                        <a:latin typeface="Cambria Math"/>
                      </a:rPr>
                      <m:t>〉</m:t>
                    </m:r>
                  </m:oMath>
                </a14:m>
                <a:endParaRPr lang="en-US" sz="240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892" y="719607"/>
                <a:ext cx="8929117" cy="1224170"/>
              </a:xfrm>
              <a:prstGeom prst="rect">
                <a:avLst/>
              </a:prstGeom>
              <a:blipFill rotWithShape="1">
                <a:blip r:embed="rId6"/>
                <a:stretch>
                  <a:fillRect l="-1093" t="-47264" r="-2049" b="-706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15"/>
          <p:cNvSpPr>
            <a:spLocks noChangeArrowheads="1"/>
          </p:cNvSpPr>
          <p:nvPr/>
        </p:nvSpPr>
        <p:spPr bwMode="auto">
          <a:xfrm>
            <a:off x="144016" y="6047978"/>
            <a:ext cx="8928993" cy="575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txBody>
          <a:bodyPr wrap="none" lIns="86402" tIns="43201" rIns="86402" bIns="43201" anchor="ctr"/>
          <a:lstStyle/>
          <a:p>
            <a:pPr algn="ctr">
              <a:defRPr/>
            </a:pPr>
            <a:r>
              <a:rPr lang="en-US" sz="2400"/>
              <a:t>Pastor, Raffelt &amp; Semikoz, hep-ph/0109035 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824542" y="5648237"/>
            <a:ext cx="753732" cy="43088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200" smtClean="0"/>
              <a:t>Time</a:t>
            </a:r>
            <a:endParaRPr lang="en-US" sz="2200"/>
          </a:p>
        </p:txBody>
      </p:sp>
      <p:sp>
        <p:nvSpPr>
          <p:cNvPr id="8" name="TextBox 7"/>
          <p:cNvSpPr txBox="1"/>
          <p:nvPr/>
        </p:nvSpPr>
        <p:spPr>
          <a:xfrm>
            <a:off x="144463" y="2951917"/>
            <a:ext cx="2375759" cy="178510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noAutofit/>
          </a:bodyPr>
          <a:lstStyle/>
          <a:p>
            <a:pPr algn="r"/>
            <a:r>
              <a:rPr lang="en-US" sz="2200" smtClean="0"/>
              <a:t>Average e-flavor</a:t>
            </a:r>
          </a:p>
          <a:p>
            <a:pPr algn="r"/>
            <a:r>
              <a:rPr lang="en-US" sz="2200" smtClean="0"/>
              <a:t>component of</a:t>
            </a:r>
          </a:p>
          <a:p>
            <a:pPr algn="r"/>
            <a:r>
              <a:rPr lang="en-US" sz="2200" smtClean="0"/>
              <a:t>polarization vector</a:t>
            </a:r>
          </a:p>
        </p:txBody>
      </p:sp>
    </p:spTree>
    <p:extLst>
      <p:ext uri="{BB962C8B-B14F-4D97-AF65-F5344CB8AC3E}">
        <p14:creationId xmlns:p14="http://schemas.microsoft.com/office/powerpoint/2010/main" val="615057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Connection to Kuramoto Model</a:t>
            </a:r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47560" y="762012"/>
            <a:ext cx="8925003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smtClean="0">
                <a:solidFill>
                  <a:schemeClr val="accent1">
                    <a:lumMod val="75000"/>
                  </a:schemeClr>
                </a:solidFill>
              </a:rPr>
              <a:t>Spontaneous emergence of flavor polarisation (“synchronisation”)?</a:t>
            </a:r>
          </a:p>
          <a:p>
            <a:r>
              <a:rPr lang="en-US" sz="2000" b="1" smtClean="0">
                <a:solidFill>
                  <a:schemeClr val="accent1">
                    <a:lumMod val="75000"/>
                  </a:schemeClr>
                </a:solidFill>
              </a:rPr>
              <a:t>   No, initial polarisation can (partly) survive, not spontaneously appear.</a:t>
            </a:r>
          </a:p>
          <a:p>
            <a:r>
              <a:rPr lang="en-US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 </a:t>
            </a:r>
            <a:r>
              <a:rPr lang="en-US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J.Pantaleone,  Stability of incoherence in an isotropic gas of oscillating neutrinos, </a:t>
            </a:r>
          </a:p>
          <a:p>
            <a:r>
              <a:rPr lang="en-US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PRD 58:073002 (1998)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892" y="2122093"/>
            <a:ext cx="89250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smtClean="0">
                <a:solidFill>
                  <a:schemeClr val="accent1">
                    <a:lumMod val="75000"/>
                  </a:schemeClr>
                </a:solidFill>
              </a:rPr>
              <a:t>Kuramoto model (1975) to mimic “synchronisation” of oscillators in nature</a:t>
            </a:r>
          </a:p>
          <a:p>
            <a:r>
              <a:rPr lang="en-US" sz="2000" b="1" smtClean="0">
                <a:solidFill>
                  <a:schemeClr val="accent1">
                    <a:lumMod val="75000"/>
                  </a:schemeClr>
                </a:solidFill>
              </a:rPr>
              <a:t>(of order 10</a:t>
            </a:r>
            <a:r>
              <a:rPr lang="en-US" sz="2400" b="1" baseline="30000" smtClean="0">
                <a:solidFill>
                  <a:schemeClr val="accent1">
                    <a:lumMod val="75000"/>
                  </a:schemeClr>
                </a:solidFill>
              </a:rPr>
              <a:t>4</a:t>
            </a:r>
            <a:r>
              <a:rPr lang="en-US" sz="2000" b="1" smtClean="0">
                <a:solidFill>
                  <a:schemeClr val="accent1">
                    <a:lumMod val="75000"/>
                  </a:schemeClr>
                </a:solidFill>
              </a:rPr>
              <a:t> citations in Google Scholar)</a:t>
            </a:r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" name="Kuramoto_x264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03942" y="3149944"/>
            <a:ext cx="3960550" cy="297041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3942" y="6120357"/>
            <a:ext cx="3960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Animation from Wikipedia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389367" y="3103437"/>
                <a:ext cx="3683765" cy="14235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</a:rPr>
                  <a:t>N phase-coupled oscillators</a:t>
                </a:r>
              </a:p>
              <a:p>
                <a:endParaRPr lang="en-US" sz="800" b="1" smtClean="0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sz="20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𝜙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sz="2000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𝜔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𝐾</m:t>
                          </m:r>
                        </m:num>
                        <m:den>
                          <m: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𝑁</m:t>
                          </m:r>
                        </m:den>
                      </m:f>
                      <m:r>
                        <a:rPr lang="en-US" sz="2000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 </m:t>
                      </m:r>
                      <m:nary>
                        <m:naryPr>
                          <m:chr m:val="∑"/>
                          <m:ctrlP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𝑗</m:t>
                          </m:r>
                          <m: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=1</m:t>
                          </m:r>
                        </m:sub>
                        <m:sup>
                          <m: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𝑁</m:t>
                          </m:r>
                        </m:sup>
                        <m:e>
                          <m:func>
                            <m:funcPr>
                              <m:ctrlPr>
                                <a:rPr lang="en-US" sz="20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 b="0" i="0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sin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sz="2000" b="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000" b="0" i="1" smtClean="0">
                                          <a:solidFill>
                                            <a:schemeClr val="tx1">
                                              <a:lumMod val="75000"/>
                                              <a:lumOff val="2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b="0" i="1" smtClean="0">
                                          <a:solidFill>
                                            <a:schemeClr val="tx1">
                                              <a:lumMod val="75000"/>
                                              <a:lumOff val="2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𝜙</m:t>
                                      </m:r>
                                    </m:e>
                                    <m:sub>
                                      <m:r>
                                        <a:rPr lang="en-US" sz="2000" b="0" i="1" smtClean="0">
                                          <a:solidFill>
                                            <a:schemeClr val="tx1">
                                              <a:lumMod val="75000"/>
                                              <a:lumOff val="2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𝑗</m:t>
                                      </m:r>
                                    </m:sub>
                                  </m:sSub>
                                  <m:r>
                                    <a:rPr lang="en-US" sz="2000" b="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sz="2000" b="0" i="1" smtClean="0">
                                          <a:solidFill>
                                            <a:schemeClr val="tx1">
                                              <a:lumMod val="75000"/>
                                              <a:lumOff val="2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b="0" i="1" smtClean="0">
                                          <a:solidFill>
                                            <a:schemeClr val="tx1">
                                              <a:lumMod val="75000"/>
                                              <a:lumOff val="2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𝜙</m:t>
                                      </m:r>
                                    </m:e>
                                    <m:sub>
                                      <m:r>
                                        <a:rPr lang="en-US" sz="2000" b="0" i="1" smtClean="0">
                                          <a:solidFill>
                                            <a:schemeClr val="tx1">
                                              <a:lumMod val="75000"/>
                                              <a:lumOff val="2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func>
                        </m:e>
                      </m:nary>
                    </m:oMath>
                  </m:oMathPara>
                </a14:m>
                <a:endParaRPr lang="en-US" sz="200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9367" y="3103437"/>
                <a:ext cx="3683765" cy="1423531"/>
              </a:xfrm>
              <a:prstGeom prst="rect">
                <a:avLst/>
              </a:prstGeom>
              <a:blipFill rotWithShape="1">
                <a:blip r:embed="rId5"/>
                <a:stretch>
                  <a:fillRect l="-1656" t="-21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6157526" y="4908401"/>
            <a:ext cx="29400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smtClean="0">
                <a:solidFill>
                  <a:schemeClr val="accent1">
                    <a:lumMod val="75000"/>
                  </a:schemeClr>
                </a:solidFill>
              </a:rPr>
              <a:t>Neutrinos: </a:t>
            </a:r>
          </a:p>
          <a:p>
            <a:r>
              <a:rPr lang="en-US" sz="2000" smtClean="0">
                <a:solidFill>
                  <a:schemeClr val="accent1">
                    <a:lumMod val="75000"/>
                  </a:schemeClr>
                </a:solidFill>
              </a:rPr>
              <a:t>Essentially cosine coupling</a:t>
            </a:r>
            <a:endParaRPr lang="en-US" sz="200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7627544" y="4320107"/>
            <a:ext cx="77398" cy="66030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718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Two Spins Interacting with a Dipole Force</a:t>
            </a:r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1027"/>
              <p:cNvSpPr>
                <a:spLocks noChangeArrowheads="1"/>
              </p:cNvSpPr>
              <p:nvPr/>
            </p:nvSpPr>
            <p:spPr bwMode="auto">
              <a:xfrm>
                <a:off x="144017" y="719608"/>
                <a:ext cx="8928546" cy="583200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rgbClr val="DDDDDD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33333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6402" tIns="43201" rIns="86402" bIns="43201"/>
              <a:lstStyle/>
              <a:p>
                <a:r>
                  <a:rPr lang="en-US" sz="2200" smtClean="0">
                    <a:solidFill>
                      <a:srgbClr val="003399"/>
                    </a:solidFill>
                  </a:rPr>
                  <a:t>Simplest system showing 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solidFill>
                          <a:srgbClr val="003399"/>
                        </a:solidFill>
                        <a:latin typeface="Cambria Math"/>
                      </a:rPr>
                      <m:t>𝜈</m:t>
                    </m:r>
                  </m:oMath>
                </a14:m>
                <a:r>
                  <a:rPr lang="en-US" sz="2200" smtClean="0">
                    <a:solidFill>
                      <a:srgbClr val="003399"/>
                    </a:solidFill>
                  </a:rPr>
                  <a:t>-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solidFill>
                          <a:srgbClr val="003399"/>
                        </a:solidFill>
                        <a:latin typeface="Cambria Math"/>
                      </a:rPr>
                      <m:t>𝜈</m:t>
                    </m:r>
                  </m:oMath>
                </a14:m>
                <a:r>
                  <a:rPr lang="en-US" sz="2200" smtClean="0">
                    <a:solidFill>
                      <a:srgbClr val="003399"/>
                    </a:solidFill>
                  </a:rPr>
                  <a:t> effects:</a:t>
                </a:r>
              </a:p>
              <a:p>
                <a:r>
                  <a:rPr lang="en-US" sz="2200" smtClean="0">
                    <a:solidFill>
                      <a:srgbClr val="003399"/>
                    </a:solidFill>
                  </a:rPr>
                  <a:t>Isotropic neutrino gas with 2 energies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b="0" i="1" smtClean="0">
                            <a:solidFill>
                              <a:srgbClr val="003399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b="0" i="1" smtClean="0">
                            <a:solidFill>
                              <a:srgbClr val="003399"/>
                            </a:solidFill>
                            <a:latin typeface="Cambria Math"/>
                          </a:rPr>
                          <m:t>𝐸</m:t>
                        </m:r>
                      </m:e>
                      <m:sub>
                        <m:r>
                          <a:rPr lang="en-US" sz="2200" b="0" i="1" smtClean="0">
                            <a:solidFill>
                              <a:srgbClr val="003399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200" smtClean="0">
                    <a:solidFill>
                      <a:srgbClr val="003399"/>
                    </a:solidFill>
                  </a:rPr>
                  <a:t> and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b="0" i="1" smtClean="0">
                            <a:solidFill>
                              <a:srgbClr val="003399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b="0" i="1" smtClean="0">
                            <a:solidFill>
                              <a:srgbClr val="003399"/>
                            </a:solidFill>
                            <a:latin typeface="Cambria Math"/>
                          </a:rPr>
                          <m:t>𝐸</m:t>
                        </m:r>
                      </m:e>
                      <m:sub>
                        <m:r>
                          <a:rPr lang="en-US" sz="2200" b="0" i="1" smtClean="0">
                            <a:solidFill>
                              <a:srgbClr val="003399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200" smtClean="0">
                    <a:solidFill>
                      <a:srgbClr val="003399"/>
                    </a:solidFill>
                  </a:rPr>
                  <a:t>, no ordinary matter</a:t>
                </a:r>
              </a:p>
              <a:p>
                <a:endParaRPr lang="en-US" sz="600" smtClean="0">
                  <a:solidFill>
                    <a:srgbClr val="003399"/>
                  </a:solidFill>
                </a:endParaRPr>
              </a:p>
              <a:p>
                <a:r>
                  <a:rPr lang="en-US" sz="2200" smtClean="0"/>
                  <a:t>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̇"/>
                            <m:ctrlPr>
                              <a:rPr lang="en-US" sz="2200" i="1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2200" b="1">
                                <a:latin typeface="Cambria Math"/>
                              </a:rPr>
                              <m:t>𝐏</m:t>
                            </m:r>
                          </m:e>
                        </m:acc>
                      </m:e>
                      <m:sub>
                        <m:r>
                          <a:rPr lang="en-US" sz="22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2200" i="1">
                        <a:latin typeface="Cambria Math"/>
                      </a:rPr>
                      <m:t>=</m:t>
                    </m:r>
                    <m:r>
                      <a:rPr lang="en-US" sz="2200" b="0" i="1" smtClean="0">
                        <a:latin typeface="Cambria Math"/>
                      </a:rPr>
                      <m:t>(</m:t>
                    </m:r>
                    <m:sSub>
                      <m:sSubPr>
                        <m:ctrlPr>
                          <a:rPr lang="en-US" sz="22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b="0" i="1" smtClean="0">
                            <a:latin typeface="Cambria Math"/>
                          </a:rPr>
                          <m:t>𝜔</m:t>
                        </m:r>
                      </m:e>
                      <m:sub>
                        <m:r>
                          <a:rPr lang="en-US" sz="22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2200" b="1" i="0" smtClean="0">
                        <a:latin typeface="Cambria Math"/>
                      </a:rPr>
                      <m:t>𝐁</m:t>
                    </m:r>
                    <m:r>
                      <a:rPr lang="en-US" sz="2200" b="0" i="1" smtClean="0">
                        <a:latin typeface="Cambria Math"/>
                      </a:rPr>
                      <m:t>+</m:t>
                    </m:r>
                    <m:r>
                      <a:rPr lang="en-US" sz="2200" b="0" i="1" smtClean="0">
                        <a:latin typeface="Cambria Math"/>
                      </a:rPr>
                      <m:t>𝜇</m:t>
                    </m:r>
                    <m:r>
                      <a:rPr lang="en-US" sz="2200" b="1" i="0" smtClean="0">
                        <a:latin typeface="Cambria Math"/>
                      </a:rPr>
                      <m:t>𝐏</m:t>
                    </m:r>
                    <m:r>
                      <a:rPr lang="en-US" sz="2200" b="0" i="1" smtClean="0">
                        <a:latin typeface="Cambria Math"/>
                      </a:rPr>
                      <m:t>)</m:t>
                    </m:r>
                    <m:r>
                      <a:rPr lang="en-US" sz="2200" i="1">
                        <a:latin typeface="Cambria Math"/>
                      </a:rPr>
                      <m:t>×</m:t>
                    </m:r>
                    <m:sSub>
                      <m:sSubPr>
                        <m:ctrlPr>
                          <a:rPr lang="en-US" sz="22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b="1">
                            <a:latin typeface="Cambria Math"/>
                          </a:rPr>
                          <m:t>𝐏</m:t>
                        </m:r>
                      </m:e>
                      <m:sub>
                        <m:r>
                          <a:rPr lang="en-US" sz="2200" b="1" i="1" smtClean="0"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sz="2200" smtClean="0">
                    <a:solidFill>
                      <a:srgbClr val="003399"/>
                    </a:solidFill>
                  </a:rPr>
                  <a:t>    with   </a:t>
                </a:r>
                <a14:m>
                  <m:oMath xmlns:m="http://schemas.openxmlformats.org/officeDocument/2006/math">
                    <m:r>
                      <a:rPr lang="en-US" sz="2200" b="1" i="0" smtClean="0">
                        <a:solidFill>
                          <a:schemeClr val="tx1"/>
                        </a:solidFill>
                        <a:latin typeface="Cambria Math"/>
                      </a:rPr>
                      <m:t>𝐏</m:t>
                    </m:r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b="1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𝐏</m:t>
                        </m:r>
                      </m:e>
                      <m:sub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b="1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𝐏</m:t>
                        </m:r>
                      </m:e>
                      <m:sub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200" smtClean="0">
                    <a:solidFill>
                      <a:srgbClr val="003399"/>
                    </a:solidFill>
                  </a:rPr>
                  <a:t>   and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𝜔</m:t>
                        </m:r>
                      </m:e>
                      <m:sub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1,2</m:t>
                        </m:r>
                      </m:sub>
                    </m:sSub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f>
                      <m:fPr>
                        <m:type m:val="lin"/>
                        <m:ctrlP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200" b="0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Δ</m:t>
                        </m:r>
                        <m:sSup>
                          <m:sSupPr>
                            <m:ctrlPr>
                              <a:rPr lang="en-US" sz="22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2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𝑚</m:t>
                            </m:r>
                          </m:e>
                          <m:sup>
                            <m:r>
                              <a:rPr lang="en-US" sz="22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  <m:sSub>
                          <m:sSubPr>
                            <m:ctrlPr>
                              <a:rPr lang="en-US" sz="22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2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𝐸</m:t>
                            </m:r>
                          </m:e>
                          <m:sub>
                            <m:r>
                              <a:rPr lang="en-US" sz="22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1,2</m:t>
                            </m:r>
                          </m:sub>
                        </m:sSub>
                      </m:den>
                    </m:f>
                  </m:oMath>
                </a14:m>
                <a:endParaRPr lang="en-US" sz="2200" smtClean="0">
                  <a:solidFill>
                    <a:srgbClr val="003399"/>
                  </a:solidFill>
                </a:endParaRPr>
              </a:p>
              <a:p>
                <a:r>
                  <a:rPr lang="en-US" sz="2200" smtClean="0"/>
                  <a:t>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̇"/>
                            <m:ctrlPr>
                              <a:rPr lang="en-US" sz="2200" i="1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2200" b="1">
                                <a:latin typeface="Cambria Math"/>
                              </a:rPr>
                              <m:t>𝐏</m:t>
                            </m:r>
                          </m:e>
                        </m:acc>
                      </m:e>
                      <m:sub>
                        <m:r>
                          <a:rPr lang="en-US" sz="2200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sz="2200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sz="22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2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200" i="1">
                                <a:latin typeface="Cambria Math"/>
                              </a:rPr>
                              <m:t>𝜔</m:t>
                            </m:r>
                          </m:e>
                          <m:sub>
                            <m:r>
                              <a:rPr lang="en-US" sz="2200" b="0" i="1" smtClean="0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en-US" sz="2200" b="1">
                            <a:latin typeface="Cambria Math"/>
                          </a:rPr>
                          <m:t>𝐁</m:t>
                        </m:r>
                        <m:r>
                          <a:rPr lang="en-US" sz="2200" i="1">
                            <a:latin typeface="Cambria Math"/>
                          </a:rPr>
                          <m:t>+</m:t>
                        </m:r>
                        <m:r>
                          <a:rPr lang="en-US" sz="2200" i="1">
                            <a:latin typeface="Cambria Math"/>
                          </a:rPr>
                          <m:t>𝜇</m:t>
                        </m:r>
                        <m:r>
                          <a:rPr lang="en-US" sz="2200" b="1">
                            <a:latin typeface="Cambria Math"/>
                          </a:rPr>
                          <m:t>𝐏</m:t>
                        </m:r>
                      </m:e>
                    </m:d>
                    <m:r>
                      <a:rPr lang="en-US" sz="2200" i="1">
                        <a:latin typeface="Cambria Math"/>
                      </a:rPr>
                      <m:t>×</m:t>
                    </m:r>
                    <m:sSub>
                      <m:sSubPr>
                        <m:ctrlPr>
                          <a:rPr lang="en-US" sz="22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b="1">
                            <a:latin typeface="Cambria Math"/>
                          </a:rPr>
                          <m:t>𝐏</m:t>
                        </m:r>
                      </m:e>
                      <m:sub>
                        <m:r>
                          <a:rPr lang="en-US" sz="2200" b="1" i="1" smtClean="0">
                            <a:latin typeface="Cambria Math"/>
                          </a:rPr>
                          <m:t>𝟐</m:t>
                        </m:r>
                      </m:sub>
                    </m:sSub>
                  </m:oMath>
                </a14:m>
                <a:endParaRPr lang="en-US" sz="2200" b="1" smtClean="0"/>
              </a:p>
              <a:p>
                <a:endParaRPr lang="en-US" sz="600" b="1" smtClean="0"/>
              </a:p>
              <a:p>
                <a:r>
                  <a:rPr lang="en-US" sz="2200" smtClean="0">
                    <a:solidFill>
                      <a:srgbClr val="003399"/>
                    </a:solidFill>
                  </a:rPr>
                  <a:t>Go to “co-rotating frame” around </a:t>
                </a:r>
                <a14:m>
                  <m:oMath xmlns:m="http://schemas.openxmlformats.org/officeDocument/2006/math">
                    <m:r>
                      <a:rPr lang="en-US" sz="2200" b="1" i="0" smtClean="0">
                        <a:solidFill>
                          <a:schemeClr val="tx1"/>
                        </a:solidFill>
                        <a:latin typeface="Cambria Math"/>
                      </a:rPr>
                      <m:t>𝐁</m:t>
                    </m:r>
                  </m:oMath>
                </a14:m>
                <a:r>
                  <a:rPr lang="en-US" sz="2200" smtClean="0">
                    <a:solidFill>
                      <a:srgbClr val="003399"/>
                    </a:solidFill>
                  </a:rPr>
                  <a:t> direction</a:t>
                </a:r>
              </a:p>
              <a:p>
                <a:endParaRPr lang="en-US" sz="600" smtClean="0">
                  <a:solidFill>
                    <a:srgbClr val="003399"/>
                  </a:solidFill>
                </a:endParaRPr>
              </a:p>
              <a:p>
                <a:r>
                  <a:rPr lang="en-US" sz="2200" smtClean="0"/>
                  <a:t>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̇"/>
                            <m:ctrlPr>
                              <a:rPr lang="en-US" sz="2200" i="1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2200" b="1">
                                <a:latin typeface="Cambria Math"/>
                              </a:rPr>
                              <m:t>𝐏</m:t>
                            </m:r>
                          </m:e>
                        </m:acc>
                      </m:e>
                      <m:sub>
                        <m:r>
                          <a:rPr lang="en-US" sz="22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2200" i="1">
                        <a:latin typeface="Cambria Math"/>
                      </a:rPr>
                      <m:t>=(</m:t>
                    </m:r>
                    <m:sSub>
                      <m:sSubPr>
                        <m:ctrlPr>
                          <a:rPr lang="en-US" sz="22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b="0" i="1" smtClean="0">
                            <a:latin typeface="Cambria Math"/>
                          </a:rPr>
                          <m:t>𝜔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200" b="0" i="0" smtClean="0">
                            <a:latin typeface="Cambria Math"/>
                          </a:rPr>
                          <m:t>c</m:t>
                        </m:r>
                      </m:sub>
                    </m:sSub>
                    <m:r>
                      <a:rPr lang="en-US" sz="2200" b="1" i="0" smtClean="0">
                        <a:solidFill>
                          <a:schemeClr val="tx1"/>
                        </a:solidFill>
                        <a:latin typeface="Cambria Math"/>
                      </a:rPr>
                      <m:t>𝐁</m:t>
                    </m:r>
                    <m:r>
                      <a:rPr lang="en-US" sz="2200" b="0" i="1" smtClean="0">
                        <a:solidFill>
                          <a:srgbClr val="C00000"/>
                        </a:solidFill>
                        <a:latin typeface="Cambria Math"/>
                      </a:rPr>
                      <m:t>−</m:t>
                    </m:r>
                    <m:r>
                      <a:rPr lang="en-US" sz="2200" b="0" i="1" smtClean="0">
                        <a:solidFill>
                          <a:srgbClr val="C00000"/>
                        </a:solidFill>
                        <a:latin typeface="Cambria Math"/>
                      </a:rPr>
                      <m:t>𝜔</m:t>
                    </m:r>
                    <m:r>
                      <a:rPr lang="en-US" sz="2200" b="1">
                        <a:solidFill>
                          <a:srgbClr val="C00000"/>
                        </a:solidFill>
                        <a:latin typeface="Cambria Math"/>
                      </a:rPr>
                      <m:t>𝐁</m:t>
                    </m:r>
                    <m:r>
                      <a:rPr lang="en-US" sz="2200" i="1">
                        <a:latin typeface="Cambria Math"/>
                      </a:rPr>
                      <m:t>+</m:t>
                    </m:r>
                    <m:r>
                      <a:rPr lang="en-US" sz="2200" i="1">
                        <a:latin typeface="Cambria Math"/>
                      </a:rPr>
                      <m:t>𝜇</m:t>
                    </m:r>
                    <m:r>
                      <a:rPr lang="en-US" sz="2200" b="1">
                        <a:latin typeface="Cambria Math"/>
                      </a:rPr>
                      <m:t>𝐏</m:t>
                    </m:r>
                    <m:r>
                      <a:rPr lang="en-US" sz="2200" i="1">
                        <a:latin typeface="Cambria Math"/>
                      </a:rPr>
                      <m:t>)×</m:t>
                    </m:r>
                    <m:sSub>
                      <m:sSubPr>
                        <m:ctrlPr>
                          <a:rPr lang="en-US" sz="22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b="1">
                            <a:latin typeface="Cambria Math"/>
                          </a:rPr>
                          <m:t>𝐏</m:t>
                        </m:r>
                      </m:e>
                      <m:sub>
                        <m:r>
                          <a:rPr lang="en-US" sz="2200" b="1" i="1"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endParaRPr lang="en-US" sz="2200">
                  <a:solidFill>
                    <a:srgbClr val="003399"/>
                  </a:solidFill>
                </a:endParaRPr>
              </a:p>
              <a:p>
                <a:r>
                  <a:rPr lang="en-US" sz="2200"/>
                  <a:t>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 smtClean="0"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̇"/>
                            <m:ctrlPr>
                              <a:rPr lang="en-US" sz="2200" i="1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2200" b="1">
                                <a:latin typeface="Cambria Math"/>
                              </a:rPr>
                              <m:t>𝐏</m:t>
                            </m:r>
                          </m:e>
                        </m:acc>
                      </m:e>
                      <m:sub>
                        <m:r>
                          <a:rPr lang="en-US" sz="22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sz="2200" i="1" smtClean="0">
                        <a:latin typeface="Cambria Math"/>
                      </a:rPr>
                      <m:t>=</m:t>
                    </m:r>
                    <m:r>
                      <a:rPr lang="en-US" sz="2200" i="1">
                        <a:latin typeface="Cambria Math"/>
                      </a:rPr>
                      <m:t>(</m:t>
                    </m:r>
                    <m:sSub>
                      <m:sSubPr>
                        <m:ctrlPr>
                          <a:rPr lang="en-US" sz="2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i="1">
                            <a:latin typeface="Cambria Math"/>
                          </a:rPr>
                          <m:t>𝜔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200">
                            <a:latin typeface="Cambria Math"/>
                          </a:rPr>
                          <m:t>c</m:t>
                        </m:r>
                      </m:sub>
                    </m:sSub>
                    <m:r>
                      <a:rPr lang="en-US" sz="2200" b="1">
                        <a:latin typeface="Cambria Math"/>
                      </a:rPr>
                      <m:t>𝐁</m:t>
                    </m:r>
                    <m:r>
                      <a:rPr lang="en-US" sz="2200" b="0" i="1" smtClean="0">
                        <a:solidFill>
                          <a:srgbClr val="C00000"/>
                        </a:solidFill>
                        <a:latin typeface="Cambria Math"/>
                      </a:rPr>
                      <m:t>+</m:t>
                    </m:r>
                    <m:r>
                      <a:rPr lang="en-US" sz="2200" i="1">
                        <a:solidFill>
                          <a:srgbClr val="C00000"/>
                        </a:solidFill>
                        <a:latin typeface="Cambria Math"/>
                      </a:rPr>
                      <m:t>𝜔</m:t>
                    </m:r>
                    <m:r>
                      <a:rPr lang="en-US" sz="2200" b="1">
                        <a:solidFill>
                          <a:srgbClr val="C00000"/>
                        </a:solidFill>
                        <a:latin typeface="Cambria Math"/>
                      </a:rPr>
                      <m:t>𝐁</m:t>
                    </m:r>
                    <m:r>
                      <a:rPr lang="en-US" sz="2200" i="1">
                        <a:latin typeface="Cambria Math"/>
                      </a:rPr>
                      <m:t>+</m:t>
                    </m:r>
                    <m:r>
                      <a:rPr lang="en-US" sz="2200" i="1">
                        <a:latin typeface="Cambria Math"/>
                      </a:rPr>
                      <m:t>𝜇</m:t>
                    </m:r>
                    <m:r>
                      <a:rPr lang="en-US" sz="2200" b="1">
                        <a:latin typeface="Cambria Math"/>
                      </a:rPr>
                      <m:t>𝐏</m:t>
                    </m:r>
                    <m:r>
                      <a:rPr lang="en-US" sz="2200" i="1">
                        <a:latin typeface="Cambria Math"/>
                      </a:rPr>
                      <m:t>)×</m:t>
                    </m:r>
                    <m:sSub>
                      <m:sSubPr>
                        <m:ctrlPr>
                          <a:rPr lang="en-US" sz="22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b="1">
                            <a:latin typeface="Cambria Math"/>
                          </a:rPr>
                          <m:t>𝐏</m:t>
                        </m:r>
                      </m:e>
                      <m:sub>
                        <m:r>
                          <a:rPr lang="en-US" sz="2200" b="1" i="1" smtClean="0">
                            <a:latin typeface="Cambria Math"/>
                          </a:rPr>
                          <m:t>𝟐</m:t>
                        </m:r>
                      </m:sub>
                    </m:sSub>
                  </m:oMath>
                </a14:m>
                <a:endParaRPr lang="en-US" sz="2200" smtClean="0">
                  <a:solidFill>
                    <a:srgbClr val="003399"/>
                  </a:solidFill>
                </a:endParaRPr>
              </a:p>
              <a:p>
                <a:endParaRPr lang="en-US" sz="600" smtClean="0">
                  <a:solidFill>
                    <a:srgbClr val="003399"/>
                  </a:solidFill>
                </a:endParaRPr>
              </a:p>
              <a:p>
                <a:r>
                  <a:rPr lang="en-US" sz="2200" smtClean="0">
                    <a:solidFill>
                      <a:srgbClr val="003399"/>
                    </a:solidFill>
                  </a:rPr>
                  <a:t>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i="1">
                            <a:latin typeface="Cambria Math"/>
                          </a:rPr>
                          <m:t>𝜔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200">
                            <a:latin typeface="Cambria Math"/>
                          </a:rPr>
                          <m:t>c</m:t>
                        </m:r>
                      </m:sub>
                    </m:sSub>
                    <m:r>
                      <a:rPr lang="en-US" sz="22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2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2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2200" i="1">
                            <a:latin typeface="Cambria Math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lang="en-US" sz="22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2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200" i="1">
                                <a:latin typeface="Cambria Math"/>
                              </a:rPr>
                              <m:t>𝜔</m:t>
                            </m:r>
                          </m:e>
                          <m:sub>
                            <m:r>
                              <a:rPr lang="en-US" sz="2200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en-US" sz="2200" i="1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en-US" sz="22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200" i="1">
                                <a:latin typeface="Cambria Math"/>
                              </a:rPr>
                              <m:t>𝜔</m:t>
                            </m:r>
                          </m:e>
                          <m:sub>
                            <m:r>
                              <a:rPr lang="en-US" sz="22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200" smtClean="0">
                    <a:solidFill>
                      <a:srgbClr val="003399"/>
                    </a:solidFill>
                  </a:rPr>
                  <a:t> and 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latin typeface="Cambria Math"/>
                      </a:rPr>
                      <m:t>𝜔</m:t>
                    </m:r>
                    <m:r>
                      <a:rPr lang="en-US" sz="2200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sz="22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200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2200" i="1">
                            <a:latin typeface="Cambria Math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lang="en-US" sz="22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2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200" i="1">
                                <a:latin typeface="Cambria Math"/>
                              </a:rPr>
                              <m:t>𝜔</m:t>
                            </m:r>
                          </m:e>
                          <m:sub>
                            <m:r>
                              <a:rPr lang="en-US" sz="2200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en-US" sz="2200" i="1"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en-US" sz="22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200" i="1">
                                <a:latin typeface="Cambria Math"/>
                              </a:rPr>
                              <m:t>𝜔</m:t>
                            </m:r>
                          </m:e>
                          <m:sub>
                            <m:r>
                              <a:rPr lang="en-US" sz="22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e>
                    </m:d>
                  </m:oMath>
                </a14:m>
                <a:endParaRPr lang="en-US" sz="2200" smtClean="0">
                  <a:solidFill>
                    <a:srgbClr val="003399"/>
                  </a:solidFill>
                </a:endParaRPr>
              </a:p>
              <a:p>
                <a:endParaRPr lang="en-US" sz="2200">
                  <a:solidFill>
                    <a:srgbClr val="003399"/>
                  </a:solidFill>
                </a:endParaRPr>
              </a:p>
              <a:p>
                <a:r>
                  <a:rPr lang="en-US" sz="2200" smtClean="0">
                    <a:solidFill>
                      <a:srgbClr val="003399"/>
                    </a:solidFill>
                  </a:rPr>
                  <a:t>No interaction (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solidFill>
                          <a:srgbClr val="003399"/>
                        </a:solidFill>
                        <a:latin typeface="Cambria Math"/>
                      </a:rPr>
                      <m:t>𝜇</m:t>
                    </m:r>
                    <m:r>
                      <a:rPr lang="en-US" sz="2200" b="0" i="1" smtClean="0">
                        <a:solidFill>
                          <a:srgbClr val="003399"/>
                        </a:solidFill>
                        <a:latin typeface="Cambria Math"/>
                      </a:rPr>
                      <m:t>=0</m:t>
                    </m:r>
                  </m:oMath>
                </a14:m>
                <a:r>
                  <a:rPr lang="en-US" sz="2200" smtClean="0">
                    <a:solidFill>
                      <a:srgbClr val="003399"/>
                    </a:solidFill>
                  </a:rPr>
                  <a:t>)</a:t>
                </a:r>
              </a:p>
              <a:p>
                <a:r>
                  <a:rPr lang="en-US" sz="2200" b="0" smtClean="0">
                    <a:solidFill>
                      <a:srgbClr val="003399"/>
                    </a:solidFill>
                  </a:rPr>
                  <a:t>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200" b="0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P</m:t>
                        </m:r>
                      </m:e>
                      <m:sub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1,2</m:t>
                        </m:r>
                      </m:sub>
                    </m:sSub>
                  </m:oMath>
                </a14:m>
                <a:r>
                  <a:rPr lang="en-US" sz="2200" smtClean="0">
                    <a:solidFill>
                      <a:schemeClr val="tx1"/>
                    </a:solidFill>
                  </a:rPr>
                  <a:t> precess in opposite directions</a:t>
                </a:r>
                <a:endParaRPr lang="en-US" sz="2200" smtClean="0">
                  <a:solidFill>
                    <a:srgbClr val="003399"/>
                  </a:solidFill>
                </a:endParaRPr>
              </a:p>
              <a:p>
                <a:r>
                  <a:rPr lang="en-US" sz="2200" smtClean="0">
                    <a:solidFill>
                      <a:srgbClr val="003399"/>
                    </a:solidFill>
                  </a:rPr>
                  <a:t>Strong interactions </a:t>
                </a:r>
                <a:r>
                  <a:rPr lang="en-US" sz="2200">
                    <a:solidFill>
                      <a:srgbClr val="003399"/>
                    </a:solidFill>
                  </a:rPr>
                  <a:t>(</a:t>
                </a:r>
                <a14:m>
                  <m:oMath xmlns:m="http://schemas.openxmlformats.org/officeDocument/2006/math">
                    <m:r>
                      <a:rPr lang="en-US" sz="2200" i="1">
                        <a:solidFill>
                          <a:srgbClr val="003399"/>
                        </a:solidFill>
                        <a:latin typeface="Cambria Math"/>
                      </a:rPr>
                      <m:t>𝜇</m:t>
                    </m:r>
                    <m:r>
                      <a:rPr lang="en-US" sz="2200" b="0" i="1" smtClean="0">
                        <a:solidFill>
                          <a:srgbClr val="003399"/>
                        </a:solidFill>
                        <a:latin typeface="Cambria Math"/>
                      </a:rPr>
                      <m:t>→∞</m:t>
                    </m:r>
                  </m:oMath>
                </a14:m>
                <a:r>
                  <a:rPr lang="en-US" sz="2200" smtClean="0">
                    <a:solidFill>
                      <a:srgbClr val="003399"/>
                    </a:solidFill>
                  </a:rPr>
                  <a:t>)</a:t>
                </a:r>
              </a:p>
              <a:p>
                <a:r>
                  <a:rPr lang="en-US" sz="2200" smtClean="0">
                    <a:solidFill>
                      <a:srgbClr val="003399"/>
                    </a:solidFill>
                  </a:rPr>
                  <a:t>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200">
                            <a:solidFill>
                              <a:schemeClr val="tx1"/>
                            </a:solidFill>
                            <a:latin typeface="Cambria Math"/>
                          </a:rPr>
                          <m:t>P</m:t>
                        </m:r>
                      </m:e>
                      <m:sub>
                        <m:r>
                          <a:rPr lang="en-US" sz="22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1,2</m:t>
                        </m:r>
                      </m:sub>
                    </m:sSub>
                  </m:oMath>
                </a14:m>
                <a:r>
                  <a:rPr lang="en-US" sz="2200">
                    <a:solidFill>
                      <a:schemeClr val="tx1"/>
                    </a:solidFill>
                  </a:rPr>
                  <a:t> </a:t>
                </a:r>
                <a:r>
                  <a:rPr lang="en-US" sz="2200" smtClean="0">
                    <a:solidFill>
                      <a:schemeClr val="tx1"/>
                    </a:solidFill>
                  </a:rPr>
                  <a:t>stuck to each other</a:t>
                </a:r>
                <a:endParaRPr lang="en-US" sz="2200" smtClean="0">
                  <a:solidFill>
                    <a:srgbClr val="003399"/>
                  </a:solidFill>
                </a:endParaRPr>
              </a:p>
              <a:p>
                <a:r>
                  <a:rPr lang="en-US" sz="2200" smtClean="0">
                    <a:solidFill>
                      <a:srgbClr val="003399"/>
                    </a:solidFill>
                  </a:rPr>
                  <a:t>(no motion in co-rotating frame, </a:t>
                </a:r>
              </a:p>
              <a:p>
                <a:r>
                  <a:rPr lang="en-US" sz="2200">
                    <a:solidFill>
                      <a:srgbClr val="003399"/>
                    </a:solidFill>
                  </a:rPr>
                  <a:t> </a:t>
                </a:r>
                <a:r>
                  <a:rPr lang="en-US" sz="2200" smtClean="0">
                    <a:solidFill>
                      <a:srgbClr val="003399"/>
                    </a:solidFill>
                  </a:rPr>
                  <a:t>perfectly</a:t>
                </a:r>
                <a:r>
                  <a:rPr lang="en-US" sz="2200">
                    <a:solidFill>
                      <a:srgbClr val="003399"/>
                    </a:solidFill>
                  </a:rPr>
                  <a:t> </a:t>
                </a:r>
                <a:r>
                  <a:rPr lang="en-US" sz="2200" smtClean="0">
                    <a:solidFill>
                      <a:srgbClr val="003399"/>
                    </a:solidFill>
                  </a:rPr>
                  <a:t>synchronized in lab frame)</a:t>
                </a:r>
                <a:endParaRPr lang="en-US" sz="2200">
                  <a:solidFill>
                    <a:srgbClr val="003399"/>
                  </a:solidFill>
                </a:endParaRPr>
              </a:p>
              <a:p>
                <a:endParaRPr lang="en-US" sz="2200" smtClean="0">
                  <a:solidFill>
                    <a:srgbClr val="003399"/>
                  </a:solidFill>
                </a:endParaRPr>
              </a:p>
              <a:p>
                <a:endParaRPr lang="en-US" sz="2200" smtClean="0">
                  <a:solidFill>
                    <a:srgbClr val="003399"/>
                  </a:solidFill>
                </a:endParaRPr>
              </a:p>
              <a:p>
                <a:endParaRPr lang="en-US" sz="2200" smtClean="0">
                  <a:solidFill>
                    <a:srgbClr val="003399"/>
                  </a:solidFill>
                </a:endParaRPr>
              </a:p>
              <a:p>
                <a:endParaRPr lang="en-US" sz="2200" smtClean="0">
                  <a:solidFill>
                    <a:srgbClr val="003399"/>
                  </a:solidFill>
                </a:endParaRPr>
              </a:p>
            </p:txBody>
          </p:sp>
        </mc:Choice>
        <mc:Fallback xmlns="">
          <p:sp>
            <p:nvSpPr>
              <p:cNvPr id="24" name="Rectangle 10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4017" y="719608"/>
                <a:ext cx="8928546" cy="5832005"/>
              </a:xfrm>
              <a:prstGeom prst="rect">
                <a:avLst/>
              </a:prstGeom>
              <a:blipFill rotWithShape="1">
                <a:blip r:embed="rId2"/>
                <a:stretch>
                  <a:fillRect l="-956" t="-627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DDDDDD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33333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8" name="Straight Connector 27"/>
          <p:cNvCxnSpPr/>
          <p:nvPr/>
        </p:nvCxnSpPr>
        <p:spPr>
          <a:xfrm flipV="1">
            <a:off x="7128862" y="3960057"/>
            <a:ext cx="2473" cy="2448446"/>
          </a:xfrm>
          <a:prstGeom prst="line">
            <a:avLst/>
          </a:prstGeom>
          <a:ln w="5715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val 34"/>
          <p:cNvSpPr/>
          <p:nvPr/>
        </p:nvSpPr>
        <p:spPr>
          <a:xfrm>
            <a:off x="6120722" y="3752407"/>
            <a:ext cx="2016280" cy="720100"/>
          </a:xfrm>
          <a:prstGeom prst="ellipse">
            <a:avLst/>
          </a:prstGeom>
          <a:solidFill>
            <a:schemeClr val="accent1">
              <a:lumMod val="20000"/>
              <a:lumOff val="80000"/>
              <a:alpha val="80000"/>
            </a:schemeClr>
          </a:solidFill>
          <a:ln w="28575"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smtClean="0">
              <a:solidFill>
                <a:srgbClr val="003399"/>
              </a:solidFill>
            </a:endParaRPr>
          </a:p>
        </p:txBody>
      </p:sp>
      <p:cxnSp>
        <p:nvCxnSpPr>
          <p:cNvPr id="36" name="Straight Arrow Connector 35"/>
          <p:cNvCxnSpPr/>
          <p:nvPr/>
        </p:nvCxnSpPr>
        <p:spPr>
          <a:xfrm flipV="1">
            <a:off x="7488912" y="4437878"/>
            <a:ext cx="144020" cy="0"/>
          </a:xfrm>
          <a:prstGeom prst="straightConnector1">
            <a:avLst/>
          </a:prstGeom>
          <a:ln w="38100">
            <a:solidFill>
              <a:srgbClr val="0033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/>
          <p:cNvSpPr/>
          <p:nvPr/>
        </p:nvSpPr>
        <p:spPr>
          <a:xfrm>
            <a:off x="6120722" y="3600007"/>
            <a:ext cx="2016280" cy="720100"/>
          </a:xfrm>
          <a:prstGeom prst="ellipse">
            <a:avLst/>
          </a:prstGeom>
          <a:solidFill>
            <a:srgbClr val="F2DCDB">
              <a:alpha val="8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smtClean="0">
              <a:solidFill>
                <a:srgbClr val="003399"/>
              </a:solidFill>
            </a:endParaRPr>
          </a:p>
        </p:txBody>
      </p:sp>
      <p:cxnSp>
        <p:nvCxnSpPr>
          <p:cNvPr id="33" name="Straight Arrow Connector 32"/>
          <p:cNvCxnSpPr/>
          <p:nvPr/>
        </p:nvCxnSpPr>
        <p:spPr>
          <a:xfrm>
            <a:off x="6696802" y="4285478"/>
            <a:ext cx="144020" cy="26407"/>
          </a:xfrm>
          <a:prstGeom prst="straightConnector1">
            <a:avLst/>
          </a:prstGeom>
          <a:ln w="38100">
            <a:solidFill>
              <a:srgbClr val="C0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H="1" flipV="1">
            <a:off x="7128862" y="2879907"/>
            <a:ext cx="366" cy="1080150"/>
          </a:xfrm>
          <a:prstGeom prst="straightConnector1">
            <a:avLst/>
          </a:prstGeom>
          <a:ln w="57150"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>
            <a:endCxn id="30" idx="3"/>
          </p:cNvCxnSpPr>
          <p:nvPr/>
        </p:nvCxnSpPr>
        <p:spPr>
          <a:xfrm flipH="1" flipV="1">
            <a:off x="6415999" y="4214651"/>
            <a:ext cx="712863" cy="1833697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endCxn id="35" idx="5"/>
          </p:cNvCxnSpPr>
          <p:nvPr/>
        </p:nvCxnSpPr>
        <p:spPr>
          <a:xfrm flipV="1">
            <a:off x="7121626" y="4367051"/>
            <a:ext cx="720099" cy="1681297"/>
          </a:xfrm>
          <a:prstGeom prst="straightConnector1">
            <a:avLst/>
          </a:prstGeom>
          <a:ln w="57150">
            <a:solidFill>
              <a:srgbClr val="0033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6132349" y="4661007"/>
                <a:ext cx="63812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1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800" b="1" i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𝐏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b="1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2349" y="4661007"/>
                <a:ext cx="638123" cy="52322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/>
              <p:cNvSpPr txBox="1"/>
              <p:nvPr/>
            </p:nvSpPr>
            <p:spPr>
              <a:xfrm>
                <a:off x="7642899" y="4680157"/>
                <a:ext cx="63812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1" i="1" smtClean="0">
                              <a:solidFill>
                                <a:srgbClr val="003399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800" b="1" i="0" smtClean="0">
                              <a:solidFill>
                                <a:srgbClr val="003399"/>
                              </a:solidFill>
                              <a:latin typeface="Cambria Math"/>
                            </a:rPr>
                            <m:t>𝐏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rgbClr val="003399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b="1">
                  <a:solidFill>
                    <a:srgbClr val="003399"/>
                  </a:solidFill>
                </a:endParaRPr>
              </a:p>
            </p:txBody>
          </p:sp>
        </mc:Choice>
        <mc:Fallback xmlns=""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42899" y="4680157"/>
                <a:ext cx="638123" cy="52322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TextBox 43"/>
          <p:cNvSpPr txBox="1"/>
          <p:nvPr/>
        </p:nvSpPr>
        <p:spPr>
          <a:xfrm>
            <a:off x="6480772" y="2172021"/>
            <a:ext cx="13011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en-US" sz="2400" smtClean="0">
                <a:solidFill>
                  <a:srgbClr val="006600"/>
                </a:solidFill>
              </a:rPr>
              <a:t>Mass</a:t>
            </a:r>
          </a:p>
          <a:p>
            <a:pPr algn="ctr">
              <a:lnSpc>
                <a:spcPts val="2400"/>
              </a:lnSpc>
            </a:pPr>
            <a:r>
              <a:rPr lang="en-US" sz="2400" smtClean="0">
                <a:solidFill>
                  <a:srgbClr val="006600"/>
                </a:solidFill>
              </a:rPr>
              <a:t>direction</a:t>
            </a:r>
            <a:endParaRPr lang="en-US" sz="2400">
              <a:solidFill>
                <a:srgbClr val="0066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/>
              <p:cNvSpPr txBox="1"/>
              <p:nvPr/>
            </p:nvSpPr>
            <p:spPr>
              <a:xfrm>
                <a:off x="7271685" y="2763347"/>
                <a:ext cx="50526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0" smtClean="0">
                          <a:solidFill>
                            <a:srgbClr val="006600"/>
                          </a:solidFill>
                          <a:latin typeface="Cambria Math"/>
                        </a:rPr>
                        <m:t>𝐁</m:t>
                      </m:r>
                    </m:oMath>
                  </m:oMathPara>
                </a14:m>
                <a:endParaRPr lang="en-US" b="1">
                  <a:solidFill>
                    <a:srgbClr val="006600"/>
                  </a:solidFill>
                </a:endParaRPr>
              </a:p>
            </p:txBody>
          </p:sp>
        </mc:Choice>
        <mc:Fallback xmlns=""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71685" y="2763347"/>
                <a:ext cx="505267" cy="52322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6" name="Straight Arrow Connector 45"/>
          <p:cNvCxnSpPr/>
          <p:nvPr/>
        </p:nvCxnSpPr>
        <p:spPr>
          <a:xfrm>
            <a:off x="5832682" y="6048241"/>
            <a:ext cx="2664736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V="1">
            <a:off x="6408762" y="5760307"/>
            <a:ext cx="1606357" cy="50417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/>
              <p:cNvSpPr txBox="1"/>
              <p:nvPr/>
            </p:nvSpPr>
            <p:spPr>
              <a:xfrm>
                <a:off x="8497418" y="5786738"/>
                <a:ext cx="46807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𝑥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48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7418" y="5786738"/>
                <a:ext cx="468077" cy="52322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/>
              <p:cNvSpPr txBox="1"/>
              <p:nvPr/>
            </p:nvSpPr>
            <p:spPr>
              <a:xfrm>
                <a:off x="8024468" y="5400257"/>
                <a:ext cx="47295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𝑦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24468" y="5400257"/>
                <a:ext cx="472950" cy="52322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77919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Two Spins </a:t>
            </a:r>
            <a:r>
              <a:rPr lang="en-US"/>
              <a:t>w</a:t>
            </a:r>
            <a:r>
              <a:rPr lang="en-US" smtClean="0"/>
              <a:t>ith Opposite Initial Orientation</a:t>
            </a:r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190" y="2068053"/>
            <a:ext cx="4248773" cy="3354294"/>
          </a:xfrm>
          <a:prstGeom prst="rect">
            <a:avLst/>
          </a:prstGeom>
        </p:spPr>
      </p:pic>
      <p:cxnSp>
        <p:nvCxnSpPr>
          <p:cNvPr id="50" name="Straight Connector 49"/>
          <p:cNvCxnSpPr/>
          <p:nvPr/>
        </p:nvCxnSpPr>
        <p:spPr>
          <a:xfrm flipV="1">
            <a:off x="1140405" y="2519751"/>
            <a:ext cx="2473" cy="2448446"/>
          </a:xfrm>
          <a:prstGeom prst="line">
            <a:avLst/>
          </a:prstGeom>
          <a:ln w="5715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val 50"/>
          <p:cNvSpPr/>
          <p:nvPr/>
        </p:nvSpPr>
        <p:spPr>
          <a:xfrm>
            <a:off x="374711" y="2459955"/>
            <a:ext cx="1522177" cy="512773"/>
          </a:xfrm>
          <a:prstGeom prst="ellipse">
            <a:avLst/>
          </a:prstGeom>
          <a:solidFill>
            <a:schemeClr val="accent1">
              <a:lumMod val="20000"/>
              <a:lumOff val="80000"/>
              <a:alpha val="80000"/>
            </a:schemeClr>
          </a:solidFill>
          <a:ln w="28575"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smtClean="0">
              <a:solidFill>
                <a:srgbClr val="003399"/>
              </a:solidFill>
            </a:endParaRPr>
          </a:p>
        </p:txBody>
      </p:sp>
      <p:cxnSp>
        <p:nvCxnSpPr>
          <p:cNvPr id="52" name="Straight Arrow Connector 51"/>
          <p:cNvCxnSpPr/>
          <p:nvPr/>
        </p:nvCxnSpPr>
        <p:spPr>
          <a:xfrm flipV="1">
            <a:off x="1595301" y="2900718"/>
            <a:ext cx="113504" cy="20860"/>
          </a:xfrm>
          <a:prstGeom prst="straightConnector1">
            <a:avLst/>
          </a:prstGeom>
          <a:ln w="38100">
            <a:solidFill>
              <a:srgbClr val="0033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Oval 52"/>
          <p:cNvSpPr/>
          <p:nvPr/>
        </p:nvSpPr>
        <p:spPr>
          <a:xfrm>
            <a:off x="374711" y="2387945"/>
            <a:ext cx="1522177" cy="512773"/>
          </a:xfrm>
          <a:prstGeom prst="ellipse">
            <a:avLst/>
          </a:prstGeom>
          <a:solidFill>
            <a:srgbClr val="F2DCDB">
              <a:alpha val="80000"/>
            </a:srgb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smtClean="0">
              <a:solidFill>
                <a:srgbClr val="003399"/>
              </a:solidFill>
            </a:endParaRPr>
          </a:p>
        </p:txBody>
      </p:sp>
      <p:cxnSp>
        <p:nvCxnSpPr>
          <p:cNvPr id="54" name="Straight Arrow Connector 53"/>
          <p:cNvCxnSpPr>
            <a:stCxn id="53" idx="3"/>
          </p:cNvCxnSpPr>
          <p:nvPr/>
        </p:nvCxnSpPr>
        <p:spPr>
          <a:xfrm>
            <a:off x="597629" y="2825624"/>
            <a:ext cx="139864" cy="33406"/>
          </a:xfrm>
          <a:prstGeom prst="straightConnector1">
            <a:avLst/>
          </a:prstGeom>
          <a:ln w="38100">
            <a:solidFill>
              <a:srgbClr val="C0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flipH="1" flipV="1">
            <a:off x="1135799" y="1955885"/>
            <a:ext cx="4972" cy="635876"/>
          </a:xfrm>
          <a:prstGeom prst="straightConnector1">
            <a:avLst/>
          </a:prstGeom>
          <a:ln w="57150"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>
            <a:off x="374711" y="2716466"/>
            <a:ext cx="761088" cy="204251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>
            <a:endCxn id="51" idx="6"/>
          </p:cNvCxnSpPr>
          <p:nvPr/>
        </p:nvCxnSpPr>
        <p:spPr>
          <a:xfrm flipV="1">
            <a:off x="1162749" y="2716342"/>
            <a:ext cx="734139" cy="2042642"/>
          </a:xfrm>
          <a:prstGeom prst="straightConnector1">
            <a:avLst/>
          </a:prstGeom>
          <a:ln w="57150">
            <a:solidFill>
              <a:srgbClr val="0033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/>
              <p:cNvSpPr txBox="1"/>
              <p:nvPr/>
            </p:nvSpPr>
            <p:spPr>
              <a:xfrm>
                <a:off x="143892" y="3220701"/>
                <a:ext cx="63812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1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800" b="1" i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𝐏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b="1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58" name="TextBox 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892" y="3220701"/>
                <a:ext cx="638123" cy="52322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Box 58"/>
              <p:cNvSpPr txBox="1"/>
              <p:nvPr/>
            </p:nvSpPr>
            <p:spPr>
              <a:xfrm>
                <a:off x="1654442" y="3239851"/>
                <a:ext cx="63812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1" i="1" smtClean="0">
                              <a:solidFill>
                                <a:srgbClr val="003399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800" b="1" i="0" smtClean="0">
                              <a:solidFill>
                                <a:srgbClr val="003399"/>
                              </a:solidFill>
                              <a:latin typeface="Cambria Math"/>
                            </a:rPr>
                            <m:t>𝐏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rgbClr val="003399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b="1">
                  <a:solidFill>
                    <a:srgbClr val="003399"/>
                  </a:solidFill>
                </a:endParaRPr>
              </a:p>
            </p:txBody>
          </p:sp>
        </mc:Choice>
        <mc:Fallback xmlns="">
          <p:sp>
            <p:nvSpPr>
              <p:cNvPr id="59" name="TextBox 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4442" y="3239851"/>
                <a:ext cx="638123" cy="52322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8" name="TextBox 77"/>
              <p:cNvSpPr txBox="1"/>
              <p:nvPr/>
            </p:nvSpPr>
            <p:spPr>
              <a:xfrm>
                <a:off x="131410" y="719607"/>
                <a:ext cx="2742033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200" smtClean="0">
                    <a:solidFill>
                      <a:srgbClr val="003399"/>
                    </a:solidFill>
                  </a:rPr>
                  <a:t>No interaction (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solidFill>
                          <a:srgbClr val="003399"/>
                        </a:solidFill>
                        <a:latin typeface="Cambria Math"/>
                      </a:rPr>
                      <m:t>𝜇</m:t>
                    </m:r>
                    <m:r>
                      <a:rPr lang="en-US" sz="2200" b="0" i="1" smtClean="0">
                        <a:solidFill>
                          <a:srgbClr val="003399"/>
                        </a:solidFill>
                        <a:latin typeface="Cambria Math"/>
                      </a:rPr>
                      <m:t>=0</m:t>
                    </m:r>
                  </m:oMath>
                </a14:m>
                <a:r>
                  <a:rPr lang="en-US" sz="2200" smtClean="0">
                    <a:solidFill>
                      <a:srgbClr val="003399"/>
                    </a:solidFill>
                  </a:rPr>
                  <a:t>)</a:t>
                </a:r>
              </a:p>
              <a:p>
                <a:r>
                  <a:rPr lang="en-US" sz="2200" smtClean="0">
                    <a:solidFill>
                      <a:srgbClr val="003399"/>
                    </a:solidFill>
                  </a:rPr>
                  <a:t>Free precession in</a:t>
                </a:r>
              </a:p>
              <a:p>
                <a:r>
                  <a:rPr lang="en-US" sz="2200" smtClean="0">
                    <a:solidFill>
                      <a:srgbClr val="003399"/>
                    </a:solidFill>
                  </a:rPr>
                  <a:t>opposite directions</a:t>
                </a:r>
                <a:endParaRPr lang="en-US" sz="2200">
                  <a:solidFill>
                    <a:srgbClr val="003399"/>
                  </a:solidFill>
                </a:endParaRPr>
              </a:p>
            </p:txBody>
          </p:sp>
        </mc:Choice>
        <mc:Fallback xmlns="">
          <p:sp>
            <p:nvSpPr>
              <p:cNvPr id="78" name="TextBox 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410" y="719607"/>
                <a:ext cx="2742033" cy="1107996"/>
              </a:xfrm>
              <a:prstGeom prst="rect">
                <a:avLst/>
              </a:prstGeom>
              <a:blipFill rotWithShape="1">
                <a:blip r:embed="rId5"/>
                <a:stretch>
                  <a:fillRect l="-2895" t="-3297" r="-2227" b="-98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9" name="Straight Arrow Connector 78"/>
          <p:cNvCxnSpPr/>
          <p:nvPr/>
        </p:nvCxnSpPr>
        <p:spPr>
          <a:xfrm flipV="1">
            <a:off x="3068185" y="1955885"/>
            <a:ext cx="0" cy="2940302"/>
          </a:xfrm>
          <a:prstGeom prst="straightConnector1">
            <a:avLst/>
          </a:prstGeom>
          <a:ln w="57150"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/>
          <p:nvPr/>
        </p:nvCxnSpPr>
        <p:spPr>
          <a:xfrm flipV="1">
            <a:off x="3035917" y="2663877"/>
            <a:ext cx="734139" cy="2042642"/>
          </a:xfrm>
          <a:prstGeom prst="straightConnector1">
            <a:avLst/>
          </a:prstGeom>
          <a:ln w="57150">
            <a:solidFill>
              <a:srgbClr val="0033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/>
          <p:nvPr/>
        </p:nvCxnSpPr>
        <p:spPr>
          <a:xfrm rot="10800000" flipV="1">
            <a:off x="3093888" y="2735887"/>
            <a:ext cx="734139" cy="2042642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Arc 85"/>
          <p:cNvSpPr>
            <a:spLocks noChangeAspect="1"/>
          </p:cNvSpPr>
          <p:nvPr/>
        </p:nvSpPr>
        <p:spPr>
          <a:xfrm>
            <a:off x="2343113" y="4032267"/>
            <a:ext cx="1440000" cy="1440000"/>
          </a:xfrm>
          <a:prstGeom prst="arc">
            <a:avLst>
              <a:gd name="adj1" fmla="val 17683114"/>
              <a:gd name="adj2" fmla="val 14720486"/>
            </a:avLst>
          </a:prstGeom>
          <a:ln w="28575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8" name="TextBox 87"/>
              <p:cNvSpPr txBox="1"/>
              <p:nvPr/>
            </p:nvSpPr>
            <p:spPr>
              <a:xfrm>
                <a:off x="3168312" y="1799757"/>
                <a:ext cx="50526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0" smtClean="0">
                          <a:solidFill>
                            <a:srgbClr val="006600"/>
                          </a:solidFill>
                          <a:latin typeface="Cambria Math"/>
                        </a:rPr>
                        <m:t>𝐁</m:t>
                      </m:r>
                    </m:oMath>
                  </m:oMathPara>
                </a14:m>
                <a:endParaRPr lang="en-US" b="1">
                  <a:solidFill>
                    <a:srgbClr val="006600"/>
                  </a:solidFill>
                </a:endParaRPr>
              </a:p>
            </p:txBody>
          </p:sp>
        </mc:Choice>
        <mc:Fallback xmlns="">
          <p:sp>
            <p:nvSpPr>
              <p:cNvPr id="88" name="TextBox 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8312" y="1799757"/>
                <a:ext cx="505267" cy="52322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0" name="TextBox 89"/>
              <p:cNvSpPr txBox="1"/>
              <p:nvPr/>
            </p:nvSpPr>
            <p:spPr>
              <a:xfrm>
                <a:off x="3018588" y="2807897"/>
                <a:ext cx="63812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1" i="1" smtClean="0">
                              <a:solidFill>
                                <a:srgbClr val="003399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800" b="1" i="0" smtClean="0">
                              <a:solidFill>
                                <a:srgbClr val="003399"/>
                              </a:solidFill>
                              <a:latin typeface="Cambria Math"/>
                            </a:rPr>
                            <m:t>𝐏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rgbClr val="003399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b="1">
                  <a:solidFill>
                    <a:srgbClr val="003399"/>
                  </a:solidFill>
                </a:endParaRPr>
              </a:p>
            </p:txBody>
          </p:sp>
        </mc:Choice>
        <mc:Fallback xmlns="">
          <p:sp>
            <p:nvSpPr>
              <p:cNvPr id="90" name="TextBox 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8588" y="2807897"/>
                <a:ext cx="638123" cy="52322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1" name="TextBox 90"/>
              <p:cNvSpPr txBox="1"/>
              <p:nvPr/>
            </p:nvSpPr>
            <p:spPr>
              <a:xfrm>
                <a:off x="3608316" y="2951917"/>
                <a:ext cx="63812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b="1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800" b="1" i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𝐏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b="1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91" name="TextBox 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8316" y="2951917"/>
                <a:ext cx="638123" cy="523220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2" name="TextBox 91"/>
              <p:cNvSpPr txBox="1"/>
              <p:nvPr/>
            </p:nvSpPr>
            <p:spPr>
              <a:xfrm>
                <a:off x="1944142" y="5472267"/>
                <a:ext cx="2302297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200" smtClean="0">
                    <a:solidFill>
                      <a:srgbClr val="003399"/>
                    </a:solidFill>
                  </a:rPr>
                  <a:t>Strong interaction </a:t>
                </a:r>
              </a:p>
              <a:p>
                <a:pPr algn="ctr"/>
                <a:r>
                  <a:rPr lang="en-US" sz="2200" smtClean="0">
                    <a:solidFill>
                      <a:srgbClr val="003399"/>
                    </a:solidFill>
                  </a:rPr>
                  <a:t>(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solidFill>
                          <a:srgbClr val="003399"/>
                        </a:solidFill>
                        <a:latin typeface="Cambria Math"/>
                      </a:rPr>
                      <m:t>𝜇</m:t>
                    </m:r>
                    <m:r>
                      <a:rPr lang="en-US" sz="2200" b="0" i="1" smtClean="0">
                        <a:solidFill>
                          <a:srgbClr val="003399"/>
                        </a:solidFill>
                        <a:latin typeface="Cambria Math"/>
                      </a:rPr>
                      <m:t>→∞</m:t>
                    </m:r>
                  </m:oMath>
                </a14:m>
                <a:r>
                  <a:rPr lang="en-US" sz="2200" smtClean="0">
                    <a:solidFill>
                      <a:srgbClr val="003399"/>
                    </a:solidFill>
                  </a:rPr>
                  <a:t>)</a:t>
                </a:r>
              </a:p>
              <a:p>
                <a:pPr algn="ctr"/>
                <a:r>
                  <a:rPr lang="en-US" sz="2200" smtClean="0">
                    <a:solidFill>
                      <a:srgbClr val="003399"/>
                    </a:solidFill>
                  </a:rPr>
                  <a:t>Pendular motion</a:t>
                </a:r>
              </a:p>
            </p:txBody>
          </p:sp>
        </mc:Choice>
        <mc:Fallback xmlns="">
          <p:sp>
            <p:nvSpPr>
              <p:cNvPr id="92" name="TextBox 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4142" y="5472267"/>
                <a:ext cx="2302297" cy="1107996"/>
              </a:xfrm>
              <a:prstGeom prst="rect">
                <a:avLst/>
              </a:prstGeom>
              <a:blipFill rotWithShape="1">
                <a:blip r:embed="rId9"/>
                <a:stretch>
                  <a:fillRect l="-2910" t="-3315" r="-2910" b="-104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 rot="16200000">
                <a:off x="4045627" y="3296730"/>
                <a:ext cx="129939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sz="24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𝑃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/>
                            </a:rPr>
                            <m:t>1</m:t>
                          </m:r>
                        </m:sub>
                        <m:sup>
                          <m:r>
                            <a:rPr lang="en-US" sz="2400" b="0" i="1" smtClean="0">
                              <a:latin typeface="Cambria Math"/>
                            </a:rPr>
                            <m:t>𝑧</m:t>
                          </m:r>
                        </m:sup>
                      </m:sSubSup>
                      <m:r>
                        <a:rPr lang="en-US" sz="2400" b="0" i="1" smtClean="0">
                          <a:latin typeface="Cambria Math"/>
                        </a:rPr>
                        <m:t>, </m:t>
                      </m:r>
                      <m:sSubSup>
                        <m:sSubSupPr>
                          <m:ctrlPr>
                            <a:rPr lang="en-US" sz="2400" b="0" i="1" smtClean="0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sz="24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𝑃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/>
                            </a:rPr>
                            <m:t>2</m:t>
                          </m:r>
                        </m:sub>
                        <m:sup>
                          <m:r>
                            <a:rPr lang="en-US" sz="2400" b="0" i="1" smtClean="0">
                              <a:latin typeface="Cambria Math"/>
                            </a:rPr>
                            <m:t>𝑧</m:t>
                          </m:r>
                        </m:sup>
                      </m:sSubSup>
                    </m:oMath>
                  </m:oMathPara>
                </a14:m>
                <a:endParaRPr lang="en-US" sz="240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4045627" y="3296730"/>
                <a:ext cx="1299395" cy="461665"/>
              </a:xfrm>
              <a:prstGeom prst="rect">
                <a:avLst/>
              </a:prstGeom>
              <a:blipFill rotWithShape="1">
                <a:blip r:embed="rId10"/>
                <a:stretch>
                  <a:fillRect r="-13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TextBox 93"/>
          <p:cNvSpPr txBox="1"/>
          <p:nvPr/>
        </p:nvSpPr>
        <p:spPr>
          <a:xfrm>
            <a:off x="6807190" y="5113390"/>
            <a:ext cx="753732" cy="43088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200" smtClean="0"/>
              <a:t>Time</a:t>
            </a:r>
            <a:endParaRPr lang="en-US" sz="2200"/>
          </a:p>
        </p:txBody>
      </p:sp>
      <p:sp>
        <p:nvSpPr>
          <p:cNvPr id="95" name="TextBox 94"/>
          <p:cNvSpPr txBox="1"/>
          <p:nvPr/>
        </p:nvSpPr>
        <p:spPr>
          <a:xfrm>
            <a:off x="5113151" y="719607"/>
            <a:ext cx="3959981" cy="82723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sz="2200" smtClean="0">
                <a:solidFill>
                  <a:srgbClr val="C00000"/>
                </a:solidFill>
              </a:rPr>
              <a:t>Even for very small mixing angle,</a:t>
            </a:r>
          </a:p>
          <a:p>
            <a:r>
              <a:rPr lang="en-US" sz="2200" smtClean="0">
                <a:solidFill>
                  <a:srgbClr val="C00000"/>
                </a:solidFill>
              </a:rPr>
              <a:t>large-amplitude flavor oscillations</a:t>
            </a:r>
          </a:p>
        </p:txBody>
      </p:sp>
    </p:spTree>
    <p:extLst>
      <p:ext uri="{BB962C8B-B14F-4D97-AF65-F5344CB8AC3E}">
        <p14:creationId xmlns:p14="http://schemas.microsoft.com/office/powerpoint/2010/main" val="63270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>
            <a:spLocks noChangeAspect="1"/>
          </p:cNvSpPr>
          <p:nvPr/>
        </p:nvSpPr>
        <p:spPr>
          <a:xfrm>
            <a:off x="1512776" y="446195"/>
            <a:ext cx="6912962" cy="691296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2232879" y="1166295"/>
            <a:ext cx="5472759" cy="5472759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0" name="Oval 9"/>
          <p:cNvSpPr>
            <a:spLocks noChangeAspect="1"/>
          </p:cNvSpPr>
          <p:nvPr/>
        </p:nvSpPr>
        <p:spPr>
          <a:xfrm>
            <a:off x="3024988" y="1958404"/>
            <a:ext cx="3888540" cy="388854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10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7" name="Rectangle 16"/>
          <p:cNvSpPr/>
          <p:nvPr/>
        </p:nvSpPr>
        <p:spPr>
          <a:xfrm rot="20329989">
            <a:off x="2838208" y="921271"/>
            <a:ext cx="2293287" cy="914400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MSW region</a:t>
            </a:r>
            <a:endParaRPr lang="en-US" sz="2400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Oval 5"/>
          <p:cNvSpPr>
            <a:spLocks noChangeAspect="1"/>
          </p:cNvSpPr>
          <p:nvPr/>
        </p:nvSpPr>
        <p:spPr>
          <a:xfrm>
            <a:off x="4465188" y="3398604"/>
            <a:ext cx="1008140" cy="100814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0" name="Rectangle 19"/>
          <p:cNvSpPr/>
          <p:nvPr/>
        </p:nvSpPr>
        <p:spPr>
          <a:xfrm>
            <a:off x="2853491" y="1598354"/>
            <a:ext cx="4231532" cy="123656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Flavor eigenstates are</a:t>
            </a:r>
          </a:p>
          <a:p>
            <a:pPr algn="ctr"/>
            <a:r>
              <a:rPr lang="en-US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propagation eigenstates</a:t>
            </a:r>
            <a:endParaRPr lang="en-US" sz="24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033128" y="5098269"/>
            <a:ext cx="1872260" cy="914400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Shock wave</a:t>
            </a:r>
            <a:endParaRPr lang="en-US" sz="2400" b="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9922" y="1166294"/>
            <a:ext cx="24187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smtClean="0">
                <a:solidFill>
                  <a:srgbClr val="C00000"/>
                </a:solidFill>
              </a:rPr>
              <a:t>• Adiabatic flavor</a:t>
            </a:r>
          </a:p>
          <a:p>
            <a:r>
              <a:rPr lang="en-US" sz="2400" b="1" smtClean="0">
                <a:solidFill>
                  <a:srgbClr val="C00000"/>
                </a:solidFill>
              </a:rPr>
              <a:t>   conversion</a:t>
            </a:r>
            <a:endParaRPr lang="en-US" sz="2400" b="1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9922" y="2774355"/>
            <a:ext cx="272651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>
                <a:solidFill>
                  <a:srgbClr val="C00000"/>
                </a:solidFill>
              </a:rPr>
              <a:t>• </a:t>
            </a:r>
            <a:r>
              <a:rPr lang="en-US" sz="2400" b="1" smtClean="0">
                <a:solidFill>
                  <a:srgbClr val="C00000"/>
                </a:solidFill>
              </a:rPr>
              <a:t>Slow self-induced</a:t>
            </a:r>
          </a:p>
          <a:p>
            <a:r>
              <a:rPr lang="en-US" sz="2400" b="1" smtClean="0">
                <a:solidFill>
                  <a:srgbClr val="C00000"/>
                </a:solidFill>
              </a:rPr>
              <a:t>   flavor conversion?</a:t>
            </a:r>
          </a:p>
          <a:p>
            <a:r>
              <a:rPr lang="en-US" sz="2400" b="1">
                <a:solidFill>
                  <a:srgbClr val="C00000"/>
                </a:solidFill>
              </a:rPr>
              <a:t> </a:t>
            </a:r>
            <a:r>
              <a:rPr lang="en-US" sz="2400" b="1" smtClean="0">
                <a:solidFill>
                  <a:srgbClr val="C00000"/>
                </a:solidFill>
              </a:rPr>
              <a:t>  (Spectral splits …)</a:t>
            </a:r>
            <a:endParaRPr lang="en-US" sz="2400" b="1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59922" y="4622774"/>
            <a:ext cx="321831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>
                <a:solidFill>
                  <a:srgbClr val="C00000"/>
                </a:solidFill>
              </a:rPr>
              <a:t>• </a:t>
            </a:r>
            <a:r>
              <a:rPr lang="en-US" sz="2400" b="1" smtClean="0">
                <a:solidFill>
                  <a:srgbClr val="C00000"/>
                </a:solidFill>
              </a:rPr>
              <a:t>Fast self-induced</a:t>
            </a:r>
          </a:p>
          <a:p>
            <a:r>
              <a:rPr lang="en-US" sz="2400" b="1" smtClean="0">
                <a:solidFill>
                  <a:srgbClr val="C00000"/>
                </a:solidFill>
              </a:rPr>
              <a:t>   flavor conversion?</a:t>
            </a:r>
          </a:p>
          <a:p>
            <a:r>
              <a:rPr lang="en-US" sz="2400" b="1" smtClean="0">
                <a:solidFill>
                  <a:srgbClr val="C00000"/>
                </a:solidFill>
              </a:rPr>
              <a:t>   (Flavor equilibration?)</a:t>
            </a:r>
            <a:endParaRPr lang="en-US" sz="2400" b="1">
              <a:solidFill>
                <a:srgbClr val="C000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2160172" y="1704274"/>
            <a:ext cx="845197" cy="25413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016279" y="3974686"/>
            <a:ext cx="782585" cy="36004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3254892" y="4622774"/>
            <a:ext cx="778236" cy="546765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/>
          <p:cNvGrpSpPr/>
          <p:nvPr/>
        </p:nvGrpSpPr>
        <p:grpSpPr>
          <a:xfrm>
            <a:off x="4032612" y="2966547"/>
            <a:ext cx="1872154" cy="1872086"/>
            <a:chOff x="3672435" y="2951917"/>
            <a:chExt cx="1872154" cy="1872086"/>
          </a:xfrm>
        </p:grpSpPr>
        <p:cxnSp>
          <p:nvCxnSpPr>
            <p:cNvPr id="23" name="Straight Arrow Connector 22"/>
            <p:cNvCxnSpPr/>
            <p:nvPr/>
          </p:nvCxnSpPr>
          <p:spPr>
            <a:xfrm>
              <a:off x="5112582" y="3888000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/>
            <p:nvPr/>
          </p:nvCxnSpPr>
          <p:spPr>
            <a:xfrm flipH="1">
              <a:off x="3672435" y="3888000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/>
            <p:nvPr/>
          </p:nvCxnSpPr>
          <p:spPr>
            <a:xfrm rot="5400000">
              <a:off x="4392000" y="4608000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/>
            <p:cNvCxnSpPr/>
            <p:nvPr/>
          </p:nvCxnSpPr>
          <p:spPr>
            <a:xfrm rot="5400000" flipH="1">
              <a:off x="4392000" y="3167921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/>
            <p:nvPr/>
          </p:nvCxnSpPr>
          <p:spPr>
            <a:xfrm rot="900000">
              <a:off x="5087983" y="4074367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/>
            <p:cNvCxnSpPr/>
            <p:nvPr/>
          </p:nvCxnSpPr>
          <p:spPr>
            <a:xfrm rot="900000" flipH="1">
              <a:off x="3696908" y="3701630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/>
            <p:nvPr/>
          </p:nvCxnSpPr>
          <p:spPr>
            <a:xfrm rot="6300000">
              <a:off x="4205604" y="4583334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/>
            <p:cNvCxnSpPr/>
            <p:nvPr/>
          </p:nvCxnSpPr>
          <p:spPr>
            <a:xfrm rot="6300000" flipH="1">
              <a:off x="4578324" y="3192324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/>
            <p:nvPr/>
          </p:nvCxnSpPr>
          <p:spPr>
            <a:xfrm rot="1800000">
              <a:off x="5016037" y="4248031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/>
            <p:nvPr/>
          </p:nvCxnSpPr>
          <p:spPr>
            <a:xfrm rot="1800000" flipH="1">
              <a:off x="3768834" y="3527958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/>
            <p:cNvCxnSpPr/>
            <p:nvPr/>
          </p:nvCxnSpPr>
          <p:spPr>
            <a:xfrm rot="7200000">
              <a:off x="4031995" y="4511279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/>
            <p:nvPr/>
          </p:nvCxnSpPr>
          <p:spPr>
            <a:xfrm rot="7200000" flipH="1">
              <a:off x="4752035" y="3264134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>
            <a:xfrm rot="2700000">
              <a:off x="4901702" y="4397157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 rot="2700000" flipH="1">
              <a:off x="3883364" y="3378819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 rot="8100000">
              <a:off x="3883057" y="4396746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/>
            <p:nvPr/>
          </p:nvCxnSpPr>
          <p:spPr>
            <a:xfrm rot="8100000" flipH="1">
              <a:off x="4901346" y="3378456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/>
            <p:cNvCxnSpPr/>
            <p:nvPr/>
          </p:nvCxnSpPr>
          <p:spPr>
            <a:xfrm rot="3600000">
              <a:off x="4752458" y="4511582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/>
            <p:nvPr/>
          </p:nvCxnSpPr>
          <p:spPr>
            <a:xfrm rot="3600000" flipH="1">
              <a:off x="4032384" y="3264378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/>
            <p:nvPr/>
          </p:nvCxnSpPr>
          <p:spPr>
            <a:xfrm rot="9000000">
              <a:off x="3768628" y="4247540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/>
            <p:nvPr/>
          </p:nvCxnSpPr>
          <p:spPr>
            <a:xfrm rot="9000000" flipH="1">
              <a:off x="5015773" y="3527500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46"/>
            <p:cNvCxnSpPr/>
            <p:nvPr/>
          </p:nvCxnSpPr>
          <p:spPr>
            <a:xfrm rot="20700000">
              <a:off x="5088003" y="3701804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/>
            <p:cNvCxnSpPr/>
            <p:nvPr/>
          </p:nvCxnSpPr>
          <p:spPr>
            <a:xfrm rot="20700000" flipH="1">
              <a:off x="3696928" y="4074541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Arrow Connector 48"/>
            <p:cNvCxnSpPr/>
            <p:nvPr/>
          </p:nvCxnSpPr>
          <p:spPr>
            <a:xfrm rot="4500000">
              <a:off x="4578324" y="4583771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/>
            <p:cNvCxnSpPr/>
            <p:nvPr/>
          </p:nvCxnSpPr>
          <p:spPr>
            <a:xfrm rot="4500000" flipH="1">
              <a:off x="4205605" y="3192761"/>
              <a:ext cx="432007" cy="0"/>
            </a:xfrm>
            <a:prstGeom prst="straightConnector1">
              <a:avLst/>
            </a:prstGeom>
            <a:ln w="19050">
              <a:solidFill>
                <a:srgbClr val="FF993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Rectangle 7"/>
          <p:cNvSpPr/>
          <p:nvPr/>
        </p:nvSpPr>
        <p:spPr>
          <a:xfrm>
            <a:off x="4032559" y="2606494"/>
            <a:ext cx="1872260" cy="914400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400"/>
              </a:lnSpc>
            </a:pPr>
            <a:r>
              <a:rPr lang="en-US" sz="2400" b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Neutrino</a:t>
            </a:r>
          </a:p>
          <a:p>
            <a:pPr algn="ctr">
              <a:lnSpc>
                <a:spcPts val="2400"/>
              </a:lnSpc>
            </a:pPr>
            <a:r>
              <a:rPr lang="en-US" sz="2400" b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sphere</a:t>
            </a:r>
            <a:endParaRPr lang="en-US" sz="2400" b="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760672" y="3210352"/>
                <a:ext cx="69967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9933"/>
                          </a:solidFill>
                          <a:latin typeface="Cambria Math"/>
                        </a:rPr>
                        <m:t>𝜈</m:t>
                      </m:r>
                      <m:r>
                        <a:rPr lang="en-US" sz="2400" b="0" i="1" smtClean="0">
                          <a:solidFill>
                            <a:srgbClr val="FF9933"/>
                          </a:solidFill>
                          <a:latin typeface="Cambria Math"/>
                        </a:rPr>
                        <m:t>, </m:t>
                      </m:r>
                      <m:bar>
                        <m:barPr>
                          <m:pos m:val="top"/>
                          <m:ctrlPr>
                            <a:rPr lang="en-US" sz="2400" i="1" smtClean="0">
                              <a:solidFill>
                                <a:srgbClr val="FF9933"/>
                              </a:solidFill>
                              <a:latin typeface="Cambria Math"/>
                            </a:rPr>
                          </m:ctrlPr>
                        </m:barPr>
                        <m:e>
                          <m:r>
                            <a:rPr lang="en-US" sz="2400" b="0" i="1" smtClean="0">
                              <a:solidFill>
                                <a:srgbClr val="FF9933"/>
                              </a:solidFill>
                              <a:latin typeface="Cambria Math"/>
                            </a:rPr>
                            <m:t>𝜈</m:t>
                          </m:r>
                        </m:e>
                      </m:bar>
                    </m:oMath>
                  </m:oMathPara>
                </a14:m>
                <a:endParaRPr lang="en-US" sz="2400">
                  <a:solidFill>
                    <a:srgbClr val="FF9933"/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672" y="3210352"/>
                <a:ext cx="699679" cy="46166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1" name="Title 1"/>
          <p:cNvSpPr txBox="1">
            <a:spLocks/>
          </p:cNvSpPr>
          <p:nvPr/>
        </p:nvSpPr>
        <p:spPr>
          <a:xfrm>
            <a:off x="1" y="0"/>
            <a:ext cx="9217024" cy="582932"/>
          </a:xfrm>
          <a:prstGeom prst="rect">
            <a:avLst/>
          </a:prstGeom>
          <a:solidFill>
            <a:srgbClr val="707070"/>
          </a:solidFill>
        </p:spPr>
        <p:txBody>
          <a:bodyPr vert="horz" lIns="92144" tIns="46072" rIns="92144" bIns="46072" rtlCol="0" anchor="ctr">
            <a:noAutofit/>
          </a:bodyPr>
          <a:lstStyle>
            <a:lvl1pPr algn="ctr" defTabSz="921451" rtl="0" eaLnBrk="1" latinLnBrk="0" hangingPunct="1">
              <a:spcBef>
                <a:spcPct val="0"/>
              </a:spcBef>
              <a:buNone/>
              <a:defRPr sz="3200" b="1" kern="1200">
                <a:ln w="6350">
                  <a:noFill/>
                </a:ln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>
                <a:latin typeface="+mn-lt"/>
              </a:rPr>
              <a:t>Next Generation Large-Scale Detectors (2020+)</a:t>
            </a:r>
            <a:endParaRPr lang="en-US" dirty="0">
              <a:latin typeface="+mn-lt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Flavor Conversion in Core-Collapse </a:t>
            </a:r>
            <a:r>
              <a:rPr lang="en-US" smtClean="0"/>
              <a:t>Supernovae</a:t>
            </a:r>
            <a:endParaRPr lang="en-US"/>
          </a:p>
        </p:txBody>
      </p:sp>
      <p:sp>
        <p:nvSpPr>
          <p:cNvPr id="54" name="TextBox 53"/>
          <p:cNvSpPr txBox="1"/>
          <p:nvPr/>
        </p:nvSpPr>
        <p:spPr>
          <a:xfrm>
            <a:off x="-1" y="6698905"/>
            <a:ext cx="9217026" cy="213562"/>
          </a:xfrm>
          <a:prstGeom prst="rect">
            <a:avLst/>
          </a:prstGeom>
          <a:solidFill>
            <a:srgbClr val="707070"/>
          </a:solidFill>
        </p:spPr>
        <p:txBody>
          <a:bodyPr wrap="none" bIns="61200" rtlCol="0" anchor="ctr" anchorCtr="0">
            <a:noAutofit/>
          </a:bodyPr>
          <a:lstStyle/>
          <a:p>
            <a:r>
              <a:rPr lang="en-US" sz="1200" b="1" smtClean="0">
                <a:solidFill>
                  <a:srgbClr val="FFFFFF"/>
                </a:solidFill>
              </a:rPr>
              <a:t>Georg Raffelt, MPI Physics,</a:t>
            </a:r>
            <a:r>
              <a:rPr lang="en-US" sz="1200" b="1" baseline="0" smtClean="0">
                <a:solidFill>
                  <a:srgbClr val="FFFFFF"/>
                </a:solidFill>
              </a:rPr>
              <a:t> Munich</a:t>
            </a:r>
            <a:endParaRPr lang="en-US" sz="1200" b="1">
              <a:solidFill>
                <a:srgbClr val="FFFFFF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608513" y="6696437"/>
            <a:ext cx="4608513" cy="216392"/>
          </a:xfrm>
          <a:prstGeom prst="rect">
            <a:avLst/>
          </a:prstGeom>
          <a:noFill/>
        </p:spPr>
        <p:txBody>
          <a:bodyPr wrap="none" bIns="61200" rtlCol="0" anchor="ctr" anchorCtr="0">
            <a:noAutofit/>
          </a:bodyPr>
          <a:lstStyle/>
          <a:p>
            <a:pPr algn="r"/>
            <a:r>
              <a:rPr lang="en-US" sz="1200" b="1" baseline="0" smtClean="0">
                <a:solidFill>
                  <a:srgbClr val="FFFFFF"/>
                </a:solidFill>
              </a:rPr>
              <a:t>Neutrino Quantum Kinetics, NBI, Copenhagen, 26–30 Aug 2019</a:t>
            </a:r>
            <a:endParaRPr lang="en-US" sz="12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823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Instability in Flavor Space</a:t>
            </a:r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1027"/>
              <p:cNvSpPr>
                <a:spLocks noChangeArrowheads="1"/>
              </p:cNvSpPr>
              <p:nvPr/>
            </p:nvSpPr>
            <p:spPr bwMode="auto">
              <a:xfrm>
                <a:off x="144017" y="719608"/>
                <a:ext cx="8928546" cy="17282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rgbClr val="DDDDDD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33333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6402" tIns="43201" rIns="86402" bIns="43201"/>
              <a:lstStyle/>
              <a:p>
                <a:r>
                  <a:rPr lang="en-US" sz="2200" smtClean="0">
                    <a:solidFill>
                      <a:srgbClr val="003399"/>
                    </a:solidFill>
                  </a:rPr>
                  <a:t>Two-mode example in co-rotating frame, initially </a:t>
                </a:r>
                <a14:m>
                  <m:oMath xmlns:m="http://schemas.openxmlformats.org/officeDocument/2006/math">
                    <m:r>
                      <a:rPr lang="en-US" sz="2200" b="0" i="0" smtClean="0">
                        <a:solidFill>
                          <a:srgbClr val="003399"/>
                        </a:solidFill>
                        <a:latin typeface="Cambria Math"/>
                      </a:rPr>
                      <m:t> </m:t>
                    </m:r>
                    <m:sSub>
                      <m:sSubPr>
                        <m:ctrlPr>
                          <a:rPr lang="en-US" sz="2200" b="0" i="1" smtClean="0">
                            <a:solidFill>
                              <a:srgbClr val="003399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b="1" i="0" smtClean="0">
                            <a:solidFill>
                              <a:srgbClr val="003399"/>
                            </a:solidFill>
                            <a:latin typeface="Cambria Math"/>
                          </a:rPr>
                          <m:t>𝐏</m:t>
                        </m:r>
                      </m:e>
                      <m:sub>
                        <m:r>
                          <a:rPr lang="en-US" sz="2200" b="0" i="1" smtClean="0">
                            <a:solidFill>
                              <a:srgbClr val="003399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2200" b="0" i="1" smtClean="0">
                        <a:solidFill>
                          <a:srgbClr val="003399"/>
                        </a:solidFill>
                        <a:latin typeface="Cambria Math"/>
                      </a:rPr>
                      <m:t>= ↓</m:t>
                    </m:r>
                  </m:oMath>
                </a14:m>
                <a:r>
                  <a:rPr lang="en-US" sz="2200" smtClean="0">
                    <a:solidFill>
                      <a:srgbClr val="003399"/>
                    </a:solidFill>
                  </a:rPr>
                  <a:t>,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>
                            <a:solidFill>
                              <a:srgbClr val="003399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b="1" i="0">
                            <a:solidFill>
                              <a:srgbClr val="003399"/>
                            </a:solidFill>
                            <a:latin typeface="Cambria Math"/>
                          </a:rPr>
                          <m:t>𝐏</m:t>
                        </m:r>
                      </m:e>
                      <m:sub>
                        <m:r>
                          <a:rPr lang="en-US" sz="2200" b="0" i="1" smtClean="0">
                            <a:solidFill>
                              <a:srgbClr val="003399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sz="2200" i="1">
                        <a:solidFill>
                          <a:srgbClr val="003399"/>
                        </a:solidFill>
                        <a:latin typeface="Cambria Math"/>
                      </a:rPr>
                      <m:t>= ↑</m:t>
                    </m:r>
                  </m:oMath>
                </a14:m>
                <a:r>
                  <a:rPr lang="en-US" sz="2200" smtClean="0">
                    <a:solidFill>
                      <a:srgbClr val="003399"/>
                    </a:solidFill>
                  </a:rPr>
                  <a:t> (flavor basis) </a:t>
                </a:r>
              </a:p>
              <a:p>
                <a:endParaRPr lang="en-US" sz="600" smtClean="0">
                  <a:solidFill>
                    <a:srgbClr val="003399"/>
                  </a:solidFill>
                </a:endParaRPr>
              </a:p>
              <a:p>
                <a:r>
                  <a:rPr lang="en-US" sz="2200" smtClean="0"/>
                  <a:t>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̇"/>
                            <m:ctrlPr>
                              <a:rPr lang="en-US" sz="2200" i="1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2200" b="1">
                                <a:latin typeface="Cambria Math"/>
                              </a:rPr>
                              <m:t>𝐏</m:t>
                            </m:r>
                          </m:e>
                        </m:acc>
                      </m:e>
                      <m:sub>
                        <m:r>
                          <a:rPr lang="en-US" sz="22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2200" i="1">
                        <a:latin typeface="Cambria Math"/>
                      </a:rPr>
                      <m:t>=</m:t>
                    </m:r>
                    <m:r>
                      <a:rPr lang="en-US" sz="2200" b="0" i="1" smtClean="0">
                        <a:latin typeface="Cambria Math"/>
                      </a:rPr>
                      <m:t>[</m:t>
                    </m:r>
                    <m:r>
                      <a:rPr lang="en-US" sz="2200" b="0" i="1" smtClean="0">
                        <a:solidFill>
                          <a:srgbClr val="C00000"/>
                        </a:solidFill>
                        <a:latin typeface="Cambria Math"/>
                      </a:rPr>
                      <m:t>−</m:t>
                    </m:r>
                    <m:r>
                      <a:rPr lang="en-US" sz="2200" b="0" i="1" smtClean="0">
                        <a:solidFill>
                          <a:srgbClr val="C00000"/>
                        </a:solidFill>
                        <a:latin typeface="Cambria Math"/>
                      </a:rPr>
                      <m:t>𝜔</m:t>
                    </m:r>
                    <m:r>
                      <a:rPr lang="en-US" sz="2200" b="1">
                        <a:solidFill>
                          <a:srgbClr val="C00000"/>
                        </a:solidFill>
                        <a:latin typeface="Cambria Math"/>
                      </a:rPr>
                      <m:t>𝐁</m:t>
                    </m:r>
                    <m:r>
                      <a:rPr lang="en-US" sz="2200" i="1">
                        <a:latin typeface="Cambria Math"/>
                      </a:rPr>
                      <m:t>+</m:t>
                    </m:r>
                    <m:r>
                      <a:rPr lang="en-US" sz="2200" i="1">
                        <a:latin typeface="Cambria Math"/>
                      </a:rPr>
                      <m:t>𝜇</m:t>
                    </m:r>
                    <m:r>
                      <a:rPr lang="en-US" sz="2200" b="0" i="1" smtClean="0">
                        <a:latin typeface="Cambria Math"/>
                      </a:rPr>
                      <m:t> (</m:t>
                    </m:r>
                    <m:sSub>
                      <m:sSubPr>
                        <m:ctrlPr>
                          <a:rPr lang="en-US" sz="22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b="1">
                            <a:latin typeface="Cambria Math"/>
                          </a:rPr>
                          <m:t>𝐏</m:t>
                        </m:r>
                      </m:e>
                      <m:sub>
                        <m:r>
                          <a:rPr lang="en-US" sz="2200" b="1" i="1"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en-US" sz="2200" b="0" i="1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22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b="1">
                            <a:latin typeface="Cambria Math"/>
                          </a:rPr>
                          <m:t>𝐏</m:t>
                        </m:r>
                      </m:e>
                      <m:sub>
                        <m:r>
                          <a:rPr lang="en-US" sz="2200" b="1" i="1" smtClean="0">
                            <a:latin typeface="Cambria Math"/>
                          </a:rPr>
                          <m:t>𝟐</m:t>
                        </m:r>
                      </m:sub>
                    </m:sSub>
                    <m:r>
                      <a:rPr lang="en-US" sz="2200" b="0" i="1" smtClean="0">
                        <a:latin typeface="Cambria Math"/>
                      </a:rPr>
                      <m:t>)]</m:t>
                    </m:r>
                    <m:r>
                      <a:rPr lang="en-US" sz="2200" i="1">
                        <a:latin typeface="Cambria Math"/>
                      </a:rPr>
                      <m:t>×</m:t>
                    </m:r>
                    <m:sSub>
                      <m:sSubPr>
                        <m:ctrlPr>
                          <a:rPr lang="en-US" sz="22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b="1">
                            <a:latin typeface="Cambria Math"/>
                          </a:rPr>
                          <m:t>𝐏</m:t>
                        </m:r>
                      </m:e>
                      <m:sub>
                        <m:r>
                          <a:rPr lang="en-US" sz="2200" b="1" i="1"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endParaRPr lang="en-US" sz="2200">
                  <a:solidFill>
                    <a:srgbClr val="003399"/>
                  </a:solidFill>
                </a:endParaRPr>
              </a:p>
              <a:p>
                <a:r>
                  <a:rPr lang="en-US" sz="2200"/>
                  <a:t>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 smtClean="0"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̇"/>
                            <m:ctrlPr>
                              <a:rPr lang="en-US" sz="2200" i="1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2200" b="1">
                                <a:latin typeface="Cambria Math"/>
                              </a:rPr>
                              <m:t>𝐏</m:t>
                            </m:r>
                          </m:e>
                        </m:acc>
                      </m:e>
                      <m:sub>
                        <m:r>
                          <a:rPr lang="en-US" sz="22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sz="2200" i="1" smtClean="0">
                        <a:latin typeface="Cambria Math"/>
                      </a:rPr>
                      <m:t>=</m:t>
                    </m:r>
                    <m:r>
                      <a:rPr lang="en-US" sz="2200" b="0" i="1" smtClean="0">
                        <a:latin typeface="Cambria Math"/>
                      </a:rPr>
                      <m:t>[</m:t>
                    </m:r>
                    <m:r>
                      <a:rPr lang="en-US" sz="2200" b="0" i="1" smtClean="0">
                        <a:solidFill>
                          <a:srgbClr val="C00000"/>
                        </a:solidFill>
                        <a:latin typeface="Cambria Math"/>
                      </a:rPr>
                      <m:t>+</m:t>
                    </m:r>
                    <m:r>
                      <a:rPr lang="en-US" sz="2200" i="1">
                        <a:solidFill>
                          <a:srgbClr val="C00000"/>
                        </a:solidFill>
                        <a:latin typeface="Cambria Math"/>
                      </a:rPr>
                      <m:t>𝜔</m:t>
                    </m:r>
                    <m:r>
                      <a:rPr lang="en-US" sz="2200" b="1">
                        <a:solidFill>
                          <a:srgbClr val="C00000"/>
                        </a:solidFill>
                        <a:latin typeface="Cambria Math"/>
                      </a:rPr>
                      <m:t>𝐁</m:t>
                    </m:r>
                    <m:r>
                      <a:rPr lang="en-US" sz="2200" i="1">
                        <a:latin typeface="Cambria Math"/>
                      </a:rPr>
                      <m:t>+</m:t>
                    </m:r>
                    <m:r>
                      <a:rPr lang="en-US" sz="2200" i="1">
                        <a:latin typeface="Cambria Math"/>
                      </a:rPr>
                      <m:t>𝜇</m:t>
                    </m:r>
                    <m:r>
                      <a:rPr lang="en-US" sz="2200" b="0" i="1" smtClean="0">
                        <a:latin typeface="Cambria Math"/>
                      </a:rPr>
                      <m:t> </m:t>
                    </m:r>
                    <m:groupChr>
                      <m:groupChrPr>
                        <m:chr m:val="⏟"/>
                        <m:ctrlPr>
                          <a:rPr lang="en-US" sz="2200" b="0" i="1" smtClean="0">
                            <a:latin typeface="Cambria Math"/>
                          </a:rPr>
                        </m:ctrlPr>
                      </m:groupChrPr>
                      <m:e>
                        <m:r>
                          <a:rPr lang="en-US" sz="2200" b="1" i="1" smtClean="0">
                            <a:latin typeface="Cambria Math"/>
                          </a:rPr>
                          <m:t>(</m:t>
                        </m:r>
                        <m:sSub>
                          <m:sSubPr>
                            <m:ctrlPr>
                              <a:rPr lang="en-US" sz="2200" b="1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200" b="1">
                                <a:latin typeface="Cambria Math"/>
                              </a:rPr>
                              <m:t>𝐏</m:t>
                            </m:r>
                          </m:e>
                          <m:sub>
                            <m:r>
                              <a:rPr lang="en-US" sz="2200" b="1" i="1">
                                <a:latin typeface="Cambria Math"/>
                              </a:rPr>
                              <m:t>𝟏</m:t>
                            </m:r>
                          </m:sub>
                        </m:sSub>
                        <m:r>
                          <a:rPr lang="en-US" sz="2200" i="1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en-US" sz="2200" b="1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200" b="1">
                                <a:latin typeface="Cambria Math"/>
                              </a:rPr>
                              <m:t>𝐏</m:t>
                            </m:r>
                          </m:e>
                          <m:sub>
                            <m:r>
                              <a:rPr lang="en-US" sz="2200" b="1" i="1">
                                <a:latin typeface="Cambria Math"/>
                              </a:rPr>
                              <m:t>𝟐</m:t>
                            </m:r>
                          </m:sub>
                        </m:sSub>
                        <m:r>
                          <a:rPr lang="en-US" sz="2200" b="1" i="1" smtClean="0">
                            <a:latin typeface="Cambria Math"/>
                          </a:rPr>
                          <m:t>)</m:t>
                        </m:r>
                      </m:e>
                    </m:groupChr>
                    <m:r>
                      <a:rPr lang="en-US" sz="2200" b="0" i="1" smtClean="0">
                        <a:latin typeface="Cambria Math"/>
                      </a:rPr>
                      <m:t>]</m:t>
                    </m:r>
                    <m:r>
                      <a:rPr lang="en-US" sz="2200" i="1">
                        <a:latin typeface="Cambria Math"/>
                      </a:rPr>
                      <m:t>×</m:t>
                    </m:r>
                    <m:sSub>
                      <m:sSubPr>
                        <m:ctrlPr>
                          <a:rPr lang="en-US" sz="22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b="1">
                            <a:latin typeface="Cambria Math"/>
                          </a:rPr>
                          <m:t>𝐏</m:t>
                        </m:r>
                      </m:e>
                      <m:sub>
                        <m:r>
                          <a:rPr lang="en-US" sz="2200" b="1" i="1" smtClean="0">
                            <a:latin typeface="Cambria Math"/>
                          </a:rPr>
                          <m:t>𝟐</m:t>
                        </m:r>
                      </m:sub>
                    </m:sSub>
                  </m:oMath>
                </a14:m>
                <a:endParaRPr lang="en-US" sz="2200" smtClean="0">
                  <a:solidFill>
                    <a:srgbClr val="003399"/>
                  </a:solidFill>
                </a:endParaRPr>
              </a:p>
              <a:p>
                <a:endParaRPr lang="en-US" sz="600" smtClean="0">
                  <a:solidFill>
                    <a:srgbClr val="003399"/>
                  </a:solidFill>
                </a:endParaRPr>
              </a:p>
              <a:p>
                <a:endParaRPr lang="en-US" sz="2200">
                  <a:solidFill>
                    <a:srgbClr val="003399"/>
                  </a:solidFill>
                </a:endParaRPr>
              </a:p>
            </p:txBody>
          </p:sp>
        </mc:Choice>
        <mc:Fallback xmlns="">
          <p:sp>
            <p:nvSpPr>
              <p:cNvPr id="3" name="Rectangle 10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4017" y="719608"/>
                <a:ext cx="8928546" cy="1728240"/>
              </a:xfrm>
              <a:prstGeom prst="rect">
                <a:avLst/>
              </a:prstGeom>
              <a:blipFill rotWithShape="1">
                <a:blip r:embed="rId2"/>
                <a:stretch>
                  <a:fillRect l="-956" t="-2113" r="-2664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DDDDDD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33333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2815432" y="1943777"/>
            <a:ext cx="121700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smtClean="0"/>
              <a:t>0 initially</a:t>
            </a:r>
            <a:endParaRPr lang="en-US" sz="2200"/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1368062" y="2519857"/>
            <a:ext cx="0" cy="2735970"/>
          </a:xfrm>
          <a:prstGeom prst="straightConnector1">
            <a:avLst/>
          </a:prstGeom>
          <a:ln w="57150"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1427482" y="2951917"/>
            <a:ext cx="792000" cy="2015473"/>
          </a:xfrm>
          <a:prstGeom prst="straightConnector1">
            <a:avLst/>
          </a:prstGeom>
          <a:ln w="57150">
            <a:solidFill>
              <a:srgbClr val="0033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1388811" y="3167947"/>
                <a:ext cx="56047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1" i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𝐏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400" b="1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8811" y="3167947"/>
                <a:ext cx="560474" cy="461665"/>
              </a:xfrm>
              <a:prstGeom prst="rect">
                <a:avLst/>
              </a:prstGeom>
              <a:blipFill rotWithShape="1">
                <a:blip r:embed="rId3"/>
                <a:stretch>
                  <a:fillRect b="-1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1929282" y="3413697"/>
                <a:ext cx="56759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 smtClean="0">
                              <a:solidFill>
                                <a:srgbClr val="003399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1" i="0" smtClean="0">
                              <a:solidFill>
                                <a:srgbClr val="003399"/>
                              </a:solidFill>
                              <a:latin typeface="Cambria Math"/>
                            </a:rPr>
                            <m:t>𝐏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003399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400" b="1">
                  <a:solidFill>
                    <a:srgbClr val="003399"/>
                  </a:solidFill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29282" y="3413697"/>
                <a:ext cx="567591" cy="46166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827748" y="2447847"/>
                <a:ext cx="45877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0" smtClean="0">
                          <a:solidFill>
                            <a:srgbClr val="006600"/>
                          </a:solidFill>
                          <a:latin typeface="Cambria Math"/>
                        </a:rPr>
                        <m:t>𝐁</m:t>
                      </m:r>
                    </m:oMath>
                  </m:oMathPara>
                </a14:m>
                <a:endParaRPr lang="en-US" sz="2400" b="1">
                  <a:solidFill>
                    <a:srgbClr val="006600"/>
                  </a:solidFill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748" y="2447847"/>
                <a:ext cx="458779" cy="46166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Straight Arrow Connector 17"/>
          <p:cNvCxnSpPr/>
          <p:nvPr/>
        </p:nvCxnSpPr>
        <p:spPr>
          <a:xfrm>
            <a:off x="503942" y="4967390"/>
            <a:ext cx="2160666" cy="80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611579" y="4680157"/>
            <a:ext cx="1606357" cy="50417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2592232" y="4722562"/>
                <a:ext cx="42639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/>
                        </a:rPr>
                        <m:t>𝑥</m:t>
                      </m:r>
                    </m:oMath>
                  </m:oMathPara>
                </a14:m>
                <a:endParaRPr lang="en-US" sz="240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2232" y="4722562"/>
                <a:ext cx="426399" cy="46166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2227285" y="4320107"/>
                <a:ext cx="43037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/>
                        </a:rPr>
                        <m:t>𝑦</m:t>
                      </m:r>
                    </m:oMath>
                  </m:oMathPara>
                </a14:m>
                <a:endParaRPr lang="en-US" sz="2400"/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7285" y="4320107"/>
                <a:ext cx="430374" cy="461665"/>
              </a:xfrm>
              <a:prstGeom prst="rect">
                <a:avLst/>
              </a:prstGeom>
              <a:blipFill rotWithShape="1">
                <a:blip r:embed="rId7"/>
                <a:stretch>
                  <a:fillRect b="-10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7" name="Straight Arrow Connector 26"/>
          <p:cNvCxnSpPr/>
          <p:nvPr/>
        </p:nvCxnSpPr>
        <p:spPr>
          <a:xfrm rot="10800000" flipV="1">
            <a:off x="1308752" y="2952724"/>
            <a:ext cx="792000" cy="2015473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182118" y="5400257"/>
                <a:ext cx="3173369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200" smtClean="0"/>
                  <a:t>• Initially aligned in flavor </a:t>
                </a:r>
              </a:p>
              <a:p>
                <a:r>
                  <a:rPr lang="en-US" sz="2200" smtClean="0"/>
                  <a:t>   direction and </a:t>
                </a:r>
                <a14:m>
                  <m:oMath xmlns:m="http://schemas.openxmlformats.org/officeDocument/2006/math">
                    <m:r>
                      <a:rPr lang="en-US" sz="2200" b="1" i="0" smtClean="0">
                        <a:latin typeface="Cambria Math"/>
                      </a:rPr>
                      <m:t>𝐏</m:t>
                    </m:r>
                    <m:r>
                      <a:rPr lang="en-US" sz="2200" b="0" i="1" smtClean="0">
                        <a:latin typeface="Cambria Math"/>
                      </a:rPr>
                      <m:t>=0</m:t>
                    </m:r>
                  </m:oMath>
                </a14:m>
                <a:endParaRPr lang="en-US" sz="2200" smtClean="0"/>
              </a:p>
              <a:p>
                <a:r>
                  <a:rPr lang="en-US" sz="2200"/>
                  <a:t>• </a:t>
                </a:r>
                <a:r>
                  <a:rPr lang="en-US" sz="2200" smtClean="0"/>
                  <a:t>Free precession 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latin typeface="Cambria Math"/>
                      </a:rPr>
                      <m:t>±</m:t>
                    </m:r>
                    <m:r>
                      <a:rPr lang="en-US" sz="2200" b="0" i="1" smtClean="0">
                        <a:latin typeface="Cambria Math"/>
                      </a:rPr>
                      <m:t>𝜔</m:t>
                    </m:r>
                  </m:oMath>
                </a14:m>
                <a:endParaRPr lang="en-US" sz="2200"/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118" y="5400257"/>
                <a:ext cx="3173369" cy="1107996"/>
              </a:xfrm>
              <a:prstGeom prst="rect">
                <a:avLst/>
              </a:prstGeom>
              <a:blipFill rotWithShape="1">
                <a:blip r:embed="rId8"/>
                <a:stretch>
                  <a:fillRect l="-2500" t="-3297" r="-1731" b="-98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9" name="Straight Arrow Connector 48"/>
          <p:cNvCxnSpPr/>
          <p:nvPr/>
        </p:nvCxnSpPr>
        <p:spPr>
          <a:xfrm flipV="1">
            <a:off x="4536502" y="2519857"/>
            <a:ext cx="0" cy="2735970"/>
          </a:xfrm>
          <a:prstGeom prst="straightConnector1">
            <a:avLst/>
          </a:prstGeom>
          <a:ln w="57150">
            <a:solidFill>
              <a:srgbClr val="00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 flipV="1">
            <a:off x="4536502" y="2918652"/>
            <a:ext cx="1156137" cy="2040916"/>
          </a:xfrm>
          <a:prstGeom prst="straightConnector1">
            <a:avLst/>
          </a:prstGeom>
          <a:ln w="57150">
            <a:solidFill>
              <a:srgbClr val="0033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/>
              <p:cNvSpPr txBox="1"/>
              <p:nvPr/>
            </p:nvSpPr>
            <p:spPr>
              <a:xfrm>
                <a:off x="4483542" y="3138342"/>
                <a:ext cx="56047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1" i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𝐏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400" b="1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51" name="TextBox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3542" y="3138342"/>
                <a:ext cx="560474" cy="461665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/>
              <p:cNvSpPr txBox="1"/>
              <p:nvPr/>
            </p:nvSpPr>
            <p:spPr>
              <a:xfrm>
                <a:off x="5409111" y="3138342"/>
                <a:ext cx="56759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 smtClean="0">
                              <a:solidFill>
                                <a:srgbClr val="003399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1" i="0" smtClean="0">
                              <a:solidFill>
                                <a:srgbClr val="003399"/>
                              </a:solidFill>
                              <a:latin typeface="Cambria Math"/>
                            </a:rPr>
                            <m:t>𝐏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003399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400" b="1">
                  <a:solidFill>
                    <a:srgbClr val="003399"/>
                  </a:solidFill>
                </a:endParaRPr>
              </a:p>
            </p:txBody>
          </p:sp>
        </mc:Choice>
        <mc:Fallback xmlns="">
          <p:sp>
            <p:nvSpPr>
              <p:cNvPr id="52" name="TextBox 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9111" y="3138342"/>
                <a:ext cx="567591" cy="461665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4" name="Straight Arrow Connector 53"/>
          <p:cNvCxnSpPr/>
          <p:nvPr/>
        </p:nvCxnSpPr>
        <p:spPr>
          <a:xfrm>
            <a:off x="3672382" y="4967390"/>
            <a:ext cx="2160666" cy="80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flipV="1">
            <a:off x="3780019" y="4680157"/>
            <a:ext cx="1606357" cy="50417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flipH="1">
            <a:off x="4536502" y="3112499"/>
            <a:ext cx="532705" cy="1855699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>
            <a:cxnSpLocks noChangeAspect="1"/>
          </p:cNvCxnSpPr>
          <p:nvPr/>
        </p:nvCxnSpPr>
        <p:spPr>
          <a:xfrm flipV="1">
            <a:off x="5050097" y="2918652"/>
            <a:ext cx="642542" cy="20167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9" name="TextBox 68"/>
              <p:cNvSpPr txBox="1"/>
              <p:nvPr/>
            </p:nvSpPr>
            <p:spPr>
              <a:xfrm>
                <a:off x="5833048" y="2650834"/>
                <a:ext cx="3277116" cy="20005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1" i="0" smtClean="0">
                          <a:solidFill>
                            <a:schemeClr val="tx1"/>
                          </a:solidFill>
                          <a:latin typeface="Cambria Math"/>
                        </a:rPr>
                        <m:t>𝐏</m:t>
                      </m:r>
                      <m:r>
                        <a:rPr lang="en-US" sz="2400" b="0" i="0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4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1" i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𝐏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sz="2400" b="0" i="0" smtClean="0">
                          <a:solidFill>
                            <a:schemeClr val="tx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sz="2400" b="1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1" i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𝐏</m:t>
                          </m:r>
                        </m:e>
                        <m:sub>
                          <m:r>
                            <a:rPr lang="en-US" sz="2400" b="0" i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400" b="1" smtClean="0">
                  <a:solidFill>
                    <a:schemeClr val="tx1"/>
                  </a:solidFill>
                </a:endParaRPr>
              </a:p>
              <a:p>
                <a:endParaRPr lang="en-US" sz="1200" b="1" smtClean="0">
                  <a:solidFill>
                    <a:schemeClr val="tx1"/>
                  </a:solidFill>
                </a:endParaRPr>
              </a:p>
              <a:p>
                <a:r>
                  <a:rPr lang="en-US" sz="2200" smtClean="0"/>
                  <a:t>Matter effect transverse to</a:t>
                </a:r>
              </a:p>
              <a:p>
                <a:r>
                  <a:rPr lang="en-US" sz="2200" smtClean="0">
                    <a:solidFill>
                      <a:schemeClr val="tx1"/>
                    </a:solidFill>
                  </a:rPr>
                  <a:t>mass and flavor directions</a:t>
                </a:r>
              </a:p>
              <a:p>
                <a:r>
                  <a:rPr lang="en-US" sz="2200" smtClean="0"/>
                  <a:t>Both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b="1" i="0" smtClean="0">
                            <a:latin typeface="Cambria Math"/>
                          </a:rPr>
                          <m:t>𝐏</m:t>
                        </m:r>
                      </m:e>
                      <m:sub>
                        <m:r>
                          <a:rPr lang="en-US" sz="2200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200" smtClean="0">
                    <a:solidFill>
                      <a:schemeClr val="tx1"/>
                    </a:solidFill>
                  </a:rPr>
                  <a:t>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b="1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𝐏</m:t>
                        </m:r>
                      </m:e>
                      <m:sub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200" smtClean="0">
                    <a:solidFill>
                      <a:schemeClr val="tx1"/>
                    </a:solidFill>
                  </a:rPr>
                  <a:t>tilt around</a:t>
                </a:r>
                <a:r>
                  <a:rPr lang="en-US" sz="2200"/>
                  <a:t> </a:t>
                </a:r>
                <a14:m>
                  <m:oMath xmlns:m="http://schemas.openxmlformats.org/officeDocument/2006/math">
                    <m:r>
                      <a:rPr lang="en-US" sz="2200" b="1" i="0" smtClean="0">
                        <a:latin typeface="Cambria Math"/>
                      </a:rPr>
                      <m:t>𝐏</m:t>
                    </m:r>
                  </m:oMath>
                </a14:m>
                <a:endParaRPr lang="en-US" sz="2200" b="1" smtClean="0"/>
              </a:p>
              <a:p>
                <a:r>
                  <a:rPr lang="en-US" sz="2200" smtClean="0">
                    <a:solidFill>
                      <a:schemeClr val="tx1"/>
                    </a:solidFill>
                  </a:rPr>
                  <a:t>if 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/>
                      </a:rPr>
                      <m:t>𝜇</m:t>
                    </m:r>
                  </m:oMath>
                </a14:m>
                <a:r>
                  <a:rPr lang="en-US" sz="2200" smtClean="0">
                    <a:solidFill>
                      <a:schemeClr val="tx1"/>
                    </a:solidFill>
                  </a:rPr>
                  <a:t> is large</a:t>
                </a:r>
              </a:p>
            </p:txBody>
          </p:sp>
        </mc:Choice>
        <mc:Fallback xmlns="">
          <p:sp>
            <p:nvSpPr>
              <p:cNvPr id="69" name="TextBox 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33048" y="2650834"/>
                <a:ext cx="3277116" cy="2000548"/>
              </a:xfrm>
              <a:prstGeom prst="rect">
                <a:avLst/>
              </a:prstGeom>
              <a:blipFill rotWithShape="1">
                <a:blip r:embed="rId11"/>
                <a:stretch>
                  <a:fillRect l="-2421" r="-745" b="-51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0" name="TextBox 69"/>
              <p:cNvSpPr txBox="1"/>
              <p:nvPr/>
            </p:nvSpPr>
            <p:spPr>
              <a:xfrm>
                <a:off x="3455249" y="5400257"/>
                <a:ext cx="2697533" cy="11079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200" smtClean="0"/>
                  <a:t>After a short time,</a:t>
                </a:r>
              </a:p>
              <a:p>
                <a:r>
                  <a:rPr lang="en-US" sz="2200" smtClean="0"/>
                  <a:t>transverse </a:t>
                </a:r>
                <a14:m>
                  <m:oMath xmlns:m="http://schemas.openxmlformats.org/officeDocument/2006/math">
                    <m:r>
                      <a:rPr lang="en-US" sz="2200" b="1" i="0" smtClean="0">
                        <a:latin typeface="Cambria Math"/>
                      </a:rPr>
                      <m:t>𝐏</m:t>
                    </m:r>
                  </m:oMath>
                </a14:m>
                <a:r>
                  <a:rPr lang="en-US" sz="2200" smtClean="0"/>
                  <a:t> develops</a:t>
                </a:r>
              </a:p>
              <a:p>
                <a:r>
                  <a:rPr lang="en-US" sz="2200" smtClean="0"/>
                  <a:t>by free precession</a:t>
                </a:r>
                <a:endParaRPr lang="en-US" sz="2200"/>
              </a:p>
            </p:txBody>
          </p:sp>
        </mc:Choice>
        <mc:Fallback xmlns="">
          <p:sp>
            <p:nvSpPr>
              <p:cNvPr id="70" name="TextBox 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5249" y="5400257"/>
                <a:ext cx="2697533" cy="1107996"/>
              </a:xfrm>
              <a:prstGeom prst="rect">
                <a:avLst/>
              </a:prstGeom>
              <a:blipFill rotWithShape="1">
                <a:blip r:embed="rId12"/>
                <a:stretch>
                  <a:fillRect l="-2941" t="-3297" r="-2489" b="-98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1" name="TextBox 70"/>
              <p:cNvSpPr txBox="1"/>
              <p:nvPr/>
            </p:nvSpPr>
            <p:spPr>
              <a:xfrm>
                <a:off x="4005713" y="2447847"/>
                <a:ext cx="45877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0" smtClean="0">
                          <a:solidFill>
                            <a:srgbClr val="006600"/>
                          </a:solidFill>
                          <a:latin typeface="Cambria Math"/>
                        </a:rPr>
                        <m:t>𝐁</m:t>
                      </m:r>
                    </m:oMath>
                  </m:oMathPara>
                </a14:m>
                <a:endParaRPr lang="en-US" sz="2400" b="1">
                  <a:solidFill>
                    <a:srgbClr val="006600"/>
                  </a:solidFill>
                </a:endParaRPr>
              </a:p>
            </p:txBody>
          </p:sp>
        </mc:Choice>
        <mc:Fallback xmlns="">
          <p:sp>
            <p:nvSpPr>
              <p:cNvPr id="71" name="TextBox 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5713" y="2447847"/>
                <a:ext cx="458779" cy="461665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71133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Collective Pair Annihilation</a:t>
            </a:r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43892" y="716268"/>
                <a:ext cx="8929240" cy="795032"/>
              </a:xfrm>
              <a:prstGeom prst="rect">
                <a:avLst/>
              </a:prstGeom>
              <a:noFill/>
            </p:spPr>
            <p:txBody>
              <a:bodyPr wrap="none" rtlCol="0">
                <a:noAutofit/>
              </a:bodyPr>
              <a:lstStyle/>
              <a:p>
                <a:pPr algn="ctr"/>
                <a:r>
                  <a:rPr lang="en-US" sz="2200" smtClean="0">
                    <a:solidFill>
                      <a:srgbClr val="003399"/>
                    </a:solidFill>
                  </a:rPr>
                  <a:t>Gas of equal abundances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b="0" i="1" smtClean="0">
                            <a:solidFill>
                              <a:srgbClr val="003399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b="0" i="1" smtClean="0">
                            <a:solidFill>
                              <a:srgbClr val="003399"/>
                            </a:solidFill>
                            <a:latin typeface="Cambria Math"/>
                          </a:rPr>
                          <m:t>𝜈</m:t>
                        </m:r>
                      </m:e>
                      <m:sub>
                        <m:r>
                          <a:rPr lang="en-US" sz="2200" b="0" i="1" smtClean="0">
                            <a:solidFill>
                              <a:srgbClr val="003399"/>
                            </a:solidFill>
                            <a:latin typeface="Cambria Math"/>
                          </a:rPr>
                          <m:t>𝑒</m:t>
                        </m:r>
                      </m:sub>
                    </m:sSub>
                  </m:oMath>
                </a14:m>
                <a:r>
                  <a:rPr lang="en-US" sz="2200" smtClean="0">
                    <a:solidFill>
                      <a:srgbClr val="003399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b="0" i="1" smtClean="0">
                            <a:solidFill>
                              <a:srgbClr val="003399"/>
                            </a:solidFill>
                            <a:latin typeface="Cambria Math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sz="2200" b="0" i="1" smtClean="0">
                                <a:solidFill>
                                  <a:srgbClr val="003399"/>
                                </a:solidFill>
                                <a:latin typeface="Cambria Math"/>
                              </a:rPr>
                            </m:ctrlPr>
                          </m:barPr>
                          <m:e>
                            <m:r>
                              <a:rPr lang="en-US" sz="2200" b="0" i="1" smtClean="0">
                                <a:solidFill>
                                  <a:srgbClr val="003399"/>
                                </a:solidFill>
                                <a:latin typeface="Cambria Math"/>
                              </a:rPr>
                              <m:t>𝜈</m:t>
                            </m:r>
                          </m:e>
                        </m:bar>
                      </m:e>
                      <m:sub>
                        <m:r>
                          <a:rPr lang="en-US" sz="2200" b="0" i="1" smtClean="0">
                            <a:solidFill>
                              <a:srgbClr val="003399"/>
                            </a:solidFill>
                            <a:latin typeface="Cambria Math"/>
                          </a:rPr>
                          <m:t>𝑒</m:t>
                        </m:r>
                      </m:sub>
                    </m:sSub>
                  </m:oMath>
                </a14:m>
                <a:r>
                  <a:rPr lang="en-US" sz="2200" smtClean="0">
                    <a:solidFill>
                      <a:srgbClr val="003399"/>
                    </a:solidFill>
                  </a:rPr>
                  <a:t>, inverted mass hierarchy</a:t>
                </a:r>
              </a:p>
              <a:p>
                <a:pPr algn="ctr"/>
                <a:r>
                  <a:rPr lang="en-US" sz="2200" smtClean="0">
                    <a:solidFill>
                      <a:srgbClr val="003399"/>
                    </a:solidFill>
                  </a:rPr>
                  <a:t>Small effective mixing angle (e.g. made small by ordinary matter)</a:t>
                </a:r>
                <a:endParaRPr lang="en-US" sz="2200">
                  <a:solidFill>
                    <a:srgbClr val="003399"/>
                  </a:solidFill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892" y="716268"/>
                <a:ext cx="8929240" cy="795032"/>
              </a:xfrm>
              <a:prstGeom prst="rect">
                <a:avLst/>
              </a:prstGeom>
              <a:blipFill rotWithShape="1">
                <a:blip r:embed="rId2"/>
                <a:stretch>
                  <a:fillRect t="-4580" b="-106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43892" y="5760307"/>
                <a:ext cx="8928100" cy="792110"/>
              </a:xfrm>
              <a:prstGeom prst="rect">
                <a:avLst/>
              </a:prstGeom>
              <a:noFill/>
            </p:spPr>
            <p:txBody>
              <a:bodyPr wrap="none" rtlCol="0">
                <a:noAutofit/>
              </a:bodyPr>
              <a:lstStyle/>
              <a:p>
                <a:pPr algn="ctr"/>
                <a:r>
                  <a:rPr lang="en-US" sz="2200" smtClean="0">
                    <a:solidFill>
                      <a:srgbClr val="C00000"/>
                    </a:solidFill>
                  </a:rPr>
                  <a:t>Dense neutrino gas unstable in flavor space: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𝜈</m:t>
                        </m:r>
                      </m:e>
                      <m:sub>
                        <m:r>
                          <a:rPr lang="en-US" sz="22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𝑒</m:t>
                        </m:r>
                      </m:sub>
                    </m:sSub>
                    <m:sSub>
                      <m:sSubPr>
                        <m:ctrlPr>
                          <a:rPr lang="en-US" sz="22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sz="2200" b="0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barPr>
                          <m:e>
                            <m:r>
                              <a:rPr lang="en-US" sz="2200" b="0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𝜈</m:t>
                            </m:r>
                          </m:e>
                        </m:bar>
                      </m:e>
                      <m:sub>
                        <m:r>
                          <a:rPr lang="en-US" sz="22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𝑒</m:t>
                        </m:r>
                      </m:sub>
                    </m:sSub>
                    <m:r>
                      <a:rPr lang="en-US" sz="2200" b="0" i="1" smtClean="0">
                        <a:solidFill>
                          <a:srgbClr val="C00000"/>
                        </a:solidFill>
                        <a:latin typeface="Cambria Math"/>
                      </a:rPr>
                      <m:t>↔</m:t>
                    </m:r>
                    <m:sSub>
                      <m:sSubPr>
                        <m:ctrlPr>
                          <a:rPr lang="en-US" sz="2200" i="1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𝜈</m:t>
                        </m:r>
                      </m:e>
                      <m:sub>
                        <m:r>
                          <a:rPr lang="en-US" sz="22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𝜇</m:t>
                        </m:r>
                      </m:sub>
                    </m:sSub>
                    <m:sSub>
                      <m:sSubPr>
                        <m:ctrlPr>
                          <a:rPr lang="en-US" sz="2200" i="1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sz="2200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barPr>
                          <m:e>
                            <m:r>
                              <a:rPr lang="en-US" sz="2200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𝜈</m:t>
                            </m:r>
                          </m:e>
                        </m:bar>
                      </m:e>
                      <m:sub>
                        <m:r>
                          <a:rPr lang="en-US" sz="22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𝜇</m:t>
                        </m:r>
                      </m:sub>
                    </m:sSub>
                  </m:oMath>
                </a14:m>
                <a:endParaRPr lang="en-US" sz="2200" b="0" smtClean="0">
                  <a:solidFill>
                    <a:srgbClr val="C00000"/>
                  </a:solidFill>
                </a:endParaRPr>
              </a:p>
              <a:p>
                <a:pPr algn="ctr"/>
                <a:r>
                  <a:rPr lang="en-US" sz="2200" smtClean="0">
                    <a:solidFill>
                      <a:srgbClr val="C00000"/>
                    </a:solidFill>
                  </a:rPr>
                  <a:t>Complete pair conversion even for a small mixing angle</a:t>
                </a:r>
                <a:endParaRPr lang="en-US" sz="220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892" y="5760307"/>
                <a:ext cx="8928100" cy="792110"/>
              </a:xfrm>
              <a:prstGeom prst="rect">
                <a:avLst/>
              </a:prstGeom>
              <a:blipFill rotWithShape="1">
                <a:blip r:embed="rId3"/>
                <a:stretch>
                  <a:fillRect t="-3846" b="-146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" name="Group 12"/>
          <p:cNvGrpSpPr/>
          <p:nvPr/>
        </p:nvGrpSpPr>
        <p:grpSpPr>
          <a:xfrm>
            <a:off x="1584092" y="1655737"/>
            <a:ext cx="5503479" cy="4032560"/>
            <a:chOff x="1584092" y="1655737"/>
            <a:chExt cx="5503479" cy="403256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8162" y="1669385"/>
              <a:ext cx="4999409" cy="3946902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4464492" y="5257410"/>
              <a:ext cx="753732" cy="43088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2200" smtClean="0"/>
                <a:t>Time</a:t>
              </a:r>
              <a:endParaRPr lang="en-US" sz="220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088242" y="1655737"/>
              <a:ext cx="576000" cy="43088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 anchor="ctr" anchorCtr="0">
              <a:noAutofit/>
            </a:bodyPr>
            <a:lstStyle/>
            <a:p>
              <a:pPr algn="r"/>
              <a:r>
                <a:rPr lang="en-US" sz="2200" smtClean="0"/>
                <a:t>1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088162" y="2375837"/>
              <a:ext cx="576000" cy="43088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 anchor="ctr" anchorCtr="0">
              <a:noAutofit/>
            </a:bodyPr>
            <a:lstStyle/>
            <a:p>
              <a:pPr algn="r"/>
              <a:r>
                <a:rPr lang="en-US" sz="2200" smtClean="0"/>
                <a:t>0.75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088162" y="3110758"/>
              <a:ext cx="576000" cy="43088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 anchor="ctr" anchorCtr="0">
              <a:noAutofit/>
            </a:bodyPr>
            <a:lstStyle/>
            <a:p>
              <a:pPr algn="r"/>
              <a:r>
                <a:rPr lang="en-US" sz="2200" smtClean="0"/>
                <a:t>0.5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088162" y="3829685"/>
              <a:ext cx="576000" cy="43088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 anchor="ctr" anchorCtr="0">
              <a:noAutofit/>
            </a:bodyPr>
            <a:lstStyle/>
            <a:p>
              <a:pPr algn="r"/>
              <a:r>
                <a:rPr lang="en-US" sz="2200" smtClean="0"/>
                <a:t>0.25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088162" y="4536137"/>
              <a:ext cx="576000" cy="43088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 anchor="ctr" anchorCtr="0">
              <a:noAutofit/>
            </a:bodyPr>
            <a:lstStyle/>
            <a:p>
              <a:pPr algn="r"/>
              <a:r>
                <a:rPr lang="en-US" sz="2200" smtClean="0"/>
                <a:t>0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 rot="16200000">
              <a:off x="612961" y="3202949"/>
              <a:ext cx="2373150" cy="43088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2200" smtClean="0"/>
                <a:t>Survival probability</a:t>
              </a:r>
              <a:endParaRPr lang="en-US" sz="220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3816402" y="1799757"/>
                <a:ext cx="786113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𝜈</m:t>
                          </m:r>
                        </m:e>
                        <m:sub>
                          <m:r>
                            <a:rPr lang="en-US" sz="22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𝑒</m:t>
                          </m:r>
                        </m:sub>
                      </m:sSub>
                      <m:sSub>
                        <m:sSubPr>
                          <m:ctrlPr>
                            <a:rPr lang="en-US" sz="22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bar>
                            <m:barPr>
                              <m:pos m:val="top"/>
                              <m:ctrlPr>
                                <a:rPr lang="en-US" sz="2200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</m:ctrlPr>
                            </m:barPr>
                            <m:e>
                              <m:r>
                                <a:rPr lang="en-US" sz="2200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𝜈</m:t>
                              </m:r>
                            </m:e>
                          </m:bar>
                        </m:e>
                        <m:sub>
                          <m:r>
                            <a:rPr lang="en-US" sz="22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𝑒</m:t>
                          </m:r>
                        </m:sub>
                      </m:sSub>
                    </m:oMath>
                  </m:oMathPara>
                </a14:m>
                <a:endParaRPr lang="en-US" sz="220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6402" y="1799757"/>
                <a:ext cx="786113" cy="430887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4824542" y="4294093"/>
                <a:ext cx="804323" cy="4580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𝜈</m:t>
                          </m:r>
                        </m:e>
                        <m:sub>
                          <m:r>
                            <a:rPr lang="en-US" sz="22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𝜇</m:t>
                          </m:r>
                        </m:sub>
                      </m:sSub>
                      <m:sSub>
                        <m:sSubPr>
                          <m:ctrlPr>
                            <a:rPr lang="en-US" sz="22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bar>
                            <m:barPr>
                              <m:pos m:val="top"/>
                              <m:ctrlPr>
                                <a:rPr lang="en-US" sz="2200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</m:ctrlPr>
                            </m:barPr>
                            <m:e>
                              <m:r>
                                <a:rPr lang="en-US" sz="2200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𝜈</m:t>
                              </m:r>
                            </m:e>
                          </m:bar>
                        </m:e>
                        <m:sub>
                          <m:r>
                            <a:rPr lang="en-US" sz="22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𝜇</m:t>
                          </m:r>
                        </m:sub>
                      </m:sSub>
                    </m:oMath>
                  </m:oMathPara>
                </a14:m>
                <a:endParaRPr lang="en-US" sz="2200"/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4542" y="4294093"/>
                <a:ext cx="804323" cy="458074"/>
              </a:xfrm>
              <a:prstGeom prst="rect">
                <a:avLst/>
              </a:prstGeom>
              <a:blipFill rotWithShape="1">
                <a:blip r:embed="rId6"/>
                <a:stretch>
                  <a:fillRect b="-5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3384342" y="4320107"/>
                <a:ext cx="804323" cy="4580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𝜈</m:t>
                          </m:r>
                        </m:e>
                        <m:sub>
                          <m:r>
                            <a:rPr lang="en-US" sz="22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𝜇</m:t>
                          </m:r>
                        </m:sub>
                      </m:sSub>
                      <m:sSub>
                        <m:sSubPr>
                          <m:ctrlPr>
                            <a:rPr lang="en-US" sz="22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bar>
                            <m:barPr>
                              <m:pos m:val="top"/>
                              <m:ctrlPr>
                                <a:rPr lang="en-US" sz="2200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</m:ctrlPr>
                            </m:barPr>
                            <m:e>
                              <m:r>
                                <a:rPr lang="en-US" sz="2200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𝜈</m:t>
                              </m:r>
                            </m:e>
                          </m:bar>
                        </m:e>
                        <m:sub>
                          <m:r>
                            <a:rPr lang="en-US" sz="22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𝜇</m:t>
                          </m:r>
                        </m:sub>
                      </m:sSub>
                    </m:oMath>
                  </m:oMathPara>
                </a14:m>
                <a:endParaRPr lang="en-US" sz="2200"/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4342" y="4320107"/>
                <a:ext cx="804323" cy="458074"/>
              </a:xfrm>
              <a:prstGeom prst="rect">
                <a:avLst/>
              </a:prstGeom>
              <a:blipFill rotWithShape="1">
                <a:blip r:embed="rId7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6264742" y="4320107"/>
                <a:ext cx="804323" cy="4580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𝜈</m:t>
                          </m:r>
                        </m:e>
                        <m:sub>
                          <m:r>
                            <a:rPr lang="en-US" sz="22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𝜇</m:t>
                          </m:r>
                        </m:sub>
                      </m:sSub>
                      <m:sSub>
                        <m:sSubPr>
                          <m:ctrlPr>
                            <a:rPr lang="en-US" sz="22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bar>
                            <m:barPr>
                              <m:pos m:val="top"/>
                              <m:ctrlPr>
                                <a:rPr lang="en-US" sz="2200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</m:ctrlPr>
                            </m:barPr>
                            <m:e>
                              <m:r>
                                <a:rPr lang="en-US" sz="2200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𝜈</m:t>
                              </m:r>
                            </m:e>
                          </m:bar>
                        </m:e>
                        <m:sub>
                          <m:r>
                            <a:rPr lang="en-US" sz="22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𝜇</m:t>
                          </m:r>
                        </m:sub>
                      </m:sSub>
                    </m:oMath>
                  </m:oMathPara>
                </a14:m>
                <a:endParaRPr lang="en-US" sz="2200"/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4742" y="4320107"/>
                <a:ext cx="804323" cy="458074"/>
              </a:xfrm>
              <a:prstGeom prst="rect">
                <a:avLst/>
              </a:prstGeom>
              <a:blipFill rotWithShape="1">
                <a:blip r:embed="rId8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5237199" y="1799757"/>
                <a:ext cx="786113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𝜈</m:t>
                          </m:r>
                        </m:e>
                        <m:sub>
                          <m:r>
                            <a:rPr lang="en-US" sz="22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𝑒</m:t>
                          </m:r>
                        </m:sub>
                      </m:sSub>
                      <m:sSub>
                        <m:sSubPr>
                          <m:ctrlPr>
                            <a:rPr lang="en-US" sz="22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bar>
                            <m:barPr>
                              <m:pos m:val="top"/>
                              <m:ctrlPr>
                                <a:rPr lang="en-US" sz="2200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</m:ctrlPr>
                            </m:barPr>
                            <m:e>
                              <m:r>
                                <a:rPr lang="en-US" sz="2200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𝜈</m:t>
                              </m:r>
                            </m:e>
                          </m:bar>
                        </m:e>
                        <m:sub>
                          <m:r>
                            <a:rPr lang="en-US" sz="2200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𝑒</m:t>
                          </m:r>
                        </m:sub>
                      </m:sSub>
                    </m:oMath>
                  </m:oMathPara>
                </a14:m>
                <a:endParaRPr lang="en-US" sz="2200"/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7199" y="1799757"/>
                <a:ext cx="786113" cy="430887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95602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Flavor Pendulum</a:t>
            </a:r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027"/>
              <p:cNvSpPr>
                <a:spLocks noChangeArrowheads="1"/>
              </p:cNvSpPr>
              <p:nvPr/>
            </p:nvSpPr>
            <p:spPr bwMode="auto">
              <a:xfrm>
                <a:off x="144017" y="719608"/>
                <a:ext cx="4392485" cy="417657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333333"/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lIns="86402" tIns="43201" rIns="86402" bIns="43201"/>
              <a:lstStyle/>
              <a:p>
                <a:r>
                  <a:rPr lang="en-US" sz="2200" smtClean="0">
                    <a:solidFill>
                      <a:srgbClr val="003399"/>
                    </a:solidFill>
                  </a:rPr>
                  <a:t>Classical Hamiltonian for two spins</a:t>
                </a:r>
              </a:p>
              <a:p>
                <a:r>
                  <a:rPr lang="en-US" sz="2200" smtClean="0">
                    <a:solidFill>
                      <a:srgbClr val="003399"/>
                    </a:solidFill>
                  </a:rPr>
                  <a:t>interacting with a dipole force 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solidFill>
                          <a:srgbClr val="003399"/>
                        </a:solidFill>
                        <a:latin typeface="Cambria Math"/>
                      </a:rPr>
                      <m:t>𝜇</m:t>
                    </m:r>
                  </m:oMath>
                </a14:m>
                <a:endParaRPr lang="en-US" sz="2200" smtClean="0">
                  <a:solidFill>
                    <a:srgbClr val="003399"/>
                  </a:solidFill>
                </a:endParaRPr>
              </a:p>
              <a:p>
                <a:endParaRPr lang="en-US" sz="600" smtClean="0">
                  <a:solidFill>
                    <a:srgbClr val="003399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    </m:t>
                      </m:r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𝐻</m:t>
                      </m:r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𝜔</m:t>
                      </m:r>
                      <m:r>
                        <a:rPr lang="en-US" sz="2200" b="1" i="0" smtClean="0">
                          <a:solidFill>
                            <a:schemeClr val="tx1"/>
                          </a:solidFill>
                          <a:latin typeface="Cambria Math"/>
                        </a:rPr>
                        <m:t>𝐁</m:t>
                      </m:r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⋅</m:t>
                      </m:r>
                      <m:d>
                        <m:dPr>
                          <m:ctrlP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200" b="1" i="0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𝐏</m:t>
                              </m:r>
                            </m:e>
                            <m:sub>
                              <m:r>
                                <a:rPr lang="en-US" sz="2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200" b="1" i="0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𝐏</m:t>
                              </m:r>
                            </m:e>
                            <m:sub>
                              <m:r>
                                <a:rPr lang="en-US" sz="22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𝜇</m:t>
                          </m:r>
                        </m:num>
                        <m:den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  <m:sSup>
                        <m:sSupPr>
                          <m:ctrlP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200" b="1" i="0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𝐏</m:t>
                          </m:r>
                        </m:e>
                        <m:sup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sz="2200" smtClean="0">
                  <a:solidFill>
                    <a:schemeClr val="tx1"/>
                  </a:solidFill>
                </a:endParaRPr>
              </a:p>
              <a:p>
                <a:endParaRPr lang="en-US" sz="600" smtClean="0">
                  <a:solidFill>
                    <a:srgbClr val="003399"/>
                  </a:solidFill>
                </a:endParaRPr>
              </a:p>
              <a:p>
                <a:r>
                  <a:rPr lang="en-US" sz="2200" smtClean="0">
                    <a:solidFill>
                      <a:srgbClr val="003399"/>
                    </a:solidFill>
                  </a:rPr>
                  <a:t>Angular-momentum Poisson</a:t>
                </a:r>
                <a:r>
                  <a:rPr lang="en-US" sz="2200">
                    <a:solidFill>
                      <a:srgbClr val="003399"/>
                    </a:solidFill>
                  </a:rPr>
                  <a:t> </a:t>
                </a:r>
                <a:r>
                  <a:rPr lang="en-US" sz="2200" smtClean="0">
                    <a:solidFill>
                      <a:srgbClr val="003399"/>
                    </a:solidFill>
                  </a:rPr>
                  <a:t>brackets</a:t>
                </a:r>
              </a:p>
              <a:p>
                <a:endParaRPr lang="en-US" sz="600" smtClean="0">
                  <a:solidFill>
                    <a:srgbClr val="003399"/>
                  </a:solidFill>
                </a:endParaRPr>
              </a:p>
              <a:p>
                <a:r>
                  <a:rPr lang="en-US" sz="2200" b="0" smtClean="0">
                    <a:solidFill>
                      <a:schemeClr val="tx1"/>
                    </a:solidFill>
                  </a:rPr>
                  <a:t>  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2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2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𝑃</m:t>
                            </m:r>
                          </m:e>
                          <m:sub>
                            <m:r>
                              <a:rPr lang="en-US" sz="22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en-US" sz="22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2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𝑃</m:t>
                            </m:r>
                          </m:e>
                          <m:sub>
                            <m:r>
                              <a:rPr lang="en-US" sz="22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𝑗</m:t>
                            </m:r>
                          </m:sub>
                        </m:sSub>
                      </m:e>
                    </m:d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𝜖</m:t>
                        </m:r>
                      </m:e>
                      <m:sub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𝑖𝑗𝑘</m:t>
                        </m:r>
                      </m:sub>
                    </m:sSub>
                    <m:sSub>
                      <m:sSubPr>
                        <m:ctrlP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𝑘</m:t>
                        </m:r>
                      </m:sub>
                    </m:sSub>
                  </m:oMath>
                </a14:m>
                <a:endParaRPr lang="en-US" sz="2200" i="1" smtClean="0">
                  <a:solidFill>
                    <a:srgbClr val="003399"/>
                  </a:solidFill>
                </a:endParaRPr>
              </a:p>
              <a:p>
                <a:endParaRPr lang="en-US" sz="600" smtClean="0">
                  <a:solidFill>
                    <a:srgbClr val="003399"/>
                  </a:solidFill>
                </a:endParaRPr>
              </a:p>
              <a:p>
                <a:r>
                  <a:rPr lang="en-US" sz="2200" smtClean="0">
                    <a:solidFill>
                      <a:srgbClr val="003399"/>
                    </a:solidFill>
                  </a:rPr>
                  <a:t>Total angular momentum</a:t>
                </a:r>
              </a:p>
              <a:p>
                <a:endParaRPr lang="en-US" sz="600" smtClean="0">
                  <a:solidFill>
                    <a:srgbClr val="003399"/>
                  </a:solidFill>
                </a:endParaRPr>
              </a:p>
              <a:p>
                <a:r>
                  <a:rPr lang="en-US" sz="2200" b="1" smtClean="0">
                    <a:solidFill>
                      <a:schemeClr val="tx1"/>
                    </a:solidFill>
                  </a:rPr>
                  <a:t>    </a:t>
                </a:r>
                <a14:m>
                  <m:oMath xmlns:m="http://schemas.openxmlformats.org/officeDocument/2006/math">
                    <m:r>
                      <a:rPr lang="en-US" sz="2200" b="1" i="0" smtClean="0">
                        <a:solidFill>
                          <a:schemeClr val="tx1"/>
                        </a:solidFill>
                        <a:latin typeface="Cambria Math"/>
                      </a:rPr>
                      <m:t>𝐏</m:t>
                    </m:r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b="1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𝐏</m:t>
                        </m:r>
                      </m:e>
                      <m:sub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b="1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𝐏</m:t>
                        </m:r>
                      </m:e>
                      <m:sub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endParaRPr lang="en-US" sz="2200" b="0" smtClean="0">
                  <a:solidFill>
                    <a:srgbClr val="003399"/>
                  </a:solidFill>
                </a:endParaRPr>
              </a:p>
              <a:p>
                <a:endParaRPr lang="en-US" sz="600" b="0" smtClean="0">
                  <a:solidFill>
                    <a:srgbClr val="003399"/>
                  </a:solidFill>
                </a:endParaRPr>
              </a:p>
              <a:p>
                <a:r>
                  <a:rPr lang="en-US" sz="2200" smtClean="0">
                    <a:solidFill>
                      <a:srgbClr val="003399"/>
                    </a:solidFill>
                  </a:rPr>
                  <a:t>Precession equations of motion</a:t>
                </a:r>
              </a:p>
              <a:p>
                <a:endParaRPr lang="en-US" sz="600" smtClean="0">
                  <a:solidFill>
                    <a:srgbClr val="003399"/>
                  </a:solidFill>
                </a:endParaRPr>
              </a:p>
              <a:p>
                <a:r>
                  <a:rPr lang="en-US" sz="2200" smtClean="0"/>
                  <a:t>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̇"/>
                            <m:ctrlPr>
                              <a:rPr lang="en-US" sz="22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2200" b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𝐏</m:t>
                            </m:r>
                          </m:e>
                        </m:acc>
                      </m:e>
                      <m:sub>
                        <m:r>
                          <a:rPr lang="en-US" sz="22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,2</m:t>
                        </m:r>
                      </m:sub>
                    </m:sSub>
                    <m:r>
                      <a:rPr lang="en-US" sz="2200" i="1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∓</m:t>
                        </m:r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𝜔</m:t>
                        </m:r>
                        <m:r>
                          <a:rPr lang="en-US" sz="2200" b="1">
                            <a:solidFill>
                              <a:schemeClr val="tx1"/>
                            </a:solidFill>
                            <a:latin typeface="Cambria Math"/>
                          </a:rPr>
                          <m:t>𝐁</m:t>
                        </m:r>
                        <m:r>
                          <a:rPr lang="en-US" sz="22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sz="22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𝜇</m:t>
                        </m:r>
                        <m:r>
                          <a:rPr lang="en-US" sz="2200" b="1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𝐏</m:t>
                        </m:r>
                      </m:e>
                    </m:d>
                    <m:r>
                      <a:rPr lang="en-US" sz="2200" i="1">
                        <a:solidFill>
                          <a:schemeClr val="tx1"/>
                        </a:solidFill>
                        <a:latin typeface="Cambria Math"/>
                      </a:rPr>
                      <m:t>×</m:t>
                    </m:r>
                    <m:sSub>
                      <m:sSubPr>
                        <m:ctrlPr>
                          <a:rPr lang="en-US" sz="22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b="1">
                            <a:solidFill>
                              <a:schemeClr val="tx1"/>
                            </a:solidFill>
                            <a:latin typeface="Cambria Math"/>
                          </a:rPr>
                          <m:t>𝐏</m:t>
                        </m:r>
                      </m:e>
                      <m:sub>
                        <m:r>
                          <a:rPr lang="en-US" sz="2200" b="0" i="1">
                            <a:solidFill>
                              <a:schemeClr val="tx1"/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,2</m:t>
                        </m:r>
                      </m:sub>
                    </m:sSub>
                  </m:oMath>
                </a14:m>
                <a:endParaRPr lang="en-US" sz="2200">
                  <a:solidFill>
                    <a:srgbClr val="003399"/>
                  </a:solidFill>
                </a:endParaRPr>
              </a:p>
            </p:txBody>
          </p:sp>
        </mc:Choice>
        <mc:Fallback xmlns="">
          <p:sp>
            <p:nvSpPr>
              <p:cNvPr id="14" name="Rectangle 10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4017" y="719608"/>
                <a:ext cx="4392485" cy="4176579"/>
              </a:xfrm>
              <a:prstGeom prst="rect">
                <a:avLst/>
              </a:prstGeom>
              <a:blipFill rotWithShape="1">
                <a:blip r:embed="rId2"/>
                <a:stretch>
                  <a:fillRect l="-1801" t="-728" r="-2493"/>
                </a:stretch>
              </a:blipFill>
              <a:ln w="9525">
                <a:solidFill>
                  <a:srgbClr val="333333"/>
                </a:solidFill>
                <a:miter lim="800000"/>
                <a:headEnd/>
                <a:tailEnd/>
              </a:ln>
              <a:effectLst/>
              <a:ex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027"/>
              <p:cNvSpPr>
                <a:spLocks noChangeArrowheads="1"/>
              </p:cNvSpPr>
              <p:nvPr/>
            </p:nvSpPr>
            <p:spPr bwMode="auto">
              <a:xfrm>
                <a:off x="4680869" y="719608"/>
                <a:ext cx="4392263" cy="417658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333333"/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lIns="86402" tIns="43201" rIns="86402" bIns="43201"/>
              <a:lstStyle/>
              <a:p>
                <a:r>
                  <a:rPr lang="en-US" sz="2200" smtClean="0">
                    <a:solidFill>
                      <a:srgbClr val="003399"/>
                    </a:solidFill>
                  </a:rPr>
                  <a:t>Lagrangian top (spherical pendulum</a:t>
                </a:r>
              </a:p>
              <a:p>
                <a:r>
                  <a:rPr lang="en-US" sz="2200" smtClean="0">
                    <a:solidFill>
                      <a:srgbClr val="003399"/>
                    </a:solidFill>
                  </a:rPr>
                  <a:t>with spin), moment of inertia 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solidFill>
                          <a:srgbClr val="003399"/>
                        </a:solidFill>
                        <a:latin typeface="Cambria Math"/>
                      </a:rPr>
                      <m:t>𝐼</m:t>
                    </m:r>
                  </m:oMath>
                </a14:m>
                <a:endParaRPr lang="en-US" sz="600" smtClean="0">
                  <a:solidFill>
                    <a:srgbClr val="003399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    </m:t>
                      </m:r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𝐻</m:t>
                      </m:r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𝜔</m:t>
                      </m:r>
                      <m:r>
                        <a:rPr lang="en-US" sz="2200" b="1" i="0" smtClean="0">
                          <a:solidFill>
                            <a:schemeClr val="tx1"/>
                          </a:solidFill>
                          <a:latin typeface="Cambria Math"/>
                        </a:rPr>
                        <m:t>𝐁</m:t>
                      </m:r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⋅</m:t>
                      </m:r>
                      <m:r>
                        <a:rPr lang="en-US" sz="2200" b="1" i="0" smtClean="0">
                          <a:solidFill>
                            <a:schemeClr val="tx1"/>
                          </a:solidFill>
                          <a:latin typeface="Cambria Math"/>
                        </a:rPr>
                        <m:t>𝐐</m:t>
                      </m:r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200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200" b="1">
                                  <a:latin typeface="Cambria Math"/>
                                </a:rPr>
                                <m:t>𝐏</m:t>
                              </m:r>
                            </m:e>
                            <m:sup>
                              <m:r>
                                <a:rPr lang="en-US" sz="2200" i="1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2</m:t>
                          </m:r>
                          <m:r>
                            <a:rPr lang="en-US" sz="2200" b="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𝐼</m:t>
                          </m:r>
                        </m:den>
                      </m:f>
                    </m:oMath>
                  </m:oMathPara>
                </a14:m>
                <a:endParaRPr lang="en-US" sz="2200" smtClean="0">
                  <a:solidFill>
                    <a:schemeClr val="tx1"/>
                  </a:solidFill>
                </a:endParaRPr>
              </a:p>
              <a:p>
                <a:endParaRPr lang="en-US" sz="600" smtClean="0">
                  <a:solidFill>
                    <a:srgbClr val="003399"/>
                  </a:solidFill>
                </a:endParaRPr>
              </a:p>
              <a:p>
                <a:r>
                  <a:rPr lang="en-US" sz="2200" smtClean="0">
                    <a:solidFill>
                      <a:srgbClr val="003399"/>
                    </a:solidFill>
                  </a:rPr>
                  <a:t>Total angular momentum </a:t>
                </a:r>
                <a14:m>
                  <m:oMath xmlns:m="http://schemas.openxmlformats.org/officeDocument/2006/math">
                    <m:r>
                      <a:rPr lang="en-US" sz="2200" b="1" i="0" smtClean="0">
                        <a:solidFill>
                          <a:srgbClr val="003399"/>
                        </a:solidFill>
                        <a:latin typeface="Cambria Math"/>
                      </a:rPr>
                      <m:t>𝐏</m:t>
                    </m:r>
                  </m:oMath>
                </a14:m>
                <a:r>
                  <a:rPr lang="en-US" sz="2200" smtClean="0">
                    <a:solidFill>
                      <a:srgbClr val="003399"/>
                    </a:solidFill>
                  </a:rPr>
                  <a:t>, radius</a:t>
                </a:r>
              </a:p>
              <a:p>
                <a:r>
                  <a:rPr lang="en-US" sz="2200" smtClean="0">
                    <a:solidFill>
                      <a:srgbClr val="003399"/>
                    </a:solidFill>
                  </a:rPr>
                  <a:t>vector </a:t>
                </a:r>
                <a14:m>
                  <m:oMath xmlns:m="http://schemas.openxmlformats.org/officeDocument/2006/math">
                    <m:r>
                      <a:rPr lang="en-US" sz="2200" b="1" i="0" smtClean="0">
                        <a:solidFill>
                          <a:srgbClr val="003399"/>
                        </a:solidFill>
                        <a:latin typeface="Cambria Math"/>
                      </a:rPr>
                      <m:t>𝐐</m:t>
                    </m:r>
                  </m:oMath>
                </a14:m>
                <a:r>
                  <a:rPr lang="en-US" sz="2200" smtClean="0">
                    <a:solidFill>
                      <a:srgbClr val="003399"/>
                    </a:solidFill>
                  </a:rPr>
                  <a:t>,</a:t>
                </a:r>
                <a:r>
                  <a:rPr lang="en-US" sz="2200" b="1" smtClean="0">
                    <a:solidFill>
                      <a:srgbClr val="003399"/>
                    </a:solidFill>
                  </a:rPr>
                  <a:t> </a:t>
                </a:r>
                <a:r>
                  <a:rPr lang="en-US" sz="2200" smtClean="0">
                    <a:solidFill>
                      <a:srgbClr val="003399"/>
                    </a:solidFill>
                  </a:rPr>
                  <a:t>fulfilling</a:t>
                </a:r>
              </a:p>
              <a:p>
                <a:endParaRPr lang="en-US" sz="700" smtClean="0">
                  <a:solidFill>
                    <a:srgbClr val="003399"/>
                  </a:solidFill>
                </a:endParaRPr>
              </a:p>
              <a:p>
                <a:r>
                  <a:rPr lang="en-US" sz="2200" b="0" smtClean="0">
                    <a:solidFill>
                      <a:schemeClr val="tx1"/>
                    </a:solidFill>
                  </a:rPr>
                  <a:t>  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2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2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𝑃</m:t>
                            </m:r>
                          </m:e>
                          <m:sub>
                            <m:r>
                              <a:rPr lang="en-US" sz="22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en-US" sz="22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2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𝑃</m:t>
                            </m:r>
                          </m:e>
                          <m:sub>
                            <m:r>
                              <a:rPr lang="en-US" sz="22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𝑗</m:t>
                            </m:r>
                          </m:sub>
                        </m:sSub>
                      </m:e>
                    </m:d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𝜖</m:t>
                        </m:r>
                      </m:e>
                      <m:sub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𝑖𝑗𝑘</m:t>
                        </m:r>
                      </m:sub>
                    </m:sSub>
                    <m:sSub>
                      <m:sSubPr>
                        <m:ctrlP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𝑃</m:t>
                        </m:r>
                      </m:e>
                      <m:sub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sz="2200" i="1" smtClean="0">
                    <a:solidFill>
                      <a:srgbClr val="003399"/>
                    </a:solidFill>
                  </a:rPr>
                  <a:t>,  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2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2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200" b="0" i="1" smtClean="0">
                                <a:latin typeface="Cambria Math"/>
                              </a:rPr>
                              <m:t>𝑄</m:t>
                            </m:r>
                          </m:e>
                          <m:sub>
                            <m:r>
                              <a:rPr lang="en-US" sz="2200" i="1"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  <m:r>
                          <a:rPr lang="en-US" sz="2200" i="1"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en-US" sz="22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200" i="1">
                                <a:latin typeface="Cambria Math"/>
                              </a:rPr>
                              <m:t>𝑄</m:t>
                            </m:r>
                          </m:e>
                          <m:sub>
                            <m:r>
                              <a:rPr lang="en-US" sz="2200" i="1">
                                <a:latin typeface="Cambria Math"/>
                              </a:rPr>
                              <m:t>𝑗</m:t>
                            </m:r>
                          </m:sub>
                        </m:sSub>
                      </m:e>
                    </m:d>
                    <m:r>
                      <a:rPr lang="en-US" sz="2200" i="1">
                        <a:latin typeface="Cambria Math"/>
                      </a:rPr>
                      <m:t>=</m:t>
                    </m:r>
                    <m:r>
                      <a:rPr lang="en-US" sz="2200" b="0" i="1" smtClean="0">
                        <a:latin typeface="Cambria Math"/>
                      </a:rPr>
                      <m:t>0</m:t>
                    </m:r>
                  </m:oMath>
                </a14:m>
                <a:endParaRPr lang="en-US" sz="2200" i="1" smtClean="0">
                  <a:solidFill>
                    <a:srgbClr val="003399"/>
                  </a:solidFill>
                </a:endParaRPr>
              </a:p>
              <a:p>
                <a:endParaRPr lang="en-US" sz="600" i="1" smtClean="0">
                  <a:solidFill>
                    <a:srgbClr val="003399"/>
                  </a:solidFill>
                </a:endParaRPr>
              </a:p>
              <a:p>
                <a:r>
                  <a:rPr lang="en-US" sz="2200" i="1">
                    <a:solidFill>
                      <a:srgbClr val="003399"/>
                    </a:solidFill>
                  </a:rPr>
                  <a:t> </a:t>
                </a:r>
                <a:r>
                  <a:rPr lang="en-US" sz="2200" i="1" smtClean="0">
                    <a:solidFill>
                      <a:srgbClr val="003399"/>
                    </a:solidFill>
                  </a:rPr>
                  <a:t> 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2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2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200" i="1">
                                <a:latin typeface="Cambria Math"/>
                              </a:rPr>
                              <m:t>𝑃</m:t>
                            </m:r>
                          </m:e>
                          <m:sub>
                            <m:r>
                              <a:rPr lang="en-US" sz="2200" i="1"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  <m:r>
                          <a:rPr lang="en-US" sz="2200" i="1"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en-US" sz="22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200" b="0" i="1" smtClean="0">
                                <a:latin typeface="Cambria Math"/>
                              </a:rPr>
                              <m:t>𝑄</m:t>
                            </m:r>
                          </m:e>
                          <m:sub>
                            <m:r>
                              <a:rPr lang="en-US" sz="2200" i="1">
                                <a:latin typeface="Cambria Math"/>
                              </a:rPr>
                              <m:t>𝑗</m:t>
                            </m:r>
                          </m:sub>
                        </m:sSub>
                      </m:e>
                    </m:d>
                    <m:r>
                      <a:rPr lang="en-US" sz="2200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2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i="1">
                            <a:latin typeface="Cambria Math"/>
                          </a:rPr>
                          <m:t>𝜖</m:t>
                        </m:r>
                      </m:e>
                      <m:sub>
                        <m:r>
                          <a:rPr lang="en-US" sz="2200" i="1">
                            <a:latin typeface="Cambria Math"/>
                          </a:rPr>
                          <m:t>𝑖𝑗𝑘</m:t>
                        </m:r>
                      </m:sub>
                    </m:sSub>
                    <m:sSub>
                      <m:sSubPr>
                        <m:ctrlPr>
                          <a:rPr lang="en-US" sz="22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b="0" i="1" smtClean="0">
                            <a:latin typeface="Cambria Math"/>
                          </a:rPr>
                          <m:t>𝑄</m:t>
                        </m:r>
                      </m:e>
                      <m:sub>
                        <m:r>
                          <a:rPr lang="en-US" sz="2200" i="1">
                            <a:latin typeface="Cambria Math"/>
                          </a:rPr>
                          <m:t>𝑘</m:t>
                        </m:r>
                      </m:sub>
                    </m:sSub>
                  </m:oMath>
                </a14:m>
                <a:endParaRPr lang="en-US" sz="2200" i="1" smtClean="0">
                  <a:solidFill>
                    <a:srgbClr val="003399"/>
                  </a:solidFill>
                </a:endParaRPr>
              </a:p>
              <a:p>
                <a:endParaRPr lang="en-US" sz="700" smtClean="0">
                  <a:solidFill>
                    <a:srgbClr val="003399"/>
                  </a:solidFill>
                </a:endParaRPr>
              </a:p>
              <a:p>
                <a:r>
                  <a:rPr lang="en-US" sz="2200" smtClean="0">
                    <a:solidFill>
                      <a:srgbClr val="003399"/>
                    </a:solidFill>
                  </a:rPr>
                  <a:t>Pendulum EoMs</a:t>
                </a:r>
              </a:p>
              <a:p>
                <a:endParaRPr lang="en-US" sz="600" smtClean="0">
                  <a:solidFill>
                    <a:srgbClr val="003399"/>
                  </a:solidFill>
                </a:endParaRPr>
              </a:p>
              <a:p>
                <a:r>
                  <a:rPr lang="en-US" sz="2200" b="0" smtClean="0">
                    <a:solidFill>
                      <a:schemeClr val="tx1"/>
                    </a:solidFill>
                  </a:rPr>
                  <a:t>    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200" b="1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𝐐</m:t>
                        </m:r>
                      </m:e>
                    </m:acc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𝐼</m:t>
                        </m:r>
                      </m:e>
                      <m:sup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−1</m:t>
                        </m:r>
                      </m:sup>
                    </m:sSup>
                    <m:r>
                      <a:rPr lang="en-US" sz="2200" b="1" i="0" smtClean="0">
                        <a:solidFill>
                          <a:schemeClr val="tx1"/>
                        </a:solidFill>
                        <a:latin typeface="Cambria Math"/>
                      </a:rPr>
                      <m:t>𝐏</m:t>
                    </m:r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/>
                      </a:rPr>
                      <m:t>×</m:t>
                    </m:r>
                    <m:r>
                      <a:rPr lang="en-US" sz="2200" b="1" i="0" smtClean="0">
                        <a:solidFill>
                          <a:schemeClr val="tx1"/>
                        </a:solidFill>
                        <a:latin typeface="Cambria Math"/>
                      </a:rPr>
                      <m:t>𝐐</m:t>
                    </m:r>
                  </m:oMath>
                </a14:m>
                <a:r>
                  <a:rPr lang="en-US" sz="2200" b="1" smtClean="0">
                    <a:solidFill>
                      <a:schemeClr val="tx1"/>
                    </a:solidFill>
                  </a:rPr>
                  <a:t>   </a:t>
                </a:r>
                <a:r>
                  <a:rPr lang="en-US" sz="2200" smtClean="0">
                    <a:solidFill>
                      <a:srgbClr val="003399"/>
                    </a:solidFill>
                  </a:rPr>
                  <a:t>and</a:t>
                </a:r>
                <a:r>
                  <a:rPr lang="en-US" sz="2200" b="1" smtClean="0">
                    <a:solidFill>
                      <a:schemeClr val="tx1"/>
                    </a:solidFill>
                  </a:rPr>
                  <a:t>   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sz="2200" i="1">
                            <a:latin typeface="Cambria Math"/>
                          </a:rPr>
                        </m:ctrlPr>
                      </m:accPr>
                      <m:e>
                        <m:r>
                          <a:rPr lang="en-US" sz="2200" b="1" i="0" smtClean="0">
                            <a:latin typeface="Cambria Math"/>
                          </a:rPr>
                          <m:t>𝐏</m:t>
                        </m:r>
                      </m:e>
                    </m:acc>
                    <m:r>
                      <a:rPr lang="en-US" sz="2200" i="1">
                        <a:latin typeface="Cambria Math"/>
                      </a:rPr>
                      <m:t>=</m:t>
                    </m:r>
                    <m:r>
                      <a:rPr lang="en-US" sz="2200" b="0" i="1" smtClean="0">
                        <a:latin typeface="Cambria Math"/>
                      </a:rPr>
                      <m:t>𝜔</m:t>
                    </m:r>
                    <m:r>
                      <a:rPr lang="en-US" sz="2200" b="1" i="0" smtClean="0">
                        <a:latin typeface="Cambria Math"/>
                      </a:rPr>
                      <m:t>𝐁</m:t>
                    </m:r>
                    <m:r>
                      <a:rPr lang="en-US" sz="2200" i="1">
                        <a:latin typeface="Cambria Math"/>
                      </a:rPr>
                      <m:t>×</m:t>
                    </m:r>
                    <m:r>
                      <a:rPr lang="en-US" sz="2200" b="1">
                        <a:latin typeface="Cambria Math"/>
                      </a:rPr>
                      <m:t>𝐐</m:t>
                    </m:r>
                  </m:oMath>
                </a14:m>
                <a:r>
                  <a:rPr lang="en-US" sz="2200" b="1"/>
                  <a:t> </a:t>
                </a:r>
                <a:endParaRPr lang="en-US" sz="2200" b="1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5" name="Rectangle 10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680869" y="719608"/>
                <a:ext cx="4392263" cy="4176580"/>
              </a:xfrm>
              <a:prstGeom prst="rect">
                <a:avLst/>
              </a:prstGeom>
              <a:blipFill rotWithShape="1">
                <a:blip r:embed="rId3"/>
                <a:stretch>
                  <a:fillRect l="-1662" t="-728"/>
                </a:stretch>
              </a:blipFill>
              <a:ln w="9525">
                <a:solidFill>
                  <a:srgbClr val="333333"/>
                </a:solidFill>
                <a:miter lim="800000"/>
                <a:headEnd/>
                <a:tailEnd/>
              </a:ln>
              <a:effectLst/>
              <a:ex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027"/>
              <p:cNvSpPr>
                <a:spLocks noChangeArrowheads="1"/>
              </p:cNvSpPr>
              <p:nvPr/>
            </p:nvSpPr>
            <p:spPr bwMode="auto">
              <a:xfrm>
                <a:off x="143892" y="5040208"/>
                <a:ext cx="8929240" cy="151140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333333"/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lIns="86402" tIns="43201" rIns="86402" bIns="43201"/>
              <a:lstStyle/>
              <a:p>
                <a:r>
                  <a:rPr lang="en-US" sz="2200" smtClean="0">
                    <a:solidFill>
                      <a:srgbClr val="003399"/>
                    </a:solidFill>
                  </a:rPr>
                  <a:t>EoMs and Hamiltonians identical (up to a constant) with the identification</a:t>
                </a:r>
              </a:p>
              <a:p>
                <a:endParaRPr lang="en-US" sz="600" smtClean="0">
                  <a:solidFill>
                    <a:srgbClr val="003399"/>
                  </a:solidFill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en-US" sz="2200" b="1" i="0" smtClean="0">
                        <a:solidFill>
                          <a:schemeClr val="tx1"/>
                        </a:solidFill>
                        <a:latin typeface="Cambria Math"/>
                      </a:rPr>
                      <m:t>𝐐</m:t>
                    </m:r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b="1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𝐏</m:t>
                        </m:r>
                      </m:e>
                      <m:sub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b="1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𝐏</m:t>
                        </m:r>
                      </m:e>
                      <m:sub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𝜔</m:t>
                        </m:r>
                      </m:num>
                      <m:den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𝜇</m:t>
                        </m:r>
                      </m:den>
                    </m:f>
                    <m:r>
                      <a:rPr lang="en-US" sz="2200" b="1" i="0" smtClean="0">
                        <a:solidFill>
                          <a:schemeClr val="tx1"/>
                        </a:solidFill>
                        <a:latin typeface="Cambria Math"/>
                      </a:rPr>
                      <m:t>𝐁</m:t>
                    </m:r>
                  </m:oMath>
                </a14:m>
                <a:r>
                  <a:rPr lang="en-US" sz="2200" b="1" smtClean="0">
                    <a:solidFill>
                      <a:schemeClr val="tx1"/>
                    </a:solidFill>
                  </a:rPr>
                  <a:t>    </a:t>
                </a:r>
                <a:r>
                  <a:rPr lang="en-US" sz="2200" smtClean="0">
                    <a:solidFill>
                      <a:srgbClr val="003399"/>
                    </a:solidFill>
                  </a:rPr>
                  <a:t>and   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/>
                      </a:rPr>
                      <m:t>𝜇</m:t>
                    </m:r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𝐼</m:t>
                        </m:r>
                      </m:e>
                      <m:sup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−1</m:t>
                        </m:r>
                      </m:sup>
                    </m:sSup>
                  </m:oMath>
                </a14:m>
                <a:endParaRPr lang="en-US" sz="2200" i="1" smtClean="0">
                  <a:solidFill>
                    <a:srgbClr val="003399"/>
                  </a:solidFill>
                </a:endParaRPr>
              </a:p>
              <a:p>
                <a:r>
                  <a:rPr lang="en-US" sz="2200" smtClean="0">
                    <a:solidFill>
                      <a:srgbClr val="003399"/>
                    </a:solidFill>
                  </a:rPr>
                  <a:t>Constants of motion: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200" b="1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2200" b="1">
                            <a:latin typeface="Cambria Math"/>
                          </a:rPr>
                          <m:t>𝐏</m:t>
                        </m:r>
                      </m:e>
                      <m:sub>
                        <m:r>
                          <a:rPr lang="en-US" sz="2200" i="1">
                            <a:latin typeface="Cambria Math"/>
                          </a:rPr>
                          <m:t>1</m:t>
                        </m:r>
                      </m:sub>
                      <m:sup>
                        <m:r>
                          <a:rPr lang="en-US" sz="2200" i="1">
                            <a:latin typeface="Cambria Math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sz="2200" smtClean="0">
                    <a:solidFill>
                      <a:srgbClr val="003399"/>
                    </a:solidFill>
                  </a:rPr>
                  <a:t>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200" b="1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sz="2200" b="1">
                            <a:latin typeface="Cambria Math"/>
                          </a:rPr>
                          <m:t>𝐏</m:t>
                        </m:r>
                      </m:e>
                      <m:sub>
                        <m:r>
                          <a:rPr lang="en-US" sz="2200" b="0" i="1" smtClean="0">
                            <a:latin typeface="Cambria Math"/>
                          </a:rPr>
                          <m:t>2</m:t>
                        </m:r>
                      </m:sub>
                      <m:sup>
                        <m:r>
                          <a:rPr lang="en-US" sz="2200" i="1">
                            <a:latin typeface="Cambria Math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sz="2200" smtClean="0">
                    <a:solidFill>
                      <a:srgbClr val="003399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US" sz="2200" b="1" i="0" smtClean="0">
                        <a:solidFill>
                          <a:schemeClr val="tx1"/>
                        </a:solidFill>
                        <a:latin typeface="Cambria Math"/>
                      </a:rPr>
                      <m:t>𝐁</m:t>
                    </m:r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/>
                      </a:rPr>
                      <m:t>⋅</m:t>
                    </m:r>
                    <m:r>
                      <a:rPr lang="en-US" sz="2200" b="1" i="0" smtClean="0">
                        <a:solidFill>
                          <a:schemeClr val="tx1"/>
                        </a:solidFill>
                        <a:latin typeface="Cambria Math"/>
                      </a:rPr>
                      <m:t>𝐏</m:t>
                    </m:r>
                  </m:oMath>
                </a14:m>
                <a:r>
                  <a:rPr lang="en-US" sz="2200" smtClean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US" sz="2200" b="1" i="0" smtClean="0">
                        <a:latin typeface="Cambria Math"/>
                      </a:rPr>
                      <m:t>𝐏</m:t>
                    </m:r>
                    <m:r>
                      <a:rPr lang="en-US" sz="2200" i="1">
                        <a:latin typeface="Cambria Math"/>
                      </a:rPr>
                      <m:t>⋅</m:t>
                    </m:r>
                    <m:r>
                      <a:rPr lang="en-US" sz="2200" b="1">
                        <a:latin typeface="Cambria Math"/>
                      </a:rPr>
                      <m:t>𝐐</m:t>
                    </m:r>
                  </m:oMath>
                </a14:m>
                <a:r>
                  <a:rPr lang="en-US" sz="2200" smtClean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2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sz="2200" b="1">
                            <a:latin typeface="Cambria Math"/>
                          </a:rPr>
                          <m:t>𝐐</m:t>
                        </m:r>
                      </m:e>
                      <m:sup>
                        <m:r>
                          <a:rPr lang="en-US" sz="2200" b="0" i="0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200" smtClean="0">
                    <a:solidFill>
                      <a:schemeClr val="tx1"/>
                    </a:solidFill>
                  </a:rPr>
                  <a:t> </a:t>
                </a:r>
                <a:r>
                  <a:rPr lang="en-US" sz="2200" smtClean="0">
                    <a:solidFill>
                      <a:srgbClr val="003399"/>
                    </a:solidFill>
                  </a:rPr>
                  <a:t>and</a:t>
                </a:r>
                <a:r>
                  <a:rPr lang="en-US" sz="220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/>
                      </a:rPr>
                      <m:t>𝐻</m:t>
                    </m:r>
                  </m:oMath>
                </a14:m>
                <a:r>
                  <a:rPr lang="en-US" sz="2200" smtClean="0">
                    <a:solidFill>
                      <a:schemeClr val="tx1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16" name="Rectangle 10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3892" y="5040208"/>
                <a:ext cx="8929240" cy="1511405"/>
              </a:xfrm>
              <a:prstGeom prst="rect">
                <a:avLst/>
              </a:prstGeom>
              <a:blipFill rotWithShape="1">
                <a:blip r:embed="rId4"/>
                <a:stretch>
                  <a:fillRect l="-887" t="-2400"/>
                </a:stretch>
              </a:blipFill>
              <a:ln w="9525">
                <a:solidFill>
                  <a:srgbClr val="333333"/>
                </a:solidFill>
                <a:miter lim="800000"/>
                <a:headEnd/>
                <a:tailEnd/>
              </a:ln>
              <a:effectLst/>
              <a:ex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87497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Pendulum in Flavor Space</a:t>
            </a:r>
          </a:p>
        </p:txBody>
      </p:sp>
      <p:sp>
        <p:nvSpPr>
          <p:cNvPr id="3" name="Line 2"/>
          <p:cNvSpPr>
            <a:spLocks noChangeShapeType="1"/>
          </p:cNvSpPr>
          <p:nvPr/>
        </p:nvSpPr>
        <p:spPr bwMode="auto">
          <a:xfrm>
            <a:off x="4680521" y="864494"/>
            <a:ext cx="0" cy="5039419"/>
          </a:xfrm>
          <a:prstGeom prst="line">
            <a:avLst/>
          </a:prstGeom>
          <a:noFill/>
          <a:ln w="57150">
            <a:solidFill>
              <a:srgbClr val="000099"/>
            </a:solidFill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>
              <a:defRPr/>
            </a:pPr>
            <a:endParaRPr lang="en-US" sz="2400"/>
          </a:p>
        </p:txBody>
      </p:sp>
      <p:sp useBgFill="1">
        <p:nvSpPr>
          <p:cNvPr id="4" name="Rectangle 3"/>
          <p:cNvSpPr>
            <a:spLocks noChangeArrowheads="1"/>
          </p:cNvSpPr>
          <p:nvPr/>
        </p:nvSpPr>
        <p:spPr bwMode="auto">
          <a:xfrm>
            <a:off x="4608513" y="1583995"/>
            <a:ext cx="144016" cy="143999"/>
          </a:xfrm>
          <a:prstGeom prst="rect">
            <a:avLst/>
          </a:prstGeom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>
              <a:defRPr/>
            </a:pPr>
            <a:endParaRPr lang="en-US" sz="2400"/>
          </a:p>
        </p:txBody>
      </p:sp>
      <p:sp>
        <p:nvSpPr>
          <p:cNvPr id="5" name="Arc 5"/>
          <p:cNvSpPr>
            <a:spLocks/>
          </p:cNvSpPr>
          <p:nvPr/>
        </p:nvSpPr>
        <p:spPr bwMode="auto">
          <a:xfrm>
            <a:off x="2781066" y="1346995"/>
            <a:ext cx="3600400" cy="311999"/>
          </a:xfrm>
          <a:custGeom>
            <a:avLst/>
            <a:gdLst>
              <a:gd name="G0" fmla="+- 21600 0 0"/>
              <a:gd name="G1" fmla="+- 21519 0 0"/>
              <a:gd name="G2" fmla="+- 21600 0 0"/>
              <a:gd name="T0" fmla="*/ 24412 w 43200"/>
              <a:gd name="T1" fmla="*/ 103 h 43119"/>
              <a:gd name="T2" fmla="*/ 19736 w 43200"/>
              <a:gd name="T3" fmla="*/ 0 h 43119"/>
              <a:gd name="T4" fmla="*/ 21600 w 43200"/>
              <a:gd name="T5" fmla="*/ 21519 h 43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3119" fill="none" extrusionOk="0">
                <a:moveTo>
                  <a:pt x="24412" y="102"/>
                </a:moveTo>
                <a:cubicBezTo>
                  <a:pt x="35162" y="1514"/>
                  <a:pt x="43200" y="10676"/>
                  <a:pt x="43200" y="21519"/>
                </a:cubicBezTo>
                <a:cubicBezTo>
                  <a:pt x="43200" y="33448"/>
                  <a:pt x="33529" y="43119"/>
                  <a:pt x="21600" y="43119"/>
                </a:cubicBezTo>
                <a:cubicBezTo>
                  <a:pt x="9670" y="43119"/>
                  <a:pt x="0" y="33448"/>
                  <a:pt x="0" y="21519"/>
                </a:cubicBezTo>
                <a:cubicBezTo>
                  <a:pt x="-1" y="10312"/>
                  <a:pt x="8570" y="966"/>
                  <a:pt x="19735" y="-1"/>
                </a:cubicBezTo>
              </a:path>
              <a:path w="43200" h="43119" stroke="0" extrusionOk="0">
                <a:moveTo>
                  <a:pt x="24412" y="102"/>
                </a:moveTo>
                <a:cubicBezTo>
                  <a:pt x="35162" y="1514"/>
                  <a:pt x="43200" y="10676"/>
                  <a:pt x="43200" y="21519"/>
                </a:cubicBezTo>
                <a:cubicBezTo>
                  <a:pt x="43200" y="33448"/>
                  <a:pt x="33529" y="43119"/>
                  <a:pt x="21600" y="43119"/>
                </a:cubicBezTo>
                <a:cubicBezTo>
                  <a:pt x="9670" y="43119"/>
                  <a:pt x="0" y="33448"/>
                  <a:pt x="0" y="21519"/>
                </a:cubicBezTo>
                <a:cubicBezTo>
                  <a:pt x="-1" y="10312"/>
                  <a:pt x="8570" y="966"/>
                  <a:pt x="19735" y="-1"/>
                </a:cubicBezTo>
                <a:lnTo>
                  <a:pt x="21600" y="21519"/>
                </a:lnTo>
                <a:close/>
              </a:path>
            </a:pathLst>
          </a:custGeom>
          <a:noFill/>
          <a:ln w="38100">
            <a:solidFill>
              <a:srgbClr val="008000"/>
            </a:solidFill>
            <a:round/>
            <a:headEnd type="arrow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 algn="ctr">
              <a:defRPr/>
            </a:pPr>
            <a:endParaRPr lang="en-US" sz="2400">
              <a:solidFill>
                <a:srgbClr val="008000"/>
              </a:solidFill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4896552" y="5328339"/>
            <a:ext cx="1800200" cy="647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 algn="l">
              <a:lnSpc>
                <a:spcPts val="2400"/>
              </a:lnSpc>
              <a:defRPr/>
            </a:pPr>
            <a:r>
              <a:rPr lang="en-US" sz="2400">
                <a:solidFill>
                  <a:srgbClr val="000099"/>
                </a:solidFill>
              </a:rPr>
              <a:t>Mass direction</a:t>
            </a:r>
          </a:p>
          <a:p>
            <a:pPr algn="l">
              <a:lnSpc>
                <a:spcPts val="2400"/>
              </a:lnSpc>
              <a:defRPr/>
            </a:pPr>
            <a:r>
              <a:rPr lang="en-US" sz="2400">
                <a:solidFill>
                  <a:srgbClr val="000099"/>
                </a:solidFill>
              </a:rPr>
              <a:t>in flavor space</a:t>
            </a: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224042" y="1467085"/>
            <a:ext cx="2880320" cy="575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 algn="l">
              <a:lnSpc>
                <a:spcPts val="2400"/>
              </a:lnSpc>
              <a:defRPr/>
            </a:pPr>
            <a:r>
              <a:rPr lang="en-US" sz="2400">
                <a:solidFill>
                  <a:srgbClr val="008000"/>
                </a:solidFill>
              </a:rPr>
              <a:t>Precession</a:t>
            </a:r>
          </a:p>
          <a:p>
            <a:pPr algn="l">
              <a:lnSpc>
                <a:spcPts val="2400"/>
              </a:lnSpc>
              <a:defRPr/>
            </a:pPr>
            <a:r>
              <a:rPr lang="en-US" sz="2400">
                <a:solidFill>
                  <a:srgbClr val="008000"/>
                </a:solidFill>
              </a:rPr>
              <a:t>(synchronized oscillation)</a:t>
            </a:r>
          </a:p>
        </p:txBody>
      </p:sp>
      <p:grpSp>
        <p:nvGrpSpPr>
          <p:cNvPr id="9" name="Group 9"/>
          <p:cNvGrpSpPr>
            <a:grpSpLocks/>
          </p:cNvGrpSpPr>
          <p:nvPr/>
        </p:nvGrpSpPr>
        <p:grpSpPr bwMode="auto">
          <a:xfrm rot="1440059">
            <a:off x="4592391" y="1287147"/>
            <a:ext cx="1900711" cy="4175985"/>
            <a:chOff x="3624" y="864"/>
            <a:chExt cx="1267" cy="2784"/>
          </a:xfrm>
        </p:grpSpPr>
        <p:grpSp>
          <p:nvGrpSpPr>
            <p:cNvPr id="10" name="Group 10"/>
            <p:cNvGrpSpPr>
              <a:grpSpLocks/>
            </p:cNvGrpSpPr>
            <p:nvPr/>
          </p:nvGrpSpPr>
          <p:grpSpPr bwMode="auto">
            <a:xfrm>
              <a:off x="3693" y="864"/>
              <a:ext cx="1152" cy="2784"/>
              <a:chOff x="1005" y="864"/>
              <a:chExt cx="1152" cy="2784"/>
            </a:xfrm>
          </p:grpSpPr>
          <p:sp>
            <p:nvSpPr>
              <p:cNvPr id="15" name="Line 11"/>
              <p:cNvSpPr>
                <a:spLocks noChangeShapeType="1"/>
              </p:cNvSpPr>
              <p:nvPr/>
            </p:nvSpPr>
            <p:spPr bwMode="auto">
              <a:xfrm flipV="1">
                <a:off x="1572" y="864"/>
                <a:ext cx="0" cy="2784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 type="none" w="med" len="med"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2400"/>
              </a:p>
            </p:txBody>
          </p:sp>
          <p:sp>
            <p:nvSpPr>
              <p:cNvPr id="16" name="Oval 12"/>
              <p:cNvSpPr>
                <a:spLocks noChangeArrowheads="1"/>
              </p:cNvSpPr>
              <p:nvPr/>
            </p:nvSpPr>
            <p:spPr bwMode="auto">
              <a:xfrm>
                <a:off x="1284" y="1968"/>
                <a:ext cx="576" cy="576"/>
              </a:xfrm>
              <a:prstGeom prst="ellipse">
                <a:avLst/>
              </a:prstGeom>
              <a:solidFill>
                <a:srgbClr val="DDDDD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2400"/>
              </a:p>
            </p:txBody>
          </p:sp>
          <p:sp>
            <p:nvSpPr>
              <p:cNvPr id="17" name="Arc 13"/>
              <p:cNvSpPr>
                <a:spLocks/>
              </p:cNvSpPr>
              <p:nvPr/>
            </p:nvSpPr>
            <p:spPr bwMode="auto">
              <a:xfrm>
                <a:off x="1005" y="2163"/>
                <a:ext cx="1152" cy="191"/>
              </a:xfrm>
              <a:custGeom>
                <a:avLst/>
                <a:gdLst>
                  <a:gd name="G0" fmla="+- 21600 0 0"/>
                  <a:gd name="G1" fmla="+- 18079 0 0"/>
                  <a:gd name="G2" fmla="+- 21600 0 0"/>
                  <a:gd name="T0" fmla="*/ 33419 w 43200"/>
                  <a:gd name="T1" fmla="*/ 0 h 39679"/>
                  <a:gd name="T2" fmla="*/ 8667 w 43200"/>
                  <a:gd name="T3" fmla="*/ 779 h 39679"/>
                  <a:gd name="T4" fmla="*/ 21600 w 43200"/>
                  <a:gd name="T5" fmla="*/ 18079 h 39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00" h="39679" fill="none" extrusionOk="0">
                    <a:moveTo>
                      <a:pt x="33419" y="-1"/>
                    </a:moveTo>
                    <a:cubicBezTo>
                      <a:pt x="39521" y="3989"/>
                      <a:pt x="43200" y="10788"/>
                      <a:pt x="43200" y="18079"/>
                    </a:cubicBezTo>
                    <a:cubicBezTo>
                      <a:pt x="43200" y="30008"/>
                      <a:pt x="33529" y="39679"/>
                      <a:pt x="21600" y="39679"/>
                    </a:cubicBezTo>
                    <a:cubicBezTo>
                      <a:pt x="9670" y="39679"/>
                      <a:pt x="0" y="30008"/>
                      <a:pt x="0" y="18079"/>
                    </a:cubicBezTo>
                    <a:cubicBezTo>
                      <a:pt x="-1" y="11268"/>
                      <a:pt x="3212" y="4856"/>
                      <a:pt x="8666" y="778"/>
                    </a:cubicBezTo>
                  </a:path>
                  <a:path w="43200" h="39679" stroke="0" extrusionOk="0">
                    <a:moveTo>
                      <a:pt x="33419" y="-1"/>
                    </a:moveTo>
                    <a:cubicBezTo>
                      <a:pt x="39521" y="3989"/>
                      <a:pt x="43200" y="10788"/>
                      <a:pt x="43200" y="18079"/>
                    </a:cubicBezTo>
                    <a:cubicBezTo>
                      <a:pt x="43200" y="30008"/>
                      <a:pt x="33529" y="39679"/>
                      <a:pt x="21600" y="39679"/>
                    </a:cubicBezTo>
                    <a:cubicBezTo>
                      <a:pt x="9670" y="39679"/>
                      <a:pt x="0" y="30008"/>
                      <a:pt x="0" y="18079"/>
                    </a:cubicBezTo>
                    <a:cubicBezTo>
                      <a:pt x="-1" y="11268"/>
                      <a:pt x="3212" y="4856"/>
                      <a:pt x="8666" y="778"/>
                    </a:cubicBezTo>
                    <a:lnTo>
                      <a:pt x="21600" y="18079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 type="arrow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DDDDDD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sz="2400"/>
              </a:p>
            </p:txBody>
          </p:sp>
        </p:grpSp>
        <p:sp>
          <p:nvSpPr>
            <p:cNvPr id="11" name="Arc 15"/>
            <p:cNvSpPr>
              <a:spLocks/>
            </p:cNvSpPr>
            <p:nvPr/>
          </p:nvSpPr>
          <p:spPr bwMode="auto">
            <a:xfrm>
              <a:off x="3624" y="1344"/>
              <a:ext cx="1267" cy="576"/>
            </a:xfrm>
            <a:custGeom>
              <a:avLst/>
              <a:gdLst>
                <a:gd name="G0" fmla="+- 15560 0 0"/>
                <a:gd name="G1" fmla="+- 21600 0 0"/>
                <a:gd name="G2" fmla="+- 21600 0 0"/>
                <a:gd name="T0" fmla="*/ 0 w 30602"/>
                <a:gd name="T1" fmla="*/ 6618 h 21600"/>
                <a:gd name="T2" fmla="*/ 30602 w 30602"/>
                <a:gd name="T3" fmla="*/ 6099 h 21600"/>
                <a:gd name="T4" fmla="*/ 15560 w 30602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602" h="21600" fill="none" extrusionOk="0">
                  <a:moveTo>
                    <a:pt x="0" y="6618"/>
                  </a:moveTo>
                  <a:cubicBezTo>
                    <a:pt x="4071" y="2389"/>
                    <a:pt x="9689" y="-1"/>
                    <a:pt x="15560" y="0"/>
                  </a:cubicBezTo>
                  <a:cubicBezTo>
                    <a:pt x="21176" y="0"/>
                    <a:pt x="26571" y="2187"/>
                    <a:pt x="30602" y="6098"/>
                  </a:cubicBezTo>
                </a:path>
                <a:path w="30602" h="21600" stroke="0" extrusionOk="0">
                  <a:moveTo>
                    <a:pt x="0" y="6618"/>
                  </a:moveTo>
                  <a:cubicBezTo>
                    <a:pt x="4071" y="2389"/>
                    <a:pt x="9689" y="-1"/>
                    <a:pt x="15560" y="0"/>
                  </a:cubicBezTo>
                  <a:cubicBezTo>
                    <a:pt x="21176" y="0"/>
                    <a:pt x="26571" y="2187"/>
                    <a:pt x="30602" y="6098"/>
                  </a:cubicBezTo>
                  <a:lnTo>
                    <a:pt x="15560" y="21600"/>
                  </a:lnTo>
                  <a:close/>
                </a:path>
              </a:pathLst>
            </a:custGeom>
            <a:noFill/>
            <a:ln w="38100">
              <a:solidFill>
                <a:srgbClr val="CC0000"/>
              </a:solidFill>
              <a:round/>
              <a:headEnd type="arrow" w="med" len="med"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DDDDDD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sz="2400"/>
            </a:p>
          </p:txBody>
        </p:sp>
      </p:grpSp>
      <p:sp>
        <p:nvSpPr>
          <p:cNvPr id="19" name="Rectangle 19"/>
          <p:cNvSpPr>
            <a:spLocks noChangeArrowheads="1"/>
          </p:cNvSpPr>
          <p:nvPr/>
        </p:nvSpPr>
        <p:spPr bwMode="auto">
          <a:xfrm>
            <a:off x="6993778" y="2258992"/>
            <a:ext cx="1800200" cy="908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 algn="l">
              <a:lnSpc>
                <a:spcPts val="2400"/>
              </a:lnSpc>
              <a:defRPr/>
            </a:pPr>
            <a:r>
              <a:rPr lang="en-US" sz="2400">
                <a:solidFill>
                  <a:srgbClr val="CC0000"/>
                </a:solidFill>
              </a:rPr>
              <a:t>Nutation</a:t>
            </a:r>
          </a:p>
          <a:p>
            <a:pPr algn="l">
              <a:lnSpc>
                <a:spcPts val="2400"/>
              </a:lnSpc>
              <a:defRPr/>
            </a:pPr>
            <a:r>
              <a:rPr lang="en-US" sz="2400">
                <a:solidFill>
                  <a:srgbClr val="CC0000"/>
                </a:solidFill>
              </a:rPr>
              <a:t>(pendular</a:t>
            </a:r>
          </a:p>
          <a:p>
            <a:pPr algn="l">
              <a:lnSpc>
                <a:spcPts val="2400"/>
              </a:lnSpc>
              <a:defRPr/>
            </a:pPr>
            <a:r>
              <a:rPr lang="en-US" sz="2400">
                <a:solidFill>
                  <a:srgbClr val="CC0000"/>
                </a:solidFill>
              </a:rPr>
              <a:t> oscillation)</a:t>
            </a:r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auto">
          <a:xfrm>
            <a:off x="6408713" y="3383988"/>
            <a:ext cx="2376264" cy="719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4D4D4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 algn="l">
              <a:lnSpc>
                <a:spcPts val="2400"/>
              </a:lnSpc>
              <a:defRPr/>
            </a:pPr>
            <a:r>
              <a:rPr lang="en-US" sz="2400">
                <a:solidFill>
                  <a:srgbClr val="292929"/>
                </a:solidFill>
              </a:rPr>
              <a:t>Spin</a:t>
            </a:r>
          </a:p>
          <a:p>
            <a:pPr algn="l">
              <a:lnSpc>
                <a:spcPts val="2400"/>
              </a:lnSpc>
              <a:defRPr/>
            </a:pPr>
            <a:r>
              <a:rPr lang="en-US" sz="2400">
                <a:solidFill>
                  <a:srgbClr val="292929"/>
                </a:solidFill>
              </a:rPr>
              <a:t>(Lepton </a:t>
            </a:r>
            <a:r>
              <a:rPr lang="en-US" sz="2400" smtClean="0">
                <a:solidFill>
                  <a:srgbClr val="292929"/>
                </a:solidFill>
              </a:rPr>
              <a:t>asymmetry</a:t>
            </a:r>
            <a:r>
              <a:rPr lang="en-US" sz="2400">
                <a:solidFill>
                  <a:srgbClr val="292929"/>
                </a:solidFill>
              </a:rPr>
              <a:t>)</a:t>
            </a:r>
          </a:p>
        </p:txBody>
      </p:sp>
      <p:sp>
        <p:nvSpPr>
          <p:cNvPr id="21" name="Rectangle 23"/>
          <p:cNvSpPr>
            <a:spLocks noChangeArrowheads="1"/>
          </p:cNvSpPr>
          <p:nvPr/>
        </p:nvSpPr>
        <p:spPr bwMode="auto">
          <a:xfrm>
            <a:off x="6480838" y="1188964"/>
            <a:ext cx="2376264" cy="863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4D4D4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 algn="l">
              <a:lnSpc>
                <a:spcPts val="2400"/>
              </a:lnSpc>
              <a:defRPr/>
            </a:pPr>
            <a:r>
              <a:rPr lang="en-US" sz="2400">
                <a:solidFill>
                  <a:srgbClr val="292929"/>
                </a:solidFill>
              </a:rPr>
              <a:t>Polarization vector</a:t>
            </a:r>
          </a:p>
          <a:p>
            <a:pPr algn="l">
              <a:lnSpc>
                <a:spcPts val="2400"/>
              </a:lnSpc>
              <a:defRPr/>
            </a:pPr>
            <a:r>
              <a:rPr lang="en-US" sz="2400">
                <a:solidFill>
                  <a:srgbClr val="292929"/>
                </a:solidFill>
              </a:rPr>
              <a:t>for neutrinos plus</a:t>
            </a:r>
          </a:p>
          <a:p>
            <a:pPr algn="l">
              <a:lnSpc>
                <a:spcPts val="2400"/>
              </a:lnSpc>
              <a:defRPr/>
            </a:pPr>
            <a:r>
              <a:rPr lang="en-US" sz="2400">
                <a:solidFill>
                  <a:srgbClr val="292929"/>
                </a:solidFill>
              </a:rPr>
              <a:t>antineutrinos 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45603" y="6162762"/>
            <a:ext cx="89269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400" smtClean="0">
                <a:solidFill>
                  <a:srgbClr val="4D4D4D"/>
                </a:solidFill>
              </a:rPr>
              <a:t>[Hannestad</a:t>
            </a:r>
            <a:r>
              <a:rPr lang="en-US" sz="2400">
                <a:solidFill>
                  <a:srgbClr val="4D4D4D"/>
                </a:solidFill>
              </a:rPr>
              <a:t>, Raffelt, Sigl, Wong</a:t>
            </a:r>
            <a:r>
              <a:rPr lang="en-US" sz="2400" smtClean="0">
                <a:solidFill>
                  <a:srgbClr val="4D4D4D"/>
                </a:solidFill>
              </a:rPr>
              <a:t>:  </a:t>
            </a:r>
            <a:r>
              <a:rPr lang="en-US" sz="2400">
                <a:solidFill>
                  <a:srgbClr val="4D4D4D"/>
                </a:solidFill>
              </a:rPr>
              <a:t>astro-ph/0608695]</a:t>
            </a:r>
          </a:p>
        </p:txBody>
      </p:sp>
      <p:sp>
        <p:nvSpPr>
          <p:cNvPr id="23" name="Rectangle 21"/>
          <p:cNvSpPr>
            <a:spLocks noChangeArrowheads="1"/>
          </p:cNvSpPr>
          <p:nvPr/>
        </p:nvSpPr>
        <p:spPr bwMode="auto">
          <a:xfrm>
            <a:off x="171312" y="3195243"/>
            <a:ext cx="4248472" cy="2822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/>
        </p:spPr>
        <p:txBody>
          <a:bodyPr wrap="none" lIns="86402" tIns="43201" rIns="86402" bIns="43201"/>
          <a:lstStyle/>
          <a:p>
            <a:pPr algn="l">
              <a:buFontTx/>
              <a:buChar char="•"/>
              <a:defRPr/>
            </a:pPr>
            <a:r>
              <a:rPr lang="en-US" sz="2400">
                <a:solidFill>
                  <a:srgbClr val="003399"/>
                </a:solidFill>
              </a:rPr>
              <a:t> Very asymmetric system</a:t>
            </a:r>
          </a:p>
          <a:p>
            <a:pPr algn="l">
              <a:defRPr/>
            </a:pPr>
            <a:r>
              <a:rPr lang="en-US" sz="2400">
                <a:solidFill>
                  <a:srgbClr val="003399"/>
                </a:solidFill>
              </a:rPr>
              <a:t>   - Large spin </a:t>
            </a:r>
          </a:p>
          <a:p>
            <a:pPr algn="l">
              <a:defRPr/>
            </a:pPr>
            <a:r>
              <a:rPr lang="en-US" sz="2400">
                <a:solidFill>
                  <a:srgbClr val="003399"/>
                </a:solidFill>
              </a:rPr>
              <a:t>   - Almost pure precession </a:t>
            </a:r>
          </a:p>
          <a:p>
            <a:pPr algn="l">
              <a:defRPr/>
            </a:pPr>
            <a:r>
              <a:rPr lang="en-US" sz="2400">
                <a:solidFill>
                  <a:srgbClr val="003399"/>
                </a:solidFill>
              </a:rPr>
              <a:t>   - Fully synchronized oscillations</a:t>
            </a:r>
          </a:p>
          <a:p>
            <a:pPr algn="l">
              <a:defRPr/>
            </a:pPr>
            <a:endParaRPr lang="en-US" sz="1000">
              <a:solidFill>
                <a:srgbClr val="003399"/>
              </a:solidFill>
            </a:endParaRPr>
          </a:p>
          <a:p>
            <a:pPr algn="l">
              <a:buFontTx/>
              <a:buChar char="•"/>
              <a:defRPr/>
            </a:pPr>
            <a:r>
              <a:rPr lang="en-US" sz="2400">
                <a:solidFill>
                  <a:srgbClr val="003399"/>
                </a:solidFill>
              </a:rPr>
              <a:t> Perfectly symmetric system</a:t>
            </a:r>
          </a:p>
          <a:p>
            <a:pPr algn="l">
              <a:defRPr/>
            </a:pPr>
            <a:r>
              <a:rPr lang="en-US" sz="2400">
                <a:solidFill>
                  <a:srgbClr val="003399"/>
                </a:solidFill>
              </a:rPr>
              <a:t>   - No spin</a:t>
            </a:r>
          </a:p>
          <a:p>
            <a:pPr algn="l">
              <a:defRPr/>
            </a:pPr>
            <a:r>
              <a:rPr lang="en-US" sz="2400">
                <a:solidFill>
                  <a:srgbClr val="003399"/>
                </a:solidFill>
              </a:rPr>
              <a:t>   - P</a:t>
            </a:r>
            <a:r>
              <a:rPr lang="en-US" sz="2400" smtClean="0">
                <a:solidFill>
                  <a:srgbClr val="003399"/>
                </a:solidFill>
              </a:rPr>
              <a:t>lane pendulum</a:t>
            </a:r>
            <a:endParaRPr lang="en-US" sz="2400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52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Flavor Conversion in </a:t>
            </a:r>
            <a:r>
              <a:rPr lang="en-US" smtClean="0"/>
              <a:t>a Toy </a:t>
            </a:r>
            <a:r>
              <a:rPr lang="en-US"/>
              <a:t>Supernova</a:t>
            </a:r>
          </a:p>
        </p:txBody>
      </p:sp>
      <p:pic>
        <p:nvPicPr>
          <p:cNvPr id="3" name="Picture 3" descr="C:\Users\Georg Raffelt\Desktop\p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56" y="962996"/>
            <a:ext cx="3886933" cy="2867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C:\Users\Georg Raffelt\Desktop\p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1" y="3563987"/>
            <a:ext cx="3951439" cy="2915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592232" y="701997"/>
            <a:ext cx="1800250" cy="333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86402" tIns="43201" rIns="86402" bIns="43201">
            <a:spAutoFit/>
          </a:bodyPr>
          <a:lstStyle/>
          <a:p>
            <a:pPr algn="r"/>
            <a:r>
              <a:rPr lang="en-US" sz="1600"/>
              <a:t>astro-ph/0608695</a:t>
            </a:r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>
            <a:off x="1908212" y="2109193"/>
            <a:ext cx="1501" cy="3860986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>
              <a:defRPr/>
            </a:pPr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5"/>
              <p:cNvSpPr>
                <a:spLocks noChangeArrowheads="1"/>
              </p:cNvSpPr>
              <p:nvPr/>
            </p:nvSpPr>
            <p:spPr bwMode="auto">
              <a:xfrm>
                <a:off x="4464497" y="3885365"/>
                <a:ext cx="4176464" cy="22349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rgbClr val="DDDDDD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6402" tIns="43201" rIns="86402" bIns="43201" anchor="ctr"/>
              <a:lstStyle/>
              <a:p>
                <a:pPr algn="l">
                  <a:buFontTx/>
                  <a:buChar char="•"/>
                </a:pPr>
                <a:r>
                  <a:rPr lang="en-US" sz="2200" smtClean="0">
                    <a:solidFill>
                      <a:srgbClr val="003399"/>
                    </a:solidFill>
                    <a:effectLst/>
                    <a:latin typeface="+mj-lt"/>
                  </a:rPr>
                  <a:t> Neutrino-neutrino interaction </a:t>
                </a:r>
              </a:p>
              <a:p>
                <a:pPr algn="l"/>
                <a:r>
                  <a:rPr lang="en-US" sz="2200">
                    <a:solidFill>
                      <a:srgbClr val="003399"/>
                    </a:solidFill>
                    <a:effectLst/>
                    <a:latin typeface="+mj-lt"/>
                  </a:rPr>
                  <a:t>   energy at nu </a:t>
                </a:r>
                <a:r>
                  <a:rPr lang="en-US" sz="2200" smtClean="0">
                    <a:solidFill>
                      <a:srgbClr val="003399"/>
                    </a:solidFill>
                    <a:effectLst/>
                    <a:latin typeface="+mj-lt"/>
                  </a:rPr>
                  <a:t>sphere  (</a:t>
                </a:r>
                <a14:m>
                  <m:oMath xmlns:m="http://schemas.openxmlformats.org/officeDocument/2006/math">
                    <m:r>
                      <a:rPr lang="en-US" sz="2200" i="1" smtClean="0">
                        <a:solidFill>
                          <a:srgbClr val="003399"/>
                        </a:solidFill>
                        <a:effectLst/>
                        <a:latin typeface="Cambria Math"/>
                      </a:rPr>
                      <m:t>𝑟</m:t>
                    </m:r>
                    <m:r>
                      <a:rPr lang="en-US" sz="2200" i="1" smtClean="0">
                        <a:solidFill>
                          <a:srgbClr val="003399"/>
                        </a:solidFill>
                        <a:effectLst/>
                        <a:latin typeface="Cambria Math"/>
                      </a:rPr>
                      <m:t>=10 </m:t>
                    </m:r>
                    <m:r>
                      <m:rPr>
                        <m:nor/>
                      </m:rPr>
                      <a:rPr lang="en-US" sz="2200" i="0" smtClean="0">
                        <a:solidFill>
                          <a:srgbClr val="003399"/>
                        </a:solidFill>
                        <a:effectLst/>
                        <a:latin typeface="Cambria Math"/>
                      </a:rPr>
                      <m:t>km</m:t>
                    </m:r>
                  </m:oMath>
                </a14:m>
                <a:r>
                  <a:rPr lang="en-US" sz="2200">
                    <a:solidFill>
                      <a:srgbClr val="003399"/>
                    </a:solidFill>
                    <a:effectLst/>
                    <a:latin typeface="+mj-lt"/>
                  </a:rPr>
                  <a:t>)</a:t>
                </a:r>
              </a:p>
              <a:p>
                <a:pPr algn="l"/>
                <a:r>
                  <a:rPr lang="en-US" sz="2200">
                    <a:solidFill>
                      <a:srgbClr val="003399"/>
                    </a:solidFill>
                    <a:effectLst/>
                    <a:latin typeface="+mj-lt"/>
                  </a:rPr>
                  <a:t>  </a:t>
                </a:r>
                <a:r>
                  <a:rPr lang="en-US" sz="2200" smtClean="0">
                    <a:solidFill>
                      <a:srgbClr val="003399"/>
                    </a:solidFill>
                    <a:effectLst/>
                    <a:latin typeface="+mj-lt"/>
                  </a:rPr>
                  <a:t>       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solidFill>
                          <a:schemeClr val="tx1"/>
                        </a:solidFill>
                        <a:effectLst/>
                        <a:latin typeface="Cambria Math"/>
                      </a:rPr>
                      <m:t>𝜇</m:t>
                    </m:r>
                    <m:r>
                      <a:rPr lang="en-US" sz="2200" i="1" smtClean="0">
                        <a:solidFill>
                          <a:schemeClr val="tx1"/>
                        </a:solidFill>
                        <a:effectLst/>
                        <a:latin typeface="Cambria Math"/>
                      </a:rPr>
                      <m:t>=0.3</m:t>
                    </m:r>
                    <m:r>
                      <a:rPr lang="en-US" sz="2200" b="0" i="1" smtClean="0">
                        <a:solidFill>
                          <a:schemeClr val="tx1"/>
                        </a:solidFill>
                        <a:effectLst/>
                        <a:latin typeface="Cambria Math"/>
                      </a:rPr>
                      <m:t>×</m:t>
                    </m:r>
                    <m:sSup>
                      <m:sSupPr>
                        <m:ctrlPr>
                          <a:rPr lang="en-US" sz="2200" b="0" i="1" smtClean="0">
                            <a:solidFill>
                              <a:schemeClr val="tx1"/>
                            </a:solidFill>
                            <a:effectLst/>
                            <a:latin typeface="Cambria Math"/>
                          </a:rPr>
                        </m:ctrlPr>
                      </m:sSupPr>
                      <m:e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effectLst/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effectLst/>
                            <a:latin typeface="Cambria Math"/>
                          </a:rPr>
                          <m:t>5</m:t>
                        </m:r>
                      </m:sup>
                    </m:sSup>
                    <m:r>
                      <a:rPr lang="en-US" sz="2200" b="0" i="1" smtClean="0">
                        <a:solidFill>
                          <a:schemeClr val="tx1"/>
                        </a:solidFill>
                        <a:effectLst/>
                        <a:latin typeface="Cambria Math"/>
                      </a:rPr>
                      <m:t> </m:t>
                    </m:r>
                    <m:sSup>
                      <m:sSupPr>
                        <m:ctrlPr>
                          <a:rPr lang="en-US" sz="2200" b="0" i="1" smtClean="0">
                            <a:solidFill>
                              <a:schemeClr val="tx1"/>
                            </a:solidFill>
                            <a:effectLst/>
                            <a:latin typeface="Cambria Math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sz="2200" b="0" i="0" smtClean="0">
                            <a:solidFill>
                              <a:schemeClr val="tx1"/>
                            </a:solidFill>
                            <a:effectLst/>
                            <a:latin typeface="Cambria Math"/>
                          </a:rPr>
                          <m:t>km</m:t>
                        </m:r>
                      </m:e>
                      <m:sup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effectLst/>
                            <a:latin typeface="Cambria Math"/>
                          </a:rPr>
                          <m:t>−1</m:t>
                        </m:r>
                      </m:sup>
                    </m:sSup>
                  </m:oMath>
                </a14:m>
                <a:endParaRPr lang="en-US" sz="2200">
                  <a:solidFill>
                    <a:srgbClr val="003399"/>
                  </a:solidFill>
                  <a:effectLst/>
                  <a:latin typeface="+mj-lt"/>
                </a:endParaRPr>
              </a:p>
              <a:p>
                <a:pPr algn="l"/>
                <a:endParaRPr lang="en-US" sz="800" baseline="30000">
                  <a:solidFill>
                    <a:srgbClr val="003399"/>
                  </a:solidFill>
                  <a:latin typeface="+mj-lt"/>
                </a:endParaRPr>
              </a:p>
              <a:p>
                <a:pPr algn="l">
                  <a:buFontTx/>
                  <a:buChar char="•"/>
                </a:pPr>
                <a:r>
                  <a:rPr lang="en-US" sz="2200">
                    <a:solidFill>
                      <a:srgbClr val="003399"/>
                    </a:solidFill>
                    <a:effectLst/>
                    <a:latin typeface="+mj-lt"/>
                  </a:rPr>
                  <a:t> Falls off approximately </a:t>
                </a:r>
                <a:r>
                  <a:rPr lang="en-US" sz="2200" smtClean="0">
                    <a:solidFill>
                      <a:srgbClr val="003399"/>
                    </a:solidFill>
                    <a:effectLst/>
                    <a:latin typeface="+mj-lt"/>
                  </a:rPr>
                  <a:t>as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200" b="0" i="1" smtClean="0">
                            <a:solidFill>
                              <a:srgbClr val="003399"/>
                            </a:solidFill>
                            <a:effectLst/>
                            <a:latin typeface="Cambria Math"/>
                          </a:rPr>
                        </m:ctrlPr>
                      </m:sSupPr>
                      <m:e>
                        <m:r>
                          <a:rPr lang="en-US" sz="2200" b="0" i="1" smtClean="0">
                            <a:solidFill>
                              <a:srgbClr val="003399"/>
                            </a:solidFill>
                            <a:effectLst/>
                            <a:latin typeface="Cambria Math"/>
                          </a:rPr>
                          <m:t>𝑟</m:t>
                        </m:r>
                      </m:e>
                      <m:sup>
                        <m:r>
                          <a:rPr lang="en-US" sz="2200" b="0" i="1" smtClean="0">
                            <a:solidFill>
                              <a:srgbClr val="003399"/>
                            </a:solidFill>
                            <a:effectLst/>
                            <a:latin typeface="Cambria Math"/>
                          </a:rPr>
                          <m:t>−4</m:t>
                        </m:r>
                      </m:sup>
                    </m:sSup>
                  </m:oMath>
                </a14:m>
                <a:endParaRPr lang="en-US" sz="2200" b="0" smtClean="0">
                  <a:solidFill>
                    <a:srgbClr val="003399"/>
                  </a:solidFill>
                  <a:effectLst/>
                  <a:latin typeface="+mj-lt"/>
                </a:endParaRPr>
              </a:p>
              <a:p>
                <a:pPr algn="l"/>
                <a:r>
                  <a:rPr lang="en-US" sz="2200">
                    <a:solidFill>
                      <a:srgbClr val="003399"/>
                    </a:solidFill>
                    <a:effectLst/>
                    <a:latin typeface="+mj-lt"/>
                  </a:rPr>
                  <a:t>   (geometric flux dilution and nus</a:t>
                </a:r>
              </a:p>
              <a:p>
                <a:pPr algn="l"/>
                <a:r>
                  <a:rPr lang="en-US" sz="2200">
                    <a:solidFill>
                      <a:srgbClr val="003399"/>
                    </a:solidFill>
                    <a:effectLst/>
                    <a:latin typeface="+mj-lt"/>
                  </a:rPr>
                  <a:t>    become more co-linear)</a:t>
                </a:r>
              </a:p>
            </p:txBody>
          </p:sp>
        </mc:Choice>
        <mc:Fallback xmlns="">
          <p:sp>
            <p:nvSpPr>
              <p:cNvPr id="7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464497" y="3885365"/>
                <a:ext cx="4176464" cy="2234992"/>
              </a:xfrm>
              <a:prstGeom prst="rect">
                <a:avLst/>
              </a:prstGeom>
              <a:blipFill rotWithShape="1">
                <a:blip r:embed="rId4"/>
                <a:stretch>
                  <a:fillRect l="-2044" t="-1090" r="-2044" b="-436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DDDDDD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8"/>
              <p:cNvSpPr>
                <a:spLocks noChangeArrowheads="1"/>
              </p:cNvSpPr>
              <p:nvPr/>
            </p:nvSpPr>
            <p:spPr bwMode="auto">
              <a:xfrm>
                <a:off x="4464497" y="827997"/>
                <a:ext cx="4176464" cy="79199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rgbClr val="DDDDDD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6402" tIns="43201" rIns="86402" bIns="43201" anchor="ctr"/>
              <a:lstStyle/>
              <a:p>
                <a:pPr algn="l">
                  <a:buFontTx/>
                  <a:buChar char="•"/>
                </a:pPr>
                <a:r>
                  <a:rPr lang="en-US" sz="2200" smtClean="0">
                    <a:solidFill>
                      <a:srgbClr val="003399"/>
                    </a:solidFill>
                    <a:effectLst/>
                    <a:latin typeface="+mj-lt"/>
                  </a:rPr>
                  <a:t> Two </a:t>
                </a:r>
                <a:r>
                  <a:rPr lang="en-US" sz="2200">
                    <a:solidFill>
                      <a:srgbClr val="003399"/>
                    </a:solidFill>
                    <a:effectLst/>
                    <a:latin typeface="+mj-lt"/>
                  </a:rPr>
                  <a:t>modes </a:t>
                </a:r>
                <a:r>
                  <a:rPr lang="en-US" sz="2200" smtClean="0">
                    <a:solidFill>
                      <a:srgbClr val="003399"/>
                    </a:solidFill>
                    <a:effectLst/>
                    <a:latin typeface="+mj-lt"/>
                  </a:rPr>
                  <a:t>with 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solidFill>
                          <a:srgbClr val="003399"/>
                        </a:solidFill>
                        <a:effectLst/>
                        <a:latin typeface="Cambria Math"/>
                      </a:rPr>
                      <m:t>𝜔</m:t>
                    </m:r>
                    <m:r>
                      <a:rPr lang="en-US" sz="2200" b="0" i="1" smtClean="0">
                        <a:solidFill>
                          <a:srgbClr val="003399"/>
                        </a:solidFill>
                        <a:effectLst/>
                        <a:latin typeface="Cambria Math"/>
                      </a:rPr>
                      <m:t>=±0.3 </m:t>
                    </m:r>
                    <m:sSup>
                      <m:sSupPr>
                        <m:ctrlPr>
                          <a:rPr lang="en-US" sz="2200" b="0" i="1" smtClean="0">
                            <a:solidFill>
                              <a:srgbClr val="003399"/>
                            </a:solidFill>
                            <a:effectLst/>
                            <a:latin typeface="Cambria Math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sz="2200" b="0" i="0" smtClean="0">
                            <a:solidFill>
                              <a:srgbClr val="003399"/>
                            </a:solidFill>
                            <a:effectLst/>
                            <a:latin typeface="Cambria Math"/>
                          </a:rPr>
                          <m:t>km</m:t>
                        </m:r>
                      </m:e>
                      <m:sup>
                        <m:r>
                          <a:rPr lang="en-US" sz="2200" b="0" i="1" smtClean="0">
                            <a:solidFill>
                              <a:srgbClr val="003399"/>
                            </a:solidFill>
                            <a:effectLst/>
                            <a:latin typeface="Cambria Math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sz="2200" smtClean="0">
                    <a:solidFill>
                      <a:srgbClr val="003399"/>
                    </a:solidFill>
                    <a:effectLst/>
                    <a:latin typeface="+mj-lt"/>
                  </a:rPr>
                  <a:t>  </a:t>
                </a:r>
                <a:endParaRPr lang="en-US" sz="2200">
                  <a:solidFill>
                    <a:srgbClr val="003399"/>
                  </a:solidFill>
                  <a:effectLst/>
                  <a:latin typeface="+mj-lt"/>
                </a:endParaRPr>
              </a:p>
              <a:p>
                <a:pPr algn="l">
                  <a:buFontTx/>
                  <a:buChar char="•"/>
                </a:pPr>
                <a:r>
                  <a:rPr lang="en-US" sz="2200">
                    <a:solidFill>
                      <a:srgbClr val="003399"/>
                    </a:solidFill>
                    <a:effectLst/>
                    <a:latin typeface="+mj-lt"/>
                  </a:rPr>
                  <a:t> Assume 80% anti-neutrinos</a:t>
                </a:r>
              </a:p>
            </p:txBody>
          </p:sp>
        </mc:Choice>
        <mc:Fallback xmlns="">
          <p:sp>
            <p:nvSpPr>
              <p:cNvPr id="8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464497" y="827997"/>
                <a:ext cx="4176464" cy="791997"/>
              </a:xfrm>
              <a:prstGeom prst="rect">
                <a:avLst/>
              </a:prstGeom>
              <a:blipFill rotWithShape="1">
                <a:blip r:embed="rId5"/>
                <a:stretch>
                  <a:fillRect l="-2044" t="-4615" b="-1384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DDDDDD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4464497" y="2649190"/>
            <a:ext cx="4176464" cy="791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 algn="l">
              <a:buFontTx/>
              <a:buChar char="•"/>
            </a:pPr>
            <a:r>
              <a:rPr lang="en-US" sz="2200">
                <a:solidFill>
                  <a:srgbClr val="CB0000"/>
                </a:solidFill>
                <a:effectLst/>
                <a:latin typeface="+mj-lt"/>
              </a:rPr>
              <a:t> Sharp onset radius </a:t>
            </a:r>
          </a:p>
          <a:p>
            <a:pPr algn="l">
              <a:buFontTx/>
              <a:buChar char="•"/>
            </a:pPr>
            <a:r>
              <a:rPr lang="en-US" sz="2200">
                <a:solidFill>
                  <a:srgbClr val="CB0000"/>
                </a:solidFill>
                <a:effectLst/>
                <a:latin typeface="+mj-lt"/>
              </a:rPr>
              <a:t> Oscillation amplitude declining</a:t>
            </a:r>
          </a:p>
        </p:txBody>
      </p:sp>
    </p:spTree>
    <p:extLst>
      <p:ext uri="{BB962C8B-B14F-4D97-AF65-F5344CB8AC3E}">
        <p14:creationId xmlns:p14="http://schemas.microsoft.com/office/powerpoint/2010/main" val="2237474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Neutrino Conversion and </a:t>
            </a:r>
            <a:r>
              <a:rPr lang="en-US" smtClean="0"/>
              <a:t>Flavor </a:t>
            </a:r>
            <a:r>
              <a:rPr lang="en-US"/>
              <a:t>Pendulum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592289" y="3887986"/>
            <a:ext cx="4032448" cy="273599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>
              <a:defRPr/>
            </a:pPr>
            <a:endParaRPr lang="en-US"/>
          </a:p>
        </p:txBody>
      </p:sp>
      <p:sp>
        <p:nvSpPr>
          <p:cNvPr id="4" name="Line 3"/>
          <p:cNvSpPr>
            <a:spLocks noChangeShapeType="1"/>
          </p:cNvSpPr>
          <p:nvPr/>
        </p:nvSpPr>
        <p:spPr bwMode="auto">
          <a:xfrm>
            <a:off x="4246973" y="3959985"/>
            <a:ext cx="1500" cy="2591991"/>
          </a:xfrm>
          <a:prstGeom prst="line">
            <a:avLst/>
          </a:prstGeom>
          <a:noFill/>
          <a:ln w="57150">
            <a:solidFill>
              <a:srgbClr val="0000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>
              <a:defRPr/>
            </a:pPr>
            <a:endParaRPr lang="en-US"/>
          </a:p>
        </p:txBody>
      </p:sp>
      <p:pic>
        <p:nvPicPr>
          <p:cNvPr id="5" name="Picture 4" descr="C:\Users\Georg Raffelt\Desktop\p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16" y="647998"/>
            <a:ext cx="4392488" cy="3095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C:\Users\Georg Raffelt\Desktop\p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521" y="647998"/>
            <a:ext cx="4392488" cy="3095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768753" y="3887986"/>
            <a:ext cx="2304256" cy="273599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>
              <a:defRPr/>
            </a:pPr>
            <a:endParaRPr 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44016" y="647998"/>
            <a:ext cx="4392488" cy="309598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>
              <a:defRPr/>
            </a:pPr>
            <a:endParaRPr 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4680521" y="647998"/>
            <a:ext cx="4392488" cy="309598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144016" y="3887986"/>
            <a:ext cx="2304256" cy="273599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 flipV="1">
            <a:off x="1372653" y="4103985"/>
            <a:ext cx="0" cy="230399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Oval 12"/>
          <p:cNvSpPr>
            <a:spLocks noChangeAspect="1" noChangeArrowheads="1"/>
          </p:cNvSpPr>
          <p:nvPr/>
        </p:nvSpPr>
        <p:spPr bwMode="auto">
          <a:xfrm>
            <a:off x="1084621" y="4967982"/>
            <a:ext cx="576064" cy="575998"/>
          </a:xfrm>
          <a:prstGeom prst="ellipse">
            <a:avLst/>
          </a:prstGeom>
          <a:solidFill>
            <a:srgbClr val="969696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>
              <a:defRPr/>
            </a:pPr>
            <a:endParaRPr lang="en-US"/>
          </a:p>
        </p:txBody>
      </p:sp>
      <p:sp>
        <p:nvSpPr>
          <p:cNvPr id="13" name="Arc 13"/>
          <p:cNvSpPr>
            <a:spLocks noChangeAspect="1"/>
          </p:cNvSpPr>
          <p:nvPr/>
        </p:nvSpPr>
        <p:spPr bwMode="auto">
          <a:xfrm>
            <a:off x="684077" y="5141981"/>
            <a:ext cx="1377153" cy="227999"/>
          </a:xfrm>
          <a:custGeom>
            <a:avLst/>
            <a:gdLst>
              <a:gd name="G0" fmla="+- 21600 0 0"/>
              <a:gd name="G1" fmla="+- 18079 0 0"/>
              <a:gd name="G2" fmla="+- 21600 0 0"/>
              <a:gd name="T0" fmla="*/ 33419 w 43200"/>
              <a:gd name="T1" fmla="*/ 0 h 39679"/>
              <a:gd name="T2" fmla="*/ 8667 w 43200"/>
              <a:gd name="T3" fmla="*/ 779 h 39679"/>
              <a:gd name="T4" fmla="*/ 21600 w 43200"/>
              <a:gd name="T5" fmla="*/ 18079 h 396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39679" fill="none" extrusionOk="0">
                <a:moveTo>
                  <a:pt x="33419" y="-1"/>
                </a:moveTo>
                <a:cubicBezTo>
                  <a:pt x="39521" y="3989"/>
                  <a:pt x="43200" y="10788"/>
                  <a:pt x="43200" y="18079"/>
                </a:cubicBezTo>
                <a:cubicBezTo>
                  <a:pt x="43200" y="30008"/>
                  <a:pt x="33529" y="39679"/>
                  <a:pt x="21600" y="39679"/>
                </a:cubicBezTo>
                <a:cubicBezTo>
                  <a:pt x="9670" y="39679"/>
                  <a:pt x="0" y="30008"/>
                  <a:pt x="0" y="18079"/>
                </a:cubicBezTo>
                <a:cubicBezTo>
                  <a:pt x="-1" y="11268"/>
                  <a:pt x="3212" y="4856"/>
                  <a:pt x="8666" y="778"/>
                </a:cubicBezTo>
              </a:path>
              <a:path w="43200" h="39679" stroke="0" extrusionOk="0">
                <a:moveTo>
                  <a:pt x="33419" y="-1"/>
                </a:moveTo>
                <a:cubicBezTo>
                  <a:pt x="39521" y="3989"/>
                  <a:pt x="43200" y="10788"/>
                  <a:pt x="43200" y="18079"/>
                </a:cubicBezTo>
                <a:cubicBezTo>
                  <a:pt x="43200" y="30008"/>
                  <a:pt x="33529" y="39679"/>
                  <a:pt x="21600" y="39679"/>
                </a:cubicBezTo>
                <a:cubicBezTo>
                  <a:pt x="9670" y="39679"/>
                  <a:pt x="0" y="30008"/>
                  <a:pt x="0" y="18079"/>
                </a:cubicBezTo>
                <a:cubicBezTo>
                  <a:pt x="-1" y="11268"/>
                  <a:pt x="3212" y="4856"/>
                  <a:pt x="8666" y="778"/>
                </a:cubicBezTo>
                <a:lnTo>
                  <a:pt x="21600" y="18079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>
              <a:defRPr/>
            </a:pPr>
            <a:endParaRPr lang="en-US"/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 rot="-37112281">
            <a:off x="1735694" y="5090978"/>
            <a:ext cx="1500" cy="7950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>
              <a:defRPr/>
            </a:pPr>
            <a:endParaRPr lang="en-US"/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358541" y="3959985"/>
            <a:ext cx="1500" cy="2591991"/>
          </a:xfrm>
          <a:prstGeom prst="line">
            <a:avLst/>
          </a:prstGeom>
          <a:noFill/>
          <a:ln w="57150">
            <a:solidFill>
              <a:srgbClr val="0000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>
              <a:defRPr/>
            </a:pPr>
            <a:endParaRPr lang="en-US"/>
          </a:p>
        </p:txBody>
      </p:sp>
      <p:grpSp>
        <p:nvGrpSpPr>
          <p:cNvPr id="16" name="Group 16"/>
          <p:cNvGrpSpPr>
            <a:grpSpLocks/>
          </p:cNvGrpSpPr>
          <p:nvPr/>
        </p:nvGrpSpPr>
        <p:grpSpPr bwMode="auto">
          <a:xfrm rot="2700000">
            <a:off x="4253822" y="3852493"/>
            <a:ext cx="1643994" cy="2305756"/>
            <a:chOff x="1895" y="2731"/>
            <a:chExt cx="1096" cy="1536"/>
          </a:xfrm>
        </p:grpSpPr>
        <p:sp>
          <p:nvSpPr>
            <p:cNvPr id="17" name="Line 17"/>
            <p:cNvSpPr>
              <a:spLocks noChangeShapeType="1"/>
            </p:cNvSpPr>
            <p:nvPr/>
          </p:nvSpPr>
          <p:spPr bwMode="auto">
            <a:xfrm flipV="1">
              <a:off x="2444" y="2731"/>
              <a:ext cx="0" cy="1536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" name="Oval 18"/>
            <p:cNvSpPr>
              <a:spLocks noChangeAspect="1" noChangeArrowheads="1"/>
            </p:cNvSpPr>
            <p:nvPr/>
          </p:nvSpPr>
          <p:spPr bwMode="auto">
            <a:xfrm>
              <a:off x="2256" y="3309"/>
              <a:ext cx="384" cy="391"/>
            </a:xfrm>
            <a:prstGeom prst="ellipse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9" name="Arc 19"/>
            <p:cNvSpPr>
              <a:spLocks noChangeAspect="1"/>
            </p:cNvSpPr>
            <p:nvPr/>
          </p:nvSpPr>
          <p:spPr bwMode="auto">
            <a:xfrm>
              <a:off x="1989" y="3425"/>
              <a:ext cx="918" cy="159"/>
            </a:xfrm>
            <a:custGeom>
              <a:avLst/>
              <a:gdLst>
                <a:gd name="G0" fmla="+- 21600 0 0"/>
                <a:gd name="G1" fmla="+- 18079 0 0"/>
                <a:gd name="G2" fmla="+- 21600 0 0"/>
                <a:gd name="T0" fmla="*/ 33419 w 43200"/>
                <a:gd name="T1" fmla="*/ 0 h 39679"/>
                <a:gd name="T2" fmla="*/ 8667 w 43200"/>
                <a:gd name="T3" fmla="*/ 779 h 39679"/>
                <a:gd name="T4" fmla="*/ 21600 w 43200"/>
                <a:gd name="T5" fmla="*/ 18079 h 39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39679" fill="none" extrusionOk="0">
                  <a:moveTo>
                    <a:pt x="33419" y="-1"/>
                  </a:moveTo>
                  <a:cubicBezTo>
                    <a:pt x="39521" y="3989"/>
                    <a:pt x="43200" y="10788"/>
                    <a:pt x="43200" y="18079"/>
                  </a:cubicBezTo>
                  <a:cubicBezTo>
                    <a:pt x="43200" y="30008"/>
                    <a:pt x="33529" y="39679"/>
                    <a:pt x="21600" y="39679"/>
                  </a:cubicBezTo>
                  <a:cubicBezTo>
                    <a:pt x="9670" y="39679"/>
                    <a:pt x="0" y="30008"/>
                    <a:pt x="0" y="18079"/>
                  </a:cubicBezTo>
                  <a:cubicBezTo>
                    <a:pt x="-1" y="11268"/>
                    <a:pt x="3212" y="4856"/>
                    <a:pt x="8666" y="778"/>
                  </a:cubicBezTo>
                </a:path>
                <a:path w="43200" h="39679" stroke="0" extrusionOk="0">
                  <a:moveTo>
                    <a:pt x="33419" y="-1"/>
                  </a:moveTo>
                  <a:cubicBezTo>
                    <a:pt x="39521" y="3989"/>
                    <a:pt x="43200" y="10788"/>
                    <a:pt x="43200" y="18079"/>
                  </a:cubicBezTo>
                  <a:cubicBezTo>
                    <a:pt x="43200" y="30008"/>
                    <a:pt x="33529" y="39679"/>
                    <a:pt x="21600" y="39679"/>
                  </a:cubicBezTo>
                  <a:cubicBezTo>
                    <a:pt x="9670" y="39679"/>
                    <a:pt x="0" y="30008"/>
                    <a:pt x="0" y="18079"/>
                  </a:cubicBezTo>
                  <a:cubicBezTo>
                    <a:pt x="-1" y="11268"/>
                    <a:pt x="3212" y="4856"/>
                    <a:pt x="8666" y="778"/>
                  </a:cubicBezTo>
                  <a:lnTo>
                    <a:pt x="21600" y="18079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DDDDDD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0" name="Line 20"/>
            <p:cNvSpPr>
              <a:spLocks noChangeShapeType="1"/>
            </p:cNvSpPr>
            <p:nvPr/>
          </p:nvSpPr>
          <p:spPr bwMode="auto">
            <a:xfrm rot="-37112281">
              <a:off x="2685" y="3389"/>
              <a:ext cx="1" cy="5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1" name="Arc 21"/>
            <p:cNvSpPr>
              <a:spLocks noChangeAspect="1"/>
            </p:cNvSpPr>
            <p:nvPr/>
          </p:nvSpPr>
          <p:spPr bwMode="auto">
            <a:xfrm>
              <a:off x="1941" y="2966"/>
              <a:ext cx="1013" cy="460"/>
            </a:xfrm>
            <a:custGeom>
              <a:avLst/>
              <a:gdLst>
                <a:gd name="G0" fmla="+- 15560 0 0"/>
                <a:gd name="G1" fmla="+- 21600 0 0"/>
                <a:gd name="G2" fmla="+- 21600 0 0"/>
                <a:gd name="T0" fmla="*/ 0 w 30602"/>
                <a:gd name="T1" fmla="*/ 6618 h 21600"/>
                <a:gd name="T2" fmla="*/ 30602 w 30602"/>
                <a:gd name="T3" fmla="*/ 6099 h 21600"/>
                <a:gd name="T4" fmla="*/ 15560 w 30602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602" h="21600" fill="none" extrusionOk="0">
                  <a:moveTo>
                    <a:pt x="0" y="6618"/>
                  </a:moveTo>
                  <a:cubicBezTo>
                    <a:pt x="4071" y="2389"/>
                    <a:pt x="9689" y="-1"/>
                    <a:pt x="15560" y="0"/>
                  </a:cubicBezTo>
                  <a:cubicBezTo>
                    <a:pt x="21176" y="0"/>
                    <a:pt x="26571" y="2187"/>
                    <a:pt x="30602" y="6098"/>
                  </a:cubicBezTo>
                </a:path>
                <a:path w="30602" h="21600" stroke="0" extrusionOk="0">
                  <a:moveTo>
                    <a:pt x="0" y="6618"/>
                  </a:moveTo>
                  <a:cubicBezTo>
                    <a:pt x="4071" y="2389"/>
                    <a:pt x="9689" y="-1"/>
                    <a:pt x="15560" y="0"/>
                  </a:cubicBezTo>
                  <a:cubicBezTo>
                    <a:pt x="21176" y="0"/>
                    <a:pt x="26571" y="2187"/>
                    <a:pt x="30602" y="6098"/>
                  </a:cubicBezTo>
                  <a:lnTo>
                    <a:pt x="15560" y="21600"/>
                  </a:lnTo>
                  <a:close/>
                </a:path>
              </a:pathLst>
            </a:custGeom>
            <a:noFill/>
            <a:ln w="38100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DDDDDD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22" name="Group 22"/>
            <p:cNvGrpSpPr>
              <a:grpSpLocks noChangeAspect="1"/>
            </p:cNvGrpSpPr>
            <p:nvPr/>
          </p:nvGrpSpPr>
          <p:grpSpPr bwMode="auto">
            <a:xfrm>
              <a:off x="1895" y="3078"/>
              <a:ext cx="1096" cy="43"/>
              <a:chOff x="3589" y="1475"/>
              <a:chExt cx="1354" cy="53"/>
            </a:xfrm>
          </p:grpSpPr>
          <p:sp>
            <p:nvSpPr>
              <p:cNvPr id="23" name="Line 23"/>
              <p:cNvSpPr>
                <a:spLocks noChangeAspect="1" noChangeShapeType="1"/>
              </p:cNvSpPr>
              <p:nvPr/>
            </p:nvSpPr>
            <p:spPr bwMode="auto">
              <a:xfrm>
                <a:off x="4847" y="1475"/>
                <a:ext cx="96" cy="48"/>
              </a:xfrm>
              <a:prstGeom prst="line">
                <a:avLst/>
              </a:prstGeom>
              <a:noFill/>
              <a:ln w="38100">
                <a:solidFill>
                  <a:srgbClr val="CC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4" name="Line 24"/>
              <p:cNvSpPr>
                <a:spLocks noChangeAspect="1" noChangeShapeType="1"/>
              </p:cNvSpPr>
              <p:nvPr/>
            </p:nvSpPr>
            <p:spPr bwMode="auto">
              <a:xfrm flipH="1">
                <a:off x="3589" y="1480"/>
                <a:ext cx="95" cy="48"/>
              </a:xfrm>
              <a:prstGeom prst="line">
                <a:avLst/>
              </a:prstGeom>
              <a:noFill/>
              <a:ln w="38100">
                <a:solidFill>
                  <a:srgbClr val="CC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</p:grpSp>
      </p:grpSp>
      <p:sp>
        <p:nvSpPr>
          <p:cNvPr id="25" name="Line 25"/>
          <p:cNvSpPr>
            <a:spLocks noChangeShapeType="1"/>
          </p:cNvSpPr>
          <p:nvPr/>
        </p:nvSpPr>
        <p:spPr bwMode="auto">
          <a:xfrm rot="-37741769">
            <a:off x="4359485" y="5864974"/>
            <a:ext cx="1500" cy="79509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>
              <a:defRPr/>
            </a:pPr>
            <a:endParaRPr lang="en-US"/>
          </a:p>
        </p:txBody>
      </p:sp>
      <p:sp>
        <p:nvSpPr>
          <p:cNvPr id="26" name="Rectangle 26"/>
          <p:cNvSpPr>
            <a:spLocks noChangeArrowheads="1"/>
          </p:cNvSpPr>
          <p:nvPr/>
        </p:nvSpPr>
        <p:spPr bwMode="auto">
          <a:xfrm>
            <a:off x="4212468" y="6056978"/>
            <a:ext cx="72008" cy="143999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>
              <a:defRPr/>
            </a:pPr>
            <a:endParaRPr lang="en-US"/>
          </a:p>
        </p:txBody>
      </p:sp>
      <p:sp>
        <p:nvSpPr>
          <p:cNvPr id="27" name="Arc 27"/>
          <p:cNvSpPr>
            <a:spLocks noChangeAspect="1"/>
          </p:cNvSpPr>
          <p:nvPr/>
        </p:nvSpPr>
        <p:spPr bwMode="auto">
          <a:xfrm>
            <a:off x="2952328" y="5902479"/>
            <a:ext cx="2592288" cy="223499"/>
          </a:xfrm>
          <a:custGeom>
            <a:avLst/>
            <a:gdLst>
              <a:gd name="G0" fmla="+- 21600 0 0"/>
              <a:gd name="G1" fmla="+- 21519 0 0"/>
              <a:gd name="G2" fmla="+- 21600 0 0"/>
              <a:gd name="T0" fmla="*/ 24412 w 43200"/>
              <a:gd name="T1" fmla="*/ 103 h 43119"/>
              <a:gd name="T2" fmla="*/ 19736 w 43200"/>
              <a:gd name="T3" fmla="*/ 0 h 43119"/>
              <a:gd name="T4" fmla="*/ 21600 w 43200"/>
              <a:gd name="T5" fmla="*/ 21519 h 43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3119" fill="none" extrusionOk="0">
                <a:moveTo>
                  <a:pt x="24412" y="102"/>
                </a:moveTo>
                <a:cubicBezTo>
                  <a:pt x="35162" y="1514"/>
                  <a:pt x="43200" y="10676"/>
                  <a:pt x="43200" y="21519"/>
                </a:cubicBezTo>
                <a:cubicBezTo>
                  <a:pt x="43200" y="33448"/>
                  <a:pt x="33529" y="43119"/>
                  <a:pt x="21600" y="43119"/>
                </a:cubicBezTo>
                <a:cubicBezTo>
                  <a:pt x="9670" y="43119"/>
                  <a:pt x="0" y="33448"/>
                  <a:pt x="0" y="21519"/>
                </a:cubicBezTo>
                <a:cubicBezTo>
                  <a:pt x="-1" y="10312"/>
                  <a:pt x="8570" y="966"/>
                  <a:pt x="19735" y="-1"/>
                </a:cubicBezTo>
              </a:path>
              <a:path w="43200" h="43119" stroke="0" extrusionOk="0">
                <a:moveTo>
                  <a:pt x="24412" y="102"/>
                </a:moveTo>
                <a:cubicBezTo>
                  <a:pt x="35162" y="1514"/>
                  <a:pt x="43200" y="10676"/>
                  <a:pt x="43200" y="21519"/>
                </a:cubicBezTo>
                <a:cubicBezTo>
                  <a:pt x="43200" y="33448"/>
                  <a:pt x="33529" y="43119"/>
                  <a:pt x="21600" y="43119"/>
                </a:cubicBezTo>
                <a:cubicBezTo>
                  <a:pt x="9670" y="43119"/>
                  <a:pt x="0" y="33448"/>
                  <a:pt x="0" y="21519"/>
                </a:cubicBezTo>
                <a:cubicBezTo>
                  <a:pt x="-1" y="10312"/>
                  <a:pt x="8570" y="966"/>
                  <a:pt x="19735" y="-1"/>
                </a:cubicBezTo>
                <a:lnTo>
                  <a:pt x="21600" y="21519"/>
                </a:lnTo>
                <a:close/>
              </a:path>
            </a:pathLst>
          </a:custGeom>
          <a:noFill/>
          <a:ln w="38100">
            <a:solidFill>
              <a:srgbClr val="008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 algn="ctr">
              <a:defRPr/>
            </a:pPr>
            <a:endParaRPr lang="en-US" sz="1900">
              <a:solidFill>
                <a:srgbClr val="008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28" name="Group 28"/>
          <p:cNvGrpSpPr>
            <a:grpSpLocks/>
          </p:cNvGrpSpPr>
          <p:nvPr/>
        </p:nvGrpSpPr>
        <p:grpSpPr bwMode="auto">
          <a:xfrm rot="10800000">
            <a:off x="7304313" y="4103985"/>
            <a:ext cx="1377153" cy="2303992"/>
            <a:chOff x="4869" y="2736"/>
            <a:chExt cx="918" cy="1536"/>
          </a:xfrm>
        </p:grpSpPr>
        <p:sp>
          <p:nvSpPr>
            <p:cNvPr id="29" name="Line 29"/>
            <p:cNvSpPr>
              <a:spLocks noChangeShapeType="1"/>
            </p:cNvSpPr>
            <p:nvPr/>
          </p:nvSpPr>
          <p:spPr bwMode="auto">
            <a:xfrm flipV="1">
              <a:off x="5328" y="2736"/>
              <a:ext cx="0" cy="1536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0" name="Oval 30"/>
            <p:cNvSpPr>
              <a:spLocks noChangeAspect="1" noChangeArrowheads="1"/>
            </p:cNvSpPr>
            <p:nvPr/>
          </p:nvSpPr>
          <p:spPr bwMode="auto">
            <a:xfrm>
              <a:off x="5136" y="3312"/>
              <a:ext cx="384" cy="384"/>
            </a:xfrm>
            <a:prstGeom prst="ellipse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" name="Arc 31"/>
            <p:cNvSpPr>
              <a:spLocks noChangeAspect="1"/>
            </p:cNvSpPr>
            <p:nvPr/>
          </p:nvSpPr>
          <p:spPr bwMode="auto">
            <a:xfrm>
              <a:off x="4869" y="3428"/>
              <a:ext cx="918" cy="152"/>
            </a:xfrm>
            <a:custGeom>
              <a:avLst/>
              <a:gdLst>
                <a:gd name="G0" fmla="+- 21600 0 0"/>
                <a:gd name="G1" fmla="+- 18079 0 0"/>
                <a:gd name="G2" fmla="+- 21600 0 0"/>
                <a:gd name="T0" fmla="*/ 33419 w 43200"/>
                <a:gd name="T1" fmla="*/ 0 h 39679"/>
                <a:gd name="T2" fmla="*/ 8667 w 43200"/>
                <a:gd name="T3" fmla="*/ 779 h 39679"/>
                <a:gd name="T4" fmla="*/ 21600 w 43200"/>
                <a:gd name="T5" fmla="*/ 18079 h 39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39679" fill="none" extrusionOk="0">
                  <a:moveTo>
                    <a:pt x="33419" y="-1"/>
                  </a:moveTo>
                  <a:cubicBezTo>
                    <a:pt x="39521" y="3989"/>
                    <a:pt x="43200" y="10788"/>
                    <a:pt x="43200" y="18079"/>
                  </a:cubicBezTo>
                  <a:cubicBezTo>
                    <a:pt x="43200" y="30008"/>
                    <a:pt x="33529" y="39679"/>
                    <a:pt x="21600" y="39679"/>
                  </a:cubicBezTo>
                  <a:cubicBezTo>
                    <a:pt x="9670" y="39679"/>
                    <a:pt x="0" y="30008"/>
                    <a:pt x="0" y="18079"/>
                  </a:cubicBezTo>
                  <a:cubicBezTo>
                    <a:pt x="-1" y="11268"/>
                    <a:pt x="3212" y="4856"/>
                    <a:pt x="8666" y="778"/>
                  </a:cubicBezTo>
                </a:path>
                <a:path w="43200" h="39679" stroke="0" extrusionOk="0">
                  <a:moveTo>
                    <a:pt x="33419" y="-1"/>
                  </a:moveTo>
                  <a:cubicBezTo>
                    <a:pt x="39521" y="3989"/>
                    <a:pt x="43200" y="10788"/>
                    <a:pt x="43200" y="18079"/>
                  </a:cubicBezTo>
                  <a:cubicBezTo>
                    <a:pt x="43200" y="30008"/>
                    <a:pt x="33529" y="39679"/>
                    <a:pt x="21600" y="39679"/>
                  </a:cubicBezTo>
                  <a:cubicBezTo>
                    <a:pt x="9670" y="39679"/>
                    <a:pt x="0" y="30008"/>
                    <a:pt x="0" y="18079"/>
                  </a:cubicBezTo>
                  <a:cubicBezTo>
                    <a:pt x="-1" y="11268"/>
                    <a:pt x="3212" y="4856"/>
                    <a:pt x="8666" y="778"/>
                  </a:cubicBezTo>
                  <a:lnTo>
                    <a:pt x="21600" y="18079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DDDDDD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2" name="Line 32"/>
            <p:cNvSpPr>
              <a:spLocks noChangeShapeType="1"/>
            </p:cNvSpPr>
            <p:nvPr/>
          </p:nvSpPr>
          <p:spPr bwMode="auto">
            <a:xfrm rot="-37112281">
              <a:off x="5577" y="3401"/>
              <a:ext cx="1" cy="5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33" name="Line 33"/>
          <p:cNvSpPr>
            <a:spLocks noChangeShapeType="1"/>
          </p:cNvSpPr>
          <p:nvPr/>
        </p:nvSpPr>
        <p:spPr bwMode="auto">
          <a:xfrm>
            <a:off x="7055285" y="3959985"/>
            <a:ext cx="1500" cy="2591991"/>
          </a:xfrm>
          <a:prstGeom prst="line">
            <a:avLst/>
          </a:prstGeom>
          <a:noFill/>
          <a:ln w="57150">
            <a:solidFill>
              <a:srgbClr val="0000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>
              <a:defRPr/>
            </a:pPr>
            <a:endParaRPr lang="en-US"/>
          </a:p>
        </p:txBody>
      </p:sp>
      <p:sp>
        <p:nvSpPr>
          <p:cNvPr id="34" name="Rectangle 34"/>
          <p:cNvSpPr>
            <a:spLocks noChangeArrowheads="1"/>
          </p:cNvSpPr>
          <p:nvPr/>
        </p:nvSpPr>
        <p:spPr bwMode="auto">
          <a:xfrm>
            <a:off x="1395156" y="3887986"/>
            <a:ext cx="1053117" cy="638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r>
              <a:rPr lang="en-US" sz="1900"/>
              <a:t>Sleeping</a:t>
            </a:r>
          </a:p>
          <a:p>
            <a:r>
              <a:rPr lang="en-US" sz="1900"/>
              <a:t>top</a:t>
            </a:r>
          </a:p>
        </p:txBody>
      </p:sp>
      <p:sp>
        <p:nvSpPr>
          <p:cNvPr id="35" name="Rectangle 35"/>
          <p:cNvSpPr>
            <a:spLocks noChangeArrowheads="1"/>
          </p:cNvSpPr>
          <p:nvPr/>
        </p:nvSpPr>
        <p:spPr bwMode="auto">
          <a:xfrm>
            <a:off x="2592288" y="3887986"/>
            <a:ext cx="1512168" cy="638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 algn="l"/>
            <a:r>
              <a:rPr lang="en-US" sz="1900"/>
              <a:t>Precession</a:t>
            </a:r>
          </a:p>
          <a:p>
            <a:pPr algn="l"/>
            <a:r>
              <a:rPr lang="en-US" sz="1900"/>
              <a:t>and nutation</a:t>
            </a:r>
          </a:p>
        </p:txBody>
      </p:sp>
      <p:sp>
        <p:nvSpPr>
          <p:cNvPr id="36" name="Rectangle 36"/>
          <p:cNvSpPr>
            <a:spLocks noChangeArrowheads="1"/>
          </p:cNvSpPr>
          <p:nvPr/>
        </p:nvSpPr>
        <p:spPr bwMode="auto">
          <a:xfrm>
            <a:off x="8064897" y="3887986"/>
            <a:ext cx="1008112" cy="638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r>
              <a:rPr lang="en-US" sz="1900"/>
              <a:t>Ground</a:t>
            </a:r>
          </a:p>
          <a:p>
            <a:r>
              <a:rPr lang="en-US" sz="1900"/>
              <a:t>state</a:t>
            </a:r>
          </a:p>
        </p:txBody>
      </p:sp>
      <p:sp>
        <p:nvSpPr>
          <p:cNvPr id="37" name="Oval 37"/>
          <p:cNvSpPr>
            <a:spLocks noChangeAspect="1" noChangeArrowheads="1"/>
          </p:cNvSpPr>
          <p:nvPr/>
        </p:nvSpPr>
        <p:spPr bwMode="auto">
          <a:xfrm>
            <a:off x="1944216" y="6119978"/>
            <a:ext cx="432048" cy="431998"/>
          </a:xfrm>
          <a:prstGeom prst="ellipse">
            <a:avLst/>
          </a:prstGeom>
          <a:solidFill>
            <a:srgbClr val="4D4D4D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 algn="ctr">
              <a:defRPr/>
            </a:pPr>
            <a:r>
              <a:rPr lang="en-US" sz="19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</a:p>
        </p:txBody>
      </p:sp>
      <p:sp>
        <p:nvSpPr>
          <p:cNvPr id="38" name="Oval 38"/>
          <p:cNvSpPr>
            <a:spLocks noChangeAspect="1" noChangeArrowheads="1"/>
          </p:cNvSpPr>
          <p:nvPr/>
        </p:nvSpPr>
        <p:spPr bwMode="auto">
          <a:xfrm>
            <a:off x="6120681" y="6119978"/>
            <a:ext cx="432048" cy="431998"/>
          </a:xfrm>
          <a:prstGeom prst="ellipse">
            <a:avLst/>
          </a:prstGeom>
          <a:solidFill>
            <a:srgbClr val="4D4D4D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 algn="ctr">
              <a:defRPr/>
            </a:pPr>
            <a:r>
              <a:rPr lang="en-US" sz="19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</a:p>
        </p:txBody>
      </p:sp>
      <p:sp>
        <p:nvSpPr>
          <p:cNvPr id="39" name="Oval 39"/>
          <p:cNvSpPr>
            <a:spLocks noChangeAspect="1" noChangeArrowheads="1"/>
          </p:cNvSpPr>
          <p:nvPr/>
        </p:nvSpPr>
        <p:spPr bwMode="auto">
          <a:xfrm>
            <a:off x="8568953" y="6119978"/>
            <a:ext cx="432048" cy="431998"/>
          </a:xfrm>
          <a:prstGeom prst="ellipse">
            <a:avLst/>
          </a:prstGeom>
          <a:solidFill>
            <a:srgbClr val="4D4D4D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 algn="ctr">
              <a:defRPr/>
            </a:pPr>
            <a:r>
              <a:rPr lang="en-US" sz="19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</a:p>
        </p:txBody>
      </p:sp>
      <p:sp>
        <p:nvSpPr>
          <p:cNvPr id="40" name="Oval 40"/>
          <p:cNvSpPr>
            <a:spLocks noChangeAspect="1" noChangeArrowheads="1"/>
          </p:cNvSpPr>
          <p:nvPr/>
        </p:nvSpPr>
        <p:spPr bwMode="auto">
          <a:xfrm>
            <a:off x="1152129" y="1841994"/>
            <a:ext cx="346539" cy="346499"/>
          </a:xfrm>
          <a:prstGeom prst="ellipse">
            <a:avLst/>
          </a:prstGeom>
          <a:solidFill>
            <a:srgbClr val="4D4D4D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 algn="ctr">
              <a:defRPr/>
            </a:pPr>
            <a:r>
              <a:rPr lang="en-US" sz="19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</a:p>
        </p:txBody>
      </p:sp>
      <p:sp>
        <p:nvSpPr>
          <p:cNvPr id="41" name="Oval 41"/>
          <p:cNvSpPr>
            <a:spLocks noChangeAspect="1" noChangeArrowheads="1"/>
          </p:cNvSpPr>
          <p:nvPr/>
        </p:nvSpPr>
        <p:spPr bwMode="auto">
          <a:xfrm>
            <a:off x="2317758" y="1841994"/>
            <a:ext cx="346538" cy="346499"/>
          </a:xfrm>
          <a:prstGeom prst="ellipse">
            <a:avLst/>
          </a:prstGeom>
          <a:solidFill>
            <a:srgbClr val="4D4D4D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 algn="ctr">
              <a:defRPr/>
            </a:pPr>
            <a:r>
              <a:rPr lang="en-US" sz="19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</a:p>
        </p:txBody>
      </p:sp>
      <p:sp>
        <p:nvSpPr>
          <p:cNvPr id="42" name="Oval 42"/>
          <p:cNvSpPr>
            <a:spLocks noChangeAspect="1" noChangeArrowheads="1"/>
          </p:cNvSpPr>
          <p:nvPr/>
        </p:nvSpPr>
        <p:spPr bwMode="auto">
          <a:xfrm>
            <a:off x="3744417" y="1841994"/>
            <a:ext cx="346539" cy="346499"/>
          </a:xfrm>
          <a:prstGeom prst="ellipse">
            <a:avLst/>
          </a:prstGeom>
          <a:solidFill>
            <a:srgbClr val="4D4D4D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 algn="ctr">
              <a:defRPr/>
            </a:pPr>
            <a:r>
              <a:rPr lang="en-US" sz="19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59804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Fermi-Dirac </a:t>
            </a:r>
            <a:r>
              <a:rPr lang="en-US" smtClean="0"/>
              <a:t>Spectrum</a:t>
            </a:r>
            <a:endParaRPr lang="en-US"/>
          </a:p>
        </p:txBody>
      </p:sp>
      <p:pic>
        <p:nvPicPr>
          <p:cNvPr id="3" name="Picture 3" descr="C:\Users\Georg Raffelt\Desktop\spectrum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023" y="3023927"/>
            <a:ext cx="4176464" cy="323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C:\Users\Georg Raffelt\Desktop\spectrum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545" y="3023927"/>
            <a:ext cx="4032448" cy="323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6"/>
              <p:cNvSpPr>
                <a:spLocks noChangeArrowheads="1"/>
              </p:cNvSpPr>
              <p:nvPr/>
            </p:nvSpPr>
            <p:spPr bwMode="auto">
              <a:xfrm>
                <a:off x="144016" y="719998"/>
                <a:ext cx="4393059" cy="15838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6402" tIns="43201" rIns="86402" bIns="43201"/>
              <a:lstStyle/>
              <a:p>
                <a:pPr algn="l"/>
                <a:r>
                  <a:rPr lang="en-US" sz="2200" smtClean="0">
                    <a:solidFill>
                      <a:srgbClr val="003399"/>
                    </a:solidFill>
                    <a:effectLst/>
                  </a:rPr>
                  <a:t>Fermi-Dirac </a:t>
                </a:r>
                <a:r>
                  <a:rPr lang="en-US" sz="2200" smtClean="0">
                    <a:solidFill>
                      <a:srgbClr val="003399"/>
                    </a:solidFill>
                  </a:rPr>
                  <a:t>energy</a:t>
                </a:r>
                <a:r>
                  <a:rPr lang="en-US" sz="2200" smtClean="0">
                    <a:solidFill>
                      <a:srgbClr val="003399"/>
                    </a:solidFill>
                    <a:effectLst/>
                  </a:rPr>
                  <a:t> spectrum</a:t>
                </a:r>
              </a:p>
              <a:p>
                <a:pPr algn="l"/>
                <a:endParaRPr lang="en-US" sz="600" smtClean="0">
                  <a:solidFill>
                    <a:srgbClr val="003399"/>
                  </a:solidFill>
                  <a:effectLst/>
                </a:endParaRPr>
              </a:p>
              <a:p>
                <a:r>
                  <a:rPr lang="en-US" sz="2400" smtClean="0"/>
                  <a:t>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/>
                          </a:rPr>
                          <m:t>𝑑𝑁</m:t>
                        </m:r>
                      </m:num>
                      <m:den>
                        <m:r>
                          <a:rPr lang="en-US" sz="2400" i="1">
                            <a:latin typeface="Cambria Math"/>
                          </a:rPr>
                          <m:t>𝑑𝐸</m:t>
                        </m:r>
                      </m:den>
                    </m:f>
                    <m:r>
                      <a:rPr lang="en-US" sz="2400" i="1">
                        <a:latin typeface="Cambria Math"/>
                      </a:rPr>
                      <m:t>∝</m:t>
                    </m:r>
                    <m:f>
                      <m:fPr>
                        <m:ctrlPr>
                          <a:rPr lang="en-US" sz="2400" i="1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latin typeface="Cambria Math"/>
                              </a:rPr>
                              <m:t>𝐸</m:t>
                            </m:r>
                          </m:e>
                          <m:sup>
                            <m:r>
                              <a:rPr lang="en-US" sz="24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24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latin typeface="Cambria Math"/>
                              </a:rPr>
                              <m:t>𝑒</m:t>
                            </m:r>
                          </m:e>
                          <m:sup>
                            <m:f>
                              <m:fPr>
                                <m:type m:val="lin"/>
                                <m:ctrlPr>
                                  <a:rPr lang="en-US" sz="2400" i="1"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en-US" sz="2400" i="1">
                                    <a:latin typeface="Cambria Math"/>
                                  </a:rPr>
                                  <m:t>𝐸</m:t>
                                </m:r>
                              </m:num>
                              <m:den>
                                <m:r>
                                  <a:rPr lang="en-US" sz="2400" i="1">
                                    <a:latin typeface="Cambria Math"/>
                                  </a:rPr>
                                  <m:t>𝑇</m:t>
                                </m:r>
                              </m:den>
                            </m:f>
                            <m:r>
                              <a:rPr lang="en-US" sz="2400" i="1">
                                <a:latin typeface="Cambria Math"/>
                              </a:rPr>
                              <m:t>−</m:t>
                            </m:r>
                            <m:r>
                              <a:rPr lang="en-US" sz="2400" i="1">
                                <a:latin typeface="Cambria Math"/>
                              </a:rPr>
                              <m:t>𝜂</m:t>
                            </m:r>
                          </m:sup>
                        </m:sSup>
                        <m:r>
                          <a:rPr lang="en-US" sz="2400" i="1">
                            <a:latin typeface="Cambria Math"/>
                          </a:rPr>
                          <m:t>+1</m:t>
                        </m:r>
                      </m:den>
                    </m:f>
                  </m:oMath>
                </a14:m>
                <a:endParaRPr lang="en-US" sz="2200" smtClean="0">
                  <a:solidFill>
                    <a:srgbClr val="003399"/>
                  </a:solidFill>
                  <a:effectLst/>
                </a:endParaRPr>
              </a:p>
              <a:p>
                <a:endParaRPr lang="en-US" sz="600" smtClean="0">
                  <a:solidFill>
                    <a:srgbClr val="003399"/>
                  </a:solidFill>
                  <a:effectLst/>
                </a:endParaRPr>
              </a:p>
              <a:p>
                <a14:m>
                  <m:oMath xmlns:m="http://schemas.openxmlformats.org/officeDocument/2006/math">
                    <m:r>
                      <a:rPr lang="en-US" sz="2200" b="0" i="1" smtClean="0">
                        <a:solidFill>
                          <a:srgbClr val="003399"/>
                        </a:solidFill>
                        <a:latin typeface="Cambria Math"/>
                      </a:rPr>
                      <m:t>𝜂</m:t>
                    </m:r>
                  </m:oMath>
                </a14:m>
                <a:r>
                  <a:rPr lang="en-US" sz="2200" smtClean="0">
                    <a:solidFill>
                      <a:srgbClr val="003399"/>
                    </a:solidFill>
                    <a:effectLst/>
                  </a:rPr>
                  <a:t> degeneracy parameter, </a:t>
                </a:r>
                <a14:m>
                  <m:oMath xmlns:m="http://schemas.openxmlformats.org/officeDocument/2006/math">
                    <m:r>
                      <a:rPr lang="en-US" sz="2200" b="0" i="0" smtClean="0">
                        <a:solidFill>
                          <a:srgbClr val="003399"/>
                        </a:solidFill>
                        <a:latin typeface="Cambria Math"/>
                      </a:rPr>
                      <m:t>−</m:t>
                    </m:r>
                    <m:r>
                      <a:rPr lang="en-US" sz="2200" i="1">
                        <a:solidFill>
                          <a:srgbClr val="003399"/>
                        </a:solidFill>
                        <a:latin typeface="Cambria Math"/>
                      </a:rPr>
                      <m:t>𝜂</m:t>
                    </m:r>
                  </m:oMath>
                </a14:m>
                <a:r>
                  <a:rPr lang="en-US" sz="2200" smtClean="0">
                    <a:solidFill>
                      <a:srgbClr val="003399"/>
                    </a:solidFill>
                    <a:effectLst/>
                  </a:rPr>
                  <a:t> for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sz="2200" b="0" i="1" smtClean="0">
                            <a:solidFill>
                              <a:srgbClr val="003399"/>
                            </a:solidFill>
                            <a:effectLst/>
                            <a:latin typeface="Cambria Math"/>
                          </a:rPr>
                        </m:ctrlPr>
                      </m:barPr>
                      <m:e>
                        <m:r>
                          <a:rPr lang="en-US" sz="2200" b="0" i="1" smtClean="0">
                            <a:solidFill>
                              <a:srgbClr val="003399"/>
                            </a:solidFill>
                            <a:effectLst/>
                            <a:latin typeface="Cambria Math"/>
                          </a:rPr>
                          <m:t>𝜈</m:t>
                        </m:r>
                      </m:e>
                    </m:bar>
                  </m:oMath>
                </a14:m>
                <a:endParaRPr lang="en-US" sz="2200">
                  <a:solidFill>
                    <a:srgbClr val="003399"/>
                  </a:solidFill>
                  <a:effectLst/>
                </a:endParaRPr>
              </a:p>
            </p:txBody>
          </p:sp>
        </mc:Choice>
        <mc:Fallback xmlns="">
          <p:sp>
            <p:nvSpPr>
              <p:cNvPr id="6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4016" y="719998"/>
                <a:ext cx="4393059" cy="1583830"/>
              </a:xfrm>
              <a:prstGeom prst="rect">
                <a:avLst/>
              </a:prstGeom>
              <a:blipFill rotWithShape="1">
                <a:blip r:embed="rId4"/>
                <a:stretch>
                  <a:fillRect l="-1944" t="-2308" b="-3462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1"/>
              <p:cNvSpPr>
                <a:spLocks noChangeArrowheads="1"/>
              </p:cNvSpPr>
              <p:nvPr/>
            </p:nvSpPr>
            <p:spPr bwMode="auto">
              <a:xfrm>
                <a:off x="4941550" y="719997"/>
                <a:ext cx="4059451" cy="215991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6402" tIns="43201" rIns="86402" bIns="43201"/>
              <a:lstStyle/>
              <a:p>
                <a:pPr algn="l"/>
                <a:r>
                  <a:rPr lang="en-US" sz="2200" smtClean="0">
                    <a:solidFill>
                      <a:srgbClr val="003399"/>
                    </a:solidFill>
                    <a:effectLst/>
                  </a:rPr>
                  <a:t>Same spectrum in terms of </a:t>
                </a:r>
                <a:r>
                  <a:rPr lang="en-US" sz="2200">
                    <a:solidFill>
                      <a:srgbClr val="003399"/>
                    </a:solidFill>
                    <a:effectLst/>
                    <a:latin typeface="Symbol" pitchFamily="18" charset="2"/>
                  </a:rPr>
                  <a:t>w</a:t>
                </a:r>
                <a:r>
                  <a:rPr lang="en-US" sz="2200">
                    <a:solidFill>
                      <a:srgbClr val="003399"/>
                    </a:solidFill>
                    <a:effectLst/>
                  </a:rPr>
                  <a:t> </a:t>
                </a:r>
                <a:r>
                  <a:rPr lang="en-US" sz="2200">
                    <a:solidFill>
                      <a:srgbClr val="003399"/>
                    </a:solidFill>
                    <a:effectLst/>
                    <a:latin typeface="Symbol" pitchFamily="18" charset="2"/>
                  </a:rPr>
                  <a:t>=</a:t>
                </a:r>
                <a:r>
                  <a:rPr lang="en-US" sz="2200">
                    <a:solidFill>
                      <a:srgbClr val="003399"/>
                    </a:solidFill>
                    <a:effectLst/>
                  </a:rPr>
                  <a:t> T/E</a:t>
                </a:r>
              </a:p>
              <a:p>
                <a:pPr algn="l">
                  <a:buFontTx/>
                  <a:buChar char="•"/>
                </a:pPr>
                <a:r>
                  <a:rPr lang="en-US" sz="2200">
                    <a:solidFill>
                      <a:srgbClr val="003399"/>
                    </a:solidFill>
                    <a:effectLst/>
                  </a:rPr>
                  <a:t> Antineutrinos E </a:t>
                </a:r>
                <a:r>
                  <a:rPr lang="en-US" sz="2200">
                    <a:solidFill>
                      <a:srgbClr val="003399"/>
                    </a:solidFill>
                    <a:effectLst/>
                    <a:latin typeface="Symbol" pitchFamily="18" charset="2"/>
                    <a:sym typeface="Symbol" pitchFamily="18" charset="2"/>
                  </a:rPr>
                  <a:t> </a:t>
                </a:r>
                <a:r>
                  <a:rPr lang="en-US" sz="2200">
                    <a:solidFill>
                      <a:srgbClr val="003399"/>
                    </a:solidFill>
                    <a:effectLst/>
                    <a:latin typeface="Symbol" pitchFamily="18" charset="2"/>
                  </a:rPr>
                  <a:t>-</a:t>
                </a:r>
                <a:r>
                  <a:rPr lang="en-US" sz="2200">
                    <a:solidFill>
                      <a:srgbClr val="003399"/>
                    </a:solidFill>
                    <a:effectLst/>
                  </a:rPr>
                  <a:t>E</a:t>
                </a:r>
              </a:p>
              <a:p>
                <a:pPr algn="l">
                  <a:buFontTx/>
                  <a:buChar char="•"/>
                </a:pPr>
                <a:r>
                  <a:rPr lang="en-US" sz="2200">
                    <a:solidFill>
                      <a:srgbClr val="003399"/>
                    </a:solidFill>
                    <a:effectLst/>
                  </a:rPr>
                  <a:t> and dN/dE negative</a:t>
                </a:r>
              </a:p>
              <a:p>
                <a:pPr algn="l"/>
                <a:r>
                  <a:rPr lang="en-US" sz="2200">
                    <a:solidFill>
                      <a:srgbClr val="003399"/>
                    </a:solidFill>
                    <a:effectLst/>
                  </a:rPr>
                  <a:t>   (flavor isospin convention</a:t>
                </a:r>
                <a:r>
                  <a:rPr lang="en-US" sz="2200" smtClean="0">
                    <a:solidFill>
                      <a:srgbClr val="003399"/>
                    </a:solidFill>
                    <a:effectLst/>
                  </a:rPr>
                  <a:t>)</a:t>
                </a:r>
              </a:p>
              <a:p>
                <a:r>
                  <a:rPr lang="en-US" sz="2200" b="0" smtClean="0">
                    <a:solidFill>
                      <a:srgbClr val="003399"/>
                    </a:solidFill>
                    <a:effectLst/>
                  </a:rPr>
                  <a:t>   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solidFill>
                          <a:srgbClr val="003399"/>
                        </a:solidFill>
                        <a:effectLst/>
                        <a:latin typeface="Cambria Math"/>
                      </a:rPr>
                      <m:t>𝜔</m:t>
                    </m:r>
                    <m:r>
                      <a:rPr lang="en-US" sz="2200" b="0" i="1" smtClean="0">
                        <a:solidFill>
                          <a:srgbClr val="003399"/>
                        </a:solidFill>
                        <a:effectLst/>
                        <a:latin typeface="Cambria Math"/>
                      </a:rPr>
                      <m:t>&gt;0</m:t>
                    </m:r>
                  </m:oMath>
                </a14:m>
                <a:r>
                  <a:rPr lang="en-US" sz="2200" b="0" smtClean="0">
                    <a:solidFill>
                      <a:srgbClr val="003399"/>
                    </a:solidFill>
                    <a:effectLst/>
                  </a:rPr>
                  <a:t>: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b="0" i="1" smtClean="0">
                            <a:solidFill>
                              <a:schemeClr val="tx1"/>
                            </a:solidFill>
                            <a:effectLst/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effectLst/>
                            <a:latin typeface="Cambria Math"/>
                          </a:rPr>
                          <m:t>𝜈</m:t>
                        </m:r>
                      </m:e>
                      <m:sub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effectLst/>
                            <a:latin typeface="Cambria Math"/>
                          </a:rPr>
                          <m:t>𝑒</m:t>
                        </m:r>
                      </m:sub>
                    </m:sSub>
                    <m:r>
                      <a:rPr lang="en-US" sz="2200" b="0" i="1" smtClean="0">
                        <a:solidFill>
                          <a:schemeClr val="tx1"/>
                        </a:solidFill>
                        <a:effectLst/>
                        <a:latin typeface="Cambria Math"/>
                      </a:rPr>
                      <m:t>= ↑ </m:t>
                    </m:r>
                  </m:oMath>
                </a14:m>
                <a:r>
                  <a:rPr lang="en-US" sz="2200" smtClean="0">
                    <a:solidFill>
                      <a:schemeClr val="tx1"/>
                    </a:solidFill>
                    <a:effectLst/>
                  </a:rPr>
                  <a:t>  </a:t>
                </a:r>
                <a:r>
                  <a:rPr lang="en-US" sz="2200" smtClean="0">
                    <a:solidFill>
                      <a:srgbClr val="003399"/>
                    </a:solidFill>
                    <a:effectLst/>
                  </a:rPr>
                  <a:t>and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𝜈</m:t>
                        </m:r>
                      </m:e>
                      <m:sub>
                        <m:r>
                          <a:rPr lang="en-US" sz="22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𝜇</m:t>
                        </m:r>
                      </m:sub>
                    </m:sSub>
                    <m:r>
                      <a:rPr lang="en-US" sz="2200" b="0" i="1" smtClean="0">
                        <a:solidFill>
                          <a:schemeClr val="tx1"/>
                        </a:solidFill>
                        <a:latin typeface="Cambria Math"/>
                      </a:rPr>
                      <m:t>= ↓</m:t>
                    </m:r>
                    <m:r>
                      <a:rPr lang="en-US" sz="2200" i="1">
                        <a:solidFill>
                          <a:schemeClr val="tx1"/>
                        </a:solidFill>
                        <a:latin typeface="Cambria Math"/>
                      </a:rPr>
                      <m:t> </m:t>
                    </m:r>
                  </m:oMath>
                </a14:m>
                <a:endParaRPr lang="en-US" sz="2200" smtClean="0">
                  <a:solidFill>
                    <a:schemeClr val="tx1"/>
                  </a:solidFill>
                </a:endParaRPr>
              </a:p>
              <a:p>
                <a:r>
                  <a:rPr lang="en-US" sz="2200" smtClean="0">
                    <a:solidFill>
                      <a:srgbClr val="003399"/>
                    </a:solidFill>
                  </a:rPr>
                  <a:t>   </a:t>
                </a:r>
                <a14:m>
                  <m:oMath xmlns:m="http://schemas.openxmlformats.org/officeDocument/2006/math">
                    <m:r>
                      <a:rPr lang="en-US" sz="2200" i="1">
                        <a:solidFill>
                          <a:srgbClr val="003399"/>
                        </a:solidFill>
                        <a:latin typeface="Cambria Math"/>
                      </a:rPr>
                      <m:t>𝜔</m:t>
                    </m:r>
                    <m:r>
                      <a:rPr lang="en-US" sz="2200" b="0" i="1" smtClean="0">
                        <a:solidFill>
                          <a:srgbClr val="003399"/>
                        </a:solidFill>
                        <a:latin typeface="Cambria Math"/>
                      </a:rPr>
                      <m:t>&lt;</m:t>
                    </m:r>
                    <m:r>
                      <a:rPr lang="en-US" sz="2200" i="1">
                        <a:solidFill>
                          <a:srgbClr val="003399"/>
                        </a:solidFill>
                        <a:latin typeface="Cambria Math"/>
                      </a:rPr>
                      <m:t>0</m:t>
                    </m:r>
                  </m:oMath>
                </a14:m>
                <a:r>
                  <a:rPr lang="en-US" sz="2200">
                    <a:solidFill>
                      <a:srgbClr val="003399"/>
                    </a:solidFill>
                  </a:rPr>
                  <a:t>: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b="0" i="1" smtClean="0">
                            <a:latin typeface="Cambria Math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sz="2200" b="0" i="1" smtClean="0">
                                <a:latin typeface="Cambria Math"/>
                              </a:rPr>
                            </m:ctrlPr>
                          </m:barPr>
                          <m:e>
                            <m:r>
                              <a:rPr lang="en-US" sz="2200" b="0" i="1" smtClean="0">
                                <a:latin typeface="Cambria Math"/>
                              </a:rPr>
                              <m:t>𝜈</m:t>
                            </m:r>
                          </m:e>
                        </m:bar>
                      </m:e>
                      <m:sub>
                        <m:r>
                          <a:rPr lang="en-US" sz="2200" b="0" i="1" smtClean="0">
                            <a:latin typeface="Cambria Math"/>
                          </a:rPr>
                          <m:t>𝑒</m:t>
                        </m:r>
                      </m:sub>
                    </m:sSub>
                    <m:r>
                      <a:rPr lang="en-US" sz="2200" b="0" i="1" smtClean="0">
                        <a:latin typeface="Cambria Math"/>
                      </a:rPr>
                      <m:t>=</m:t>
                    </m:r>
                    <m:r>
                      <a:rPr lang="en-US" sz="2200" i="1">
                        <a:latin typeface="Cambria Math"/>
                      </a:rPr>
                      <m:t> </m:t>
                    </m:r>
                    <m:r>
                      <a:rPr lang="en-US" sz="2200" b="0" i="1" smtClean="0">
                        <a:latin typeface="Cambria Math"/>
                      </a:rPr>
                      <m:t>↓</m:t>
                    </m:r>
                    <m:r>
                      <a:rPr lang="en-US" sz="2200" i="1">
                        <a:latin typeface="Cambria Math"/>
                      </a:rPr>
                      <m:t> </m:t>
                    </m:r>
                  </m:oMath>
                </a14:m>
                <a:r>
                  <a:rPr lang="en-US" sz="2200"/>
                  <a:t>  </a:t>
                </a:r>
                <a:r>
                  <a:rPr lang="en-US" sz="2200">
                    <a:solidFill>
                      <a:srgbClr val="003399"/>
                    </a:solidFill>
                  </a:rPr>
                  <a:t>and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b="0" i="1" smtClean="0">
                            <a:latin typeface="Cambria Math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sz="2200" b="0" i="1" smtClean="0">
                                <a:latin typeface="Cambria Math"/>
                              </a:rPr>
                            </m:ctrlPr>
                          </m:barPr>
                          <m:e>
                            <m:r>
                              <a:rPr lang="en-US" sz="2200" b="0" i="1" smtClean="0">
                                <a:latin typeface="Cambria Math"/>
                              </a:rPr>
                              <m:t>𝜈</m:t>
                            </m:r>
                          </m:e>
                        </m:bar>
                      </m:e>
                      <m:sub>
                        <m:r>
                          <a:rPr lang="en-US" sz="2200" b="0" i="1" smtClean="0">
                            <a:latin typeface="Cambria Math"/>
                          </a:rPr>
                          <m:t>𝜇</m:t>
                        </m:r>
                      </m:sub>
                    </m:sSub>
                    <m:r>
                      <a:rPr lang="en-US" sz="2200" b="0" i="1" smtClean="0">
                        <a:latin typeface="Cambria Math"/>
                      </a:rPr>
                      <m:t>=</m:t>
                    </m:r>
                    <m:r>
                      <a:rPr lang="en-US" sz="2200" i="1">
                        <a:latin typeface="Cambria Math"/>
                      </a:rPr>
                      <m:t> </m:t>
                    </m:r>
                    <m:r>
                      <a:rPr lang="en-US" sz="2200" b="0" i="1" smtClean="0">
                        <a:latin typeface="Cambria Math"/>
                      </a:rPr>
                      <m:t>↑</m:t>
                    </m:r>
                  </m:oMath>
                </a14:m>
                <a:r>
                  <a:rPr lang="en-US" sz="2200" smtClean="0">
                    <a:solidFill>
                      <a:schemeClr val="tx1"/>
                    </a:solidFill>
                  </a:rPr>
                  <a:t> </a:t>
                </a:r>
                <a:endParaRPr lang="en-US" sz="2200">
                  <a:solidFill>
                    <a:srgbClr val="003399"/>
                  </a:solidFill>
                </a:endParaRPr>
              </a:p>
              <a:p>
                <a:pPr algn="l"/>
                <a:endParaRPr lang="en-US" sz="2200">
                  <a:solidFill>
                    <a:srgbClr val="003399"/>
                  </a:solidFill>
                  <a:effectLst/>
                </a:endParaRPr>
              </a:p>
            </p:txBody>
          </p:sp>
        </mc:Choice>
        <mc:Fallback xmlns="">
          <p:sp>
            <p:nvSpPr>
              <p:cNvPr id="11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941550" y="719997"/>
                <a:ext cx="4059451" cy="2159910"/>
              </a:xfrm>
              <a:prstGeom prst="rect">
                <a:avLst/>
              </a:prstGeom>
              <a:blipFill rotWithShape="1">
                <a:blip r:embed="rId5"/>
                <a:stretch>
                  <a:fillRect l="-2252" t="-2260" r="-3754" b="-452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5400601" y="4031923"/>
            <a:ext cx="1224136" cy="431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 algn="ctr"/>
            <a:r>
              <a:rPr lang="en-US"/>
              <a:t>infrared</a:t>
            </a: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7776865" y="4319922"/>
            <a:ext cx="1224136" cy="431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 algn="ctr"/>
            <a:r>
              <a:rPr lang="en-US"/>
              <a:t>infrared</a:t>
            </a: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6984777" y="4607921"/>
            <a:ext cx="1224136" cy="431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 algn="ctr"/>
            <a:r>
              <a:rPr lang="en-US"/>
              <a:t>High-E tail</a:t>
            </a:r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 flipV="1">
            <a:off x="7200801" y="4463921"/>
            <a:ext cx="0" cy="215999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/>
          <a:lstStyle/>
          <a:p>
            <a:pPr>
              <a:defRPr/>
            </a:pPr>
            <a:endParaRPr lang="en-US" sz="20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141853" y="4492770"/>
                <a:ext cx="4503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bar>
                            <m:barPr>
                              <m:pos m:val="top"/>
                              <m:ctrlPr>
                                <a:rPr lang="en-US" sz="2400" b="0" i="1" smtClean="0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</m:ctrlPr>
                            </m:barPr>
                            <m:e>
                              <m:r>
                                <a:rPr lang="en-US" sz="2400" b="0" i="1" smtClean="0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𝜈</m:t>
                              </m:r>
                            </m:e>
                          </m:bar>
                        </m:e>
                        <m:sub>
                          <m:r>
                            <a:rPr lang="en-US" sz="2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𝑒</m:t>
                          </m:r>
                        </m:sub>
                      </m:sSub>
                    </m:oMath>
                  </m:oMathPara>
                </a14:m>
                <a:endParaRPr lang="en-US" sz="240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1853" y="4492770"/>
                <a:ext cx="450379" cy="46166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2124800" y="3210238"/>
                <a:ext cx="53944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solidFill>
                                <a:srgbClr val="003399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rgbClr val="003399"/>
                              </a:solidFill>
                              <a:latin typeface="Cambria Math"/>
                            </a:rPr>
                            <m:t>𝜈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003399"/>
                              </a:solidFill>
                              <a:latin typeface="Cambria Math"/>
                            </a:rPr>
                            <m:t>𝑒</m:t>
                          </m:r>
                        </m:sub>
                      </m:sSub>
                    </m:oMath>
                  </m:oMathPara>
                </a14:m>
                <a:endParaRPr lang="en-US" sz="2400">
                  <a:solidFill>
                    <a:srgbClr val="003399"/>
                  </a:solidFill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4800" y="3210238"/>
                <a:ext cx="539442" cy="461665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6246423" y="4738405"/>
                <a:ext cx="4503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bar>
                            <m:barPr>
                              <m:pos m:val="top"/>
                              <m:ctrlPr>
                                <a:rPr lang="en-US" sz="2400" b="0" i="1" smtClean="0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</m:ctrlPr>
                            </m:barPr>
                            <m:e>
                              <m:r>
                                <a:rPr lang="en-US" sz="2400" b="0" i="1" smtClean="0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𝜈</m:t>
                              </m:r>
                            </m:e>
                          </m:bar>
                        </m:e>
                        <m:sub>
                          <m:r>
                            <a:rPr lang="en-US" sz="2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𝑒</m:t>
                          </m:r>
                        </m:sub>
                      </m:sSub>
                    </m:oMath>
                  </m:oMathPara>
                </a14:m>
                <a:endParaRPr lang="en-US" sz="240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6423" y="4738405"/>
                <a:ext cx="450379" cy="461665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7597560" y="3095823"/>
                <a:ext cx="53944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solidFill>
                                <a:srgbClr val="003399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rgbClr val="003399"/>
                              </a:solidFill>
                              <a:latin typeface="Cambria Math"/>
                            </a:rPr>
                            <m:t>𝜈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003399"/>
                              </a:solidFill>
                              <a:latin typeface="Cambria Math"/>
                            </a:rPr>
                            <m:t>𝑒</m:t>
                          </m:r>
                        </m:sub>
                      </m:sSub>
                    </m:oMath>
                  </m:oMathPara>
                </a14:m>
                <a:endParaRPr lang="en-US" sz="2400">
                  <a:solidFill>
                    <a:srgbClr val="003399"/>
                  </a:solidFill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7560" y="3095823"/>
                <a:ext cx="539442" cy="461665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3096302" y="3275040"/>
                <a:ext cx="1139927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b="0" i="1" smtClean="0">
                          <a:latin typeface="Cambria Math"/>
                        </a:rPr>
                        <m:t>𝜂</m:t>
                      </m:r>
                      <m:r>
                        <a:rPr lang="en-US" sz="2200" b="0" i="1" smtClean="0">
                          <a:latin typeface="Cambria Math"/>
                        </a:rPr>
                        <m:t>=0.2</m:t>
                      </m:r>
                    </m:oMath>
                  </m:oMathPara>
                </a14:m>
                <a:endParaRPr lang="en-US" sz="220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6302" y="3275040"/>
                <a:ext cx="1139927" cy="430887"/>
              </a:xfrm>
              <a:prstGeom prst="rect">
                <a:avLst/>
              </a:prstGeom>
              <a:blipFill rotWithShape="1">
                <a:blip r:embed="rId10"/>
                <a:stretch>
                  <a:fillRect b="-84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23677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Flavor Pendulum</a:t>
            </a:r>
          </a:p>
        </p:txBody>
      </p:sp>
      <p:pic>
        <p:nvPicPr>
          <p:cNvPr id="4" name="Picture 4" descr="C:\Users\Georg Raffelt\Desktop\SNtalk\stabl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521" y="1655994"/>
            <a:ext cx="4392488" cy="352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44016" y="5831979"/>
            <a:ext cx="8928993" cy="791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D4D4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 algn="ctr"/>
            <a:r>
              <a:rPr lang="en-US" sz="2000">
                <a:solidFill>
                  <a:schemeClr val="tx1"/>
                </a:solidFill>
                <a:effectLst/>
              </a:rPr>
              <a:t>Dasgupta, Dighe, Raffelt &amp; Smirnov, </a:t>
            </a:r>
            <a:r>
              <a:rPr lang="en-US" sz="2000" smtClean="0">
                <a:solidFill>
                  <a:schemeClr val="tx1"/>
                </a:solidFill>
                <a:effectLst/>
              </a:rPr>
              <a:t>arXiv:0904.3542</a:t>
            </a:r>
            <a:endParaRPr lang="en-US" sz="2000">
              <a:solidFill>
                <a:schemeClr val="tx1"/>
              </a:solidFill>
              <a:effectLst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44016" y="719997"/>
            <a:ext cx="4392488" cy="791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D4D4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 algn="l"/>
            <a:r>
              <a:rPr lang="en-US" sz="2000">
                <a:solidFill>
                  <a:srgbClr val="003399"/>
                </a:solidFill>
                <a:effectLst/>
              </a:rPr>
              <a:t>Single “positive” crossing</a:t>
            </a:r>
          </a:p>
          <a:p>
            <a:pPr algn="l"/>
            <a:r>
              <a:rPr lang="en-US" sz="2000">
                <a:solidFill>
                  <a:srgbClr val="003399"/>
                </a:solidFill>
                <a:effectLst/>
              </a:rPr>
              <a:t>(potential energy at a maximum)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4680521" y="719997"/>
            <a:ext cx="4392488" cy="791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D4D4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 algn="l"/>
            <a:r>
              <a:rPr lang="en-US" sz="2000">
                <a:solidFill>
                  <a:srgbClr val="003399"/>
                </a:solidFill>
                <a:effectLst/>
              </a:rPr>
              <a:t>Single “negative” crossing</a:t>
            </a:r>
          </a:p>
          <a:p>
            <a:pPr algn="l"/>
            <a:r>
              <a:rPr lang="en-US" sz="2000">
                <a:solidFill>
                  <a:srgbClr val="003399"/>
                </a:solidFill>
                <a:effectLst/>
              </a:rPr>
              <a:t>(potential energy at a minimum)</a:t>
            </a:r>
          </a:p>
        </p:txBody>
      </p:sp>
      <p:pic>
        <p:nvPicPr>
          <p:cNvPr id="11" name="pendulum.mov">
            <a:hlinkClick r:id="" action="ppaction://media"/>
          </p:cNvPr>
          <p:cNvPicPr preferRelativeResize="0"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3892" y="1656009"/>
            <a:ext cx="4392488" cy="3528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136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6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Decreasing Neutrino Density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44016" y="719997"/>
            <a:ext cx="4392488" cy="791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D4D4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 algn="ctr"/>
            <a:r>
              <a:rPr lang="en-US" sz="2000">
                <a:solidFill>
                  <a:srgbClr val="003399"/>
                </a:solidFill>
                <a:effectLst/>
              </a:rPr>
              <a:t>Certain initial neutrino density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680521" y="719997"/>
            <a:ext cx="4392488" cy="791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D4D4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 algn="ctr"/>
            <a:r>
              <a:rPr lang="en-US" sz="2000">
                <a:solidFill>
                  <a:srgbClr val="003399"/>
                </a:solidFill>
                <a:effectLst/>
              </a:rPr>
              <a:t>Four times smaller</a:t>
            </a:r>
          </a:p>
          <a:p>
            <a:pPr algn="ctr"/>
            <a:r>
              <a:rPr lang="en-US" sz="2000">
                <a:solidFill>
                  <a:srgbClr val="003399"/>
                </a:solidFill>
                <a:effectLst/>
              </a:rPr>
              <a:t>initial neutrino density</a:t>
            </a: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144016" y="5831979"/>
            <a:ext cx="8928993" cy="791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D4D4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 algn="ctr"/>
            <a:r>
              <a:rPr lang="en-US" sz="2000">
                <a:solidFill>
                  <a:schemeClr val="tx1"/>
                </a:solidFill>
                <a:effectLst/>
              </a:rPr>
              <a:t>Dasgupta, Dighe, Raffelt &amp; Smirnov, </a:t>
            </a:r>
            <a:r>
              <a:rPr lang="en-US" sz="2000" smtClean="0">
                <a:solidFill>
                  <a:schemeClr val="tx1"/>
                </a:solidFill>
                <a:effectLst/>
              </a:rPr>
              <a:t>arXiv:0904.3542</a:t>
            </a:r>
            <a:endParaRPr lang="en-US" sz="2000">
              <a:solidFill>
                <a:schemeClr val="tx1"/>
              </a:solidFill>
              <a:effectLst/>
            </a:endParaRPr>
          </a:p>
        </p:txBody>
      </p:sp>
      <p:pic>
        <p:nvPicPr>
          <p:cNvPr id="6" name="split.mov">
            <a:hlinkClick r:id="" action="ppaction://media"/>
          </p:cNvPr>
          <p:cNvPicPr preferRelativeResize="0"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44502" y="1656227"/>
            <a:ext cx="4392000" cy="3528000"/>
          </a:xfrm>
          <a:prstGeom prst="rect">
            <a:avLst/>
          </a:prstGeom>
        </p:spPr>
      </p:pic>
      <p:pic>
        <p:nvPicPr>
          <p:cNvPr id="7" name="split2.mov">
            <a:hlinkClick r:id="" action="ppaction://media"/>
          </p:cNvPr>
          <p:cNvPicPr preferRelativeResize="0">
            <a:picLocks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680522" y="1656227"/>
            <a:ext cx="4392000" cy="35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201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15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142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Spectral Split</a:t>
            </a:r>
          </a:p>
        </p:txBody>
      </p:sp>
      <p:pic>
        <p:nvPicPr>
          <p:cNvPr id="3" name="Picture 3" descr="fig_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176" y="707997"/>
            <a:ext cx="5184577" cy="2819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fig_0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176" y="3721487"/>
            <a:ext cx="5184577" cy="2830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840761" y="2484775"/>
            <a:ext cx="2232248" cy="3923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D4D4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/>
          <a:lstStyle/>
          <a:p>
            <a:pPr algn="l">
              <a:lnSpc>
                <a:spcPct val="85000"/>
              </a:lnSpc>
            </a:pPr>
            <a:r>
              <a:rPr lang="en-US" sz="2000" b="1">
                <a:solidFill>
                  <a:schemeClr val="tx1"/>
                </a:solidFill>
                <a:effectLst/>
              </a:rPr>
              <a:t>Figures from</a:t>
            </a:r>
          </a:p>
          <a:p>
            <a:pPr algn="l">
              <a:lnSpc>
                <a:spcPct val="85000"/>
              </a:lnSpc>
            </a:pPr>
            <a:endParaRPr lang="en-US" sz="500" b="1"/>
          </a:p>
          <a:p>
            <a:pPr algn="l">
              <a:lnSpc>
                <a:spcPct val="85000"/>
              </a:lnSpc>
            </a:pPr>
            <a:r>
              <a:rPr lang="en-US" sz="2000" b="1">
                <a:solidFill>
                  <a:schemeClr val="tx1"/>
                </a:solidFill>
                <a:effectLst/>
              </a:rPr>
              <a:t>Fogli, Lisi, </a:t>
            </a:r>
          </a:p>
          <a:p>
            <a:pPr algn="l">
              <a:lnSpc>
                <a:spcPct val="85000"/>
              </a:lnSpc>
            </a:pPr>
            <a:r>
              <a:rPr lang="en-US" sz="2000" b="1">
                <a:solidFill>
                  <a:schemeClr val="tx1"/>
                </a:solidFill>
                <a:effectLst/>
              </a:rPr>
              <a:t>Marrone &amp; Mirizzi, </a:t>
            </a:r>
          </a:p>
          <a:p>
            <a:pPr algn="l">
              <a:lnSpc>
                <a:spcPct val="85000"/>
              </a:lnSpc>
            </a:pPr>
            <a:r>
              <a:rPr lang="en-US" sz="2000" b="1">
                <a:solidFill>
                  <a:schemeClr val="tx1"/>
                </a:solidFill>
                <a:effectLst/>
              </a:rPr>
              <a:t>arXiv:0707.1998</a:t>
            </a:r>
          </a:p>
          <a:p>
            <a:pPr algn="l">
              <a:lnSpc>
                <a:spcPct val="85000"/>
              </a:lnSpc>
            </a:pPr>
            <a:endParaRPr lang="en-US" sz="2000" b="1">
              <a:solidFill>
                <a:schemeClr val="tx1"/>
              </a:solidFill>
              <a:effectLst/>
            </a:endParaRPr>
          </a:p>
          <a:p>
            <a:pPr algn="l">
              <a:lnSpc>
                <a:spcPct val="85000"/>
              </a:lnSpc>
            </a:pPr>
            <a:r>
              <a:rPr lang="en-US" sz="2000" b="1">
                <a:solidFill>
                  <a:schemeClr val="tx1"/>
                </a:solidFill>
                <a:effectLst/>
              </a:rPr>
              <a:t>Explanations in</a:t>
            </a:r>
          </a:p>
          <a:p>
            <a:pPr algn="l">
              <a:lnSpc>
                <a:spcPct val="85000"/>
              </a:lnSpc>
            </a:pPr>
            <a:endParaRPr lang="en-US" sz="500" b="1"/>
          </a:p>
          <a:p>
            <a:pPr algn="l"/>
            <a:r>
              <a:rPr lang="en-US" sz="2000" b="1">
                <a:solidFill>
                  <a:schemeClr val="tx1"/>
                </a:solidFill>
                <a:effectLst/>
              </a:rPr>
              <a:t>Raffelt &amp; Smirnov</a:t>
            </a:r>
          </a:p>
          <a:p>
            <a:pPr algn="l"/>
            <a:r>
              <a:rPr lang="en-US" sz="2000" b="1">
                <a:solidFill>
                  <a:schemeClr val="tx1"/>
                </a:solidFill>
                <a:effectLst/>
              </a:rPr>
              <a:t>arXiv:0705.1830</a:t>
            </a:r>
          </a:p>
          <a:p>
            <a:pPr algn="l"/>
            <a:r>
              <a:rPr lang="en-US" sz="2000" b="1" smtClean="0"/>
              <a:t>and </a:t>
            </a:r>
            <a:r>
              <a:rPr lang="en-US" sz="2000" b="1" smtClean="0">
                <a:solidFill>
                  <a:schemeClr val="tx1"/>
                </a:solidFill>
                <a:effectLst/>
              </a:rPr>
              <a:t>0709.4641</a:t>
            </a:r>
            <a:endParaRPr lang="en-US" sz="2000" b="1">
              <a:solidFill>
                <a:schemeClr val="tx1"/>
              </a:solidFill>
              <a:effectLst/>
            </a:endParaRPr>
          </a:p>
          <a:p>
            <a:pPr algn="l"/>
            <a:endParaRPr lang="en-US" sz="500" b="1"/>
          </a:p>
          <a:p>
            <a:pPr algn="l">
              <a:lnSpc>
                <a:spcPct val="85000"/>
              </a:lnSpc>
            </a:pPr>
            <a:r>
              <a:rPr lang="en-US" sz="2000" b="1">
                <a:solidFill>
                  <a:schemeClr val="tx1"/>
                </a:solidFill>
                <a:effectLst/>
              </a:rPr>
              <a:t>Duan, Fuller,</a:t>
            </a:r>
          </a:p>
          <a:p>
            <a:pPr algn="l">
              <a:lnSpc>
                <a:spcPct val="85000"/>
              </a:lnSpc>
            </a:pPr>
            <a:r>
              <a:rPr lang="en-US" sz="2000" b="1">
                <a:solidFill>
                  <a:schemeClr val="tx1"/>
                </a:solidFill>
                <a:effectLst/>
              </a:rPr>
              <a:t>Carlson &amp; Qian</a:t>
            </a:r>
          </a:p>
          <a:p>
            <a:pPr algn="l">
              <a:lnSpc>
                <a:spcPct val="85000"/>
              </a:lnSpc>
            </a:pPr>
            <a:r>
              <a:rPr lang="en-US" sz="2000" b="1">
                <a:solidFill>
                  <a:schemeClr val="tx1"/>
                </a:solidFill>
                <a:effectLst/>
              </a:rPr>
              <a:t>arXiv:0706.4293</a:t>
            </a:r>
          </a:p>
          <a:p>
            <a:pPr algn="l">
              <a:lnSpc>
                <a:spcPct val="85000"/>
              </a:lnSpc>
            </a:pPr>
            <a:r>
              <a:rPr lang="en-US" sz="2000" b="1" smtClean="0">
                <a:solidFill>
                  <a:schemeClr val="tx1"/>
                </a:solidFill>
                <a:effectLst/>
              </a:rPr>
              <a:t>and 0707.0290</a:t>
            </a:r>
            <a:endParaRPr lang="en-US" sz="2000" b="1">
              <a:solidFill>
                <a:schemeClr val="tx1"/>
              </a:solidFill>
              <a:effectLst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88032" y="791997"/>
            <a:ext cx="1224136" cy="2303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/>
          <a:lstStyle/>
          <a:p>
            <a:pPr algn="r"/>
            <a:r>
              <a:rPr lang="en-US" sz="2000" b="1">
                <a:solidFill>
                  <a:srgbClr val="003399"/>
                </a:solidFill>
                <a:effectLst/>
              </a:rPr>
              <a:t>Initial</a:t>
            </a:r>
          </a:p>
          <a:p>
            <a:pPr algn="r"/>
            <a:r>
              <a:rPr lang="en-US" sz="2000" b="1">
                <a:solidFill>
                  <a:srgbClr val="003399"/>
                </a:solidFill>
                <a:effectLst/>
              </a:rPr>
              <a:t>fluxes at</a:t>
            </a:r>
          </a:p>
          <a:p>
            <a:pPr algn="r"/>
            <a:r>
              <a:rPr lang="en-US" sz="2000" b="1">
                <a:solidFill>
                  <a:srgbClr val="003399"/>
                </a:solidFill>
                <a:effectLst/>
              </a:rPr>
              <a:t>neutrino</a:t>
            </a:r>
          </a:p>
          <a:p>
            <a:pPr algn="r"/>
            <a:r>
              <a:rPr lang="en-US" sz="2000" b="1">
                <a:solidFill>
                  <a:srgbClr val="003399"/>
                </a:solidFill>
                <a:effectLst/>
              </a:rPr>
              <a:t>sphere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88032" y="3869986"/>
            <a:ext cx="1152128" cy="1655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66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/>
          <a:lstStyle/>
          <a:p>
            <a:pPr algn="r"/>
            <a:r>
              <a:rPr lang="en-US" sz="2000" b="1">
                <a:solidFill>
                  <a:srgbClr val="003399"/>
                </a:solidFill>
                <a:effectLst/>
              </a:rPr>
              <a:t>After</a:t>
            </a:r>
          </a:p>
          <a:p>
            <a:pPr algn="r"/>
            <a:r>
              <a:rPr lang="en-US" sz="2000" b="1">
                <a:solidFill>
                  <a:srgbClr val="003399"/>
                </a:solidFill>
                <a:effectLst/>
              </a:rPr>
              <a:t>collective</a:t>
            </a:r>
          </a:p>
          <a:p>
            <a:pPr algn="r"/>
            <a:r>
              <a:rPr lang="en-US" sz="2000" b="1">
                <a:solidFill>
                  <a:srgbClr val="003399"/>
                </a:solidFill>
                <a:effectLst/>
              </a:rPr>
              <a:t>trans-</a:t>
            </a:r>
          </a:p>
          <a:p>
            <a:pPr algn="r"/>
            <a:r>
              <a:rPr lang="en-US" sz="2000" b="1">
                <a:solidFill>
                  <a:srgbClr val="003399"/>
                </a:solidFill>
                <a:effectLst/>
              </a:rPr>
              <a:t>formation</a:t>
            </a:r>
          </a:p>
        </p:txBody>
      </p:sp>
    </p:spTree>
    <p:extLst>
      <p:ext uri="{BB962C8B-B14F-4D97-AF65-F5344CB8AC3E}">
        <p14:creationId xmlns:p14="http://schemas.microsoft.com/office/powerpoint/2010/main" val="4134153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 preferRelativeResize="0">
            <a:picLocks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216382" y="1071447"/>
            <a:ext cx="3456000" cy="2592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382" y="3807611"/>
            <a:ext cx="3456000" cy="25925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032432" y="935637"/>
            <a:ext cx="5112710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• Explosion mechanism:</a:t>
            </a:r>
          </a:p>
          <a:p>
            <a:r>
              <a:rPr lang="en-US" sz="20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Shock-wave revival by nu energy deposition</a:t>
            </a:r>
          </a:p>
          <a:p>
            <a:endParaRPr lang="en-US" sz="100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sz="20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• Nucleosynthesis in neutrino irradiated</a:t>
            </a:r>
          </a:p>
          <a:p>
            <a:r>
              <a:rPr lang="en-US" sz="20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outflows in SNe and NS-mergers</a:t>
            </a:r>
          </a:p>
          <a:p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depends on flavor  (beta reactions!)</a:t>
            </a:r>
          </a:p>
          <a:p>
            <a:endParaRPr lang="en-US" sz="100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sz="20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• Signal interpretation of DSNB and</a:t>
            </a:r>
          </a:p>
          <a:p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next nearby SN </a:t>
            </a:r>
          </a:p>
          <a:p>
            <a:endParaRPr lang="en-US" sz="100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sz="2000" b="1" smtClean="0">
                <a:solidFill>
                  <a:schemeClr val="accent2">
                    <a:lumMod val="75000"/>
                  </a:schemeClr>
                </a:solidFill>
              </a:rPr>
              <a:t>• Collective flavor conversion:</a:t>
            </a:r>
          </a:p>
          <a:p>
            <a:r>
              <a:rPr lang="en-US" sz="2000" b="1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2000" b="1" smtClean="0">
                <a:solidFill>
                  <a:schemeClr val="accent2">
                    <a:lumMod val="75000"/>
                  </a:schemeClr>
                </a:solidFill>
              </a:rPr>
              <a:t>  interesting theoretical problem </a:t>
            </a:r>
          </a:p>
          <a:p>
            <a:r>
              <a:rPr lang="en-US" sz="2000" b="1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2000" b="1" smtClean="0">
                <a:solidFill>
                  <a:schemeClr val="accent2">
                    <a:lumMod val="75000"/>
                  </a:schemeClr>
                </a:solidFill>
              </a:rPr>
              <a:t>  in its own right</a:t>
            </a:r>
            <a:endParaRPr lang="en-US" sz="2000" b="1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6382" y="3807378"/>
            <a:ext cx="3455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NS-NS binary merger</a:t>
            </a:r>
            <a:endParaRPr lang="en-US" sz="1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 Why worry about detailed neutrino transport?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7211" y="3513553"/>
            <a:ext cx="1193911" cy="1022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502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Supernova Cooling-Phase Example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936002" y="791997"/>
            <a:ext cx="3240450" cy="647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D4D4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 algn="ctr"/>
            <a:r>
              <a:rPr lang="en-US" sz="2400">
                <a:solidFill>
                  <a:srgbClr val="003399"/>
                </a:solidFill>
              </a:rPr>
              <a:t>Normal </a:t>
            </a:r>
            <a:r>
              <a:rPr lang="en-US" sz="2400" smtClean="0">
                <a:solidFill>
                  <a:srgbClr val="003399"/>
                </a:solidFill>
              </a:rPr>
              <a:t>Ordering</a:t>
            </a:r>
            <a:endParaRPr lang="en-US" sz="2400">
              <a:solidFill>
                <a:srgbClr val="003399"/>
              </a:solidFill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5328613" y="791997"/>
            <a:ext cx="3240449" cy="647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D4D4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 algn="ctr"/>
            <a:r>
              <a:rPr lang="en-US" sz="2400">
                <a:solidFill>
                  <a:srgbClr val="003399"/>
                </a:solidFill>
              </a:rPr>
              <a:t>Inverted </a:t>
            </a:r>
            <a:r>
              <a:rPr lang="en-US" sz="2400" smtClean="0">
                <a:solidFill>
                  <a:srgbClr val="003399"/>
                </a:solidFill>
              </a:rPr>
              <a:t>Ordering</a:t>
            </a:r>
            <a:endParaRPr lang="en-US" sz="2400">
              <a:solidFill>
                <a:srgbClr val="003399"/>
              </a:solidFill>
            </a:endParaRPr>
          </a:p>
        </p:txBody>
      </p:sp>
      <p:pic>
        <p:nvPicPr>
          <p:cNvPr id="3" name="SNinv.mov">
            <a:hlinkClick r:id="" action="ppaction://media"/>
          </p:cNvPr>
          <p:cNvPicPr preferRelativeResize="0"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25072" y="1518247"/>
            <a:ext cx="3816000" cy="3816000"/>
          </a:xfrm>
          <a:prstGeom prst="rect">
            <a:avLst/>
          </a:prstGeom>
        </p:spPr>
      </p:pic>
      <p:pic>
        <p:nvPicPr>
          <p:cNvPr id="4" name="SNnor.mov">
            <a:hlinkClick r:id="" action="ppaction://media"/>
          </p:cNvPr>
          <p:cNvPicPr preferRelativeResize="0"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2462" y="1518247"/>
            <a:ext cx="3816000" cy="3816000"/>
          </a:xfrm>
          <a:prstGeom prst="rect">
            <a:avLst/>
          </a:prstGeom>
        </p:spPr>
      </p:pic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144016" y="5831979"/>
            <a:ext cx="8928993" cy="791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D4D4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 algn="ctr"/>
            <a:r>
              <a:rPr lang="en-US" sz="2000"/>
              <a:t>Dasgupta, Dighe, Raffelt &amp; Smirnov, </a:t>
            </a:r>
            <a:r>
              <a:rPr lang="en-US" sz="2000" smtClean="0"/>
              <a:t>arXiv:0904.3542</a:t>
            </a: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184827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Collective Nu Oscillations as a Many-Body Problem</a:t>
            </a:r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1027"/>
              <p:cNvSpPr>
                <a:spLocks noChangeArrowheads="1"/>
              </p:cNvSpPr>
              <p:nvPr/>
            </p:nvSpPr>
            <p:spPr bwMode="auto">
              <a:xfrm>
                <a:off x="144017" y="719607"/>
                <a:ext cx="8929116" cy="1440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rgbClr val="DDDDDD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33333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6402" tIns="43201" rIns="86402" bIns="43201"/>
              <a:lstStyle/>
              <a:p>
                <a:r>
                  <a:rPr lang="en-US" sz="2200" smtClean="0">
                    <a:solidFill>
                      <a:srgbClr val="003399"/>
                    </a:solidFill>
                  </a:rPr>
                  <a:t>Hamiltonian for interacting “flavor spins” (</a:t>
                </a:r>
                <a:r>
                  <a:rPr lang="en-US" sz="2200" i="1" smtClean="0">
                    <a:solidFill>
                      <a:srgbClr val="003399"/>
                    </a:solidFill>
                  </a:rPr>
                  <a:t>classical</a:t>
                </a:r>
                <a:r>
                  <a:rPr lang="en-US" sz="2200" smtClean="0">
                    <a:solidFill>
                      <a:srgbClr val="003399"/>
                    </a:solidFill>
                  </a:rPr>
                  <a:t> in mean-field approach)</a:t>
                </a:r>
                <a:endParaRPr lang="en-US" sz="2200">
                  <a:solidFill>
                    <a:srgbClr val="003399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     </m:t>
                      </m:r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𝐻</m:t>
                      </m:r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sz="2200" b="0" i="1" smtClean="0">
                              <a:solidFill>
                                <a:schemeClr val="accent3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naryPr>
                        <m:sub>
                          <m:r>
                            <a:rPr lang="en-US" sz="2200" b="0" i="1" smtClean="0">
                              <a:solidFill>
                                <a:schemeClr val="accent3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𝑖</m:t>
                          </m:r>
                          <m:r>
                            <a:rPr lang="en-US" sz="2200" b="0" i="1" smtClean="0">
                              <a:solidFill>
                                <a:schemeClr val="accent3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=1</m:t>
                          </m:r>
                        </m:sub>
                        <m:sup>
                          <m:r>
                            <a:rPr lang="en-US" sz="2200" b="0" i="1" smtClean="0">
                              <a:solidFill>
                                <a:schemeClr val="accent3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𝑁</m:t>
                          </m:r>
                        </m:sup>
                        <m:e>
                          <m:sSub>
                            <m:sSubPr>
                              <m:ctrlPr>
                                <a:rPr lang="en-US" sz="2200" b="0" i="1" smtClean="0">
                                  <a:solidFill>
                                    <a:schemeClr val="accent3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200" b="0" i="1" smtClean="0">
                                  <a:solidFill>
                                    <a:schemeClr val="accent3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sz="2200" b="0" i="1" smtClean="0">
                                  <a:solidFill>
                                    <a:schemeClr val="accent3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sz="2200" b="1">
                              <a:solidFill>
                                <a:schemeClr val="accent3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𝐁</m:t>
                          </m:r>
                          <m:r>
                            <a:rPr lang="en-US" sz="2200" b="0" i="1" smtClean="0">
                              <a:solidFill>
                                <a:schemeClr val="accent3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⋅</m:t>
                          </m:r>
                          <m:sSub>
                            <m:sSubPr>
                              <m:ctrlPr>
                                <a:rPr lang="en-US" sz="2200" b="1" i="1">
                                  <a:solidFill>
                                    <a:schemeClr val="accent3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200" b="1">
                                  <a:solidFill>
                                    <a:schemeClr val="accent3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𝐏</m:t>
                              </m:r>
                            </m:e>
                            <m:sub>
                              <m:r>
                                <a:rPr lang="en-US" sz="2200" b="0" i="1" smtClean="0">
                                  <a:solidFill>
                                    <a:schemeClr val="accent3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+</m:t>
                      </m:r>
                      <m:rad>
                        <m:radPr>
                          <m:degHide m:val="on"/>
                          <m:ctrlPr>
                            <a:rPr lang="en-US" sz="2200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200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2</m:t>
                          </m:r>
                        </m:e>
                      </m:rad>
                      <m:sSub>
                        <m:sSubPr>
                          <m:ctrlPr>
                            <a:rPr lang="en-US" sz="2200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𝐺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2200" b="0" i="0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F</m:t>
                          </m:r>
                        </m:sub>
                      </m:sSub>
                      <m:sSub>
                        <m:sSubPr>
                          <m:ctrlPr>
                            <a:rPr lang="en-US" sz="2200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𝑁</m:t>
                          </m:r>
                        </m:e>
                        <m:sub>
                          <m:r>
                            <a:rPr lang="en-US" sz="2200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sz="2200" b="1" i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</a:rPr>
                        <m:t>𝐋</m:t>
                      </m:r>
                      <m:r>
                        <a:rPr lang="en-US" sz="2200" b="0" i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</a:rPr>
                        <m:t>⋅</m:t>
                      </m:r>
                      <m:nary>
                        <m:naryPr>
                          <m:chr m:val="∑"/>
                          <m:ctrlPr>
                            <a:rPr lang="en-US" sz="2200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naryPr>
                        <m:sub>
                          <m:r>
                            <a:rPr lang="en-US" sz="2200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𝑖</m:t>
                          </m:r>
                          <m:r>
                            <a:rPr lang="en-US" sz="2200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=1</m:t>
                          </m:r>
                        </m:sub>
                        <m:sup>
                          <m:r>
                            <a:rPr lang="en-US" sz="2200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𝑁</m:t>
                          </m:r>
                        </m:sup>
                        <m:e>
                          <m:sSub>
                            <m:sSubPr>
                              <m:ctrlPr>
                                <a:rPr lang="en-US" sz="2200" b="1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200" b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𝐏</m:t>
                              </m:r>
                            </m:e>
                            <m:sub>
                              <m:r>
                                <a:rPr lang="en-US" sz="2200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  <m:r>
                        <a:rPr lang="en-US" sz="2200" b="0" i="1" smtClean="0">
                          <a:latin typeface="Cambria Math"/>
                        </a:rPr>
                        <m:t>+</m:t>
                      </m:r>
                      <m:r>
                        <a:rPr lang="en-US" sz="2200" b="0" i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 Math"/>
                        </a:rPr>
                        <m:t>𝜇</m:t>
                      </m:r>
                      <m:nary>
                        <m:naryPr>
                          <m:chr m:val="∑"/>
                          <m:ctrlPr>
                            <a:rPr lang="en-US" sz="2200" i="1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naryPr>
                        <m:sub>
                          <m:r>
                            <a:rPr lang="en-US" sz="2200" i="1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𝑖</m:t>
                          </m:r>
                          <m:r>
                            <a:rPr lang="en-US" sz="2200" b="0" i="1" smtClean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,</m:t>
                          </m:r>
                          <m:r>
                            <a:rPr lang="en-US" sz="2200" b="0" i="1" smtClean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𝑗</m:t>
                          </m:r>
                          <m:r>
                            <a:rPr lang="en-US" sz="2200" i="1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=1</m:t>
                          </m:r>
                        </m:sub>
                        <m:sup>
                          <m:r>
                            <a:rPr lang="en-US" sz="2200" i="1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𝑁</m:t>
                          </m:r>
                        </m:sup>
                        <m:e>
                          <m:d>
                            <m:dPr>
                              <m:ctrlPr>
                                <a:rPr lang="en-US" sz="2200" b="1" i="1" smtClean="0">
                                  <a:solidFill>
                                    <a:schemeClr val="accent6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2200" b="0" i="1" smtClean="0">
                                  <a:solidFill>
                                    <a:schemeClr val="accent6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1−</m:t>
                              </m:r>
                              <m:r>
                                <m:rPr>
                                  <m:sty m:val="p"/>
                                </m:rPr>
                                <a:rPr lang="en-US" sz="2200" b="0" i="0" smtClean="0">
                                  <a:solidFill>
                                    <a:schemeClr val="accent6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cos</m:t>
                              </m:r>
                              <m:r>
                                <a:rPr lang="en-US" sz="2200" b="0" i="1" smtClean="0">
                                  <a:solidFill>
                                    <a:schemeClr val="accent6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sz="2200" i="1" smtClean="0">
                                      <a:solidFill>
                                        <a:schemeClr val="accent6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200" b="0" i="1" smtClean="0">
                                      <a:solidFill>
                                        <a:schemeClr val="accent6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US" sz="2200" b="0" i="1" smtClean="0">
                                      <a:solidFill>
                                        <a:schemeClr val="accent6">
                                          <a:lumMod val="50000"/>
                                        </a:schemeClr>
                                      </a:solidFill>
                                      <a:latin typeface="Cambria Math"/>
                                    </a:rPr>
                                    <m:t>𝑖𝑗</m:t>
                                  </m:r>
                                </m:sub>
                              </m:sSub>
                            </m:e>
                          </m:d>
                          <m:r>
                            <a:rPr lang="en-US" sz="2200" b="1" i="0" smtClean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 </m:t>
                          </m:r>
                          <m:sSub>
                            <m:sSubPr>
                              <m:ctrlPr>
                                <a:rPr lang="en-US" sz="2200" b="1" i="1" smtClean="0">
                                  <a:solidFill>
                                    <a:schemeClr val="accent6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200" b="1" i="0" smtClean="0">
                                  <a:solidFill>
                                    <a:schemeClr val="accent6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𝐏</m:t>
                              </m:r>
                            </m:e>
                            <m:sub>
                              <m:r>
                                <a:rPr lang="en-US" sz="2200" b="0" i="1" smtClean="0">
                                  <a:solidFill>
                                    <a:schemeClr val="accent6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sz="2200" i="1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⋅</m:t>
                          </m:r>
                          <m:sSub>
                            <m:sSubPr>
                              <m:ctrlPr>
                                <a:rPr lang="en-US" sz="2200" b="1" i="1">
                                  <a:solidFill>
                                    <a:schemeClr val="accent6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200" b="1">
                                  <a:solidFill>
                                    <a:schemeClr val="accent6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𝐏</m:t>
                              </m:r>
                            </m:e>
                            <m:sub>
                              <m:r>
                                <a:rPr lang="en-US" sz="2200" b="0" i="1" smtClean="0">
                                  <a:solidFill>
                                    <a:schemeClr val="accent6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𝑗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sz="2200" b="1" smtClean="0">
                  <a:solidFill>
                    <a:schemeClr val="tx1"/>
                  </a:solidFill>
                  <a:effectLst/>
                </a:endParaRPr>
              </a:p>
              <a:p>
                <a:endParaRPr lang="en-US" sz="600" smtClean="0">
                  <a:solidFill>
                    <a:srgbClr val="003399"/>
                  </a:solidFill>
                </a:endParaRPr>
              </a:p>
              <a:p>
                <a:endParaRPr lang="en-US" sz="2200" smtClean="0">
                  <a:solidFill>
                    <a:srgbClr val="003399"/>
                  </a:solidFill>
                </a:endParaRPr>
              </a:p>
              <a:p>
                <a:endParaRPr lang="en-US" sz="2200">
                  <a:solidFill>
                    <a:srgbClr val="003399"/>
                  </a:solidFill>
                </a:endParaRPr>
              </a:p>
              <a:p>
                <a:endParaRPr lang="en-US" sz="2200" smtClean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3" name="Rectangle 10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4017" y="719607"/>
                <a:ext cx="8929116" cy="1440200"/>
              </a:xfrm>
              <a:prstGeom prst="rect">
                <a:avLst/>
              </a:prstGeom>
              <a:blipFill rotWithShape="1">
                <a:blip r:embed="rId2"/>
                <a:stretch>
                  <a:fillRect l="-956" t="-2542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DDDDDD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33333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431932" y="2159807"/>
            <a:ext cx="19442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smtClean="0"/>
              <a:t>Unit vector</a:t>
            </a:r>
          </a:p>
          <a:p>
            <a:pPr algn="r"/>
            <a:r>
              <a:rPr lang="en-US" sz="2000" smtClean="0"/>
              <a:t>in mass direction</a:t>
            </a:r>
            <a:endParaRPr lang="en-US" sz="2000"/>
          </a:p>
        </p:txBody>
      </p:sp>
      <p:sp>
        <p:nvSpPr>
          <p:cNvPr id="7" name="TextBox 6"/>
          <p:cNvSpPr txBox="1"/>
          <p:nvPr/>
        </p:nvSpPr>
        <p:spPr>
          <a:xfrm>
            <a:off x="3312332" y="2159807"/>
            <a:ext cx="20882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smtClean="0"/>
              <a:t>Unit vector</a:t>
            </a:r>
          </a:p>
          <a:p>
            <a:r>
              <a:rPr lang="en-US" sz="2000" smtClean="0"/>
              <a:t>in flavor direction</a:t>
            </a:r>
            <a:endParaRPr lang="en-US" sz="2000"/>
          </a:p>
        </p:txBody>
      </p:sp>
      <p:sp>
        <p:nvSpPr>
          <p:cNvPr id="8" name="TextBox 7"/>
          <p:cNvSpPr txBox="1"/>
          <p:nvPr/>
        </p:nvSpPr>
        <p:spPr>
          <a:xfrm>
            <a:off x="6048712" y="2159807"/>
            <a:ext cx="30242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smtClean="0"/>
              <a:t>Multi-angle effects from</a:t>
            </a:r>
          </a:p>
          <a:p>
            <a:r>
              <a:rPr lang="en-US" sz="2000" smtClean="0"/>
              <a:t>current-current structure</a:t>
            </a:r>
            <a:endParaRPr lang="en-US" sz="2000"/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1944142" y="1799757"/>
            <a:ext cx="0" cy="36005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3816402" y="1799757"/>
            <a:ext cx="0" cy="36005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6912832" y="1799757"/>
            <a:ext cx="0" cy="36005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027"/>
              <p:cNvSpPr>
                <a:spLocks noChangeArrowheads="1"/>
              </p:cNvSpPr>
              <p:nvPr/>
            </p:nvSpPr>
            <p:spPr bwMode="auto">
              <a:xfrm>
                <a:off x="143892" y="3023927"/>
                <a:ext cx="8929116" cy="2376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rgbClr val="DDDDDD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33333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6402" tIns="43201" rIns="86402" bIns="43201"/>
              <a:lstStyle/>
              <a:p>
                <a:r>
                  <a:rPr lang="en-US" sz="2200" smtClean="0">
                    <a:solidFill>
                      <a:srgbClr val="C00000"/>
                    </a:solidFill>
                  </a:rPr>
                  <a:t>“Spin-pairing H” </a:t>
                </a:r>
                <a:r>
                  <a:rPr lang="en-US" sz="2200" smtClean="0">
                    <a:solidFill>
                      <a:srgbClr val="003399"/>
                    </a:solidFill>
                  </a:rPr>
                  <a:t>for isotropic system (or single angle), ignoring matter effect </a:t>
                </a:r>
                <a:endParaRPr lang="en-US" sz="2200">
                  <a:solidFill>
                    <a:srgbClr val="003399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     </m:t>
                      </m:r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𝐻</m:t>
                      </m:r>
                      <m:r>
                        <a:rPr lang="en-US" sz="22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sz="2200" b="0" i="1" smtClean="0">
                              <a:solidFill>
                                <a:schemeClr val="accent3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naryPr>
                        <m:sub>
                          <m:r>
                            <a:rPr lang="en-US" sz="2200" b="0" i="1" smtClean="0">
                              <a:solidFill>
                                <a:schemeClr val="accent3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𝑖</m:t>
                          </m:r>
                          <m:r>
                            <a:rPr lang="en-US" sz="2200" b="0" i="1" smtClean="0">
                              <a:solidFill>
                                <a:schemeClr val="accent3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=1</m:t>
                          </m:r>
                        </m:sub>
                        <m:sup>
                          <m:r>
                            <a:rPr lang="en-US" sz="2200" b="0" i="1" smtClean="0">
                              <a:solidFill>
                                <a:schemeClr val="accent3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𝑁</m:t>
                          </m:r>
                        </m:sup>
                        <m:e>
                          <m:sSub>
                            <m:sSubPr>
                              <m:ctrlPr>
                                <a:rPr lang="en-US" sz="2200" b="0" i="1" smtClean="0">
                                  <a:solidFill>
                                    <a:schemeClr val="accent3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200" b="0" i="1" smtClean="0">
                                  <a:solidFill>
                                    <a:schemeClr val="accent3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sz="2200" b="0" i="1" smtClean="0">
                                  <a:solidFill>
                                    <a:schemeClr val="accent3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sz="2200" b="1">
                              <a:solidFill>
                                <a:schemeClr val="accent3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𝐁</m:t>
                          </m:r>
                          <m:r>
                            <a:rPr lang="en-US" sz="2200" b="0" i="1" smtClean="0">
                              <a:solidFill>
                                <a:schemeClr val="accent3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⋅</m:t>
                          </m:r>
                          <m:sSub>
                            <m:sSubPr>
                              <m:ctrlPr>
                                <a:rPr lang="en-US" sz="2200" b="1" i="1">
                                  <a:solidFill>
                                    <a:schemeClr val="accent3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200" b="1">
                                  <a:solidFill>
                                    <a:schemeClr val="accent3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𝐏</m:t>
                              </m:r>
                            </m:e>
                            <m:sub>
                              <m:r>
                                <a:rPr lang="en-US" sz="2200" b="0" i="1" smtClean="0">
                                  <a:solidFill>
                                    <a:schemeClr val="accent3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  <m:r>
                        <a:rPr lang="en-US" sz="2200" b="0" i="1" smtClean="0">
                          <a:latin typeface="Cambria Math"/>
                        </a:rPr>
                        <m:t>+</m:t>
                      </m:r>
                      <m:r>
                        <a:rPr lang="en-US" sz="2200" b="0" i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 Math"/>
                        </a:rPr>
                        <m:t>𝜇</m:t>
                      </m:r>
                      <m:sSubSup>
                        <m:sSubSupPr>
                          <m:ctrlPr>
                            <a:rPr lang="en-US" sz="2200" b="0" i="1" smtClean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sz="2200" b="1" i="0" smtClean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𝐏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2200" b="0" i="0" smtClean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tot</m:t>
                          </m:r>
                        </m:sub>
                        <m:sup>
                          <m:r>
                            <a:rPr lang="en-US" sz="2200" b="0" i="1" smtClean="0">
                              <a:solidFill>
                                <a:schemeClr val="accent6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en-US" sz="600" smtClean="0">
                  <a:solidFill>
                    <a:srgbClr val="003399"/>
                  </a:solidFill>
                </a:endParaRPr>
              </a:p>
              <a:p>
                <a:r>
                  <a:rPr lang="en-US" sz="2200" smtClean="0">
                    <a:solidFill>
                      <a:srgbClr val="003399"/>
                    </a:solidFill>
                  </a:rPr>
                  <a:t>BCS theory (using Anderson’s pseudo-spin), nuclear physics, …</a:t>
                </a:r>
              </a:p>
              <a:p>
                <a:r>
                  <a:rPr lang="en-US" sz="2200" smtClean="0">
                    <a:solidFill>
                      <a:srgbClr val="003399"/>
                    </a:solidFill>
                  </a:rPr>
                  <a:t>Integrable system (as many “Gaudin invariants” as spins)</a:t>
                </a:r>
              </a:p>
              <a:p>
                <a:r>
                  <a:rPr lang="en-US" sz="2200" smtClean="0"/>
                  <a:t>→ </a:t>
                </a:r>
                <a:r>
                  <a:rPr lang="fi-FI" sz="2200" smtClean="0"/>
                  <a:t>Pehlivan</a:t>
                </a:r>
                <a:r>
                  <a:rPr lang="fi-FI" sz="2200"/>
                  <a:t>, </a:t>
                </a:r>
                <a:r>
                  <a:rPr lang="fi-FI" sz="2200" smtClean="0"/>
                  <a:t>Balantekin</a:t>
                </a:r>
                <a:r>
                  <a:rPr lang="fi-FI" sz="2200"/>
                  <a:t>, </a:t>
                </a:r>
                <a:r>
                  <a:rPr lang="fi-FI" sz="2200" smtClean="0"/>
                  <a:t>Kajino &amp; Yoshida [arxiv:</a:t>
                </a:r>
                <a:r>
                  <a:rPr lang="en-US" sz="2200" smtClean="0"/>
                  <a:t>1105.1182] for introduction</a:t>
                </a:r>
                <a:endParaRPr lang="en-US" sz="2200" smtClean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13" name="Rectangle 10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3892" y="3023927"/>
                <a:ext cx="8929116" cy="2376330"/>
              </a:xfrm>
              <a:prstGeom prst="rect">
                <a:avLst/>
              </a:prstGeom>
              <a:blipFill rotWithShape="1">
                <a:blip r:embed="rId3"/>
                <a:stretch>
                  <a:fillRect l="-956" t="-1538" b="-5128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DDDDDD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33333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027"/>
          <p:cNvSpPr>
            <a:spLocks noChangeArrowheads="1"/>
          </p:cNvSpPr>
          <p:nvPr/>
        </p:nvSpPr>
        <p:spPr bwMode="auto">
          <a:xfrm>
            <a:off x="143892" y="5472267"/>
            <a:ext cx="8929116" cy="1079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33333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/>
          <a:lstStyle/>
          <a:p>
            <a:r>
              <a:rPr lang="en-US" sz="2200" smtClean="0">
                <a:solidFill>
                  <a:srgbClr val="003399"/>
                </a:solidFill>
              </a:rPr>
              <a:t>N-mode coherent solutions (“Normal </a:t>
            </a:r>
            <a:r>
              <a:rPr lang="en-US" sz="2200">
                <a:solidFill>
                  <a:srgbClr val="003399"/>
                </a:solidFill>
              </a:rPr>
              <a:t>and anomalous </a:t>
            </a:r>
            <a:r>
              <a:rPr lang="en-US" sz="2200" smtClean="0">
                <a:solidFill>
                  <a:srgbClr val="003399"/>
                </a:solidFill>
              </a:rPr>
              <a:t>solitons”)</a:t>
            </a:r>
          </a:p>
          <a:p>
            <a:r>
              <a:rPr lang="en-US" sz="2200" smtClean="0">
                <a:solidFill>
                  <a:srgbClr val="003399"/>
                </a:solidFill>
              </a:rPr>
              <a:t>• Emil Yuzbashian, </a:t>
            </a:r>
            <a:r>
              <a:rPr lang="en-US" sz="2200"/>
              <a:t>Phys. Rev. </a:t>
            </a:r>
            <a:r>
              <a:rPr lang="en-US" sz="2200" b="1">
                <a:solidFill>
                  <a:srgbClr val="C00000"/>
                </a:solidFill>
              </a:rPr>
              <a:t>B</a:t>
            </a:r>
            <a:r>
              <a:rPr lang="en-US" sz="2200"/>
              <a:t> 78, 184507 (2008</a:t>
            </a:r>
            <a:r>
              <a:rPr lang="en-US" sz="2200" smtClean="0"/>
              <a:t>)     </a:t>
            </a:r>
            <a:r>
              <a:rPr lang="en-US" sz="2200" smtClean="0">
                <a:solidFill>
                  <a:srgbClr val="C00000"/>
                </a:solidFill>
              </a:rPr>
              <a:t>Super-conductivity (BCS)</a:t>
            </a:r>
          </a:p>
          <a:p>
            <a:r>
              <a:rPr lang="en-US" sz="2200">
                <a:solidFill>
                  <a:srgbClr val="003399"/>
                </a:solidFill>
              </a:rPr>
              <a:t>• Georg Raffelt,     </a:t>
            </a:r>
            <a:r>
              <a:rPr lang="en-US" sz="1600" smtClean="0">
                <a:solidFill>
                  <a:srgbClr val="003399"/>
                </a:solidFill>
              </a:rPr>
              <a:t> </a:t>
            </a:r>
            <a:r>
              <a:rPr lang="en-US" sz="2200" smtClean="0"/>
              <a:t>Phys. Rev. </a:t>
            </a:r>
            <a:r>
              <a:rPr lang="en-US" sz="2200" b="1" smtClean="0">
                <a:solidFill>
                  <a:srgbClr val="C00000"/>
                </a:solidFill>
              </a:rPr>
              <a:t>D</a:t>
            </a:r>
            <a:r>
              <a:rPr lang="en-US" sz="2200" smtClean="0"/>
              <a:t> 83, 105022 (2011)     </a:t>
            </a:r>
            <a:r>
              <a:rPr lang="en-US" sz="2200" smtClean="0">
                <a:solidFill>
                  <a:srgbClr val="C00000"/>
                </a:solidFill>
              </a:rPr>
              <a:t>Collective Nus</a:t>
            </a:r>
          </a:p>
        </p:txBody>
      </p:sp>
    </p:spTree>
    <p:extLst>
      <p:ext uri="{BB962C8B-B14F-4D97-AF65-F5344CB8AC3E}">
        <p14:creationId xmlns:p14="http://schemas.microsoft.com/office/powerpoint/2010/main" val="500099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Classical Angular Momenta vs. Spin-1/2 States</a:t>
            </a:r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47560" y="762012"/>
            <a:ext cx="89250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smtClean="0">
                <a:solidFill>
                  <a:schemeClr val="accent1">
                    <a:lumMod val="75000"/>
                  </a:schemeClr>
                </a:solidFill>
              </a:rPr>
              <a:t>Flavor pendulum arises from two coupled </a:t>
            </a:r>
            <a:r>
              <a:rPr lang="en-US" sz="2000" b="1" smtClean="0">
                <a:solidFill>
                  <a:srgbClr val="C00000"/>
                </a:solidFill>
              </a:rPr>
              <a:t>classical</a:t>
            </a:r>
            <a:r>
              <a:rPr lang="en-US" sz="2000" b="1" smtClean="0">
                <a:solidFill>
                  <a:schemeClr val="accent1">
                    <a:lumMod val="75000"/>
                  </a:schemeClr>
                </a:solidFill>
              </a:rPr>
              <a:t> angular momentum vectors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27"/>
              <p:cNvSpPr>
                <a:spLocks noChangeArrowheads="1"/>
              </p:cNvSpPr>
              <p:nvPr/>
            </p:nvSpPr>
            <p:spPr bwMode="auto">
              <a:xfrm>
                <a:off x="144017" y="1151667"/>
                <a:ext cx="8928546" cy="79211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rgbClr val="DDDDDD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33333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86402" tIns="43201" rIns="86402" bIns="43201"/>
              <a:lstStyle/>
              <a:p>
                <a:r>
                  <a:rPr lang="en-US" sz="2000" smtClean="0"/>
                  <a:t>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̇"/>
                            <m:ctrlPr>
                              <a:rPr lang="en-US" sz="2000" i="1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2000" b="1">
                                <a:latin typeface="Cambria Math"/>
                              </a:rPr>
                              <m:t>𝐏</m:t>
                            </m:r>
                          </m:e>
                        </m:acc>
                      </m:e>
                      <m:sub>
                        <m:r>
                          <a:rPr lang="en-US" sz="20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2000" i="1">
                        <a:latin typeface="Cambria Math"/>
                      </a:rPr>
                      <m:t>=</m:t>
                    </m:r>
                    <m:r>
                      <a:rPr lang="en-US" sz="2000" b="0" i="1" smtClean="0">
                        <a:latin typeface="Cambria Math"/>
                      </a:rPr>
                      <m:t>[</m:t>
                    </m:r>
                    <m:r>
                      <a:rPr lang="en-US" sz="2000" b="0" i="1" smtClean="0">
                        <a:solidFill>
                          <a:srgbClr val="C00000"/>
                        </a:solidFill>
                        <a:latin typeface="Cambria Math"/>
                      </a:rPr>
                      <m:t>−</m:t>
                    </m:r>
                    <m:r>
                      <a:rPr lang="en-US" sz="2000" b="0" i="1" smtClean="0">
                        <a:solidFill>
                          <a:srgbClr val="C00000"/>
                        </a:solidFill>
                        <a:latin typeface="Cambria Math"/>
                      </a:rPr>
                      <m:t>𝜔</m:t>
                    </m:r>
                    <m:r>
                      <a:rPr lang="en-US" sz="2000" b="1">
                        <a:solidFill>
                          <a:srgbClr val="C00000"/>
                        </a:solidFill>
                        <a:latin typeface="Cambria Math"/>
                      </a:rPr>
                      <m:t>𝐁</m:t>
                    </m:r>
                    <m:r>
                      <a:rPr lang="en-US" sz="2000" i="1">
                        <a:latin typeface="Cambria Math"/>
                      </a:rPr>
                      <m:t>+</m:t>
                    </m:r>
                    <m:r>
                      <a:rPr lang="en-US" sz="2000" i="1">
                        <a:latin typeface="Cambria Math"/>
                      </a:rPr>
                      <m:t>𝜇</m:t>
                    </m:r>
                    <m:r>
                      <a:rPr lang="en-US" sz="2000" b="0" i="1" smtClean="0">
                        <a:latin typeface="Cambria Math"/>
                      </a:rPr>
                      <m:t> (</m:t>
                    </m:r>
                    <m:sSub>
                      <m:sSubPr>
                        <m:ctrlPr>
                          <a:rPr lang="en-US" sz="20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b="1">
                            <a:latin typeface="Cambria Math"/>
                          </a:rPr>
                          <m:t>𝐏</m:t>
                        </m:r>
                      </m:e>
                      <m:sub>
                        <m:r>
                          <a:rPr lang="en-US" sz="2000" b="1" i="1"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en-US" sz="2000" b="0" i="1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20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b="1">
                            <a:latin typeface="Cambria Math"/>
                          </a:rPr>
                          <m:t>𝐏</m:t>
                        </m:r>
                      </m:e>
                      <m:sub>
                        <m:r>
                          <a:rPr lang="en-US" sz="2000" b="1" i="1" smtClean="0">
                            <a:latin typeface="Cambria Math"/>
                          </a:rPr>
                          <m:t>𝟐</m:t>
                        </m:r>
                      </m:sub>
                    </m:sSub>
                    <m:r>
                      <a:rPr lang="en-US" sz="2000" b="0" i="1" smtClean="0">
                        <a:latin typeface="Cambria Math"/>
                      </a:rPr>
                      <m:t>)]</m:t>
                    </m:r>
                    <m:r>
                      <a:rPr lang="en-US" sz="2000" i="1">
                        <a:latin typeface="Cambria Math"/>
                      </a:rPr>
                      <m:t>×</m:t>
                    </m:r>
                    <m:sSub>
                      <m:sSubPr>
                        <m:ctrlPr>
                          <a:rPr lang="en-US" sz="20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b="1">
                            <a:latin typeface="Cambria Math"/>
                          </a:rPr>
                          <m:t>𝐏</m:t>
                        </m:r>
                      </m:e>
                      <m:sub>
                        <m:r>
                          <a:rPr lang="en-US" sz="2000" b="1" i="1"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endParaRPr lang="en-US" sz="2000">
                  <a:solidFill>
                    <a:srgbClr val="003399"/>
                  </a:solidFill>
                </a:endParaRPr>
              </a:p>
              <a:p>
                <a:r>
                  <a:rPr lang="en-US" sz="2000"/>
                  <a:t>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smtClean="0"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̇"/>
                            <m:ctrlPr>
                              <a:rPr lang="en-US" sz="2000" i="1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2000" b="1">
                                <a:latin typeface="Cambria Math"/>
                              </a:rPr>
                              <m:t>𝐏</m:t>
                            </m:r>
                          </m:e>
                        </m:acc>
                      </m:e>
                      <m:sub>
                        <m:r>
                          <a:rPr lang="en-US" sz="2000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sz="2000" i="1" smtClean="0">
                        <a:latin typeface="Cambria Math"/>
                      </a:rPr>
                      <m:t>=</m:t>
                    </m:r>
                    <m:r>
                      <a:rPr lang="en-US" sz="2000" b="0" i="1" smtClean="0">
                        <a:latin typeface="Cambria Math"/>
                      </a:rPr>
                      <m:t>[</m:t>
                    </m:r>
                    <m:r>
                      <a:rPr lang="en-US" sz="2000" b="0" i="1" smtClean="0">
                        <a:solidFill>
                          <a:srgbClr val="C00000"/>
                        </a:solidFill>
                        <a:latin typeface="Cambria Math"/>
                      </a:rPr>
                      <m:t>+</m:t>
                    </m:r>
                    <m:r>
                      <a:rPr lang="en-US" sz="2000" i="1">
                        <a:solidFill>
                          <a:srgbClr val="C00000"/>
                        </a:solidFill>
                        <a:latin typeface="Cambria Math"/>
                      </a:rPr>
                      <m:t>𝜔</m:t>
                    </m:r>
                    <m:r>
                      <a:rPr lang="en-US" sz="2000" b="1">
                        <a:solidFill>
                          <a:srgbClr val="C00000"/>
                        </a:solidFill>
                        <a:latin typeface="Cambria Math"/>
                      </a:rPr>
                      <m:t>𝐁</m:t>
                    </m:r>
                    <m:r>
                      <a:rPr lang="en-US" sz="2000" i="1">
                        <a:latin typeface="Cambria Math"/>
                      </a:rPr>
                      <m:t>+</m:t>
                    </m:r>
                    <m:r>
                      <a:rPr lang="en-US" sz="2000" i="1">
                        <a:latin typeface="Cambria Math"/>
                      </a:rPr>
                      <m:t>𝜇</m:t>
                    </m:r>
                    <m:r>
                      <a:rPr lang="en-US" sz="2000" b="0" i="1" smtClean="0">
                        <a:latin typeface="Cambria Math"/>
                      </a:rPr>
                      <m:t> </m:t>
                    </m:r>
                    <m:r>
                      <a:rPr lang="en-US" sz="2000" i="1">
                        <a:latin typeface="Cambria Math"/>
                      </a:rPr>
                      <m:t>(</m:t>
                    </m:r>
                    <m:sSub>
                      <m:sSubPr>
                        <m:ctrlPr>
                          <a:rPr lang="en-US" sz="20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b="1">
                            <a:latin typeface="Cambria Math"/>
                          </a:rPr>
                          <m:t>𝐏</m:t>
                        </m:r>
                      </m:e>
                      <m:sub>
                        <m:r>
                          <a:rPr lang="en-US" sz="2000" b="1" i="1">
                            <a:latin typeface="Cambria Math"/>
                          </a:rPr>
                          <m:t>𝟏</m:t>
                        </m:r>
                      </m:sub>
                    </m:sSub>
                    <m:r>
                      <a:rPr lang="en-US" sz="2000" i="1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sz="20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b="1">
                            <a:latin typeface="Cambria Math"/>
                          </a:rPr>
                          <m:t>𝐏</m:t>
                        </m:r>
                      </m:e>
                      <m:sub>
                        <m:r>
                          <a:rPr lang="en-US" sz="2000" b="1" i="1">
                            <a:latin typeface="Cambria Math"/>
                          </a:rPr>
                          <m:t>𝟐</m:t>
                        </m:r>
                      </m:sub>
                    </m:sSub>
                    <m:r>
                      <a:rPr lang="en-US" sz="2000" i="1">
                        <a:latin typeface="Cambria Math"/>
                      </a:rPr>
                      <m:t>)]×</m:t>
                    </m:r>
                    <m:sSub>
                      <m:sSubPr>
                        <m:ctrlPr>
                          <a:rPr lang="en-US" sz="20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b="1">
                            <a:latin typeface="Cambria Math"/>
                          </a:rPr>
                          <m:t>𝐏</m:t>
                        </m:r>
                      </m:e>
                      <m:sub>
                        <m:r>
                          <a:rPr lang="en-US" sz="2000" b="1" i="1" smtClean="0">
                            <a:latin typeface="Cambria Math"/>
                          </a:rPr>
                          <m:t>𝟐</m:t>
                        </m:r>
                      </m:sub>
                    </m:sSub>
                  </m:oMath>
                </a14:m>
                <a:endParaRPr lang="en-US" sz="2000" smtClean="0">
                  <a:solidFill>
                    <a:srgbClr val="003399"/>
                  </a:solidFill>
                </a:endParaRPr>
              </a:p>
              <a:p>
                <a:endParaRPr lang="en-US" sz="2000" smtClean="0">
                  <a:solidFill>
                    <a:srgbClr val="003399"/>
                  </a:solidFill>
                </a:endParaRPr>
              </a:p>
              <a:p>
                <a:endParaRPr lang="en-US" sz="2000">
                  <a:solidFill>
                    <a:srgbClr val="003399"/>
                  </a:solidFill>
                </a:endParaRPr>
              </a:p>
            </p:txBody>
          </p:sp>
        </mc:Choice>
        <mc:Fallback xmlns="">
          <p:sp>
            <p:nvSpPr>
              <p:cNvPr id="11" name="Rectangle 10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4017" y="1151667"/>
                <a:ext cx="8928546" cy="79211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DDDDDD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333333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/>
          <p:cNvSpPr txBox="1"/>
          <p:nvPr/>
        </p:nvSpPr>
        <p:spPr>
          <a:xfrm>
            <a:off x="143892" y="2135503"/>
            <a:ext cx="89250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smtClean="0">
                <a:solidFill>
                  <a:schemeClr val="accent1">
                    <a:lumMod val="75000"/>
                  </a:schemeClr>
                </a:solidFill>
              </a:rPr>
              <a:t>Expectation values of flavor spins or average of many neutrinos (refractive limit!)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H="1" flipV="1">
            <a:off x="647962" y="1887669"/>
            <a:ext cx="72010" cy="32404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2232182" y="1871767"/>
            <a:ext cx="144020" cy="32404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3528362" y="1883469"/>
            <a:ext cx="144020" cy="32404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143892" y="2773944"/>
                <a:ext cx="8925003" cy="36317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</a:rPr>
                  <a:t>Two coupled spin ½ particles in external B-field (e.g. Zeeman effect in atoms)</a:t>
                </a:r>
              </a:p>
              <a:p>
                <a:endParaRPr lang="en-US" sz="500" b="1" smtClean="0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     </m:t>
                      </m:r>
                      <m:r>
                        <a:rPr lang="en-US" sz="2000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𝐻</m:t>
                      </m:r>
                      <m:r>
                        <a:rPr lang="en-US" sz="2000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𝐁</m:t>
                      </m:r>
                      <m:r>
                        <a:rPr lang="en-US" sz="2000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⋅</m:t>
                      </m:r>
                      <m:d>
                        <m:dPr>
                          <m:ctrlP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0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0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b="1" i="0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𝐒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0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0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b="1" i="0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𝐒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  <m:r>
                        <a:rPr lang="en-US" sz="2000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𝜇</m:t>
                      </m:r>
                      <m:r>
                        <a:rPr lang="en-US" sz="2000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 </m:t>
                      </m:r>
                      <m:sSub>
                        <m:sSubPr>
                          <m:ctrlP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1" i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𝐒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⋅</m:t>
                      </m:r>
                      <m:sSub>
                        <m:sSubPr>
                          <m:ctrlP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1" i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𝐒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mtClean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endParaRPr lang="en-US" sz="500" smtClean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</a:rPr>
                  <a:t>Four quantum states – four eigenstates of Hamiltonian</a:t>
                </a:r>
              </a:p>
              <a:p>
                <a:endParaRPr lang="en-US" sz="500" b="1" smtClean="0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  <a:sym typeface="Symbol"/>
                  </a:rPr>
                  <a:t>  </a:t>
                </a:r>
                <a:r>
                  <a:rPr lang="en-US" sz="2000" b="1" smtClean="0">
                    <a:sym typeface="Symbol"/>
                  </a:rPr>
                  <a:t>,     </a:t>
                </a:r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  <a:sym typeface="Symbol"/>
                  </a:rPr>
                  <a:t>Strong coupling:</a:t>
                </a:r>
              </a:p>
              <a:p>
                <a:r>
                  <a:rPr lang="en-US" sz="2000" b="1">
                    <a:solidFill>
                      <a:schemeClr val="accent1">
                        <a:lumMod val="75000"/>
                      </a:schemeClr>
                    </a:solidFill>
                    <a:sym typeface="Symbol"/>
                  </a:rPr>
                  <a:t> </a:t>
                </a:r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  <a:sym typeface="Symbol"/>
                  </a:rPr>
                  <a:t>                  precession with a common frequency (“synchronisation”)</a:t>
                </a:r>
              </a:p>
              <a:p>
                <a:endParaRPr lang="en-US" sz="500" b="1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  <a:sym typeface="Symbol"/>
                  </a:rPr>
                  <a:t>  </a:t>
                </a:r>
                <a:r>
                  <a:rPr lang="en-US" sz="2000" b="1" smtClean="0">
                    <a:sym typeface="Symbol"/>
                  </a:rPr>
                  <a:t>,     </a:t>
                </a:r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  <a:sym typeface="Symbol"/>
                  </a:rPr>
                  <a:t>“pendular motion” not possible</a:t>
                </a:r>
              </a:p>
              <a:p>
                <a:r>
                  <a:rPr lang="en-US" sz="2000" b="1">
                    <a:solidFill>
                      <a:schemeClr val="accent1">
                        <a:lumMod val="75000"/>
                      </a:schemeClr>
                    </a:solidFill>
                    <a:sym typeface="Symbol"/>
                  </a:rPr>
                  <a:t> </a:t>
                </a:r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  <a:sym typeface="Symbol"/>
                  </a:rPr>
                  <a:t>                  at most four frequencies in the problem</a:t>
                </a:r>
              </a:p>
              <a:p>
                <a:endParaRPr lang="en-US" sz="1000" b="1">
                  <a:solidFill>
                    <a:schemeClr val="accent1">
                      <a:lumMod val="75000"/>
                    </a:schemeClr>
                  </a:solidFill>
                  <a:sym typeface="Symbol"/>
                </a:endParaRPr>
              </a:p>
              <a:p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  <a:sym typeface="Symbol"/>
                  </a:rPr>
                  <a:t>Transition from two  many spin ½ particles:</a:t>
                </a:r>
              </a:p>
              <a:p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  <a:sym typeface="Symbol"/>
                  </a:rPr>
                  <a:t>   Can we ignore “entanglement”? </a:t>
                </a:r>
              </a:p>
              <a:p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  <a:sym typeface="Symbol"/>
                  </a:rPr>
                  <a:t>   Expectation value of product is product of expectation values? </a:t>
                </a:r>
                <a:endParaRPr lang="en-US" sz="2000" b="1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892" y="2773944"/>
                <a:ext cx="8925003" cy="3631763"/>
              </a:xfrm>
              <a:prstGeom prst="rect">
                <a:avLst/>
              </a:prstGeom>
              <a:blipFill rotWithShape="1">
                <a:blip r:embed="rId3"/>
                <a:stretch>
                  <a:fillRect l="-751" t="-839" b="-20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15648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Bose Quantum Pendulum</a:t>
            </a:r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" y="0"/>
            <a:ext cx="9217153" cy="36642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912" y="3826143"/>
            <a:ext cx="3408670" cy="272627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72382" y="3736504"/>
            <a:ext cx="553786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smtClean="0">
                <a:solidFill>
                  <a:schemeClr val="accent1">
                    <a:lumMod val="75000"/>
                  </a:schemeClr>
                </a:solidFill>
              </a:rPr>
              <a:t>Population imbalance of interacting atomic BEC</a:t>
            </a:r>
          </a:p>
          <a:p>
            <a:r>
              <a:rPr lang="en-US" sz="2000" b="1" smtClean="0">
                <a:solidFill>
                  <a:schemeClr val="accent1">
                    <a:lumMod val="75000"/>
                  </a:schemeClr>
                </a:solidFill>
              </a:rPr>
              <a:t>shows pendulum-like oscillations</a:t>
            </a:r>
          </a:p>
          <a:p>
            <a:r>
              <a:rPr lang="en-US" sz="2000" b="1" smtClean="0">
                <a:solidFill>
                  <a:schemeClr val="accent1">
                    <a:lumMod val="75000"/>
                  </a:schemeClr>
                </a:solidFill>
              </a:rPr>
              <a:t>(Rabi oscillations for no interactions or few atoms)</a:t>
            </a:r>
            <a:endParaRPr lang="en-US" sz="2000" b="1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80333" y="4824177"/>
            <a:ext cx="470449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chemeClr val="accent1">
                    <a:lumMod val="75000"/>
                  </a:schemeClr>
                </a:solidFill>
              </a:rPr>
              <a:t>For experimental test see:</a:t>
            </a:r>
          </a:p>
          <a:p>
            <a:r>
              <a:rPr lang="en-US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Zibold, Nicklas</a:t>
            </a:r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Gross &amp; Oberthaler,</a:t>
            </a:r>
          </a:p>
          <a:p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Classical Bifurcation at the Transition from </a:t>
            </a:r>
            <a:r>
              <a:rPr lang="en-US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Rabi</a:t>
            </a:r>
          </a:p>
          <a:p>
            <a:r>
              <a:rPr lang="en-US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to </a:t>
            </a:r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Josephson </a:t>
            </a:r>
            <a:r>
              <a:rPr lang="en-US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Dynamics, </a:t>
            </a:r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PRL </a:t>
            </a:r>
            <a:r>
              <a:rPr lang="en-US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105:204101 </a:t>
            </a:r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(2010)</a:t>
            </a:r>
            <a:r>
              <a:rPr lang="en-US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en-US" b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557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30"/>
          <p:cNvSpPr>
            <a:spLocks noChangeAspect="1"/>
          </p:cNvSpPr>
          <p:nvPr/>
        </p:nvSpPr>
        <p:spPr>
          <a:xfrm>
            <a:off x="5329072" y="1295687"/>
            <a:ext cx="3312000" cy="3312000"/>
          </a:xfrm>
          <a:prstGeom prst="ellipse">
            <a:avLst/>
          </a:prstGeom>
          <a:gradFill flip="none" rotWithShape="1">
            <a:gsLst>
              <a:gs pos="58000">
                <a:schemeClr val="bg1"/>
              </a:gs>
              <a:gs pos="100000">
                <a:schemeClr val="accent2"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>
            <a:spLocks noChangeAspect="1"/>
          </p:cNvSpPr>
          <p:nvPr/>
        </p:nvSpPr>
        <p:spPr>
          <a:xfrm>
            <a:off x="5473052" y="1439707"/>
            <a:ext cx="3024000" cy="3024000"/>
          </a:xfrm>
          <a:prstGeom prst="ellipse">
            <a:avLst/>
          </a:prstGeom>
          <a:gradFill flip="none" rotWithShape="1">
            <a:gsLst>
              <a:gs pos="58000">
                <a:schemeClr val="bg1"/>
              </a:gs>
              <a:gs pos="100000">
                <a:schemeClr val="accent2"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>
            <a:spLocks noChangeAspect="1"/>
          </p:cNvSpPr>
          <p:nvPr/>
        </p:nvSpPr>
        <p:spPr>
          <a:xfrm>
            <a:off x="5616652" y="1583727"/>
            <a:ext cx="2736380" cy="2736380"/>
          </a:xfrm>
          <a:prstGeom prst="ellipse">
            <a:avLst/>
          </a:prstGeom>
          <a:gradFill flip="none" rotWithShape="1">
            <a:gsLst>
              <a:gs pos="58000">
                <a:schemeClr val="bg1"/>
              </a:gs>
              <a:gs pos="100000">
                <a:schemeClr val="accent2">
                  <a:lumMod val="10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217025" cy="582613"/>
          </a:xfrm>
        </p:spPr>
        <p:txBody>
          <a:bodyPr rtlCol="0"/>
          <a:lstStyle/>
          <a:p>
            <a:pPr defTabSz="921451" fontAlgn="auto">
              <a:spcAft>
                <a:spcPts val="0"/>
              </a:spcAft>
              <a:defRPr/>
            </a:pPr>
            <a:r>
              <a:rPr lang="en-US" smtClean="0">
                <a:latin typeface="+mn-lt"/>
              </a:rPr>
              <a:t>Correlated Trajectories vs. Field of Flavor Coherence</a:t>
            </a:r>
            <a:endParaRPr lang="en-US" dirty="0">
              <a:latin typeface="+mn-lt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V="1">
            <a:off x="2664242" y="2942888"/>
            <a:ext cx="2018857" cy="1031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29" name="TextBox 11"/>
          <p:cNvSpPr txBox="1">
            <a:spLocks noChangeArrowheads="1"/>
          </p:cNvSpPr>
          <p:nvPr/>
        </p:nvSpPr>
        <p:spPr bwMode="auto">
          <a:xfrm>
            <a:off x="215900" y="719607"/>
            <a:ext cx="418890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207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207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207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207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2000">
                <a:solidFill>
                  <a:schemeClr val="tx1">
                    <a:lumMod val="65000"/>
                    <a:lumOff val="35000"/>
                  </a:schemeClr>
                </a:solidFill>
              </a:rPr>
              <a:t>Assume globally spherically symmetric</a:t>
            </a:r>
          </a:p>
          <a:p>
            <a:r>
              <a:rPr lang="en-US" altLang="en-US" sz="2000">
                <a:solidFill>
                  <a:schemeClr val="tx1">
                    <a:lumMod val="65000"/>
                    <a:lumOff val="35000"/>
                  </a:schemeClr>
                </a:solidFill>
              </a:rPr>
              <a:t>neutrino emission from SN </a:t>
            </a:r>
            <a:r>
              <a:rPr lang="en-US" altLang="en-US" sz="20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core</a:t>
            </a:r>
            <a:endParaRPr lang="en-US" altLang="en-US" sz="20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2" name="Straight Arrow Connector 11"/>
          <p:cNvCxnSpPr>
            <a:stCxn id="84" idx="7"/>
          </p:cNvCxnSpPr>
          <p:nvPr/>
        </p:nvCxnSpPr>
        <p:spPr>
          <a:xfrm>
            <a:off x="2306719" y="2086248"/>
            <a:ext cx="2229785" cy="148599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Oval 83"/>
          <p:cNvSpPr>
            <a:spLocks noChangeAspect="1"/>
          </p:cNvSpPr>
          <p:nvPr/>
        </p:nvSpPr>
        <p:spPr>
          <a:xfrm>
            <a:off x="215902" y="1727747"/>
            <a:ext cx="2449544" cy="2448000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1566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2232183" y="4680157"/>
                <a:ext cx="2520350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smtClean="0">
                    <a:solidFill>
                      <a:schemeClr val="accent2">
                        <a:lumMod val="75000"/>
                      </a:schemeClr>
                    </a:solidFill>
                  </a:rPr>
                  <a:t>• Every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b="0" i="1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</a:rPr>
                      <m:t>ν</m:t>
                    </m:r>
                  </m:oMath>
                </a14:m>
                <a:r>
                  <a:rPr lang="en-US" sz="2000" b="0" smtClean="0">
                    <a:solidFill>
                      <a:schemeClr val="accent2">
                        <a:lumMod val="75000"/>
                      </a:schemeClr>
                    </a:solidFill>
                  </a:rPr>
                  <a:t> meets every</a:t>
                </a:r>
              </a:p>
              <a:p>
                <a:r>
                  <a:rPr lang="en-US" sz="2000" b="0" smtClean="0">
                    <a:solidFill>
                      <a:schemeClr val="accent2">
                        <a:lumMod val="75000"/>
                      </a:schemeClr>
                    </a:solidFill>
                  </a:rPr>
                  <a:t>   other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i="1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</a:rPr>
                      <m:t>ν</m:t>
                    </m:r>
                  </m:oMath>
                </a14:m>
                <a:r>
                  <a:rPr lang="en-US" sz="2000" b="0" smtClean="0">
                    <a:solidFill>
                      <a:schemeClr val="accent2">
                        <a:lumMod val="75000"/>
                      </a:schemeClr>
                    </a:solidFill>
                  </a:rPr>
                  <a:t> at most once</a:t>
                </a:r>
              </a:p>
              <a:p>
                <a:endParaRPr lang="en-US" sz="400" b="0" smtClean="0">
                  <a:solidFill>
                    <a:schemeClr val="accent2">
                      <a:lumMod val="75000"/>
                    </a:schemeClr>
                  </a:solidFill>
                </a:endParaRPr>
              </a:p>
              <a:p>
                <a:r>
                  <a:rPr lang="en-US" sz="2000" smtClean="0">
                    <a:solidFill>
                      <a:schemeClr val="accent2">
                        <a:lumMod val="75000"/>
                      </a:schemeClr>
                    </a:solidFill>
                  </a:rPr>
                  <a:t>• Nonlinear feedback</a:t>
                </a:r>
              </a:p>
              <a:p>
                <a:r>
                  <a:rPr lang="en-US" sz="2000">
                    <a:solidFill>
                      <a:schemeClr val="accent2">
                        <a:lumMod val="75000"/>
                      </a:schemeClr>
                    </a:solidFill>
                  </a:rPr>
                  <a:t> </a:t>
                </a:r>
                <a:r>
                  <a:rPr lang="en-US" sz="2000" smtClean="0">
                    <a:solidFill>
                      <a:schemeClr val="accent2">
                        <a:lumMod val="75000"/>
                      </a:schemeClr>
                    </a:solidFill>
                  </a:rPr>
                  <a:t>  on flavor evolution?</a:t>
                </a:r>
                <a:endParaRPr lang="en-US" sz="2000" b="0" smtClean="0">
                  <a:solidFill>
                    <a:schemeClr val="accent2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2183" y="4680157"/>
                <a:ext cx="2520350" cy="1384995"/>
              </a:xfrm>
              <a:prstGeom prst="rect">
                <a:avLst/>
              </a:prstGeom>
              <a:blipFill rotWithShape="1">
                <a:blip r:embed="rId3"/>
                <a:stretch>
                  <a:fillRect l="-2415" t="-2203" r="-1932" b="-70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Oval 23"/>
          <p:cNvSpPr>
            <a:spLocks noChangeAspect="1"/>
          </p:cNvSpPr>
          <p:nvPr/>
        </p:nvSpPr>
        <p:spPr>
          <a:xfrm>
            <a:off x="3456352" y="2807897"/>
            <a:ext cx="289329" cy="289329"/>
          </a:xfrm>
          <a:prstGeom prst="ellipse">
            <a:avLst/>
          </a:prstGeom>
          <a:noFill/>
          <a:ln w="190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>
            <a:spLocks noChangeAspect="1"/>
          </p:cNvSpPr>
          <p:nvPr/>
        </p:nvSpPr>
        <p:spPr>
          <a:xfrm>
            <a:off x="5760672" y="1727747"/>
            <a:ext cx="2449544" cy="2448000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1566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5328612" y="4680157"/>
                <a:ext cx="3492272" cy="17081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smtClean="0">
                    <a:solidFill>
                      <a:schemeClr val="accent2">
                        <a:lumMod val="75000"/>
                      </a:schemeClr>
                    </a:solidFill>
                  </a:rPr>
                  <a:t>• Oscillating (or unstable)</a:t>
                </a:r>
              </a:p>
              <a:p>
                <a:r>
                  <a:rPr lang="en-US" sz="2000" smtClean="0">
                    <a:solidFill>
                      <a:schemeClr val="accent2">
                        <a:lumMod val="75000"/>
                      </a:schemeClr>
                    </a:solidFill>
                  </a:rPr>
                  <a:t>   field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</a:rPr>
                      <m:t>𝜚</m:t>
                    </m:r>
                    <m:r>
                      <a:rPr lang="en-US" sz="2000" b="0" i="1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</a:rPr>
                      <m:t>(</m:t>
                    </m:r>
                    <m:r>
                      <a:rPr lang="en-US" sz="2000" b="0" i="1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</a:rPr>
                      <m:t>𝑟</m:t>
                    </m:r>
                    <m:r>
                      <a:rPr lang="en-US" sz="2000" b="0" i="1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2000" b="0" smtClean="0">
                    <a:solidFill>
                      <a:schemeClr val="accent2">
                        <a:lumMod val="75000"/>
                      </a:schemeClr>
                    </a:solidFill>
                  </a:rPr>
                  <a:t> of flavor coherence,</a:t>
                </a:r>
              </a:p>
              <a:p>
                <a:r>
                  <a:rPr lang="en-US" sz="2000" smtClean="0">
                    <a:solidFill>
                      <a:schemeClr val="accent2">
                        <a:lumMod val="75000"/>
                      </a:schemeClr>
                    </a:solidFill>
                  </a:rPr>
                  <a:t>   acting back upon itself</a:t>
                </a:r>
              </a:p>
              <a:p>
                <a:endParaRPr lang="en-US" sz="500" smtClean="0">
                  <a:solidFill>
                    <a:schemeClr val="accent2">
                      <a:lumMod val="75000"/>
                    </a:schemeClr>
                  </a:solidFill>
                </a:endParaRPr>
              </a:p>
              <a:p>
                <a:r>
                  <a:rPr lang="en-US" sz="2000" b="0" smtClean="0">
                    <a:solidFill>
                      <a:schemeClr val="accent2">
                        <a:lumMod val="75000"/>
                      </a:schemeClr>
                    </a:solidFill>
                  </a:rPr>
                  <a:t>• Do not worry about individual</a:t>
                </a:r>
              </a:p>
              <a:p>
                <a:r>
                  <a:rPr lang="en-US" sz="2000">
                    <a:solidFill>
                      <a:schemeClr val="accent2">
                        <a:lumMod val="75000"/>
                      </a:schemeClr>
                    </a:solidFill>
                  </a:rPr>
                  <a:t> </a:t>
                </a:r>
                <a:r>
                  <a:rPr lang="en-US" sz="2000" smtClean="0">
                    <a:solidFill>
                      <a:schemeClr val="accent2">
                        <a:lumMod val="75000"/>
                      </a:schemeClr>
                    </a:solidFill>
                  </a:rPr>
                  <a:t>   neutrinos</a:t>
                </a:r>
                <a:endParaRPr lang="en-US" sz="2000" b="0" smtClean="0">
                  <a:solidFill>
                    <a:schemeClr val="accent2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8612" y="4680157"/>
                <a:ext cx="3492272" cy="1708160"/>
              </a:xfrm>
              <a:prstGeom prst="rect">
                <a:avLst/>
              </a:prstGeom>
              <a:blipFill rotWithShape="1">
                <a:blip r:embed="rId4"/>
                <a:stretch>
                  <a:fillRect l="-1745" t="-1786" r="-1222" b="-57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54486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217025" cy="582613"/>
          </a:xfrm>
        </p:spPr>
        <p:txBody>
          <a:bodyPr rtlCol="0"/>
          <a:lstStyle/>
          <a:p>
            <a:pPr defTabSz="921451" fontAlgn="auto">
              <a:spcAft>
                <a:spcPts val="0"/>
              </a:spcAft>
              <a:defRPr/>
            </a:pPr>
            <a:r>
              <a:rPr lang="en-US" smtClean="0">
                <a:latin typeface="+mn-lt"/>
              </a:rPr>
              <a:t>Evolution of the Questions</a:t>
            </a:r>
            <a:endParaRPr lang="en-US" dirty="0"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0556" y="792163"/>
            <a:ext cx="87705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Bulb model of neutrino emission:</a:t>
            </a:r>
          </a:p>
          <a:p>
            <a:r>
              <a:rPr lang="en-US" sz="2000" smtClean="0">
                <a:solidFill>
                  <a:schemeClr val="tx1">
                    <a:lumMod val="65000"/>
                    <a:lumOff val="35000"/>
                  </a:schemeClr>
                </a:solidFill>
                <a:sym typeface="Symbol"/>
              </a:rPr>
              <a:t> </a:t>
            </a:r>
            <a:r>
              <a:rPr lang="en-US" sz="20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Nu-nu interaction determined by aspect ratio of emission surface</a:t>
            </a:r>
          </a:p>
          <a:p>
            <a:r>
              <a:rPr lang="en-US" sz="2000">
                <a:solidFill>
                  <a:schemeClr val="tx1">
                    <a:lumMod val="65000"/>
                    <a:lumOff val="35000"/>
                  </a:schemeClr>
                </a:solidFill>
                <a:sym typeface="Symbol"/>
              </a:rPr>
              <a:t> </a:t>
            </a:r>
            <a:r>
              <a:rPr lang="en-US" sz="20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Instability as a function of radius – adiabatic conversion possible</a:t>
            </a:r>
          </a:p>
          <a:p>
            <a:r>
              <a:rPr lang="en-US" sz="2000" smtClean="0">
                <a:solidFill>
                  <a:schemeClr val="tx1">
                    <a:lumMod val="65000"/>
                    <a:lumOff val="35000"/>
                  </a:schemeClr>
                </a:solidFill>
                <a:sym typeface="Symbol"/>
              </a:rPr>
              <a:t> </a:t>
            </a:r>
            <a:r>
              <a:rPr lang="en-US" sz="20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Flavor pendulum, spectral splits, multi-angle matter effect, three-flavor effects, …</a:t>
            </a:r>
          </a:p>
          <a:p>
            <a:r>
              <a:rPr lang="en-US" sz="2000">
                <a:solidFill>
                  <a:schemeClr val="tx1">
                    <a:lumMod val="65000"/>
                    <a:lumOff val="35000"/>
                  </a:schemeClr>
                </a:solidFill>
                <a:sym typeface="Symbol"/>
              </a:rPr>
              <a:t> </a:t>
            </a:r>
            <a:r>
              <a:rPr lang="en-US" sz="2000" smtClean="0">
                <a:solidFill>
                  <a:schemeClr val="tx1">
                    <a:lumMod val="65000"/>
                    <a:lumOff val="35000"/>
                  </a:schemeClr>
                </a:solidFill>
                <a:sym typeface="Symbol"/>
              </a:rPr>
              <a:t>Spurious instabilities (need many angle bins in numerical studies)</a:t>
            </a:r>
            <a:endParaRPr lang="en-US" sz="200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sz="2000" smtClean="0">
                <a:solidFill>
                  <a:schemeClr val="tx1">
                    <a:lumMod val="65000"/>
                    <a:lumOff val="35000"/>
                  </a:schemeClr>
                </a:solidFill>
                <a:sym typeface="Symbol"/>
              </a:rPr>
              <a:t> Instability in the transverse direction: Spontaneous symmetry breaking</a:t>
            </a:r>
            <a:endParaRPr lang="en-US" sz="200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3024292" y="4165210"/>
            <a:ext cx="2018857" cy="1031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2816042" y="3764116"/>
            <a:ext cx="1000360" cy="48398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>
            <a:spLocks noChangeAspect="1"/>
          </p:cNvSpPr>
          <p:nvPr/>
        </p:nvSpPr>
        <p:spPr>
          <a:xfrm>
            <a:off x="1944055" y="3600007"/>
            <a:ext cx="1151771" cy="1151045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1566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678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17"/>
          <p:cNvSpPr>
            <a:spLocks noChangeAspect="1"/>
          </p:cNvSpPr>
          <p:nvPr/>
        </p:nvSpPr>
        <p:spPr>
          <a:xfrm>
            <a:off x="359360" y="2015225"/>
            <a:ext cx="4321162" cy="4321162"/>
          </a:xfrm>
          <a:prstGeom prst="ellipse">
            <a:avLst/>
          </a:prstGeom>
          <a:gradFill flip="none" rotWithShape="1">
            <a:gsLst>
              <a:gs pos="3300">
                <a:schemeClr val="bg1">
                  <a:lumMod val="50000"/>
                </a:schemeClr>
              </a:gs>
              <a:gs pos="0">
                <a:schemeClr val="bg1">
                  <a:lumMod val="100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217025" cy="582613"/>
          </a:xfrm>
        </p:spPr>
        <p:txBody>
          <a:bodyPr rtlCol="0"/>
          <a:lstStyle/>
          <a:p>
            <a:pPr defTabSz="921451" fontAlgn="auto">
              <a:spcAft>
                <a:spcPts val="0"/>
              </a:spcAft>
              <a:defRPr/>
            </a:pPr>
            <a:r>
              <a:rPr lang="en-US" smtClean="0">
                <a:latin typeface="+mn-lt"/>
              </a:rPr>
              <a:t>Evolution of the Questions</a:t>
            </a:r>
            <a:endParaRPr lang="en-US" dirty="0">
              <a:latin typeface="+mn-lt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V="1">
            <a:off x="3024292" y="4165210"/>
            <a:ext cx="2018857" cy="1031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2816042" y="3764116"/>
            <a:ext cx="1000360" cy="48398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30556" y="792163"/>
            <a:ext cx="87705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Halo effect:</a:t>
            </a:r>
          </a:p>
          <a:p>
            <a:r>
              <a:rPr lang="en-US" sz="2000" smtClean="0">
                <a:solidFill>
                  <a:schemeClr val="tx1">
                    <a:lumMod val="65000"/>
                    <a:lumOff val="35000"/>
                  </a:schemeClr>
                </a:solidFill>
                <a:sym typeface="Symbol"/>
              </a:rPr>
              <a:t> Small re-scattered flux, much larger angular leverage</a:t>
            </a:r>
            <a:endParaRPr lang="en-US" sz="200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sz="2000">
                <a:solidFill>
                  <a:schemeClr val="tx1">
                    <a:lumMod val="65000"/>
                    <a:lumOff val="35000"/>
                  </a:schemeClr>
                </a:solidFill>
                <a:sym typeface="Symbol"/>
              </a:rPr>
              <a:t> </a:t>
            </a:r>
            <a:r>
              <a:rPr lang="en-US" sz="20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Impact on collective effects?</a:t>
            </a:r>
          </a:p>
          <a:p>
            <a:r>
              <a:rPr lang="en-US" sz="2000" smtClean="0">
                <a:solidFill>
                  <a:schemeClr val="tx1">
                    <a:lumMod val="65000"/>
                    <a:lumOff val="35000"/>
                  </a:schemeClr>
                </a:solidFill>
                <a:sym typeface="Symbol"/>
              </a:rPr>
              <a:t> How to deal with </a:t>
            </a:r>
            <a:r>
              <a:rPr lang="en-US" sz="2000">
                <a:solidFill>
                  <a:schemeClr val="tx1">
                    <a:lumMod val="65000"/>
                    <a:lumOff val="35000"/>
                  </a:schemeClr>
                </a:solidFill>
                <a:sym typeface="Symbol"/>
              </a:rPr>
              <a:t>b</a:t>
            </a:r>
            <a:r>
              <a:rPr lang="en-US" sz="20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ackward flux?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2664242" y="3023927"/>
            <a:ext cx="1152160" cy="64809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3777694" y="3023927"/>
            <a:ext cx="614788" cy="136819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Oval 83"/>
          <p:cNvSpPr>
            <a:spLocks noChangeAspect="1"/>
          </p:cNvSpPr>
          <p:nvPr/>
        </p:nvSpPr>
        <p:spPr>
          <a:xfrm>
            <a:off x="1944055" y="3600007"/>
            <a:ext cx="1151771" cy="1151045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1566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9" name="Straight Arrow Connector 18"/>
          <p:cNvCxnSpPr>
            <a:stCxn id="84" idx="5"/>
          </p:cNvCxnSpPr>
          <p:nvPr/>
        </p:nvCxnSpPr>
        <p:spPr>
          <a:xfrm>
            <a:off x="2927153" y="4582485"/>
            <a:ext cx="2977539" cy="81777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 flipV="1">
            <a:off x="4392482" y="3816037"/>
            <a:ext cx="1512210" cy="158357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1431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17"/>
          <p:cNvSpPr>
            <a:spLocks noChangeAspect="1"/>
          </p:cNvSpPr>
          <p:nvPr/>
        </p:nvSpPr>
        <p:spPr>
          <a:xfrm>
            <a:off x="359360" y="2015225"/>
            <a:ext cx="4321162" cy="4321162"/>
          </a:xfrm>
          <a:prstGeom prst="ellipse">
            <a:avLst/>
          </a:prstGeom>
          <a:gradFill flip="none" rotWithShape="1">
            <a:gsLst>
              <a:gs pos="3300">
                <a:schemeClr val="bg1">
                  <a:lumMod val="50000"/>
                </a:schemeClr>
              </a:gs>
              <a:gs pos="0">
                <a:schemeClr val="bg1">
                  <a:lumMod val="10000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217025" cy="582613"/>
          </a:xfrm>
        </p:spPr>
        <p:txBody>
          <a:bodyPr rtlCol="0"/>
          <a:lstStyle/>
          <a:p>
            <a:pPr defTabSz="921451" fontAlgn="auto">
              <a:spcAft>
                <a:spcPts val="0"/>
              </a:spcAft>
              <a:defRPr/>
            </a:pPr>
            <a:r>
              <a:rPr lang="en-US" smtClean="0">
                <a:latin typeface="+mn-lt"/>
              </a:rPr>
              <a:t>Evolution of the Questions</a:t>
            </a:r>
            <a:endParaRPr lang="en-US" dirty="0">
              <a:latin typeface="+mn-lt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V="1">
            <a:off x="3024292" y="4165210"/>
            <a:ext cx="2018857" cy="1031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2816042" y="3764116"/>
            <a:ext cx="1000360" cy="48398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30555" y="792163"/>
            <a:ext cx="898646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Non-stationarity:</a:t>
            </a:r>
          </a:p>
          <a:p>
            <a:r>
              <a:rPr lang="en-US" sz="2000" smtClean="0">
                <a:solidFill>
                  <a:schemeClr val="tx1">
                    <a:lumMod val="65000"/>
                    <a:lumOff val="35000"/>
                  </a:schemeClr>
                </a:solidFill>
                <a:sym typeface="Symbol"/>
              </a:rPr>
              <a:t> Time-variation (of SN emission) in source region?</a:t>
            </a:r>
            <a:endParaRPr lang="en-US" sz="200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sz="2000" smtClean="0">
                <a:solidFill>
                  <a:schemeClr val="tx1">
                    <a:lumMod val="65000"/>
                    <a:lumOff val="35000"/>
                  </a:schemeClr>
                </a:solidFill>
                <a:sym typeface="Symbol"/>
              </a:rPr>
              <a:t> Self-induced time variation, “pulsating modes” more unstable</a:t>
            </a:r>
          </a:p>
          <a:p>
            <a:r>
              <a:rPr lang="en-US" sz="2000" smtClean="0">
                <a:solidFill>
                  <a:schemeClr val="tx1">
                    <a:lumMod val="65000"/>
                    <a:lumOff val="35000"/>
                  </a:schemeClr>
                </a:solidFill>
                <a:sym typeface="Symbol"/>
              </a:rPr>
              <a:t>   than stationary ones?</a:t>
            </a:r>
            <a:endParaRPr lang="en-US" sz="200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2664242" y="3023927"/>
            <a:ext cx="1152160" cy="64809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3777694" y="3023927"/>
            <a:ext cx="614788" cy="136819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Oval 83"/>
          <p:cNvSpPr>
            <a:spLocks noChangeAspect="1"/>
          </p:cNvSpPr>
          <p:nvPr/>
        </p:nvSpPr>
        <p:spPr>
          <a:xfrm>
            <a:off x="1944055" y="3600007"/>
            <a:ext cx="1151771" cy="1151045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1566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9" name="Straight Arrow Connector 18"/>
          <p:cNvCxnSpPr>
            <a:stCxn id="84" idx="5"/>
          </p:cNvCxnSpPr>
          <p:nvPr/>
        </p:nvCxnSpPr>
        <p:spPr>
          <a:xfrm>
            <a:off x="2927153" y="4582485"/>
            <a:ext cx="2977539" cy="81777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 flipV="1">
            <a:off x="4392482" y="3816037"/>
            <a:ext cx="1512210" cy="158357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5107844" y="2023684"/>
                <a:ext cx="4109179" cy="17235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>
                    <a:solidFill>
                      <a:schemeClr val="accent1">
                        <a:lumMod val="75000"/>
                      </a:schemeClr>
                    </a:solidFill>
                    <a:sym typeface="Symbol"/>
                  </a:rPr>
                  <a:t> </a:t>
                </a:r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</a:rPr>
                  <a:t>Neutrino field begins to look like </a:t>
                </a:r>
              </a:p>
              <a:p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</a:rPr>
                  <a:t>   an anisotropic “gas” or “medium”,</a:t>
                </a:r>
              </a:p>
              <a:p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</a:rPr>
                  <a:t>   not a “beam”</a:t>
                </a:r>
              </a:p>
              <a:p>
                <a:endParaRPr lang="en-US" sz="600" b="1" smtClean="0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r>
                  <a:rPr lang="en-US" sz="2000" b="1">
                    <a:solidFill>
                      <a:schemeClr val="accent1">
                        <a:lumMod val="75000"/>
                      </a:schemeClr>
                    </a:solidFill>
                    <a:sym typeface="Symbol"/>
                  </a:rPr>
                  <a:t> </a:t>
                </a:r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</a:rPr>
                  <a:t>Look for full space-time dependent</a:t>
                </a:r>
              </a:p>
              <a:p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</a:rPr>
                  <a:t>   solution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</a:rPr>
                      <m:t>𝝔</m:t>
                    </m:r>
                    <m:r>
                      <a:rPr lang="en-US" sz="2000" b="1" i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</a:rPr>
                      <m:t>(</m:t>
                    </m:r>
                    <m:r>
                      <a:rPr lang="en-US" sz="2000" b="1" i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</a:rPr>
                      <m:t>𝒕</m:t>
                    </m:r>
                    <m:r>
                      <a:rPr lang="en-US" sz="2000" b="1" i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</a:rPr>
                      <m:t>,</m:t>
                    </m:r>
                    <m:acc>
                      <m:accPr>
                        <m:chr m:val="⃗"/>
                        <m:ctrlPr>
                          <a:rPr lang="en-US" sz="2000" b="1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000" b="1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</a:rPr>
                          <m:t>𝒙</m:t>
                        </m:r>
                      </m:e>
                    </m:acc>
                    <m:r>
                      <a:rPr lang="en-US" sz="2000" b="1" i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</a:rPr>
                      <m:t>) </m:t>
                    </m:r>
                  </m:oMath>
                </a14:m>
                <a:endParaRPr lang="en-US" sz="2000" b="1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7844" y="2023684"/>
                <a:ext cx="4109179" cy="1723549"/>
              </a:xfrm>
              <a:prstGeom prst="rect">
                <a:avLst/>
              </a:prstGeom>
              <a:blipFill rotWithShape="1">
                <a:blip r:embed="rId3"/>
                <a:stretch>
                  <a:fillRect l="-1632" t="-2473" r="-445" b="-53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72193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" y="-10754"/>
            <a:ext cx="9215967" cy="6911975"/>
          </a:xfrm>
          <a:prstGeom prst="rect">
            <a:avLst/>
          </a:prstGeom>
        </p:spPr>
      </p:pic>
      <p:sp>
        <p:nvSpPr>
          <p:cNvPr id="9" name="Left Arrow 8"/>
          <p:cNvSpPr/>
          <p:nvPr/>
        </p:nvSpPr>
        <p:spPr>
          <a:xfrm>
            <a:off x="7633082" y="3239957"/>
            <a:ext cx="1080000" cy="720000"/>
          </a:xfrm>
          <a:prstGeom prst="lef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Left Arrow 21"/>
          <p:cNvSpPr/>
          <p:nvPr/>
        </p:nvSpPr>
        <p:spPr>
          <a:xfrm rot="900000">
            <a:off x="7359453" y="5119492"/>
            <a:ext cx="1080000" cy="720000"/>
          </a:xfrm>
          <a:prstGeom prst="lef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Left Arrow 24"/>
          <p:cNvSpPr/>
          <p:nvPr/>
        </p:nvSpPr>
        <p:spPr>
          <a:xfrm rot="20700000" flipV="1">
            <a:off x="7359453" y="1337616"/>
            <a:ext cx="1080000" cy="720000"/>
          </a:xfrm>
          <a:prstGeom prst="lef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474858" y="3335349"/>
            <a:ext cx="7825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smtClean="0">
                <a:solidFill>
                  <a:schemeClr val="bg1"/>
                </a:solidFill>
              </a:rPr>
              <a:t>PNS</a:t>
            </a:r>
            <a:endParaRPr lang="en-US" sz="2800" b="1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81779" y="4176087"/>
            <a:ext cx="10631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Shock</a:t>
            </a:r>
            <a:endParaRPr 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Left Arrow 20"/>
              <p:cNvSpPr/>
              <p:nvPr/>
            </p:nvSpPr>
            <p:spPr>
              <a:xfrm flipH="1">
                <a:off x="2016152" y="3095937"/>
                <a:ext cx="1368040" cy="936130"/>
              </a:xfrm>
              <a:prstGeom prst="leftArrow">
                <a:avLst/>
              </a:prstGeom>
              <a:no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1" smtClean="0">
                          <a:solidFill>
                            <a:srgbClr val="FFFF00"/>
                          </a:solidFill>
                          <a:latin typeface="Cambria Math"/>
                        </a:rPr>
                        <m:t>𝝂</m:t>
                      </m:r>
                      <m:bar>
                        <m:barPr>
                          <m:pos m:val="top"/>
                          <m:ctrlPr>
                            <a:rPr lang="en-US" sz="3200" b="1" i="1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barPr>
                        <m:e>
                          <m:r>
                            <a:rPr lang="en-US" sz="3200" b="1" i="1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𝝂</m:t>
                          </m:r>
                        </m:e>
                      </m:bar>
                    </m:oMath>
                  </m:oMathPara>
                </a14:m>
                <a:endParaRPr lang="en-US" sz="3200" b="1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21" name="Left Arrow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2016152" y="3095937"/>
                <a:ext cx="1368040" cy="936130"/>
              </a:xfrm>
              <a:prstGeom prst="leftArrow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solidFill>
                  <a:srgbClr val="FFFF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Left Arrow 22"/>
              <p:cNvSpPr/>
              <p:nvPr/>
            </p:nvSpPr>
            <p:spPr>
              <a:xfrm>
                <a:off x="4968562" y="3269435"/>
                <a:ext cx="936130" cy="648000"/>
              </a:xfrm>
              <a:prstGeom prst="leftArrow">
                <a:avLst/>
              </a:prstGeom>
              <a:no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FFFF00"/>
                          </a:solidFill>
                          <a:latin typeface="Cambria Math"/>
                        </a:rPr>
                        <m:t>𝝂</m:t>
                      </m:r>
                      <m:bar>
                        <m:barPr>
                          <m:pos m:val="top"/>
                          <m:ctrlPr>
                            <a:rPr lang="en-US" sz="2000" b="1" i="1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</m:ctrlPr>
                        </m:barPr>
                        <m:e>
                          <m:r>
                            <a:rPr lang="en-US" sz="2000" b="1" i="1" smtClean="0">
                              <a:solidFill>
                                <a:srgbClr val="FFFF00"/>
                              </a:solidFill>
                              <a:latin typeface="Cambria Math"/>
                            </a:rPr>
                            <m:t>𝝂</m:t>
                          </m:r>
                        </m:e>
                      </m:bar>
                    </m:oMath>
                  </m:oMathPara>
                </a14:m>
                <a:endParaRPr lang="en-US" sz="2000" b="1" i="1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23" name="Left Arrow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8562" y="3269435"/>
                <a:ext cx="936130" cy="648000"/>
              </a:xfrm>
              <a:prstGeom prst="leftArrow">
                <a:avLst/>
              </a:prstGeom>
              <a:blipFill rotWithShape="1">
                <a:blip r:embed="rId5"/>
                <a:stretch>
                  <a:fillRect/>
                </a:stretch>
              </a:blipFill>
              <a:ln>
                <a:solidFill>
                  <a:srgbClr val="FFFF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4" name="Group 33"/>
          <p:cNvGrpSpPr/>
          <p:nvPr/>
        </p:nvGrpSpPr>
        <p:grpSpPr>
          <a:xfrm>
            <a:off x="3816402" y="4032066"/>
            <a:ext cx="857906" cy="936131"/>
            <a:chOff x="3960422" y="4176087"/>
            <a:chExt cx="857906" cy="936131"/>
          </a:xfrm>
        </p:grpSpPr>
        <p:cxnSp>
          <p:nvCxnSpPr>
            <p:cNvPr id="19" name="Straight Arrow Connector 18"/>
            <p:cNvCxnSpPr/>
            <p:nvPr/>
          </p:nvCxnSpPr>
          <p:spPr>
            <a:xfrm>
              <a:off x="3960422" y="4968875"/>
              <a:ext cx="792110" cy="0"/>
            </a:xfrm>
            <a:prstGeom prst="straightConnector1">
              <a:avLst/>
            </a:prstGeom>
            <a:ln w="1905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 rot="16200000">
              <a:off x="3708386" y="4716163"/>
              <a:ext cx="792110" cy="0"/>
            </a:xfrm>
            <a:prstGeom prst="straightConnector1">
              <a:avLst/>
            </a:prstGeom>
            <a:ln w="1905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/>
            <p:nvPr/>
          </p:nvCxnSpPr>
          <p:spPr>
            <a:xfrm flipV="1">
              <a:off x="4013587" y="4709685"/>
              <a:ext cx="360000" cy="360000"/>
            </a:xfrm>
            <a:prstGeom prst="straightConnector1">
              <a:avLst/>
            </a:prstGeom>
            <a:ln w="1905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/>
            <p:cNvSpPr txBox="1"/>
            <p:nvPr/>
          </p:nvSpPr>
          <p:spPr>
            <a:xfrm>
              <a:off x="4307418" y="4411013"/>
              <a:ext cx="29527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smtClean="0">
                  <a:solidFill>
                    <a:schemeClr val="bg1"/>
                  </a:solidFill>
                </a:rPr>
                <a:t>x</a:t>
              </a:r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104442" y="4176087"/>
              <a:ext cx="30008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smtClean="0">
                  <a:solidFill>
                    <a:schemeClr val="bg1"/>
                  </a:solidFill>
                </a:rPr>
                <a:t>y</a:t>
              </a:r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532672" y="4586881"/>
              <a:ext cx="28565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smtClean="0">
                  <a:solidFill>
                    <a:schemeClr val="bg1"/>
                  </a:solidFill>
                </a:rPr>
                <a:t>z</a:t>
              </a:r>
              <a:endParaRPr lang="en-US" sz="2000">
                <a:solidFill>
                  <a:schemeClr val="bg1"/>
                </a:solidFill>
              </a:endParaRPr>
            </a:p>
          </p:txBody>
        </p:sp>
      </p:grpSp>
      <p:sp>
        <p:nvSpPr>
          <p:cNvPr id="35" name="Cube 34"/>
          <p:cNvSpPr/>
          <p:nvPr/>
        </p:nvSpPr>
        <p:spPr>
          <a:xfrm>
            <a:off x="3613426" y="3023927"/>
            <a:ext cx="1038274" cy="1029306"/>
          </a:xfrm>
          <a:prstGeom prst="cube">
            <a:avLst>
              <a:gd name="adj" fmla="val 15383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1813078" y="670969"/>
                <a:ext cx="4523674" cy="220893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Small test volume for fast modes</a:t>
                </a:r>
                <a:endParaRPr lang="en-US" sz="4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r>
                  <a:rPr lang="en-US" sz="240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/>
                    <a:cs typeface="Arial"/>
                  </a:rPr>
                  <a:t>• </a:t>
                </a:r>
                <a:r>
                  <a:rPr lang="en-US" sz="24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H</a:t>
                </a:r>
                <a:r>
                  <a:rPr lang="en-US" sz="240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omogeneous conditions</a:t>
                </a:r>
              </a:p>
              <a:p>
                <a:endParaRPr lang="en-US" sz="5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r>
                  <a:rPr lang="en-US" sz="24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/>
                    <a:cs typeface="Arial"/>
                  </a:rPr>
                  <a:t>• </a:t>
                </a:r>
                <a:r>
                  <a:rPr lang="en-US" sz="240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Arial"/>
                  </a:rPr>
                  <a:t>Need</a:t>
                </a:r>
                <a:r>
                  <a:rPr lang="en-US" sz="240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/>
                    <a:cs typeface="Arial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solidFill>
                              <a:schemeClr val="bg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𝑓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chemeClr val="bg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𝜈</m:t>
                        </m:r>
                      </m:sub>
                    </m:sSub>
                    <m:r>
                      <a:rPr lang="en-US" sz="2400" b="0" i="1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(</m:t>
                    </m:r>
                    <m:r>
                      <a:rPr lang="en-US" sz="2400" b="0" i="1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𝐸</m:t>
                    </m:r>
                    <m:r>
                      <a:rPr lang="en-US" sz="2400" b="0" i="1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,</m:t>
                    </m:r>
                    <m:r>
                      <a:rPr lang="en-US" sz="2400" b="0" i="1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𝜃</m:t>
                    </m:r>
                    <m:r>
                      <a:rPr lang="en-US" sz="2400" b="0" i="1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,</m:t>
                    </m:r>
                    <m:r>
                      <a:rPr lang="en-US" sz="2400" b="0" i="1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𝜑</m:t>
                    </m:r>
                    <m:r>
                      <a:rPr lang="en-US" sz="2400" b="0" i="1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)</m:t>
                    </m:r>
                  </m:oMath>
                </a14:m>
                <a:r>
                  <a:rPr lang="en-US" sz="240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for all species</a:t>
                </a:r>
              </a:p>
              <a:p>
                <a:endParaRPr lang="en-US" sz="4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r>
                  <a:rPr lang="en-US" sz="240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/>
                    <a:cs typeface="Arial"/>
                  </a:rPr>
                  <a:t>• </a:t>
                </a:r>
                <a:r>
                  <a:rPr lang="en-US" sz="240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Large mean free path</a:t>
                </a:r>
              </a:p>
              <a:p>
                <a:endParaRPr lang="en-US" sz="4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r>
                  <a:rPr lang="en-US" sz="240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/>
                    <a:cs typeface="Arial"/>
                  </a:rPr>
                  <a:t>• </a:t>
                </a:r>
                <a:r>
                  <a:rPr lang="en-US" sz="2400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What is flavor evolution (t,x,y,z) ?</a:t>
                </a:r>
                <a:endParaRPr lang="en-US" sz="240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3078" y="670969"/>
                <a:ext cx="4523674" cy="2208938"/>
              </a:xfrm>
              <a:prstGeom prst="rect">
                <a:avLst/>
              </a:prstGeom>
              <a:blipFill rotWithShape="1">
                <a:blip r:embed="rId6"/>
                <a:stretch>
                  <a:fillRect l="-2156" t="-2486" r="-1887" b="-38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Arc 28"/>
          <p:cNvSpPr>
            <a:spLocks noChangeAspect="1"/>
          </p:cNvSpPr>
          <p:nvPr/>
        </p:nvSpPr>
        <p:spPr>
          <a:xfrm>
            <a:off x="-5615108" y="-2879093"/>
            <a:ext cx="12960000" cy="12960000"/>
          </a:xfrm>
          <a:prstGeom prst="arc">
            <a:avLst>
              <a:gd name="adj1" fmla="val 19756497"/>
              <a:gd name="adj2" fmla="val 1826018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" y="-7345"/>
            <a:ext cx="9217024" cy="582932"/>
          </a:xfrm>
        </p:spPr>
        <p:txBody>
          <a:bodyPr/>
          <a:lstStyle/>
          <a:p>
            <a:r>
              <a:rPr lang="en-US" smtClean="0"/>
              <a:t>Neutrino gas in the near-free streaming regime</a:t>
            </a:r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-128" y="6696799"/>
            <a:ext cx="9217026" cy="216030"/>
          </a:xfrm>
          <a:prstGeom prst="rect">
            <a:avLst/>
          </a:prstGeom>
          <a:solidFill>
            <a:srgbClr val="707070"/>
          </a:solidFill>
        </p:spPr>
        <p:txBody>
          <a:bodyPr wrap="none" bIns="61200" rtlCol="0" anchor="ctr" anchorCtr="0">
            <a:noAutofit/>
          </a:bodyPr>
          <a:lstStyle/>
          <a:p>
            <a:pPr algn="l"/>
            <a:r>
              <a:rPr lang="en-US" sz="1200" b="1" smtClean="0">
                <a:solidFill>
                  <a:srgbClr val="FFFFFF"/>
                </a:solidFill>
              </a:rPr>
              <a:t>Georg Raffelt, MPI Physics,</a:t>
            </a:r>
            <a:r>
              <a:rPr lang="en-US" sz="1200" b="1" baseline="0" smtClean="0">
                <a:solidFill>
                  <a:srgbClr val="FFFFFF"/>
                </a:solidFill>
              </a:rPr>
              <a:t> Munich</a:t>
            </a:r>
            <a:endParaRPr lang="en-US" sz="1200" b="1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08513" y="6696437"/>
            <a:ext cx="4608513" cy="216392"/>
          </a:xfrm>
          <a:prstGeom prst="rect">
            <a:avLst/>
          </a:prstGeom>
          <a:noFill/>
        </p:spPr>
        <p:txBody>
          <a:bodyPr wrap="none" bIns="61200" rtlCol="0" anchor="ctr" anchorCtr="0">
            <a:noAutofit/>
          </a:bodyPr>
          <a:lstStyle/>
          <a:p>
            <a:pPr algn="r"/>
            <a:r>
              <a:rPr lang="en-US" sz="1200" b="1">
                <a:solidFill>
                  <a:srgbClr val="FFFFFF"/>
                </a:solidFill>
              </a:rPr>
              <a:t>SN Neutrinos at the Cross Roads, Trento, 13</a:t>
            </a:r>
            <a:r>
              <a:rPr lang="en-US" sz="1200" b="1">
                <a:solidFill>
                  <a:srgbClr val="FFFFFF"/>
                </a:solidFill>
                <a:cs typeface="Calibri"/>
              </a:rPr>
              <a:t>–</a:t>
            </a:r>
            <a:r>
              <a:rPr lang="en-US" sz="1200" b="1">
                <a:solidFill>
                  <a:srgbClr val="FFFFFF"/>
                </a:solidFill>
              </a:rPr>
              <a:t>17 May 2019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-128" y="6696437"/>
            <a:ext cx="9215967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29" y="575587"/>
            <a:ext cx="9215967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847296" y="5208068"/>
            <a:ext cx="398538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Linearised problem:</a:t>
            </a:r>
          </a:p>
          <a:p>
            <a:r>
              <a:rPr lang="en-US" sz="240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Study dispersion relation of </a:t>
            </a:r>
          </a:p>
          <a:p>
            <a:r>
              <a:rPr lang="en-US" sz="240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“flavor waves”</a:t>
            </a:r>
            <a:endParaRPr lang="en-US" sz="240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35607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Solutions of Transport Equation</a:t>
            </a:r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1085361" y="1066371"/>
            <a:ext cx="7452361" cy="4893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  <a:sym typeface="Symbol"/>
              </a:rPr>
              <a:t>  </a:t>
            </a:r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Which collective and non-collective modes</a:t>
            </a:r>
          </a:p>
          <a:p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    are supported by the neutrino medium?</a:t>
            </a:r>
          </a:p>
          <a:p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   </a:t>
            </a:r>
          </a:p>
          <a:p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  <a:sym typeface="Symbol"/>
              </a:rPr>
              <a:t>  Which of them are effectively excited by the</a:t>
            </a:r>
          </a:p>
          <a:p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    initial and/or boundary conditions?</a:t>
            </a:r>
          </a:p>
          <a:p>
            <a:endParaRPr lang="en-US" sz="2400" b="1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buFont typeface="Symbol"/>
              <a:buChar char="·"/>
            </a:pPr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  <a:sym typeface="Symbol"/>
              </a:rPr>
              <a:t>What is the outcome in the nonlinear regime?</a:t>
            </a:r>
          </a:p>
          <a:p>
            <a:pPr marL="342900" indent="-342900">
              <a:buFont typeface="Symbol"/>
              <a:buChar char="·"/>
            </a:pPr>
            <a:endParaRPr lang="en-US" sz="2400" b="1">
              <a:solidFill>
                <a:schemeClr val="accent1">
                  <a:lumMod val="75000"/>
                </a:schemeClr>
              </a:solidFill>
              <a:sym typeface="Symbol"/>
            </a:endParaRPr>
          </a:p>
          <a:p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  <a:sym typeface="Symbol"/>
              </a:rPr>
              <a:t>In principle, follows from (e.g. numerical) solution</a:t>
            </a:r>
          </a:p>
          <a:p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  <a:sym typeface="Symbol"/>
              </a:rPr>
              <a:t>of kinetic equation</a:t>
            </a:r>
          </a:p>
          <a:p>
            <a:endParaRPr lang="en-US" sz="2400" b="1">
              <a:solidFill>
                <a:schemeClr val="accent1">
                  <a:lumMod val="75000"/>
                </a:schemeClr>
              </a:solidFill>
              <a:sym typeface="Symbol"/>
            </a:endParaRPr>
          </a:p>
          <a:p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First question can be addressed by normal mode analysis</a:t>
            </a:r>
          </a:p>
          <a:p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of linearised equations of motion </a:t>
            </a:r>
            <a:endParaRPr lang="en-US" sz="2400" b="1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Qualitative Scenarios</a:t>
            </a:r>
            <a:endParaRPr lang="en-US"/>
          </a:p>
        </p:txBody>
      </p:sp>
      <p:sp>
        <p:nvSpPr>
          <p:cNvPr id="57" name="TextBox 56"/>
          <p:cNvSpPr txBox="1"/>
          <p:nvPr/>
        </p:nvSpPr>
        <p:spPr>
          <a:xfrm>
            <a:off x="863992" y="1066371"/>
            <a:ext cx="7993342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Neutrino source with nontrivial flavor structure</a:t>
            </a:r>
          </a:p>
          <a:p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(depending on energy and angle distribution)</a:t>
            </a:r>
          </a:p>
          <a:p>
            <a:endParaRPr lang="en-US" sz="2400" b="1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After leaving the source region:</a:t>
            </a:r>
          </a:p>
          <a:p>
            <a:endParaRPr lang="en-US" sz="1000" b="1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• Flavor non-equilibrium survives in simple calculable ways</a:t>
            </a:r>
          </a:p>
          <a:p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   (spectral swaps, other signatures, or no nu-nu effect at all)?</a:t>
            </a:r>
          </a:p>
          <a:p>
            <a:endParaRPr lang="en-US" sz="1000" b="1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2400" b="1">
                <a:solidFill>
                  <a:schemeClr val="accent1">
                    <a:lumMod val="75000"/>
                  </a:schemeClr>
                </a:solidFill>
              </a:rPr>
              <a:t>• </a:t>
            </a:r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Equilibration within constraints of conservation laws</a:t>
            </a:r>
          </a:p>
          <a:p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   caused by instabilities and/or random matter effects?</a:t>
            </a:r>
          </a:p>
          <a:p>
            <a:endParaRPr lang="en-US" sz="1000" b="1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2400" b="1">
                <a:solidFill>
                  <a:schemeClr val="accent1">
                    <a:lumMod val="75000"/>
                  </a:schemeClr>
                </a:solidFill>
              </a:rPr>
              <a:t>• </a:t>
            </a:r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No simple answer, need case by case numerical simulation?</a:t>
            </a:r>
          </a:p>
          <a:p>
            <a:r>
              <a:rPr lang="en-US" sz="2400" b="1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  How to implement in practice?</a:t>
            </a:r>
          </a:p>
        </p:txBody>
      </p:sp>
    </p:spTree>
    <p:extLst>
      <p:ext uri="{BB962C8B-B14F-4D97-AF65-F5344CB8AC3E}">
        <p14:creationId xmlns:p14="http://schemas.microsoft.com/office/powerpoint/2010/main" val="844072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Fast </a:t>
            </a:r>
            <a:r>
              <a:rPr lang="en-US"/>
              <a:t>Flavor Conversion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252710" y="1228523"/>
                <a:ext cx="8821005" cy="8188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   </m:t>
                          </m:r>
                          <m:r>
                            <a:rPr lang="en-US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ℋ</m:t>
                          </m:r>
                        </m:e>
                        <m:sub>
                          <m:acc>
                            <m:accPr>
                              <m:chr m:val="⃗"/>
                              <m:ctrlPr>
                                <a:rPr lang="en-US" b="0" i="1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𝑝</m:t>
                              </m:r>
                            </m:e>
                          </m:acc>
                        </m:sub>
                      </m:sSub>
                      <m:r>
                        <a:rPr lang="en-US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Δ</m:t>
                          </m:r>
                          <m:sSup>
                            <m:sSupPr>
                              <m:ctrlPr>
                                <a:rPr lang="en-US" b="0" i="1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en-US" b="0" i="1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4</m:t>
                          </m:r>
                          <m:r>
                            <a:rPr lang="en-US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𝐸</m:t>
                          </m:r>
                        </m:den>
                      </m:f>
                      <m:d>
                        <m:dPr>
                          <m:ctrlPr>
                            <a:rPr lang="en-US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b="0" i="1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func>
                                  <m:funcPr>
                                    <m:ctrlPr>
                                      <a:rPr lang="en-US" b="0" i="1" smtClean="0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  <m:brk m:alnAt="7"/>
                                      </m:rPr>
                                      <a:rPr lang="en-US" b="0" i="0" smtClean="0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c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b="0" i="0" smtClean="0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os</m:t>
                                    </m:r>
                                  </m:fName>
                                  <m:e>
                                    <m:r>
                                      <a:rPr lang="en-US" b="0" i="1" smtClean="0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2</m:t>
                                    </m:r>
                                    <m:r>
                                      <m:rPr>
                                        <m:brk m:alnAt="7"/>
                                      </m:rPr>
                                      <a:rPr lang="en-US" b="0" i="1" smtClean="0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𝜃</m:t>
                                    </m:r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US" i="1" smtClean="0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b="0" i="0" smtClean="0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2</m:t>
                                    </m:r>
                                    <m:r>
                                      <m:rPr>
                                        <m:brk m:alnAt="7"/>
                                      </m:rPr>
                                      <a:rPr lang="en-US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𝜃</m:t>
                                    </m:r>
                                  </m:e>
                                </m:func>
                              </m:e>
                            </m:mr>
                            <m:mr>
                              <m:e>
                                <m:func>
                                  <m:funcPr>
                                    <m:ctrlPr>
                                      <a:rPr lang="en-US" i="1" smtClean="0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2</m:t>
                                    </m:r>
                                    <m:r>
                                      <m:rPr>
                                        <m:brk m:alnAt="7"/>
                                      </m:rPr>
                                      <a:rPr lang="en-US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𝜃</m:t>
                                    </m:r>
                                  </m:e>
                                </m:func>
                              </m:e>
                              <m:e>
                                <m:r>
                                  <a:rPr lang="en-US" b="0" i="1" smtClean="0">
                                    <a:solidFill>
                                      <a:schemeClr val="tx1">
                                        <a:lumMod val="65000"/>
                                        <a:lumOff val="35000"/>
                                      </a:schemeClr>
                                    </a:solidFill>
                                    <a:latin typeface="Cambria Math"/>
                                  </a:rPr>
                                  <m:t>−</m:t>
                                </m:r>
                                <m:func>
                                  <m:funcPr>
                                    <m:ctrlPr>
                                      <a:rPr lang="en-US" i="1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  <m:brk m:alnAt="7"/>
                                      </m:rPr>
                                      <a:rPr lang="en-US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c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os</m:t>
                                    </m:r>
                                  </m:fName>
                                  <m:e>
                                    <m:r>
                                      <a:rPr lang="en-US" i="1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2</m:t>
                                    </m:r>
                                    <m:r>
                                      <m:rPr>
                                        <m:brk m:alnAt="7"/>
                                      </m:rPr>
                                      <a:rPr lang="en-US" i="1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𝜃</m:t>
                                    </m:r>
                                  </m:e>
                                </m:func>
                              </m:e>
                            </m:mr>
                          </m:m>
                        </m:e>
                      </m:d>
                      <m:r>
                        <a:rPr lang="en-US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 +</m:t>
                      </m:r>
                      <m:sSub>
                        <m:sSubPr>
                          <m:ctrlPr>
                            <a:rPr lang="en-US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ℋ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mat</m:t>
                          </m:r>
                        </m:sub>
                      </m:sSub>
                      <m:r>
                        <a:rPr lang="en-US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+</m:t>
                      </m:r>
                      <m:rad>
                        <m:radPr>
                          <m:degHide m:val="on"/>
                          <m:ctrlPr>
                            <a:rPr lang="en-US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2</m:t>
                          </m:r>
                        </m:e>
                      </m:rad>
                      <m:sSub>
                        <m:sSubPr>
                          <m:ctrlPr>
                            <a:rPr lang="en-US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𝐺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F</m:t>
                          </m:r>
                        </m:sub>
                      </m:sSub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f>
                            <m:fPr>
                              <m:ctrlPr>
                                <a:rPr lang="en-US" i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  <m:t>𝑑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  <m:t>3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lang="en-US" b="0" i="1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acc>
                                    <m:accPr>
                                      <m:chr m:val="⃗"/>
                                      <m:ctrlPr>
                                        <a:rPr lang="en-US" i="1">
                                          <a:solidFill>
                                            <a:schemeClr val="tx1">
                                              <a:lumMod val="65000"/>
                                              <a:lumOff val="3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>
                                          <a:solidFill>
                                            <a:schemeClr val="tx1">
                                              <a:lumMod val="65000"/>
                                              <a:lumOff val="3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𝑝</m:t>
                                      </m:r>
                                    </m:e>
                                  </m:acc>
                                </m:e>
                                <m:sup>
                                  <m:r>
                                    <a:rPr lang="en-US" b="0" i="1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  <m:t>′</m:t>
                                  </m:r>
                                </m:sup>
                              </m:sSup>
                            </m:num>
                            <m:den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i="1">
                                          <a:solidFill>
                                            <a:schemeClr val="tx1">
                                              <a:lumMod val="65000"/>
                                              <a:lumOff val="35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solidFill>
                                            <a:schemeClr val="tx1">
                                              <a:lumMod val="65000"/>
                                              <a:lumOff val="35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  <m:r>
                                        <a:rPr lang="en-US" i="1">
                                          <a:solidFill>
                                            <a:schemeClr val="tx1">
                                              <a:lumMod val="65000"/>
                                              <a:lumOff val="35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𝜋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3</m:t>
                                  </m:r>
                                </m:sup>
                              </m:sSup>
                            </m:den>
                          </m:f>
                          <m:d>
                            <m:dPr>
                              <m:ctrlPr>
                                <a:rPr lang="en-US" b="0" i="1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1−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b="0" i="1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b="0" i="1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𝑣</m:t>
                                  </m:r>
                                </m:e>
                              </m:acc>
                              <m:r>
                                <a:rPr lang="en-US" b="0" i="1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⋅</m:t>
                              </m:r>
                              <m:sSup>
                                <m:sSupPr>
                                  <m:ctrlPr>
                                    <a:rPr lang="en-US" b="0" i="1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acc>
                                    <m:accPr>
                                      <m:chr m:val="⃗"/>
                                      <m:ctrlPr>
                                        <a:rPr lang="en-US" b="0" i="1" smtClean="0">
                                          <a:solidFill>
                                            <a:schemeClr val="tx1">
                                              <a:lumMod val="65000"/>
                                              <a:lumOff val="35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b="0" i="1" smtClean="0">
                                          <a:solidFill>
                                            <a:schemeClr val="tx1">
                                              <a:lumMod val="65000"/>
                                              <a:lumOff val="35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𝑣</m:t>
                                      </m:r>
                                    </m:e>
                                  </m:acc>
                                </m:e>
                                <m:sup>
                                  <m:r>
                                    <a:rPr lang="en-US" b="0" i="1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′</m:t>
                                  </m:r>
                                </m:sup>
                              </m:sSup>
                            </m:e>
                          </m:d>
                        </m:e>
                      </m:nary>
                      <m:d>
                        <m:dPr>
                          <m:ctrlPr>
                            <a:rPr lang="en-US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i="1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𝑓</m:t>
                                    </m:r>
                                  </m:e>
                                  <m:sub>
                                    <m:sSub>
                                      <m:sSubPr>
                                        <m:ctrlPr>
                                          <a:rPr lang="en-US" i="1">
                                            <a:solidFill>
                                              <a:schemeClr val="tx1">
                                                <a:lumMod val="65000"/>
                                                <a:lumOff val="3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i="1">
                                            <a:solidFill>
                                              <a:schemeClr val="tx1">
                                                <a:lumMod val="65000"/>
                                                <a:lumOff val="3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𝜈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solidFill>
                                              <a:schemeClr val="tx1">
                                                <a:lumMod val="65000"/>
                                                <a:lumOff val="3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𝑒</m:t>
                                        </m:r>
                                      </m:sub>
                                    </m:sSub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i="1" smtClean="0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𝑓</m:t>
                                    </m:r>
                                  </m:e>
                                  <m:sub>
                                    <m:d>
                                      <m:dPr>
                                        <m:begChr m:val="〈"/>
                                        <m:endChr m:val="|"/>
                                        <m:ctrlPr>
                                          <a:rPr lang="en-US" i="1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i="1">
                                                <a:solidFill>
                                                  <a:schemeClr val="accent2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>
                                                <a:solidFill>
                                                  <a:schemeClr val="accent2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  <m:t>𝜈</m:t>
                                            </m:r>
                                          </m:e>
                                          <m:sub>
                                            <m:r>
                                              <a:rPr lang="en-US" i="1">
                                                <a:solidFill>
                                                  <a:schemeClr val="accent2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  <m:t>𝑒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  <m:sSub>
                                      <m:sSubPr>
                                        <m:ctrlPr>
                                          <a:rPr lang="en-US" i="1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𝜈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𝑥</m:t>
                                        </m:r>
                                      </m:sub>
                                    </m:sSub>
                                    <m:r>
                                      <a:rPr lang="en-US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〉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i="1" smtClean="0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𝑓</m:t>
                                    </m:r>
                                  </m:e>
                                  <m:sub>
                                    <m:d>
                                      <m:dPr>
                                        <m:begChr m:val="〈"/>
                                        <m:endChr m:val="|"/>
                                        <m:ctrlPr>
                                          <a:rPr lang="en-US" i="1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i="1">
                                                <a:solidFill>
                                                  <a:schemeClr val="accent2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>
                                                <a:solidFill>
                                                  <a:schemeClr val="accent2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  <m:t>𝜈</m:t>
                                            </m:r>
                                          </m:e>
                                          <m:sub>
                                            <m:r>
                                              <a:rPr lang="en-US" b="0" i="1" smtClean="0">
                                                <a:solidFill>
                                                  <a:schemeClr val="accent2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  <m:t>𝑥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  <m:sSub>
                                      <m:sSubPr>
                                        <m:ctrlPr>
                                          <a:rPr lang="en-US" i="1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𝜈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𝑒</m:t>
                                        </m:r>
                                      </m:sub>
                                    </m:sSub>
                                    <m:r>
                                      <a:rPr lang="en-US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〉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i="1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𝑓</m:t>
                                    </m:r>
                                  </m:e>
                                  <m:sub>
                                    <m:sSub>
                                      <m:sSubPr>
                                        <m:ctrlPr>
                                          <a:rPr lang="en-US" i="1">
                                            <a:solidFill>
                                              <a:schemeClr val="tx1">
                                                <a:lumMod val="65000"/>
                                                <a:lumOff val="3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i="1">
                                            <a:solidFill>
                                              <a:schemeClr val="tx1">
                                                <a:lumMod val="65000"/>
                                                <a:lumOff val="3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𝜈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solidFill>
                                              <a:schemeClr val="tx1">
                                                <a:lumMod val="65000"/>
                                                <a:lumOff val="3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𝑥</m:t>
                                        </m:r>
                                      </m:sub>
                                    </m:sSub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710" y="1228523"/>
                <a:ext cx="8821005" cy="818879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/>
          <p:cNvSpPr txBox="1"/>
          <p:nvPr/>
        </p:nvSpPr>
        <p:spPr>
          <a:xfrm>
            <a:off x="231730" y="744242"/>
            <a:ext cx="76599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smtClean="0">
                <a:solidFill>
                  <a:schemeClr val="accent1">
                    <a:lumMod val="75000"/>
                  </a:schemeClr>
                </a:solidFill>
              </a:rPr>
              <a:t>Flavor evolution governed by “Hamiltonian matrix” (here for 2 flavors)</a:t>
            </a:r>
            <a:endParaRPr lang="en-US" sz="2000" b="1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21" name="Straight Arrow Connector 20"/>
          <p:cNvCxnSpPr>
            <a:endCxn id="23" idx="1"/>
          </p:cNvCxnSpPr>
          <p:nvPr/>
        </p:nvCxnSpPr>
        <p:spPr>
          <a:xfrm>
            <a:off x="1944142" y="1885239"/>
            <a:ext cx="709633" cy="330603"/>
          </a:xfrm>
          <a:prstGeom prst="straightConnector1">
            <a:avLst/>
          </a:prstGeom>
          <a:ln w="1905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endCxn id="23" idx="3"/>
          </p:cNvCxnSpPr>
          <p:nvPr/>
        </p:nvCxnSpPr>
        <p:spPr>
          <a:xfrm flipH="1">
            <a:off x="7106917" y="1943777"/>
            <a:ext cx="381995" cy="272065"/>
          </a:xfrm>
          <a:prstGeom prst="straightConnector1">
            <a:avLst/>
          </a:prstGeom>
          <a:ln w="1905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653775" y="2015787"/>
            <a:ext cx="44531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smtClean="0">
                <a:solidFill>
                  <a:schemeClr val="accent2">
                    <a:lumMod val="75000"/>
                  </a:schemeClr>
                </a:solidFill>
              </a:rPr>
              <a:t>Flavor conversion caused by off diagonals</a:t>
            </a:r>
            <a:endParaRPr lang="en-US" sz="2000">
              <a:solidFill>
                <a:schemeClr val="accent2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60172" y="2551807"/>
                <a:ext cx="5860066" cy="14142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</a:rPr>
                  <a:t>Energy scales of the problem:</a:t>
                </a:r>
              </a:p>
              <a:p>
                <a:r>
                  <a:rPr lang="en-US" sz="2000">
                    <a:solidFill>
                      <a:schemeClr val="accent1">
                        <a:lumMod val="75000"/>
                      </a:schemeClr>
                    </a:solidFill>
                  </a:rPr>
                  <a:t> </a:t>
                </a:r>
                <a:r>
                  <a:rPr lang="en-US" sz="2000" smtClean="0">
                    <a:solidFill>
                      <a:schemeClr val="accent1">
                        <a:lumMod val="75000"/>
                      </a:schemeClr>
                    </a:solidFill>
                  </a:rPr>
                  <a:t>    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</a:rPr>
                      <m:t>𝜇</m:t>
                    </m:r>
                    <m:r>
                      <a:rPr lang="en-US" sz="20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0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00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  <m:r>
                      <a:rPr lang="en-US" sz="20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</a:rPr>
                      <m:t> </m:t>
                    </m:r>
                    <m:sSub>
                      <m:sSubPr>
                        <m:ctrlPr>
                          <a:rPr lang="en-US" sz="20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00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  <m:t>F</m:t>
                        </m:r>
                      </m:sub>
                    </m:sSub>
                    <m:r>
                      <a:rPr lang="en-US" sz="200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</a:rPr>
                      <m:t> </m:t>
                    </m:r>
                    <m:sSub>
                      <m:sSubPr>
                        <m:ctrlPr>
                          <a:rPr lang="en-US" sz="20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  <m:t>𝑛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  <m:t>𝜈</m:t>
                        </m:r>
                        <m:bar>
                          <m:barPr>
                            <m:pos m:val="top"/>
                            <m:ctrlPr>
                              <a:rPr lang="en-US" sz="2000" i="1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barPr>
                          <m:e>
                            <m:r>
                              <a:rPr lang="en-US" sz="2000" i="1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/>
                              </a:rPr>
                              <m:t>𝜈</m:t>
                            </m:r>
                          </m:e>
                        </m:bar>
                      </m:sub>
                    </m:sSub>
                    <m:r>
                      <a:rPr lang="en-US" sz="2000" i="1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</a:rPr>
                      <m:t> </m:t>
                    </m:r>
                  </m:oMath>
                </a14:m>
                <a:r>
                  <a:rPr lang="en-US" sz="2000" i="1">
                    <a:solidFill>
                      <a:schemeClr val="accent1">
                        <a:lumMod val="75000"/>
                      </a:schemeClr>
                    </a:solidFill>
                  </a:rPr>
                  <a:t> </a:t>
                </a:r>
                <a:r>
                  <a:rPr lang="en-US" sz="2000" i="1" smtClean="0">
                    <a:solidFill>
                      <a:schemeClr val="accent1">
                        <a:lumMod val="75000"/>
                      </a:schemeClr>
                    </a:solidFill>
                  </a:rPr>
                  <a:t>   Required </a:t>
                </a:r>
                <a:r>
                  <a:rPr lang="en-US" sz="2000" i="1">
                    <a:solidFill>
                      <a:schemeClr val="accent1">
                        <a:lumMod val="75000"/>
                      </a:schemeClr>
                    </a:solidFill>
                  </a:rPr>
                  <a:t>for any collective </a:t>
                </a:r>
                <a:r>
                  <a:rPr lang="en-US" sz="2000" i="1" smtClean="0">
                    <a:solidFill>
                      <a:schemeClr val="accent1">
                        <a:lumMod val="75000"/>
                      </a:schemeClr>
                    </a:solidFill>
                  </a:rPr>
                  <a:t>effects</a:t>
                </a:r>
              </a:p>
              <a:p>
                <a:endParaRPr lang="en-US" sz="200" smtClean="0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r>
                  <a:rPr lang="en-US" sz="2000">
                    <a:solidFill>
                      <a:schemeClr val="accent1">
                        <a:lumMod val="75000"/>
                      </a:schemeClr>
                    </a:solidFill>
                  </a:rPr>
                  <a:t> </a:t>
                </a:r>
                <a:r>
                  <a:rPr lang="en-US" sz="2000" smtClean="0">
                    <a:solidFill>
                      <a:schemeClr val="accent1">
                        <a:lumMod val="75000"/>
                      </a:schemeClr>
                    </a:solidFill>
                  </a:rPr>
                  <a:t>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  <m:t>𝜔</m:t>
                        </m:r>
                      </m:e>
                      <m:sub>
                        <m:r>
                          <a:rPr lang="en-US" sz="20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  <m:t>𝐸</m:t>
                        </m:r>
                      </m:sub>
                    </m:sSub>
                    <m:r>
                      <a:rPr lang="en-US" sz="20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</a:rPr>
                      <m:t>=</m:t>
                    </m:r>
                    <m:r>
                      <m:rPr>
                        <m:sty m:val="p"/>
                      </m:rPr>
                      <a:rPr lang="en-US" sz="2000" b="0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</a:rPr>
                      <m:t>Δ</m:t>
                    </m:r>
                    <m:sSup>
                      <m:sSupPr>
                        <m:ctrlPr>
                          <a:rPr lang="en-US" sz="200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  <m:t>𝑚</m:t>
                        </m:r>
                      </m:e>
                      <m:sup>
                        <m:r>
                          <a:rPr lang="en-US" sz="2000" b="0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2000" b="0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</a:rPr>
                      <m:t>/</m:t>
                    </m:r>
                    <m:r>
                      <a:rPr lang="en-US" sz="20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</a:rPr>
                      <m:t>2</m:t>
                    </m:r>
                    <m:r>
                      <a:rPr lang="en-US" sz="20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</a:rPr>
                      <m:t>𝐸</m:t>
                    </m:r>
                  </m:oMath>
                </a14:m>
                <a:r>
                  <a:rPr lang="en-US" sz="2000" i="1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     </a:t>
                </a:r>
                <a:r>
                  <a:rPr lang="en-US" sz="1200" i="1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    </a:t>
                </a:r>
                <a:r>
                  <a:rPr lang="en-US" sz="2000" i="1" smtClean="0">
                    <a:solidFill>
                      <a:schemeClr val="accent1">
                        <a:lumMod val="75000"/>
                      </a:schemeClr>
                    </a:solidFill>
                  </a:rPr>
                  <a:t>Vacuum oscillation frequency</a:t>
                </a:r>
                <a:endParaRPr lang="en-US" sz="2000" i="1" smtClean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  <a:p>
                <a:r>
                  <a:rPr lang="en-US" sz="2000" b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     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</a:rPr>
                      <m:t>𝜆</m:t>
                    </m:r>
                    <m:r>
                      <a:rPr lang="en-US" sz="20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0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000" b="0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  <m:r>
                      <a:rPr lang="en-US" sz="2000" b="0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</a:rPr>
                      <m:t> </m:t>
                    </m:r>
                    <m:sSub>
                      <m:sSubPr>
                        <m:ctrlPr>
                          <a:rPr lang="en-US" sz="20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000" b="0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  <m:t>F</m:t>
                        </m:r>
                      </m:sub>
                    </m:sSub>
                    <m:r>
                      <a:rPr lang="en-US" sz="2000" b="0" i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</a:rPr>
                      <m:t> </m:t>
                    </m:r>
                    <m:sSub>
                      <m:sSubPr>
                        <m:ctrlPr>
                          <a:rPr lang="en-US" sz="20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  <m:t>𝑛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000" b="0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  <m:t>e</m:t>
                        </m:r>
                      </m:sub>
                    </m:sSub>
                  </m:oMath>
                </a14:m>
                <a:r>
                  <a:rPr lang="en-US" sz="2000" i="1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       </a:t>
                </a:r>
                <a:r>
                  <a:rPr lang="en-US" sz="1050" i="1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 </a:t>
                </a:r>
                <a:r>
                  <a:rPr lang="en-US" sz="2000" i="1" smtClean="0">
                    <a:solidFill>
                      <a:schemeClr val="accent1">
                        <a:lumMod val="75000"/>
                      </a:schemeClr>
                    </a:solidFill>
                  </a:rPr>
                  <a:t>Matter effect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172" y="2551807"/>
                <a:ext cx="5860066" cy="1414233"/>
              </a:xfrm>
              <a:prstGeom prst="rect">
                <a:avLst/>
              </a:prstGeom>
              <a:blipFill rotWithShape="1">
                <a:blip r:embed="rId3"/>
                <a:stretch>
                  <a:fillRect l="-1145" t="-2155" b="-68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260182" y="4036394"/>
                <a:ext cx="8019439" cy="133132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</a:rPr>
                  <a:t>Slow modes:</a:t>
                </a:r>
              </a:p>
              <a:p>
                <a:r>
                  <a:rPr lang="en-US" sz="2000">
                    <a:solidFill>
                      <a:schemeClr val="accent1">
                        <a:lumMod val="75000"/>
                      </a:schemeClr>
                    </a:solidFill>
                  </a:rPr>
                  <a:t> </a:t>
                </a:r>
                <a:r>
                  <a:rPr lang="en-US" sz="2000" smtClean="0">
                    <a:solidFill>
                      <a:schemeClr val="accent1">
                        <a:lumMod val="75000"/>
                      </a:schemeClr>
                    </a:solidFill>
                  </a:rPr>
                  <a:t>    Require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</a:rPr>
                          <m:t>𝜔</m:t>
                        </m:r>
                      </m:e>
                      <m:sub>
                        <m:r>
                          <a:rPr lang="en-US" sz="2000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</a:rPr>
                          <m:t>𝐸</m:t>
                        </m:r>
                      </m:sub>
                    </m:sSub>
                    <m:r>
                      <a:rPr lang="en-US" sz="2000" i="1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≠</m:t>
                    </m:r>
                    <m:r>
                      <a:rPr lang="en-US" sz="2000" b="0" i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0</m:t>
                    </m:r>
                  </m:oMath>
                </a14:m>
                <a:endParaRPr lang="en-US" sz="2000" smtClean="0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r>
                  <a:rPr lang="en-US" sz="2000">
                    <a:solidFill>
                      <a:schemeClr val="accent1">
                        <a:lumMod val="75000"/>
                      </a:schemeClr>
                    </a:solidFill>
                  </a:rPr>
                  <a:t> </a:t>
                </a:r>
                <a:r>
                  <a:rPr lang="en-US" sz="2000" smtClean="0">
                    <a:solidFill>
                      <a:schemeClr val="accent1">
                        <a:lumMod val="75000"/>
                      </a:schemeClr>
                    </a:solidFill>
                  </a:rPr>
                  <a:t>    Possible growth rate: 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</a:rPr>
                      <m:t>𝜅</m:t>
                    </m:r>
                    <m:r>
                      <a:rPr lang="en-US" sz="2000" b="0" i="1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</a:rPr>
                      <m:t>∼</m:t>
                    </m:r>
                    <m:rad>
                      <m:radPr>
                        <m:degHide m:val="on"/>
                        <m:ctrlPr>
                          <a:rPr lang="en-US" sz="2000" b="0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000" b="0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</a:rPr>
                          <m:t>𝜇</m:t>
                        </m:r>
                        <m:sSub>
                          <m:sSubPr>
                            <m:ctrlPr>
                              <a:rPr lang="en-US" sz="2000" b="0" i="1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𝜔</m:t>
                            </m:r>
                          </m:e>
                          <m:sub>
                            <m:r>
                              <a:rPr lang="en-US" sz="2000" b="0" i="1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𝐸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sz="2000">
                    <a:solidFill>
                      <a:schemeClr val="accent2">
                        <a:lumMod val="75000"/>
                      </a:schemeClr>
                    </a:solidFill>
                  </a:rPr>
                  <a:t>, </a:t>
                </a:r>
                <a:r>
                  <a:rPr lang="en-US" sz="2000" smtClean="0">
                    <a:solidFill>
                      <a:schemeClr val="accent2">
                        <a:lumMod val="75000"/>
                      </a:schemeClr>
                    </a:solidFill>
                  </a:rPr>
                  <a:t> requires “crossing</a:t>
                </a:r>
                <a:r>
                  <a:rPr lang="en-US" sz="2000">
                    <a:solidFill>
                      <a:schemeClr val="accent2">
                        <a:lumMod val="75000"/>
                      </a:schemeClr>
                    </a:solidFill>
                  </a:rPr>
                  <a:t>”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</a:rPr>
                          <m:t>𝜔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</a:rPr>
                          <m:t>𝐸</m:t>
                        </m:r>
                      </m:sub>
                    </m:sSub>
                  </m:oMath>
                </a14:m>
                <a:r>
                  <a:rPr lang="en-US" sz="2000" smtClean="0">
                    <a:solidFill>
                      <a:schemeClr val="accent2">
                        <a:lumMod val="75000"/>
                      </a:schemeClr>
                    </a:solidFill>
                  </a:rPr>
                  <a:t> distribution</a:t>
                </a:r>
                <a:endParaRPr lang="en-US" sz="2000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r>
                  <a:rPr lang="en-US" sz="2000" smtClean="0">
                    <a:solidFill>
                      <a:schemeClr val="accent1">
                        <a:lumMod val="75000"/>
                      </a:schemeClr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182" y="4036394"/>
                <a:ext cx="8019439" cy="1331326"/>
              </a:xfrm>
              <a:prstGeom prst="rect">
                <a:avLst/>
              </a:prstGeom>
              <a:blipFill rotWithShape="1">
                <a:blip r:embed="rId4"/>
                <a:stretch>
                  <a:fillRect l="-837" t="-22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259792" y="5077071"/>
                <a:ext cx="8603766" cy="16391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</a:rPr>
                  <a:t>Fast modes:</a:t>
                </a:r>
              </a:p>
              <a:p>
                <a:r>
                  <a:rPr lang="en-US" sz="2000">
                    <a:solidFill>
                      <a:schemeClr val="accent1">
                        <a:lumMod val="75000"/>
                      </a:schemeClr>
                    </a:solidFill>
                  </a:rPr>
                  <a:t> </a:t>
                </a:r>
                <a:r>
                  <a:rPr lang="en-US" sz="2000" smtClean="0">
                    <a:solidFill>
                      <a:schemeClr val="accent1">
                        <a:lumMod val="75000"/>
                      </a:schemeClr>
                    </a:solidFill>
                  </a:rPr>
                  <a:t>    Dynamical even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</a:rPr>
                          <m:t>𝜔</m:t>
                        </m:r>
                      </m:e>
                      <m:sub>
                        <m:r>
                          <a:rPr lang="en-US" sz="2000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</a:rPr>
                          <m:t>𝐸</m:t>
                        </m:r>
                      </m:sub>
                    </m:sSub>
                    <m:r>
                      <a:rPr lang="en-US" sz="2000" b="0" i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</a:rPr>
                      <m:t>=</m:t>
                    </m:r>
                    <m:r>
                      <a:rPr lang="en-US" sz="2000" b="0" i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0</m:t>
                    </m:r>
                  </m:oMath>
                </a14:m>
                <a:r>
                  <a:rPr lang="en-US" sz="2000" smtClean="0">
                    <a:solidFill>
                      <a:schemeClr val="accent1">
                        <a:lumMod val="75000"/>
                      </a:schemeClr>
                    </a:solidFill>
                  </a:rPr>
                  <a:t> </a:t>
                </a:r>
              </a:p>
              <a:p>
                <a:r>
                  <a:rPr lang="en-US" sz="2000">
                    <a:solidFill>
                      <a:schemeClr val="accent1">
                        <a:lumMod val="75000"/>
                      </a:schemeClr>
                    </a:solidFill>
                  </a:rPr>
                  <a:t> </a:t>
                </a:r>
                <a:r>
                  <a:rPr lang="en-US" sz="2000" smtClean="0">
                    <a:solidFill>
                      <a:schemeClr val="accent1">
                        <a:lumMod val="75000"/>
                      </a:schemeClr>
                    </a:solidFill>
                  </a:rPr>
                  <a:t>    </a:t>
                </a:r>
                <a:r>
                  <a:rPr lang="en-US" sz="2000">
                    <a:solidFill>
                      <a:schemeClr val="accent1">
                        <a:lumMod val="75000"/>
                      </a:schemeClr>
                    </a:solidFill>
                  </a:rPr>
                  <a:t>G</a:t>
                </a:r>
                <a:r>
                  <a:rPr lang="en-US" sz="2000" smtClean="0">
                    <a:solidFill>
                      <a:schemeClr val="accent1">
                        <a:lumMod val="75000"/>
                      </a:schemeClr>
                    </a:solidFill>
                  </a:rPr>
                  <a:t>rowth rate: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</a:rPr>
                      <m:t>𝜅</m:t>
                    </m:r>
                    <m:r>
                      <a:rPr lang="en-US" sz="2000" b="0" i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</a:rPr>
                      <m:t>∼</m:t>
                    </m:r>
                    <m:rad>
                      <m:radPr>
                        <m:degHide m:val="on"/>
                        <m:ctrlPr>
                          <a:rPr lang="en-US" sz="2000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000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</a:rPr>
                          <m:t>𝜇</m:t>
                        </m:r>
                        <m:sSub>
                          <m:sSubPr>
                            <m:ctrlPr>
                              <a:rPr lang="en-US" sz="2000" b="0" i="1" smtClean="0">
                                <a:solidFill>
                                  <a:schemeClr val="accent1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solidFill>
                                  <a:schemeClr val="accent1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𝜔</m:t>
                            </m:r>
                          </m:e>
                          <m:sub>
                            <m:r>
                              <a:rPr lang="en-US" sz="2000" b="0" i="1" smtClean="0">
                                <a:solidFill>
                                  <a:schemeClr val="accent1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𝐸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sz="2000" smtClean="0">
                    <a:solidFill>
                      <a:schemeClr val="accent1">
                        <a:lumMod val="75000"/>
                      </a:schemeClr>
                    </a:solidFill>
                  </a:rPr>
                  <a:t>  slow growth</a:t>
                </a:r>
              </a:p>
              <a:p>
                <a:r>
                  <a:rPr lang="en-US" sz="2000">
                    <a:solidFill>
                      <a:schemeClr val="accent1">
                        <a:lumMod val="75000"/>
                      </a:schemeClr>
                    </a:solidFill>
                  </a:rPr>
                  <a:t>  </a:t>
                </a:r>
                <a:r>
                  <a:rPr lang="en-US" sz="2000" smtClean="0">
                    <a:solidFill>
                      <a:schemeClr val="accent1">
                        <a:lumMod val="75000"/>
                      </a:schemeClr>
                    </a:solidFill>
                  </a:rPr>
                  <a:t>                           </a:t>
                </a:r>
                <a14:m>
                  <m:oMath xmlns:m="http://schemas.openxmlformats.org/officeDocument/2006/math">
                    <m:r>
                      <a:rPr lang="en-US" sz="2000" i="1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</a:rPr>
                      <m:t>𝜅</m:t>
                    </m:r>
                    <m:r>
                      <a:rPr lang="en-US" sz="2000" i="1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</a:rPr>
                      <m:t>∼</m:t>
                    </m:r>
                    <m:r>
                      <a:rPr lang="en-US" sz="2000" b="0" i="1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</a:rPr>
                      <m:t>𝜇</m:t>
                    </m:r>
                  </m:oMath>
                </a14:m>
                <a:r>
                  <a:rPr lang="en-US" sz="2000">
                    <a:solidFill>
                      <a:schemeClr val="accent2">
                        <a:lumMod val="75000"/>
                      </a:schemeClr>
                    </a:solidFill>
                  </a:rPr>
                  <a:t>  </a:t>
                </a:r>
                <a:r>
                  <a:rPr lang="en-US" sz="2000" smtClean="0">
                    <a:solidFill>
                      <a:schemeClr val="accent2">
                        <a:lumMod val="75000"/>
                      </a:schemeClr>
                    </a:solidFill>
                  </a:rPr>
                  <a:t>       </a:t>
                </a:r>
                <a:r>
                  <a:rPr lang="en-US" sz="1600" smtClean="0">
                    <a:solidFill>
                      <a:schemeClr val="accent2">
                        <a:lumMod val="75000"/>
                      </a:schemeClr>
                    </a:solidFill>
                  </a:rPr>
                  <a:t> </a:t>
                </a:r>
                <a:r>
                  <a:rPr lang="en-US" sz="2000" smtClean="0">
                    <a:solidFill>
                      <a:schemeClr val="accent2">
                        <a:lumMod val="75000"/>
                      </a:schemeClr>
                    </a:solidFill>
                  </a:rPr>
                  <a:t> fast growth,  requires </a:t>
                </a:r>
                <a:r>
                  <a:rPr lang="en-US" sz="2000">
                    <a:solidFill>
                      <a:schemeClr val="accent2">
                        <a:lumMod val="75000"/>
                      </a:schemeClr>
                    </a:solidFill>
                  </a:rPr>
                  <a:t>“crossing” of </a:t>
                </a:r>
                <a:r>
                  <a:rPr lang="en-US" sz="2000" smtClean="0">
                    <a:solidFill>
                      <a:schemeClr val="accent2">
                        <a:lumMod val="75000"/>
                      </a:schemeClr>
                    </a:solidFill>
                  </a:rPr>
                  <a:t>angle distribution</a:t>
                </a:r>
                <a:endParaRPr lang="en-US" sz="2000">
                  <a:solidFill>
                    <a:schemeClr val="accent2">
                      <a:lumMod val="75000"/>
                    </a:schemeClr>
                  </a:solidFill>
                </a:endParaRPr>
              </a:p>
              <a:p>
                <a:endParaRPr lang="en-US" sz="2000" smtClean="0">
                  <a:solidFill>
                    <a:schemeClr val="accent2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792" y="5077071"/>
                <a:ext cx="8603766" cy="1639103"/>
              </a:xfrm>
              <a:prstGeom prst="rect">
                <a:avLst/>
              </a:prstGeom>
              <a:blipFill rotWithShape="1">
                <a:blip r:embed="rId5"/>
                <a:stretch>
                  <a:fillRect l="-780" t="-18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5512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Linearisation for Fast Flavor Modes </a:t>
            </a:r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251337" y="719607"/>
                <a:ext cx="691296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1" smtClean="0">
                    <a:solidFill>
                      <a:schemeClr val="accent1">
                        <a:lumMod val="75000"/>
                      </a:schemeClr>
                    </a:solidFill>
                  </a:rPr>
                  <a:t>Evolution equation:   </a:t>
                </a:r>
                <a14:m>
                  <m:oMath xmlns:m="http://schemas.openxmlformats.org/officeDocument/2006/math">
                    <m:r>
                      <a:rPr lang="en-US" b="0" i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/>
                      </a:rPr>
                      <m:t>𝑖</m:t>
                    </m:r>
                    <m:sSup>
                      <m:sSupPr>
                        <m:ctrlPr>
                          <a:rPr lang="en-US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/>
                          </a:rPr>
                          <m:t>𝑣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/>
                          </a:rPr>
                          <m:t>𝛼</m:t>
                        </m:r>
                      </m:sup>
                    </m:sSup>
                    <m:sSub>
                      <m:sSubPr>
                        <m:ctrlPr>
                          <a:rPr lang="en-US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/>
                          </a:rPr>
                          <m:t>𝜕</m:t>
                        </m:r>
                      </m:e>
                      <m:sub>
                        <m:r>
                          <a:rPr lang="en-US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/>
                          </a:rPr>
                          <m:t>𝛼</m:t>
                        </m:r>
                      </m:sub>
                    </m:sSub>
                    <m:r>
                      <a:rPr lang="en-US" b="0" i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/>
                      </a:rPr>
                      <m:t>𝜚</m:t>
                    </m:r>
                    <m:r>
                      <a:rPr lang="en-US" b="0" i="1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/>
                      </a:rPr>
                      <m:t>= </m:t>
                    </m:r>
                    <m:d>
                      <m:dPr>
                        <m:begChr m:val="["/>
                        <m:endChr m:val="]"/>
                        <m:ctrlPr>
                          <a:rPr lang="en-US" i="1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ℋ</m:t>
                        </m:r>
                        <m:r>
                          <a:rPr lang="en-US" b="0" i="1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/>
                          </a:rPr>
                          <m:t>,</m:t>
                        </m:r>
                        <m:r>
                          <a:rPr lang="en-US" b="0" i="1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/>
                          </a:rPr>
                          <m:t>𝜚</m:t>
                        </m:r>
                      </m:e>
                    </m:d>
                  </m:oMath>
                </a14:m>
                <a:r>
                  <a:rPr lang="en-US" smtClean="0">
                    <a:solidFill>
                      <a:schemeClr val="accent1">
                        <a:lumMod val="75000"/>
                      </a:schemeClr>
                    </a:solidFill>
                  </a:rPr>
                  <a:t>  with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/>
                          </a:rPr>
                          <m:t>𝑣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/>
                          </a:rPr>
                          <m:t>𝛼</m:t>
                        </m:r>
                      </m:sup>
                    </m:sSup>
                    <m:r>
                      <a:rPr lang="en-US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/>
                          </a:rPr>
                          <m:t>1,</m:t>
                        </m:r>
                        <m:acc>
                          <m:accPr>
                            <m:chr m:val="⃗"/>
                            <m:ctrlPr>
                              <a:rPr lang="en-US" i="1" smtClean="0">
                                <a:solidFill>
                                  <a:schemeClr val="tx1">
                                    <a:lumMod val="75000"/>
                                    <a:lumOff val="2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solidFill>
                                  <a:schemeClr val="tx1">
                                    <a:lumMod val="75000"/>
                                    <a:lumOff val="25000"/>
                                  </a:schemeClr>
                                </a:solidFill>
                                <a:latin typeface="Cambria Math"/>
                              </a:rPr>
                              <m:t>𝑣</m:t>
                            </m:r>
                          </m:e>
                        </m:acc>
                      </m:e>
                    </m:d>
                  </m:oMath>
                </a14:m>
                <a:endParaRPr lang="en-US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337" y="719607"/>
                <a:ext cx="6912960" cy="369332"/>
              </a:xfrm>
              <a:prstGeom prst="rect">
                <a:avLst/>
              </a:prstGeom>
              <a:blipFill rotWithShape="1">
                <a:blip r:embed="rId2"/>
                <a:stretch>
                  <a:fillRect l="-705" t="-22951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245162" y="1214395"/>
                <a:ext cx="6235610" cy="10532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1" smtClean="0">
                    <a:solidFill>
                      <a:schemeClr val="accent1">
                        <a:lumMod val="75000"/>
                      </a:schemeClr>
                    </a:solidFill>
                  </a:rPr>
                  <a:t>Linearisation to find (propagating or unstable) collective modes:</a:t>
                </a:r>
              </a:p>
              <a:p>
                <a:endParaRPr lang="en-US" sz="400" b="1" smtClean="0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      </m:t>
                      </m:r>
                      <m:sSub>
                        <m:sSubPr>
                          <m:ctrlPr>
                            <a:rPr lang="en-US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𝜚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 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 =</m:t>
                      </m:r>
                      <m:d>
                        <m:dPr>
                          <m:ctrlPr>
                            <a:rPr lang="en-US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i="1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𝑓</m:t>
                                    </m:r>
                                  </m:e>
                                  <m:sub>
                                    <m:sSub>
                                      <m:sSubPr>
                                        <m:ctrlPr>
                                          <a:rPr lang="en-US" i="1">
                                            <a:solidFill>
                                              <a:schemeClr val="tx1">
                                                <a:lumMod val="65000"/>
                                                <a:lumOff val="3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i="1">
                                            <a:solidFill>
                                              <a:schemeClr val="tx1">
                                                <a:lumMod val="65000"/>
                                                <a:lumOff val="3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𝜈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solidFill>
                                              <a:schemeClr val="tx1">
                                                <a:lumMod val="65000"/>
                                                <a:lumOff val="3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𝑒</m:t>
                                        </m:r>
                                      </m:sub>
                                    </m:sSub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𝑓</m:t>
                                    </m:r>
                                  </m:e>
                                  <m:sub>
                                    <m:d>
                                      <m:dPr>
                                        <m:begChr m:val="〈"/>
                                        <m:endChr m:val="|"/>
                                        <m:ctrlPr>
                                          <a:rPr lang="en-US" i="1">
                                            <a:solidFill>
                                              <a:schemeClr val="tx1">
                                                <a:lumMod val="65000"/>
                                                <a:lumOff val="3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i="1">
                                                <a:solidFill>
                                                  <a:schemeClr val="tx1">
                                                    <a:lumMod val="65000"/>
                                                    <a:lumOff val="3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>
                                                <a:solidFill>
                                                  <a:schemeClr val="tx1">
                                                    <a:lumMod val="65000"/>
                                                    <a:lumOff val="3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  <m:t>𝜈</m:t>
                                            </m:r>
                                          </m:e>
                                          <m:sub>
                                            <m:r>
                                              <a:rPr lang="en-US" i="1">
                                                <a:solidFill>
                                                  <a:schemeClr val="tx1">
                                                    <a:lumMod val="65000"/>
                                                    <a:lumOff val="3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  <m:t>𝑒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  <m:sSub>
                                      <m:sSubPr>
                                        <m:ctrlPr>
                                          <a:rPr lang="en-US" i="1">
                                            <a:solidFill>
                                              <a:schemeClr val="tx1">
                                                <a:lumMod val="65000"/>
                                                <a:lumOff val="3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solidFill>
                                              <a:schemeClr val="tx1">
                                                <a:lumMod val="65000"/>
                                                <a:lumOff val="3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𝜈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solidFill>
                                              <a:schemeClr val="tx1">
                                                <a:lumMod val="65000"/>
                                                <a:lumOff val="3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𝑥</m:t>
                                        </m:r>
                                      </m:sub>
                                    </m:sSub>
                                    <m:r>
                                      <a:rPr lang="en-US" i="1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〉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𝑓</m:t>
                                    </m:r>
                                  </m:e>
                                  <m:sub>
                                    <m:d>
                                      <m:dPr>
                                        <m:begChr m:val="〈"/>
                                        <m:endChr m:val="|"/>
                                        <m:ctrlPr>
                                          <a:rPr lang="en-US" i="1">
                                            <a:solidFill>
                                              <a:schemeClr val="tx1">
                                                <a:lumMod val="65000"/>
                                                <a:lumOff val="3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i="1">
                                                <a:solidFill>
                                                  <a:schemeClr val="tx1">
                                                    <a:lumMod val="65000"/>
                                                    <a:lumOff val="3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>
                                                <a:solidFill>
                                                  <a:schemeClr val="tx1">
                                                    <a:lumMod val="65000"/>
                                                    <a:lumOff val="3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  <m:t>𝜈</m:t>
                                            </m:r>
                                          </m:e>
                                          <m:sub>
                                            <m:r>
                                              <a:rPr lang="en-US" i="1">
                                                <a:solidFill>
                                                  <a:schemeClr val="tx1">
                                                    <a:lumMod val="65000"/>
                                                    <a:lumOff val="3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  <m:t>𝑥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  <m:sSub>
                                      <m:sSubPr>
                                        <m:ctrlPr>
                                          <a:rPr lang="en-US" i="1">
                                            <a:solidFill>
                                              <a:schemeClr val="tx1">
                                                <a:lumMod val="65000"/>
                                                <a:lumOff val="3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solidFill>
                                              <a:schemeClr val="tx1">
                                                <a:lumMod val="65000"/>
                                                <a:lumOff val="3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𝜈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solidFill>
                                              <a:schemeClr val="tx1">
                                                <a:lumMod val="65000"/>
                                                <a:lumOff val="3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𝑒</m:t>
                                        </m:r>
                                      </m:sub>
                                    </m:sSub>
                                    <m:r>
                                      <a:rPr lang="en-US" i="1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〉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i="1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𝑓</m:t>
                                    </m:r>
                                  </m:e>
                                  <m:sub>
                                    <m:sSub>
                                      <m:sSubPr>
                                        <m:ctrlPr>
                                          <a:rPr lang="en-US" i="1">
                                            <a:solidFill>
                                              <a:schemeClr val="tx1">
                                                <a:lumMod val="65000"/>
                                                <a:lumOff val="3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i="1">
                                            <a:solidFill>
                                              <a:schemeClr val="tx1">
                                                <a:lumMod val="65000"/>
                                                <a:lumOff val="3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𝜈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solidFill>
                                              <a:schemeClr val="tx1">
                                                <a:lumMod val="65000"/>
                                                <a:lumOff val="3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𝑥</m:t>
                                        </m:r>
                                      </m:sub>
                                    </m:sSub>
                                  </m:sub>
                                </m:sSub>
                              </m:e>
                            </m:mr>
                          </m:m>
                        </m:e>
                      </m:d>
                      <m:r>
                        <a:rPr lang="en-US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  <m:t>𝑓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  <m:t>𝜈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  <m:t>𝑒</m:t>
                                  </m:r>
                                </m:sub>
                              </m:sSub>
                            </m:sub>
                          </m:sSub>
                          <m:r>
                            <a:rPr lang="en-US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i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  <m:t>𝑓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  <m:t>𝜈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</m:sub>
                              </m:sSub>
                            </m:sub>
                          </m:sSub>
                        </m:num>
                        <m:den>
                          <m:r>
                            <a:rPr lang="en-US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+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  <m:t>𝑓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en-US" b="0" i="1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  <m:t>𝜈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  <m:t>𝑒</m:t>
                                  </m:r>
                                </m:sub>
                              </m:sSub>
                            </m:sub>
                          </m:sSub>
                          <m:r>
                            <a:rPr lang="en-US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b="0" i="1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  <m:t>𝑓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en-US" b="0" i="1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  <m:t>𝜈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</m:sub>
                              </m:sSub>
                            </m:sub>
                          </m:sSub>
                        </m:num>
                        <m:den>
                          <m:r>
                            <a:rPr lang="en-US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 </m:t>
                      </m:r>
                      <m:d>
                        <m:dPr>
                          <m:ctrlPr>
                            <a:rPr lang="en-US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𝑠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 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𝑆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 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Sup>
                                  <m:sSubSupPr>
                                    <m:ctrlPr>
                                      <a:rPr lang="en-US" i="1" smtClean="0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𝑆</m:t>
                                    </m:r>
                                  </m:e>
                                  <m:sub/>
                                  <m:sup>
                                    <m:r>
                                      <a:rPr lang="en-US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∗</m:t>
                                    </m:r>
                                  </m:sup>
                                </m:sSubSup>
                              </m:e>
                              <m:e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en-US" i="1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𝑠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chemeClr val="tx1">
                                            <a:lumMod val="65000"/>
                                            <a:lumOff val="3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 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162" y="1214395"/>
                <a:ext cx="6235610" cy="1053237"/>
              </a:xfrm>
              <a:prstGeom prst="rect">
                <a:avLst/>
              </a:prstGeom>
              <a:blipFill rotWithShape="1">
                <a:blip r:embed="rId3"/>
                <a:stretch>
                  <a:fillRect l="-782" t="-2890" r="-7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259792" y="2325097"/>
                <a:ext cx="8021230" cy="10588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1" smtClean="0">
                    <a:solidFill>
                      <a:schemeClr val="accent1">
                        <a:lumMod val="75000"/>
                      </a:schemeClr>
                    </a:solidFill>
                  </a:rPr>
                  <a:t>Linearised EOM for field of flavor coherence</a:t>
                </a:r>
                <a:endParaRPr lang="en-US" b="1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endParaRPr lang="en-US" sz="400" b="1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      </m:t>
                      </m:r>
                      <m:r>
                        <a:rPr lang="en-US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𝑖</m:t>
                      </m:r>
                      <m:sSup>
                        <m:sSupPr>
                          <m:ctrlPr>
                            <a:rPr lang="en-US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𝑣</m:t>
                          </m:r>
                        </m:e>
                        <m:sup>
                          <m:r>
                            <a:rPr lang="en-US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𝛼</m:t>
                          </m:r>
                        </m:sup>
                      </m:sSup>
                      <m:sSub>
                        <m:sSubPr>
                          <m:ctrlPr>
                            <a:rPr lang="en-US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𝜕</m:t>
                          </m:r>
                        </m:e>
                        <m:sub>
                          <m:r>
                            <a:rPr lang="en-US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𝛼</m:t>
                          </m:r>
                        </m:sub>
                      </m:sSub>
                      <m:sSub>
                        <m:sSubPr>
                          <m:ctrlPr>
                            <a:rPr lang="en-US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𝑆</m:t>
                          </m:r>
                        </m:e>
                        <m:sub>
                          <m:acc>
                            <m:accPr>
                              <m:chr m:val="⃗"/>
                              <m:ctrlPr>
                                <a:rPr lang="en-US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𝑝</m:t>
                              </m:r>
                            </m:e>
                          </m:acc>
                        </m:sub>
                      </m:sSub>
                      <m:r>
                        <a:rPr lang="en-US" b="0" i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en-US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Δ</m:t>
                              </m:r>
                              <m:sSup>
                                <m:sSupPr>
                                  <m:ctrlPr>
                                    <a:rPr lang="en-US" b="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𝑚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en-US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2</m:t>
                              </m:r>
                              <m:r>
                                <a:rPr lang="en-US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𝐸</m:t>
                              </m:r>
                            </m:den>
                          </m:f>
                          <m:r>
                            <a:rPr lang="en-US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𝑣</m:t>
                              </m:r>
                            </m:e>
                            <m:sup>
                              <m:r>
                                <a:rPr lang="en-US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𝛼</m:t>
                              </m:r>
                            </m:sup>
                          </m:sSup>
                          <m:sSub>
                            <m:sSubPr>
                              <m:ctrlPr>
                                <a:rPr lang="en-US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Λ</m:t>
                              </m:r>
                            </m:e>
                            <m:sub>
                              <m:r>
                                <a:rPr lang="en-US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𝛼</m:t>
                              </m:r>
                            </m:sub>
                          </m:sSub>
                        </m:e>
                      </m:d>
                      <m:sSub>
                        <m:sSubPr>
                          <m:ctrlPr>
                            <a:rPr lang="en-US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𝑆</m:t>
                          </m:r>
                        </m:e>
                        <m:sub>
                          <m:acc>
                            <m:accPr>
                              <m:chr m:val="⃗"/>
                              <m:ctrlPr>
                                <a:rPr lang="en-US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𝑝</m:t>
                              </m:r>
                            </m:e>
                          </m:acc>
                        </m:sub>
                      </m:sSub>
                      <m:r>
                        <a:rPr lang="en-US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−</m:t>
                      </m:r>
                      <m:r>
                        <a:rPr lang="en-US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𝜇</m:t>
                      </m:r>
                      <m:sSup>
                        <m:sSupPr>
                          <m:ctrlPr>
                            <a:rPr lang="en-US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𝑣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𝛼</m:t>
                          </m:r>
                        </m:sup>
                      </m:sSup>
                      <m:nary>
                        <m:naryPr>
                          <m:subHide m:val="on"/>
                          <m:supHide m:val="on"/>
                          <m:ctrlPr>
                            <a:rPr lang="en-US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naryPr>
                        <m:sub/>
                        <m:sup/>
                        <m:e>
                          <m:f>
                            <m:fPr>
                              <m:ctrlPr>
                                <a:rPr lang="en-US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b="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𝑑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3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lang="en-US" b="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acc>
                                    <m:accPr>
                                      <m:chr m:val="⃗"/>
                                      <m:ctrlPr>
                                        <a:rPr lang="en-US" b="0" i="1" smtClean="0">
                                          <a:solidFill>
                                            <a:schemeClr val="tx1">
                                              <a:lumMod val="75000"/>
                                              <a:lumOff val="2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>
                                          <a:solidFill>
                                            <a:schemeClr val="tx1">
                                              <a:lumMod val="75000"/>
                                              <a:lumOff val="2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𝑝</m:t>
                                      </m:r>
                                    </m:e>
                                  </m:acc>
                                </m:e>
                                <m:sup>
                                  <m:r>
                                    <a:rPr lang="en-US" b="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′</m:t>
                                  </m:r>
                                </m:sup>
                              </m:sSup>
                            </m:num>
                            <m:den>
                              <m:sSup>
                                <m:sSupPr>
                                  <m:ctrlPr>
                                    <a:rPr lang="en-US" b="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b="0" i="1" smtClean="0">
                                          <a:solidFill>
                                            <a:schemeClr val="tx1">
                                              <a:lumMod val="75000"/>
                                              <a:lumOff val="2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>
                                          <a:solidFill>
                                            <a:schemeClr val="tx1">
                                              <a:lumMod val="75000"/>
                                              <a:lumOff val="2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2</m:t>
                                      </m:r>
                                      <m:r>
                                        <a:rPr lang="en-US" i="1">
                                          <a:solidFill>
                                            <a:schemeClr val="tx1">
                                              <a:lumMod val="75000"/>
                                              <a:lumOff val="2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𝜋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3</m:t>
                                  </m:r>
                                </m:sup>
                              </m:sSup>
                            </m:den>
                          </m:f>
                          <m:sSubSup>
                            <m:sSubSupPr>
                              <m:ctrlPr>
                                <a:rPr lang="en-US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𝛼</m:t>
                              </m:r>
                            </m:sub>
                            <m:sup>
                              <m:r>
                                <a:rPr lang="en-US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′</m:t>
                              </m:r>
                            </m:sup>
                          </m:sSubSup>
                          <m:d>
                            <m:dPr>
                              <m:ctrlPr>
                                <a:rPr lang="en-US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𝑔</m:t>
                                  </m:r>
                                </m:e>
                                <m:sub>
                                  <m:sSup>
                                    <m:sSupPr>
                                      <m:ctrlPr>
                                        <a:rPr lang="en-US" b="0" i="1" smtClean="0">
                                          <a:solidFill>
                                            <a:schemeClr val="tx1">
                                              <a:lumMod val="75000"/>
                                              <a:lumOff val="2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</m:ctrlPr>
                                    </m:sSupPr>
                                    <m:e>
                                      <m:acc>
                                        <m:accPr>
                                          <m:chr m:val="⃗"/>
                                          <m:ctrlPr>
                                            <a:rPr lang="en-US" b="0" i="1" smtClean="0">
                                              <a:solidFill>
                                                <a:schemeClr val="tx1">
                                                  <a:lumMod val="75000"/>
                                                  <a:lumOff val="25000"/>
                                                </a:schemeClr>
                                              </a:solidFill>
                                              <a:latin typeface="Cambria Math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en-US" b="0" i="1" smtClean="0">
                                              <a:solidFill>
                                                <a:schemeClr val="tx1">
                                                  <a:lumMod val="75000"/>
                                                  <a:lumOff val="25000"/>
                                                </a:schemeClr>
                                              </a:solidFill>
                                              <a:latin typeface="Cambria Math"/>
                                            </a:rPr>
                                            <m:t>𝑝</m:t>
                                          </m:r>
                                        </m:e>
                                      </m:acc>
                                    </m:e>
                                    <m:sup>
                                      <m:r>
                                        <a:rPr lang="en-US" b="0" i="1" smtClean="0">
                                          <a:solidFill>
                                            <a:schemeClr val="tx1">
                                              <a:lumMod val="75000"/>
                                              <a:lumOff val="2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′</m:t>
                                      </m:r>
                                    </m:sup>
                                  </m:sSup>
                                </m:sub>
                              </m:sSub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𝑆</m:t>
                                  </m:r>
                                </m:e>
                                <m:sub>
                                  <m:sSup>
                                    <m:sSupPr>
                                      <m:ctrlPr>
                                        <a:rPr lang="en-US" b="0" i="1" smtClean="0">
                                          <a:solidFill>
                                            <a:schemeClr val="tx1">
                                              <a:lumMod val="75000"/>
                                              <a:lumOff val="2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</m:ctrlPr>
                                    </m:sSupPr>
                                    <m:e>
                                      <m:acc>
                                        <m:accPr>
                                          <m:chr m:val="⃗"/>
                                          <m:ctrlPr>
                                            <a:rPr lang="en-US" i="1">
                                              <a:solidFill>
                                                <a:schemeClr val="tx1">
                                                  <a:lumMod val="75000"/>
                                                  <a:lumOff val="25000"/>
                                                </a:schemeClr>
                                              </a:solidFill>
                                              <a:latin typeface="Cambria Math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en-US" i="1">
                                              <a:solidFill>
                                                <a:schemeClr val="tx1">
                                                  <a:lumMod val="75000"/>
                                                  <a:lumOff val="25000"/>
                                                </a:schemeClr>
                                              </a:solidFill>
                                              <a:latin typeface="Cambria Math"/>
                                            </a:rPr>
                                            <m:t>𝑝</m:t>
                                          </m:r>
                                        </m:e>
                                      </m:acc>
                                    </m:e>
                                    <m:sup>
                                      <m:r>
                                        <a:rPr lang="en-US" b="0" i="1" smtClean="0">
                                          <a:solidFill>
                                            <a:schemeClr val="tx1">
                                              <a:lumMod val="75000"/>
                                              <a:lumOff val="2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′</m:t>
                                      </m:r>
                                    </m:sup>
                                  </m:sSup>
                                </m:sub>
                              </m:sSub>
                              <m:r>
                                <a:rPr lang="en-US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bar>
                                    <m:barPr>
                                      <m:pos m:val="top"/>
                                      <m:ctrlPr>
                                        <a:rPr lang="en-US" b="0" i="1" smtClean="0">
                                          <a:solidFill>
                                            <a:schemeClr val="tx1">
                                              <a:lumMod val="75000"/>
                                              <a:lumOff val="2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b="0" i="1" smtClean="0">
                                          <a:solidFill>
                                            <a:schemeClr val="tx1">
                                              <a:lumMod val="75000"/>
                                              <a:lumOff val="2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𝑔</m:t>
                                      </m:r>
                                    </m:e>
                                  </m:bar>
                                </m:e>
                                <m:sub>
                                  <m:sSup>
                                    <m:sSupPr>
                                      <m:ctrlPr>
                                        <a:rPr lang="en-US" b="0" i="1" smtClean="0">
                                          <a:solidFill>
                                            <a:schemeClr val="tx1">
                                              <a:lumMod val="75000"/>
                                              <a:lumOff val="2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</m:ctrlPr>
                                    </m:sSupPr>
                                    <m:e>
                                      <m:acc>
                                        <m:accPr>
                                          <m:chr m:val="⃗"/>
                                          <m:ctrlPr>
                                            <a:rPr lang="en-US" i="1">
                                              <a:solidFill>
                                                <a:schemeClr val="tx1">
                                                  <a:lumMod val="75000"/>
                                                  <a:lumOff val="25000"/>
                                                </a:schemeClr>
                                              </a:solidFill>
                                              <a:latin typeface="Cambria Math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en-US" i="1">
                                              <a:solidFill>
                                                <a:schemeClr val="tx1">
                                                  <a:lumMod val="75000"/>
                                                  <a:lumOff val="25000"/>
                                                </a:schemeClr>
                                              </a:solidFill>
                                              <a:latin typeface="Cambria Math"/>
                                            </a:rPr>
                                            <m:t>𝑝</m:t>
                                          </m:r>
                                        </m:e>
                                      </m:acc>
                                    </m:e>
                                    <m:sup>
                                      <m:r>
                                        <a:rPr lang="en-US" b="0" i="1" smtClean="0">
                                          <a:solidFill>
                                            <a:schemeClr val="tx1">
                                              <a:lumMod val="75000"/>
                                              <a:lumOff val="2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′</m:t>
                                      </m:r>
                                    </m:sup>
                                  </m:sSup>
                                </m:sub>
                              </m:sSub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bar>
                                    <m:barPr>
                                      <m:pos m:val="top"/>
                                      <m:ctrlPr>
                                        <a:rPr lang="en-US" b="0" i="1" smtClean="0">
                                          <a:solidFill>
                                            <a:schemeClr val="tx1">
                                              <a:lumMod val="75000"/>
                                              <a:lumOff val="2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b="0" i="1" smtClean="0">
                                          <a:solidFill>
                                            <a:schemeClr val="tx1">
                                              <a:lumMod val="75000"/>
                                              <a:lumOff val="2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𝑆</m:t>
                                      </m:r>
                                    </m:e>
                                  </m:bar>
                                </m:e>
                                <m:sub>
                                  <m:sSup>
                                    <m:sSupPr>
                                      <m:ctrlPr>
                                        <a:rPr lang="en-US" b="0" i="1" smtClean="0">
                                          <a:solidFill>
                                            <a:schemeClr val="tx1">
                                              <a:lumMod val="75000"/>
                                              <a:lumOff val="2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</m:ctrlPr>
                                    </m:sSupPr>
                                    <m:e>
                                      <m:acc>
                                        <m:accPr>
                                          <m:chr m:val="⃗"/>
                                          <m:ctrlPr>
                                            <a:rPr lang="en-US" i="1">
                                              <a:solidFill>
                                                <a:schemeClr val="tx1">
                                                  <a:lumMod val="75000"/>
                                                  <a:lumOff val="25000"/>
                                                </a:schemeClr>
                                              </a:solidFill>
                                              <a:latin typeface="Cambria Math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en-US" i="1">
                                              <a:solidFill>
                                                <a:schemeClr val="tx1">
                                                  <a:lumMod val="75000"/>
                                                  <a:lumOff val="25000"/>
                                                </a:schemeClr>
                                              </a:solidFill>
                                              <a:latin typeface="Cambria Math"/>
                                            </a:rPr>
                                            <m:t>𝑝</m:t>
                                          </m:r>
                                        </m:e>
                                      </m:acc>
                                    </m:e>
                                    <m:sup>
                                      <m:r>
                                        <a:rPr lang="en-US" b="0" i="1" smtClean="0">
                                          <a:solidFill>
                                            <a:schemeClr val="tx1">
                                              <a:lumMod val="75000"/>
                                              <a:lumOff val="2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′</m:t>
                                      </m:r>
                                    </m:sup>
                                  </m:sSup>
                                </m:sub>
                              </m:sSub>
                            </m:e>
                          </m:d>
                        </m:e>
                      </m:nary>
                    </m:oMath>
                  </m:oMathPara>
                </a14:m>
                <a:endParaRPr lang="en-US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792" y="2325097"/>
                <a:ext cx="8021230" cy="1058880"/>
              </a:xfrm>
              <a:prstGeom prst="rect">
                <a:avLst/>
              </a:prstGeom>
              <a:blipFill rotWithShape="1">
                <a:blip r:embed="rId4"/>
                <a:stretch>
                  <a:fillRect l="-684" t="-28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4392482" y="3023927"/>
                <a:ext cx="2853665" cy="48506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⏟"/>
                          <m:ctrlPr>
                            <a:rPr lang="en-US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groupChrPr>
                        <m:e>
                          <m:eqArr>
                            <m:eqArrPr>
                              <m:ctrlPr>
                                <a:rPr lang="en-US" b="0" i="1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eqArrPr>
                            <m:e>
                              <m:r>
                                <a:rPr lang="en-US" b="0" i="0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                                             </m:t>
                              </m:r>
                            </m:e>
                            <m:e>
                              <m:r>
                                <a:rPr lang="en-US" b="0" i="0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    </m:t>
                              </m:r>
                            </m:e>
                          </m:eqArr>
                          <m:r>
                            <a:rPr lang="en-US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      </m:t>
                          </m:r>
                        </m:e>
                      </m:groupChr>
                    </m:oMath>
                  </m:oMathPara>
                </a14:m>
                <a:endParaRPr lang="en-US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2482" y="3023927"/>
                <a:ext cx="2853665" cy="485069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4470637" y="3504085"/>
                <a:ext cx="273023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mtClean="0">
                    <a:solidFill>
                      <a:schemeClr val="accent1">
                        <a:lumMod val="75000"/>
                      </a:schemeClr>
                    </a:solidFill>
                  </a:rPr>
                  <a:t>Same for all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</a:rPr>
                      <m:t>𝐸</m:t>
                    </m:r>
                  </m:oMath>
                </a14:m>
                <a:r>
                  <a:rPr lang="en-US" smtClean="0">
                    <a:solidFill>
                      <a:schemeClr val="accent1">
                        <a:lumMod val="75000"/>
                      </a:schemeClr>
                    </a:solidFill>
                  </a:rPr>
                  <a:t> and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</a:rPr>
                      <m:t>𝜈</m:t>
                    </m:r>
                  </m:oMath>
                </a14:m>
                <a:r>
                  <a:rPr lang="en-US" smtClean="0">
                    <a:solidFill>
                      <a:schemeClr val="accent1">
                        <a:lumMod val="75000"/>
                      </a:schemeClr>
                    </a:solidFill>
                  </a:rPr>
                  <a:t> and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barPr>
                      <m:e>
                        <m:r>
                          <a:rPr lang="en-US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</a:rPr>
                          <m:t>𝜈</m:t>
                        </m:r>
                      </m:e>
                    </m:bar>
                  </m:oMath>
                </a14:m>
                <a:endParaRPr lang="en-US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70637" y="3504085"/>
                <a:ext cx="2730235" cy="369332"/>
              </a:xfrm>
              <a:prstGeom prst="rect">
                <a:avLst/>
              </a:prstGeom>
              <a:blipFill rotWithShape="1">
                <a:blip r:embed="rId6"/>
                <a:stretch>
                  <a:fillRect l="-1786" t="-8333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1368062" y="3081307"/>
                <a:ext cx="1401184" cy="4227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⏟"/>
                          <m:ctrlPr>
                            <a:rPr lang="en-US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groupChrPr>
                        <m:e>
                          <m:r>
                            <a:rPr lang="en-US" b="0" i="0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          </m:t>
                          </m:r>
                        </m:e>
                      </m:groupChr>
                    </m:oMath>
                  </m:oMathPara>
                </a14:m>
                <a:endParaRPr lang="en-US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8062" y="3081307"/>
                <a:ext cx="1401184" cy="422744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Box 23"/>
          <p:cNvSpPr txBox="1"/>
          <p:nvPr/>
        </p:nvSpPr>
        <p:spPr>
          <a:xfrm>
            <a:off x="1124425" y="3511400"/>
            <a:ext cx="21879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chemeClr val="accent1">
                    <a:lumMod val="75000"/>
                  </a:schemeClr>
                </a:solidFill>
              </a:rPr>
              <a:t>Ignore for fast modes</a:t>
            </a:r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/>
              <p:cNvSpPr/>
              <p:nvPr/>
            </p:nvSpPr>
            <p:spPr>
              <a:xfrm>
                <a:off x="244899" y="3960057"/>
                <a:ext cx="8324163" cy="11574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1" smtClean="0">
                    <a:solidFill>
                      <a:schemeClr val="accent1">
                        <a:lumMod val="75000"/>
                      </a:schemeClr>
                    </a:solidFill>
                  </a:rPr>
                  <a:t>Angle distribution of electron lepton number (ELN) carried by neutrinos</a:t>
                </a:r>
              </a:p>
              <a:p>
                <a:endParaRPr lang="en-US" sz="400" b="1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      </m:t>
                      </m:r>
                      <m:sSub>
                        <m:sSubPr>
                          <m:ctrlPr>
                            <a:rPr lang="en-US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𝐺</m:t>
                          </m:r>
                        </m:e>
                        <m:sub>
                          <m:acc>
                            <m:accPr>
                              <m:chr m:val="⃗"/>
                              <m:ctrlPr>
                                <a:rPr lang="en-US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𝑣</m:t>
                              </m:r>
                            </m:e>
                          </m:acc>
                        </m:sub>
                      </m:sSub>
                      <m:r>
                        <a:rPr lang="en-US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=</m:t>
                      </m:r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f>
                            <m:fPr>
                              <m:ctrlPr>
                                <a:rPr lang="en-US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𝑑𝐸</m:t>
                              </m:r>
                              <m:r>
                                <a:rPr lang="en-US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 </m:t>
                              </m:r>
                              <m:sSup>
                                <m:sSupPr>
                                  <m:ctrlPr>
                                    <a:rPr lang="en-US" b="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𝐸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en-US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en-US" b="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𝜋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</m:e>
                      </m:nary>
                      <m:r>
                        <a:rPr lang="en-US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 </m:t>
                      </m:r>
                      <m:f>
                        <m:fPr>
                          <m:ctrlPr>
                            <a:rPr lang="en-US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  <m:t>𝑓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  <m:t>𝜈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  <m:t>𝑒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  <m:t>,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b="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𝑝</m:t>
                                  </m:r>
                                </m:e>
                              </m:acc>
                            </m:sub>
                          </m:sSub>
                          <m:r>
                            <a:rPr lang="en-US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i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  <m:t>𝑓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bar>
                                    <m:barPr>
                                      <m:pos m:val="top"/>
                                      <m:ctrlPr>
                                        <a:rPr lang="en-US" b="0" i="1" smtClean="0">
                                          <a:solidFill>
                                            <a:schemeClr val="tx1">
                                              <a:lumMod val="65000"/>
                                              <a:lumOff val="3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i="1">
                                          <a:solidFill>
                                            <a:schemeClr val="tx1">
                                              <a:lumMod val="65000"/>
                                              <a:lumOff val="3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𝜈</m:t>
                                      </m:r>
                                    </m:e>
                                  </m:ba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  <m:t>𝑒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  <m:t>,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b="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𝑝</m:t>
                                  </m:r>
                                </m:e>
                              </m:acc>
                            </m:sub>
                          </m:sSub>
                          <m:r>
                            <a:rPr lang="en-US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i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  <m:t>𝑓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  <m:t>𝜈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  <m:t>,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b="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𝑝</m:t>
                                  </m:r>
                                </m:e>
                              </m:acc>
                            </m:sub>
                          </m:sSub>
                          <m:r>
                            <a:rPr lang="en-US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i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  <m:t>𝑓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bar>
                                    <m:barPr>
                                      <m:pos m:val="top"/>
                                      <m:ctrlPr>
                                        <a:rPr lang="en-US" b="0" i="1" smtClean="0">
                                          <a:solidFill>
                                            <a:schemeClr val="tx1">
                                              <a:lumMod val="65000"/>
                                              <a:lumOff val="3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</m:ctrlPr>
                                    </m:barPr>
                                    <m:e>
                                      <m:r>
                                        <a:rPr lang="en-US" i="1">
                                          <a:solidFill>
                                            <a:schemeClr val="tx1">
                                              <a:lumMod val="65000"/>
                                              <a:lumOff val="3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𝜈</m:t>
                                      </m:r>
                                    </m:e>
                                  </m:ba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  <m:t>,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b="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𝑝</m:t>
                                  </m:r>
                                </m:e>
                              </m:acc>
                            </m:sub>
                          </m:sSub>
                        </m:num>
                        <m:den>
                          <m:r>
                            <a:rPr lang="en-US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4899" y="3960057"/>
                <a:ext cx="8324163" cy="1157433"/>
              </a:xfrm>
              <a:prstGeom prst="rect">
                <a:avLst/>
              </a:prstGeom>
              <a:blipFill rotWithShape="1">
                <a:blip r:embed="rId8"/>
                <a:stretch>
                  <a:fillRect l="-586" t="-26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6499796" y="1574445"/>
            <a:ext cx="14659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chemeClr val="accent2">
                    <a:lumMod val="75000"/>
                  </a:schemeClr>
                </a:solidFill>
              </a:rPr>
              <a:t>Field of flavor</a:t>
            </a:r>
          </a:p>
          <a:p>
            <a:r>
              <a:rPr lang="en-US" smtClean="0">
                <a:solidFill>
                  <a:schemeClr val="accent2">
                    <a:lumMod val="75000"/>
                  </a:schemeClr>
                </a:solidFill>
              </a:rPr>
              <a:t>coherence</a:t>
            </a:r>
            <a:endParaRPr lang="en-US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flipH="1">
            <a:off x="6048712" y="1780977"/>
            <a:ext cx="451084" cy="0"/>
          </a:xfrm>
          <a:prstGeom prst="straightConnector1">
            <a:avLst/>
          </a:prstGeom>
          <a:ln w="1905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/>
              <p:cNvSpPr/>
              <p:nvPr/>
            </p:nvSpPr>
            <p:spPr>
              <a:xfrm>
                <a:off x="265967" y="4989467"/>
                <a:ext cx="5566715" cy="10374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1" smtClean="0">
                    <a:solidFill>
                      <a:schemeClr val="accent1">
                        <a:lumMod val="75000"/>
                      </a:schemeClr>
                    </a:solidFill>
                  </a:rPr>
                  <a:t>Linearised EOM for field of flavor coherence</a:t>
                </a:r>
              </a:p>
              <a:p>
                <a:endParaRPr lang="en-US" sz="400" b="1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      </m:t>
                      </m:r>
                      <m:r>
                        <a:rPr lang="en-US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𝑖</m:t>
                      </m:r>
                      <m:sSup>
                        <m:sSupPr>
                          <m:ctrlPr>
                            <a:rPr lang="en-US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𝑣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𝛼</m:t>
                          </m:r>
                        </m:sup>
                      </m:sSup>
                      <m:d>
                        <m:dPr>
                          <m:ctrlPr>
                            <a:rPr lang="en-US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𝜕</m:t>
                              </m:r>
                            </m:e>
                            <m:sub>
                              <m:r>
                                <a:rPr lang="en-US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𝛼</m:t>
                              </m:r>
                            </m:sub>
                          </m:sSub>
                          <m:r>
                            <a:rPr lang="en-US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𝑖</m:t>
                          </m:r>
                          <m:sSub>
                            <m:sSubPr>
                              <m:ctrlPr>
                                <a:rPr lang="en-US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Λ</m:t>
                              </m:r>
                            </m:e>
                            <m:sub>
                              <m:r>
                                <a:rPr lang="en-US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𝛼</m:t>
                              </m:r>
                            </m:sub>
                          </m:sSub>
                        </m:e>
                      </m:d>
                      <m:sSub>
                        <m:sSubPr>
                          <m:ctrlPr>
                            <a:rPr lang="en-US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𝑆</m:t>
                          </m:r>
                        </m:e>
                        <m:sub>
                          <m:acc>
                            <m:accPr>
                              <m:chr m:val="⃗"/>
                              <m:ctrlPr>
                                <a:rPr lang="en-US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𝑣</m:t>
                              </m:r>
                            </m:e>
                          </m:acc>
                        </m:sub>
                      </m:sSub>
                      <m:r>
                        <a:rPr lang="en-US" i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=−</m:t>
                      </m:r>
                      <m:r>
                        <a:rPr lang="en-US" i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𝜇</m:t>
                      </m:r>
                      <m:sSup>
                        <m:sSupPr>
                          <m:ctrlPr>
                            <a:rPr lang="en-US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𝑣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𝛼</m:t>
                          </m:r>
                        </m:sup>
                      </m:sSup>
                      <m:nary>
                        <m:naryPr>
                          <m:subHide m:val="on"/>
                          <m:supHide m:val="on"/>
                          <m:ctrlPr>
                            <a:rPr lang="en-US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naryPr>
                        <m:sub/>
                        <m:sup/>
                        <m:e>
                          <m:f>
                            <m:fPr>
                              <m:ctrlPr>
                                <a:rPr lang="en-US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𝑑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acc>
                                    <m:accPr>
                                      <m:chr m:val="⃗"/>
                                      <m:ctrlPr>
                                        <a:rPr lang="en-US" i="1">
                                          <a:solidFill>
                                            <a:schemeClr val="tx1">
                                              <a:lumMod val="75000"/>
                                              <a:lumOff val="2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>
                                          <a:solidFill>
                                            <a:schemeClr val="tx1">
                                              <a:lumMod val="75000"/>
                                              <a:lumOff val="2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𝑣</m:t>
                                      </m:r>
                                    </m:e>
                                  </m:acc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′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en-US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4</m:t>
                              </m:r>
                              <m:r>
                                <a:rPr lang="en-US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𝜋</m:t>
                              </m:r>
                            </m:den>
                          </m:f>
                          <m:sSub>
                            <m:sSubPr>
                              <m:ctrlPr>
                                <a:rPr lang="en-US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sSubSup>
                                <m:sSubSupPr>
                                  <m:ctrlPr>
                                    <a:rPr lang="en-US" b="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b="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𝛼</m:t>
                                  </m:r>
                                </m:sub>
                                <m:sup>
                                  <m:r>
                                    <a:rPr lang="en-US" b="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′</m:t>
                                  </m:r>
                                </m:sup>
                              </m:sSubSup>
                              <m:r>
                                <a:rPr lang="en-US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𝐺</m:t>
                              </m:r>
                            </m:e>
                            <m:sub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acc>
                                    <m:accPr>
                                      <m:chr m:val="⃗"/>
                                      <m:ctrlPr>
                                        <a:rPr lang="en-US" i="1">
                                          <a:solidFill>
                                            <a:schemeClr val="tx1">
                                              <a:lumMod val="75000"/>
                                              <a:lumOff val="2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>
                                          <a:solidFill>
                                            <a:schemeClr val="tx1">
                                              <a:lumMod val="75000"/>
                                              <a:lumOff val="2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𝑣</m:t>
                                      </m:r>
                                    </m:e>
                                  </m:acc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′</m:t>
                                  </m:r>
                                </m:sup>
                              </m:sSup>
                            </m:sub>
                          </m:sSub>
                          <m:sSub>
                            <m:sSubPr>
                              <m:ctrlPr>
                                <a:rPr lang="en-US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𝑆</m:t>
                              </m:r>
                            </m:e>
                            <m:sub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acc>
                                    <m:accPr>
                                      <m:chr m:val="⃗"/>
                                      <m:ctrlPr>
                                        <a:rPr lang="en-US" i="1">
                                          <a:solidFill>
                                            <a:schemeClr val="tx1">
                                              <a:lumMod val="75000"/>
                                              <a:lumOff val="2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>
                                          <a:solidFill>
                                            <a:schemeClr val="tx1">
                                              <a:lumMod val="75000"/>
                                              <a:lumOff val="2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𝑣</m:t>
                                      </m:r>
                                    </m:e>
                                  </m:acc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′</m:t>
                                  </m:r>
                                </m:sup>
                              </m:sSup>
                            </m:sub>
                          </m:sSub>
                        </m:e>
                      </m:nary>
                    </m:oMath>
                  </m:oMathPara>
                </a14:m>
                <a:endParaRPr lang="en-US" b="1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967" y="4989467"/>
                <a:ext cx="5566715" cy="1037463"/>
              </a:xfrm>
              <a:prstGeom prst="rect">
                <a:avLst/>
              </a:prstGeom>
              <a:blipFill rotWithShape="1">
                <a:blip r:embed="rId9"/>
                <a:stretch>
                  <a:fillRect l="-986" t="-29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TextBox 28"/>
          <p:cNvSpPr txBox="1"/>
          <p:nvPr/>
        </p:nvSpPr>
        <p:spPr>
          <a:xfrm>
            <a:off x="561702" y="5959085"/>
            <a:ext cx="54126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chemeClr val="accent2">
                    <a:lumMod val="75000"/>
                  </a:schemeClr>
                </a:solidFill>
              </a:rPr>
              <a:t>Matter effect, “rotate away” by including it in derivative</a:t>
            </a:r>
          </a:p>
          <a:p>
            <a:r>
              <a:rPr lang="en-US" smtClean="0">
                <a:solidFill>
                  <a:schemeClr val="accent2">
                    <a:lumMod val="75000"/>
                  </a:schemeClr>
                </a:solidFill>
              </a:rPr>
              <a:t>if medium is homogeneous and stationary</a:t>
            </a:r>
            <a:endParaRPr lang="en-US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1769892" y="5806219"/>
            <a:ext cx="0" cy="202558"/>
          </a:xfrm>
          <a:prstGeom prst="straightConnector1">
            <a:avLst/>
          </a:prstGeom>
          <a:ln w="1905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7579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Dispersion Relation for Fast Flavor Modes </a:t>
            </a:r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/>
              <p:cNvSpPr/>
              <p:nvPr/>
            </p:nvSpPr>
            <p:spPr>
              <a:xfrm>
                <a:off x="265967" y="719607"/>
                <a:ext cx="8303358" cy="10397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1" smtClean="0">
                    <a:solidFill>
                      <a:schemeClr val="accent1">
                        <a:lumMod val="75000"/>
                      </a:schemeClr>
                    </a:solidFill>
                  </a:rPr>
                  <a:t>Linearised EOM for field of flavor coherence – a wave equation</a:t>
                </a:r>
              </a:p>
              <a:p>
                <a:endParaRPr lang="en-US" sz="400" b="1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      </m:t>
                      </m:r>
                      <m:r>
                        <a:rPr lang="en-US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𝑖</m:t>
                      </m:r>
                      <m:sSup>
                        <m:sSupPr>
                          <m:ctrlPr>
                            <a:rPr lang="en-US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𝑣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𝛼</m:t>
                          </m:r>
                        </m:sup>
                      </m:sSup>
                      <m:sSub>
                        <m:sSubPr>
                          <m:ctrlPr>
                            <a:rPr lang="en-US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𝜕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𝛼</m:t>
                          </m:r>
                        </m:sub>
                      </m:sSub>
                      <m:sSub>
                        <m:sSubPr>
                          <m:ctrlPr>
                            <a:rPr lang="en-US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𝑆</m:t>
                          </m:r>
                        </m:e>
                        <m:sub>
                          <m:acc>
                            <m:accPr>
                              <m:chr m:val="⃗"/>
                              <m:ctrlPr>
                                <a:rPr lang="en-US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𝑣</m:t>
                              </m:r>
                            </m:e>
                          </m:acc>
                        </m:sub>
                      </m:sSub>
                      <m:r>
                        <a:rPr lang="en-US" i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=−</m:t>
                      </m:r>
                      <m:r>
                        <a:rPr lang="en-US" i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𝜇</m:t>
                      </m:r>
                      <m:sSup>
                        <m:sSupPr>
                          <m:ctrlPr>
                            <a:rPr lang="en-US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𝑣</m:t>
                          </m:r>
                        </m:e>
                        <m:sup>
                          <m:r>
                            <a:rPr lang="en-US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𝛼</m:t>
                          </m:r>
                        </m:sup>
                      </m:sSup>
                      <m:nary>
                        <m:naryPr>
                          <m:subHide m:val="on"/>
                          <m:supHide m:val="on"/>
                          <m:ctrlPr>
                            <a:rPr lang="en-US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naryPr>
                        <m:sub/>
                        <m:sup/>
                        <m:e>
                          <m:f>
                            <m:fPr>
                              <m:ctrlPr>
                                <a:rPr lang="en-US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𝑑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acc>
                                    <m:accPr>
                                      <m:chr m:val="⃗"/>
                                      <m:ctrlPr>
                                        <a:rPr lang="en-US" i="1">
                                          <a:solidFill>
                                            <a:schemeClr val="tx1">
                                              <a:lumMod val="75000"/>
                                              <a:lumOff val="2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>
                                          <a:solidFill>
                                            <a:schemeClr val="tx1">
                                              <a:lumMod val="75000"/>
                                              <a:lumOff val="2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𝑣</m:t>
                                      </m:r>
                                    </m:e>
                                  </m:acc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′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en-US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4</m:t>
                              </m:r>
                              <m:r>
                                <a:rPr lang="en-US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𝜋</m:t>
                              </m:r>
                            </m:den>
                          </m:f>
                          <m:sSub>
                            <m:sSubPr>
                              <m:ctrlPr>
                                <a:rPr lang="en-US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sSubSup>
                                <m:sSubSupPr>
                                  <m:ctrlPr>
                                    <a:rPr lang="en-US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𝛼</m:t>
                                  </m:r>
                                </m:sub>
                                <m:sup>
                                  <m:r>
                                    <a:rPr lang="en-US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′</m:t>
                                  </m:r>
                                </m:sup>
                              </m:sSubSup>
                              <m:r>
                                <a:rPr lang="en-US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𝐺</m:t>
                              </m:r>
                            </m:e>
                            <m:sub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acc>
                                    <m:accPr>
                                      <m:chr m:val="⃗"/>
                                      <m:ctrlPr>
                                        <a:rPr lang="en-US" i="1">
                                          <a:solidFill>
                                            <a:schemeClr val="tx1">
                                              <a:lumMod val="75000"/>
                                              <a:lumOff val="2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>
                                          <a:solidFill>
                                            <a:schemeClr val="tx1">
                                              <a:lumMod val="75000"/>
                                              <a:lumOff val="2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𝑣</m:t>
                                      </m:r>
                                    </m:e>
                                  </m:acc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′</m:t>
                                  </m:r>
                                </m:sup>
                              </m:sSup>
                            </m:sub>
                          </m:sSub>
                          <m:sSub>
                            <m:sSubPr>
                              <m:ctrlPr>
                                <a:rPr lang="en-US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𝑆</m:t>
                              </m:r>
                            </m:e>
                            <m:sub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acc>
                                    <m:accPr>
                                      <m:chr m:val="⃗"/>
                                      <m:ctrlPr>
                                        <a:rPr lang="en-US" i="1">
                                          <a:solidFill>
                                            <a:schemeClr val="tx1">
                                              <a:lumMod val="75000"/>
                                              <a:lumOff val="2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>
                                          <a:solidFill>
                                            <a:schemeClr val="tx1">
                                              <a:lumMod val="75000"/>
                                              <a:lumOff val="2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𝑣</m:t>
                                      </m:r>
                                    </m:e>
                                  </m:acc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′</m:t>
                                  </m:r>
                                </m:sup>
                              </m:sSup>
                            </m:sub>
                          </m:sSub>
                        </m:e>
                      </m:nary>
                    </m:oMath>
                  </m:oMathPara>
                </a14:m>
                <a:endParaRPr lang="en-US" b="1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967" y="719607"/>
                <a:ext cx="8303358" cy="1039708"/>
              </a:xfrm>
              <a:prstGeom prst="rect">
                <a:avLst/>
              </a:prstGeom>
              <a:blipFill rotWithShape="1">
                <a:blip r:embed="rId2"/>
                <a:stretch>
                  <a:fillRect l="-661" t="-29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265967" y="1583727"/>
                <a:ext cx="5566715" cy="7204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1" smtClean="0">
                    <a:solidFill>
                      <a:schemeClr val="accent1">
                        <a:lumMod val="75000"/>
                      </a:schemeClr>
                    </a:solidFill>
                  </a:rPr>
                  <a:t>Plane-wave ansatz</a:t>
                </a:r>
                <a:endParaRPr lang="en-US" sz="400" b="1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      </m:t>
                      </m:r>
                      <m:sSub>
                        <m:sSubPr>
                          <m:ctrlPr>
                            <a:rPr lang="en-US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𝑆</m:t>
                          </m:r>
                        </m:e>
                        <m:sub>
                          <m:acc>
                            <m:accPr>
                              <m:chr m:val="⃗"/>
                              <m:ctrlPr>
                                <a:rPr lang="en-US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𝑣</m:t>
                              </m:r>
                            </m:e>
                          </m:acc>
                        </m:sub>
                      </m:sSub>
                      <m:d>
                        <m:dPr>
                          <m:ctrlPr>
                            <a:rPr lang="en-US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𝑡</m:t>
                          </m:r>
                          <m:r>
                            <a:rPr lang="en-US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,</m:t>
                          </m:r>
                          <m:acc>
                            <m:accPr>
                              <m:chr m:val="⃗"/>
                              <m:ctrlPr>
                                <a:rPr lang="en-US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𝑟</m:t>
                              </m:r>
                            </m:e>
                          </m:acc>
                        </m:e>
                      </m:d>
                      <m:r>
                        <a:rPr lang="en-US" i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𝑄</m:t>
                          </m:r>
                        </m:e>
                        <m:sub>
                          <m:acc>
                            <m:accPr>
                              <m:chr m:val="⃗"/>
                              <m:ctrlPr>
                                <a:rPr lang="en-US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𝑣</m:t>
                              </m:r>
                            </m:e>
                          </m:acc>
                        </m:sub>
                      </m:sSub>
                      <m:d>
                        <m:dPr>
                          <m:ctrlPr>
                            <a:rPr lang="en-US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Ω</m:t>
                          </m:r>
                          <m:r>
                            <a:rPr lang="en-US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,</m:t>
                          </m:r>
                          <m:acc>
                            <m:accPr>
                              <m:chr m:val="⃗"/>
                              <m:ctrlPr>
                                <a:rPr lang="en-US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𝐾</m:t>
                              </m:r>
                            </m:e>
                          </m:acc>
                        </m:e>
                      </m:d>
                      <m:r>
                        <a:rPr lang="en-US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 </m:t>
                      </m:r>
                      <m:sSup>
                        <m:sSupPr>
                          <m:ctrlPr>
                            <a:rPr lang="en-US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𝑒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en-US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𝑖</m:t>
                          </m:r>
                          <m:d>
                            <m:dPr>
                              <m:ctrlPr>
                                <a:rPr lang="en-US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Ω</m:t>
                              </m:r>
                              <m:r>
                                <a:rPr lang="en-US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𝑡</m:t>
                              </m:r>
                              <m:r>
                                <a:rPr lang="en-US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−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b="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b="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𝐾</m:t>
                                  </m:r>
                                </m:e>
                              </m:acc>
                              <m:r>
                                <a:rPr lang="en-US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⋅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b="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b="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𝑟</m:t>
                                  </m:r>
                                </m:e>
                              </m:acc>
                            </m:e>
                          </m:d>
                        </m:sup>
                      </m:sSup>
                    </m:oMath>
                  </m:oMathPara>
                </a14:m>
                <a:endParaRPr lang="en-US" b="1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967" y="1583727"/>
                <a:ext cx="5566715" cy="720454"/>
              </a:xfrm>
              <a:prstGeom prst="rect">
                <a:avLst/>
              </a:prstGeom>
              <a:blipFill rotWithShape="1">
                <a:blip r:embed="rId3"/>
                <a:stretch>
                  <a:fillRect l="-986" t="-4237" b="-25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265967" y="2375837"/>
                <a:ext cx="5566715" cy="10397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1" smtClean="0">
                    <a:solidFill>
                      <a:schemeClr val="accent1">
                        <a:lumMod val="75000"/>
                      </a:schemeClr>
                    </a:solidFill>
                  </a:rPr>
                  <a:t>EOM in Fourier space</a:t>
                </a:r>
                <a:endParaRPr lang="en-US" b="1" smtClean="0">
                  <a:solidFill>
                    <a:schemeClr val="accent2">
                      <a:lumMod val="75000"/>
                    </a:schemeClr>
                  </a:solidFill>
                </a:endParaRPr>
              </a:p>
              <a:p>
                <a:endParaRPr lang="en-US" sz="400" b="1">
                  <a:solidFill>
                    <a:schemeClr val="accent2">
                      <a:lumMod val="75000"/>
                    </a:schemeClr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/>
                        </a:rPr>
                        <m:t>      </m:t>
                      </m:r>
                      <m:d>
                        <m:dPr>
                          <m:ctrlPr>
                            <a:rPr lang="en-US" b="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Ω</m:t>
                          </m:r>
                          <m:r>
                            <a:rPr lang="en-US" b="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−</m:t>
                          </m:r>
                          <m:acc>
                            <m:accPr>
                              <m:chr m:val="⃗"/>
                              <m:ctrlPr>
                                <a:rPr lang="en-US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𝑣</m:t>
                              </m:r>
                            </m:e>
                          </m:acc>
                          <m:r>
                            <a:rPr lang="en-US" b="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⋅</m:t>
                          </m:r>
                          <m:acc>
                            <m:accPr>
                              <m:chr m:val="⃗"/>
                              <m:ctrlPr>
                                <a:rPr lang="en-US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𝐾</m:t>
                              </m:r>
                            </m:e>
                          </m:acc>
                        </m:e>
                      </m:d>
                      <m:sSub>
                        <m:sSubPr>
                          <m:ctrlPr>
                            <a:rPr lang="en-US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𝑄</m:t>
                          </m:r>
                        </m:e>
                        <m:sub>
                          <m:acc>
                            <m:accPr>
                              <m:chr m:val="⃗"/>
                              <m:ctrlPr>
                                <a:rPr lang="en-US" i="1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𝑣</m:t>
                              </m:r>
                            </m:e>
                          </m:acc>
                        </m:sub>
                      </m:sSub>
                      <m:r>
                        <a:rPr lang="en-US" i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/>
                        </a:rPr>
                        <m:t>=−</m:t>
                      </m:r>
                      <m:r>
                        <a:rPr lang="en-US" i="1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/>
                        </a:rPr>
                        <m:t>𝜇</m:t>
                      </m:r>
                      <m:nary>
                        <m:naryPr>
                          <m:subHide m:val="on"/>
                          <m:supHide m:val="on"/>
                          <m:ctrlPr>
                            <a:rPr lang="en-US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naryPr>
                        <m:sub/>
                        <m:sup/>
                        <m:e>
                          <m:f>
                            <m:fPr>
                              <m:ctrlPr>
                                <a:rPr lang="en-US" i="1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𝑑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acc>
                                    <m:accPr>
                                      <m:chr m:val="⃗"/>
                                      <m:ctrlPr>
                                        <a:rPr lang="en-US" i="1">
                                          <a:solidFill>
                                            <a:schemeClr val="accent2">
                                              <a:lumMod val="7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>
                                          <a:solidFill>
                                            <a:schemeClr val="accent2">
                                              <a:lumMod val="7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𝑣</m:t>
                                      </m:r>
                                    </m:e>
                                  </m:acc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  <m:t>′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en-US" i="1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4</m:t>
                              </m:r>
                              <m:r>
                                <a:rPr lang="en-US" i="1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𝜋</m:t>
                              </m:r>
                            </m:den>
                          </m:f>
                          <m:sSub>
                            <m:sSubPr>
                              <m:ctrlPr>
                                <a:rPr lang="en-US" i="1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d>
                                <m:dPr>
                                  <m:ctrlPr>
                                    <a:rPr lang="en-US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  <m:t>1−</m:t>
                                  </m:r>
                                  <m:acc>
                                    <m:accPr>
                                      <m:chr m:val="⃗"/>
                                      <m:ctrlPr>
                                        <a:rPr lang="en-US" b="0" i="1" smtClean="0">
                                          <a:solidFill>
                                            <a:schemeClr val="accent2">
                                              <a:lumMod val="7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b="0" i="1" smtClean="0">
                                          <a:solidFill>
                                            <a:schemeClr val="accent2">
                                              <a:lumMod val="7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𝑣</m:t>
                                      </m:r>
                                    </m:e>
                                  </m:acc>
                                  <m:r>
                                    <a:rPr lang="en-US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  <m:t>⋅</m:t>
                                  </m:r>
                                  <m:sSup>
                                    <m:sSupPr>
                                      <m:ctrlPr>
                                        <a:rPr lang="en-US" b="0" i="1" smtClean="0">
                                          <a:solidFill>
                                            <a:schemeClr val="accent2">
                                              <a:lumMod val="7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</m:ctrlPr>
                                    </m:sSupPr>
                                    <m:e>
                                      <m:acc>
                                        <m:accPr>
                                          <m:chr m:val="⃗"/>
                                          <m:ctrlPr>
                                            <a:rPr lang="en-US" b="0" i="1" smtClean="0">
                                              <a:solidFill>
                                                <a:schemeClr val="accent2">
                                                  <a:lumMod val="75000"/>
                                                </a:schemeClr>
                                              </a:solidFill>
                                              <a:latin typeface="Cambria Math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en-US" b="0" i="1" smtClean="0">
                                              <a:solidFill>
                                                <a:schemeClr val="accent2">
                                                  <a:lumMod val="75000"/>
                                                </a:schemeClr>
                                              </a:solidFill>
                                              <a:latin typeface="Cambria Math"/>
                                            </a:rPr>
                                            <m:t>𝑣</m:t>
                                          </m:r>
                                        </m:e>
                                      </m:acc>
                                    </m:e>
                                    <m:sup>
                                      <m:r>
                                        <a:rPr lang="en-US" b="0" i="1" smtClean="0">
                                          <a:solidFill>
                                            <a:schemeClr val="accent2">
                                              <a:lumMod val="7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′</m:t>
                                      </m:r>
                                    </m:sup>
                                  </m:sSup>
                                </m:e>
                              </m:d>
                              <m:r>
                                <a:rPr lang="en-US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 </m:t>
                              </m:r>
                              <m:r>
                                <a:rPr lang="en-US" i="1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𝐺</m:t>
                              </m:r>
                            </m:e>
                            <m:sub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acc>
                                    <m:accPr>
                                      <m:chr m:val="⃗"/>
                                      <m:ctrlPr>
                                        <a:rPr lang="en-US" i="1">
                                          <a:solidFill>
                                            <a:schemeClr val="accent2">
                                              <a:lumMod val="7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>
                                          <a:solidFill>
                                            <a:schemeClr val="accent2">
                                              <a:lumMod val="7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𝑣</m:t>
                                      </m:r>
                                    </m:e>
                                  </m:acc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  <m:t>′</m:t>
                                  </m:r>
                                </m:sup>
                              </m:sSup>
                            </m:sub>
                          </m:sSub>
                          <m:sSub>
                            <m:sSubPr>
                              <m:ctrlPr>
                                <a:rPr lang="en-US" i="1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𝑄</m:t>
                              </m:r>
                            </m:e>
                            <m:sub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acc>
                                    <m:accPr>
                                      <m:chr m:val="⃗"/>
                                      <m:ctrlPr>
                                        <a:rPr lang="en-US" i="1">
                                          <a:solidFill>
                                            <a:schemeClr val="accent2">
                                              <a:lumMod val="7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>
                                          <a:solidFill>
                                            <a:schemeClr val="accent2">
                                              <a:lumMod val="7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𝑣</m:t>
                                      </m:r>
                                    </m:e>
                                  </m:acc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  <m:t>′</m:t>
                                  </m:r>
                                </m:sup>
                              </m:sSup>
                            </m:sub>
                          </m:sSub>
                        </m:e>
                      </m:nary>
                    </m:oMath>
                  </m:oMathPara>
                </a14:m>
                <a:endParaRPr lang="en-US" b="1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967" y="2375837"/>
                <a:ext cx="5566715" cy="1039708"/>
              </a:xfrm>
              <a:prstGeom prst="rect">
                <a:avLst/>
              </a:prstGeom>
              <a:blipFill rotWithShape="1">
                <a:blip r:embed="rId4"/>
                <a:stretch>
                  <a:fillRect l="-986" t="-29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65968" y="3544269"/>
                <a:ext cx="4126645" cy="11358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1" smtClean="0">
                    <a:solidFill>
                      <a:schemeClr val="accent1">
                        <a:lumMod val="75000"/>
                      </a:schemeClr>
                    </a:solidFill>
                  </a:rPr>
                  <a:t>Non-collective solutions: </a:t>
                </a:r>
              </a:p>
              <a:p>
                <a:endParaRPr lang="en-US" sz="400" b="0" smtClean="0">
                  <a:solidFill>
                    <a:schemeClr val="tx1"/>
                  </a:solidFill>
                </a:endParaRPr>
              </a:p>
              <a:p>
                <a:r>
                  <a:rPr lang="en-US" b="0" smtClean="0">
                    <a:solidFill>
                      <a:schemeClr val="tx1"/>
                    </a:solidFill>
                  </a:rPr>
                  <a:t> 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/>
                      </a:rPr>
                      <m:t>(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tx1"/>
                        </a:solidFill>
                        <a:latin typeface="Cambria Math"/>
                      </a:rPr>
                      <m:t>Ω</m:t>
                    </m:r>
                    <m:r>
                      <a:rPr lang="en-US" b="0" i="0" smtClean="0">
                        <a:solidFill>
                          <a:schemeClr val="tx1"/>
                        </a:solidFill>
                        <a:latin typeface="Cambria Math"/>
                      </a:rPr>
                      <m:t>,</m:t>
                    </m:r>
                    <m:acc>
                      <m:accPr>
                        <m:chr m:val="⃗"/>
                        <m:ctrlPr>
                          <a:rPr lang="en-US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K</m:t>
                        </m:r>
                      </m:e>
                    </m:acc>
                    <m:r>
                      <a:rPr lang="en-US" b="0" i="0" smtClean="0">
                        <a:solidFill>
                          <a:schemeClr val="tx1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mtClean="0">
                    <a:solidFill>
                      <a:schemeClr val="tx1"/>
                    </a:solidFill>
                  </a:rPr>
                  <a:t>  </a:t>
                </a:r>
                <a:r>
                  <a:rPr lang="en-US" smtClean="0">
                    <a:solidFill>
                      <a:schemeClr val="accent1">
                        <a:lumMod val="75000"/>
                      </a:schemeClr>
                    </a:solidFill>
                  </a:rPr>
                  <a:t>real and “below the light cone”</a:t>
                </a:r>
              </a:p>
              <a:p>
                <a:endParaRPr lang="en-US" sz="400" smtClean="0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r>
                  <a:rPr lang="en-US" smtClean="0">
                    <a:solidFill>
                      <a:schemeClr val="tx1"/>
                    </a:solidFill>
                  </a:rPr>
                  <a:t>  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>
                            <a:solidFill>
                              <a:schemeClr val="tx1"/>
                            </a:solidFill>
                            <a:latin typeface="Cambria Math"/>
                          </a:rPr>
                          <m:t>Ω</m:t>
                        </m:r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  <m:t>−</m:t>
                        </m:r>
                        <m:acc>
                          <m:accPr>
                            <m:chr m:val="⃗"/>
                            <m:ctrlPr>
                              <a:rPr lang="en-US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𝑣</m:t>
                            </m:r>
                          </m:e>
                        </m:acc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  <m:t>⋅</m:t>
                        </m:r>
                        <m:acc>
                          <m:accPr>
                            <m:chr m:val="⃗"/>
                            <m:ctrlPr>
                              <a:rPr lang="en-US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𝐾</m:t>
                            </m:r>
                          </m:e>
                        </m:acc>
                      </m:e>
                    </m:d>
                    <m:r>
                      <a:rPr lang="en-US" b="0" i="0" smtClean="0">
                        <a:solidFill>
                          <a:schemeClr val="tx1"/>
                        </a:solidFill>
                        <a:latin typeface="Cambria Math"/>
                      </a:rPr>
                      <m:t>=0</m:t>
                    </m:r>
                  </m:oMath>
                </a14:m>
                <a:r>
                  <a:rPr lang="en-US" smtClean="0">
                    <a:solidFill>
                      <a:schemeClr val="tx1"/>
                    </a:solidFill>
                  </a:rPr>
                  <a:t> </a:t>
                </a:r>
                <a:r>
                  <a:rPr lang="en-US" smtClean="0">
                    <a:solidFill>
                      <a:schemeClr val="accent1">
                        <a:lumMod val="75000"/>
                      </a:schemeClr>
                    </a:solidFill>
                  </a:rPr>
                  <a:t>for some mode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𝑣</m:t>
                        </m:r>
                      </m:e>
                    </m:acc>
                  </m:oMath>
                </a14:m>
                <a:r>
                  <a:rPr lang="en-US" smtClean="0">
                    <a:solidFill>
                      <a:schemeClr val="accent1">
                        <a:lumMod val="75000"/>
                      </a:schemeClr>
                    </a:solidFill>
                  </a:rPr>
                  <a:t> 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/>
                      </a:rPr>
                      <m:t>   </m:t>
                    </m:r>
                  </m:oMath>
                </a14:m>
                <a:endParaRPr lang="en-US" b="1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968" y="3544269"/>
                <a:ext cx="4126645" cy="1135888"/>
              </a:xfrm>
              <a:prstGeom prst="rect">
                <a:avLst/>
              </a:prstGeom>
              <a:blipFill rotWithShape="1">
                <a:blip r:embed="rId5"/>
                <a:stretch>
                  <a:fillRect l="-1329" t="-2674" b="-64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266536" y="4851490"/>
                <a:ext cx="4126077" cy="1412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1" smtClean="0">
                    <a:solidFill>
                      <a:schemeClr val="accent1">
                        <a:lumMod val="75000"/>
                      </a:schemeClr>
                    </a:solidFill>
                  </a:rPr>
                  <a:t>Collective solutions:</a:t>
                </a:r>
              </a:p>
              <a:p>
                <a:endParaRPr lang="en-US" sz="400" b="1" smtClean="0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r>
                  <a:rPr lang="en-US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  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>
                            <a:solidFill>
                              <a:schemeClr val="tx1"/>
                            </a:solidFill>
                            <a:latin typeface="Cambria Math"/>
                          </a:rPr>
                          <m:t>Ω</m:t>
                        </m:r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  <m:t>−</m:t>
                        </m:r>
                        <m:acc>
                          <m:accPr>
                            <m:chr m:val="⃗"/>
                            <m:ctrlPr>
                              <a:rPr lang="en-US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𝑣</m:t>
                            </m:r>
                          </m:e>
                        </m:acc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  <m:t>⋅</m:t>
                        </m:r>
                        <m:acc>
                          <m:accPr>
                            <m:chr m:val="⃗"/>
                            <m:ctrlPr>
                              <a:rPr lang="en-US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𝐾</m:t>
                            </m:r>
                          </m:e>
                        </m:acc>
                      </m:e>
                    </m:d>
                    <m:r>
                      <a:rPr lang="en-US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≠</m:t>
                    </m:r>
                    <m:r>
                      <a:rPr lang="en-US" b="0" i="0" smtClean="0">
                        <a:solidFill>
                          <a:schemeClr val="tx1"/>
                        </a:solidFill>
                        <a:latin typeface="Cambria Math"/>
                      </a:rPr>
                      <m:t>0</m:t>
                    </m:r>
                  </m:oMath>
                </a14:m>
                <a:r>
                  <a:rPr lang="en-US" smtClean="0">
                    <a:solidFill>
                      <a:schemeClr val="tx1"/>
                    </a:solidFill>
                  </a:rPr>
                  <a:t> </a:t>
                </a:r>
                <a:r>
                  <a:rPr lang="en-US" smtClean="0">
                    <a:solidFill>
                      <a:schemeClr val="accent1">
                        <a:lumMod val="75000"/>
                      </a:schemeClr>
                    </a:solidFill>
                  </a:rPr>
                  <a:t>for all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𝑣</m:t>
                        </m:r>
                      </m:e>
                    </m:acc>
                  </m:oMath>
                </a14:m>
                <a:r>
                  <a:rPr lang="en-US" smtClean="0">
                    <a:solidFill>
                      <a:schemeClr val="tx1"/>
                    </a:solidFill>
                  </a:rPr>
                  <a:t> </a:t>
                </a:r>
                <a:r>
                  <a:rPr lang="en-US" smtClean="0">
                    <a:solidFill>
                      <a:schemeClr val="accent1">
                        <a:lumMod val="75000"/>
                      </a:schemeClr>
                    </a:solidFill>
                  </a:rPr>
                  <a:t>modes</a:t>
                </a:r>
              </a:p>
              <a:p>
                <a:endParaRPr lang="en-US" sz="400" smtClean="0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r>
                  <a:rPr lang="en-US" smtClean="0">
                    <a:solidFill>
                      <a:schemeClr val="tx1"/>
                    </a:solidFill>
                  </a:rPr>
                  <a:t>  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tx1"/>
                        </a:solidFill>
                        <a:latin typeface="Cambria Math"/>
                      </a:rPr>
                      <m:t>(</m:t>
                    </m:r>
                    <m:r>
                      <m:rPr>
                        <m:sty m:val="p"/>
                      </m:rPr>
                      <a:rPr lang="en-US">
                        <a:solidFill>
                          <a:schemeClr val="tx1"/>
                        </a:solidFill>
                        <a:latin typeface="Cambria Math"/>
                      </a:rPr>
                      <m:t>Ω</m:t>
                    </m:r>
                    <m:r>
                      <a:rPr lang="en-US">
                        <a:solidFill>
                          <a:schemeClr val="tx1"/>
                        </a:solidFill>
                        <a:latin typeface="Cambria Math"/>
                      </a:rPr>
                      <m:t>,</m:t>
                    </m:r>
                    <m:acc>
                      <m:accPr>
                        <m:chr m:val="⃗"/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>
                            <a:solidFill>
                              <a:schemeClr val="tx1"/>
                            </a:solidFill>
                            <a:latin typeface="Cambria Math"/>
                          </a:rPr>
                          <m:t>K</m:t>
                        </m:r>
                      </m:e>
                    </m:acc>
                    <m:r>
                      <a:rPr lang="en-US">
                        <a:solidFill>
                          <a:schemeClr val="tx1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>
                    <a:solidFill>
                      <a:schemeClr val="tx1"/>
                    </a:solidFill>
                  </a:rPr>
                  <a:t>  </a:t>
                </a:r>
                <a:r>
                  <a:rPr lang="en-US">
                    <a:solidFill>
                      <a:schemeClr val="accent1">
                        <a:lumMod val="75000"/>
                      </a:schemeClr>
                    </a:solidFill>
                  </a:rPr>
                  <a:t>real and </a:t>
                </a:r>
                <a:r>
                  <a:rPr lang="en-US" smtClean="0">
                    <a:solidFill>
                      <a:schemeClr val="accent1">
                        <a:lumMod val="75000"/>
                      </a:schemeClr>
                    </a:solidFill>
                  </a:rPr>
                  <a:t>“outside </a:t>
                </a:r>
                <a:r>
                  <a:rPr lang="en-US">
                    <a:solidFill>
                      <a:schemeClr val="accent1">
                        <a:lumMod val="75000"/>
                      </a:schemeClr>
                    </a:solidFill>
                  </a:rPr>
                  <a:t>the light </a:t>
                </a:r>
                <a:r>
                  <a:rPr lang="en-US" smtClean="0">
                    <a:solidFill>
                      <a:schemeClr val="accent1">
                        <a:lumMod val="75000"/>
                      </a:schemeClr>
                    </a:solidFill>
                  </a:rPr>
                  <a:t>cone”</a:t>
                </a:r>
              </a:p>
              <a:p>
                <a:r>
                  <a:rPr lang="en-US">
                    <a:solidFill>
                      <a:schemeClr val="accent1">
                        <a:lumMod val="75000"/>
                      </a:schemeClr>
                    </a:solidFill>
                  </a:rPr>
                  <a:t> </a:t>
                </a:r>
                <a:r>
                  <a:rPr lang="en-US" smtClean="0">
                    <a:solidFill>
                      <a:schemeClr val="accent1">
                        <a:lumMod val="75000"/>
                      </a:schemeClr>
                    </a:solidFill>
                  </a:rPr>
                  <a:t>               or imaginary part </a:t>
                </a: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536" y="4851490"/>
                <a:ext cx="4126077" cy="1412887"/>
              </a:xfrm>
              <a:prstGeom prst="rect">
                <a:avLst/>
              </a:prstGeom>
              <a:blipFill rotWithShape="1">
                <a:blip r:embed="rId6"/>
                <a:stretch>
                  <a:fillRect l="-1329" t="-2155" b="-60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4586437" y="3544269"/>
                <a:ext cx="4486126" cy="10520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1" smtClean="0">
                    <a:solidFill>
                      <a:schemeClr val="accent1">
                        <a:lumMod val="75000"/>
                      </a:schemeClr>
                    </a:solidFill>
                  </a:rPr>
                  <a:t>Dispersion relation:</a:t>
                </a:r>
              </a:p>
              <a:p>
                <a:endParaRPr lang="en-US" sz="400" b="0" smtClean="0">
                  <a:solidFill>
                    <a:schemeClr val="tx1"/>
                  </a:solidFill>
                </a:endParaRPr>
              </a:p>
              <a:p>
                <a:r>
                  <a:rPr lang="en-US" b="0" smtClean="0">
                    <a:solidFill>
                      <a:schemeClr val="tx1"/>
                    </a:solidFill>
                  </a:rPr>
                  <a:t>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tx1"/>
                        </a:solidFill>
                        <a:latin typeface="Cambria Math"/>
                      </a:rPr>
                      <m:t>Ω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𝑣</m:t>
                        </m:r>
                      </m:e>
                    </m:acc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/>
                      </a:rPr>
                      <m:t>⋅</m:t>
                    </m:r>
                    <m:acc>
                      <m:accPr>
                        <m:chr m:val="⃗"/>
                        <m:ctrlPr>
                          <a:rPr lang="en-US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𝐾</m:t>
                        </m:r>
                      </m:e>
                    </m:acc>
                  </m:oMath>
                </a14:m>
                <a:endParaRPr lang="en-US" smtClean="0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r>
                  <a:rPr lang="en-US" smtClean="0">
                    <a:solidFill>
                      <a:schemeClr val="accent1">
                        <a:lumMod val="75000"/>
                      </a:schemeClr>
                    </a:solidFill>
                  </a:rPr>
                  <a:t>for every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</a:rPr>
                          <m:t>𝐾</m:t>
                        </m:r>
                      </m:e>
                    </m:acc>
                  </m:oMath>
                </a14:m>
                <a:r>
                  <a:rPr lang="en-US" smtClean="0">
                    <a:solidFill>
                      <a:schemeClr val="accent1">
                        <a:lumMod val="75000"/>
                      </a:schemeClr>
                    </a:solidFill>
                  </a:rPr>
                  <a:t> continuos infinity of frequencies</a:t>
                </a:r>
                <a:endParaRPr lang="en-US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6437" y="3544269"/>
                <a:ext cx="4486126" cy="1052083"/>
              </a:xfrm>
              <a:prstGeom prst="rect">
                <a:avLst/>
              </a:prstGeom>
              <a:blipFill rotWithShape="1">
                <a:blip r:embed="rId7"/>
                <a:stretch>
                  <a:fillRect l="-1087" t="-2890" b="-80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4587006" y="4852244"/>
                <a:ext cx="4486126" cy="16421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1" smtClean="0">
                    <a:solidFill>
                      <a:schemeClr val="accent1">
                        <a:lumMod val="75000"/>
                      </a:schemeClr>
                    </a:solidFill>
                  </a:rPr>
                  <a:t>Eigenfunctions </a:t>
                </a:r>
                <a14:m>
                  <m:oMath xmlns:m="http://schemas.openxmlformats.org/officeDocument/2006/math">
                    <m:r>
                      <a:rPr lang="en-US" b="1" i="0" smtClean="0">
                        <a:solidFill>
                          <a:schemeClr val="tx1"/>
                        </a:solidFill>
                        <a:latin typeface="Cambria Math"/>
                      </a:rPr>
                      <m:t> </m:t>
                    </m:r>
                    <m:sSub>
                      <m:sSubPr>
                        <m:ctrlPr>
                          <a:rPr lang="en-US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𝑄</m:t>
                        </m:r>
                      </m:e>
                      <m:sub>
                        <m:acc>
                          <m:accPr>
                            <m:chr m:val="⃗"/>
                            <m:ctrlPr>
                              <a:rPr lang="en-US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𝑣</m:t>
                            </m:r>
                          </m:e>
                        </m:acc>
                      </m:sub>
                    </m:sSub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/>
                      </a:rPr>
                      <m:t>∝</m:t>
                    </m:r>
                    <m:f>
                      <m:fPr>
                        <m:ctrlPr>
                          <a:rPr lang="en-US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acc>
                          <m:accPr>
                            <m:chr m:val="⃗"/>
                            <m:ctrlPr>
                              <a:rPr lang="en-US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𝑎</m:t>
                            </m:r>
                          </m:e>
                        </m:acc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⋅</m:t>
                        </m:r>
                        <m:acc>
                          <m:accPr>
                            <m:chr m:val="⃗"/>
                            <m:ctrlPr>
                              <a:rPr lang="en-US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𝑣</m:t>
                            </m:r>
                          </m:e>
                        </m:acc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𝑏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b="0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Ω</m:t>
                        </m:r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−</m:t>
                        </m:r>
                        <m:acc>
                          <m:accPr>
                            <m:chr m:val="⃗"/>
                            <m:ctrlPr>
                              <a:rPr lang="en-US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𝑣</m:t>
                            </m:r>
                          </m:e>
                        </m:acc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⋅</m:t>
                        </m:r>
                        <m:acc>
                          <m:accPr>
                            <m:chr m:val="⃗"/>
                            <m:ctrlPr>
                              <a:rPr lang="en-US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𝐾</m:t>
                            </m:r>
                          </m:e>
                        </m:acc>
                      </m:den>
                    </m:f>
                  </m:oMath>
                </a14:m>
                <a:endParaRPr lang="en-US" smtClean="0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endParaRPr lang="en-US" sz="400" b="1" smtClean="0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r>
                  <a:rPr lang="en-US" b="1" smtClean="0">
                    <a:solidFill>
                      <a:schemeClr val="accent1">
                        <a:lumMod val="75000"/>
                      </a:schemeClr>
                    </a:solidFill>
                  </a:rPr>
                  <a:t>Dispersion relation: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tx1"/>
                        </a:solidFill>
                        <a:latin typeface="Cambria Math"/>
                      </a:rPr>
                      <m:t>det</m:t>
                    </m:r>
                    <m:r>
                      <a:rPr lang="en-US" b="0" i="0" smtClean="0">
                        <a:solidFill>
                          <a:schemeClr val="tx1"/>
                        </a:solidFill>
                        <a:latin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tx1"/>
                        </a:solidFill>
                        <a:latin typeface="Cambria Math"/>
                      </a:rPr>
                      <m:t>Π</m:t>
                    </m:r>
                    <m:r>
                      <a:rPr lang="en-US" b="0" i="0" smtClean="0">
                        <a:solidFill>
                          <a:schemeClr val="tx1"/>
                        </a:solidFill>
                        <a:latin typeface="Cambria Math"/>
                      </a:rPr>
                      <m:t>=0</m:t>
                    </m:r>
                  </m:oMath>
                </a14:m>
                <a:endParaRPr lang="en-US" smtClean="0">
                  <a:solidFill>
                    <a:schemeClr val="tx1"/>
                  </a:solidFill>
                </a:endParaRPr>
              </a:p>
              <a:p>
                <a:endParaRPr lang="en-US" sz="400" b="0" i="0" smtClean="0">
                  <a:solidFill>
                    <a:schemeClr val="accent1">
                      <a:lumMod val="75000"/>
                    </a:schemeClr>
                  </a:solidFill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/>
                        </a:rPr>
                        <m:t>   </m:t>
                      </m:r>
                      <m:sSup>
                        <m:sSupPr>
                          <m:ctrlPr>
                            <a:rPr lang="en-US" b="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Π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𝜇𝜈</m:t>
                          </m:r>
                        </m:sup>
                      </m:sSup>
                      <m:r>
                        <a:rPr lang="en-US" b="0" i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𝜂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𝜇𝜈</m:t>
                          </m:r>
                        </m:sup>
                      </m:sSup>
                      <m:r>
                        <a:rPr lang="en-US" b="0" i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/>
                        </a:rPr>
                        <m:t>+</m:t>
                      </m:r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b="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f>
                            <m:fPr>
                              <m:ctrlPr>
                                <a:rPr lang="en-US" i="1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𝑑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i="1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i="1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  <m:t>𝑣</m:t>
                                  </m:r>
                                </m:e>
                              </m:acc>
                            </m:num>
                            <m:den>
                              <m:r>
                                <a:rPr lang="en-US" i="1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4</m:t>
                              </m:r>
                              <m:r>
                                <a:rPr lang="en-US" i="1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𝜋</m:t>
                              </m:r>
                            </m:den>
                          </m:f>
                        </m:e>
                      </m:nary>
                      <m:r>
                        <a:rPr lang="en-US" b="0" i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/>
                        </a:rPr>
                        <m:t> </m:t>
                      </m:r>
                      <m:sSub>
                        <m:sSubPr>
                          <m:ctrlPr>
                            <a:rPr lang="en-US" b="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𝐺</m:t>
                          </m:r>
                        </m:e>
                        <m:sub>
                          <m:acc>
                            <m:accPr>
                              <m:chr m:val="⃗"/>
                              <m:ctrlPr>
                                <a:rPr lang="en-US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𝑣</m:t>
                              </m:r>
                            </m:e>
                          </m:acc>
                        </m:sub>
                      </m:sSub>
                      <m:r>
                        <a:rPr lang="en-US" b="0" i="1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/>
                        </a:rPr>
                        <m:t> </m:t>
                      </m:r>
                      <m:f>
                        <m:fPr>
                          <m:ctrlPr>
                            <a:rPr lang="en-US" b="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𝑣</m:t>
                              </m:r>
                            </m:e>
                            <m:sup>
                              <m:r>
                                <a:rPr lang="en-US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𝜇</m:t>
                              </m:r>
                            </m:sup>
                          </m:sSup>
                          <m:sSup>
                            <m:sSupPr>
                              <m:ctrlPr>
                                <a:rPr lang="en-US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𝑣</m:t>
                              </m:r>
                            </m:e>
                            <m:sup>
                              <m:r>
                                <a:rPr lang="en-US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𝜈</m:t>
                              </m:r>
                            </m:sup>
                          </m:sSup>
                        </m:num>
                        <m:den>
                          <m:r>
                            <m:rPr>
                              <m:sty m:val="p"/>
                            </m:rPr>
                            <a:rPr lang="en-US" b="0" i="0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Ω</m:t>
                          </m:r>
                          <m:r>
                            <a:rPr lang="en-US" b="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−</m:t>
                          </m:r>
                          <m:acc>
                            <m:accPr>
                              <m:chr m:val="⃗"/>
                              <m:ctrlPr>
                                <a:rPr lang="en-US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𝑣</m:t>
                              </m:r>
                            </m:e>
                          </m:acc>
                          <m:r>
                            <a:rPr lang="en-US" b="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⋅</m:t>
                          </m:r>
                          <m:acc>
                            <m:accPr>
                              <m:chr m:val="⃗"/>
                              <m:ctrlPr>
                                <a:rPr lang="en-US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𝐾</m:t>
                              </m:r>
                            </m:e>
                          </m:acc>
                        </m:den>
                      </m:f>
                    </m:oMath>
                  </m:oMathPara>
                </a14:m>
                <a:endParaRPr lang="en-US" smtClean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7006" y="4852244"/>
                <a:ext cx="4486126" cy="1642116"/>
              </a:xfrm>
              <a:prstGeom prst="rect">
                <a:avLst/>
              </a:prstGeom>
              <a:blipFill rotWithShape="1">
                <a:blip r:embed="rId8"/>
                <a:stretch>
                  <a:fillRect l="-10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59752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Fast Flavor Waves </a:t>
            </a: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87912" y="719607"/>
            <a:ext cx="25582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smtClean="0">
                <a:solidFill>
                  <a:schemeClr val="accent1">
                    <a:lumMod val="75000"/>
                  </a:schemeClr>
                </a:solidFill>
              </a:rPr>
              <a:t>Non-collective modes: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87912" y="3271907"/>
            <a:ext cx="19952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>
                <a:solidFill>
                  <a:schemeClr val="accent1">
                    <a:lumMod val="75000"/>
                  </a:schemeClr>
                </a:solidFill>
              </a:rPr>
              <a:t>C</a:t>
            </a:r>
            <a:r>
              <a:rPr lang="en-US" sz="2000" b="1" smtClean="0">
                <a:solidFill>
                  <a:schemeClr val="accent1">
                    <a:lumMod val="75000"/>
                  </a:schemeClr>
                </a:solidFill>
              </a:rPr>
              <a:t>ollective modes</a:t>
            </a:r>
            <a:endParaRPr lang="en-US" sz="2000" b="1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50" name="Straight Arrow Connector 49"/>
          <p:cNvCxnSpPr/>
          <p:nvPr/>
        </p:nvCxnSpPr>
        <p:spPr>
          <a:xfrm>
            <a:off x="1008012" y="2663877"/>
            <a:ext cx="2592360" cy="0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1440072" y="2303827"/>
                <a:ext cx="1725537" cy="4029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b="0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</a:rPr>
                          <m:t>𝐾</m:t>
                        </m:r>
                      </m:e>
                    </m:acc>
                  </m:oMath>
                </a14:m>
                <a:r>
                  <a:rPr lang="en-US" smtClean="0">
                    <a:solidFill>
                      <a:schemeClr val="accent1">
                        <a:lumMod val="75000"/>
                      </a:schemeClr>
                    </a:solidFill>
                  </a:rPr>
                  <a:t> of flavor wave</a:t>
                </a:r>
                <a:endParaRPr lang="en-US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0072" y="2303827"/>
                <a:ext cx="1725537" cy="402931"/>
              </a:xfrm>
              <a:prstGeom prst="rect">
                <a:avLst/>
              </a:prstGeom>
              <a:blipFill rotWithShape="1">
                <a:blip r:embed="rId3"/>
                <a:stretch>
                  <a:fillRect r="-2473" b="-242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3816402" y="1223677"/>
                <a:ext cx="5113286" cy="15109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sym typeface="Symbol"/>
                  </a:rPr>
                  <a:t> </a:t>
                </a:r>
                <a:r>
                  <a:rPr lang="en-US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Infinitely many neutrino velocity projections on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  <m:t>𝐾</m:t>
                        </m:r>
                      </m:e>
                    </m:acc>
                  </m:oMath>
                </a14:m>
                <a:endParaRPr lang="en-US" b="0" smtClean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  <a:p>
                <a:r>
                  <a:rPr 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sym typeface="Symbol"/>
                  </a:rPr>
                  <a:t> </a:t>
                </a:r>
                <a:r>
                  <a:rPr lang="en-US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sym typeface="Symbol"/>
                  </a:rPr>
                  <a:t>Each carries along its initial flavor coherence</a:t>
                </a:r>
              </a:p>
              <a:p>
                <a:r>
                  <a:rPr lang="en-US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sym typeface="Symbol"/>
                  </a:rPr>
                  <a:t> </a:t>
                </a:r>
                <a:r>
                  <a:rPr lang="en-US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Kinematical decoherence of initial wave packet</a:t>
                </a:r>
              </a:p>
              <a:p>
                <a:r>
                  <a:rPr 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sym typeface="Symbol"/>
                  </a:rPr>
                  <a:t> </a:t>
                </a:r>
                <a:r>
                  <a:rPr lang="en-US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sym typeface="Symbol"/>
                  </a:rPr>
                  <a:t>  (</a:t>
                </a:r>
                <a:r>
                  <a:rPr lang="en-US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Does not happen in two-beam model)</a:t>
                </a:r>
              </a:p>
              <a:p>
                <a:r>
                  <a:rPr lang="en-US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sym typeface="Symbol"/>
                  </a:rPr>
                  <a:t> </a:t>
                </a:r>
                <a:r>
                  <a:rPr lang="en-US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Fast dissipation of any initial wave packet</a:t>
                </a:r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6402" y="1223677"/>
                <a:ext cx="5113286" cy="1510926"/>
              </a:xfrm>
              <a:prstGeom prst="rect">
                <a:avLst/>
              </a:prstGeom>
              <a:blipFill rotWithShape="1">
                <a:blip r:embed="rId4"/>
                <a:stretch>
                  <a:fillRect l="-954" t="-403" b="-56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3" name="Picture 52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61" y="4104077"/>
            <a:ext cx="3024108" cy="1368190"/>
          </a:xfrm>
          <a:prstGeom prst="rect">
            <a:avLst/>
          </a:prstGeom>
        </p:spPr>
      </p:pic>
      <p:sp>
        <p:nvSpPr>
          <p:cNvPr id="54" name="TextBox 53"/>
          <p:cNvSpPr txBox="1"/>
          <p:nvPr/>
        </p:nvSpPr>
        <p:spPr>
          <a:xfrm>
            <a:off x="936002" y="5616287"/>
            <a:ext cx="3244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chemeClr val="accent1">
                    <a:lumMod val="75000"/>
                  </a:schemeClr>
                </a:solidFill>
              </a:rPr>
              <a:t>Wave packet of flavor coherence</a:t>
            </a:r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1660243" y="4968197"/>
            <a:ext cx="2160508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1876402" y="5112217"/>
            <a:ext cx="1728319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>
            <a:off x="2092511" y="5256237"/>
            <a:ext cx="1294247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flipH="1">
            <a:off x="1156381" y="4536137"/>
            <a:ext cx="2160508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/>
          <p:nvPr/>
        </p:nvCxnSpPr>
        <p:spPr>
          <a:xfrm flipH="1">
            <a:off x="1372540" y="4680157"/>
            <a:ext cx="1728319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flipH="1">
            <a:off x="1588649" y="4824177"/>
            <a:ext cx="1294247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Box 58"/>
              <p:cNvSpPr txBox="1"/>
              <p:nvPr/>
            </p:nvSpPr>
            <p:spPr>
              <a:xfrm>
                <a:off x="3816402" y="3601291"/>
                <a:ext cx="5113286" cy="15109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sym typeface="Symbol"/>
                  </a:rPr>
                  <a:t> </a:t>
                </a:r>
                <a:r>
                  <a:rPr lang="en-US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Infinitely many neutrino velocity projections on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  <m:t>𝐾</m:t>
                        </m:r>
                      </m:e>
                    </m:acc>
                  </m:oMath>
                </a14:m>
                <a:endParaRPr lang="en-US" b="0" smtClean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  <a:p>
                <a:r>
                  <a:rPr lang="en-US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sym typeface="Symbol"/>
                  </a:rPr>
                  <a:t> Move through wave packet </a:t>
                </a:r>
              </a:p>
              <a:p>
                <a:r>
                  <a:rPr lang="en-US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sym typeface="Symbol"/>
                  </a:rPr>
                  <a:t>   (here taken with vanishing central wave number)</a:t>
                </a:r>
              </a:p>
              <a:p>
                <a:r>
                  <a:rPr lang="en-US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sym typeface="Symbol"/>
                  </a:rPr>
                  <a:t> Wave packet moves in neutrino gas,</a:t>
                </a:r>
              </a:p>
              <a:p>
                <a:r>
                  <a:rPr lang="en-US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sym typeface="Symbol"/>
                  </a:rPr>
                  <a:t>   independently of velocities of neutrino “beams” </a:t>
                </a:r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sym typeface="Symbol"/>
                </a:endParaRPr>
              </a:p>
            </p:txBody>
          </p:sp>
        </mc:Choice>
        <mc:Fallback xmlns="">
          <p:sp>
            <p:nvSpPr>
              <p:cNvPr id="59" name="TextBox 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6402" y="3601291"/>
                <a:ext cx="5113286" cy="1510926"/>
              </a:xfrm>
              <a:prstGeom prst="rect">
                <a:avLst/>
              </a:prstGeom>
              <a:blipFill rotWithShape="1">
                <a:blip r:embed="rId6"/>
                <a:stretch>
                  <a:fillRect l="-954" t="-403" b="-56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" name="Picture 24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042" y="1223727"/>
            <a:ext cx="1296000" cy="360000"/>
          </a:xfrm>
          <a:prstGeom prst="rect">
            <a:avLst/>
          </a:prstGeom>
        </p:spPr>
      </p:pic>
      <p:cxnSp>
        <p:nvCxnSpPr>
          <p:cNvPr id="61" name="Straight Arrow Connector 60"/>
          <p:cNvCxnSpPr/>
          <p:nvPr/>
        </p:nvCxnSpPr>
        <p:spPr>
          <a:xfrm>
            <a:off x="1223834" y="1583727"/>
            <a:ext cx="2160508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222" y="1511717"/>
            <a:ext cx="1296000" cy="360000"/>
          </a:xfrm>
          <a:prstGeom prst="rect">
            <a:avLst/>
          </a:prstGeom>
        </p:spPr>
      </p:pic>
      <p:cxnSp>
        <p:nvCxnSpPr>
          <p:cNvPr id="62" name="Straight Arrow Connector 61"/>
          <p:cNvCxnSpPr/>
          <p:nvPr/>
        </p:nvCxnSpPr>
        <p:spPr>
          <a:xfrm>
            <a:off x="1223963" y="1871767"/>
            <a:ext cx="1728319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042" y="1799807"/>
            <a:ext cx="1296000" cy="360000"/>
          </a:xfrm>
          <a:prstGeom prst="rect">
            <a:avLst/>
          </a:prstGeom>
        </p:spPr>
      </p:pic>
      <p:cxnSp>
        <p:nvCxnSpPr>
          <p:cNvPr id="63" name="Straight Arrow Connector 62"/>
          <p:cNvCxnSpPr/>
          <p:nvPr/>
        </p:nvCxnSpPr>
        <p:spPr>
          <a:xfrm>
            <a:off x="1224042" y="2159807"/>
            <a:ext cx="1294247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7880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Fast Flavor Waves </a:t>
            </a:r>
            <a:endParaRPr lang="en-US"/>
          </a:p>
        </p:txBody>
      </p:sp>
      <p:grpSp>
        <p:nvGrpSpPr>
          <p:cNvPr id="79" name="Group 78"/>
          <p:cNvGrpSpPr/>
          <p:nvPr/>
        </p:nvGrpSpPr>
        <p:grpSpPr>
          <a:xfrm>
            <a:off x="287912" y="737981"/>
            <a:ext cx="8640318" cy="3869387"/>
            <a:chOff x="287912" y="935637"/>
            <a:chExt cx="8640318" cy="2016906"/>
          </a:xfrm>
        </p:grpSpPr>
        <p:sp>
          <p:nvSpPr>
            <p:cNvPr id="2" name="Rectangle 1"/>
            <p:cNvSpPr/>
            <p:nvPr/>
          </p:nvSpPr>
          <p:spPr>
            <a:xfrm>
              <a:off x="287912" y="936418"/>
              <a:ext cx="864000" cy="20161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 flipH="1">
              <a:off x="1151711" y="935637"/>
              <a:ext cx="864000" cy="20161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016272" y="936418"/>
              <a:ext cx="864000" cy="20161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 flipH="1">
              <a:off x="2880392" y="935637"/>
              <a:ext cx="864000" cy="20161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743951" y="936418"/>
              <a:ext cx="864000" cy="20161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 flipH="1">
              <a:off x="4607750" y="935637"/>
              <a:ext cx="864000" cy="20161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472191" y="936418"/>
              <a:ext cx="864000" cy="20161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 flipH="1">
              <a:off x="6335990" y="935637"/>
              <a:ext cx="864000" cy="20161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7200431" y="936418"/>
              <a:ext cx="864000" cy="20161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 flipH="1">
              <a:off x="8064230" y="935637"/>
              <a:ext cx="864000" cy="20161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 rot="20370585">
            <a:off x="2369097" y="1364584"/>
            <a:ext cx="4032560" cy="1922540"/>
            <a:chOff x="2664242" y="3790118"/>
            <a:chExt cx="4032560" cy="1922540"/>
          </a:xfrm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grpSpPr>
        <p:sp>
          <p:nvSpPr>
            <p:cNvPr id="3" name="Oval 2"/>
            <p:cNvSpPr/>
            <p:nvPr/>
          </p:nvSpPr>
          <p:spPr>
            <a:xfrm>
              <a:off x="2664242" y="3790118"/>
              <a:ext cx="4032560" cy="1922540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0" name="Straight Arrow Connector 9"/>
            <p:cNvCxnSpPr>
              <a:endCxn id="3" idx="6"/>
            </p:cNvCxnSpPr>
            <p:nvPr/>
          </p:nvCxnSpPr>
          <p:spPr>
            <a:xfrm>
              <a:off x="3600450" y="4751388"/>
              <a:ext cx="3096352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>
              <a:endCxn id="3" idx="7"/>
            </p:cNvCxnSpPr>
            <p:nvPr/>
          </p:nvCxnSpPr>
          <p:spPr>
            <a:xfrm flipV="1">
              <a:off x="3600450" y="4071667"/>
              <a:ext cx="2505797" cy="67972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>
              <a:endCxn id="3" idx="5"/>
            </p:cNvCxnSpPr>
            <p:nvPr/>
          </p:nvCxnSpPr>
          <p:spPr>
            <a:xfrm>
              <a:off x="3600372" y="4752168"/>
              <a:ext cx="2505875" cy="67894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/>
            <p:cNvCxnSpPr>
              <a:endCxn id="3" idx="4"/>
            </p:cNvCxnSpPr>
            <p:nvPr/>
          </p:nvCxnSpPr>
          <p:spPr>
            <a:xfrm>
              <a:off x="3600372" y="4752168"/>
              <a:ext cx="1080150" cy="96049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/>
            <p:nvPr/>
          </p:nvCxnSpPr>
          <p:spPr>
            <a:xfrm flipH="1">
              <a:off x="3386938" y="4752168"/>
              <a:ext cx="213513" cy="748862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>
              <a:endCxn id="3" idx="2"/>
            </p:cNvCxnSpPr>
            <p:nvPr/>
          </p:nvCxnSpPr>
          <p:spPr>
            <a:xfrm flipH="1" flipV="1">
              <a:off x="2664242" y="4751388"/>
              <a:ext cx="936208" cy="78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/>
            <p:cNvCxnSpPr/>
            <p:nvPr/>
          </p:nvCxnSpPr>
          <p:spPr>
            <a:xfrm flipH="1" flipV="1">
              <a:off x="3372307" y="4016045"/>
              <a:ext cx="234525" cy="735345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>
              <a:endCxn id="3" idx="0"/>
            </p:cNvCxnSpPr>
            <p:nvPr/>
          </p:nvCxnSpPr>
          <p:spPr>
            <a:xfrm flipV="1">
              <a:off x="3606832" y="3790118"/>
              <a:ext cx="1073690" cy="96127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Arrow Connector 48"/>
            <p:cNvCxnSpPr/>
            <p:nvPr/>
          </p:nvCxnSpPr>
          <p:spPr>
            <a:xfrm flipV="1">
              <a:off x="3606832" y="3833165"/>
              <a:ext cx="358006" cy="91822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/>
            <p:cNvCxnSpPr/>
            <p:nvPr/>
          </p:nvCxnSpPr>
          <p:spPr>
            <a:xfrm>
              <a:off x="3606832" y="4751388"/>
              <a:ext cx="343376" cy="88863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/>
            <p:cNvCxnSpPr/>
            <p:nvPr/>
          </p:nvCxnSpPr>
          <p:spPr>
            <a:xfrm flipH="1" flipV="1">
              <a:off x="2867558" y="4308653"/>
              <a:ext cx="739274" cy="44351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/>
            <p:cNvCxnSpPr/>
            <p:nvPr/>
          </p:nvCxnSpPr>
          <p:spPr>
            <a:xfrm flipH="1">
              <a:off x="2861098" y="4752171"/>
              <a:ext cx="745734" cy="43205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Rectangle 79"/>
          <p:cNvSpPr/>
          <p:nvPr/>
        </p:nvSpPr>
        <p:spPr>
          <a:xfrm>
            <a:off x="270308" y="737980"/>
            <a:ext cx="8658803" cy="3867889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TextBox 80"/>
          <p:cNvSpPr txBox="1"/>
          <p:nvPr/>
        </p:nvSpPr>
        <p:spPr>
          <a:xfrm>
            <a:off x="6407557" y="863627"/>
            <a:ext cx="2025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smtClean="0"/>
              <a:t>Neutrino velocity</a:t>
            </a:r>
          </a:p>
          <a:p>
            <a:r>
              <a:rPr lang="en-US" sz="2000" b="1" smtClean="0"/>
              <a:t>distribution</a:t>
            </a:r>
            <a:endParaRPr lang="en-US" sz="2000" b="1"/>
          </a:p>
        </p:txBody>
      </p:sp>
      <p:cxnSp>
        <p:nvCxnSpPr>
          <p:cNvPr id="83" name="Straight Arrow Connector 82"/>
          <p:cNvCxnSpPr/>
          <p:nvPr/>
        </p:nvCxnSpPr>
        <p:spPr>
          <a:xfrm>
            <a:off x="5400622" y="4320107"/>
            <a:ext cx="2880400" cy="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4" name="TextBox 83"/>
              <p:cNvSpPr txBox="1"/>
              <p:nvPr/>
            </p:nvSpPr>
            <p:spPr>
              <a:xfrm>
                <a:off x="5400623" y="3816037"/>
                <a:ext cx="2952409" cy="4374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Flavor wave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b="1" i="1" smtClean="0">
                            <a:solidFill>
                              <a:schemeClr val="bg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accPr>
                      <m:e>
                        <m:r>
                          <a:rPr lang="en-US" sz="2000" b="1" i="1" smtClean="0">
                            <a:solidFill>
                              <a:schemeClr val="bg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𝑲</m:t>
                        </m:r>
                      </m:e>
                    </m:acc>
                  </m:oMath>
                </a14:m>
                <a:endParaRPr lang="en-US" sz="20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84" name="TextBox 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623" y="3816037"/>
                <a:ext cx="2952409" cy="437492"/>
              </a:xfrm>
              <a:prstGeom prst="rect">
                <a:avLst/>
              </a:prstGeom>
              <a:blipFill rotWithShape="1">
                <a:blip r:embed="rId2"/>
                <a:stretch>
                  <a:fillRect b="-30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5" name="Rectangle 84"/>
              <p:cNvSpPr/>
              <p:nvPr/>
            </p:nvSpPr>
            <p:spPr>
              <a:xfrm>
                <a:off x="265968" y="4667927"/>
                <a:ext cx="8662262" cy="18844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</a:rPr>
                  <a:t>Non-collective modes:  </a:t>
                </a:r>
                <a:r>
                  <a:rPr lang="en-US" sz="2000" b="1" smtClean="0">
                    <a:solidFill>
                      <a:schemeClr val="tx1"/>
                    </a:solidFill>
                  </a:rPr>
                  <a:t>Infinitely many </a:t>
                </a:r>
                <a14:m>
                  <m:oMath xmlns:m="http://schemas.openxmlformats.org/officeDocument/2006/math">
                    <m:r>
                      <a:rPr lang="en-US" sz="2000" b="1" i="0" smtClean="0">
                        <a:solidFill>
                          <a:schemeClr val="tx1"/>
                        </a:solidFill>
                        <a:latin typeface="Cambria Math"/>
                      </a:rPr>
                      <m:t>𝛀</m:t>
                    </m:r>
                    <m:r>
                      <a:rPr lang="en-US" sz="2000" b="1" i="0" smtClean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acc>
                      <m:accPr>
                        <m:chr m:val="⃗"/>
                        <m:ctrlPr>
                          <a:rPr lang="en-US" sz="20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000" b="1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𝐯</m:t>
                        </m:r>
                      </m:e>
                    </m:acc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/>
                      </a:rPr>
                      <m:t>⋅</m:t>
                    </m:r>
                    <m:acc>
                      <m:accPr>
                        <m:chr m:val="⃗"/>
                        <m:ctrlPr>
                          <a:rPr lang="en-US" sz="20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0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𝑲</m:t>
                        </m:r>
                      </m:e>
                    </m:acc>
                  </m:oMath>
                </a14:m>
                <a:endParaRPr lang="en-US" sz="2000" b="1" smtClean="0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</a:rPr>
                  <a:t>• Flavor coherence carried by every neutrino mode separately</a:t>
                </a:r>
              </a:p>
              <a:p>
                <a:r>
                  <a:rPr lang="en-US" sz="2000" b="1">
                    <a:solidFill>
                      <a:schemeClr val="accent1">
                        <a:lumMod val="75000"/>
                      </a:schemeClr>
                    </a:solidFill>
                  </a:rPr>
                  <a:t>• Quick kinematical decoherence</a:t>
                </a:r>
              </a:p>
              <a:p>
                <a:endParaRPr lang="en-US" sz="1000" b="1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</a:rPr>
                  <a:t>Collective modes:</a:t>
                </a:r>
                <a:r>
                  <a:rPr lang="en-US" sz="2000" b="1"/>
                  <a:t> </a:t>
                </a:r>
                <a:r>
                  <a:rPr lang="en-US" sz="2000" b="1" smtClean="0"/>
                  <a:t> </a:t>
                </a:r>
                <a14:m>
                  <m:oMath xmlns:m="http://schemas.openxmlformats.org/officeDocument/2006/math">
                    <m:r>
                      <a:rPr lang="en-US" sz="2000" b="1">
                        <a:latin typeface="Cambria Math"/>
                      </a:rPr>
                      <m:t>𝛀</m:t>
                    </m:r>
                    <m:d>
                      <m:dPr>
                        <m:ctrlPr>
                          <a:rPr lang="en-US" sz="2000" b="1" i="1" smtClean="0">
                            <a:latin typeface="Cambria Math"/>
                          </a:rPr>
                        </m:ctrlPr>
                      </m:dPr>
                      <m:e>
                        <m:acc>
                          <m:accPr>
                            <m:chr m:val="⃗"/>
                            <m:ctrlPr>
                              <a:rPr lang="en-US" sz="2000" b="1" i="1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2000" b="1" i="1">
                                <a:latin typeface="Cambria Math"/>
                              </a:rPr>
                              <m:t>𝑲</m:t>
                            </m:r>
                          </m:e>
                        </m:acc>
                      </m:e>
                    </m:d>
                  </m:oMath>
                </a14:m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</a:rPr>
                  <a:t> according to collective dispersion relation</a:t>
                </a:r>
              </a:p>
              <a:p>
                <a:r>
                  <a:rPr lang="en-US" sz="2000" b="1">
                    <a:solidFill>
                      <a:schemeClr val="accent1">
                        <a:lumMod val="75000"/>
                      </a:schemeClr>
                    </a:solidFill>
                  </a:rPr>
                  <a:t>• </a:t>
                </a:r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</a:rPr>
                  <a:t>Flavor wave (or wave packet) propagates and/or grows</a:t>
                </a:r>
                <a:endParaRPr lang="en-US" sz="2000" b="1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85" name="Rectangle 8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968" y="4667927"/>
                <a:ext cx="8662262" cy="1884490"/>
              </a:xfrm>
              <a:prstGeom prst="rect">
                <a:avLst/>
              </a:prstGeom>
              <a:blipFill rotWithShape="1">
                <a:blip r:embed="rId3"/>
                <a:stretch>
                  <a:fillRect l="-774" b="-48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9537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912" y="863627"/>
            <a:ext cx="5199649" cy="52560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Dispersion Relation for Isotropic Case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709652" y="3063377"/>
            <a:ext cx="19952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smtClean="0">
                <a:solidFill>
                  <a:schemeClr val="accent1">
                    <a:lumMod val="75000"/>
                  </a:schemeClr>
                </a:solidFill>
              </a:rPr>
              <a:t>Collective modes</a:t>
            </a:r>
            <a:endParaRPr lang="en-US" sz="2000" b="1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 flipH="1" flipV="1">
            <a:off x="3600450" y="2663877"/>
            <a:ext cx="2160588" cy="504070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H="1">
            <a:off x="3617843" y="3352151"/>
            <a:ext cx="2143196" cy="925651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125624" y="2591867"/>
            <a:ext cx="17546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No propagating</a:t>
            </a:r>
          </a:p>
          <a:p>
            <a:r>
              <a:rPr lang="en-US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collective modes</a:t>
            </a:r>
          </a:p>
          <a:p>
            <a:r>
              <a:rPr lang="en-US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under the</a:t>
            </a:r>
          </a:p>
          <a:p>
            <a:r>
              <a:rPr lang="en-US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light cone</a:t>
            </a:r>
          </a:p>
        </p:txBody>
      </p:sp>
    </p:spTree>
    <p:extLst>
      <p:ext uri="{BB962C8B-B14F-4D97-AF65-F5344CB8AC3E}">
        <p14:creationId xmlns:p14="http://schemas.microsoft.com/office/powerpoint/2010/main" val="1567883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Dispersion Relation for Isotropic Case</a:t>
            </a:r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912" y="864357"/>
            <a:ext cx="5199670" cy="5256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09652" y="3063377"/>
            <a:ext cx="19952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smtClean="0">
                <a:solidFill>
                  <a:schemeClr val="accent1">
                    <a:lumMod val="75000"/>
                  </a:schemeClr>
                </a:solidFill>
              </a:rPr>
              <a:t>Collective modes</a:t>
            </a:r>
            <a:endParaRPr lang="en-US" sz="2000" b="1">
              <a:solidFill>
                <a:schemeClr val="accent1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5688662" y="1583727"/>
                <a:ext cx="3214726" cy="13608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Non-collective modes with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2000" b="1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𝛀</m:t>
                      </m:r>
                      <m:r>
                        <a:rPr lang="en-US" sz="2000" b="1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en-US" sz="2000" b="1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000" b="1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𝒗</m:t>
                          </m:r>
                        </m:e>
                      </m:acc>
                      <m:r>
                        <a:rPr lang="en-US" sz="2000" b="1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⋅</m:t>
                      </m:r>
                      <m:acc>
                        <m:accPr>
                          <m:chr m:val="⃗"/>
                          <m:ctrlPr>
                            <a:rPr lang="en-US" sz="2000" b="1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2000" b="1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𝑲</m:t>
                          </m:r>
                        </m:e>
                      </m:acc>
                    </m:oMath>
                  </m:oMathPara>
                </a14:m>
                <a:endParaRPr lang="en-US" sz="2000" b="1" smtClean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  <a:p>
                <a:r>
                  <a:rPr lang="en-US" sz="2000" b="1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carried by neutrino “beams”</a:t>
                </a:r>
              </a:p>
              <a:p>
                <a:endParaRPr lang="en-US" sz="2000" b="1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8662" y="1583727"/>
                <a:ext cx="3214726" cy="1360822"/>
              </a:xfrm>
              <a:prstGeom prst="rect">
                <a:avLst/>
              </a:prstGeom>
              <a:blipFill rotWithShape="1">
                <a:blip r:embed="rId3"/>
                <a:stretch>
                  <a:fillRect l="-1894" t="-2242" r="-11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Straight Arrow Connector 8"/>
          <p:cNvCxnSpPr/>
          <p:nvPr/>
        </p:nvCxnSpPr>
        <p:spPr>
          <a:xfrm flipH="1">
            <a:off x="5040572" y="1799757"/>
            <a:ext cx="669080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H="1" flipV="1">
            <a:off x="3600450" y="2663877"/>
            <a:ext cx="2160588" cy="504070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3617843" y="3352151"/>
            <a:ext cx="2143196" cy="925651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77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Dispersion Relation vs. Eigenvalues of Hamiltonian</a:t>
            </a:r>
            <a:endParaRPr lang="en-US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02" y="791997"/>
            <a:ext cx="2706677" cy="2736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02" y="3816417"/>
            <a:ext cx="2706677" cy="2736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3240322" y="801083"/>
                <a:ext cx="5689366" cy="15629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1" smtClean="0">
                    <a:solidFill>
                      <a:schemeClr val="accent1">
                        <a:lumMod val="75000"/>
                      </a:schemeClr>
                    </a:solidFill>
                  </a:rPr>
                  <a:t>Dispersion relation:</a:t>
                </a:r>
              </a:p>
              <a:p>
                <a:endParaRPr lang="en-US" sz="1000" b="1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r>
                  <a:rPr lang="en-US" smtClean="0">
                    <a:solidFill>
                      <a:schemeClr val="accent1">
                        <a:lumMod val="75000"/>
                      </a:schemeClr>
                    </a:solidFill>
                  </a:rPr>
                  <a:t>For fixed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</a:rPr>
                      <m:t>𝜇</m:t>
                    </m:r>
                  </m:oMath>
                </a14:m>
                <a:r>
                  <a:rPr lang="en-US" smtClean="0">
                    <a:solidFill>
                      <a:schemeClr val="accent1">
                        <a:lumMod val="75000"/>
                      </a:schemeClr>
                    </a:solidFill>
                  </a:rPr>
                  <a:t> find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</a:rPr>
                      <m:t>Ω</m:t>
                    </m:r>
                    <m:d>
                      <m:dPr>
                        <m:ctrlPr>
                          <a:rPr lang="en-US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</a:rPr>
                          <m:t>𝐾</m:t>
                        </m:r>
                      </m:e>
                    </m:d>
                  </m:oMath>
                </a14:m>
                <a:r>
                  <a:rPr lang="en-US" smtClean="0">
                    <a:solidFill>
                      <a:schemeClr val="accent1">
                        <a:lumMod val="75000"/>
                      </a:schemeClr>
                    </a:solidFill>
                  </a:rPr>
                  <a:t> from</a:t>
                </a:r>
              </a:p>
              <a:p>
                <a:endParaRPr lang="en-US" sz="1000" b="1">
                  <a:solidFill>
                    <a:schemeClr val="accent2">
                      <a:lumMod val="75000"/>
                    </a:schemeClr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Ω</m:t>
                          </m:r>
                          <m:r>
                            <a:rPr lang="en-US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−</m:t>
                          </m:r>
                          <m:acc>
                            <m:accPr>
                              <m:chr m:val="⃗"/>
                              <m:ctrlPr>
                                <a:rPr lang="en-US" i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  <m:t>𝑣</m:t>
                              </m:r>
                            </m:e>
                          </m:acc>
                          <m:r>
                            <a:rPr lang="en-US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⋅</m:t>
                          </m:r>
                          <m:acc>
                            <m:accPr>
                              <m:chr m:val="⃗"/>
                              <m:ctrlPr>
                                <a:rPr lang="en-US" i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  <m:t>𝐾</m:t>
                              </m:r>
                            </m:e>
                          </m:acc>
                        </m:e>
                      </m:d>
                      <m:sSub>
                        <m:sSubPr>
                          <m:ctrlPr>
                            <a:rPr lang="en-US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𝑄</m:t>
                          </m:r>
                        </m:e>
                        <m:sub>
                          <m:acc>
                            <m:accPr>
                              <m:chr m:val="⃗"/>
                              <m:ctrlPr>
                                <a:rPr lang="en-US" i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  <m:t>𝑣</m:t>
                              </m:r>
                            </m:e>
                          </m:acc>
                        </m:sub>
                      </m:sSub>
                      <m:r>
                        <a:rPr lang="en-US" i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=−</m:t>
                      </m:r>
                      <m:r>
                        <a:rPr lang="en-US" i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𝜇</m:t>
                      </m:r>
                      <m:nary>
                        <m:naryPr>
                          <m:subHide m:val="on"/>
                          <m:supHide m:val="on"/>
                          <m:ctrlPr>
                            <a:rPr lang="en-US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naryPr>
                        <m:sub/>
                        <m:sup/>
                        <m:e>
                          <m:f>
                            <m:fPr>
                              <m:ctrlPr>
                                <a:rPr lang="en-US" i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  <m:t>𝑑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acc>
                                    <m:accPr>
                                      <m:chr m:val="⃗"/>
                                      <m:ctrlPr>
                                        <a:rPr lang="en-US" i="1">
                                          <a:solidFill>
                                            <a:schemeClr val="tx1">
                                              <a:lumMod val="65000"/>
                                              <a:lumOff val="3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>
                                          <a:solidFill>
                                            <a:schemeClr val="tx1">
                                              <a:lumMod val="65000"/>
                                              <a:lumOff val="3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𝑣</m:t>
                                      </m:r>
                                    </m:e>
                                  </m:acc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  <m:t>′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en-US" i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4</m:t>
                              </m:r>
                              <m:r>
                                <a:rPr lang="en-US" i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𝜋</m:t>
                              </m:r>
                            </m:den>
                          </m:f>
                          <m:sSub>
                            <m:sSubPr>
                              <m:ctrlPr>
                                <a:rPr lang="en-US" i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d>
                                <m:dPr>
                                  <m:ctrlPr>
                                    <a:rPr lang="en-US" b="0" i="1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  <m:t>1−</m:t>
                                  </m:r>
                                  <m:acc>
                                    <m:accPr>
                                      <m:chr m:val="⃗"/>
                                      <m:ctrlPr>
                                        <a:rPr lang="en-US" b="0" i="1" smtClean="0">
                                          <a:solidFill>
                                            <a:schemeClr val="tx1">
                                              <a:lumMod val="65000"/>
                                              <a:lumOff val="3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b="0" i="1" smtClean="0">
                                          <a:solidFill>
                                            <a:schemeClr val="tx1">
                                              <a:lumMod val="65000"/>
                                              <a:lumOff val="3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𝑣</m:t>
                                      </m:r>
                                    </m:e>
                                  </m:acc>
                                  <m:r>
                                    <a:rPr lang="en-US" b="0" i="1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  <m:t>⋅</m:t>
                                  </m:r>
                                  <m:sSup>
                                    <m:sSupPr>
                                      <m:ctrlPr>
                                        <a:rPr lang="en-US" b="0" i="1" smtClean="0">
                                          <a:solidFill>
                                            <a:schemeClr val="tx1">
                                              <a:lumMod val="65000"/>
                                              <a:lumOff val="3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</m:ctrlPr>
                                    </m:sSupPr>
                                    <m:e>
                                      <m:acc>
                                        <m:accPr>
                                          <m:chr m:val="⃗"/>
                                          <m:ctrlPr>
                                            <a:rPr lang="en-US" b="0" i="1" smtClean="0">
                                              <a:solidFill>
                                                <a:schemeClr val="tx1">
                                                  <a:lumMod val="65000"/>
                                                  <a:lumOff val="35000"/>
                                                </a:schemeClr>
                                              </a:solidFill>
                                              <a:latin typeface="Cambria Math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en-US" b="0" i="1" smtClean="0">
                                              <a:solidFill>
                                                <a:schemeClr val="tx1">
                                                  <a:lumMod val="65000"/>
                                                  <a:lumOff val="35000"/>
                                                </a:schemeClr>
                                              </a:solidFill>
                                              <a:latin typeface="Cambria Math"/>
                                            </a:rPr>
                                            <m:t>𝑣</m:t>
                                          </m:r>
                                        </m:e>
                                      </m:acc>
                                    </m:e>
                                    <m:sup>
                                      <m:r>
                                        <a:rPr lang="en-US" b="0" i="1" smtClean="0">
                                          <a:solidFill>
                                            <a:schemeClr val="tx1">
                                              <a:lumMod val="65000"/>
                                              <a:lumOff val="3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′</m:t>
                                      </m:r>
                                    </m:sup>
                                  </m:sSup>
                                </m:e>
                              </m:d>
                              <m:r>
                                <a:rPr lang="en-US" b="0" i="1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  <m:t> </m:t>
                              </m:r>
                              <m:r>
                                <a:rPr lang="en-US" i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  <m:t>𝐺</m:t>
                              </m:r>
                            </m:e>
                            <m:sub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acc>
                                    <m:accPr>
                                      <m:chr m:val="⃗"/>
                                      <m:ctrlPr>
                                        <a:rPr lang="en-US" i="1">
                                          <a:solidFill>
                                            <a:schemeClr val="tx1">
                                              <a:lumMod val="65000"/>
                                              <a:lumOff val="3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>
                                          <a:solidFill>
                                            <a:schemeClr val="tx1">
                                              <a:lumMod val="65000"/>
                                              <a:lumOff val="3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𝑣</m:t>
                                      </m:r>
                                    </m:e>
                                  </m:acc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  <m:t>′</m:t>
                                  </m:r>
                                </m:sup>
                              </m:sSup>
                            </m:sub>
                          </m:sSub>
                          <m:sSub>
                            <m:sSubPr>
                              <m:ctrlPr>
                                <a:rPr lang="en-US" i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  <m:t>𝑄</m:t>
                              </m:r>
                            </m:e>
                            <m:sub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acc>
                                    <m:accPr>
                                      <m:chr m:val="⃗"/>
                                      <m:ctrlPr>
                                        <a:rPr lang="en-US" i="1">
                                          <a:solidFill>
                                            <a:schemeClr val="tx1">
                                              <a:lumMod val="65000"/>
                                              <a:lumOff val="3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>
                                          <a:solidFill>
                                            <a:schemeClr val="tx1">
                                              <a:lumMod val="65000"/>
                                              <a:lumOff val="3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𝑣</m:t>
                                      </m:r>
                                    </m:e>
                                  </m:acc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  <m:t>′</m:t>
                                  </m:r>
                                </m:sup>
                              </m:sSup>
                            </m:sub>
                          </m:sSub>
                        </m:e>
                      </m:nary>
                    </m:oMath>
                  </m:oMathPara>
                </a14:m>
                <a:endParaRPr lang="en-US" b="1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0322" y="801083"/>
                <a:ext cx="5689366" cy="1562928"/>
              </a:xfrm>
              <a:prstGeom prst="rect">
                <a:avLst/>
              </a:prstGeom>
              <a:blipFill rotWithShape="1">
                <a:blip r:embed="rId4"/>
                <a:stretch>
                  <a:fillRect l="-965" t="-19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angle 25"/>
              <p:cNvSpPr/>
              <p:nvPr/>
            </p:nvSpPr>
            <p:spPr>
              <a:xfrm>
                <a:off x="3240322" y="3825124"/>
                <a:ext cx="5689366" cy="2049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b="1" smtClean="0">
                    <a:solidFill>
                      <a:schemeClr val="accent1">
                        <a:lumMod val="75000"/>
                      </a:schemeClr>
                    </a:solidFill>
                  </a:rPr>
                  <a:t>Eigenvalues of Hamiltonian:</a:t>
                </a:r>
              </a:p>
              <a:p>
                <a:endParaRPr lang="en-US" sz="1000" b="1" smtClean="0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r>
                  <a:rPr lang="en-US" smtClean="0">
                    <a:solidFill>
                      <a:schemeClr val="accent1">
                        <a:lumMod val="75000"/>
                      </a:schemeClr>
                    </a:solidFill>
                  </a:rPr>
                  <a:t>For fixed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</a:rPr>
                      <m:t>𝐾</m:t>
                    </m:r>
                  </m:oMath>
                </a14:m>
                <a:r>
                  <a:rPr lang="en-US" smtClean="0">
                    <a:solidFill>
                      <a:schemeClr val="accent1">
                        <a:lumMod val="75000"/>
                      </a:schemeClr>
                    </a:solidFill>
                  </a:rPr>
                  <a:t> find eigenvalues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</a:rPr>
                      <m:t>𝑤</m:t>
                    </m:r>
                    <m:r>
                      <a:rPr lang="en-US" b="0" i="0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</a:rPr>
                      <m:t>=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</a:rPr>
                      <m:t>Ω</m:t>
                    </m:r>
                    <m:d>
                      <m:dPr>
                        <m:ctrlPr>
                          <a:rPr lang="en-US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</a:rPr>
                          <m:t>𝜇</m:t>
                        </m:r>
                      </m:e>
                    </m:d>
                    <m:r>
                      <a:rPr lang="en-US" b="0" i="1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</a:rPr>
                      <m:t>/</m:t>
                    </m:r>
                    <m:r>
                      <a:rPr lang="en-US" b="0" i="1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</a:rPr>
                      <m:t>𝐾</m:t>
                    </m:r>
                  </m:oMath>
                </a14:m>
                <a:r>
                  <a:rPr lang="en-US" smtClean="0">
                    <a:solidFill>
                      <a:schemeClr val="accent1">
                        <a:lumMod val="75000"/>
                      </a:schemeClr>
                    </a:solidFill>
                  </a:rPr>
                  <a:t> of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ℋ</m:t>
                    </m:r>
                  </m:oMath>
                </a14:m>
                <a:endParaRPr lang="en-US" sz="400" smtClean="0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endParaRPr lang="en-US" sz="1000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  <a:ea typeface="Cambria Math"/>
                      </a:rPr>
                      <m:t>𝑖</m:t>
                    </m:r>
                    <m:sSub>
                      <m:sSubPr>
                        <m:ctrlPr>
                          <a:rPr lang="en-US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𝜕</m:t>
                        </m:r>
                      </m:e>
                      <m:sub>
                        <m:r>
                          <a:rPr lang="en-US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𝑡</m:t>
                        </m:r>
                      </m:sub>
                    </m:sSub>
                    <m:sSub>
                      <m:sSubPr>
                        <m:ctrlPr>
                          <a:rPr lang="en-US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𝑆</m:t>
                        </m:r>
                      </m:e>
                      <m:sub>
                        <m:acc>
                          <m:accPr>
                            <m:chr m:val="⃗"/>
                            <m:ctrlPr>
                              <a:rPr lang="en-US" i="1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accPr>
                          <m:e>
                            <m:r>
                              <a:rPr lang="en-US" i="1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𝑣</m:t>
                            </m:r>
                          </m:e>
                        </m:acc>
                      </m:sub>
                    </m:sSub>
                    <m:d>
                      <m:dPr>
                        <m:ctrlPr>
                          <a:rPr lang="en-US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𝑡</m:t>
                        </m:r>
                        <m:r>
                          <a:rPr lang="en-US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,</m:t>
                        </m:r>
                        <m:acc>
                          <m:accPr>
                            <m:chr m:val="⃗"/>
                            <m:ctrlPr>
                              <a:rPr lang="en-US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𝐾</m:t>
                            </m:r>
                          </m:e>
                        </m:acc>
                      </m:e>
                    </m:d>
                    <m:r>
                      <a:rPr lang="en-US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  <a:ea typeface="Cambria Math"/>
                      </a:rPr>
                      <m:t>=</m:t>
                    </m:r>
                  </m:oMath>
                </a14:m>
                <a:r>
                  <a:rPr lang="en-US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Cambria Math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  <a:ea typeface="Cambria Math"/>
                      </a:rPr>
                      <m:t>ℋ</m:t>
                    </m:r>
                    <m:r>
                      <a:rPr lang="en-US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  <a:ea typeface="Cambria Math"/>
                      </a:rPr>
                      <m:t>(</m:t>
                    </m:r>
                    <m:sSub>
                      <m:sSubPr>
                        <m:ctrlPr>
                          <a:rPr lang="en-US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𝑆</m:t>
                        </m:r>
                      </m:e>
                      <m:sub>
                        <m:acc>
                          <m:accPr>
                            <m:chr m:val="⃗"/>
                            <m:ctrlPr>
                              <a:rPr lang="en-US" i="1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accPr>
                          <m:e>
                            <m:r>
                              <a:rPr lang="en-US" i="1">
                                <a:solidFill>
                                  <a:schemeClr val="tx1">
                                    <a:lumMod val="65000"/>
                                    <a:lumOff val="3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𝑣</m:t>
                            </m:r>
                          </m:e>
                        </m:acc>
                      </m:sub>
                    </m:sSub>
                    <m:r>
                      <a:rPr lang="en-US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endParaRPr lang="en-US" i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/>
                  <a:ea typeface="Cambria Math"/>
                </a:endParaRPr>
              </a:p>
              <a:p>
                <a:endParaRPr lang="en-US" sz="1000" i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/>
                  <a:ea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  <a:ea typeface="Cambria Math"/>
                        </a:rPr>
                        <m:t>ℋ</m:t>
                      </m:r>
                      <m:d>
                        <m:dPr>
                          <m:ctrlPr>
                            <a:rPr lang="en-US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𝑆</m:t>
                              </m:r>
                            </m:e>
                            <m:sub>
                              <m:acc>
                                <m:accPr>
                                  <m:chr m:val="⃗"/>
                                  <m:ctrlPr>
                                    <a:rPr lang="en-US" b="0" i="1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b="0" i="1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𝑣</m:t>
                                  </m:r>
                                </m:e>
                              </m:acc>
                            </m:sub>
                          </m:sSub>
                        </m:e>
                      </m:d>
                      <m:r>
                        <a:rPr lang="en-US" i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=</m:t>
                      </m:r>
                      <m:acc>
                        <m:accPr>
                          <m:chr m:val="⃗"/>
                          <m:ctrlPr>
                            <a:rPr lang="en-US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𝑣</m:t>
                          </m:r>
                        </m:e>
                      </m:acc>
                      <m:r>
                        <a:rPr lang="en-US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⋅</m:t>
                      </m:r>
                      <m:acc>
                        <m:accPr>
                          <m:chr m:val="⃗"/>
                          <m:ctrlPr>
                            <a:rPr lang="en-US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𝐾</m:t>
                          </m:r>
                        </m:e>
                      </m:acc>
                      <m:r>
                        <a:rPr lang="en-US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 </m:t>
                      </m:r>
                      <m:sSub>
                        <m:sSubPr>
                          <m:ctrlPr>
                            <a:rPr lang="en-US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𝑆</m:t>
                          </m:r>
                        </m:e>
                        <m:sub>
                          <m:acc>
                            <m:accPr>
                              <m:chr m:val="⃗"/>
                              <m:ctrlPr>
                                <a:rPr lang="en-US" i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𝑣</m:t>
                              </m:r>
                            </m:e>
                          </m:acc>
                        </m:sub>
                      </m:sSub>
                      <m:r>
                        <a:rPr lang="en-US" i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−</m:t>
                      </m:r>
                      <m:r>
                        <a:rPr lang="en-US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𝜇</m:t>
                      </m:r>
                      <m:nary>
                        <m:naryPr>
                          <m:subHide m:val="on"/>
                          <m:supHide m:val="on"/>
                          <m:ctrlPr>
                            <a:rPr lang="en-US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naryPr>
                        <m:sub/>
                        <m:sup/>
                        <m:e>
                          <m:f>
                            <m:fPr>
                              <m:ctrlPr>
                                <a:rPr lang="en-US" i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  <m:t>𝑑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acc>
                                    <m:accPr>
                                      <m:chr m:val="⃗"/>
                                      <m:ctrlPr>
                                        <a:rPr lang="en-US" i="1">
                                          <a:solidFill>
                                            <a:schemeClr val="tx1">
                                              <a:lumMod val="65000"/>
                                              <a:lumOff val="3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>
                                          <a:solidFill>
                                            <a:schemeClr val="tx1">
                                              <a:lumMod val="65000"/>
                                              <a:lumOff val="3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𝑣</m:t>
                                      </m:r>
                                    </m:e>
                                  </m:acc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  <m:t>′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en-US" i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4</m:t>
                              </m:r>
                              <m:r>
                                <a:rPr lang="en-US" i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  <m:t>𝜋</m:t>
                              </m:r>
                            </m:den>
                          </m:f>
                          <m:sSub>
                            <m:sSubPr>
                              <m:ctrlPr>
                                <a:rPr lang="en-US" i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d>
                                <m:dPr>
                                  <m:ctrlPr>
                                    <a:rPr lang="en-US" b="0" i="1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  <m:t>1−</m:t>
                                  </m:r>
                                  <m:acc>
                                    <m:accPr>
                                      <m:chr m:val="⃗"/>
                                      <m:ctrlPr>
                                        <a:rPr lang="en-US" b="0" i="1" smtClean="0">
                                          <a:solidFill>
                                            <a:schemeClr val="tx1">
                                              <a:lumMod val="65000"/>
                                              <a:lumOff val="3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b="0" i="1" smtClean="0">
                                          <a:solidFill>
                                            <a:schemeClr val="tx1">
                                              <a:lumMod val="65000"/>
                                              <a:lumOff val="3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𝑣</m:t>
                                      </m:r>
                                    </m:e>
                                  </m:acc>
                                  <m:r>
                                    <a:rPr lang="en-US" b="0" i="1" smtClean="0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  <m:t>⋅</m:t>
                                  </m:r>
                                  <m:sSup>
                                    <m:sSupPr>
                                      <m:ctrlPr>
                                        <a:rPr lang="en-US" b="0" i="1" smtClean="0">
                                          <a:solidFill>
                                            <a:schemeClr val="tx1">
                                              <a:lumMod val="65000"/>
                                              <a:lumOff val="3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</m:ctrlPr>
                                    </m:sSupPr>
                                    <m:e>
                                      <m:acc>
                                        <m:accPr>
                                          <m:chr m:val="⃗"/>
                                          <m:ctrlPr>
                                            <a:rPr lang="en-US" b="0" i="1" smtClean="0">
                                              <a:solidFill>
                                                <a:schemeClr val="tx1">
                                                  <a:lumMod val="65000"/>
                                                  <a:lumOff val="35000"/>
                                                </a:schemeClr>
                                              </a:solidFill>
                                              <a:latin typeface="Cambria Math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en-US" b="0" i="1" smtClean="0">
                                              <a:solidFill>
                                                <a:schemeClr val="tx1">
                                                  <a:lumMod val="65000"/>
                                                  <a:lumOff val="35000"/>
                                                </a:schemeClr>
                                              </a:solidFill>
                                              <a:latin typeface="Cambria Math"/>
                                            </a:rPr>
                                            <m:t>𝑣</m:t>
                                          </m:r>
                                        </m:e>
                                      </m:acc>
                                    </m:e>
                                    <m:sup>
                                      <m:r>
                                        <a:rPr lang="en-US" b="0" i="1" smtClean="0">
                                          <a:solidFill>
                                            <a:schemeClr val="tx1">
                                              <a:lumMod val="65000"/>
                                              <a:lumOff val="3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′</m:t>
                                      </m:r>
                                    </m:sup>
                                  </m:sSup>
                                </m:e>
                              </m:d>
                              <m:r>
                                <a:rPr lang="en-US" b="0" i="1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  <m:t> </m:t>
                              </m:r>
                              <m:r>
                                <a:rPr lang="en-US" i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  <m:t>𝐺</m:t>
                              </m:r>
                            </m:e>
                            <m:sub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acc>
                                    <m:accPr>
                                      <m:chr m:val="⃗"/>
                                      <m:ctrlPr>
                                        <a:rPr lang="en-US" i="1">
                                          <a:solidFill>
                                            <a:schemeClr val="tx1">
                                              <a:lumMod val="65000"/>
                                              <a:lumOff val="3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>
                                          <a:solidFill>
                                            <a:schemeClr val="tx1">
                                              <a:lumMod val="65000"/>
                                              <a:lumOff val="3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𝑣</m:t>
                                      </m:r>
                                    </m:e>
                                  </m:acc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  <m:t>′</m:t>
                                  </m:r>
                                </m:sup>
                              </m:sSup>
                            </m:sub>
                          </m:sSub>
                          <m:sSub>
                            <m:sSubPr>
                              <m:ctrlPr>
                                <a:rPr lang="en-US" i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  <m:t>𝑆</m:t>
                              </m:r>
                            </m:e>
                            <m:sub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acc>
                                    <m:accPr>
                                      <m:chr m:val="⃗"/>
                                      <m:ctrlPr>
                                        <a:rPr lang="en-US" i="1">
                                          <a:solidFill>
                                            <a:schemeClr val="tx1">
                                              <a:lumMod val="65000"/>
                                              <a:lumOff val="3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>
                                          <a:solidFill>
                                            <a:schemeClr val="tx1">
                                              <a:lumMod val="65000"/>
                                              <a:lumOff val="35000"/>
                                            </a:schemeClr>
                                          </a:solidFill>
                                          <a:latin typeface="Cambria Math"/>
                                        </a:rPr>
                                        <m:t>𝑣</m:t>
                                      </m:r>
                                    </m:e>
                                  </m:acc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chemeClr val="tx1">
                                          <a:lumMod val="65000"/>
                                          <a:lumOff val="35000"/>
                                        </a:schemeClr>
                                      </a:solidFill>
                                      <a:latin typeface="Cambria Math"/>
                                    </a:rPr>
                                    <m:t>′</m:t>
                                  </m:r>
                                </m:sup>
                              </m:sSup>
                            </m:sub>
                          </m:sSub>
                        </m:e>
                      </m:nary>
                    </m:oMath>
                  </m:oMathPara>
                </a14:m>
                <a:endParaRPr lang="en-US" b="1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6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0322" y="3825124"/>
                <a:ext cx="5689366" cy="2049664"/>
              </a:xfrm>
              <a:prstGeom prst="rect">
                <a:avLst/>
              </a:prstGeom>
              <a:blipFill rotWithShape="1">
                <a:blip r:embed="rId5"/>
                <a:stretch>
                  <a:fillRect l="-965" t="-14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26377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Bound vs Scattering States</a:t>
            </a:r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592" y="1728293"/>
            <a:ext cx="3259360" cy="244779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072" y="1727746"/>
            <a:ext cx="3259360" cy="244779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79715" y="998365"/>
            <a:ext cx="3255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Electron waves in a box</a:t>
            </a:r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3600372" y="1214395"/>
            <a:ext cx="431878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H="1">
            <a:off x="792164" y="1214395"/>
            <a:ext cx="431878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5169080" y="998365"/>
            <a:ext cx="3255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Electron waves in a box</a:t>
            </a:r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4" name="Straight Arrow Connector 43"/>
          <p:cNvCxnSpPr/>
          <p:nvPr/>
        </p:nvCxnSpPr>
        <p:spPr>
          <a:xfrm>
            <a:off x="7989737" y="1214395"/>
            <a:ext cx="431878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flipH="1">
            <a:off x="5181529" y="1214395"/>
            <a:ext cx="431878" cy="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2600183" y="4382835"/>
            <a:ext cx="40166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Continuum limit:  Box size </a:t>
            </a:r>
            <a:r>
              <a:rPr lang="en-US" sz="2000" b="1" smtClean="0">
                <a:solidFill>
                  <a:schemeClr val="tx1">
                    <a:lumMod val="65000"/>
                    <a:lumOff val="35000"/>
                  </a:schemeClr>
                </a:solidFill>
                <a:sym typeface="Symbol"/>
              </a:rPr>
              <a:t> </a:t>
            </a:r>
            <a:endParaRPr lang="en-US" sz="2000" b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193384" y="3239957"/>
            <a:ext cx="16279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Narrow</a:t>
            </a:r>
          </a:p>
          <a:p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p</a:t>
            </a:r>
            <a:r>
              <a:rPr lang="en-US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otential well</a:t>
            </a:r>
          </a:p>
          <a:p>
            <a:r>
              <a:rPr lang="en-US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 the middle</a:t>
            </a:r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713155" y="1392001"/>
            <a:ext cx="1730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Phase shift</a:t>
            </a:r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200872" y="2951643"/>
            <a:ext cx="918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solidFill>
                  <a:schemeClr val="accent4">
                    <a:lumMod val="75000"/>
                  </a:schemeClr>
                </a:solidFill>
              </a:rPr>
              <a:t>Bound</a:t>
            </a:r>
          </a:p>
          <a:p>
            <a:r>
              <a:rPr lang="en-US" smtClean="0">
                <a:solidFill>
                  <a:schemeClr val="accent4">
                    <a:lumMod val="75000"/>
                  </a:schemeClr>
                </a:solidFill>
              </a:rPr>
              <a:t>state</a:t>
            </a:r>
            <a:endParaRPr lang="en-US">
              <a:solidFill>
                <a:schemeClr val="accent4">
                  <a:lumMod val="75000"/>
                </a:schemeClr>
              </a:solidFill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6814272" y="1800303"/>
            <a:ext cx="1" cy="1079604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776470" y="4896187"/>
            <a:ext cx="3255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solidFill>
                  <a:schemeClr val="accent1">
                    <a:lumMod val="75000"/>
                  </a:schemeClr>
                </a:solidFill>
              </a:rPr>
              <a:t>Continuum of scattering states</a:t>
            </a:r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184592" y="4896187"/>
            <a:ext cx="32559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solidFill>
                  <a:schemeClr val="accent1">
                    <a:lumMod val="75000"/>
                  </a:schemeClr>
                </a:solidFill>
              </a:rPr>
              <a:t>Continuum of scattering states</a:t>
            </a:r>
          </a:p>
          <a:p>
            <a:r>
              <a:rPr lang="en-US" smtClean="0">
                <a:solidFill>
                  <a:schemeClr val="accent1">
                    <a:lumMod val="75000"/>
                  </a:schemeClr>
                </a:solidFill>
              </a:rPr>
              <a:t>(with phase shifts) + Bound state </a:t>
            </a:r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/>
              <p:cNvSpPr txBox="1"/>
              <p:nvPr/>
            </p:nvSpPr>
            <p:spPr>
              <a:xfrm>
                <a:off x="2304191" y="5690056"/>
                <a:ext cx="431264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smtClean="0">
                    <a:solidFill>
                      <a:schemeClr val="accent2">
                        <a:lumMod val="75000"/>
                      </a:schemeClr>
                    </a:solidFill>
                  </a:rPr>
                  <a:t>Non-collective modes 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</a:rPr>
                      <m:t>∼</m:t>
                    </m:r>
                  </m:oMath>
                </a14:m>
                <a:r>
                  <a:rPr lang="en-US" b="1" smtClean="0">
                    <a:solidFill>
                      <a:schemeClr val="accent2">
                        <a:lumMod val="75000"/>
                      </a:schemeClr>
                    </a:solidFill>
                  </a:rPr>
                  <a:t>  Scattering states</a:t>
                </a:r>
              </a:p>
              <a:p>
                <a:r>
                  <a:rPr lang="en-US" b="1" smtClean="0">
                    <a:solidFill>
                      <a:schemeClr val="accent2">
                        <a:lumMod val="75000"/>
                      </a:schemeClr>
                    </a:solidFill>
                  </a:rPr>
                  <a:t>Collective modes         </a:t>
                </a:r>
                <a:r>
                  <a:rPr lang="en-US" sz="1400" b="1" smtClean="0">
                    <a:solidFill>
                      <a:schemeClr val="accent2">
                        <a:lumMod val="75000"/>
                      </a:schemeClr>
                    </a:solidFill>
                  </a:rPr>
                  <a:t>  </a:t>
                </a:r>
                <a14:m>
                  <m:oMath xmlns:m="http://schemas.openxmlformats.org/officeDocument/2006/math">
                    <m:r>
                      <a:rPr lang="en-US" b="1" i="1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</a:rPr>
                      <m:t>∼</m:t>
                    </m:r>
                  </m:oMath>
                </a14:m>
                <a:r>
                  <a:rPr lang="en-US" b="1" smtClean="0">
                    <a:solidFill>
                      <a:schemeClr val="accent2">
                        <a:lumMod val="75000"/>
                      </a:schemeClr>
                    </a:solidFill>
                  </a:rPr>
                  <a:t>  Bound states </a:t>
                </a:r>
                <a:endParaRPr lang="en-US" b="1">
                  <a:solidFill>
                    <a:schemeClr val="accent2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54" name="TextBox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4191" y="5690056"/>
                <a:ext cx="4312649" cy="646331"/>
              </a:xfrm>
              <a:prstGeom prst="rect">
                <a:avLst/>
              </a:prstGeom>
              <a:blipFill rotWithShape="1">
                <a:blip r:embed="rId4"/>
                <a:stretch>
                  <a:fillRect l="-1273" t="-4717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25087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No spectral crossing</a:t>
            </a:r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6252" y="1143177"/>
            <a:ext cx="4426889" cy="42719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568" y="4048053"/>
            <a:ext cx="3159662" cy="242503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57" y="1205688"/>
            <a:ext cx="3238989" cy="235906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08012" y="791617"/>
            <a:ext cx="2592438" cy="36000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ELN angle distribution</a:t>
            </a:r>
            <a:endParaRPr lang="en-US" b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8012" y="3672017"/>
            <a:ext cx="2592438" cy="36000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Energy levels</a:t>
            </a:r>
            <a:endParaRPr lang="en-US" b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68561" y="791667"/>
            <a:ext cx="3600763" cy="36000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Dispersion relation</a:t>
            </a:r>
            <a:endParaRPr lang="en-US" b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18571" y="2275707"/>
            <a:ext cx="17617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chemeClr val="accent1">
                    <a:lumMod val="75000"/>
                  </a:schemeClr>
                </a:solidFill>
              </a:rPr>
              <a:t>Discrete solution</a:t>
            </a:r>
          </a:p>
          <a:p>
            <a:r>
              <a:rPr lang="en-US" smtClean="0">
                <a:solidFill>
                  <a:schemeClr val="accent1">
                    <a:lumMod val="75000"/>
                  </a:schemeClr>
                </a:solidFill>
              </a:rPr>
              <a:t>with 8 bins</a:t>
            </a:r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88662" y="1359002"/>
            <a:ext cx="19731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mtClean="0">
                <a:solidFill>
                  <a:srgbClr val="C87700"/>
                </a:solidFill>
              </a:rPr>
              <a:t>Collective mode from</a:t>
            </a:r>
          </a:p>
          <a:p>
            <a:r>
              <a:rPr lang="en-US" sz="1600" smtClean="0">
                <a:solidFill>
                  <a:srgbClr val="C87700"/>
                </a:solidFill>
              </a:rPr>
              <a:t>continuous solution</a:t>
            </a:r>
            <a:endParaRPr lang="en-US" sz="1600">
              <a:solidFill>
                <a:srgbClr val="C87700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5472632" y="1583727"/>
            <a:ext cx="288040" cy="144020"/>
          </a:xfrm>
          <a:prstGeom prst="straightConnector1">
            <a:avLst/>
          </a:prstGeom>
          <a:ln w="19050">
            <a:solidFill>
              <a:srgbClr val="C877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717680" y="5677807"/>
            <a:ext cx="3908762" cy="7232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chemeClr val="accent1">
                    <a:lumMod val="75000"/>
                  </a:schemeClr>
                </a:solidFill>
                <a:sym typeface="Symbol"/>
              </a:rPr>
              <a:t> </a:t>
            </a:r>
            <a:r>
              <a:rPr lang="en-US" b="1" smtClean="0">
                <a:solidFill>
                  <a:schemeClr val="accent1">
                    <a:lumMod val="75000"/>
                  </a:schemeClr>
                </a:solidFill>
              </a:rPr>
              <a:t>Two propagating collective modes</a:t>
            </a:r>
          </a:p>
          <a:p>
            <a:endParaRPr lang="en-US" sz="500" b="1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b="1" smtClean="0">
                <a:solidFill>
                  <a:schemeClr val="accent1">
                    <a:lumMod val="75000"/>
                  </a:schemeClr>
                </a:solidFill>
                <a:sym typeface="Symbol"/>
              </a:rPr>
              <a:t> </a:t>
            </a:r>
            <a:r>
              <a:rPr lang="en-US" b="1" smtClean="0">
                <a:solidFill>
                  <a:schemeClr val="accent1">
                    <a:lumMod val="75000"/>
                  </a:schemeClr>
                </a:solidFill>
              </a:rPr>
              <a:t>“Peel off’’ from non-collective modes</a:t>
            </a:r>
            <a:endParaRPr lang="en-US" b="1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138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Kinetic </a:t>
            </a:r>
            <a:r>
              <a:rPr lang="en-US"/>
              <a:t>Equation for Neutrino </a:t>
            </a:r>
            <a:r>
              <a:rPr lang="en-US" smtClean="0"/>
              <a:t>Transport</a:t>
            </a:r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476584" y="2851243"/>
                <a:ext cx="8076378" cy="4701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0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𝜕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𝑡</m:t>
                              </m:r>
                            </m:sub>
                          </m:sSub>
                          <m: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+</m:t>
                          </m:r>
                          <m:acc>
                            <m:accPr>
                              <m:chr m:val="⃗"/>
                              <m:ctrlPr>
                                <a:rPr lang="en-US" sz="20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sz="20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𝑣</m:t>
                              </m:r>
                            </m:e>
                          </m:acc>
                          <m: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⋅</m:t>
                          </m:r>
                          <m:sSub>
                            <m:sSubPr>
                              <m:ctrlPr>
                                <a:rPr lang="en-US" sz="20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⃗"/>
                                  <m:ctrlPr>
                                    <a:rPr lang="en-US" sz="2000" b="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sz="2000" b="0" i="0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𝛻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𝑥</m:t>
                              </m:r>
                            </m:sub>
                          </m:sSub>
                          <m: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−</m:t>
                          </m:r>
                          <m:acc>
                            <m:accPr>
                              <m:chr m:val="⃗"/>
                              <m:ctrlPr>
                                <a:rPr lang="en-US" sz="2000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sz="20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𝐹</m:t>
                              </m:r>
                            </m:e>
                          </m:acc>
                          <m:r>
                            <a:rPr lang="en-US" sz="2000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⋅</m:t>
                          </m:r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⃗"/>
                                  <m:ctrlPr>
                                    <a:rPr lang="en-US" sz="2000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sz="200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𝛻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𝑝</m:t>
                              </m:r>
                            </m:sub>
                          </m:sSub>
                        </m:e>
                      </m:d>
                      <m:r>
                        <a:rPr lang="en-US" sz="2000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2000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𝜚</m:t>
                      </m:r>
                      <m:d>
                        <m:dPr>
                          <m:ctrlP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𝑡</m:t>
                          </m:r>
                          <m: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, </m:t>
                          </m:r>
                          <m:acc>
                            <m:accPr>
                              <m:chr m:val="⃗"/>
                              <m:ctrlPr>
                                <a:rPr lang="en-US" sz="20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sz="20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𝑥</m:t>
                              </m:r>
                            </m:e>
                          </m:acc>
                          <m: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,</m:t>
                          </m:r>
                          <m:acc>
                            <m:accPr>
                              <m:chr m:val="⃗"/>
                              <m:ctrlPr>
                                <a:rPr lang="en-US" sz="20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sz="20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𝑝</m:t>
                              </m:r>
                            </m:e>
                          </m:acc>
                        </m:e>
                      </m:d>
                      <m:r>
                        <a:rPr lang="en-US" sz="2000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i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−</m:t>
                      </m:r>
                      <m:r>
                        <m:rPr>
                          <m:nor/>
                        </m:rPr>
                        <a:rPr lang="en-US" sz="20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i</m:t>
                      </m:r>
                      <m:r>
                        <a:rPr lang="en-US" sz="2000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 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000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00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ℋ</m:t>
                          </m:r>
                          <m:d>
                            <m:dPr>
                              <m:ctrlPr>
                                <a:rPr lang="en-US" sz="2000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𝑡</m:t>
                              </m:r>
                              <m:r>
                                <a:rPr lang="en-US" sz="2000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,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2000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sz="2000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</m:acc>
                              <m:r>
                                <a:rPr lang="en-US" sz="2000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,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2000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sz="2000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𝑝</m:t>
                                  </m:r>
                                </m:e>
                              </m:acc>
                            </m:e>
                          </m:d>
                          <m:r>
                            <a:rPr lang="en-US" sz="2000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,</m:t>
                          </m:r>
                          <m: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𝜚</m:t>
                          </m:r>
                          <m:d>
                            <m:dPr>
                              <m:ctrlPr>
                                <a:rPr lang="en-US" sz="2000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𝑡</m:t>
                              </m:r>
                              <m:r>
                                <a:rPr lang="en-US" sz="2000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,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2000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sz="2000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</m:acc>
                              <m:r>
                                <a:rPr lang="en-US" sz="2000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,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2000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sz="2000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𝑝</m:t>
                                  </m:r>
                                </m:e>
                              </m:acc>
                            </m:e>
                          </m:d>
                        </m:e>
                      </m:d>
                      <m:r>
                        <a:rPr lang="en-US" sz="20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  <a:ea typeface="Cambria Math"/>
                        </a:rPr>
                        <m:t>𝒞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00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𝜚</m:t>
                          </m:r>
                          <m:d>
                            <m:dPr>
                              <m:ctrlPr>
                                <a:rPr lang="en-US" sz="2000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𝑡</m:t>
                              </m:r>
                              <m:r>
                                <a:rPr lang="en-US" sz="2000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,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2000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sz="2000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</m:acc>
                              <m:r>
                                <a:rPr lang="en-US" sz="2000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,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2000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sz="2000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𝑝</m:t>
                                  </m:r>
                                </m:e>
                              </m:acc>
                            </m:e>
                          </m:d>
                        </m:e>
                      </m:d>
                    </m:oMath>
                  </m:oMathPara>
                </a14:m>
                <a:endParaRPr lang="en-US" sz="2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584" y="2851243"/>
                <a:ext cx="8076378" cy="470129"/>
              </a:xfrm>
              <a:prstGeom prst="rect">
                <a:avLst/>
              </a:prstGeom>
              <a:blipFill rotWithShape="1">
                <a:blip r:embed="rId2"/>
                <a:stretch>
                  <a:fillRect t="-15584" b="-38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407898" y="719607"/>
            <a:ext cx="77291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smtClean="0">
                <a:solidFill>
                  <a:schemeClr val="accent1">
                    <a:lumMod val="75000"/>
                  </a:schemeClr>
                </a:solidFill>
              </a:rPr>
              <a:t>Flavor-dependent phase-space densities (occupation number matrices)</a:t>
            </a:r>
            <a:endParaRPr lang="en-US" sz="2000" b="1">
              <a:solidFill>
                <a:schemeClr val="accent1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503942" y="1202536"/>
                <a:ext cx="3952172" cy="12420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𝜚</m:t>
                      </m:r>
                      <m:r>
                        <a:rPr lang="en-US" sz="2000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0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2000" i="1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sz="2000" i="1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𝑓</m:t>
                                    </m:r>
                                  </m:e>
                                  <m:sub>
                                    <m:sSub>
                                      <m:sSubPr>
                                        <m:ctrlPr>
                                          <a:rPr lang="en-US" sz="2000" i="1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2000" i="1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𝜈</m:t>
                                        </m:r>
                                      </m:e>
                                      <m:sub>
                                        <m:r>
                                          <a:rPr lang="en-US" sz="2000" i="1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𝑒</m:t>
                                        </m:r>
                                      </m:sub>
                                    </m:sSub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sz="2000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𝑓</m:t>
                                    </m:r>
                                  </m:e>
                                  <m:sub>
                                    <m:d>
                                      <m:dPr>
                                        <m:begChr m:val="〈"/>
                                        <m:endChr m:val="|"/>
                                        <m:ctrlPr>
                                          <a:rPr lang="en-US" sz="2000" i="1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2000" i="1">
                                                <a:solidFill>
                                                  <a:schemeClr val="accent2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000" i="1">
                                                <a:solidFill>
                                                  <a:schemeClr val="accent2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  <m:t>𝜈</m:t>
                                            </m:r>
                                          </m:e>
                                          <m:sub>
                                            <m:r>
                                              <a:rPr lang="en-US" sz="2000" i="1">
                                                <a:solidFill>
                                                  <a:schemeClr val="accent2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  <m:t>𝑒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  <m:sSub>
                                      <m:sSubPr>
                                        <m:ctrlPr>
                                          <a:rPr lang="en-US" sz="2000" i="1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𝜈</m:t>
                                        </m:r>
                                      </m:e>
                                      <m:sub>
                                        <m:r>
                                          <a:rPr lang="en-US" sz="2000" b="0" i="1" smtClean="0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𝜇</m:t>
                                        </m:r>
                                      </m:sub>
                                    </m:sSub>
                                    <m:r>
                                      <a:rPr lang="en-US" sz="2000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〉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sz="2000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𝑓</m:t>
                                    </m:r>
                                  </m:e>
                                  <m:sub>
                                    <m:d>
                                      <m:dPr>
                                        <m:begChr m:val="〈"/>
                                        <m:endChr m:val="|"/>
                                        <m:ctrlPr>
                                          <a:rPr lang="en-US" sz="2000" i="1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2000" i="1">
                                                <a:solidFill>
                                                  <a:schemeClr val="accent2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000" i="1">
                                                <a:solidFill>
                                                  <a:schemeClr val="accent2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  <m:t>𝜈</m:t>
                                            </m:r>
                                          </m:e>
                                          <m:sub>
                                            <m:r>
                                              <a:rPr lang="en-US" sz="2000" i="1">
                                                <a:solidFill>
                                                  <a:schemeClr val="accent2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  <m:t>𝑒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  <m:sSub>
                                      <m:sSubPr>
                                        <m:ctrlPr>
                                          <a:rPr lang="en-US" sz="2000" i="1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𝜈</m:t>
                                        </m:r>
                                      </m:e>
                                      <m:sub>
                                        <m:r>
                                          <a:rPr lang="en-US" sz="2000" b="0" i="1" smtClean="0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𝜏</m:t>
                                        </m:r>
                                      </m:sub>
                                    </m:sSub>
                                    <m:r>
                                      <a:rPr lang="en-US" sz="2000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〉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000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𝑓</m:t>
                                    </m:r>
                                  </m:e>
                                  <m:sub>
                                    <m:d>
                                      <m:dPr>
                                        <m:begChr m:val="〈"/>
                                        <m:endChr m:val="|"/>
                                        <m:ctrlPr>
                                          <a:rPr lang="en-US" sz="2000" i="1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2000" i="1">
                                                <a:solidFill>
                                                  <a:schemeClr val="accent2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000" i="1">
                                                <a:solidFill>
                                                  <a:schemeClr val="accent2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  <m:t>𝜈</m:t>
                                            </m:r>
                                          </m:e>
                                          <m:sub>
                                            <m:r>
                                              <a:rPr lang="en-US" sz="2000" b="0" i="1" smtClean="0">
                                                <a:solidFill>
                                                  <a:schemeClr val="accent2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  <m:t>𝜇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  <m:sSub>
                                      <m:sSubPr>
                                        <m:ctrlPr>
                                          <a:rPr lang="en-US" sz="2000" i="1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𝜈</m:t>
                                        </m:r>
                                      </m:e>
                                      <m:sub>
                                        <m:r>
                                          <a:rPr lang="en-US" sz="2000" b="0" i="1" smtClean="0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𝑒</m:t>
                                        </m:r>
                                      </m:sub>
                                    </m:sSub>
                                    <m:r>
                                      <a:rPr lang="en-US" sz="2000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〉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sz="2000" i="1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sz="2000" i="1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𝑓</m:t>
                                    </m:r>
                                  </m:e>
                                  <m:sub>
                                    <m:sSub>
                                      <m:sSubPr>
                                        <m:ctrlPr>
                                          <a:rPr lang="en-US" sz="2000" i="1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2000" i="1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𝜈</m:t>
                                        </m:r>
                                      </m:e>
                                      <m:sub>
                                        <m:r>
                                          <a:rPr lang="en-US" sz="2000" b="0" i="1" smtClean="0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𝜇</m:t>
                                        </m:r>
                                      </m:sub>
                                    </m:sSub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sz="2000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𝑓</m:t>
                                    </m:r>
                                  </m:e>
                                  <m:sub>
                                    <m:d>
                                      <m:dPr>
                                        <m:begChr m:val="〈"/>
                                        <m:endChr m:val="|"/>
                                        <m:ctrlPr>
                                          <a:rPr lang="en-US" sz="2000" i="1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2000" i="1">
                                                <a:solidFill>
                                                  <a:schemeClr val="accent2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000" i="1">
                                                <a:solidFill>
                                                  <a:schemeClr val="accent2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  <m:t>𝜈</m:t>
                                            </m:r>
                                          </m:e>
                                          <m:sub>
                                            <m:r>
                                              <a:rPr lang="en-US" sz="2000" b="0" i="1" smtClean="0">
                                                <a:solidFill>
                                                  <a:schemeClr val="accent2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  <m:t>𝜇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  <m:sSub>
                                      <m:sSubPr>
                                        <m:ctrlPr>
                                          <a:rPr lang="en-US" sz="2000" i="1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𝜈</m:t>
                                        </m:r>
                                      </m:e>
                                      <m:sub>
                                        <m:r>
                                          <a:rPr lang="en-US" sz="2000" b="0" i="1" smtClean="0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𝜏</m:t>
                                        </m:r>
                                      </m:sub>
                                    </m:sSub>
                                    <m:r>
                                      <a:rPr lang="en-US" sz="2000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〉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000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𝑓</m:t>
                                    </m:r>
                                  </m:e>
                                  <m:sub>
                                    <m:d>
                                      <m:dPr>
                                        <m:begChr m:val="〈"/>
                                        <m:endChr m:val="|"/>
                                        <m:ctrlPr>
                                          <a:rPr lang="en-US" sz="2000" i="1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2000" i="1">
                                                <a:solidFill>
                                                  <a:schemeClr val="accent2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000" i="1">
                                                <a:solidFill>
                                                  <a:schemeClr val="accent2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  <m:t>𝜈</m:t>
                                            </m:r>
                                          </m:e>
                                          <m:sub>
                                            <m:r>
                                              <a:rPr lang="en-US" sz="2000" b="0" i="1" smtClean="0">
                                                <a:solidFill>
                                                  <a:schemeClr val="accent2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  <m:t>𝜏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  <m:sSub>
                                      <m:sSubPr>
                                        <m:ctrlPr>
                                          <a:rPr lang="en-US" sz="2000" i="1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𝜈</m:t>
                                        </m:r>
                                      </m:e>
                                      <m:sub>
                                        <m:r>
                                          <a:rPr lang="en-US" sz="2000" b="0" i="1" smtClean="0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𝑒</m:t>
                                        </m:r>
                                      </m:sub>
                                    </m:sSub>
                                    <m:r>
                                      <a:rPr lang="en-US" sz="2000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〉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sz="2000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𝑓</m:t>
                                    </m:r>
                                  </m:e>
                                  <m:sub>
                                    <m:d>
                                      <m:dPr>
                                        <m:begChr m:val="〈"/>
                                        <m:endChr m:val="|"/>
                                        <m:ctrlPr>
                                          <a:rPr lang="en-US" sz="2000" i="1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2000" i="1">
                                                <a:solidFill>
                                                  <a:schemeClr val="accent2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000" i="1">
                                                <a:solidFill>
                                                  <a:schemeClr val="accent2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  <m:t>𝜈</m:t>
                                            </m:r>
                                          </m:e>
                                          <m:sub>
                                            <m:r>
                                              <a:rPr lang="en-US" sz="2000" b="0" i="1" smtClean="0">
                                                <a:solidFill>
                                                  <a:schemeClr val="accent2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  <m:t>𝜏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  <m:sSub>
                                      <m:sSubPr>
                                        <m:ctrlPr>
                                          <a:rPr lang="en-US" sz="2000" i="1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𝜈</m:t>
                                        </m:r>
                                      </m:e>
                                      <m:sub>
                                        <m:r>
                                          <a:rPr lang="en-US" sz="2000" b="0" i="1" smtClean="0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𝜇</m:t>
                                        </m:r>
                                      </m:sub>
                                    </m:sSub>
                                    <m:r>
                                      <a:rPr lang="en-US" sz="2000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〉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sz="2000" i="1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sz="2000" i="1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𝑓</m:t>
                                    </m:r>
                                  </m:e>
                                  <m:sub>
                                    <m:sSub>
                                      <m:sSubPr>
                                        <m:ctrlPr>
                                          <a:rPr lang="en-US" sz="2000" i="1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2000" i="1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𝜈</m:t>
                                        </m:r>
                                      </m:e>
                                      <m:sub>
                                        <m:r>
                                          <a:rPr lang="en-US" sz="2000" b="0" i="1" smtClean="0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𝜏</m:t>
                                        </m:r>
                                      </m:sub>
                                    </m:sSub>
                                  </m:sub>
                                </m:sSub>
                              </m:e>
                            </m:mr>
                          </m:m>
                        </m:e>
                      </m:d>
                      <m:r>
                        <a:rPr lang="en-US" sz="2000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en-US" sz="2000">
                  <a:solidFill>
                    <a:schemeClr val="accent3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942" y="1202536"/>
                <a:ext cx="3952172" cy="124200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4602185" y="1164685"/>
            <a:ext cx="44404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Diagonal: Usual occupation numbers</a:t>
            </a:r>
          </a:p>
          <a:p>
            <a:r>
              <a:rPr lang="en-US" sz="20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Off-diag:  Flavor coherence information</a:t>
            </a:r>
            <a:endParaRPr lang="en-US" sz="2000" b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4608512" y="2098606"/>
                <a:ext cx="200336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and similar for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sz="20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</m:ctrlPr>
                      </m:barPr>
                      <m:e>
                        <m:r>
                          <a:rPr lang="en-US" sz="20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  <m:t>𝝂</m:t>
                        </m:r>
                      </m:e>
                    </m:bar>
                  </m:oMath>
                </a14:m>
                <a:endParaRPr lang="en-US" sz="2000" b="1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8512" y="2098606"/>
                <a:ext cx="2003369" cy="400110"/>
              </a:xfrm>
              <a:prstGeom prst="rect">
                <a:avLst/>
              </a:prstGeom>
              <a:blipFill rotWithShape="1">
                <a:blip r:embed="rId4"/>
                <a:stretch>
                  <a:fillRect l="-3343" t="-7576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/>
          <p:cNvSpPr txBox="1"/>
          <p:nvPr/>
        </p:nvSpPr>
        <p:spPr>
          <a:xfrm>
            <a:off x="407898" y="2451133"/>
            <a:ext cx="22201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smtClean="0">
                <a:solidFill>
                  <a:schemeClr val="accent1">
                    <a:lumMod val="75000"/>
                  </a:schemeClr>
                </a:solidFill>
              </a:rPr>
              <a:t>Transport equation</a:t>
            </a:r>
            <a:endParaRPr lang="en-US" sz="2000" b="1">
              <a:solidFill>
                <a:schemeClr val="accent1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503942" y="3067273"/>
                <a:ext cx="1417375" cy="4227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⏟"/>
                          <m:ctrlPr>
                            <a:rPr lang="en-US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groupChrPr>
                        <m:e>
                          <m:r>
                            <a:rPr lang="en-US" b="0" i="0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                       </m:t>
                          </m:r>
                        </m:e>
                      </m:groupChr>
                    </m:oMath>
                  </m:oMathPara>
                </a14:m>
                <a:endParaRPr lang="en-US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942" y="3067273"/>
                <a:ext cx="1417375" cy="422744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1894957" y="3067273"/>
                <a:ext cx="904414" cy="4227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⏟"/>
                          <m:ctrlPr>
                            <a:rPr lang="en-US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groupChrPr>
                        <m:e>
                          <m:r>
                            <a:rPr lang="en-US" b="0" i="0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             </m:t>
                          </m:r>
                        </m:e>
                      </m:groupChr>
                    </m:oMath>
                  </m:oMathPara>
                </a14:m>
                <a:endParaRPr lang="en-US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4957" y="3067273"/>
                <a:ext cx="904414" cy="422744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3983247" y="3067273"/>
                <a:ext cx="2802369" cy="4227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⏟"/>
                          <m:ctrlPr>
                            <a:rPr lang="en-US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groupChrPr>
                        <m:e>
                          <m:r>
                            <a:rPr lang="en-US" b="0" i="0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                                                 </m:t>
                          </m:r>
                        </m:e>
                      </m:groupChr>
                    </m:oMath>
                  </m:oMathPara>
                </a14:m>
                <a:endParaRPr lang="en-US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3247" y="3067273"/>
                <a:ext cx="2802369" cy="422744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6791637" y="3067273"/>
                <a:ext cx="1622559" cy="4227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⏟"/>
                          <m:ctrlPr>
                            <a:rPr lang="en-US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groupChrPr>
                        <m:e>
                          <m:r>
                            <a:rPr lang="en-US" b="0" i="0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                           </m:t>
                          </m:r>
                        </m:e>
                      </m:groupChr>
                    </m:oMath>
                  </m:oMathPara>
                </a14:m>
                <a:endParaRPr lang="en-US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1637" y="3067273"/>
                <a:ext cx="1622559" cy="422744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16"/>
          <p:cNvSpPr txBox="1"/>
          <p:nvPr/>
        </p:nvSpPr>
        <p:spPr>
          <a:xfrm>
            <a:off x="589467" y="3427323"/>
            <a:ext cx="11386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chemeClr val="tx2"/>
                </a:solidFill>
              </a:rPr>
              <a:t>Streaming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872132" y="3427323"/>
            <a:ext cx="21080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chemeClr val="tx2"/>
                </a:solidFill>
              </a:rPr>
              <a:t>Gravitational forces</a:t>
            </a:r>
          </a:p>
          <a:p>
            <a:r>
              <a:rPr lang="en-US" smtClean="0">
                <a:solidFill>
                  <a:schemeClr val="tx2"/>
                </a:solidFill>
              </a:rPr>
              <a:t>(redshift, deflection)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4464492" y="3436605"/>
                <a:ext cx="2141612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mtClean="0">
                    <a:solidFill>
                      <a:schemeClr val="tx2"/>
                    </a:solidFill>
                  </a:rPr>
                  <a:t>Flavor oscillations</a:t>
                </a:r>
              </a:p>
              <a:p>
                <a:r>
                  <a:rPr lang="en-US" smtClean="0">
                    <a:solidFill>
                      <a:schemeClr val="tx2"/>
                    </a:solidFill>
                  </a:rPr>
                  <a:t>(vacuum, matter,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2"/>
                        </a:solidFill>
                        <a:latin typeface="Cambria Math"/>
                      </a:rPr>
                      <m:t>𝜈𝜈</m:t>
                    </m:r>
                  </m:oMath>
                </a14:m>
                <a:r>
                  <a:rPr lang="en-US" smtClean="0">
                    <a:solidFill>
                      <a:schemeClr val="tx2"/>
                    </a:solidFill>
                  </a:rPr>
                  <a:t>)</a:t>
                </a: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4492" y="3436605"/>
                <a:ext cx="2141612" cy="646331"/>
              </a:xfrm>
              <a:prstGeom prst="rect">
                <a:avLst/>
              </a:prstGeom>
              <a:blipFill rotWithShape="1">
                <a:blip r:embed="rId9"/>
                <a:stretch>
                  <a:fillRect l="-2273" t="-4717" r="-1420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/>
          <p:cNvSpPr txBox="1"/>
          <p:nvPr/>
        </p:nvSpPr>
        <p:spPr>
          <a:xfrm>
            <a:off x="7072287" y="3436605"/>
            <a:ext cx="1064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chemeClr val="tx2"/>
                </a:solidFill>
              </a:rPr>
              <a:t>Collisions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10">
            <a:lum/>
            <a:alphaModFix/>
          </a:blip>
          <a:srcRect/>
          <a:stretch>
            <a:fillRect/>
          </a:stretch>
        </p:blipFill>
        <p:spPr>
          <a:xfrm>
            <a:off x="6912832" y="3938916"/>
            <a:ext cx="2160300" cy="2599599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861494" y="3916971"/>
            <a:ext cx="2211638" cy="720100"/>
          </a:xfrm>
          <a:prstGeom prst="rect">
            <a:avLst/>
          </a:prstGeom>
          <a:solidFill>
            <a:srgbClr val="FFFF00">
              <a:alpha val="26000"/>
            </a:srgbClr>
          </a:solidFill>
          <a:ln>
            <a:solidFill>
              <a:schemeClr val="tx1"/>
            </a:solidFill>
          </a:ln>
        </p:spPr>
        <p:txBody>
          <a:bodyPr wrap="none" rtlCol="0" anchor="ctr" anchorCtr="0">
            <a:noAutofit/>
          </a:bodyPr>
          <a:lstStyle/>
          <a:p>
            <a:pPr algn="r"/>
            <a:r>
              <a:rPr lang="el-GR" sz="3200" smtClean="0"/>
              <a:t>β</a:t>
            </a:r>
            <a:endParaRPr lang="en-US" sz="320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528" y="5163086"/>
            <a:ext cx="1224170" cy="122417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403812" y="4226956"/>
                <a:ext cx="5883085" cy="224676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smtClean="0">
                    <a:solidFill>
                      <a:schemeClr val="accent2">
                        <a:lumMod val="75000"/>
                      </a:schemeClr>
                    </a:solidFill>
                  </a:rPr>
                  <a:t>Typical  approximations in numerical simulations:</a:t>
                </a:r>
              </a:p>
              <a:p>
                <a:r>
                  <a:rPr lang="en-US" sz="2000" b="1" smtClean="0">
                    <a:solidFill>
                      <a:schemeClr val="accent2">
                        <a:lumMod val="75000"/>
                      </a:schemeClr>
                    </a:solidFill>
                  </a:rPr>
                  <a:t>                  • Reducing 6+1 dimensions </a:t>
                </a:r>
              </a:p>
              <a:p>
                <a:r>
                  <a:rPr lang="en-US" sz="2000" b="1">
                    <a:solidFill>
                      <a:schemeClr val="accent2">
                        <a:lumMod val="75000"/>
                      </a:schemeClr>
                    </a:solidFill>
                  </a:rPr>
                  <a:t> </a:t>
                </a:r>
                <a:r>
                  <a:rPr lang="en-US" sz="2000" b="1" smtClean="0">
                    <a:solidFill>
                      <a:schemeClr val="accent2">
                        <a:lumMod val="75000"/>
                      </a:schemeClr>
                    </a:solidFill>
                  </a:rPr>
                  <a:t>                    (Angular moments, ray-by-ray, …)</a:t>
                </a:r>
              </a:p>
              <a:p>
                <a:r>
                  <a:rPr lang="en-US" sz="2000" b="1" smtClean="0">
                    <a:solidFill>
                      <a:schemeClr val="accent2">
                        <a:lumMod val="75000"/>
                      </a:schemeClr>
                    </a:solidFill>
                  </a:rPr>
                  <a:t>                  • </a:t>
                </a:r>
                <a:r>
                  <a:rPr lang="en-US" sz="2000" b="1">
                    <a:solidFill>
                      <a:schemeClr val="accent2">
                        <a:lumMod val="75000"/>
                      </a:schemeClr>
                    </a:solidFill>
                  </a:rPr>
                  <a:t>No gravitational deflection</a:t>
                </a:r>
              </a:p>
              <a:p>
                <a:r>
                  <a:rPr lang="en-US" sz="2000" b="1" smtClean="0">
                    <a:solidFill>
                      <a:schemeClr val="accent2">
                        <a:lumMod val="75000"/>
                      </a:schemeClr>
                    </a:solidFill>
                  </a:rPr>
                  <a:t>                  • No flavor conversion (large matter effect!)</a:t>
                </a:r>
              </a:p>
              <a:p>
                <a:r>
                  <a:rPr lang="en-US" sz="2000" b="1" smtClean="0">
                    <a:solidFill>
                      <a:schemeClr val="accent2">
                        <a:lumMod val="75000"/>
                      </a:schemeClr>
                    </a:solidFill>
                  </a:rPr>
                  <a:t>                  • </a:t>
                </a:r>
                <a:r>
                  <a:rPr lang="en-US" sz="2000" b="1">
                    <a:solidFill>
                      <a:schemeClr val="accent2">
                        <a:lumMod val="75000"/>
                      </a:schemeClr>
                    </a:solidFill>
                  </a:rPr>
                  <a:t>No muons</a:t>
                </a:r>
              </a:p>
              <a:p>
                <a:r>
                  <a:rPr lang="en-US" sz="2000" b="1" smtClean="0">
                    <a:solidFill>
                      <a:schemeClr val="accent2">
                        <a:lumMod val="75000"/>
                      </a:schemeClr>
                    </a:solidFill>
                  </a:rPr>
                  <a:t>                  • </a:t>
                </a:r>
                <a:r>
                  <a:rPr lang="en-US" sz="2000" b="1">
                    <a:solidFill>
                      <a:schemeClr val="accent2">
                        <a:lumMod val="75000"/>
                      </a:schemeClr>
                    </a:solidFill>
                  </a:rPr>
                  <a:t>3-species transport</a:t>
                </a:r>
                <a:r>
                  <a:rPr lang="en-US" sz="2000" b="1" smtClean="0">
                    <a:solidFill>
                      <a:schemeClr val="accent2">
                        <a:lumMod val="75000"/>
                      </a:schemeClr>
                    </a:solidFill>
                  </a:rPr>
                  <a:t>: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1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b="1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</a:rPr>
                          <m:t>𝝂</m:t>
                        </m:r>
                      </m:e>
                      <m:sub>
                        <m:r>
                          <a:rPr lang="en-US" sz="2000" b="1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</a:rPr>
                          <m:t>𝒆</m:t>
                        </m:r>
                      </m:sub>
                    </m:sSub>
                    <m:r>
                      <a:rPr lang="en-US" sz="2000" b="1" i="1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</a:rPr>
                      <m:t>, </m:t>
                    </m:r>
                    <m:sSub>
                      <m:sSubPr>
                        <m:ctrlPr>
                          <a:rPr lang="en-US" sz="2000" b="1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bar>
                          <m:barPr>
                            <m:pos m:val="top"/>
                            <m:ctrlPr>
                              <a:rPr lang="en-US" sz="2000" b="1" i="1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barPr>
                          <m:e>
                            <m:r>
                              <a:rPr lang="en-US" sz="2000" b="1" i="1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𝝂</m:t>
                            </m:r>
                          </m:e>
                        </m:bar>
                      </m:e>
                      <m:sub>
                        <m:r>
                          <a:rPr lang="en-US" sz="2000" b="1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</a:rPr>
                          <m:t>𝒆</m:t>
                        </m:r>
                      </m:sub>
                    </m:sSub>
                    <m:r>
                      <a:rPr lang="en-US" sz="2000" b="1" i="1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</a:rPr>
                      <m:t>, </m:t>
                    </m:r>
                    <m:sSub>
                      <m:sSubPr>
                        <m:ctrlPr>
                          <a:rPr lang="en-US" sz="2000" b="1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b="1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</a:rPr>
                          <m:t>𝝂</m:t>
                        </m:r>
                      </m:e>
                      <m:sub>
                        <m:r>
                          <a:rPr lang="en-US" sz="2000" b="1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</a:rPr>
                          <m:t>𝒙</m:t>
                        </m:r>
                      </m:sub>
                    </m:sSub>
                  </m:oMath>
                </a14:m>
                <a:endParaRPr lang="en-US" sz="2000" b="1">
                  <a:solidFill>
                    <a:schemeClr val="accent2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812" y="4226956"/>
                <a:ext cx="5883085" cy="2246769"/>
              </a:xfrm>
              <a:prstGeom prst="rect">
                <a:avLst/>
              </a:prstGeom>
              <a:blipFill rotWithShape="1">
                <a:blip r:embed="rId12"/>
                <a:stretch>
                  <a:fillRect l="-1036" t="-1355" r="-311" b="-37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79469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“Weak” spectral crossing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008012" y="791617"/>
            <a:ext cx="2592438" cy="36000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ELN angle distribution</a:t>
            </a:r>
            <a:endParaRPr lang="en-US" b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8012" y="3672017"/>
            <a:ext cx="2592438" cy="36000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Energy levels</a:t>
            </a:r>
            <a:endParaRPr lang="en-US" b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68561" y="791667"/>
            <a:ext cx="3600763" cy="36000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Dispersion relation</a:t>
            </a:r>
            <a:endParaRPr lang="en-US" b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64492" y="5400257"/>
            <a:ext cx="4445384" cy="13388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chemeClr val="accent1">
                    <a:lumMod val="75000"/>
                  </a:schemeClr>
                </a:solidFill>
                <a:sym typeface="Symbol"/>
              </a:rPr>
              <a:t> P</a:t>
            </a:r>
            <a:r>
              <a:rPr lang="en-US" b="1" smtClean="0">
                <a:solidFill>
                  <a:schemeClr val="accent1">
                    <a:lumMod val="75000"/>
                  </a:schemeClr>
                </a:solidFill>
              </a:rPr>
              <a:t>ropagating and unstable collective modes</a:t>
            </a:r>
          </a:p>
          <a:p>
            <a:endParaRPr lang="en-US" sz="500" b="1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b="1" smtClean="0">
                <a:solidFill>
                  <a:schemeClr val="accent1">
                    <a:lumMod val="75000"/>
                  </a:schemeClr>
                </a:solidFill>
                <a:sym typeface="Symbol"/>
              </a:rPr>
              <a:t> Unstable modes begin under the light cone</a:t>
            </a:r>
          </a:p>
          <a:p>
            <a:endParaRPr lang="en-US" sz="400" b="1" smtClean="0">
              <a:solidFill>
                <a:schemeClr val="accent1">
                  <a:lumMod val="75000"/>
                </a:schemeClr>
              </a:solidFill>
              <a:sym typeface="Symbol"/>
            </a:endParaRPr>
          </a:p>
          <a:p>
            <a:r>
              <a:rPr lang="en-US" b="1">
                <a:solidFill>
                  <a:schemeClr val="accent1">
                    <a:lumMod val="75000"/>
                  </a:schemeClr>
                </a:solidFill>
                <a:sym typeface="Symbol"/>
              </a:rPr>
              <a:t> </a:t>
            </a:r>
            <a:r>
              <a:rPr lang="en-US" b="1" smtClean="0">
                <a:solidFill>
                  <a:schemeClr val="accent1">
                    <a:lumMod val="75000"/>
                  </a:schemeClr>
                </a:solidFill>
              </a:rPr>
              <a:t>No spurious instabilities in discrete case</a:t>
            </a:r>
            <a:endParaRPr lang="en-US" b="1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buFont typeface="Symbol"/>
              <a:buChar char="·"/>
            </a:pPr>
            <a:endParaRPr lang="en-US" b="1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3092" y="1142234"/>
            <a:ext cx="4420050" cy="42653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433" y="4052182"/>
            <a:ext cx="3147634" cy="241580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247" y="1210187"/>
            <a:ext cx="3240450" cy="236012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010466" y="3731156"/>
            <a:ext cx="7568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mtClean="0">
                <a:solidFill>
                  <a:srgbClr val="C00000"/>
                </a:solidFill>
              </a:rPr>
              <a:t>Critical</a:t>
            </a:r>
          </a:p>
          <a:p>
            <a:r>
              <a:rPr lang="en-US" sz="1600" smtClean="0">
                <a:solidFill>
                  <a:srgbClr val="C00000"/>
                </a:solidFill>
              </a:rPr>
              <a:t>points</a:t>
            </a:r>
            <a:endParaRPr lang="en-US" sz="1600">
              <a:solidFill>
                <a:srgbClr val="C00000"/>
              </a:solidFill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 flipV="1">
            <a:off x="6386170" y="3452130"/>
            <a:ext cx="142350" cy="329828"/>
          </a:xfrm>
          <a:prstGeom prst="straightConnector1">
            <a:avLst/>
          </a:prstGeom>
          <a:ln w="127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 flipV="1">
            <a:off x="5442509" y="3796589"/>
            <a:ext cx="614477" cy="109729"/>
          </a:xfrm>
          <a:prstGeom prst="straightConnector1">
            <a:avLst/>
          </a:prstGeom>
          <a:ln w="127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872132" y="4176087"/>
            <a:ext cx="16291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mtClean="0">
                <a:solidFill>
                  <a:srgbClr val="C00000"/>
                </a:solidFill>
              </a:rPr>
              <a:t>Complex solution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2059472" y="4464127"/>
            <a:ext cx="172710" cy="216030"/>
          </a:xfrm>
          <a:prstGeom prst="straightConnector1">
            <a:avLst/>
          </a:prstGeom>
          <a:ln w="127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2952282" y="4464127"/>
            <a:ext cx="346592" cy="593208"/>
          </a:xfrm>
          <a:prstGeom prst="straightConnector1">
            <a:avLst/>
          </a:prstGeom>
          <a:ln w="127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1883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“Strong” spectral crossing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008012" y="791617"/>
            <a:ext cx="2592438" cy="36000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ELN angle distribution</a:t>
            </a:r>
            <a:endParaRPr lang="en-US" b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8012" y="3672017"/>
            <a:ext cx="2592438" cy="36000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Energy levels</a:t>
            </a:r>
            <a:endParaRPr lang="en-US" b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68561" y="791667"/>
            <a:ext cx="3600763" cy="36000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Dispersion relation</a:t>
            </a:r>
            <a:endParaRPr lang="en-US" b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24412" y="5570362"/>
            <a:ext cx="3683957" cy="7232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solidFill>
                  <a:schemeClr val="accent1">
                    <a:lumMod val="75000"/>
                  </a:schemeClr>
                </a:solidFill>
                <a:sym typeface="Symbol"/>
              </a:rPr>
              <a:t> </a:t>
            </a:r>
            <a:r>
              <a:rPr lang="en-US" b="1" smtClean="0">
                <a:solidFill>
                  <a:schemeClr val="accent1">
                    <a:lumMod val="75000"/>
                  </a:schemeClr>
                </a:solidFill>
                <a:sym typeface="Symbol"/>
              </a:rPr>
              <a:t>Only</a:t>
            </a:r>
            <a:r>
              <a:rPr lang="en-US" b="1" smtClean="0">
                <a:solidFill>
                  <a:schemeClr val="accent1">
                    <a:lumMod val="75000"/>
                  </a:schemeClr>
                </a:solidFill>
              </a:rPr>
              <a:t> unstable collective modes</a:t>
            </a:r>
          </a:p>
          <a:p>
            <a:endParaRPr lang="en-US" sz="500" b="1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b="1" smtClean="0">
                <a:solidFill>
                  <a:schemeClr val="accent1">
                    <a:lumMod val="75000"/>
                  </a:schemeClr>
                </a:solidFill>
                <a:sym typeface="Symbol"/>
              </a:rPr>
              <a:t> Begin and end under the light cone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4637" y="1144302"/>
            <a:ext cx="4438938" cy="428357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57" y="4045167"/>
            <a:ext cx="3164542" cy="242878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32" y="1209047"/>
            <a:ext cx="3241334" cy="2360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163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02" y="3816037"/>
            <a:ext cx="3168000" cy="2431438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S</a:t>
            </a:r>
            <a:r>
              <a:rPr lang="en-US" smtClean="0"/>
              <a:t>pectral crossing – Continuous Limit</a:t>
            </a:r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3528362" y="1031500"/>
                <a:ext cx="5433454" cy="16158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smtClean="0">
                    <a:solidFill>
                      <a:schemeClr val="accent1">
                        <a:lumMod val="75000"/>
                      </a:schemeClr>
                    </a:solidFill>
                    <a:sym typeface="Symbol"/>
                  </a:rPr>
                  <a:t> Solutions with complex eigenvalues appear as</a:t>
                </a:r>
              </a:p>
              <a:p>
                <a:r>
                  <a:rPr lang="en-US" b="1" smtClean="0">
                    <a:solidFill>
                      <a:schemeClr val="accent1">
                        <a:lumMod val="75000"/>
                      </a:schemeClr>
                    </a:solidFill>
                  </a:rPr>
                  <a:t>   merging of two real eigenvalues</a:t>
                </a:r>
              </a:p>
              <a:p>
                <a:endParaRPr lang="en-US" sz="500" b="1" smtClean="0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r>
                  <a:rPr lang="en-US" b="1" smtClean="0">
                    <a:solidFill>
                      <a:schemeClr val="accent1">
                        <a:lumMod val="75000"/>
                      </a:schemeClr>
                    </a:solidFill>
                    <a:sym typeface="Symbol"/>
                  </a:rPr>
                  <a:t> With increasing 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  <a:sym typeface="Symbol"/>
                      </a:rPr>
                      <m:t>𝝁</m:t>
                    </m:r>
                  </m:oMath>
                </a14:m>
                <a:r>
                  <a:rPr lang="en-US" b="1" smtClean="0">
                    <a:solidFill>
                      <a:schemeClr val="accent1">
                        <a:lumMod val="75000"/>
                      </a:schemeClr>
                    </a:solidFill>
                    <a:sym typeface="Symbol"/>
                  </a:rPr>
                  <a:t>  must emerge below the light cone </a:t>
                </a:r>
              </a:p>
              <a:p>
                <a:endParaRPr lang="en-US" b="1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pPr marL="285750" indent="-285750">
                  <a:buFont typeface="Symbol"/>
                  <a:buChar char="·"/>
                </a:pPr>
                <a:endParaRPr lang="en-US" b="1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8362" y="1031500"/>
                <a:ext cx="5433454" cy="1615827"/>
              </a:xfrm>
              <a:prstGeom prst="rect">
                <a:avLst/>
              </a:prstGeom>
              <a:blipFill rotWithShape="1">
                <a:blip r:embed="rId3"/>
                <a:stretch>
                  <a:fillRect l="-1010" t="-2642" r="-11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1" name="Straight Arrow Connector 20"/>
          <p:cNvCxnSpPr/>
          <p:nvPr/>
        </p:nvCxnSpPr>
        <p:spPr>
          <a:xfrm>
            <a:off x="2518385" y="4353719"/>
            <a:ext cx="137351" cy="383362"/>
          </a:xfrm>
          <a:prstGeom prst="straightConnector1">
            <a:avLst/>
          </a:prstGeom>
          <a:ln w="127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>
            <a:off x="1510748" y="4204344"/>
            <a:ext cx="294198" cy="23854"/>
          </a:xfrm>
          <a:prstGeom prst="straightConnector1">
            <a:avLst/>
          </a:prstGeom>
          <a:ln w="127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71815" y="719607"/>
            <a:ext cx="2592438" cy="36000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Energy levels</a:t>
            </a:r>
            <a:endParaRPr lang="en-US" b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00122" y="4015165"/>
            <a:ext cx="14587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mtClean="0">
                <a:solidFill>
                  <a:srgbClr val="C00000"/>
                </a:solidFill>
              </a:rPr>
              <a:t>Critical points</a:t>
            </a:r>
            <a:endParaRPr lang="en-US" sz="1600">
              <a:solidFill>
                <a:srgbClr val="C00000"/>
              </a:solidFill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flipH="1">
            <a:off x="2107096" y="4375215"/>
            <a:ext cx="197096" cy="385720"/>
          </a:xfrm>
          <a:prstGeom prst="straightConnector1">
            <a:avLst/>
          </a:prstGeom>
          <a:ln w="127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3567668" y="3744929"/>
                <a:ext cx="5433454" cy="23205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smtClean="0">
                    <a:solidFill>
                      <a:schemeClr val="accent1">
                        <a:lumMod val="75000"/>
                      </a:schemeClr>
                    </a:solidFill>
                    <a:sym typeface="Symbol"/>
                  </a:rPr>
                  <a:t>Continuous limit of vanishing mode spacing:</a:t>
                </a:r>
              </a:p>
              <a:p>
                <a:endParaRPr lang="en-US" sz="500" b="1" smtClean="0">
                  <a:solidFill>
                    <a:schemeClr val="accent1">
                      <a:lumMod val="75000"/>
                    </a:schemeClr>
                  </a:solidFill>
                  <a:sym typeface="Symbol"/>
                </a:endParaRPr>
              </a:p>
              <a:p>
                <a:r>
                  <a:rPr lang="en-US" b="1" smtClean="0">
                    <a:solidFill>
                      <a:schemeClr val="accent1">
                        <a:lumMod val="75000"/>
                      </a:schemeClr>
                    </a:solidFill>
                    <a:sym typeface="Symbol"/>
                  </a:rPr>
                  <a:t> Critical points at 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  <a:sym typeface="Symbol"/>
                      </a:rPr>
                      <m:t>𝒘</m:t>
                    </m:r>
                    <m:r>
                      <a:rPr lang="en-US" b="1" i="1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  <a:sym typeface="Symbol"/>
                      </a:rPr>
                      <m:t>=</m:t>
                    </m:r>
                    <m:r>
                      <a:rPr lang="en-US" b="1" i="0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  <a:sym typeface="Symbol"/>
                      </a:rPr>
                      <m:t>𝐜𝐨𝐬</m:t>
                    </m:r>
                    <m:d>
                      <m:dPr>
                        <m:ctrlPr>
                          <a:rPr lang="en-US" b="1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  <a:sym typeface="Symbol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1" i="1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/>
                                <a:sym typeface="Symbol"/>
                              </a:rPr>
                            </m:ctrlPr>
                          </m:sSubPr>
                          <m:e>
                            <m:r>
                              <a:rPr lang="en-US" b="1" i="1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/>
                                <a:sym typeface="Symbol"/>
                              </a:rPr>
                              <m:t>𝜽</m:t>
                            </m:r>
                          </m:e>
                          <m:sub>
                            <m:r>
                              <a:rPr lang="en-US" b="1" i="1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/>
                                <a:sym typeface="Symbol"/>
                              </a:rPr>
                              <m:t>𝟎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b="1" smtClean="0">
                    <a:solidFill>
                      <a:schemeClr val="accent1">
                        <a:lumMod val="75000"/>
                      </a:schemeClr>
                    </a:solidFill>
                    <a:sym typeface="Symbol"/>
                  </a:rPr>
                  <a:t>,  i.e.</a:t>
                </a:r>
                <a:r>
                  <a:rPr lang="en-US" b="1" smtClean="0">
                    <a:solidFill>
                      <a:schemeClr val="accent2">
                        <a:lumMod val="75000"/>
                      </a:schemeClr>
                    </a:solidFill>
                    <a:sym typeface="Symbol"/>
                  </a:rPr>
                  <a:t> </a:t>
                </a:r>
                <a:r>
                  <a:rPr lang="en-US" b="1" smtClean="0">
                    <a:solidFill>
                      <a:schemeClr val="accent1">
                        <a:lumMod val="75000"/>
                      </a:schemeClr>
                    </a:solidFill>
                    <a:sym typeface="Symbol"/>
                  </a:rPr>
                  <a:t>at crossing</a:t>
                </a:r>
              </a:p>
              <a:p>
                <a:r>
                  <a:rPr lang="en-US" b="1">
                    <a:solidFill>
                      <a:schemeClr val="accent1">
                        <a:lumMod val="75000"/>
                      </a:schemeClr>
                    </a:solidFill>
                    <a:sym typeface="Symbol"/>
                  </a:rPr>
                  <a:t> </a:t>
                </a:r>
                <a:r>
                  <a:rPr lang="en-US" b="1" smtClean="0">
                    <a:solidFill>
                      <a:schemeClr val="accent1">
                        <a:lumMod val="75000"/>
                      </a:schemeClr>
                    </a:solidFill>
                    <a:sym typeface="Symbol"/>
                  </a:rPr>
                  <a:t>  where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  <a:sym typeface="Symbol"/>
                      </a:rPr>
                      <m:t>𝑮</m:t>
                    </m:r>
                    <m:d>
                      <m:dPr>
                        <m:ctrlPr>
                          <a:rPr lang="en-US" b="1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  <a:sym typeface="Symbol"/>
                          </a:rPr>
                        </m:ctrlPr>
                      </m:dPr>
                      <m:e>
                        <m:r>
                          <a:rPr lang="en-US" b="1" i="0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  <a:sym typeface="Symbol"/>
                          </a:rPr>
                          <m:t>𝐜𝐨𝐬</m:t>
                        </m:r>
                        <m:r>
                          <a:rPr lang="en-US" b="1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  <a:sym typeface="Symbol"/>
                          </a:rPr>
                          <m:t> </m:t>
                        </m:r>
                        <m:sSub>
                          <m:sSubPr>
                            <m:ctrlPr>
                              <a:rPr lang="en-US" b="1" i="1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/>
                                <a:sym typeface="Symbol"/>
                              </a:rPr>
                            </m:ctrlPr>
                          </m:sSubPr>
                          <m:e>
                            <m:r>
                              <a:rPr lang="en-US" b="1" i="1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/>
                                <a:sym typeface="Symbol"/>
                              </a:rPr>
                              <m:t>𝜽</m:t>
                            </m:r>
                          </m:e>
                          <m:sub>
                            <m:r>
                              <a:rPr lang="en-US" b="1" i="1" smtClean="0">
                                <a:solidFill>
                                  <a:schemeClr val="accent2">
                                    <a:lumMod val="75000"/>
                                  </a:schemeClr>
                                </a:solidFill>
                                <a:latin typeface="Cambria Math"/>
                                <a:sym typeface="Symbol"/>
                              </a:rPr>
                              <m:t>𝟎</m:t>
                            </m:r>
                          </m:sub>
                        </m:sSub>
                      </m:e>
                    </m:d>
                    <m:r>
                      <a:rPr lang="en-US" b="1" i="1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  <a:sym typeface="Symbol"/>
                      </a:rPr>
                      <m:t>=</m:t>
                    </m:r>
                    <m:r>
                      <a:rPr lang="en-US" b="1" i="1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  <a:sym typeface="Symbol"/>
                      </a:rPr>
                      <m:t>𝟎</m:t>
                    </m:r>
                  </m:oMath>
                </a14:m>
                <a:endParaRPr lang="en-US" b="1" smtClean="0">
                  <a:solidFill>
                    <a:schemeClr val="accent2">
                      <a:lumMod val="75000"/>
                    </a:schemeClr>
                  </a:solidFill>
                  <a:sym typeface="Symbol"/>
                </a:endParaRPr>
              </a:p>
              <a:p>
                <a:endParaRPr lang="en-US" sz="500" b="1">
                  <a:solidFill>
                    <a:schemeClr val="accent1">
                      <a:lumMod val="75000"/>
                    </a:schemeClr>
                  </a:solidFill>
                  <a:sym typeface="Symbol"/>
                </a:endParaRPr>
              </a:p>
              <a:p>
                <a:r>
                  <a:rPr lang="en-US" b="1" smtClean="0">
                    <a:solidFill>
                      <a:schemeClr val="accent1">
                        <a:lumMod val="75000"/>
                      </a:schemeClr>
                    </a:solidFill>
                    <a:sym typeface="Symbol"/>
                  </a:rPr>
                  <a:t> Interaction strength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  <a:sym typeface="Symbol"/>
                          </a:rPr>
                        </m:ctrlPr>
                      </m:sSubPr>
                      <m:e>
                        <m:r>
                          <a:rPr lang="en-US" b="1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  <a:sym typeface="Symbol"/>
                          </a:rPr>
                          <m:t>𝝁</m:t>
                        </m:r>
                      </m:e>
                      <m:sub>
                        <m:r>
                          <a:rPr lang="en-US" b="1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  <a:sym typeface="Symbol"/>
                          </a:rPr>
                          <m:t>𝟏</m:t>
                        </m:r>
                        <m:r>
                          <a:rPr lang="en-US" b="1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  <a:sym typeface="Symbol"/>
                          </a:rPr>
                          <m:t>,</m:t>
                        </m:r>
                        <m:r>
                          <a:rPr lang="en-US" b="1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  <a:sym typeface="Symbol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b="1" smtClean="0">
                    <a:solidFill>
                      <a:schemeClr val="accent2">
                        <a:lumMod val="75000"/>
                      </a:schemeClr>
                    </a:solidFill>
                    <a:sym typeface="Symbol"/>
                  </a:rPr>
                  <a:t> </a:t>
                </a:r>
                <a:r>
                  <a:rPr lang="en-US" b="1" smtClean="0">
                    <a:solidFill>
                      <a:schemeClr val="accent1">
                        <a:lumMod val="75000"/>
                      </a:schemeClr>
                    </a:solidFill>
                    <a:sym typeface="Symbol"/>
                  </a:rPr>
                  <a:t>of critical points follow</a:t>
                </a:r>
              </a:p>
              <a:p>
                <a:r>
                  <a:rPr lang="en-US" b="1" smtClean="0">
                    <a:solidFill>
                      <a:schemeClr val="accent1">
                        <a:lumMod val="75000"/>
                      </a:schemeClr>
                    </a:solidFill>
                    <a:sym typeface="Symbol"/>
                  </a:rPr>
                  <a:t>   easily from </a:t>
                </a:r>
                <a14:m>
                  <m:oMath xmlns:m="http://schemas.openxmlformats.org/officeDocument/2006/math">
                    <m:r>
                      <a:rPr lang="en-US" b="1" i="1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  <a:sym typeface="Symbol"/>
                      </a:rPr>
                      <m:t>𝑮</m:t>
                    </m:r>
                    <m:d>
                      <m:dPr>
                        <m:ctrlPr>
                          <a:rPr lang="en-US" b="1" i="1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  <a:sym typeface="Symbol"/>
                          </a:rPr>
                        </m:ctrlPr>
                      </m:dPr>
                      <m:e>
                        <m:r>
                          <a:rPr lang="en-US" b="1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  <a:sym typeface="Symbol"/>
                          </a:rPr>
                          <m:t>𝐜𝐨𝐬</m:t>
                        </m:r>
                        <m:r>
                          <a:rPr lang="en-US" b="1" i="1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  <a:sym typeface="Symbol"/>
                          </a:rPr>
                          <m:t> </m:t>
                        </m:r>
                        <m:r>
                          <a:rPr lang="en-US" b="1" i="1" smtClean="0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  <a:sym typeface="Symbol"/>
                          </a:rPr>
                          <m:t>𝜽</m:t>
                        </m:r>
                      </m:e>
                    </m:d>
                  </m:oMath>
                </a14:m>
                <a:endParaRPr lang="en-US" b="1" smtClean="0">
                  <a:solidFill>
                    <a:schemeClr val="accent1">
                      <a:lumMod val="75000"/>
                    </a:schemeClr>
                  </a:solidFill>
                  <a:sym typeface="Symbol"/>
                </a:endParaRPr>
              </a:p>
              <a:p>
                <a:endParaRPr lang="en-US" sz="400" b="1" smtClean="0">
                  <a:solidFill>
                    <a:schemeClr val="accent1">
                      <a:lumMod val="75000"/>
                    </a:schemeClr>
                  </a:solidFill>
                  <a:sym typeface="Symbol"/>
                </a:endParaRPr>
              </a:p>
              <a:p>
                <a:r>
                  <a:rPr lang="en-US" b="1" smtClean="0">
                    <a:solidFill>
                      <a:schemeClr val="accent1">
                        <a:lumMod val="75000"/>
                      </a:schemeClr>
                    </a:solidFill>
                    <a:sym typeface="Symbol"/>
                  </a:rPr>
                  <a:t> Single crossing: Complex solution guaranteed</a:t>
                </a:r>
              </a:p>
              <a:p>
                <a:pPr marL="171450" indent="-171450">
                  <a:buFont typeface="Symbol"/>
                  <a:buChar char="·"/>
                </a:pPr>
                <a:endParaRPr lang="en-US" sz="400" b="1">
                  <a:solidFill>
                    <a:schemeClr val="accent1">
                      <a:lumMod val="75000"/>
                    </a:schemeClr>
                  </a:solidFill>
                  <a:sym typeface="Symbol"/>
                </a:endParaRPr>
              </a:p>
              <a:p>
                <a:r>
                  <a:rPr lang="en-US" b="1">
                    <a:solidFill>
                      <a:schemeClr val="accent1">
                        <a:lumMod val="75000"/>
                      </a:schemeClr>
                    </a:solidFill>
                    <a:sym typeface="Symbol"/>
                  </a:rPr>
                  <a:t> </a:t>
                </a:r>
                <a:r>
                  <a:rPr lang="en-US" b="1" smtClean="0">
                    <a:solidFill>
                      <a:schemeClr val="accent1">
                        <a:lumMod val="75000"/>
                      </a:schemeClr>
                    </a:solidFill>
                    <a:sym typeface="Symbol"/>
                  </a:rPr>
                  <a:t>Several crossings:  Not guaranteed</a:t>
                </a:r>
                <a:endParaRPr lang="en-US" b="1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7668" y="3744929"/>
                <a:ext cx="5433454" cy="2320507"/>
              </a:xfrm>
              <a:prstGeom prst="rect">
                <a:avLst/>
              </a:prstGeom>
              <a:blipFill rotWithShape="1">
                <a:blip r:embed="rId5"/>
                <a:stretch>
                  <a:fillRect l="-897" t="-1312" b="-31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02" y="1095559"/>
            <a:ext cx="3168000" cy="2431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11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A Dispersion Relation Approach</a:t>
            </a:r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" y="-493"/>
            <a:ext cx="9224020" cy="193406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52" y="2879966"/>
            <a:ext cx="3528490" cy="352849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080" y="2879967"/>
            <a:ext cx="3233962" cy="324044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1882" y="2159807"/>
            <a:ext cx="4464000" cy="432000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pPr algn="ctr"/>
            <a:r>
              <a:rPr lang="en-US" b="1" smtClean="0">
                <a:solidFill>
                  <a:schemeClr val="accent1">
                    <a:lumMod val="75000"/>
                  </a:schemeClr>
                </a:solidFill>
              </a:rPr>
              <a:t>Classification of instabilities of “flavor waves”</a:t>
            </a:r>
          </a:p>
          <a:p>
            <a:pPr algn="ctr"/>
            <a:r>
              <a:rPr lang="en-US" b="1" smtClean="0">
                <a:solidFill>
                  <a:schemeClr val="accent1">
                    <a:lumMod val="75000"/>
                  </a:schemeClr>
                </a:solidFill>
              </a:rPr>
              <a:t>(Two-beam model)</a:t>
            </a:r>
            <a:endParaRPr lang="en-US" b="1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81142" y="2159807"/>
            <a:ext cx="4464000" cy="432000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pPr algn="ctr"/>
            <a:r>
              <a:rPr lang="en-US" b="1" smtClean="0">
                <a:solidFill>
                  <a:schemeClr val="accent1">
                    <a:lumMod val="75000"/>
                  </a:schemeClr>
                </a:solidFill>
              </a:rPr>
              <a:t>Classification of instabilities of plasma waves</a:t>
            </a:r>
          </a:p>
          <a:p>
            <a:pPr algn="ctr"/>
            <a:r>
              <a:rPr lang="en-US" b="1">
                <a:solidFill>
                  <a:schemeClr val="accent1">
                    <a:lumMod val="75000"/>
                  </a:schemeClr>
                </a:solidFill>
              </a:rPr>
              <a:t>(Two-beam model</a:t>
            </a:r>
            <a:r>
              <a:rPr lang="en-US" b="1" smtClean="0">
                <a:solidFill>
                  <a:schemeClr val="accent1">
                    <a:lumMod val="75000"/>
                  </a:schemeClr>
                </a:solidFill>
              </a:rPr>
              <a:t>)</a:t>
            </a:r>
            <a:endParaRPr lang="en-US" b="1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81142" y="5976396"/>
            <a:ext cx="4464000" cy="720041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pPr algn="ctr"/>
            <a:r>
              <a:rPr lang="en-US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Landau &amp; Lifshitz, Vol.10, Physical Kinetics</a:t>
            </a:r>
          </a:p>
          <a:p>
            <a:pPr algn="ctr"/>
            <a:r>
              <a:rPr lang="en-US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Chapter VI, Instability Theory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10864" y="4104077"/>
            <a:ext cx="7803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Stable</a:t>
            </a:r>
            <a:endParaRPr 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08262" y="4104077"/>
            <a:ext cx="1305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Particle-like</a:t>
            </a:r>
            <a:endParaRPr 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36252" y="5751025"/>
            <a:ext cx="13661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Tachyon-like</a:t>
            </a:r>
            <a:endParaRPr 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738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" y="-493"/>
            <a:ext cx="9217024" cy="582932"/>
          </a:xfrm>
        </p:spPr>
        <p:txBody>
          <a:bodyPr/>
          <a:lstStyle/>
          <a:p>
            <a:r>
              <a:rPr lang="en-US"/>
              <a:t> </a:t>
            </a:r>
            <a:r>
              <a:rPr lang="en-US" smtClean="0"/>
              <a:t>Dispersion Relation for Neutrino Flavor Waves</a:t>
            </a:r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23" y="2087797"/>
            <a:ext cx="8100528" cy="417658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3942" y="6183085"/>
            <a:ext cx="84971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i-FI" sz="2000"/>
              <a:t>Yi, </a:t>
            </a:r>
            <a:r>
              <a:rPr lang="fi-FI" sz="2000" smtClean="0"/>
              <a:t>Ma, Martin &amp; Duan, </a:t>
            </a:r>
            <a:r>
              <a:rPr lang="en-US" sz="2000" smtClean="0"/>
              <a:t>PRD 99 </a:t>
            </a:r>
            <a:r>
              <a:rPr lang="en-US" sz="2000"/>
              <a:t>(2019) </a:t>
            </a:r>
            <a:r>
              <a:rPr lang="en-US" sz="2000" smtClean="0"/>
              <a:t>063005 [</a:t>
            </a:r>
            <a:r>
              <a:rPr lang="fi-FI" sz="2000" smtClean="0"/>
              <a:t>arXiv:</a:t>
            </a:r>
            <a:r>
              <a:rPr lang="en-US" sz="2000" smtClean="0"/>
              <a:t>1901.01546]</a:t>
            </a:r>
            <a:endParaRPr lang="en-US" sz="2000"/>
          </a:p>
        </p:txBody>
      </p:sp>
      <p:sp>
        <p:nvSpPr>
          <p:cNvPr id="9" name="TextBox 8"/>
          <p:cNvSpPr txBox="1"/>
          <p:nvPr/>
        </p:nvSpPr>
        <p:spPr>
          <a:xfrm>
            <a:off x="3170234" y="615342"/>
            <a:ext cx="58308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smtClean="0">
                <a:solidFill>
                  <a:schemeClr val="accent1">
                    <a:lumMod val="75000"/>
                  </a:schemeClr>
                </a:solidFill>
              </a:rPr>
              <a:t>Dispersion relations for different</a:t>
            </a:r>
          </a:p>
          <a:p>
            <a:r>
              <a:rPr lang="en-US" sz="2000" b="1" smtClean="0">
                <a:solidFill>
                  <a:schemeClr val="accent1">
                    <a:lumMod val="75000"/>
                  </a:schemeClr>
                </a:solidFill>
              </a:rPr>
              <a:t>angle distributions of neutrino gas</a:t>
            </a:r>
            <a:endParaRPr lang="en-US" sz="2000" b="1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3892" y="647597"/>
            <a:ext cx="3024420" cy="1806949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99" y="719607"/>
            <a:ext cx="2888774" cy="1656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438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Summary on Dispersion of Fast Flavor Waves</a:t>
            </a:r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503238" y="872855"/>
                <a:ext cx="8497884" cy="58235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</a:rPr>
                  <a:t>• Neutrino-neutrino interactions lead to emergence of </a:t>
                </a:r>
              </a:p>
              <a:p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</a:rPr>
                  <a:t>   collective modes of flavor coherence (propagating or unstable)</a:t>
                </a:r>
              </a:p>
              <a:p>
                <a:endParaRPr lang="en-US" sz="1000" b="1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r>
                  <a:rPr lang="en-US" sz="2000" b="1">
                    <a:solidFill>
                      <a:schemeClr val="accent1">
                        <a:lumMod val="75000"/>
                      </a:schemeClr>
                    </a:solidFill>
                  </a:rPr>
                  <a:t>• </a:t>
                </a:r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</a:rPr>
                  <a:t>Need not exist for every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2000" b="1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2000" b="1" i="1" smtClean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latin typeface="Cambria Math"/>
                          </a:rPr>
                          <m:t>𝑲</m:t>
                        </m:r>
                      </m:e>
                    </m:acc>
                    <m:r>
                      <a:rPr lang="en-US" sz="2000" b="1" i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</a:rPr>
                      <m:t>/</m:t>
                    </m:r>
                    <m:r>
                      <a:rPr lang="en-US" sz="2000" b="1" i="1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/>
                      </a:rPr>
                      <m:t>𝝁</m:t>
                    </m:r>
                  </m:oMath>
                </a14:m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</a:rPr>
                  <a:t> (dispersion relations can end)</a:t>
                </a:r>
              </a:p>
              <a:p>
                <a:endParaRPr lang="en-US" sz="1000" b="1" smtClean="0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r>
                  <a:rPr lang="en-US" sz="2000" b="1">
                    <a:solidFill>
                      <a:schemeClr val="accent1">
                        <a:lumMod val="75000"/>
                      </a:schemeClr>
                    </a:solidFill>
                  </a:rPr>
                  <a:t>• </a:t>
                </a:r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</a:rPr>
                  <a:t>Co-exist with non-collective modes</a:t>
                </a:r>
              </a:p>
              <a:p>
                <a:endParaRPr lang="en-US" sz="1000" b="1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</a:rPr>
                  <a:t>• “Wave packet of flavor coherence” dissipates by kinematical decoherence</a:t>
                </a:r>
              </a:p>
              <a:p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</a:rPr>
                  <a:t>   between non-collective modes</a:t>
                </a:r>
              </a:p>
              <a:p>
                <a:endParaRPr lang="en-US" sz="1000" b="1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r>
                  <a:rPr lang="en-US" sz="2000" b="1">
                    <a:solidFill>
                      <a:schemeClr val="accent1">
                        <a:lumMod val="75000"/>
                      </a:schemeClr>
                    </a:solidFill>
                  </a:rPr>
                  <a:t>• </a:t>
                </a:r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</a:rPr>
                  <a:t>Contains non-dissipating (propagating or growing) projection for</a:t>
                </a:r>
              </a:p>
              <a:p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</a:rPr>
                  <a:t>   sufficiently strong nu-nu interaction effect</a:t>
                </a:r>
              </a:p>
              <a:p>
                <a:endParaRPr lang="en-US" sz="1000" b="1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r>
                  <a:rPr lang="en-US" sz="2000" b="1">
                    <a:solidFill>
                      <a:schemeClr val="accent1">
                        <a:lumMod val="75000"/>
                      </a:schemeClr>
                    </a:solidFill>
                  </a:rPr>
                  <a:t>• </a:t>
                </a:r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</a:rPr>
                  <a:t>Explicit formulation of eigenfunctions for non-collective modes</a:t>
                </a:r>
              </a:p>
              <a:p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</a:rPr>
                  <a:t>   leads to simple identification of critical points</a:t>
                </a:r>
                <a:endParaRPr lang="en-US" sz="2000" b="1" smtClean="0">
                  <a:solidFill>
                    <a:schemeClr val="accent2">
                      <a:lumMod val="75000"/>
                    </a:schemeClr>
                  </a:solidFill>
                </a:endParaRPr>
              </a:p>
              <a:p>
                <a:endParaRPr lang="en-US" sz="1000" b="1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r>
                  <a:rPr lang="en-US" sz="2000" b="1">
                    <a:solidFill>
                      <a:schemeClr val="accent1">
                        <a:lumMod val="75000"/>
                      </a:schemeClr>
                    </a:solidFill>
                  </a:rPr>
                  <a:t>• </a:t>
                </a:r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</a:rPr>
                  <a:t>Stable collective modes “peel off” from the light cone and exist only outside</a:t>
                </a:r>
              </a:p>
              <a:p>
                <a:endParaRPr lang="en-US" sz="1000" b="1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r>
                  <a:rPr lang="en-US" sz="2000" b="1">
                    <a:solidFill>
                      <a:schemeClr val="accent1">
                        <a:lumMod val="75000"/>
                      </a:schemeClr>
                    </a:solidFill>
                  </a:rPr>
                  <a:t>• </a:t>
                </a:r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</a:rPr>
                  <a:t>Unstable collective modes begin/end under the light cone from</a:t>
                </a:r>
              </a:p>
              <a:p>
                <a:r>
                  <a:rPr lang="en-US" sz="2000" b="1">
                    <a:solidFill>
                      <a:schemeClr val="accent1">
                        <a:lumMod val="75000"/>
                      </a:schemeClr>
                    </a:solidFill>
                  </a:rPr>
                  <a:t> </a:t>
                </a:r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</a:rPr>
                  <a:t>  coalescence</a:t>
                </a:r>
                <a:r>
                  <a:rPr lang="en-US" sz="2000" b="1">
                    <a:solidFill>
                      <a:schemeClr val="accent1">
                        <a:lumMod val="75000"/>
                      </a:schemeClr>
                    </a:solidFill>
                  </a:rPr>
                  <a:t> </a:t>
                </a:r>
                <a:r>
                  <a:rPr lang="en-US" sz="2000" b="1" smtClean="0">
                    <a:solidFill>
                      <a:schemeClr val="accent1">
                        <a:lumMod val="75000"/>
                      </a:schemeClr>
                    </a:solidFill>
                  </a:rPr>
                  <a:t>of non-collective modes</a:t>
                </a:r>
              </a:p>
              <a:p>
                <a:endParaRPr lang="en-US" sz="1000" b="1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r>
                  <a:rPr lang="en-US" sz="2000" b="1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             Capozzi, Raffelt &amp; Stirner, arXiv:1906.08794, JCAP in press</a:t>
                </a:r>
                <a:endParaRPr lang="en-US" sz="2000" b="1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238" y="872855"/>
                <a:ext cx="8497884" cy="5823582"/>
              </a:xfrm>
              <a:prstGeom prst="rect">
                <a:avLst/>
              </a:prstGeom>
              <a:blipFill rotWithShape="1">
                <a:blip r:embed="rId2"/>
                <a:stretch>
                  <a:fillRect l="-789" t="-5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26545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Stability Criteria for Fast Flavor Waves</a:t>
            </a:r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431932" y="935637"/>
            <a:ext cx="849788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• Has only been investigated for axially symmetric distribution</a:t>
            </a:r>
          </a:p>
          <a:p>
            <a:r>
              <a:rPr lang="en-US" sz="2400" b="1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  around K-vector</a:t>
            </a:r>
          </a:p>
          <a:p>
            <a:endParaRPr lang="en-US" sz="600" b="1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2400" b="1">
                <a:solidFill>
                  <a:schemeClr val="accent1">
                    <a:lumMod val="75000"/>
                  </a:schemeClr>
                </a:solidFill>
              </a:rPr>
              <a:t>• </a:t>
            </a:r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One angle crossing </a:t>
            </a:r>
            <a:r>
              <a:rPr lang="en-US" sz="2400" b="1">
                <a:solidFill>
                  <a:schemeClr val="accent1">
                    <a:lumMod val="75000"/>
                  </a:schemeClr>
                </a:solidFill>
              </a:rPr>
              <a:t>guarantees </a:t>
            </a:r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instability</a:t>
            </a:r>
          </a:p>
          <a:p>
            <a:endParaRPr lang="en-US" sz="600" b="1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2400" b="1">
                <a:solidFill>
                  <a:schemeClr val="accent1">
                    <a:lumMod val="75000"/>
                  </a:schemeClr>
                </a:solidFill>
              </a:rPr>
              <a:t>• </a:t>
            </a:r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Even number of crossings can be stable</a:t>
            </a:r>
          </a:p>
          <a:p>
            <a:endParaRPr lang="en-US" sz="600" b="1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2400" b="1">
                <a:solidFill>
                  <a:schemeClr val="accent1">
                    <a:lumMod val="75000"/>
                  </a:schemeClr>
                </a:solidFill>
              </a:rPr>
              <a:t>• Odd number of crossings needed</a:t>
            </a:r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?</a:t>
            </a:r>
          </a:p>
          <a:p>
            <a:endParaRPr lang="en-US" sz="600" b="1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2400" b="1">
                <a:solidFill>
                  <a:schemeClr val="accent1">
                    <a:lumMod val="75000"/>
                  </a:schemeClr>
                </a:solidFill>
              </a:rPr>
              <a:t>• </a:t>
            </a:r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General non-axisymmetric distribution?</a:t>
            </a:r>
          </a:p>
        </p:txBody>
      </p:sp>
    </p:spTree>
    <p:extLst>
      <p:ext uri="{BB962C8B-B14F-4D97-AF65-F5344CB8AC3E}">
        <p14:creationId xmlns:p14="http://schemas.microsoft.com/office/powerpoint/2010/main" val="1485276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Many Open Questions</a:t>
            </a:r>
            <a:endParaRPr lang="en-US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72" y="3816037"/>
            <a:ext cx="4692411" cy="273557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0" name="Rectangle 1027"/>
          <p:cNvSpPr>
            <a:spLocks noChangeArrowheads="1"/>
          </p:cNvSpPr>
          <p:nvPr/>
        </p:nvSpPr>
        <p:spPr bwMode="auto">
          <a:xfrm>
            <a:off x="5832682" y="3727257"/>
            <a:ext cx="2961244" cy="863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33333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 anchorCtr="0"/>
          <a:lstStyle/>
          <a:p>
            <a:pPr algn="l"/>
            <a:endParaRPr lang="en-US" sz="2400" b="1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Rectangle 1027"/>
          <p:cNvSpPr>
            <a:spLocks noChangeArrowheads="1"/>
          </p:cNvSpPr>
          <p:nvPr/>
        </p:nvSpPr>
        <p:spPr bwMode="auto">
          <a:xfrm>
            <a:off x="5548340" y="3735401"/>
            <a:ext cx="3231128" cy="1889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33333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 anchorCtr="0"/>
          <a:lstStyle/>
          <a:p>
            <a:pPr algn="l"/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</a:rPr>
              <a:t>For the past 25 years</a:t>
            </a:r>
          </a:p>
          <a:p>
            <a:pPr algn="l"/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</a:rPr>
              <a:t>the same message:</a:t>
            </a:r>
          </a:p>
          <a:p>
            <a:pPr algn="l"/>
            <a:endParaRPr lang="en-US" sz="500" b="1" smtClean="0">
              <a:solidFill>
                <a:schemeClr val="accent2">
                  <a:lumMod val="75000"/>
                </a:schemeClr>
              </a:solidFill>
            </a:endParaRPr>
          </a:p>
          <a:p>
            <a:pPr algn="l"/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</a:rPr>
              <a:t>    “It is only the beginning.</a:t>
            </a:r>
          </a:p>
          <a:p>
            <a:pPr algn="l"/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</a:rPr>
              <a:t>     A lot more work </a:t>
            </a:r>
          </a:p>
          <a:p>
            <a:pPr algn="l"/>
            <a:r>
              <a:rPr lang="en-US" sz="2400" b="1" smtClean="0">
                <a:solidFill>
                  <a:schemeClr val="accent2">
                    <a:lumMod val="75000"/>
                  </a:schemeClr>
                </a:solidFill>
              </a:rPr>
              <a:t>     ahead of us …”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07898" y="640418"/>
            <a:ext cx="8691290" cy="30623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Flavor evolution in dense neutrino flows still on the level of </a:t>
            </a:r>
          </a:p>
          <a:p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simplified toy models and parametric studies</a:t>
            </a:r>
          </a:p>
          <a:p>
            <a:endParaRPr lang="en-US" sz="500" b="1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2400" b="1">
                <a:solidFill>
                  <a:schemeClr val="accent1">
                    <a:lumMod val="75000"/>
                  </a:schemeClr>
                </a:solidFill>
              </a:rPr>
              <a:t>•  </a:t>
            </a:r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Kinetic equation in the mean-field limit justified?</a:t>
            </a:r>
          </a:p>
          <a:p>
            <a:endParaRPr lang="en-US" sz="500" b="1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•  Realistic normal-mode analysis without symmetry assumptions?</a:t>
            </a:r>
          </a:p>
          <a:p>
            <a:endParaRPr lang="en-US" sz="500" b="1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2400" b="1">
                <a:solidFill>
                  <a:schemeClr val="accent1">
                    <a:lumMod val="75000"/>
                  </a:schemeClr>
                </a:solidFill>
              </a:rPr>
              <a:t>• </a:t>
            </a:r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 Realistic triggering of stable or unstable flavor waves?</a:t>
            </a:r>
          </a:p>
          <a:p>
            <a:endParaRPr lang="en-US" sz="500" b="1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•  Do </a:t>
            </a:r>
            <a:r>
              <a:rPr lang="en-US" sz="2400" b="1">
                <a:solidFill>
                  <a:schemeClr val="accent1">
                    <a:lumMod val="75000"/>
                  </a:schemeClr>
                </a:solidFill>
              </a:rPr>
              <a:t>tachyonic modes </a:t>
            </a:r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lead </a:t>
            </a:r>
            <a:r>
              <a:rPr lang="en-US" sz="2400" b="1">
                <a:solidFill>
                  <a:schemeClr val="accent1">
                    <a:lumMod val="75000"/>
                  </a:schemeClr>
                </a:solidFill>
              </a:rPr>
              <a:t>to flavor equilibration</a:t>
            </a:r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?</a:t>
            </a:r>
          </a:p>
          <a:p>
            <a:endParaRPr lang="en-US" sz="500" b="1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2400" b="1">
                <a:solidFill>
                  <a:schemeClr val="accent1">
                    <a:lumMod val="75000"/>
                  </a:schemeClr>
                </a:solidFill>
              </a:rPr>
              <a:t>• </a:t>
            </a:r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 Realistic </a:t>
            </a:r>
            <a:r>
              <a:rPr lang="en-US" sz="2400" b="1">
                <a:solidFill>
                  <a:schemeClr val="accent1">
                    <a:lumMod val="75000"/>
                  </a:schemeClr>
                </a:solidFill>
              </a:rPr>
              <a:t>impact on SN explosion and nucleosynthesis</a:t>
            </a:r>
            <a:r>
              <a:rPr lang="en-US" sz="2400" b="1" smtClean="0">
                <a:solidFill>
                  <a:schemeClr val="accent1">
                    <a:lumMod val="75000"/>
                  </a:schemeClr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39679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Kinetic </a:t>
            </a:r>
            <a:r>
              <a:rPr lang="en-US"/>
              <a:t>Equation for Neutrino </a:t>
            </a:r>
            <a:r>
              <a:rPr lang="en-US" smtClean="0"/>
              <a:t>Transport</a:t>
            </a:r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/>
              <p:cNvSpPr txBox="1"/>
              <p:nvPr/>
            </p:nvSpPr>
            <p:spPr>
              <a:xfrm>
                <a:off x="504069" y="4396627"/>
                <a:ext cx="8242064" cy="8996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  <a:ea typeface="Cambria Math"/>
                        </a:rPr>
                        <m:t>ℋ</m:t>
                      </m:r>
                      <m:r>
                        <a:rPr lang="en-US" sz="2000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sz="2000" b="0" i="0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Δ</m:t>
                          </m:r>
                          <m:sSup>
                            <m:sSupPr>
                              <m:ctrlPr>
                                <a:rPr lang="en-US" sz="2000" b="0" i="1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en-US" sz="2000" b="0" i="1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000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4</m:t>
                          </m:r>
                          <m:r>
                            <a:rPr lang="en-US" sz="2000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𝐸</m:t>
                          </m:r>
                        </m:den>
                      </m:f>
                      <m:d>
                        <m:dPr>
                          <m:ctrlPr>
                            <a:rPr lang="en-US" sz="2000" b="0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000" b="0" i="1" smtClean="0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func>
                                  <m:funcPr>
                                    <m:ctrlPr>
                                      <a:rPr lang="en-US" sz="2000" b="0" i="1" smtClean="0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  <m:brk m:alnAt="7"/>
                                      </m:rPr>
                                      <a:rPr lang="en-US" sz="2000" b="0" i="0" smtClean="0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c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2000" b="0" i="0" smtClean="0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os</m:t>
                                    </m:r>
                                  </m:fName>
                                  <m:e>
                                    <m:r>
                                      <a:rPr lang="en-US" sz="2000" b="0" i="1" smtClean="0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2</m:t>
                                    </m:r>
                                    <m:r>
                                      <m:rPr>
                                        <m:brk m:alnAt="7"/>
                                      </m:rPr>
                                      <a:rPr lang="en-US" sz="2000" b="0" i="1" smtClean="0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𝜃</m:t>
                                    </m:r>
                                  </m:e>
                                </m:func>
                              </m:e>
                              <m:e>
                                <m:func>
                                  <m:funcPr>
                                    <m:ctrlPr>
                                      <a:rPr lang="en-US" sz="2000" i="1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 b="0" i="0" smtClean="0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sz="2000" i="1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2</m:t>
                                    </m:r>
                                    <m:r>
                                      <m:rPr>
                                        <m:brk m:alnAt="7"/>
                                      </m:rPr>
                                      <a:rPr lang="en-US" sz="2000" i="1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𝜃</m:t>
                                    </m:r>
                                  </m:e>
                                </m:func>
                              </m:e>
                            </m:mr>
                            <m:mr>
                              <m:e>
                                <m:func>
                                  <m:funcPr>
                                    <m:ctrlPr>
                                      <a:rPr lang="en-US" sz="2000" i="1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sz="2000" i="1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2</m:t>
                                    </m:r>
                                    <m:r>
                                      <m:rPr>
                                        <m:brk m:alnAt="7"/>
                                      </m:rPr>
                                      <a:rPr lang="en-US" sz="2000" i="1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𝜃</m:t>
                                    </m:r>
                                  </m:e>
                                </m:func>
                              </m:e>
                              <m:e>
                                <m:r>
                                  <a:rPr lang="en-US" sz="2000" b="0" i="1" smtClean="0">
                                    <a:solidFill>
                                      <a:schemeClr val="accent1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  <m:t>−</m:t>
                                </m:r>
                                <m:func>
                                  <m:funcPr>
                                    <m:ctrlPr>
                                      <a:rPr lang="en-US" sz="2000" i="1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  <m:brk m:alnAt="7"/>
                                      </m:rPr>
                                      <a:rPr lang="en-US" sz="2000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c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os</m:t>
                                    </m:r>
                                  </m:fName>
                                  <m:e>
                                    <m:r>
                                      <a:rPr lang="en-US" sz="2000" i="1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2</m:t>
                                    </m:r>
                                    <m:r>
                                      <m:rPr>
                                        <m:brk m:alnAt="7"/>
                                      </m:rPr>
                                      <a:rPr lang="en-US" sz="2000" i="1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𝜃</m:t>
                                    </m:r>
                                  </m:e>
                                </m:func>
                              </m:e>
                            </m:mr>
                          </m:m>
                        </m:e>
                      </m:d>
                      <m:r>
                        <a:rPr lang="en-US" sz="2000" b="0" i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2000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+ </m:t>
                      </m:r>
                      <m:rad>
                        <m:radPr>
                          <m:degHide m:val="on"/>
                          <m:ctrlPr>
                            <a:rPr lang="en-US" sz="2000" b="0" i="1" smtClean="0">
                              <a:solidFill>
                                <a:schemeClr val="accent3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000" b="0" i="1" smtClean="0">
                              <a:solidFill>
                                <a:schemeClr val="accent3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2</m:t>
                          </m:r>
                        </m:e>
                      </m:rad>
                      <m:sSub>
                        <m:sSubPr>
                          <m:ctrlPr>
                            <a:rPr lang="en-US" sz="2000" b="0" i="1" smtClean="0">
                              <a:solidFill>
                                <a:schemeClr val="accent3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schemeClr val="accent3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𝐺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2000" b="0" i="0" smtClean="0">
                              <a:solidFill>
                                <a:schemeClr val="accent3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F</m:t>
                          </m:r>
                        </m:sub>
                      </m:sSub>
                      <m:d>
                        <m:dPr>
                          <m:ctrlPr>
                            <a:rPr lang="en-US" sz="2000" i="1">
                              <a:solidFill>
                                <a:schemeClr val="accent3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000" i="1">
                                  <a:solidFill>
                                    <a:schemeClr val="accent3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2000" i="1">
                                        <a:solidFill>
                                          <a:schemeClr val="accent3">
                                            <a:lumMod val="50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sz="2000" i="1">
                                        <a:solidFill>
                                          <a:schemeClr val="accent3">
                                            <a:lumMod val="50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𝑛</m:t>
                                    </m:r>
                                  </m:e>
                                  <m:sub>
                                    <m:r>
                                      <m:rPr>
                                        <m:brk m:alnAt="7"/>
                                      </m:rPr>
                                      <a:rPr lang="en-US" sz="2000" i="1">
                                        <a:solidFill>
                                          <a:schemeClr val="accent3">
                                            <a:lumMod val="50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𝑒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lang="en-US" sz="2000" i="1">
                                    <a:solidFill>
                                      <a:schemeClr val="accent3">
                                        <a:lumMod val="50000"/>
                                      </a:schemeClr>
                                    </a:solidFill>
                                    <a:latin typeface="Cambria Math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000" i="1">
                                    <a:solidFill>
                                      <a:schemeClr val="accent3">
                                        <a:lumMod val="50000"/>
                                      </a:schemeClr>
                                    </a:solidFill>
                                    <a:latin typeface="Cambria Math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2000" i="1">
                                    <a:solidFill>
                                      <a:schemeClr val="accent3">
                                        <a:lumMod val="50000"/>
                                      </a:schemeClr>
                                    </a:solidFill>
                                    <a:latin typeface="Cambria Math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sz="2000" b="0" i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20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 </m:t>
                      </m:r>
                      <m:rad>
                        <m:radPr>
                          <m:degHide m:val="on"/>
                          <m:ctrlPr>
                            <a:rPr lang="en-US" sz="200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0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2</m:t>
                          </m:r>
                        </m:e>
                      </m:rad>
                      <m:sSub>
                        <m:sSubPr>
                          <m:ctrlPr>
                            <a:rPr lang="en-US" sz="20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𝐺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200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F</m:t>
                          </m:r>
                        </m:sub>
                      </m:sSub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sz="20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f>
                            <m:fPr>
                              <m:ctrlPr>
                                <a:rPr lang="en-US" sz="2000" i="1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2000" i="1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  <m:t>𝑑</m:t>
                                  </m:r>
                                </m:e>
                                <m:sup>
                                  <m:r>
                                    <a:rPr lang="en-US" sz="2000" i="1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  <m:t>3</m:t>
                                  </m:r>
                                </m:sup>
                              </m:sSup>
                              <m:acc>
                                <m:accPr>
                                  <m:chr m:val="⃗"/>
                                  <m:ctrlPr>
                                    <a:rPr lang="en-US" sz="2000" i="1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sz="2000" i="1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</a:rPr>
                                    <m:t>𝑝</m:t>
                                  </m:r>
                                </m:e>
                              </m:acc>
                            </m:num>
                            <m:den>
                              <m:sSup>
                                <m:sSupPr>
                                  <m:ctrlPr>
                                    <a:rPr lang="en-US" sz="2000" i="1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sz="2000" i="1">
                                          <a:solidFill>
                                            <a:schemeClr val="accent2">
                                              <a:lumMod val="75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000" i="1">
                                          <a:solidFill>
                                            <a:schemeClr val="accent2">
                                              <a:lumMod val="75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2</m:t>
                                      </m:r>
                                      <m:r>
                                        <a:rPr lang="en-US" sz="2000" i="1">
                                          <a:solidFill>
                                            <a:schemeClr val="accent2">
                                              <a:lumMod val="75000"/>
                                            </a:schemeClr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𝜋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US" sz="2000" i="1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3</m:t>
                                  </m:r>
                                </m:sup>
                              </m:sSup>
                            </m:den>
                          </m:f>
                        </m:e>
                      </m:nary>
                      <m:d>
                        <m:dPr>
                          <m:ctrlPr>
                            <a:rPr lang="en-US" sz="20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𝜚</m:t>
                          </m:r>
                          <m:r>
                            <a:rPr lang="en-US" sz="2000" i="1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+</m:t>
                          </m:r>
                          <m:bar>
                            <m:barPr>
                              <m:pos m:val="top"/>
                              <m:ctrlPr>
                                <a:rPr lang="en-US" sz="2000" i="1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barPr>
                            <m:e>
                              <m:r>
                                <a:rPr lang="en-US" sz="2000" i="1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𝜚</m:t>
                              </m:r>
                            </m:e>
                          </m:bar>
                        </m:e>
                      </m:d>
                    </m:oMath>
                  </m:oMathPara>
                </a14:m>
                <a:endParaRPr lang="en-US" sz="2000">
                  <a:solidFill>
                    <a:schemeClr val="accent3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069" y="4396627"/>
                <a:ext cx="8242064" cy="89967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TextBox 47"/>
          <p:cNvSpPr txBox="1"/>
          <p:nvPr/>
        </p:nvSpPr>
        <p:spPr>
          <a:xfrm>
            <a:off x="431932" y="4064017"/>
            <a:ext cx="76599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smtClean="0">
                <a:solidFill>
                  <a:schemeClr val="accent1">
                    <a:lumMod val="75000"/>
                  </a:schemeClr>
                </a:solidFill>
              </a:rPr>
              <a:t>Flavor evolution governed by “Hamiltonian matrix” (here for 2 flavors)</a:t>
            </a:r>
            <a:endParaRPr lang="en-US" sz="2000" b="1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9" name="Rectangle 1027"/>
          <p:cNvSpPr>
            <a:spLocks noChangeArrowheads="1"/>
          </p:cNvSpPr>
          <p:nvPr/>
        </p:nvSpPr>
        <p:spPr bwMode="auto">
          <a:xfrm>
            <a:off x="4104097" y="5256237"/>
            <a:ext cx="1758368" cy="504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33333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/>
          <a:lstStyle/>
          <a:p>
            <a:pPr algn="ctr"/>
            <a:r>
              <a:rPr lang="en-US" smtClean="0">
                <a:solidFill>
                  <a:schemeClr val="accent3">
                    <a:lumMod val="50000"/>
                  </a:schemeClr>
                </a:solidFill>
                <a:effectLst/>
              </a:rPr>
              <a:t>MSW effect</a:t>
            </a:r>
            <a:endParaRPr lang="en-US">
              <a:solidFill>
                <a:schemeClr val="accent3">
                  <a:lumMod val="50000"/>
                </a:schemeClr>
              </a:solidFill>
              <a:effectLst/>
            </a:endParaRPr>
          </a:p>
        </p:txBody>
      </p:sp>
      <p:sp>
        <p:nvSpPr>
          <p:cNvPr id="50" name="Rectangle 1027"/>
          <p:cNvSpPr>
            <a:spLocks noChangeArrowheads="1"/>
          </p:cNvSpPr>
          <p:nvPr/>
        </p:nvSpPr>
        <p:spPr bwMode="auto">
          <a:xfrm>
            <a:off x="6049093" y="5270868"/>
            <a:ext cx="3023470" cy="576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33333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/>
          <a:lstStyle/>
          <a:p>
            <a:pPr algn="l">
              <a:lnSpc>
                <a:spcPts val="2000"/>
              </a:lnSpc>
            </a:pPr>
            <a:r>
              <a:rPr lang="en-US" smtClean="0">
                <a:solidFill>
                  <a:schemeClr val="accent2">
                    <a:lumMod val="75000"/>
                  </a:schemeClr>
                </a:solidFill>
              </a:rPr>
              <a:t>Nu-nu interactions, </a:t>
            </a:r>
          </a:p>
          <a:p>
            <a:pPr algn="l">
              <a:lnSpc>
                <a:spcPts val="2000"/>
              </a:lnSpc>
            </a:pPr>
            <a:r>
              <a:rPr lang="en-US" smtClean="0">
                <a:solidFill>
                  <a:schemeClr val="accent2">
                    <a:lumMod val="75000"/>
                  </a:schemeClr>
                </a:solidFill>
              </a:rPr>
              <a:t>nus feed back on each other</a:t>
            </a:r>
            <a:endParaRPr lang="en-US">
              <a:solidFill>
                <a:schemeClr val="accent2">
                  <a:lumMod val="75000"/>
                </a:schemeClr>
              </a:solidFill>
              <a:effectLst/>
            </a:endParaRPr>
          </a:p>
        </p:txBody>
      </p:sp>
      <p:sp>
        <p:nvSpPr>
          <p:cNvPr id="51" name="Rectangle 1027"/>
          <p:cNvSpPr>
            <a:spLocks noChangeArrowheads="1"/>
          </p:cNvSpPr>
          <p:nvPr/>
        </p:nvSpPr>
        <p:spPr bwMode="auto">
          <a:xfrm>
            <a:off x="1194041" y="5256237"/>
            <a:ext cx="2616426" cy="414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33333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/>
          <a:lstStyle/>
          <a:p>
            <a:pPr algn="ctr"/>
            <a:r>
              <a:rPr lang="en-US" smtClean="0">
                <a:solidFill>
                  <a:schemeClr val="accent1">
                    <a:lumMod val="75000"/>
                  </a:schemeClr>
                </a:solidFill>
                <a:effectLst/>
              </a:rPr>
              <a:t>Vacuum oscillations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/>
              <p:cNvSpPr txBox="1"/>
              <p:nvPr/>
            </p:nvSpPr>
            <p:spPr>
              <a:xfrm>
                <a:off x="215902" y="5760307"/>
                <a:ext cx="8857230" cy="9361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 anchor="ctr" anchorCtr="0">
                <a:noAutofit/>
              </a:bodyPr>
              <a:lstStyle/>
              <a:p>
                <a:r>
                  <a:rPr lang="en-US" sz="2000" b="1" smtClean="0">
                    <a:solidFill>
                      <a:schemeClr val="accent2">
                        <a:lumMod val="75000"/>
                      </a:schemeClr>
                    </a:solidFill>
                  </a:rPr>
                  <a:t> • Flavor evolution is caused by off-diagonal</a:t>
                </a:r>
                <a:r>
                  <a:rPr lang="en-US" sz="2000" b="1">
                    <a:solidFill>
                      <a:schemeClr val="accent2">
                        <a:lumMod val="75000"/>
                      </a:schemeClr>
                    </a:solidFill>
                    <a:ea typeface="Cambria Math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𝓗</m:t>
                    </m:r>
                  </m:oMath>
                </a14:m>
                <a:r>
                  <a:rPr lang="en-US" sz="2000" b="1" smtClean="0">
                    <a:solidFill>
                      <a:schemeClr val="accent2">
                        <a:lumMod val="75000"/>
                      </a:schemeClr>
                    </a:solidFill>
                  </a:rPr>
                  <a:t> elements (vacuum or nu-nu term)</a:t>
                </a:r>
              </a:p>
              <a:p>
                <a:r>
                  <a:rPr lang="en-US" sz="2000" b="1" smtClean="0">
                    <a:solidFill>
                      <a:schemeClr val="accent2">
                        <a:lumMod val="75000"/>
                      </a:schemeClr>
                    </a:solidFill>
                  </a:rPr>
                  <a:t> • For </a:t>
                </a:r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</a:rPr>
                      <m:t>𝚫</m:t>
                    </m:r>
                    <m:sSup>
                      <m:sSupPr>
                        <m:ctrlPr>
                          <a:rPr lang="en-US" sz="2000" b="1" i="1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000" b="1" i="1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</a:rPr>
                          <m:t>𝒎</m:t>
                        </m:r>
                      </m:e>
                      <m:sup>
                        <m:r>
                          <a:rPr lang="en-US" sz="2000" b="1" i="1">
                            <a:solidFill>
                              <a:schemeClr val="accent2">
                                <a:lumMod val="75000"/>
                              </a:schemeClr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</a:rPr>
                      <m:t>=</m:t>
                    </m:r>
                    <m:r>
                      <a:rPr lang="en-US" sz="2000" b="1" i="1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Cambria Math"/>
                      </a:rPr>
                      <m:t>𝟎</m:t>
                    </m:r>
                  </m:oMath>
                </a14:m>
                <a:r>
                  <a:rPr lang="en-US" sz="2000" b="1" smtClean="0">
                    <a:solidFill>
                      <a:schemeClr val="accent2">
                        <a:lumMod val="75000"/>
                      </a:schemeClr>
                    </a:solidFill>
                  </a:rPr>
                  <a:t>, nu-nu term can still cause run-away modes!</a:t>
                </a:r>
                <a:endParaRPr lang="en-US" sz="2000" b="1">
                  <a:solidFill>
                    <a:schemeClr val="accent2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52" name="TextBox 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902" y="5760307"/>
                <a:ext cx="8857230" cy="936130"/>
              </a:xfrm>
              <a:prstGeom prst="rect">
                <a:avLst/>
              </a:prstGeom>
              <a:blipFill rotWithShape="1">
                <a:blip r:embed="rId3"/>
                <a:stretch>
                  <a:fillRect l="-69" b="-65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extBox 52"/>
              <p:cNvSpPr txBox="1"/>
              <p:nvPr/>
            </p:nvSpPr>
            <p:spPr>
              <a:xfrm>
                <a:off x="5904819" y="4905503"/>
                <a:ext cx="2802370" cy="4227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Cambria Math"/>
                        </a:rPr>
                        <m:t> </m:t>
                      </m:r>
                      <m:groupChr>
                        <m:groupChrPr>
                          <m:chr m:val="⏟"/>
                          <m:ctrlPr>
                            <a:rPr lang="en-US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groupChrPr>
                        <m:e>
                          <m:r>
                            <a:rPr lang="en-US" b="0" i="0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                                               </m:t>
                          </m:r>
                        </m:e>
                      </m:groupChr>
                    </m:oMath>
                  </m:oMathPara>
                </a14:m>
                <a:endParaRPr lang="en-US">
                  <a:solidFill>
                    <a:schemeClr val="accent2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53" name="TextBox 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4819" y="4905503"/>
                <a:ext cx="2802370" cy="42274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/>
              <p:cNvSpPr txBox="1"/>
              <p:nvPr/>
            </p:nvSpPr>
            <p:spPr>
              <a:xfrm>
                <a:off x="4077075" y="4896187"/>
                <a:ext cx="1827744" cy="4227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⏟"/>
                          <m:ctrlPr>
                            <a:rPr lang="en-US" i="1" smtClean="0">
                              <a:solidFill>
                                <a:schemeClr val="accent3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</m:ctrlPr>
                        </m:groupChrPr>
                        <m:e>
                          <m:r>
                            <a:rPr lang="en-US" b="0" i="0" smtClean="0">
                              <a:solidFill>
                                <a:schemeClr val="accent3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                               </m:t>
                          </m:r>
                        </m:e>
                      </m:groupChr>
                    </m:oMath>
                  </m:oMathPara>
                </a14:m>
                <a:endParaRPr lang="en-US">
                  <a:solidFill>
                    <a:schemeClr val="accent3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54" name="TextBox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7075" y="4896187"/>
                <a:ext cx="1827744" cy="422744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54"/>
              <p:cNvSpPr txBox="1"/>
              <p:nvPr/>
            </p:nvSpPr>
            <p:spPr>
              <a:xfrm>
                <a:off x="1008139" y="4896187"/>
                <a:ext cx="2956257" cy="4227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⏟"/>
                          <m:ctrlPr>
                            <a:rPr lang="en-US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groupChrPr>
                        <m:e>
                          <m:r>
                            <a:rPr lang="en-US" b="0" i="0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                                                    </m:t>
                          </m:r>
                        </m:e>
                      </m:groupChr>
                    </m:oMath>
                  </m:oMathPara>
                </a14:m>
                <a:endParaRPr lang="en-US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55" name="Text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8139" y="4896187"/>
                <a:ext cx="2956257" cy="422744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TextBox 55"/>
              <p:cNvSpPr txBox="1"/>
              <p:nvPr/>
            </p:nvSpPr>
            <p:spPr>
              <a:xfrm>
                <a:off x="476584" y="2851243"/>
                <a:ext cx="8076378" cy="4701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0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𝜕</m:t>
                              </m:r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𝑡</m:t>
                              </m:r>
                            </m:sub>
                          </m:sSub>
                          <m: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+</m:t>
                          </m:r>
                          <m:acc>
                            <m:accPr>
                              <m:chr m:val="⃗"/>
                              <m:ctrlPr>
                                <a:rPr lang="en-US" sz="20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sz="20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𝑣</m:t>
                              </m:r>
                            </m:e>
                          </m:acc>
                          <m: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⋅</m:t>
                          </m:r>
                          <m:sSub>
                            <m:sSubPr>
                              <m:ctrlPr>
                                <a:rPr lang="en-US" sz="20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⃗"/>
                                  <m:ctrlPr>
                                    <a:rPr lang="en-US" sz="2000" b="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sz="2000" b="0" i="0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𝛻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𝑥</m:t>
                              </m:r>
                            </m:sub>
                          </m:sSub>
                          <m: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−</m:t>
                          </m:r>
                          <m:acc>
                            <m:accPr>
                              <m:chr m:val="⃗"/>
                              <m:ctrlPr>
                                <a:rPr lang="en-US" sz="2000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sz="20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𝐹</m:t>
                              </m:r>
                            </m:e>
                          </m:acc>
                          <m:r>
                            <a:rPr lang="en-US" sz="2000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⋅</m:t>
                          </m:r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⃗"/>
                                  <m:ctrlPr>
                                    <a:rPr lang="en-US" sz="2000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sz="200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𝛻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sz="20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𝑝</m:t>
                              </m:r>
                            </m:sub>
                          </m:sSub>
                        </m:e>
                      </m:d>
                      <m:r>
                        <a:rPr lang="en-US" sz="2000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 </m:t>
                      </m:r>
                      <m:r>
                        <a:rPr lang="en-US" sz="2000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𝜚</m:t>
                      </m:r>
                      <m:d>
                        <m:dPr>
                          <m:ctrlP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𝑡</m:t>
                          </m:r>
                          <m: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, </m:t>
                          </m:r>
                          <m:acc>
                            <m:accPr>
                              <m:chr m:val="⃗"/>
                              <m:ctrlPr>
                                <a:rPr lang="en-US" sz="20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sz="20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𝑥</m:t>
                              </m:r>
                            </m:e>
                          </m:acc>
                          <m: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,</m:t>
                          </m:r>
                          <m:acc>
                            <m:accPr>
                              <m:chr m:val="⃗"/>
                              <m:ctrlPr>
                                <a:rPr lang="en-US" sz="20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sz="20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𝑝</m:t>
                              </m:r>
                            </m:e>
                          </m:acc>
                        </m:e>
                      </m:d>
                      <m:r>
                        <a:rPr lang="en-US" sz="2000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i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−</m:t>
                      </m:r>
                      <m:r>
                        <m:rPr>
                          <m:nor/>
                        </m:rPr>
                        <a:rPr lang="en-US" sz="20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i</m:t>
                      </m:r>
                      <m:r>
                        <a:rPr lang="en-US" sz="2000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 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000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00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ℋ</m:t>
                          </m:r>
                          <m:d>
                            <m:dPr>
                              <m:ctrlPr>
                                <a:rPr lang="en-US" sz="2000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𝑡</m:t>
                              </m:r>
                              <m:r>
                                <a:rPr lang="en-US" sz="2000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,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2000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sz="2000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</m:acc>
                              <m:r>
                                <a:rPr lang="en-US" sz="2000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,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2000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sz="2000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𝑝</m:t>
                                  </m:r>
                                </m:e>
                              </m:acc>
                            </m:e>
                          </m:d>
                          <m:r>
                            <a:rPr lang="en-US" sz="2000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,</m:t>
                          </m:r>
                          <m: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𝜚</m:t>
                          </m:r>
                          <m:d>
                            <m:dPr>
                              <m:ctrlPr>
                                <a:rPr lang="en-US" sz="2000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𝑡</m:t>
                              </m:r>
                              <m:r>
                                <a:rPr lang="en-US" sz="2000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,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2000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sz="2000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</m:acc>
                              <m:r>
                                <a:rPr lang="en-US" sz="2000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,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2000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sz="2000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𝑝</m:t>
                                  </m:r>
                                </m:e>
                              </m:acc>
                            </m:e>
                          </m:d>
                        </m:e>
                      </m:d>
                      <m:r>
                        <a:rPr lang="en-US" sz="20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  <a:ea typeface="Cambria Math"/>
                        </a:rPr>
                        <m:t>𝒞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00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𝜚</m:t>
                          </m:r>
                          <m:d>
                            <m:dPr>
                              <m:ctrlPr>
                                <a:rPr lang="en-US" sz="2000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𝑡</m:t>
                              </m:r>
                              <m:r>
                                <a:rPr lang="en-US" sz="2000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,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2000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sz="2000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𝑥</m:t>
                                  </m:r>
                                </m:e>
                              </m:acc>
                              <m:r>
                                <a:rPr lang="en-US" sz="2000" i="1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,</m:t>
                              </m:r>
                              <m:acc>
                                <m:accPr>
                                  <m:chr m:val="⃗"/>
                                  <m:ctrlPr>
                                    <a:rPr lang="en-US" sz="2000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en-US" sz="2000" i="1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𝑝</m:t>
                                  </m:r>
                                </m:e>
                              </m:acc>
                            </m:e>
                          </m:d>
                        </m:e>
                      </m:d>
                    </m:oMath>
                  </m:oMathPara>
                </a14:m>
                <a:endParaRPr lang="en-US" sz="2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56" name="TextBox 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584" y="2851243"/>
                <a:ext cx="8076378" cy="470129"/>
              </a:xfrm>
              <a:prstGeom prst="rect">
                <a:avLst/>
              </a:prstGeom>
              <a:blipFill rotWithShape="1">
                <a:blip r:embed="rId7"/>
                <a:stretch>
                  <a:fillRect t="-15584" b="-38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7" name="TextBox 56"/>
          <p:cNvSpPr txBox="1"/>
          <p:nvPr/>
        </p:nvSpPr>
        <p:spPr>
          <a:xfrm>
            <a:off x="407898" y="719607"/>
            <a:ext cx="77291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smtClean="0">
                <a:solidFill>
                  <a:schemeClr val="accent1">
                    <a:lumMod val="75000"/>
                  </a:schemeClr>
                </a:solidFill>
              </a:rPr>
              <a:t>Flavor-dependent phase-space densities (occupation number matrices)</a:t>
            </a:r>
            <a:endParaRPr lang="en-US" sz="2000" b="1">
              <a:solidFill>
                <a:schemeClr val="accent1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/>
              <p:cNvSpPr txBox="1"/>
              <p:nvPr/>
            </p:nvSpPr>
            <p:spPr>
              <a:xfrm>
                <a:off x="503942" y="1202536"/>
                <a:ext cx="3952172" cy="12420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𝜚</m:t>
                      </m:r>
                      <m:r>
                        <a:rPr lang="en-US" sz="2000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en-US" sz="2000" b="0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000" b="0" i="1" smtClean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2000" i="1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sz="2000" i="1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𝑓</m:t>
                                    </m:r>
                                  </m:e>
                                  <m:sub>
                                    <m:sSub>
                                      <m:sSubPr>
                                        <m:ctrlPr>
                                          <a:rPr lang="en-US" sz="2000" i="1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2000" i="1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𝜈</m:t>
                                        </m:r>
                                      </m:e>
                                      <m:sub>
                                        <m:r>
                                          <a:rPr lang="en-US" sz="2000" i="1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𝑒</m:t>
                                        </m:r>
                                      </m:sub>
                                    </m:sSub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sz="2000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𝑓</m:t>
                                    </m:r>
                                  </m:e>
                                  <m:sub>
                                    <m:d>
                                      <m:dPr>
                                        <m:begChr m:val="〈"/>
                                        <m:endChr m:val="|"/>
                                        <m:ctrlPr>
                                          <a:rPr lang="en-US" sz="2000" i="1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2000" i="1">
                                                <a:solidFill>
                                                  <a:schemeClr val="accent2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000" i="1">
                                                <a:solidFill>
                                                  <a:schemeClr val="accent2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  <m:t>𝜈</m:t>
                                            </m:r>
                                          </m:e>
                                          <m:sub>
                                            <m:r>
                                              <a:rPr lang="en-US" sz="2000" i="1">
                                                <a:solidFill>
                                                  <a:schemeClr val="accent2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  <m:t>𝑒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  <m:sSub>
                                      <m:sSubPr>
                                        <m:ctrlPr>
                                          <a:rPr lang="en-US" sz="2000" i="1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𝜈</m:t>
                                        </m:r>
                                      </m:e>
                                      <m:sub>
                                        <m:r>
                                          <a:rPr lang="en-US" sz="2000" b="0" i="1" smtClean="0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𝜇</m:t>
                                        </m:r>
                                      </m:sub>
                                    </m:sSub>
                                    <m:r>
                                      <a:rPr lang="en-US" sz="2000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〉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sz="2000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𝑓</m:t>
                                    </m:r>
                                  </m:e>
                                  <m:sub>
                                    <m:d>
                                      <m:dPr>
                                        <m:begChr m:val="〈"/>
                                        <m:endChr m:val="|"/>
                                        <m:ctrlPr>
                                          <a:rPr lang="en-US" sz="2000" i="1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2000" i="1">
                                                <a:solidFill>
                                                  <a:schemeClr val="accent2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000" i="1">
                                                <a:solidFill>
                                                  <a:schemeClr val="accent2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  <m:t>𝜈</m:t>
                                            </m:r>
                                          </m:e>
                                          <m:sub>
                                            <m:r>
                                              <a:rPr lang="en-US" sz="2000" i="1">
                                                <a:solidFill>
                                                  <a:schemeClr val="accent2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  <m:t>𝑒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  <m:sSub>
                                      <m:sSubPr>
                                        <m:ctrlPr>
                                          <a:rPr lang="en-US" sz="2000" i="1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𝜈</m:t>
                                        </m:r>
                                      </m:e>
                                      <m:sub>
                                        <m:r>
                                          <a:rPr lang="en-US" sz="2000" b="0" i="1" smtClean="0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𝜏</m:t>
                                        </m:r>
                                      </m:sub>
                                    </m:sSub>
                                    <m:r>
                                      <a:rPr lang="en-US" sz="2000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〉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000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𝑓</m:t>
                                    </m:r>
                                  </m:e>
                                  <m:sub>
                                    <m:d>
                                      <m:dPr>
                                        <m:begChr m:val="〈"/>
                                        <m:endChr m:val="|"/>
                                        <m:ctrlPr>
                                          <a:rPr lang="en-US" sz="2000" i="1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2000" i="1">
                                                <a:solidFill>
                                                  <a:schemeClr val="accent2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000" i="1">
                                                <a:solidFill>
                                                  <a:schemeClr val="accent2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  <m:t>𝜈</m:t>
                                            </m:r>
                                          </m:e>
                                          <m:sub>
                                            <m:r>
                                              <a:rPr lang="en-US" sz="2000" b="0" i="1" smtClean="0">
                                                <a:solidFill>
                                                  <a:schemeClr val="accent2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  <m:t>𝜇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  <m:sSub>
                                      <m:sSubPr>
                                        <m:ctrlPr>
                                          <a:rPr lang="en-US" sz="2000" i="1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𝜈</m:t>
                                        </m:r>
                                      </m:e>
                                      <m:sub>
                                        <m:r>
                                          <a:rPr lang="en-US" sz="2000" b="0" i="1" smtClean="0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𝑒</m:t>
                                        </m:r>
                                      </m:sub>
                                    </m:sSub>
                                    <m:r>
                                      <a:rPr lang="en-US" sz="2000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〉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sz="2000" i="1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sz="2000" i="1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𝑓</m:t>
                                    </m:r>
                                  </m:e>
                                  <m:sub>
                                    <m:sSub>
                                      <m:sSubPr>
                                        <m:ctrlPr>
                                          <a:rPr lang="en-US" sz="2000" i="1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2000" i="1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𝜈</m:t>
                                        </m:r>
                                      </m:e>
                                      <m:sub>
                                        <m:r>
                                          <a:rPr lang="en-US" sz="2000" b="0" i="1" smtClean="0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𝜇</m:t>
                                        </m:r>
                                      </m:sub>
                                    </m:sSub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sz="2000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𝑓</m:t>
                                    </m:r>
                                  </m:e>
                                  <m:sub>
                                    <m:d>
                                      <m:dPr>
                                        <m:begChr m:val="〈"/>
                                        <m:endChr m:val="|"/>
                                        <m:ctrlPr>
                                          <a:rPr lang="en-US" sz="2000" i="1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2000" i="1">
                                                <a:solidFill>
                                                  <a:schemeClr val="accent2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000" i="1">
                                                <a:solidFill>
                                                  <a:schemeClr val="accent2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  <m:t>𝜈</m:t>
                                            </m:r>
                                          </m:e>
                                          <m:sub>
                                            <m:r>
                                              <a:rPr lang="en-US" sz="2000" b="0" i="1" smtClean="0">
                                                <a:solidFill>
                                                  <a:schemeClr val="accent2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  <m:t>𝜇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  <m:sSub>
                                      <m:sSubPr>
                                        <m:ctrlPr>
                                          <a:rPr lang="en-US" sz="2000" i="1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𝜈</m:t>
                                        </m:r>
                                      </m:e>
                                      <m:sub>
                                        <m:r>
                                          <a:rPr lang="en-US" sz="2000" b="0" i="1" smtClean="0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𝜏</m:t>
                                        </m:r>
                                      </m:sub>
                                    </m:sSub>
                                    <m:r>
                                      <a:rPr lang="en-US" sz="2000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〉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000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𝑓</m:t>
                                    </m:r>
                                  </m:e>
                                  <m:sub>
                                    <m:d>
                                      <m:dPr>
                                        <m:begChr m:val="〈"/>
                                        <m:endChr m:val="|"/>
                                        <m:ctrlPr>
                                          <a:rPr lang="en-US" sz="2000" i="1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2000" i="1">
                                                <a:solidFill>
                                                  <a:schemeClr val="accent2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000" i="1">
                                                <a:solidFill>
                                                  <a:schemeClr val="accent2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  <m:t>𝜈</m:t>
                                            </m:r>
                                          </m:e>
                                          <m:sub>
                                            <m:r>
                                              <a:rPr lang="en-US" sz="2000" b="0" i="1" smtClean="0">
                                                <a:solidFill>
                                                  <a:schemeClr val="accent2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  <m:t>𝜏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  <m:sSub>
                                      <m:sSubPr>
                                        <m:ctrlPr>
                                          <a:rPr lang="en-US" sz="2000" i="1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𝜈</m:t>
                                        </m:r>
                                      </m:e>
                                      <m:sub>
                                        <m:r>
                                          <a:rPr lang="en-US" sz="2000" b="0" i="1" smtClean="0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𝑒</m:t>
                                        </m:r>
                                      </m:sub>
                                    </m:sSub>
                                    <m:r>
                                      <a:rPr lang="en-US" sz="2000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〉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sz="2000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𝑓</m:t>
                                    </m:r>
                                  </m:e>
                                  <m:sub>
                                    <m:d>
                                      <m:dPr>
                                        <m:begChr m:val="〈"/>
                                        <m:endChr m:val="|"/>
                                        <m:ctrlPr>
                                          <a:rPr lang="en-US" sz="2000" i="1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2000" i="1">
                                                <a:solidFill>
                                                  <a:schemeClr val="accent2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000" i="1">
                                                <a:solidFill>
                                                  <a:schemeClr val="accent2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  <m:t>𝜈</m:t>
                                            </m:r>
                                          </m:e>
                                          <m:sub>
                                            <m:r>
                                              <a:rPr lang="en-US" sz="2000" b="0" i="1" smtClean="0">
                                                <a:solidFill>
                                                  <a:schemeClr val="accent2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/>
                                              </a:rPr>
                                              <m:t>𝜏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  <m:sSub>
                                      <m:sSubPr>
                                        <m:ctrlPr>
                                          <a:rPr lang="en-US" sz="2000" i="1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i="1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𝜈</m:t>
                                        </m:r>
                                      </m:e>
                                      <m:sub>
                                        <m:r>
                                          <a:rPr lang="en-US" sz="2000" b="0" i="1" smtClean="0">
                                            <a:solidFill>
                                              <a:schemeClr val="accent2">
                                                <a:lumMod val="7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𝜇</m:t>
                                        </m:r>
                                      </m:sub>
                                    </m:sSub>
                                    <m:r>
                                      <a:rPr lang="en-US" sz="2000" i="1">
                                        <a:solidFill>
                                          <a:schemeClr val="accent2">
                                            <a:lumMod val="7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〉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sz="2000" i="1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sz="2000" i="1">
                                        <a:solidFill>
                                          <a:schemeClr val="tx1">
                                            <a:lumMod val="75000"/>
                                            <a:lumOff val="25000"/>
                                          </a:schemeClr>
                                        </a:solidFill>
                                        <a:latin typeface="Cambria Math"/>
                                      </a:rPr>
                                      <m:t>𝑓</m:t>
                                    </m:r>
                                  </m:e>
                                  <m:sub>
                                    <m:sSub>
                                      <m:sSubPr>
                                        <m:ctrlPr>
                                          <a:rPr lang="en-US" sz="2000" i="1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2000" i="1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𝜈</m:t>
                                        </m:r>
                                      </m:e>
                                      <m:sub>
                                        <m:r>
                                          <a:rPr lang="en-US" sz="2000" b="0" i="1" smtClean="0">
                                            <a:solidFill>
                                              <a:schemeClr val="tx1">
                                                <a:lumMod val="75000"/>
                                                <a:lumOff val="25000"/>
                                              </a:schemeClr>
                                            </a:solidFill>
                                            <a:latin typeface="Cambria Math"/>
                                          </a:rPr>
                                          <m:t>𝜏</m:t>
                                        </m:r>
                                      </m:sub>
                                    </m:sSub>
                                  </m:sub>
                                </m:sSub>
                              </m:e>
                            </m:mr>
                          </m:m>
                        </m:e>
                      </m:d>
                      <m:r>
                        <a:rPr lang="en-US" sz="2000" b="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en-US" sz="2000">
                  <a:solidFill>
                    <a:schemeClr val="accent3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58" name="TextBox 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942" y="1202536"/>
                <a:ext cx="3952172" cy="1242007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9" name="TextBox 58"/>
          <p:cNvSpPr txBox="1"/>
          <p:nvPr/>
        </p:nvSpPr>
        <p:spPr>
          <a:xfrm>
            <a:off x="4602185" y="1164685"/>
            <a:ext cx="44404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Diagonal: Usual occupation numbers</a:t>
            </a:r>
          </a:p>
          <a:p>
            <a:r>
              <a:rPr lang="en-US" sz="2000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Off-diag:  Flavor coherence information</a:t>
            </a:r>
            <a:endParaRPr lang="en-US" sz="2000" b="1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/>
              <p:cNvSpPr txBox="1"/>
              <p:nvPr/>
            </p:nvSpPr>
            <p:spPr>
              <a:xfrm>
                <a:off x="4608512" y="2098606"/>
                <a:ext cx="200336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and similar for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sz="20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</m:ctrlPr>
                      </m:barPr>
                      <m:e>
                        <m:r>
                          <a:rPr lang="en-US" sz="2000" b="1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</a:rPr>
                          <m:t>𝝂</m:t>
                        </m:r>
                      </m:e>
                    </m:bar>
                  </m:oMath>
                </a14:m>
                <a:endParaRPr lang="en-US" sz="2000" b="1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60" name="TextBox 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8512" y="2098606"/>
                <a:ext cx="2003369" cy="400110"/>
              </a:xfrm>
              <a:prstGeom prst="rect">
                <a:avLst/>
              </a:prstGeom>
              <a:blipFill rotWithShape="1">
                <a:blip r:embed="rId9"/>
                <a:stretch>
                  <a:fillRect l="-3343" t="-7576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1" name="TextBox 60"/>
          <p:cNvSpPr txBox="1"/>
          <p:nvPr/>
        </p:nvSpPr>
        <p:spPr>
          <a:xfrm>
            <a:off x="407898" y="2451133"/>
            <a:ext cx="22201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smtClean="0">
                <a:solidFill>
                  <a:schemeClr val="accent1">
                    <a:lumMod val="75000"/>
                  </a:schemeClr>
                </a:solidFill>
              </a:rPr>
              <a:t>Transport equation</a:t>
            </a:r>
            <a:endParaRPr lang="en-US" sz="2000" b="1">
              <a:solidFill>
                <a:schemeClr val="accent1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Box 61"/>
              <p:cNvSpPr txBox="1"/>
              <p:nvPr/>
            </p:nvSpPr>
            <p:spPr>
              <a:xfrm>
                <a:off x="503942" y="3067273"/>
                <a:ext cx="1417375" cy="4227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⏟"/>
                          <m:ctrlPr>
                            <a:rPr lang="en-US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groupChrPr>
                        <m:e>
                          <m:r>
                            <a:rPr lang="en-US" b="0" i="0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                       </m:t>
                          </m:r>
                        </m:e>
                      </m:groupChr>
                    </m:oMath>
                  </m:oMathPara>
                </a14:m>
                <a:endParaRPr lang="en-US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62" name="TextBox 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942" y="3067273"/>
                <a:ext cx="1417375" cy="422744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/>
              <p:cNvSpPr txBox="1"/>
              <p:nvPr/>
            </p:nvSpPr>
            <p:spPr>
              <a:xfrm>
                <a:off x="1894957" y="3067273"/>
                <a:ext cx="904414" cy="4227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⏟"/>
                          <m:ctrlPr>
                            <a:rPr lang="en-US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groupChrPr>
                        <m:e>
                          <m:r>
                            <a:rPr lang="en-US" b="0" i="0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             </m:t>
                          </m:r>
                        </m:e>
                      </m:groupChr>
                    </m:oMath>
                  </m:oMathPara>
                </a14:m>
                <a:endParaRPr lang="en-US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63" name="TextBox 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4957" y="3067273"/>
                <a:ext cx="904414" cy="422744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Box 63"/>
              <p:cNvSpPr txBox="1"/>
              <p:nvPr/>
            </p:nvSpPr>
            <p:spPr>
              <a:xfrm>
                <a:off x="3983247" y="3067273"/>
                <a:ext cx="2802369" cy="4227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⏟"/>
                          <m:ctrlPr>
                            <a:rPr lang="en-US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groupChrPr>
                        <m:e>
                          <m:r>
                            <a:rPr lang="en-US" b="0" i="0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                                                 </m:t>
                          </m:r>
                        </m:e>
                      </m:groupChr>
                    </m:oMath>
                  </m:oMathPara>
                </a14:m>
                <a:endParaRPr lang="en-US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64" name="TextBox 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3247" y="3067273"/>
                <a:ext cx="2802369" cy="422744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Box 64"/>
              <p:cNvSpPr txBox="1"/>
              <p:nvPr/>
            </p:nvSpPr>
            <p:spPr>
              <a:xfrm>
                <a:off x="6791637" y="3067273"/>
                <a:ext cx="1622559" cy="4227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⏟"/>
                          <m:ctrlPr>
                            <a:rPr lang="en-US" i="1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</m:ctrlPr>
                        </m:groupChrPr>
                        <m:e>
                          <m:r>
                            <a:rPr lang="en-US" b="0" i="0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                           </m:t>
                          </m:r>
                        </m:e>
                      </m:groupChr>
                    </m:oMath>
                  </m:oMathPara>
                </a14:m>
                <a:endParaRPr lang="en-US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65" name="TextBox 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1637" y="3067273"/>
                <a:ext cx="1622559" cy="422744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6" name="TextBox 65"/>
          <p:cNvSpPr txBox="1"/>
          <p:nvPr/>
        </p:nvSpPr>
        <p:spPr>
          <a:xfrm>
            <a:off x="589467" y="3427323"/>
            <a:ext cx="11386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chemeClr val="tx2"/>
                </a:solidFill>
              </a:rPr>
              <a:t>Streaming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1872132" y="3427323"/>
            <a:ext cx="21080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chemeClr val="tx2"/>
                </a:solidFill>
              </a:rPr>
              <a:t>Gravitational forces</a:t>
            </a:r>
          </a:p>
          <a:p>
            <a:r>
              <a:rPr lang="en-US" smtClean="0">
                <a:solidFill>
                  <a:schemeClr val="tx2"/>
                </a:solidFill>
              </a:rPr>
              <a:t>(redshift, deflection)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8" name="TextBox 67"/>
              <p:cNvSpPr txBox="1"/>
              <p:nvPr/>
            </p:nvSpPr>
            <p:spPr>
              <a:xfrm>
                <a:off x="4464492" y="3436605"/>
                <a:ext cx="2141612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mtClean="0">
                    <a:solidFill>
                      <a:schemeClr val="tx2"/>
                    </a:solidFill>
                  </a:rPr>
                  <a:t>Flavor oscillations</a:t>
                </a:r>
              </a:p>
              <a:p>
                <a:r>
                  <a:rPr lang="en-US" smtClean="0">
                    <a:solidFill>
                      <a:schemeClr val="tx2"/>
                    </a:solidFill>
                  </a:rPr>
                  <a:t>(vacuum, matter,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2"/>
                        </a:solidFill>
                        <a:latin typeface="Cambria Math"/>
                      </a:rPr>
                      <m:t>𝜈𝜈</m:t>
                    </m:r>
                  </m:oMath>
                </a14:m>
                <a:r>
                  <a:rPr lang="en-US" smtClean="0">
                    <a:solidFill>
                      <a:schemeClr val="tx2"/>
                    </a:solidFill>
                  </a:rPr>
                  <a:t>)</a:t>
                </a:r>
              </a:p>
            </p:txBody>
          </p:sp>
        </mc:Choice>
        <mc:Fallback xmlns="">
          <p:sp>
            <p:nvSpPr>
              <p:cNvPr id="68" name="TextBox 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4492" y="3436605"/>
                <a:ext cx="2141612" cy="646331"/>
              </a:xfrm>
              <a:prstGeom prst="rect">
                <a:avLst/>
              </a:prstGeom>
              <a:blipFill rotWithShape="1">
                <a:blip r:embed="rId14"/>
                <a:stretch>
                  <a:fillRect l="-2273" t="-4717" r="-1420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9" name="TextBox 68"/>
          <p:cNvSpPr txBox="1"/>
          <p:nvPr/>
        </p:nvSpPr>
        <p:spPr>
          <a:xfrm>
            <a:off x="7072287" y="3436605"/>
            <a:ext cx="1064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chemeClr val="tx2"/>
                </a:solidFill>
              </a:rPr>
              <a:t>Collisions</a:t>
            </a:r>
          </a:p>
        </p:txBody>
      </p:sp>
      <p:cxnSp>
        <p:nvCxnSpPr>
          <p:cNvPr id="3" name="Straight Connector 2"/>
          <p:cNvCxnSpPr/>
          <p:nvPr/>
        </p:nvCxnSpPr>
        <p:spPr>
          <a:xfrm flipH="1">
            <a:off x="1944142" y="2807897"/>
            <a:ext cx="927238" cy="57608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7056852" y="2807897"/>
            <a:ext cx="927238" cy="57608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624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Neutrino Oscillations in Matter</a:t>
            </a:r>
            <a:endParaRPr lang="en-US"/>
          </a:p>
        </p:txBody>
      </p:sp>
      <p:pic>
        <p:nvPicPr>
          <p:cNvPr id="3" name="Picture 3" descr="C:\Users\Georg Raffelt\Desktop\Pages from p2369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93"/>
            <a:ext cx="9217025" cy="2777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7"/>
          <p:cNvSpPr>
            <a:spLocks noChangeArrowheads="1"/>
          </p:cNvSpPr>
          <p:nvPr/>
        </p:nvSpPr>
        <p:spPr bwMode="auto">
          <a:xfrm rot="-1745822">
            <a:off x="433676" y="874787"/>
            <a:ext cx="1979930" cy="359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r>
              <a:rPr lang="en-US" sz="2400" b="1" smtClean="0">
                <a:solidFill>
                  <a:srgbClr val="CC0000"/>
                </a:solidFill>
                <a:effectLst/>
              </a:rPr>
              <a:t>5000 </a:t>
            </a:r>
            <a:r>
              <a:rPr lang="en-US" sz="2400" b="1">
                <a:solidFill>
                  <a:srgbClr val="CC0000"/>
                </a:solidFill>
                <a:effectLst/>
              </a:rPr>
              <a:t>citations</a:t>
            </a:r>
          </a:p>
        </p:txBody>
      </p:sp>
      <p:pic>
        <p:nvPicPr>
          <p:cNvPr id="5" name="Picture 4" descr="C:\Users\Georg Raffelt\Desktop\a00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22" y="2951917"/>
            <a:ext cx="2520280" cy="208799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576070" y="5039909"/>
            <a:ext cx="2520280" cy="504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D4D4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 algn="ctr"/>
            <a:r>
              <a:rPr lang="en-US" sz="2000" b="1">
                <a:solidFill>
                  <a:schemeClr val="tx1"/>
                </a:solidFill>
                <a:effectLst/>
              </a:rPr>
              <a:t>Lincoln Wolfenstein</a:t>
            </a: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3384503" y="2807897"/>
            <a:ext cx="5832649" cy="702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40404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>
            <a:noAutofit/>
          </a:bodyPr>
          <a:lstStyle/>
          <a:p>
            <a:pPr algn="l"/>
            <a:r>
              <a:rPr lang="en-US" sz="2200">
                <a:solidFill>
                  <a:srgbClr val="003399"/>
                </a:solidFill>
                <a:effectLst/>
              </a:rPr>
              <a:t>Neutrinos in a medium suffer </a:t>
            </a:r>
            <a:r>
              <a:rPr lang="en-US" sz="2200" smtClean="0">
                <a:solidFill>
                  <a:srgbClr val="003399"/>
                </a:solidFill>
                <a:effectLst/>
              </a:rPr>
              <a:t>flavor-dependent</a:t>
            </a:r>
          </a:p>
          <a:p>
            <a:pPr algn="l"/>
            <a:r>
              <a:rPr lang="en-US" sz="2200" smtClean="0">
                <a:solidFill>
                  <a:srgbClr val="003399"/>
                </a:solidFill>
                <a:effectLst/>
              </a:rPr>
              <a:t>refraction </a:t>
            </a:r>
            <a:endParaRPr lang="en-US" sz="2200">
              <a:solidFill>
                <a:srgbClr val="003399"/>
              </a:solidFill>
              <a:effectLst/>
            </a:endParaRPr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>
            <a:off x="3717419" y="4281991"/>
            <a:ext cx="504056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>
              <a:defRPr/>
            </a:pPr>
            <a:endParaRPr lang="en-US"/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>
            <a:off x="4509507" y="4281991"/>
            <a:ext cx="504056" cy="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>
              <a:defRPr/>
            </a:pPr>
            <a:endParaRPr lang="en-US"/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3717419" y="4281991"/>
            <a:ext cx="7920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>
              <a:defRPr/>
            </a:pPr>
            <a:endParaRPr lang="en-US"/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>
            <a:off x="4509508" y="4281991"/>
            <a:ext cx="792088" cy="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>
              <a:defRPr/>
            </a:pPr>
            <a:endParaRPr lang="en-US"/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auto">
          <a:xfrm>
            <a:off x="5301596" y="4281991"/>
            <a:ext cx="7920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>
              <a:defRPr/>
            </a:pPr>
            <a:endParaRPr lang="en-US"/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>
            <a:off x="5301596" y="4281991"/>
            <a:ext cx="504056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>
              <a:defRPr/>
            </a:pPr>
            <a:endParaRPr lang="en-US"/>
          </a:p>
        </p:txBody>
      </p:sp>
      <p:sp>
        <p:nvSpPr>
          <p:cNvPr id="15" name="Arc 15"/>
          <p:cNvSpPr>
            <a:spLocks/>
          </p:cNvSpPr>
          <p:nvPr/>
        </p:nvSpPr>
        <p:spPr bwMode="auto">
          <a:xfrm>
            <a:off x="4509508" y="3921992"/>
            <a:ext cx="792088" cy="380999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6 w 43200"/>
              <a:gd name="T1" fmla="*/ 22096 h 22096"/>
              <a:gd name="T2" fmla="*/ 43200 w 43200"/>
              <a:gd name="T3" fmla="*/ 21600 h 22096"/>
              <a:gd name="T4" fmla="*/ 21600 w 43200"/>
              <a:gd name="T5" fmla="*/ 21600 h 220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2096" fill="none" extrusionOk="0">
                <a:moveTo>
                  <a:pt x="5" y="22096"/>
                </a:moveTo>
                <a:cubicBezTo>
                  <a:pt x="1" y="21930"/>
                  <a:pt x="0" y="21765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</a:path>
              <a:path w="43200" h="22096" stroke="0" extrusionOk="0">
                <a:moveTo>
                  <a:pt x="5" y="22096"/>
                </a:moveTo>
                <a:cubicBezTo>
                  <a:pt x="1" y="21930"/>
                  <a:pt x="0" y="21765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  <a:lnTo>
                  <a:pt x="21600" y="21600"/>
                </a:lnTo>
                <a:close/>
              </a:path>
            </a:pathLst>
          </a:custGeom>
          <a:noFill/>
          <a:ln w="28575">
            <a:solidFill>
              <a:srgbClr val="003399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>
              <a:defRPr/>
            </a:pPr>
            <a:endParaRPr lang="en-US"/>
          </a:p>
        </p:txBody>
      </p:sp>
      <p:sp>
        <p:nvSpPr>
          <p:cNvPr id="16" name="Line 16"/>
          <p:cNvSpPr>
            <a:spLocks noChangeShapeType="1"/>
          </p:cNvSpPr>
          <p:nvPr/>
        </p:nvSpPr>
        <p:spPr bwMode="auto">
          <a:xfrm>
            <a:off x="6948779" y="4296991"/>
            <a:ext cx="504056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>
              <a:defRPr/>
            </a:pPr>
            <a:endParaRPr lang="en-US"/>
          </a:p>
        </p:txBody>
      </p:sp>
      <p:sp>
        <p:nvSpPr>
          <p:cNvPr id="17" name="Line 17"/>
          <p:cNvSpPr>
            <a:spLocks noChangeShapeType="1"/>
          </p:cNvSpPr>
          <p:nvPr/>
        </p:nvSpPr>
        <p:spPr bwMode="auto">
          <a:xfrm>
            <a:off x="6948779" y="4296991"/>
            <a:ext cx="7920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>
              <a:defRPr/>
            </a:pPr>
            <a:endParaRPr lang="en-US"/>
          </a:p>
        </p:txBody>
      </p:sp>
      <p:sp>
        <p:nvSpPr>
          <p:cNvPr id="18" name="Line 18"/>
          <p:cNvSpPr>
            <a:spLocks noChangeShapeType="1"/>
          </p:cNvSpPr>
          <p:nvPr/>
        </p:nvSpPr>
        <p:spPr bwMode="auto">
          <a:xfrm>
            <a:off x="7740867" y="4296991"/>
            <a:ext cx="504056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>
              <a:defRPr/>
            </a:pPr>
            <a:endParaRPr lang="en-US"/>
          </a:p>
        </p:txBody>
      </p:sp>
      <p:sp>
        <p:nvSpPr>
          <p:cNvPr id="19" name="Line 19"/>
          <p:cNvSpPr>
            <a:spLocks noChangeShapeType="1"/>
          </p:cNvSpPr>
          <p:nvPr/>
        </p:nvSpPr>
        <p:spPr bwMode="auto">
          <a:xfrm>
            <a:off x="7740867" y="4296991"/>
            <a:ext cx="7920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>
              <a:defRPr/>
            </a:pPr>
            <a:endParaRPr lang="en-US"/>
          </a:p>
        </p:txBody>
      </p:sp>
      <p:sp>
        <p:nvSpPr>
          <p:cNvPr id="20" name="Line 20"/>
          <p:cNvSpPr>
            <a:spLocks noChangeShapeType="1"/>
          </p:cNvSpPr>
          <p:nvPr/>
        </p:nvSpPr>
        <p:spPr bwMode="auto">
          <a:xfrm flipV="1">
            <a:off x="7740867" y="3936992"/>
            <a:ext cx="0" cy="359999"/>
          </a:xfrm>
          <a:prstGeom prst="line">
            <a:avLst/>
          </a:prstGeom>
          <a:noFill/>
          <a:ln w="28575">
            <a:solidFill>
              <a:srgbClr val="003399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>
              <a:defRPr/>
            </a:pPr>
            <a:endParaRPr lang="en-US"/>
          </a:p>
        </p:txBody>
      </p:sp>
      <p:sp>
        <p:nvSpPr>
          <p:cNvPr id="21" name="Oval 21"/>
          <p:cNvSpPr>
            <a:spLocks noChangeAspect="1" noChangeArrowheads="1"/>
          </p:cNvSpPr>
          <p:nvPr/>
        </p:nvSpPr>
        <p:spPr bwMode="auto">
          <a:xfrm>
            <a:off x="7452835" y="3360994"/>
            <a:ext cx="576064" cy="575998"/>
          </a:xfrm>
          <a:prstGeom prst="ellipse">
            <a:avLst/>
          </a:prstGeom>
          <a:noFill/>
          <a:ln w="28575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>
              <a:defRPr/>
            </a:pPr>
            <a:endParaRPr lang="en-US"/>
          </a:p>
        </p:txBody>
      </p:sp>
      <p:sp>
        <p:nvSpPr>
          <p:cNvPr id="22" name="Line 22"/>
          <p:cNvSpPr>
            <a:spLocks noChangeShapeType="1"/>
          </p:cNvSpPr>
          <p:nvPr/>
        </p:nvSpPr>
        <p:spPr bwMode="auto">
          <a:xfrm>
            <a:off x="8028899" y="3657993"/>
            <a:ext cx="0" cy="7200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>
              <a:defRPr/>
            </a:pPr>
            <a:endParaRPr lang="en-US"/>
          </a:p>
        </p:txBody>
      </p:sp>
      <p:sp>
        <p:nvSpPr>
          <p:cNvPr id="23" name="Line 23"/>
          <p:cNvSpPr>
            <a:spLocks noChangeShapeType="1"/>
          </p:cNvSpPr>
          <p:nvPr/>
        </p:nvSpPr>
        <p:spPr bwMode="auto">
          <a:xfrm flipV="1">
            <a:off x="7452835" y="3558993"/>
            <a:ext cx="0" cy="7200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>
              <a:defRPr/>
            </a:pPr>
            <a:endParaRPr lang="en-US"/>
          </a:p>
        </p:txBody>
      </p:sp>
      <p:sp>
        <p:nvSpPr>
          <p:cNvPr id="24" name="Text Box 24"/>
          <p:cNvSpPr txBox="1">
            <a:spLocks noChangeArrowheads="1"/>
          </p:cNvSpPr>
          <p:nvPr/>
        </p:nvSpPr>
        <p:spPr bwMode="auto">
          <a:xfrm>
            <a:off x="7614853" y="3485494"/>
            <a:ext cx="266262" cy="35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156" tIns="46078" rIns="92156" bIns="46078">
            <a:spAutoFit/>
          </a:bodyPr>
          <a:lstStyle>
            <a:lvl1pPr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1pPr>
            <a:lvl2pPr marL="742950" indent="-285750"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2pPr>
            <a:lvl3pPr marL="1143000" indent="-228600"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3pPr>
            <a:lvl4pPr marL="1600200" indent="-228600"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4pPr>
            <a:lvl5pPr marL="2057400" indent="-228600"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5pPr>
            <a:lvl6pPr marL="2514600" indent="-228600" algn="ctr" defTabSz="9747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3399"/>
                </a:solidFill>
                <a:latin typeface="Trebuchet MS" pitchFamily="34" charset="0"/>
              </a:defRPr>
            </a:lvl6pPr>
            <a:lvl7pPr marL="2971800" indent="-228600" algn="ctr" defTabSz="9747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3399"/>
                </a:solidFill>
                <a:latin typeface="Trebuchet MS" pitchFamily="34" charset="0"/>
              </a:defRPr>
            </a:lvl7pPr>
            <a:lvl8pPr marL="3429000" indent="-228600" algn="ctr" defTabSz="9747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3399"/>
                </a:solidFill>
                <a:latin typeface="Trebuchet MS" pitchFamily="34" charset="0"/>
              </a:defRPr>
            </a:lvl8pPr>
            <a:lvl9pPr marL="3886200" indent="-228600" algn="ctr" defTabSz="9747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3399"/>
                </a:solidFill>
                <a:latin typeface="Trebuchet MS" pitchFamily="34" charset="0"/>
              </a:defRPr>
            </a:lvl9pPr>
          </a:lstStyle>
          <a:p>
            <a:pPr algn="l" eaLnBrk="1" hangingPunct="1"/>
            <a:r>
              <a:rPr lang="en-US" sz="1700" b="1">
                <a:solidFill>
                  <a:srgbClr val="CC0000"/>
                </a:solidFill>
              </a:rPr>
              <a:t>f</a:t>
            </a:r>
          </a:p>
        </p:txBody>
      </p:sp>
      <p:sp>
        <p:nvSpPr>
          <p:cNvPr id="25" name="Text Box 25"/>
          <p:cNvSpPr txBox="1">
            <a:spLocks noChangeArrowheads="1"/>
          </p:cNvSpPr>
          <p:nvPr/>
        </p:nvSpPr>
        <p:spPr bwMode="auto">
          <a:xfrm>
            <a:off x="7733367" y="3944493"/>
            <a:ext cx="307940" cy="35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156" tIns="46078" rIns="92156" bIns="46078">
            <a:spAutoFit/>
          </a:bodyPr>
          <a:lstStyle>
            <a:lvl1pPr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1pPr>
            <a:lvl2pPr marL="742950" indent="-285750"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2pPr>
            <a:lvl3pPr marL="1143000" indent="-228600"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3pPr>
            <a:lvl4pPr marL="1600200" indent="-228600"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4pPr>
            <a:lvl5pPr marL="2057400" indent="-228600"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5pPr>
            <a:lvl6pPr marL="2514600" indent="-228600" algn="ctr" defTabSz="9747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3399"/>
                </a:solidFill>
                <a:latin typeface="Trebuchet MS" pitchFamily="34" charset="0"/>
              </a:defRPr>
            </a:lvl6pPr>
            <a:lvl7pPr marL="2971800" indent="-228600" algn="ctr" defTabSz="9747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3399"/>
                </a:solidFill>
                <a:latin typeface="Trebuchet MS" pitchFamily="34" charset="0"/>
              </a:defRPr>
            </a:lvl7pPr>
            <a:lvl8pPr marL="3429000" indent="-228600" algn="ctr" defTabSz="9747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3399"/>
                </a:solidFill>
                <a:latin typeface="Trebuchet MS" pitchFamily="34" charset="0"/>
              </a:defRPr>
            </a:lvl8pPr>
            <a:lvl9pPr marL="3886200" indent="-228600" algn="ctr" defTabSz="9747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3399"/>
                </a:solidFill>
                <a:latin typeface="Trebuchet MS" pitchFamily="34" charset="0"/>
              </a:defRPr>
            </a:lvl9pPr>
          </a:lstStyle>
          <a:p>
            <a:pPr algn="l" eaLnBrk="1" hangingPunct="1"/>
            <a:r>
              <a:rPr lang="en-US" sz="1700" b="1"/>
              <a:t>Z</a:t>
            </a:r>
          </a:p>
        </p:txBody>
      </p:sp>
      <p:sp>
        <p:nvSpPr>
          <p:cNvPr id="26" name="Text Box 26"/>
          <p:cNvSpPr txBox="1">
            <a:spLocks noChangeArrowheads="1"/>
          </p:cNvSpPr>
          <p:nvPr/>
        </p:nvSpPr>
        <p:spPr bwMode="auto">
          <a:xfrm>
            <a:off x="3447389" y="4065992"/>
            <a:ext cx="319162" cy="400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156" tIns="46078" rIns="92156" bIns="46078">
            <a:spAutoFit/>
          </a:bodyPr>
          <a:lstStyle>
            <a:lvl1pPr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1pPr>
            <a:lvl2pPr marL="742950" indent="-285750"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2pPr>
            <a:lvl3pPr marL="1143000" indent="-228600"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3pPr>
            <a:lvl4pPr marL="1600200" indent="-228600"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4pPr>
            <a:lvl5pPr marL="2057400" indent="-228600"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5pPr>
            <a:lvl6pPr marL="2514600" indent="-228600" algn="ctr" defTabSz="9747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3399"/>
                </a:solidFill>
                <a:latin typeface="Trebuchet MS" pitchFamily="34" charset="0"/>
              </a:defRPr>
            </a:lvl6pPr>
            <a:lvl7pPr marL="2971800" indent="-228600" algn="ctr" defTabSz="9747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3399"/>
                </a:solidFill>
                <a:latin typeface="Trebuchet MS" pitchFamily="34" charset="0"/>
              </a:defRPr>
            </a:lvl7pPr>
            <a:lvl8pPr marL="3429000" indent="-228600" algn="ctr" defTabSz="9747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3399"/>
                </a:solidFill>
                <a:latin typeface="Trebuchet MS" pitchFamily="34" charset="0"/>
              </a:defRPr>
            </a:lvl8pPr>
            <a:lvl9pPr marL="3886200" indent="-228600" algn="ctr" defTabSz="9747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3399"/>
                </a:solidFill>
                <a:latin typeface="Trebuchet MS" pitchFamily="34" charset="0"/>
              </a:defRPr>
            </a:lvl9pPr>
          </a:lstStyle>
          <a:p>
            <a:pPr algn="l" eaLnBrk="1" hangingPunct="1"/>
            <a:r>
              <a:rPr lang="en-US" b="1">
                <a:solidFill>
                  <a:schemeClr val="tx1"/>
                </a:solidFill>
                <a:effectLst/>
                <a:latin typeface="Symbol" pitchFamily="18" charset="2"/>
              </a:rPr>
              <a:t>n</a:t>
            </a:r>
          </a:p>
        </p:txBody>
      </p:sp>
      <p:sp>
        <p:nvSpPr>
          <p:cNvPr id="27" name="Text Box 27"/>
          <p:cNvSpPr txBox="1">
            <a:spLocks noChangeArrowheads="1"/>
          </p:cNvSpPr>
          <p:nvPr/>
        </p:nvSpPr>
        <p:spPr bwMode="auto">
          <a:xfrm>
            <a:off x="6065181" y="4065992"/>
            <a:ext cx="319162" cy="400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156" tIns="46078" rIns="92156" bIns="46078">
            <a:spAutoFit/>
          </a:bodyPr>
          <a:lstStyle>
            <a:lvl1pPr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1pPr>
            <a:lvl2pPr marL="742950" indent="-285750"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2pPr>
            <a:lvl3pPr marL="1143000" indent="-228600"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3pPr>
            <a:lvl4pPr marL="1600200" indent="-228600"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4pPr>
            <a:lvl5pPr marL="2057400" indent="-228600"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5pPr>
            <a:lvl6pPr marL="2514600" indent="-228600" algn="ctr" defTabSz="9747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3399"/>
                </a:solidFill>
                <a:latin typeface="Trebuchet MS" pitchFamily="34" charset="0"/>
              </a:defRPr>
            </a:lvl6pPr>
            <a:lvl7pPr marL="2971800" indent="-228600" algn="ctr" defTabSz="9747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3399"/>
                </a:solidFill>
                <a:latin typeface="Trebuchet MS" pitchFamily="34" charset="0"/>
              </a:defRPr>
            </a:lvl7pPr>
            <a:lvl8pPr marL="3429000" indent="-228600" algn="ctr" defTabSz="9747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3399"/>
                </a:solidFill>
                <a:latin typeface="Trebuchet MS" pitchFamily="34" charset="0"/>
              </a:defRPr>
            </a:lvl8pPr>
            <a:lvl9pPr marL="3886200" indent="-228600" algn="ctr" defTabSz="9747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3399"/>
                </a:solidFill>
                <a:latin typeface="Trebuchet MS" pitchFamily="34" charset="0"/>
              </a:defRPr>
            </a:lvl9pPr>
          </a:lstStyle>
          <a:p>
            <a:pPr algn="l" eaLnBrk="1" hangingPunct="1"/>
            <a:r>
              <a:rPr lang="en-US" b="1">
                <a:solidFill>
                  <a:schemeClr val="tx1"/>
                </a:solidFill>
                <a:effectLst/>
                <a:latin typeface="Symbol" pitchFamily="18" charset="2"/>
              </a:rPr>
              <a:t>n</a:t>
            </a:r>
          </a:p>
        </p:txBody>
      </p:sp>
      <p:sp>
        <p:nvSpPr>
          <p:cNvPr id="28" name="Text Box 28"/>
          <p:cNvSpPr txBox="1">
            <a:spLocks noChangeArrowheads="1"/>
          </p:cNvSpPr>
          <p:nvPr/>
        </p:nvSpPr>
        <p:spPr bwMode="auto">
          <a:xfrm>
            <a:off x="6668248" y="4080992"/>
            <a:ext cx="319162" cy="400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156" tIns="46078" rIns="92156" bIns="46078">
            <a:spAutoFit/>
          </a:bodyPr>
          <a:lstStyle>
            <a:lvl1pPr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1pPr>
            <a:lvl2pPr marL="742950" indent="-285750"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2pPr>
            <a:lvl3pPr marL="1143000" indent="-228600"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3pPr>
            <a:lvl4pPr marL="1600200" indent="-228600"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4pPr>
            <a:lvl5pPr marL="2057400" indent="-228600"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5pPr>
            <a:lvl6pPr marL="2514600" indent="-228600" algn="ctr" defTabSz="9747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3399"/>
                </a:solidFill>
                <a:latin typeface="Trebuchet MS" pitchFamily="34" charset="0"/>
              </a:defRPr>
            </a:lvl6pPr>
            <a:lvl7pPr marL="2971800" indent="-228600" algn="ctr" defTabSz="9747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3399"/>
                </a:solidFill>
                <a:latin typeface="Trebuchet MS" pitchFamily="34" charset="0"/>
              </a:defRPr>
            </a:lvl7pPr>
            <a:lvl8pPr marL="3429000" indent="-228600" algn="ctr" defTabSz="9747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3399"/>
                </a:solidFill>
                <a:latin typeface="Trebuchet MS" pitchFamily="34" charset="0"/>
              </a:defRPr>
            </a:lvl8pPr>
            <a:lvl9pPr marL="3886200" indent="-228600" algn="ctr" defTabSz="9747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3399"/>
                </a:solidFill>
                <a:latin typeface="Trebuchet MS" pitchFamily="34" charset="0"/>
              </a:defRPr>
            </a:lvl9pPr>
          </a:lstStyle>
          <a:p>
            <a:pPr algn="l" eaLnBrk="1" hangingPunct="1"/>
            <a:r>
              <a:rPr lang="en-US" b="1">
                <a:solidFill>
                  <a:schemeClr val="tx1"/>
                </a:solidFill>
                <a:effectLst/>
                <a:latin typeface="Symbol" pitchFamily="18" charset="2"/>
              </a:rPr>
              <a:t>n</a:t>
            </a:r>
          </a:p>
        </p:txBody>
      </p:sp>
      <p:sp>
        <p:nvSpPr>
          <p:cNvPr id="29" name="Text Box 29"/>
          <p:cNvSpPr txBox="1">
            <a:spLocks noChangeArrowheads="1"/>
          </p:cNvSpPr>
          <p:nvPr/>
        </p:nvSpPr>
        <p:spPr bwMode="auto">
          <a:xfrm>
            <a:off x="8513454" y="4080992"/>
            <a:ext cx="319162" cy="400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156" tIns="46078" rIns="92156" bIns="46078">
            <a:spAutoFit/>
          </a:bodyPr>
          <a:lstStyle>
            <a:lvl1pPr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1pPr>
            <a:lvl2pPr marL="742950" indent="-285750"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2pPr>
            <a:lvl3pPr marL="1143000" indent="-228600"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3pPr>
            <a:lvl4pPr marL="1600200" indent="-228600"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4pPr>
            <a:lvl5pPr marL="2057400" indent="-228600"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5pPr>
            <a:lvl6pPr marL="2514600" indent="-228600" algn="ctr" defTabSz="9747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3399"/>
                </a:solidFill>
                <a:latin typeface="Trebuchet MS" pitchFamily="34" charset="0"/>
              </a:defRPr>
            </a:lvl6pPr>
            <a:lvl7pPr marL="2971800" indent="-228600" algn="ctr" defTabSz="9747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3399"/>
                </a:solidFill>
                <a:latin typeface="Trebuchet MS" pitchFamily="34" charset="0"/>
              </a:defRPr>
            </a:lvl7pPr>
            <a:lvl8pPr marL="3429000" indent="-228600" algn="ctr" defTabSz="9747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3399"/>
                </a:solidFill>
                <a:latin typeface="Trebuchet MS" pitchFamily="34" charset="0"/>
              </a:defRPr>
            </a:lvl8pPr>
            <a:lvl9pPr marL="3886200" indent="-228600" algn="ctr" defTabSz="9747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3399"/>
                </a:solidFill>
                <a:latin typeface="Trebuchet MS" pitchFamily="34" charset="0"/>
              </a:defRPr>
            </a:lvl9pPr>
          </a:lstStyle>
          <a:p>
            <a:pPr algn="l" eaLnBrk="1" hangingPunct="1"/>
            <a:r>
              <a:rPr lang="en-US" b="1">
                <a:solidFill>
                  <a:schemeClr val="tx1"/>
                </a:solidFill>
                <a:effectLst/>
                <a:latin typeface="Symbol" pitchFamily="18" charset="2"/>
              </a:rPr>
              <a:t>n</a:t>
            </a:r>
          </a:p>
        </p:txBody>
      </p:sp>
      <p:sp>
        <p:nvSpPr>
          <p:cNvPr id="30" name="Text Box 30"/>
          <p:cNvSpPr txBox="1">
            <a:spLocks noChangeArrowheads="1"/>
          </p:cNvSpPr>
          <p:nvPr/>
        </p:nvSpPr>
        <p:spPr bwMode="auto">
          <a:xfrm>
            <a:off x="4734110" y="3569494"/>
            <a:ext cx="378472" cy="35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156" tIns="46078" rIns="92156" bIns="46078">
            <a:spAutoFit/>
          </a:bodyPr>
          <a:lstStyle>
            <a:lvl1pPr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1pPr>
            <a:lvl2pPr marL="742950" indent="-285750"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2pPr>
            <a:lvl3pPr marL="1143000" indent="-228600"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3pPr>
            <a:lvl4pPr marL="1600200" indent="-228600"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4pPr>
            <a:lvl5pPr marL="2057400" indent="-228600"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5pPr>
            <a:lvl6pPr marL="2514600" indent="-228600" algn="ctr" defTabSz="9747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3399"/>
                </a:solidFill>
                <a:latin typeface="Trebuchet MS" pitchFamily="34" charset="0"/>
              </a:defRPr>
            </a:lvl6pPr>
            <a:lvl7pPr marL="2971800" indent="-228600" algn="ctr" defTabSz="9747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3399"/>
                </a:solidFill>
                <a:latin typeface="Trebuchet MS" pitchFamily="34" charset="0"/>
              </a:defRPr>
            </a:lvl7pPr>
            <a:lvl8pPr marL="3429000" indent="-228600" algn="ctr" defTabSz="9747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3399"/>
                </a:solidFill>
                <a:latin typeface="Trebuchet MS" pitchFamily="34" charset="0"/>
              </a:defRPr>
            </a:lvl8pPr>
            <a:lvl9pPr marL="3886200" indent="-228600" algn="ctr" defTabSz="9747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3399"/>
                </a:solidFill>
                <a:latin typeface="Trebuchet MS" pitchFamily="34" charset="0"/>
              </a:defRPr>
            </a:lvl9pPr>
          </a:lstStyle>
          <a:p>
            <a:pPr algn="l" eaLnBrk="1" hangingPunct="1"/>
            <a:r>
              <a:rPr lang="en-US" sz="1700" b="1" smtClean="0"/>
              <a:t>W</a:t>
            </a:r>
            <a:endParaRPr lang="en-US" sz="1700" b="1"/>
          </a:p>
        </p:txBody>
      </p:sp>
      <p:sp>
        <p:nvSpPr>
          <p:cNvPr id="31" name="Text Box 31"/>
          <p:cNvSpPr txBox="1">
            <a:spLocks noChangeArrowheads="1"/>
          </p:cNvSpPr>
          <p:nvPr/>
        </p:nvSpPr>
        <p:spPr bwMode="auto">
          <a:xfrm>
            <a:off x="4761536" y="4325491"/>
            <a:ext cx="266262" cy="35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156" tIns="46078" rIns="92156" bIns="46078">
            <a:spAutoFit/>
          </a:bodyPr>
          <a:lstStyle>
            <a:lvl1pPr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1pPr>
            <a:lvl2pPr marL="742950" indent="-285750"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2pPr>
            <a:lvl3pPr marL="1143000" indent="-228600"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3pPr>
            <a:lvl4pPr marL="1600200" indent="-228600"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4pPr>
            <a:lvl5pPr marL="2057400" indent="-228600"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5pPr>
            <a:lvl6pPr marL="2514600" indent="-228600" algn="ctr" defTabSz="9747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3399"/>
                </a:solidFill>
                <a:latin typeface="Trebuchet MS" pitchFamily="34" charset="0"/>
              </a:defRPr>
            </a:lvl6pPr>
            <a:lvl7pPr marL="2971800" indent="-228600" algn="ctr" defTabSz="9747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3399"/>
                </a:solidFill>
                <a:latin typeface="Trebuchet MS" pitchFamily="34" charset="0"/>
              </a:defRPr>
            </a:lvl7pPr>
            <a:lvl8pPr marL="3429000" indent="-228600" algn="ctr" defTabSz="9747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3399"/>
                </a:solidFill>
                <a:latin typeface="Trebuchet MS" pitchFamily="34" charset="0"/>
              </a:defRPr>
            </a:lvl8pPr>
            <a:lvl9pPr marL="3886200" indent="-228600" algn="ctr" defTabSz="9747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3399"/>
                </a:solidFill>
                <a:latin typeface="Trebuchet MS" pitchFamily="34" charset="0"/>
              </a:defRPr>
            </a:lvl9pPr>
          </a:lstStyle>
          <a:p>
            <a:pPr algn="l" eaLnBrk="1" hangingPunct="1"/>
            <a:r>
              <a:rPr lang="en-US" sz="1700" b="1">
                <a:solidFill>
                  <a:srgbClr val="CC0000"/>
                </a:solidFill>
              </a:rPr>
              <a:t>f</a:t>
            </a:r>
          </a:p>
        </p:txBody>
      </p:sp>
      <p:sp>
        <p:nvSpPr>
          <p:cNvPr id="32" name="Rectangle 32"/>
          <p:cNvSpPr>
            <a:spLocks noChangeArrowheads="1"/>
          </p:cNvSpPr>
          <p:nvPr/>
        </p:nvSpPr>
        <p:spPr bwMode="auto">
          <a:xfrm>
            <a:off x="3384342" y="5472329"/>
            <a:ext cx="5832649" cy="431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40404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 algn="l"/>
            <a:r>
              <a:rPr lang="en-US" sz="2200">
                <a:solidFill>
                  <a:srgbClr val="003399"/>
                </a:solidFill>
                <a:effectLst/>
              </a:rPr>
              <a:t>Typical density of Earth: </a:t>
            </a:r>
            <a:r>
              <a:rPr lang="en-US" sz="2200" smtClean="0">
                <a:solidFill>
                  <a:srgbClr val="003399"/>
                </a:solidFill>
                <a:effectLst/>
              </a:rPr>
              <a:t> 5 </a:t>
            </a:r>
            <a:r>
              <a:rPr lang="en-US" sz="2200">
                <a:solidFill>
                  <a:srgbClr val="003399"/>
                </a:solidFill>
                <a:effectLst/>
              </a:rPr>
              <a:t>g/cm</a:t>
            </a:r>
            <a:r>
              <a:rPr lang="en-US" sz="2400" baseline="30000">
                <a:solidFill>
                  <a:srgbClr val="003399"/>
                </a:solidFill>
              </a:rPr>
              <a:t>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/>
              <p:cNvSpPr txBox="1"/>
              <p:nvPr/>
            </p:nvSpPr>
            <p:spPr>
              <a:xfrm>
                <a:off x="3897375" y="4680157"/>
                <a:ext cx="4934428" cy="7787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2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b="0" i="1" smtClean="0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m:rPr>
                            <m:nor/>
                          </m:rPr>
                          <a:rPr lang="en-US" sz="2200" b="0" i="0" smtClean="0">
                            <a:latin typeface="Cambria Math"/>
                          </a:rPr>
                          <m:t>weak</m:t>
                        </m:r>
                      </m:sub>
                    </m:sSub>
                    <m:r>
                      <a:rPr lang="en-US" sz="2200" b="0" i="1" smtClean="0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200" b="0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200" b="0" i="1" smtClean="0">
                            <a:latin typeface="Cambria Math"/>
                          </a:rPr>
                          <m:t>2</m:t>
                        </m:r>
                      </m:e>
                    </m:rad>
                    <m:sSub>
                      <m:sSubPr>
                        <m:ctrlPr>
                          <a:rPr lang="en-US" sz="22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200" b="0" i="1" smtClean="0">
                            <a:latin typeface="Cambria Math"/>
                          </a:rPr>
                          <m:t>𝐺</m:t>
                        </m:r>
                      </m:e>
                      <m:sub>
                        <m:r>
                          <m:rPr>
                            <m:nor/>
                          </m:rPr>
                          <a:rPr lang="en-US" sz="2200" b="0" i="0" smtClean="0">
                            <a:latin typeface="Cambria Math"/>
                          </a:rPr>
                          <m:t>F</m:t>
                        </m:r>
                      </m:sub>
                    </m:sSub>
                    <m:r>
                      <a:rPr lang="en-US" sz="2200" b="0" i="1" smtClean="0">
                        <a:latin typeface="Cambria Math"/>
                      </a:rPr>
                      <m:t>×</m:t>
                    </m:r>
                    <m:d>
                      <m:dPr>
                        <m:begChr m:val="{"/>
                        <m:endChr m:val=""/>
                        <m:ctrlPr>
                          <a:rPr lang="en-US" sz="2200" b="0" i="1" smtClean="0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2200" b="0" i="1" smtClean="0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sz="22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200" i="1">
                                      <a:latin typeface="Cambria Math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US" sz="2200">
                                      <a:latin typeface="Cambria Math"/>
                                    </a:rPr>
                                    <m:t>e</m:t>
                                  </m:r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sz="2200" b="0" i="1" smtClean="0">
                                  <a:latin typeface="Cambria Math"/>
                                </a:rPr>
                                <m:t>−</m:t>
                              </m:r>
                              <m:f>
                                <m:fPr>
                                  <m:type m:val="lin"/>
                                  <m:ctrlPr>
                                    <a:rPr lang="en-US" sz="2200" b="0" i="1" smtClean="0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sz="2200" b="0" i="1" smtClean="0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200" b="0" i="1" smtClean="0">
                                          <a:latin typeface="Cambria Math"/>
                                        </a:rPr>
                                        <m:t>𝑁</m:t>
                                      </m:r>
                                    </m:e>
                                    <m:sub>
                                      <m:r>
                                        <m:rPr>
                                          <m:nor/>
                                        </m:rPr>
                                        <a:rPr lang="en-US" sz="2200" b="0" i="0" smtClean="0">
                                          <a:latin typeface="Cambria Math"/>
                                        </a:rPr>
                                        <m:t>n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sz="2200" b="0" i="1" smtClean="0">
                                      <a:latin typeface="Cambria Math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mr>
                          <m:mr>
                            <m:e>
                              <m:f>
                                <m:fPr>
                                  <m:type m:val="lin"/>
                                  <m:ctrlPr>
                                    <a:rPr lang="en-US" sz="2200" i="1">
                                      <a:latin typeface="Cambria Math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n-US" sz="2200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200" b="0" i="1" smtClean="0">
                                          <a:latin typeface="Cambria Math"/>
                                        </a:rPr>
                                        <m:t>−</m:t>
                                      </m:r>
                                      <m:r>
                                        <a:rPr lang="en-US" sz="2200" i="1">
                                          <a:latin typeface="Cambria Math"/>
                                        </a:rPr>
                                        <m:t>𝑁</m:t>
                                      </m:r>
                                    </m:e>
                                    <m:sub>
                                      <m:r>
                                        <m:rPr>
                                          <m:nor/>
                                        </m:rPr>
                                        <a:rPr lang="en-US" sz="2200">
                                          <a:latin typeface="Cambria Math"/>
                                        </a:rPr>
                                        <m:t>n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n-US" sz="2200" i="1">
                                      <a:latin typeface="Cambria Math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mr>
                        </m:m>
                        <m:r>
                          <a:rPr lang="en-US" sz="2200" b="0" i="1" smtClean="0">
                            <a:latin typeface="Cambria Math"/>
                          </a:rPr>
                          <m:t>    </m:t>
                        </m:r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2200" b="0" i="1" smtClean="0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nor/>
                                  <m:brk m:alnAt="7"/>
                                </m:rPr>
                                <a:rPr lang="en-US" sz="2200" b="0" i="0" smtClean="0">
                                  <a:latin typeface="Cambria Math"/>
                                </a:rPr>
                                <m:t>f</m:t>
                              </m:r>
                              <m:r>
                                <m:rPr>
                                  <m:nor/>
                                </m:rPr>
                                <a:rPr lang="en-US" sz="2200" b="0" i="0" smtClean="0">
                                  <a:latin typeface="Cambria Math"/>
                                </a:rPr>
                                <m:t>or</m:t>
                              </m:r>
                              <m:r>
                                <m:rPr>
                                  <m:brk m:alnAt="7"/>
                                </m:rPr>
                                <a:rPr lang="en-US" sz="2200" b="0" i="1" smtClean="0">
                                  <a:latin typeface="Cambria Math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sz="2200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200" b="0" i="1" smtClean="0">
                                      <a:latin typeface="Cambria Math"/>
                                    </a:rPr>
                                    <m:t> </m:t>
                                  </m:r>
                                  <m:r>
                                    <a:rPr lang="en-US" sz="2200" b="0" i="1" smtClean="0">
                                      <a:latin typeface="Cambria Math"/>
                                    </a:rPr>
                                    <m:t>𝜈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n-US" sz="2200" b="0" i="0" smtClean="0">
                                      <a:latin typeface="Cambria Math"/>
                                    </a:rPr>
                                    <m:t>e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m:rPr>
                                  <m:nor/>
                                  <m:brk m:alnAt="7"/>
                                </m:rPr>
                                <a:rPr lang="en-US" sz="2200">
                                  <a:latin typeface="Cambria Math"/>
                                </a:rPr>
                                <m:t>f</m:t>
                              </m:r>
                              <m:r>
                                <m:rPr>
                                  <m:nor/>
                                </m:rPr>
                                <a:rPr lang="en-US" sz="2200">
                                  <a:latin typeface="Cambria Math"/>
                                </a:rPr>
                                <m:t>or</m:t>
                              </m:r>
                              <m:r>
                                <m:rPr>
                                  <m:brk m:alnAt="7"/>
                                </m:rPr>
                                <a:rPr lang="en-US" sz="2200" i="1">
                                  <a:latin typeface="Cambria Math"/>
                                </a:rPr>
                                <m:t> </m:t>
                              </m:r>
                              <m:r>
                                <a:rPr lang="en-US" sz="2200" b="0" i="1" smtClean="0">
                                  <a:latin typeface="Cambria Math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sz="22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sz="2200" i="1">
                                      <a:latin typeface="Cambria Math"/>
                                    </a:rPr>
                                    <m:t>𝜈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en-US" sz="2200" b="0" i="1" smtClean="0">
                                      <a:latin typeface="Cambria Math"/>
                                    </a:rPr>
                                    <m:t>μ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r>
                  <a:rPr lang="en-US" sz="2200" smtClean="0"/>
                  <a:t> </a:t>
                </a:r>
                <a:endParaRPr lang="en-US" sz="2200"/>
              </a:p>
            </p:txBody>
          </p:sp>
        </mc:Choice>
        <mc:Fallback xmlns=""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7375" y="4680157"/>
                <a:ext cx="4934428" cy="778739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3816402" y="5946539"/>
                <a:ext cx="4399025" cy="4618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200" b="0" i="0" smtClean="0">
                          <a:latin typeface="Cambria Math"/>
                        </a:rPr>
                        <m:t>Δ</m:t>
                      </m:r>
                      <m:sSub>
                        <m:sSub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b="0" i="1" smtClean="0">
                              <a:latin typeface="Cambria Math"/>
                            </a:rPr>
                            <m:t>𝑉</m:t>
                          </m:r>
                        </m:e>
                        <m:sub>
                          <m:r>
                            <m:rPr>
                              <m:nor/>
                            </m:rPr>
                            <a:rPr lang="en-US" sz="2200" b="0" i="0" smtClean="0">
                              <a:latin typeface="Cambria Math"/>
                            </a:rPr>
                            <m:t>weak</m:t>
                          </m:r>
                        </m:sub>
                      </m:sSub>
                      <m:r>
                        <a:rPr lang="en-US" sz="2200" b="0" i="1" smtClean="0">
                          <a:latin typeface="Cambria Math"/>
                        </a:rPr>
                        <m:t>≈2×</m:t>
                      </m:r>
                      <m:sSup>
                        <m:sSup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200" b="0" i="1" smtClean="0">
                              <a:latin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sz="2200" b="0" i="1" smtClean="0">
                              <a:latin typeface="Cambria Math"/>
                            </a:rPr>
                            <m:t>−13</m:t>
                          </m:r>
                        </m:sup>
                      </m:sSup>
                      <m:r>
                        <m:rPr>
                          <m:nor/>
                        </m:rPr>
                        <a:rPr lang="en-US" sz="2200" b="0" i="0" smtClean="0">
                          <a:latin typeface="Cambria Math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200" b="0" i="0" smtClean="0">
                          <a:latin typeface="Cambria Math"/>
                        </a:rPr>
                        <m:t>eV</m:t>
                      </m:r>
                      <m:r>
                        <a:rPr lang="en-US" sz="2200" b="0" i="1" smtClean="0">
                          <a:latin typeface="Cambria Math"/>
                        </a:rPr>
                        <m:t>=0.2 </m:t>
                      </m:r>
                      <m:r>
                        <m:rPr>
                          <m:nor/>
                        </m:rPr>
                        <a:rPr lang="en-US" sz="2200" b="0" i="0" smtClean="0">
                          <a:latin typeface="Cambria Math"/>
                        </a:rPr>
                        <m:t>peV</m:t>
                      </m:r>
                    </m:oMath>
                  </m:oMathPara>
                </a14:m>
                <a:endParaRPr lang="en-US" sz="2200"/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6402" y="5946539"/>
                <a:ext cx="4399025" cy="461858"/>
              </a:xfrm>
              <a:prstGeom prst="rect">
                <a:avLst/>
              </a:prstGeom>
              <a:blipFill rotWithShape="1">
                <a:blip r:embed="rId5"/>
                <a:stretch>
                  <a:fillRect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25743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Flavor-Off-Diagonal Refractive Index</a:t>
            </a:r>
            <a:endParaRPr lang="en-US"/>
          </a:p>
        </p:txBody>
      </p:sp>
      <p:sp>
        <p:nvSpPr>
          <p:cNvPr id="3" name="Rectangle 1027"/>
          <p:cNvSpPr>
            <a:spLocks noChangeArrowheads="1"/>
          </p:cNvSpPr>
          <p:nvPr/>
        </p:nvSpPr>
        <p:spPr bwMode="auto">
          <a:xfrm>
            <a:off x="144016" y="719607"/>
            <a:ext cx="9001001" cy="431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33333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/>
          <a:lstStyle/>
          <a:p>
            <a:pPr algn="l"/>
            <a:r>
              <a:rPr lang="en-US" sz="2200">
                <a:solidFill>
                  <a:srgbClr val="003399"/>
                </a:solidFill>
                <a:effectLst/>
              </a:rPr>
              <a:t>2-flavor neutrino evolution as an effective 2-level </a:t>
            </a:r>
            <a:r>
              <a:rPr lang="en-US" sz="2200" smtClean="0">
                <a:solidFill>
                  <a:srgbClr val="003399"/>
                </a:solidFill>
                <a:effectLst/>
              </a:rPr>
              <a:t>problem</a:t>
            </a:r>
            <a:endParaRPr lang="en-US" sz="2200">
              <a:solidFill>
                <a:srgbClr val="003399"/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287912" y="1184698"/>
                <a:ext cx="2485104" cy="7457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200" b="0" i="0" smtClean="0">
                          <a:latin typeface="Cambria Math"/>
                        </a:rPr>
                        <m:t>i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200" b="0" i="1" smtClean="0">
                              <a:latin typeface="Cambria Math"/>
                            </a:rPr>
                            <m:t>𝜕</m:t>
                          </m:r>
                        </m:num>
                        <m:den>
                          <m:r>
                            <a:rPr lang="en-US" sz="2200" b="0" i="1" smtClean="0">
                              <a:latin typeface="Cambria Math"/>
                            </a:rPr>
                            <m:t>𝜕</m:t>
                          </m:r>
                          <m:r>
                            <a:rPr lang="en-US" sz="2200" b="0" i="1" smtClean="0">
                              <a:latin typeface="Cambria Math"/>
                            </a:rPr>
                            <m:t>𝑡</m:t>
                          </m:r>
                        </m:den>
                      </m:f>
                      <m:d>
                        <m:d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200" b="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2200" b="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200" b="0" i="1" smtClean="0">
                                        <a:latin typeface="Cambria Math"/>
                                      </a:rPr>
                                      <m:t>𝜈</m:t>
                                    </m:r>
                                  </m:e>
                                  <m:sub>
                                    <m:r>
                                      <a:rPr lang="en-US" sz="2200" b="0" i="1" smtClean="0">
                                        <a:latin typeface="Cambria Math"/>
                                      </a:rPr>
                                      <m:t>𝑒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200" b="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200" b="0" i="1" smtClean="0">
                                        <a:latin typeface="Cambria Math"/>
                                      </a:rPr>
                                      <m:t>𝜈</m:t>
                                    </m:r>
                                  </m:e>
                                  <m:sub>
                                    <m:r>
                                      <a:rPr lang="en-US" sz="2200" b="0" i="1" smtClean="0">
                                        <a:latin typeface="Cambria Math"/>
                                      </a:rPr>
                                      <m:t>𝜇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r>
                        <a:rPr lang="en-US" sz="2200" b="0" i="1" smtClean="0">
                          <a:latin typeface="Cambria Math"/>
                        </a:rPr>
                        <m:t>=</m:t>
                      </m:r>
                      <m:r>
                        <a:rPr lang="en-US" sz="2200" b="0" i="1" smtClean="0">
                          <a:latin typeface="Cambria Math"/>
                          <a:ea typeface="Cambria Math"/>
                        </a:rPr>
                        <m:t>ℋ</m:t>
                      </m:r>
                      <m:d>
                        <m:dPr>
                          <m:ctrlPr>
                            <a:rPr lang="en-US" sz="2200" i="1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200" i="1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2200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200" i="1">
                                        <a:latin typeface="Cambria Math"/>
                                      </a:rPr>
                                      <m:t>𝜈</m:t>
                                    </m:r>
                                  </m:e>
                                  <m:sub>
                                    <m:r>
                                      <a:rPr lang="en-US" sz="2200" i="1">
                                        <a:latin typeface="Cambria Math"/>
                                      </a:rPr>
                                      <m:t>𝑒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200" i="1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200" i="1">
                                        <a:latin typeface="Cambria Math"/>
                                      </a:rPr>
                                      <m:t>𝜈</m:t>
                                    </m:r>
                                  </m:e>
                                  <m:sub>
                                    <m:r>
                                      <a:rPr lang="en-US" sz="2200" i="1">
                                        <a:latin typeface="Cambria Math"/>
                                      </a:rPr>
                                      <m:t>𝜇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20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912" y="1184698"/>
                <a:ext cx="2485104" cy="745717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70214" y="2519795"/>
                <a:ext cx="8128950" cy="14042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i="1">
                          <a:latin typeface="Cambria Math"/>
                          <a:ea typeface="Cambria Math"/>
                        </a:rPr>
                        <m:t>ℋ</m:t>
                      </m:r>
                      <m:r>
                        <a:rPr lang="en-US" sz="22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200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2200" b="0" i="1" smtClean="0">
                                  <a:latin typeface="Cambria Math"/>
                                  <a:ea typeface="Cambria Math"/>
                                </a:rPr>
                                <m:t>ℳ</m:t>
                              </m:r>
                            </m:e>
                            <m:sup>
                              <m:r>
                                <a:rPr lang="en-US" sz="2200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200" b="0" i="1" smtClean="0">
                              <a:latin typeface="Cambria Math"/>
                            </a:rPr>
                            <m:t>2</m:t>
                          </m:r>
                          <m:r>
                            <a:rPr lang="en-US" sz="2200" b="0" i="1" smtClean="0">
                              <a:latin typeface="Cambria Math"/>
                            </a:rPr>
                            <m:t>𝐸</m:t>
                          </m:r>
                        </m:den>
                      </m:f>
                      <m:r>
                        <a:rPr lang="en-US" sz="2200" b="0" i="1" smtClean="0">
                          <a:latin typeface="Cambria Math"/>
                        </a:rPr>
                        <m:t>+</m:t>
                      </m:r>
                      <m:rad>
                        <m:radPr>
                          <m:degHide m:val="on"/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200" b="0" i="1" smtClean="0">
                              <a:latin typeface="Cambria Math"/>
                            </a:rPr>
                            <m:t>2</m:t>
                          </m:r>
                        </m:e>
                      </m:rad>
                      <m:sSub>
                        <m:sSub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b="0" i="1" smtClean="0">
                              <a:latin typeface="Cambria Math"/>
                            </a:rPr>
                            <m:t>𝐺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2200" b="0" i="0" smtClean="0">
                              <a:latin typeface="Cambria Math"/>
                            </a:rPr>
                            <m:t>F</m:t>
                          </m:r>
                        </m:sub>
                      </m:sSub>
                      <m:r>
                        <a:rPr lang="en-US" sz="2200" b="0" i="1" smtClean="0">
                          <a:latin typeface="Cambria Math"/>
                        </a:rPr>
                        <m:t> </m:t>
                      </m:r>
                      <m:d>
                        <m:d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200" b="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2200" b="0" i="1" smtClean="0">
                                        <a:solidFill>
                                          <a:srgbClr val="008000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sz="2200" b="0" i="1" smtClean="0">
                                        <a:solidFill>
                                          <a:srgbClr val="008000"/>
                                        </a:solidFill>
                                        <a:latin typeface="Cambria Math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m:rPr>
                                        <m:brk m:alnAt="7"/>
                                      </m:rPr>
                                      <a:rPr lang="en-US" sz="2200" b="0" i="1" smtClean="0">
                                        <a:solidFill>
                                          <a:srgbClr val="008000"/>
                                        </a:solidFill>
                                        <a:latin typeface="Cambria Math"/>
                                      </a:rPr>
                                      <m:t>𝑒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200" b="0" i="1" smtClean="0">
                                    <a:solidFill>
                                      <a:srgbClr val="008000"/>
                                    </a:solidFill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200" b="0" i="1" smtClean="0">
                                        <a:solidFill>
                                          <a:srgbClr val="008000"/>
                                        </a:solidFill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2200" b="0" i="1" smtClean="0">
                                            <a:solidFill>
                                              <a:srgbClr val="008000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2200" b="0" i="1" smtClean="0">
                                            <a:solidFill>
                                              <a:srgbClr val="008000"/>
                                            </a:solidFill>
                                            <a:latin typeface="Cambria Math"/>
                                          </a:rPr>
                                          <m:t>𝑁</m:t>
                                        </m:r>
                                      </m:e>
                                      <m:sub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2200" b="0" i="1" smtClean="0">
                                            <a:solidFill>
                                              <a:srgbClr val="008000"/>
                                            </a:solidFill>
                                            <a:latin typeface="Cambria Math"/>
                                          </a:rPr>
                                          <m:t>𝑛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m:rPr>
                                        <m:brk m:alnAt="7"/>
                                      </m:rPr>
                                      <a:rPr lang="en-US" sz="2200" b="0" i="1" smtClean="0">
                                        <a:solidFill>
                                          <a:srgbClr val="008000"/>
                                        </a:solidFill>
                                        <a:latin typeface="Cambria Math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  <m:e>
                                <m:r>
                                  <a:rPr lang="en-US" sz="2200" b="0" i="1" smtClean="0">
                                    <a:latin typeface="Cambria Math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2200" b="0" i="1" smtClean="0">
                                    <a:latin typeface="Cambria Math"/>
                                  </a:rPr>
                                  <m:t>0</m:t>
                                </m:r>
                              </m:e>
                              <m:e>
                                <m:r>
                                  <m:rPr>
                                    <m:brk m:alnAt="7"/>
                                  </m:rPr>
                                  <a:rPr lang="en-US" sz="2200" i="1" smtClean="0">
                                    <a:solidFill>
                                      <a:srgbClr val="008000"/>
                                    </a:solidFill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200" i="1">
                                        <a:solidFill>
                                          <a:srgbClr val="008000"/>
                                        </a:solidFill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US" sz="2200" i="1">
                                            <a:solidFill>
                                              <a:srgbClr val="008000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2200" i="1">
                                            <a:solidFill>
                                              <a:srgbClr val="008000"/>
                                            </a:solidFill>
                                            <a:latin typeface="Cambria Math"/>
                                          </a:rPr>
                                          <m:t>𝑁</m:t>
                                        </m:r>
                                      </m:e>
                                      <m:sub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2200" i="1">
                                            <a:solidFill>
                                              <a:srgbClr val="008000"/>
                                            </a:solidFill>
                                            <a:latin typeface="Cambria Math"/>
                                          </a:rPr>
                                          <m:t>𝑛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m:rPr>
                                        <m:brk m:alnAt="7"/>
                                      </m:rPr>
                                      <a:rPr lang="en-US" sz="2200" i="1">
                                        <a:solidFill>
                                          <a:srgbClr val="008000"/>
                                        </a:solidFill>
                                        <a:latin typeface="Cambria Math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</m:mr>
                          </m:m>
                        </m:e>
                      </m:d>
                      <m:r>
                        <a:rPr lang="en-US" sz="2200" b="0" i="1" smtClean="0">
                          <a:latin typeface="Cambria Math"/>
                        </a:rPr>
                        <m:t>+</m:t>
                      </m:r>
                      <m:rad>
                        <m:radPr>
                          <m:degHide m:val="on"/>
                          <m:ctrlPr>
                            <a:rPr lang="en-US" sz="2200" i="1"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200" i="1">
                              <a:latin typeface="Cambria Math"/>
                            </a:rPr>
                            <m:t>2</m:t>
                          </m:r>
                        </m:e>
                      </m:rad>
                      <m:sSub>
                        <m:sSubPr>
                          <m:ctrlPr>
                            <a:rPr lang="en-US" sz="22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200" i="1">
                              <a:latin typeface="Cambria Math"/>
                            </a:rPr>
                            <m:t>𝐺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2200">
                              <a:latin typeface="Cambria Math"/>
                            </a:rPr>
                            <m:t>F</m:t>
                          </m:r>
                        </m:sub>
                      </m:sSub>
                      <m:d>
                        <m:dPr>
                          <m:ctrlPr>
                            <a:rPr lang="en-US" sz="2200" b="0" i="1" smtClean="0">
                              <a:latin typeface="Cambria Math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200" b="0" i="1" smtClean="0">
                                  <a:latin typeface="Cambria Math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2200" b="0" i="1" smtClean="0">
                                        <a:solidFill>
                                          <a:srgbClr val="008000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sz="2200" b="0" i="1" smtClean="0">
                                        <a:solidFill>
                                          <a:srgbClr val="008000"/>
                                        </a:solidFill>
                                        <a:latin typeface="Cambria Math"/>
                                      </a:rPr>
                                      <m:t>𝑁</m:t>
                                    </m:r>
                                  </m:e>
                                  <m:sub>
                                    <m:sSub>
                                      <m:sSubPr>
                                        <m:ctrlPr>
                                          <a:rPr lang="en-US" sz="2200" b="0" i="1" smtClean="0">
                                            <a:solidFill>
                                              <a:srgbClr val="008000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200" b="0" i="1" smtClean="0">
                                            <a:solidFill>
                                              <a:srgbClr val="008000"/>
                                            </a:solidFill>
                                            <a:latin typeface="Cambria Math"/>
                                          </a:rPr>
                                          <m:t>𝜈</m:t>
                                        </m:r>
                                      </m:e>
                                      <m:sub>
                                        <m:r>
                                          <a:rPr lang="en-US" sz="2200" b="0" i="1" smtClean="0">
                                            <a:solidFill>
                                              <a:srgbClr val="008000"/>
                                            </a:solidFill>
                                            <a:latin typeface="Cambria Math"/>
                                          </a:rPr>
                                          <m:t>𝑒</m:t>
                                        </m:r>
                                      </m:sub>
                                    </m:sSub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sz="2200" i="1" smtClean="0">
                                        <a:solidFill>
                                          <a:srgbClr val="C00000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sz="2200" i="1">
                                        <a:solidFill>
                                          <a:srgbClr val="C00000"/>
                                        </a:solidFill>
                                        <a:latin typeface="Cambria Math"/>
                                      </a:rPr>
                                      <m:t>𝑁</m:t>
                                    </m:r>
                                  </m:e>
                                  <m:sub>
                                    <m:sSub>
                                      <m:sSubPr>
                                        <m:ctrlPr>
                                          <a:rPr lang="en-US" sz="2200" i="1">
                                            <a:solidFill>
                                              <a:srgbClr val="C00000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200" b="0" i="1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/>
                                          </a:rPr>
                                          <m:t>〈</m:t>
                                        </m:r>
                                        <m:r>
                                          <a:rPr lang="en-US" sz="2200" i="1">
                                            <a:solidFill>
                                              <a:srgbClr val="C00000"/>
                                            </a:solidFill>
                                            <a:latin typeface="Cambria Math"/>
                                          </a:rPr>
                                          <m:t>𝜈</m:t>
                                        </m:r>
                                      </m:e>
                                      <m:sub>
                                        <m:r>
                                          <a:rPr lang="en-US" sz="2200" i="1">
                                            <a:solidFill>
                                              <a:srgbClr val="C00000"/>
                                            </a:solidFill>
                                            <a:latin typeface="Cambria Math"/>
                                          </a:rPr>
                                          <m:t>𝑒</m:t>
                                        </m:r>
                                      </m:sub>
                                    </m:sSub>
                                    <m:d>
                                      <m:dPr>
                                        <m:begChr m:val="|"/>
                                        <m:endChr m:val="〉"/>
                                        <m:ctrlPr>
                                          <a:rPr lang="en-US" sz="2200" b="0" i="1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2200" b="0" i="1" smtClean="0">
                                                <a:solidFill>
                                                  <a:srgbClr val="C00000"/>
                                                </a:solidFill>
                                                <a:latin typeface="Cambria Math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200" b="0" i="1" smtClean="0">
                                                <a:solidFill>
                                                  <a:srgbClr val="C00000"/>
                                                </a:solidFill>
                                                <a:latin typeface="Cambria Math"/>
                                              </a:rPr>
                                              <m:t>𝜈</m:t>
                                            </m:r>
                                          </m:e>
                                          <m:sub>
                                            <m:r>
                                              <a:rPr lang="en-US" sz="2200" b="0" i="1" smtClean="0">
                                                <a:solidFill>
                                                  <a:srgbClr val="C00000"/>
                                                </a:solidFill>
                                                <a:latin typeface="Cambria Math"/>
                                              </a:rPr>
                                              <m:t>𝜇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200" i="1" smtClean="0">
                                        <a:solidFill>
                                          <a:srgbClr val="C00000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sz="2200" i="1">
                                        <a:solidFill>
                                          <a:srgbClr val="C00000"/>
                                        </a:solidFill>
                                        <a:latin typeface="Cambria Math"/>
                                      </a:rPr>
                                      <m:t>𝑁</m:t>
                                    </m:r>
                                  </m:e>
                                  <m:sub>
                                    <m:sSub>
                                      <m:sSubPr>
                                        <m:ctrlPr>
                                          <a:rPr lang="en-US" sz="2200" i="1">
                                            <a:solidFill>
                                              <a:srgbClr val="C00000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200" i="1">
                                            <a:solidFill>
                                              <a:srgbClr val="C00000"/>
                                            </a:solidFill>
                                            <a:latin typeface="Cambria Math"/>
                                          </a:rPr>
                                          <m:t>〈</m:t>
                                        </m:r>
                                        <m:r>
                                          <a:rPr lang="en-US" sz="2200" i="1">
                                            <a:solidFill>
                                              <a:srgbClr val="C00000"/>
                                            </a:solidFill>
                                            <a:latin typeface="Cambria Math"/>
                                          </a:rPr>
                                          <m:t>𝜈</m:t>
                                        </m:r>
                                      </m:e>
                                      <m:sub>
                                        <m:r>
                                          <a:rPr lang="en-US" sz="2200" b="0" i="1" smtClean="0">
                                            <a:solidFill>
                                              <a:srgbClr val="C00000"/>
                                            </a:solidFill>
                                            <a:latin typeface="Cambria Math"/>
                                          </a:rPr>
                                          <m:t>𝜇</m:t>
                                        </m:r>
                                      </m:sub>
                                    </m:sSub>
                                    <m:d>
                                      <m:dPr>
                                        <m:begChr m:val="|"/>
                                        <m:endChr m:val="〉"/>
                                        <m:ctrlPr>
                                          <a:rPr lang="en-US" sz="2200" i="1">
                                            <a:solidFill>
                                              <a:srgbClr val="C00000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2200" i="1">
                                                <a:solidFill>
                                                  <a:srgbClr val="C00000"/>
                                                </a:solidFill>
                                                <a:latin typeface="Cambria Math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2200" i="1">
                                                <a:solidFill>
                                                  <a:srgbClr val="C00000"/>
                                                </a:solidFill>
                                                <a:latin typeface="Cambria Math"/>
                                              </a:rPr>
                                              <m:t>𝜈</m:t>
                                            </m:r>
                                          </m:e>
                                          <m:sub>
                                            <m:r>
                                              <a:rPr lang="en-US" sz="2200" b="0" i="1" smtClean="0">
                                                <a:solidFill>
                                                  <a:srgbClr val="C00000"/>
                                                </a:solidFill>
                                                <a:latin typeface="Cambria Math"/>
                                              </a:rPr>
                                              <m:t>𝑒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sz="2200" i="1" smtClean="0">
                                        <a:solidFill>
                                          <a:srgbClr val="008000"/>
                                        </a:solidFill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sz="2200" i="1">
                                        <a:solidFill>
                                          <a:srgbClr val="008000"/>
                                        </a:solidFill>
                                        <a:latin typeface="Cambria Math"/>
                                      </a:rPr>
                                      <m:t>𝑁</m:t>
                                    </m:r>
                                  </m:e>
                                  <m:sub>
                                    <m:sSub>
                                      <m:sSubPr>
                                        <m:ctrlPr>
                                          <a:rPr lang="en-US" sz="2200" i="1">
                                            <a:solidFill>
                                              <a:srgbClr val="008000"/>
                                            </a:solidFill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200" i="1">
                                            <a:solidFill>
                                              <a:srgbClr val="008000"/>
                                            </a:solidFill>
                                            <a:latin typeface="Cambria Math"/>
                                          </a:rPr>
                                          <m:t>𝜈</m:t>
                                        </m:r>
                                      </m:e>
                                      <m:sub>
                                        <m:r>
                                          <a:rPr lang="en-US" sz="2200" b="0" i="1" smtClean="0">
                                            <a:solidFill>
                                              <a:srgbClr val="008000"/>
                                            </a:solidFill>
                                            <a:latin typeface="Cambria Math"/>
                                          </a:rPr>
                                          <m:t>𝜇</m:t>
                                        </m:r>
                                      </m:sub>
                                    </m:sSub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20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214" y="2519795"/>
                <a:ext cx="8128950" cy="140423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1027"/>
          <p:cNvSpPr>
            <a:spLocks noChangeArrowheads="1"/>
          </p:cNvSpPr>
          <p:nvPr/>
        </p:nvSpPr>
        <p:spPr bwMode="auto">
          <a:xfrm>
            <a:off x="143892" y="2015787"/>
            <a:ext cx="9001001" cy="431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33333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/>
          <a:lstStyle/>
          <a:p>
            <a:pPr algn="l"/>
            <a:r>
              <a:rPr lang="en-US" sz="2200" smtClean="0">
                <a:solidFill>
                  <a:srgbClr val="003399"/>
                </a:solidFill>
                <a:effectLst/>
              </a:rPr>
              <a:t>Effective mixing Hamiltonian</a:t>
            </a:r>
            <a:endParaRPr lang="en-US" sz="2200">
              <a:solidFill>
                <a:srgbClr val="003399"/>
              </a:solidFill>
              <a:effectLst/>
            </a:endParaRPr>
          </a:p>
        </p:txBody>
      </p:sp>
      <p:sp>
        <p:nvSpPr>
          <p:cNvPr id="7" name="Rectangle 1027"/>
          <p:cNvSpPr>
            <a:spLocks noChangeArrowheads="1"/>
          </p:cNvSpPr>
          <p:nvPr/>
        </p:nvSpPr>
        <p:spPr bwMode="auto">
          <a:xfrm>
            <a:off x="143893" y="4176025"/>
            <a:ext cx="1944270" cy="1440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33333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/>
          <a:lstStyle/>
          <a:p>
            <a:pPr algn="l"/>
            <a:r>
              <a:rPr lang="en-US" sz="2200" smtClean="0">
                <a:solidFill>
                  <a:srgbClr val="003399"/>
                </a:solidFill>
                <a:effectLst/>
              </a:rPr>
              <a:t>Mass term in</a:t>
            </a:r>
          </a:p>
          <a:p>
            <a:pPr algn="l"/>
            <a:r>
              <a:rPr lang="en-US" sz="2200" smtClean="0">
                <a:solidFill>
                  <a:srgbClr val="003399"/>
                </a:solidFill>
              </a:rPr>
              <a:t>flavor basis:</a:t>
            </a:r>
          </a:p>
          <a:p>
            <a:pPr algn="l"/>
            <a:r>
              <a:rPr lang="en-US" sz="2200" smtClean="0">
                <a:solidFill>
                  <a:srgbClr val="003399"/>
                </a:solidFill>
                <a:effectLst/>
              </a:rPr>
              <a:t>causes vacuum</a:t>
            </a:r>
          </a:p>
          <a:p>
            <a:pPr algn="l"/>
            <a:r>
              <a:rPr lang="en-US" sz="2200" smtClean="0">
                <a:solidFill>
                  <a:srgbClr val="003399"/>
                </a:solidFill>
              </a:rPr>
              <a:t>oscillations</a:t>
            </a:r>
            <a:endParaRPr lang="en-US" sz="2200">
              <a:solidFill>
                <a:srgbClr val="003399"/>
              </a:solidFill>
              <a:effectLst/>
            </a:endParaRPr>
          </a:p>
        </p:txBody>
      </p:sp>
      <p:sp>
        <p:nvSpPr>
          <p:cNvPr id="8" name="Rectangle 1027"/>
          <p:cNvSpPr>
            <a:spLocks noChangeArrowheads="1"/>
          </p:cNvSpPr>
          <p:nvPr/>
        </p:nvSpPr>
        <p:spPr bwMode="auto">
          <a:xfrm>
            <a:off x="2160172" y="4176025"/>
            <a:ext cx="2952410" cy="180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33333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/>
          <a:lstStyle/>
          <a:p>
            <a:pPr algn="l"/>
            <a:r>
              <a:rPr lang="en-US" sz="2200" smtClean="0">
                <a:solidFill>
                  <a:srgbClr val="008000"/>
                </a:solidFill>
                <a:effectLst/>
              </a:rPr>
              <a:t>Wolfenstein’s weak</a:t>
            </a:r>
          </a:p>
          <a:p>
            <a:pPr algn="l"/>
            <a:r>
              <a:rPr lang="en-US" sz="2200" smtClean="0">
                <a:solidFill>
                  <a:srgbClr val="008000"/>
                </a:solidFill>
              </a:rPr>
              <a:t>potential, causes </a:t>
            </a:r>
            <a:r>
              <a:rPr lang="en-US" sz="2200" smtClean="0">
                <a:solidFill>
                  <a:srgbClr val="008000"/>
                </a:solidFill>
                <a:effectLst/>
              </a:rPr>
              <a:t>MSW </a:t>
            </a:r>
          </a:p>
          <a:p>
            <a:pPr algn="l"/>
            <a:r>
              <a:rPr lang="en-US" sz="2200" smtClean="0">
                <a:solidFill>
                  <a:srgbClr val="008000"/>
                </a:solidFill>
                <a:effectLst/>
              </a:rPr>
              <a:t>“resonant” </a:t>
            </a:r>
            <a:r>
              <a:rPr lang="en-US" sz="2200" smtClean="0">
                <a:solidFill>
                  <a:srgbClr val="008000"/>
                </a:solidFill>
              </a:rPr>
              <a:t>conversion</a:t>
            </a:r>
          </a:p>
          <a:p>
            <a:pPr algn="l"/>
            <a:r>
              <a:rPr lang="en-US" sz="2200" smtClean="0">
                <a:solidFill>
                  <a:srgbClr val="008000"/>
                </a:solidFill>
                <a:effectLst/>
              </a:rPr>
              <a:t>together with vacuum</a:t>
            </a:r>
          </a:p>
          <a:p>
            <a:pPr algn="l"/>
            <a:r>
              <a:rPr lang="en-US" sz="2200" smtClean="0">
                <a:solidFill>
                  <a:srgbClr val="008000"/>
                </a:solidFill>
              </a:rPr>
              <a:t>term</a:t>
            </a:r>
            <a:endParaRPr lang="en-US" sz="2200">
              <a:solidFill>
                <a:srgbClr val="008000"/>
              </a:solidFill>
              <a:effectLst/>
            </a:endParaRPr>
          </a:p>
        </p:txBody>
      </p:sp>
      <p:sp>
        <p:nvSpPr>
          <p:cNvPr id="9" name="Rectangle 1027"/>
          <p:cNvSpPr>
            <a:spLocks noChangeArrowheads="1"/>
          </p:cNvSpPr>
          <p:nvPr/>
        </p:nvSpPr>
        <p:spPr bwMode="auto">
          <a:xfrm>
            <a:off x="4968562" y="4176025"/>
            <a:ext cx="4032560" cy="180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33333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/>
          <a:lstStyle/>
          <a:p>
            <a:pPr algn="l"/>
            <a:r>
              <a:rPr lang="en-US" sz="2200" smtClean="0">
                <a:solidFill>
                  <a:srgbClr val="C00000"/>
                </a:solidFill>
              </a:rPr>
              <a:t>Flavor-off-diagonal potential,</a:t>
            </a:r>
          </a:p>
          <a:p>
            <a:pPr algn="l"/>
            <a:r>
              <a:rPr lang="en-US" sz="2200" smtClean="0">
                <a:solidFill>
                  <a:srgbClr val="C00000"/>
                </a:solidFill>
              </a:rPr>
              <a:t>caused by flavor oscillations.</a:t>
            </a:r>
            <a:endParaRPr lang="en-US" sz="2200">
              <a:solidFill>
                <a:srgbClr val="C00000"/>
              </a:solidFill>
            </a:endParaRPr>
          </a:p>
          <a:p>
            <a:pPr algn="l"/>
            <a:r>
              <a:rPr lang="en-US" sz="2200">
                <a:solidFill>
                  <a:srgbClr val="C00000"/>
                </a:solidFill>
              </a:rPr>
              <a:t>(</a:t>
            </a:r>
            <a:r>
              <a:rPr lang="en-US" sz="2200" smtClean="0">
                <a:solidFill>
                  <a:srgbClr val="C00000"/>
                </a:solidFill>
              </a:rPr>
              <a:t>J.Pantaleone, </a:t>
            </a:r>
            <a:r>
              <a:rPr lang="en-US" sz="2400" smtClean="0">
                <a:solidFill>
                  <a:srgbClr val="C00000"/>
                </a:solidFill>
              </a:rPr>
              <a:t>PLB 287:128,1992)</a:t>
            </a:r>
            <a:endParaRPr lang="en-US" sz="2200">
              <a:solidFill>
                <a:srgbClr val="C00000"/>
              </a:solidFill>
              <a:effectLst/>
            </a:endParaRPr>
          </a:p>
        </p:txBody>
      </p:sp>
      <p:sp>
        <p:nvSpPr>
          <p:cNvPr id="10" name="Line 1029"/>
          <p:cNvSpPr>
            <a:spLocks noChangeShapeType="1"/>
          </p:cNvSpPr>
          <p:nvPr/>
        </p:nvSpPr>
        <p:spPr bwMode="auto">
          <a:xfrm flipV="1">
            <a:off x="1152032" y="3672006"/>
            <a:ext cx="0" cy="504019"/>
          </a:xfrm>
          <a:prstGeom prst="line">
            <a:avLst/>
          </a:prstGeom>
          <a:noFill/>
          <a:ln w="38100">
            <a:solidFill>
              <a:srgbClr val="003399"/>
            </a:solidFill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>
              <a:defRPr/>
            </a:pPr>
            <a:endParaRPr lang="en-US" sz="2000">
              <a:solidFill>
                <a:srgbClr val="003399"/>
              </a:solidFill>
            </a:endParaRPr>
          </a:p>
        </p:txBody>
      </p:sp>
      <p:sp>
        <p:nvSpPr>
          <p:cNvPr id="11" name="Line 1029"/>
          <p:cNvSpPr>
            <a:spLocks noChangeShapeType="1"/>
          </p:cNvSpPr>
          <p:nvPr/>
        </p:nvSpPr>
        <p:spPr bwMode="auto">
          <a:xfrm flipV="1">
            <a:off x="3528362" y="3671955"/>
            <a:ext cx="0" cy="504019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>
              <a:defRPr/>
            </a:pPr>
            <a:endParaRPr lang="en-US" sz="2000">
              <a:solidFill>
                <a:srgbClr val="003399"/>
              </a:solidFill>
            </a:endParaRPr>
          </a:p>
        </p:txBody>
      </p:sp>
      <p:sp>
        <p:nvSpPr>
          <p:cNvPr id="13" name="Line 1029"/>
          <p:cNvSpPr>
            <a:spLocks noChangeShapeType="1"/>
          </p:cNvSpPr>
          <p:nvPr/>
        </p:nvSpPr>
        <p:spPr bwMode="auto">
          <a:xfrm flipV="1">
            <a:off x="6336752" y="3671955"/>
            <a:ext cx="0" cy="504019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>
              <a:defRPr/>
            </a:pPr>
            <a:endParaRPr lang="en-US" sz="2000">
              <a:solidFill>
                <a:srgbClr val="003399"/>
              </a:solidFill>
            </a:endParaRPr>
          </a:p>
        </p:txBody>
      </p:sp>
      <p:sp>
        <p:nvSpPr>
          <p:cNvPr id="14" name="Rectangle 1027"/>
          <p:cNvSpPr>
            <a:spLocks noChangeArrowheads="1"/>
          </p:cNvSpPr>
          <p:nvPr/>
        </p:nvSpPr>
        <p:spPr bwMode="auto">
          <a:xfrm>
            <a:off x="143892" y="6048347"/>
            <a:ext cx="8857230" cy="504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33333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/>
          <a:lstStyle/>
          <a:p>
            <a:pPr algn="ctr"/>
            <a:r>
              <a:rPr lang="en-US" sz="2400" b="1" smtClean="0">
                <a:solidFill>
                  <a:srgbClr val="C00000"/>
                </a:solidFill>
              </a:rPr>
              <a:t>Flavor oscillations feed back on the Hamiltonian: Nonlinear effects!</a:t>
            </a:r>
            <a:endParaRPr lang="en-US" sz="2400" b="1" smtClean="0">
              <a:solidFill>
                <a:srgbClr val="C00000"/>
              </a:solidFill>
              <a:effectLst/>
            </a:endParaRPr>
          </a:p>
        </p:txBody>
      </p:sp>
      <p:sp>
        <p:nvSpPr>
          <p:cNvPr id="15" name="Line 16"/>
          <p:cNvSpPr>
            <a:spLocks noChangeShapeType="1"/>
          </p:cNvSpPr>
          <p:nvPr/>
        </p:nvSpPr>
        <p:spPr bwMode="auto">
          <a:xfrm>
            <a:off x="6113213" y="2407033"/>
            <a:ext cx="504056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>
              <a:defRPr/>
            </a:pPr>
            <a:endParaRPr lang="en-US"/>
          </a:p>
        </p:txBody>
      </p:sp>
      <p:sp>
        <p:nvSpPr>
          <p:cNvPr id="16" name="Line 17"/>
          <p:cNvSpPr>
            <a:spLocks noChangeShapeType="1"/>
          </p:cNvSpPr>
          <p:nvPr/>
        </p:nvSpPr>
        <p:spPr bwMode="auto">
          <a:xfrm>
            <a:off x="6113213" y="2407033"/>
            <a:ext cx="7920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>
              <a:defRPr/>
            </a:pPr>
            <a:endParaRPr lang="en-US"/>
          </a:p>
        </p:txBody>
      </p:sp>
      <p:sp>
        <p:nvSpPr>
          <p:cNvPr id="17" name="Line 18"/>
          <p:cNvSpPr>
            <a:spLocks noChangeShapeType="1"/>
          </p:cNvSpPr>
          <p:nvPr/>
        </p:nvSpPr>
        <p:spPr bwMode="auto">
          <a:xfrm>
            <a:off x="6905301" y="2407033"/>
            <a:ext cx="504056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>
              <a:defRPr/>
            </a:pPr>
            <a:endParaRPr lang="en-US"/>
          </a:p>
        </p:txBody>
      </p:sp>
      <p:sp>
        <p:nvSpPr>
          <p:cNvPr id="18" name="Line 19"/>
          <p:cNvSpPr>
            <a:spLocks noChangeShapeType="1"/>
          </p:cNvSpPr>
          <p:nvPr/>
        </p:nvSpPr>
        <p:spPr bwMode="auto">
          <a:xfrm>
            <a:off x="6905301" y="2407033"/>
            <a:ext cx="7920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>
              <a:defRPr/>
            </a:pPr>
            <a:endParaRPr lang="en-US"/>
          </a:p>
        </p:txBody>
      </p:sp>
      <p:sp>
        <p:nvSpPr>
          <p:cNvPr id="19" name="Line 20"/>
          <p:cNvSpPr>
            <a:spLocks noChangeShapeType="1"/>
          </p:cNvSpPr>
          <p:nvPr/>
        </p:nvSpPr>
        <p:spPr bwMode="auto">
          <a:xfrm flipV="1">
            <a:off x="6905301" y="2047034"/>
            <a:ext cx="0" cy="359999"/>
          </a:xfrm>
          <a:prstGeom prst="line">
            <a:avLst/>
          </a:prstGeom>
          <a:noFill/>
          <a:ln w="28575">
            <a:solidFill>
              <a:srgbClr val="003399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>
              <a:defRPr/>
            </a:pPr>
            <a:endParaRPr lang="en-US"/>
          </a:p>
        </p:txBody>
      </p:sp>
      <p:sp>
        <p:nvSpPr>
          <p:cNvPr id="20" name="Oval 21"/>
          <p:cNvSpPr>
            <a:spLocks noChangeAspect="1" noChangeArrowheads="1"/>
          </p:cNvSpPr>
          <p:nvPr/>
        </p:nvSpPr>
        <p:spPr bwMode="auto">
          <a:xfrm>
            <a:off x="6617269" y="1471036"/>
            <a:ext cx="576064" cy="575998"/>
          </a:xfrm>
          <a:prstGeom prst="ellipse">
            <a:avLst/>
          </a:prstGeom>
          <a:noFill/>
          <a:ln w="28575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>
              <a:defRPr/>
            </a:pPr>
            <a:endParaRPr lang="en-US" sz="2000"/>
          </a:p>
        </p:txBody>
      </p:sp>
      <p:sp>
        <p:nvSpPr>
          <p:cNvPr id="21" name="Line 22"/>
          <p:cNvSpPr>
            <a:spLocks noChangeShapeType="1"/>
          </p:cNvSpPr>
          <p:nvPr/>
        </p:nvSpPr>
        <p:spPr bwMode="auto">
          <a:xfrm>
            <a:off x="7193333" y="1768035"/>
            <a:ext cx="0" cy="7200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>
              <a:defRPr/>
            </a:pPr>
            <a:endParaRPr lang="en-US"/>
          </a:p>
        </p:txBody>
      </p:sp>
      <p:sp>
        <p:nvSpPr>
          <p:cNvPr id="22" name="Line 23"/>
          <p:cNvSpPr>
            <a:spLocks noChangeShapeType="1"/>
          </p:cNvSpPr>
          <p:nvPr/>
        </p:nvSpPr>
        <p:spPr bwMode="auto">
          <a:xfrm flipV="1">
            <a:off x="6617269" y="1669035"/>
            <a:ext cx="0" cy="7200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402" tIns="43201" rIns="86402" bIns="43201" anchor="ctr"/>
          <a:lstStyle/>
          <a:p>
            <a:pPr>
              <a:defRPr/>
            </a:pPr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 Box 24"/>
              <p:cNvSpPr txBox="1">
                <a:spLocks noChangeArrowheads="1"/>
              </p:cNvSpPr>
              <p:nvPr/>
            </p:nvSpPr>
            <p:spPr bwMode="auto">
              <a:xfrm>
                <a:off x="6696802" y="1568344"/>
                <a:ext cx="408930" cy="4008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rgbClr val="DDDDDD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2156" tIns="46078" rIns="92156" bIns="46078">
                <a:spAutoFit/>
              </a:bodyPr>
              <a:lstStyle>
                <a:lvl1pPr defTabSz="974725" eaLnBrk="0" hangingPunct="0">
                  <a:defRPr sz="2000">
                    <a:solidFill>
                      <a:srgbClr val="003399"/>
                    </a:solidFill>
                    <a:latin typeface="Trebuchet MS" pitchFamily="34" charset="0"/>
                  </a:defRPr>
                </a:lvl1pPr>
                <a:lvl2pPr marL="742950" indent="-285750" defTabSz="974725" eaLnBrk="0" hangingPunct="0">
                  <a:defRPr sz="2000">
                    <a:solidFill>
                      <a:srgbClr val="003399"/>
                    </a:solidFill>
                    <a:latin typeface="Trebuchet MS" pitchFamily="34" charset="0"/>
                  </a:defRPr>
                </a:lvl2pPr>
                <a:lvl3pPr marL="1143000" indent="-228600" defTabSz="974725" eaLnBrk="0" hangingPunct="0">
                  <a:defRPr sz="2000">
                    <a:solidFill>
                      <a:srgbClr val="003399"/>
                    </a:solidFill>
                    <a:latin typeface="Trebuchet MS" pitchFamily="34" charset="0"/>
                  </a:defRPr>
                </a:lvl3pPr>
                <a:lvl4pPr marL="1600200" indent="-228600" defTabSz="974725" eaLnBrk="0" hangingPunct="0">
                  <a:defRPr sz="2000">
                    <a:solidFill>
                      <a:srgbClr val="003399"/>
                    </a:solidFill>
                    <a:latin typeface="Trebuchet MS" pitchFamily="34" charset="0"/>
                  </a:defRPr>
                </a:lvl4pPr>
                <a:lvl5pPr marL="2057400" indent="-228600" defTabSz="974725" eaLnBrk="0" hangingPunct="0">
                  <a:defRPr sz="2000">
                    <a:solidFill>
                      <a:srgbClr val="003399"/>
                    </a:solidFill>
                    <a:latin typeface="Trebuchet MS" pitchFamily="34" charset="0"/>
                  </a:defRPr>
                </a:lvl5pPr>
                <a:lvl6pPr marL="2514600" indent="-228600" algn="ctr" defTabSz="974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003399"/>
                    </a:solidFill>
                    <a:latin typeface="Trebuchet MS" pitchFamily="34" charset="0"/>
                  </a:defRPr>
                </a:lvl6pPr>
                <a:lvl7pPr marL="2971800" indent="-228600" algn="ctr" defTabSz="974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003399"/>
                    </a:solidFill>
                    <a:latin typeface="Trebuchet MS" pitchFamily="34" charset="0"/>
                  </a:defRPr>
                </a:lvl7pPr>
                <a:lvl8pPr marL="3429000" indent="-228600" algn="ctr" defTabSz="974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003399"/>
                    </a:solidFill>
                    <a:latin typeface="Trebuchet MS" pitchFamily="34" charset="0"/>
                  </a:defRPr>
                </a:lvl8pPr>
                <a:lvl9pPr marL="3886200" indent="-228600" algn="ctr" defTabSz="9747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003399"/>
                    </a:solidFill>
                    <a:latin typeface="Trebuchet MS" pitchFamily="34" charset="0"/>
                  </a:defRPr>
                </a:lvl9pPr>
              </a:lstStyle>
              <a:p>
                <a:pPr algn="l" eaLnBrk="1" hangingPunct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CC0000"/>
                          </a:solidFill>
                          <a:latin typeface="Cambria Math"/>
                        </a:rPr>
                        <m:t>𝝂</m:t>
                      </m:r>
                    </m:oMath>
                  </m:oMathPara>
                </a14:m>
                <a:endParaRPr lang="en-US" b="1">
                  <a:solidFill>
                    <a:srgbClr val="CC0000"/>
                  </a:solidFill>
                </a:endParaRPr>
              </a:p>
            </p:txBody>
          </p:sp>
        </mc:Choice>
        <mc:Fallback xmlns="">
          <p:sp>
            <p:nvSpPr>
              <p:cNvPr id="23" name="Text 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696802" y="1568344"/>
                <a:ext cx="408930" cy="400833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DDDDDD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 Box 25"/>
          <p:cNvSpPr txBox="1">
            <a:spLocks noChangeArrowheads="1"/>
          </p:cNvSpPr>
          <p:nvPr/>
        </p:nvSpPr>
        <p:spPr bwMode="auto">
          <a:xfrm>
            <a:off x="6897801" y="2054535"/>
            <a:ext cx="307940" cy="35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156" tIns="46078" rIns="92156" bIns="46078">
            <a:spAutoFit/>
          </a:bodyPr>
          <a:lstStyle>
            <a:lvl1pPr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1pPr>
            <a:lvl2pPr marL="742950" indent="-285750"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2pPr>
            <a:lvl3pPr marL="1143000" indent="-228600"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3pPr>
            <a:lvl4pPr marL="1600200" indent="-228600"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4pPr>
            <a:lvl5pPr marL="2057400" indent="-228600"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5pPr>
            <a:lvl6pPr marL="2514600" indent="-228600" algn="ctr" defTabSz="9747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3399"/>
                </a:solidFill>
                <a:latin typeface="Trebuchet MS" pitchFamily="34" charset="0"/>
              </a:defRPr>
            </a:lvl6pPr>
            <a:lvl7pPr marL="2971800" indent="-228600" algn="ctr" defTabSz="9747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3399"/>
                </a:solidFill>
                <a:latin typeface="Trebuchet MS" pitchFamily="34" charset="0"/>
              </a:defRPr>
            </a:lvl7pPr>
            <a:lvl8pPr marL="3429000" indent="-228600" algn="ctr" defTabSz="9747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3399"/>
                </a:solidFill>
                <a:latin typeface="Trebuchet MS" pitchFamily="34" charset="0"/>
              </a:defRPr>
            </a:lvl8pPr>
            <a:lvl9pPr marL="3886200" indent="-228600" algn="ctr" defTabSz="9747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3399"/>
                </a:solidFill>
                <a:latin typeface="Trebuchet MS" pitchFamily="34" charset="0"/>
              </a:defRPr>
            </a:lvl9pPr>
          </a:lstStyle>
          <a:p>
            <a:pPr algn="l" eaLnBrk="1" hangingPunct="1"/>
            <a:r>
              <a:rPr lang="en-US" sz="1700" b="1"/>
              <a:t>Z</a:t>
            </a:r>
          </a:p>
        </p:txBody>
      </p:sp>
      <p:sp>
        <p:nvSpPr>
          <p:cNvPr id="25" name="Text Box 28"/>
          <p:cNvSpPr txBox="1">
            <a:spLocks noChangeArrowheads="1"/>
          </p:cNvSpPr>
          <p:nvPr/>
        </p:nvSpPr>
        <p:spPr bwMode="auto">
          <a:xfrm>
            <a:off x="5832682" y="2191034"/>
            <a:ext cx="319162" cy="400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156" tIns="46078" rIns="92156" bIns="46078">
            <a:spAutoFit/>
          </a:bodyPr>
          <a:lstStyle>
            <a:lvl1pPr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1pPr>
            <a:lvl2pPr marL="742950" indent="-285750"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2pPr>
            <a:lvl3pPr marL="1143000" indent="-228600"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3pPr>
            <a:lvl4pPr marL="1600200" indent="-228600"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4pPr>
            <a:lvl5pPr marL="2057400" indent="-228600"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5pPr>
            <a:lvl6pPr marL="2514600" indent="-228600" algn="ctr" defTabSz="9747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3399"/>
                </a:solidFill>
                <a:latin typeface="Trebuchet MS" pitchFamily="34" charset="0"/>
              </a:defRPr>
            </a:lvl6pPr>
            <a:lvl7pPr marL="2971800" indent="-228600" algn="ctr" defTabSz="9747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3399"/>
                </a:solidFill>
                <a:latin typeface="Trebuchet MS" pitchFamily="34" charset="0"/>
              </a:defRPr>
            </a:lvl7pPr>
            <a:lvl8pPr marL="3429000" indent="-228600" algn="ctr" defTabSz="9747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3399"/>
                </a:solidFill>
                <a:latin typeface="Trebuchet MS" pitchFamily="34" charset="0"/>
              </a:defRPr>
            </a:lvl8pPr>
            <a:lvl9pPr marL="3886200" indent="-228600" algn="ctr" defTabSz="9747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3399"/>
                </a:solidFill>
                <a:latin typeface="Trebuchet MS" pitchFamily="34" charset="0"/>
              </a:defRPr>
            </a:lvl9pPr>
          </a:lstStyle>
          <a:p>
            <a:pPr algn="l" eaLnBrk="1" hangingPunct="1"/>
            <a:r>
              <a:rPr lang="en-US" b="1">
                <a:solidFill>
                  <a:schemeClr val="tx1"/>
                </a:solidFill>
                <a:effectLst/>
                <a:latin typeface="Symbol" pitchFamily="18" charset="2"/>
              </a:rPr>
              <a:t>n</a:t>
            </a:r>
          </a:p>
        </p:txBody>
      </p:sp>
      <p:sp>
        <p:nvSpPr>
          <p:cNvPr id="26" name="Text Box 29"/>
          <p:cNvSpPr txBox="1">
            <a:spLocks noChangeArrowheads="1"/>
          </p:cNvSpPr>
          <p:nvPr/>
        </p:nvSpPr>
        <p:spPr bwMode="auto">
          <a:xfrm>
            <a:off x="7677888" y="2191034"/>
            <a:ext cx="319162" cy="400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156" tIns="46078" rIns="92156" bIns="46078">
            <a:spAutoFit/>
          </a:bodyPr>
          <a:lstStyle>
            <a:lvl1pPr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1pPr>
            <a:lvl2pPr marL="742950" indent="-285750"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2pPr>
            <a:lvl3pPr marL="1143000" indent="-228600"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3pPr>
            <a:lvl4pPr marL="1600200" indent="-228600"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4pPr>
            <a:lvl5pPr marL="2057400" indent="-228600" defTabSz="974725" eaLnBrk="0" hangingPunct="0">
              <a:defRPr sz="2000">
                <a:solidFill>
                  <a:srgbClr val="003399"/>
                </a:solidFill>
                <a:latin typeface="Trebuchet MS" pitchFamily="34" charset="0"/>
              </a:defRPr>
            </a:lvl5pPr>
            <a:lvl6pPr marL="2514600" indent="-228600" algn="ctr" defTabSz="9747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3399"/>
                </a:solidFill>
                <a:latin typeface="Trebuchet MS" pitchFamily="34" charset="0"/>
              </a:defRPr>
            </a:lvl6pPr>
            <a:lvl7pPr marL="2971800" indent="-228600" algn="ctr" defTabSz="9747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3399"/>
                </a:solidFill>
                <a:latin typeface="Trebuchet MS" pitchFamily="34" charset="0"/>
              </a:defRPr>
            </a:lvl7pPr>
            <a:lvl8pPr marL="3429000" indent="-228600" algn="ctr" defTabSz="9747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3399"/>
                </a:solidFill>
                <a:latin typeface="Trebuchet MS" pitchFamily="34" charset="0"/>
              </a:defRPr>
            </a:lvl8pPr>
            <a:lvl9pPr marL="3886200" indent="-228600" algn="ctr" defTabSz="9747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003399"/>
                </a:solidFill>
                <a:latin typeface="Trebuchet MS" pitchFamily="34" charset="0"/>
              </a:defRPr>
            </a:lvl9pPr>
          </a:lstStyle>
          <a:p>
            <a:pPr algn="l" eaLnBrk="1" hangingPunct="1"/>
            <a:r>
              <a:rPr lang="en-US" b="1">
                <a:solidFill>
                  <a:schemeClr val="tx1"/>
                </a:solidFill>
                <a:effectLst/>
                <a:latin typeface="Symbol" pitchFamily="18" charset="2"/>
              </a:rPr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3911990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  Self-Induced Flavor Conversion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143892" y="1024000"/>
                <a:ext cx="4092146" cy="141577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Flavor conversion (vacuum or MSW)</a:t>
                </a:r>
              </a:p>
              <a:p>
                <a:r>
                  <a:rPr lang="en-US" sz="2000" b="1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for a neutrino of given momentum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</a:rPr>
                      <m:t>𝒑</m:t>
                    </m:r>
                  </m:oMath>
                </a14:m>
                <a:endParaRPr lang="en-US" sz="2000" b="1" smtClean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  <a:p>
                <a:endParaRPr lang="en-US" sz="600" spc="-1" smtClean="0">
                  <a:solidFill>
                    <a:srgbClr val="595959"/>
                  </a:solidFill>
                  <a:uFill>
                    <a:solidFill>
                      <a:srgbClr val="FFFFFF"/>
                    </a:solidFill>
                  </a:uFill>
                </a:endParaRPr>
              </a:p>
              <a:p>
                <a:r>
                  <a:rPr lang="en-US" sz="2000" spc="-1" smtClean="0">
                    <a:solidFill>
                      <a:srgbClr val="C00000"/>
                    </a:solidFill>
                    <a:uFill>
                      <a:solidFill>
                        <a:srgbClr val="FFFFFF"/>
                      </a:solidFill>
                    </a:uFill>
                  </a:rPr>
                  <a:t>• </a:t>
                </a:r>
                <a:r>
                  <a:rPr lang="en-US" sz="2000">
                    <a:solidFill>
                      <a:srgbClr val="C00000"/>
                    </a:solidFill>
                  </a:rPr>
                  <a:t>R</a:t>
                </a:r>
                <a:r>
                  <a:rPr lang="en-US" sz="2000" smtClean="0">
                    <a:solidFill>
                      <a:srgbClr val="C00000"/>
                    </a:solidFill>
                  </a:rPr>
                  <a:t>equires lepton flavor violation </a:t>
                </a:r>
              </a:p>
              <a:p>
                <a:r>
                  <a:rPr lang="en-US" sz="2000">
                    <a:solidFill>
                      <a:srgbClr val="C00000"/>
                    </a:solidFill>
                  </a:rPr>
                  <a:t> </a:t>
                </a:r>
                <a:r>
                  <a:rPr lang="en-US" sz="2000" smtClean="0">
                    <a:solidFill>
                      <a:srgbClr val="C00000"/>
                    </a:solidFill>
                  </a:rPr>
                  <a:t>  by masses and mixing</a:t>
                </a:r>
                <a:endParaRPr lang="en-US" sz="200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892" y="1024000"/>
                <a:ext cx="4092146" cy="1415772"/>
              </a:xfrm>
              <a:prstGeom prst="rect">
                <a:avLst/>
              </a:prstGeom>
              <a:blipFill rotWithShape="1">
                <a:blip r:embed="rId2"/>
                <a:stretch>
                  <a:fillRect l="-1639" t="-2155" b="-68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4894039" y="1007647"/>
                <a:ext cx="2129109" cy="4914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𝜈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003399"/>
                              </a:solidFill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𝑝</m:t>
                      </m:r>
                      <m:r>
                        <a:rPr lang="en-US" sz="2400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)→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𝜈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𝜇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𝑝</m:t>
                      </m:r>
                      <m:r>
                        <a:rPr lang="en-US" sz="2400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40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4039" y="1007647"/>
                <a:ext cx="2129109" cy="491417"/>
              </a:xfrm>
              <a:prstGeom prst="rect">
                <a:avLst/>
              </a:prstGeom>
              <a:blipFill rotWithShape="1">
                <a:blip r:embed="rId3"/>
                <a:stretch>
                  <a:fillRect b="-1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4894039" y="2968270"/>
                <a:ext cx="4251103" cy="4914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𝜈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003399"/>
                              </a:solidFill>
                              <a:latin typeface="Cambria Math"/>
                            </a:rPr>
                            <m:t>𝑒</m:t>
                          </m:r>
                        </m:sub>
                      </m:sSub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𝑝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bar>
                            <m:barPr>
                              <m:pos m:val="top"/>
                              <m:ctrlPr>
                                <a:rPr lang="en-US" sz="2400" b="0" i="1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barPr>
                            <m:e>
                              <m:r>
                                <a:rPr lang="en-US" sz="2400" b="0" i="1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  <m:t>𝜈</m:t>
                              </m:r>
                            </m:e>
                          </m:bar>
                        </m:e>
                        <m:sub>
                          <m:r>
                            <a:rPr lang="en-US" sz="2400" b="0" i="1" smtClean="0">
                              <a:solidFill>
                                <a:srgbClr val="003399"/>
                              </a:solidFill>
                              <a:latin typeface="Cambria Math"/>
                            </a:rPr>
                            <m:t>𝑒</m:t>
                          </m:r>
                        </m:sub>
                      </m:sSub>
                      <m:r>
                        <a:rPr lang="en-US" sz="2400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𝑘</m:t>
                      </m:r>
                      <m:r>
                        <a:rPr lang="en-US" sz="2400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)→</m:t>
                      </m:r>
                      <m:sSub>
                        <m:sSubPr>
                          <m:ctrlPr>
                            <a:rPr lang="en-US" sz="2400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𝜈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𝜇</m:t>
                          </m:r>
                        </m:sub>
                      </m:sSub>
                      <m:d>
                        <m:dPr>
                          <m:ctrlPr>
                            <a:rPr lang="en-US" sz="2400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𝑝</m:t>
                          </m:r>
                        </m:e>
                      </m:d>
                      <m:r>
                        <a:rPr lang="en-US" sz="2400" i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sz="2400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bar>
                            <m:barPr>
                              <m:pos m:val="top"/>
                              <m:ctrlPr>
                                <a:rPr lang="en-US" sz="2400" i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barPr>
                            <m:e>
                              <m:r>
                                <a:rPr lang="en-US" sz="2400" i="1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  <m:t>𝜈</m:t>
                              </m:r>
                            </m:e>
                          </m:bar>
                        </m:e>
                        <m:sub>
                          <m:r>
                            <a:rPr lang="en-US" sz="2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𝜇</m:t>
                          </m:r>
                        </m:sub>
                      </m:sSub>
                      <m:r>
                        <a:rPr lang="en-US" sz="2400" i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(</m:t>
                      </m:r>
                      <m:r>
                        <a:rPr lang="en-US" sz="240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𝑘</m:t>
                      </m:r>
                      <m:r>
                        <a:rPr lang="en-US" sz="2400" i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40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4039" y="2968270"/>
                <a:ext cx="4251103" cy="491417"/>
              </a:xfrm>
              <a:prstGeom prst="rect">
                <a:avLst/>
              </a:prstGeom>
              <a:blipFill rotWithShape="1">
                <a:blip r:embed="rId4"/>
                <a:stretch>
                  <a:fillRect r="-717" b="-1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4894040" y="3472340"/>
                <a:ext cx="4251102" cy="4914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𝜈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003399"/>
                              </a:solidFill>
                              <a:latin typeface="Cambria Math"/>
                            </a:rPr>
                            <m:t>𝑒</m:t>
                          </m:r>
                        </m:sub>
                      </m:sSub>
                      <m:d>
                        <m:dPr>
                          <m:ctrlPr>
                            <a:rPr lang="en-US" sz="24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𝑝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sz="2400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𝜈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𝜇</m:t>
                          </m:r>
                        </m:sub>
                      </m:sSub>
                      <m:d>
                        <m:dPr>
                          <m:ctrlPr>
                            <a:rPr lang="en-US" sz="2400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𝑘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→</m:t>
                      </m:r>
                      <m:sSub>
                        <m:sSubPr>
                          <m:ctrlPr>
                            <a:rPr lang="en-US" sz="2400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𝜈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𝜇</m:t>
                          </m:r>
                        </m:sub>
                      </m:sSub>
                      <m:d>
                        <m:dPr>
                          <m:ctrlPr>
                            <a:rPr lang="en-US" sz="2400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𝑝</m:t>
                          </m:r>
                        </m:e>
                      </m:d>
                      <m:r>
                        <a:rPr lang="en-US" sz="2400" i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sz="2400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𝜈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rgbClr val="003399"/>
                              </a:solidFill>
                              <a:latin typeface="Cambria Math"/>
                            </a:rPr>
                            <m:t>𝑒</m:t>
                          </m:r>
                        </m:sub>
                      </m:sSub>
                      <m:d>
                        <m:dPr>
                          <m:ctrlPr>
                            <a:rPr lang="en-US" sz="2400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𝑘</m:t>
                          </m:r>
                        </m:e>
                      </m:d>
                    </m:oMath>
                  </m:oMathPara>
                </a14:m>
                <a:endParaRPr lang="en-US" sz="240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4040" y="3472340"/>
                <a:ext cx="4251102" cy="491417"/>
              </a:xfrm>
              <a:prstGeom prst="rect">
                <a:avLst/>
              </a:prstGeom>
              <a:blipFill rotWithShape="1">
                <a:blip r:embed="rId5"/>
                <a:stretch>
                  <a:fillRect b="-6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143892" y="2949098"/>
                <a:ext cx="4666149" cy="32421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Pair-wise flavor exchange </a:t>
                </a:r>
              </a:p>
              <a:p>
                <a:r>
                  <a:rPr lang="en-US" sz="2000" b="1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by 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</a:rPr>
                      <m:t>𝝂</m:t>
                    </m:r>
                  </m:oMath>
                </a14:m>
                <a:r>
                  <a:rPr lang="en-US" sz="2000" b="1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–</a:t>
                </a:r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</a:rPr>
                      <m:t>𝝂</m:t>
                    </m:r>
                  </m:oMath>
                </a14:m>
                <a:r>
                  <a:rPr lang="en-US" sz="2000" b="1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 refraction (forward scattering)</a:t>
                </a:r>
              </a:p>
              <a:p>
                <a:endParaRPr lang="en-US" sz="600" spc="-1" smtClean="0">
                  <a:solidFill>
                    <a:srgbClr val="595959"/>
                  </a:solidFill>
                  <a:uFill>
                    <a:solidFill>
                      <a:srgbClr val="FFFFFF"/>
                    </a:solidFill>
                  </a:uFill>
                </a:endParaRPr>
              </a:p>
              <a:p>
                <a:r>
                  <a:rPr lang="en-US" sz="2000" spc="-1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uFill>
                      <a:solidFill>
                        <a:srgbClr val="FFFFFF"/>
                      </a:solidFill>
                    </a:uFill>
                  </a:rPr>
                  <a:t>• </a:t>
                </a:r>
                <a:r>
                  <a:rPr lang="en-US" sz="200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No net flavor change of pair</a:t>
                </a:r>
              </a:p>
              <a:p>
                <a:endParaRPr lang="en-US" sz="600" spc="-1">
                  <a:solidFill>
                    <a:schemeClr val="tx1">
                      <a:lumMod val="65000"/>
                      <a:lumOff val="35000"/>
                    </a:schemeClr>
                  </a:solidFill>
                  <a:uFill>
                    <a:solidFill>
                      <a:srgbClr val="FFFFFF"/>
                    </a:solidFill>
                  </a:uFill>
                </a:endParaRPr>
              </a:p>
              <a:p>
                <a:r>
                  <a:rPr lang="en-US" sz="2000" spc="-1">
                    <a:solidFill>
                      <a:schemeClr val="tx1">
                        <a:lumMod val="65000"/>
                        <a:lumOff val="35000"/>
                      </a:schemeClr>
                    </a:solidFill>
                    <a:uFill>
                      <a:solidFill>
                        <a:srgbClr val="FFFFFF"/>
                      </a:solidFill>
                    </a:uFill>
                  </a:rPr>
                  <a:t>• </a:t>
                </a:r>
                <a:r>
                  <a:rPr 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Requires dense neutrino </a:t>
                </a:r>
                <a:r>
                  <a:rPr lang="en-US" sz="200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medium</a:t>
                </a:r>
              </a:p>
              <a:p>
                <a:r>
                  <a:rPr lang="en-US" sz="200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 </a:t>
                </a:r>
                <a:r>
                  <a:rPr lang="en-US" sz="200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  (collective effect of interacting neutrinos)</a:t>
                </a:r>
                <a:endParaRPr lang="en-US" sz="200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  <a:p>
                <a:endParaRPr lang="en-US" sz="600" spc="-1">
                  <a:solidFill>
                    <a:srgbClr val="595959"/>
                  </a:solidFill>
                  <a:uFill>
                    <a:solidFill>
                      <a:srgbClr val="FFFFFF"/>
                    </a:solidFill>
                  </a:uFill>
                </a:endParaRPr>
              </a:p>
              <a:p>
                <a:r>
                  <a:rPr lang="en-US" sz="2000" b="1" spc="-1" smtClean="0">
                    <a:solidFill>
                      <a:srgbClr val="C00000"/>
                    </a:solidFill>
                    <a:uFill>
                      <a:solidFill>
                        <a:srgbClr val="FFFFFF"/>
                      </a:solidFill>
                    </a:uFill>
                  </a:rPr>
                  <a:t>• </a:t>
                </a:r>
                <a:r>
                  <a:rPr lang="en-US" sz="2000" b="1" smtClean="0">
                    <a:solidFill>
                      <a:srgbClr val="C00000"/>
                    </a:solidFill>
                  </a:rPr>
                  <a:t>Can even occur without masses/mixing</a:t>
                </a:r>
              </a:p>
              <a:p>
                <a:r>
                  <a:rPr lang="en-US" sz="2000" b="1">
                    <a:solidFill>
                      <a:srgbClr val="C00000"/>
                    </a:solidFill>
                  </a:rPr>
                  <a:t> </a:t>
                </a:r>
                <a:r>
                  <a:rPr lang="en-US" sz="2000" b="1" smtClean="0">
                    <a:solidFill>
                      <a:srgbClr val="C00000"/>
                    </a:solidFill>
                  </a:rPr>
                  <a:t>  (and then does not depend on </a:t>
                </a:r>
                <a14:m>
                  <m:oMath xmlns:m="http://schemas.openxmlformats.org/officeDocument/2006/math">
                    <m:r>
                      <a:rPr lang="en-US" sz="2000" b="1" i="0" smtClean="0">
                        <a:solidFill>
                          <a:srgbClr val="C00000"/>
                        </a:solidFill>
                        <a:latin typeface="Cambria Math"/>
                      </a:rPr>
                      <m:t>𝚫</m:t>
                    </m:r>
                    <m:sSup>
                      <m:sSupPr>
                        <m:ctrlPr>
                          <a:rPr lang="en-US" sz="2000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000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𝒎</m:t>
                        </m:r>
                      </m:e>
                      <m:sup>
                        <m:r>
                          <a:rPr lang="en-US" sz="2000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 smtClean="0">
                        <a:solidFill>
                          <a:srgbClr val="C00000"/>
                        </a:solidFill>
                        <a:latin typeface="Cambria Math"/>
                      </a:rPr>
                      <m:t>/</m:t>
                    </m:r>
                    <m:r>
                      <a:rPr lang="en-US" sz="2000" b="1" i="1" smtClean="0">
                        <a:solidFill>
                          <a:srgbClr val="C00000"/>
                        </a:solidFill>
                        <a:latin typeface="Cambria Math"/>
                      </a:rPr>
                      <m:t>𝟐</m:t>
                    </m:r>
                    <m:r>
                      <a:rPr lang="en-US" sz="2000" b="1" i="1" smtClean="0">
                        <a:solidFill>
                          <a:srgbClr val="C00000"/>
                        </a:solidFill>
                        <a:latin typeface="Cambria Math"/>
                      </a:rPr>
                      <m:t>𝑬</m:t>
                    </m:r>
                  </m:oMath>
                </a14:m>
                <a:r>
                  <a:rPr lang="en-US" sz="2000" b="1" smtClean="0">
                    <a:solidFill>
                      <a:srgbClr val="C00000"/>
                    </a:solidFill>
                  </a:rPr>
                  <a:t>)</a:t>
                </a:r>
              </a:p>
              <a:p>
                <a:endParaRPr lang="en-US" sz="600" spc="-1">
                  <a:solidFill>
                    <a:srgbClr val="595959"/>
                  </a:solidFill>
                  <a:uFill>
                    <a:solidFill>
                      <a:srgbClr val="FFFFFF"/>
                    </a:solidFill>
                  </a:uFill>
                </a:endParaRPr>
              </a:p>
              <a:p>
                <a:r>
                  <a:rPr lang="en-US" sz="2000" spc="-1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uFill>
                      <a:solidFill>
                        <a:srgbClr val="FFFFFF"/>
                      </a:solidFill>
                    </a:uFill>
                  </a:rPr>
                  <a:t>• </a:t>
                </a:r>
                <a:r>
                  <a:rPr lang="en-US" sz="200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Familiar as neutrino pair process </a:t>
                </a:r>
                <a14:m>
                  <m:oMath xmlns:m="http://schemas.openxmlformats.org/officeDocument/2006/math">
                    <m:r>
                      <a:rPr lang="en-US" sz="200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  <a:ea typeface="Cambria Math"/>
                      </a:rPr>
                      <m:t>𝒪</m:t>
                    </m:r>
                    <m:r>
                      <a:rPr lang="en-US" sz="20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  <a:ea typeface="Cambria Math"/>
                      </a:rPr>
                      <m:t>(</m:t>
                    </m:r>
                    <m:sSubSup>
                      <m:sSubSupPr>
                        <m:ctrlPr>
                          <a:rPr lang="en-US" sz="20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  <a:ea typeface="Cambria Math"/>
                          </a:rPr>
                        </m:ctrlPr>
                      </m:sSubSupPr>
                      <m:e>
                        <m:r>
                          <a:rPr lang="en-US" sz="20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𝐺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000" b="0" i="0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F</m:t>
                        </m:r>
                      </m:sub>
                      <m:sup>
                        <m:r>
                          <a:rPr lang="en-US" sz="2000" b="0" i="1" smtClean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sup>
                    </m:sSubSup>
                    <m:r>
                      <a:rPr lang="en-US" sz="2000" b="0" i="1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endParaRPr lang="en-US" sz="2000" b="0" i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/>
                  <a:ea typeface="Cambria Math"/>
                </a:endParaRPr>
              </a:p>
              <a:p>
                <a:r>
                  <a:rPr lang="en-US" sz="2000" i="1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Cambria Math"/>
                  </a:rPr>
                  <a:t> </a:t>
                </a:r>
                <a:r>
                  <a:rPr lang="en-US" sz="2000" i="1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Cambria Math"/>
                  </a:rPr>
                  <a:t>  </a:t>
                </a:r>
                <a:r>
                  <a:rPr lang="en-US" sz="200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Cambria Math"/>
                  </a:rPr>
                  <a:t>Here as coherent refractive effect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  <a:ea typeface="Cambria Math"/>
                      </a:rPr>
                      <m:t>𝒪</m:t>
                    </m:r>
                    <m:r>
                      <a:rPr lang="en-US" sz="20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  <a:ea typeface="Cambria Math"/>
                      </a:rPr>
                      <m:t>(</m:t>
                    </m:r>
                    <m:sSubSup>
                      <m:sSubSupPr>
                        <m:ctrlPr>
                          <a:rPr lang="en-US" sz="20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  <a:ea typeface="Cambria Math"/>
                          </a:rPr>
                        </m:ctrlPr>
                      </m:sSubSupPr>
                      <m:e>
                        <m:r>
                          <a:rPr lang="en-US" sz="2000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𝐺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00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F</m:t>
                        </m:r>
                      </m:sub>
                      <m:sup/>
                    </m:sSubSup>
                    <m:r>
                      <a:rPr lang="en-US" sz="2000" i="1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endParaRPr lang="en-US" sz="2000" i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/>
                  <a:ea typeface="Cambria Math"/>
                </a:endParaRP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892" y="2949098"/>
                <a:ext cx="4666149" cy="3242170"/>
              </a:xfrm>
              <a:prstGeom prst="rect">
                <a:avLst/>
              </a:prstGeom>
              <a:blipFill rotWithShape="1">
                <a:blip r:embed="rId6"/>
                <a:stretch>
                  <a:fillRect l="-1438" t="-940" r="-915" b="-26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5178467" y="1600080"/>
                <a:ext cx="3606050" cy="79211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sz="2000" b="0" i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Δ</m:t>
                          </m:r>
                          <m:sSubSup>
                            <m:sSubSupPr>
                              <m:ctrlPr>
                                <a:rPr lang="en-US" sz="2000" b="0" i="1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sSubSupPr>
                            <m:e>
                              <m:r>
                                <a:rPr lang="en-US" sz="2000" b="0" i="1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  <m:t>𝑚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sz="2000" b="0" i="0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  <m:t>atm</m:t>
                              </m:r>
                            </m:sub>
                            <m:sup>
                              <m:r>
                                <a:rPr lang="en-US" sz="2000" b="0" i="1" smtClean="0">
                                  <a:solidFill>
                                    <a:schemeClr val="tx1">
                                      <a:lumMod val="65000"/>
                                      <a:lumOff val="35000"/>
                                    </a:schemeClr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bSup>
                        </m:num>
                        <m:den>
                          <m:r>
                            <a:rPr lang="en-US" sz="20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2</m:t>
                          </m:r>
                          <m:r>
                            <a:rPr lang="en-US" sz="20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𝐸</m:t>
                          </m:r>
                        </m:den>
                      </m:f>
                      <m:r>
                        <a:rPr lang="en-US" sz="2000" b="0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0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sz="20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−10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eV</m:t>
                      </m:r>
                      <m:r>
                        <a:rPr lang="en-US" sz="2000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0" i="0" smtClean="0">
                          <a:solidFill>
                            <a:srgbClr val="C00000"/>
                          </a:solidFill>
                          <a:latin typeface="Cambria Math"/>
                        </a:rPr>
                        <m:t>0.5 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rgbClr val="C00000"/>
                          </a:solidFill>
                          <a:latin typeface="Cambria Math"/>
                        </a:rPr>
                        <m:t>k</m:t>
                      </m:r>
                      <m:sSup>
                        <m:sSupPr>
                          <m:ctrlPr>
                            <a:rPr lang="en-US" sz="200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000" b="0" i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m</m:t>
                          </m:r>
                        </m:e>
                        <m:sup>
                          <m:r>
                            <a:rPr lang="en-US" sz="2000" b="0" i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en-US" sz="200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8467" y="1600080"/>
                <a:ext cx="3606050" cy="79211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5184142" y="4332118"/>
                <a:ext cx="3600950" cy="65243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sz="20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</m:ctrlPr>
                        </m:radPr>
                        <m:deg/>
                        <m:e>
                          <m:r>
                            <a:rPr lang="en-US" sz="20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2</m:t>
                          </m:r>
                        </m:e>
                      </m:rad>
                      <m:sSub>
                        <m:sSubPr>
                          <m:ctrlPr>
                            <a:rPr lang="en-US" sz="20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𝐺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2000" b="0" i="0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F</m:t>
                          </m:r>
                        </m:sub>
                      </m:sSub>
                      <m:sSub>
                        <m:sSubPr>
                          <m:ctrlPr>
                            <a:rPr lang="en-US" sz="20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𝑛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𝜈</m:t>
                          </m:r>
                        </m:sub>
                      </m:sSub>
                      <m:r>
                        <a:rPr lang="en-US" sz="2000" b="0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20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sz="2000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−5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eV</m:t>
                      </m:r>
                      <m:r>
                        <a:rPr lang="en-US" sz="2000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0.5 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rgbClr val="C00000"/>
                          </a:solidFill>
                          <a:latin typeface="Cambria Math"/>
                        </a:rPr>
                        <m:t>c</m:t>
                      </m:r>
                      <m:sSup>
                        <m:sSupPr>
                          <m:ctrlPr>
                            <a:rPr lang="en-US" sz="200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000" b="0" i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m</m:t>
                          </m:r>
                        </m:e>
                        <m:sup>
                          <m:r>
                            <a:rPr lang="en-US" sz="2000" b="0" i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en-US" sz="200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4142" y="4332118"/>
                <a:ext cx="3600950" cy="652432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6922934" y="5242107"/>
                <a:ext cx="2294218" cy="9264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𝐸</m:t>
                      </m:r>
                      <m:r>
                        <a:rPr lang="en-US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 =12.5 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MeV</m:t>
                      </m:r>
                    </m:oMath>
                  </m:oMathPara>
                </a14:m>
                <a:endParaRPr lang="en-US" b="0" smtClean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𝑅</m:t>
                      </m:r>
                      <m:r>
                        <a:rPr lang="en-US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 = 80 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km</m:t>
                      </m:r>
                    </m:oMath>
                  </m:oMathPara>
                </a14:m>
                <a:endParaRPr lang="en-US" b="0" smtClean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𝐿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𝜈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=40×</m:t>
                      </m:r>
                      <m:sSup>
                        <m:sSupPr>
                          <m:ctrlPr>
                            <a:rPr lang="en-US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10</m:t>
                          </m:r>
                        </m:e>
                        <m:sup>
                          <m:r>
                            <a:rPr lang="en-US" b="0" i="1" smtClean="0">
                              <a:solidFill>
                                <a:schemeClr val="tx1">
                                  <a:lumMod val="65000"/>
                                  <a:lumOff val="35000"/>
                                </a:schemeClr>
                              </a:solidFill>
                              <a:latin typeface="Cambria Math"/>
                            </a:rPr>
                            <m:t>51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erg</m:t>
                      </m:r>
                      <m:r>
                        <a:rPr lang="en-US" b="0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/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mbria Math"/>
                        </a:rPr>
                        <m:t>s</m:t>
                      </m:r>
                    </m:oMath>
                  </m:oMathPara>
                </a14:m>
                <a:endParaRPr lang="en-US" b="0" smtClean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2934" y="5242107"/>
                <a:ext cx="2294218" cy="926407"/>
              </a:xfrm>
              <a:prstGeom prst="rect">
                <a:avLst/>
              </a:prstGeom>
              <a:blipFill rotWithShape="1">
                <a:blip r:embed="rId9"/>
                <a:stretch>
                  <a:fillRect b="-46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96670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JPGQUALITY" val="95"/>
  <p:tag name="BASENAME" val="a"/>
  <p:tag name="SAVETOFOLDER" val="C:\Users\Georg Raffelt\Desktop\"/>
  <p:tag name="IMAGEWIDTH" val="200"/>
  <p:tag name="IMAGEHEIGHT" val="150"/>
  <p:tag name="EXPORTRANGE" val="SlideRange"/>
  <p:tag name="EXPORTSLIDERANGE" val="1"/>
  <p:tag name="SIZEBY" val="PIXELS"/>
  <p:tag name="EXPORTAS" val="PNG"/>
  <p:tag name="NUMBERFORMAT" val="000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240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</TotalTime>
  <Words>6443</Words>
  <Application>Microsoft Office PowerPoint</Application>
  <PresentationFormat>Custom</PresentationFormat>
  <Paragraphs>898</Paragraphs>
  <Slides>57</Slides>
  <Notes>1</Notes>
  <HiddenSlides>0</HiddenSlides>
  <MMClips>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58" baseType="lpstr">
      <vt:lpstr>Office Theme</vt:lpstr>
      <vt:lpstr>Collective Neutrino Oscillations</vt:lpstr>
      <vt:lpstr>Flavor Conversion in Core-Collapse Supernovae</vt:lpstr>
      <vt:lpstr> Why worry about detailed neutrino transport?</vt:lpstr>
      <vt:lpstr>Qualitative Scenarios</vt:lpstr>
      <vt:lpstr>Kinetic Equation for Neutrino Transport</vt:lpstr>
      <vt:lpstr>Kinetic Equation for Neutrino Transport</vt:lpstr>
      <vt:lpstr>Neutrino Oscillations in Matter</vt:lpstr>
      <vt:lpstr>Flavor-Off-Diagonal Refractive Index</vt:lpstr>
      <vt:lpstr>  Self-Induced Flavor Conversion</vt:lpstr>
      <vt:lpstr>Brief history of collective flavor oscillations</vt:lpstr>
      <vt:lpstr>Different Ways to Describe Flavor Oscillations</vt:lpstr>
      <vt:lpstr>Flavor Oscillation as Spin Precession</vt:lpstr>
      <vt:lpstr>Adding Matter</vt:lpstr>
      <vt:lpstr>MSW Effect</vt:lpstr>
      <vt:lpstr>Adding Neutrino-Neutrino Interactions</vt:lpstr>
      <vt:lpstr>Synchronising Oscillations by Neutrino Interactions</vt:lpstr>
      <vt:lpstr>Connection to Kuramoto Model</vt:lpstr>
      <vt:lpstr>Two Spins Interacting with a Dipole Force</vt:lpstr>
      <vt:lpstr>Two Spins with Opposite Initial Orientation</vt:lpstr>
      <vt:lpstr>Instability in Flavor Space</vt:lpstr>
      <vt:lpstr>Collective Pair Annihilation</vt:lpstr>
      <vt:lpstr>Flavor Pendulum</vt:lpstr>
      <vt:lpstr>Pendulum in Flavor Space</vt:lpstr>
      <vt:lpstr>Flavor Conversion in a Toy Supernova</vt:lpstr>
      <vt:lpstr>Neutrino Conversion and Flavor Pendulum</vt:lpstr>
      <vt:lpstr>Fermi-Dirac Spectrum</vt:lpstr>
      <vt:lpstr>Flavor Pendulum</vt:lpstr>
      <vt:lpstr>Decreasing Neutrino Density</vt:lpstr>
      <vt:lpstr>Spectral Split</vt:lpstr>
      <vt:lpstr>Supernova Cooling-Phase Example</vt:lpstr>
      <vt:lpstr>Collective Nu Oscillations as a Many-Body Problem</vt:lpstr>
      <vt:lpstr>Classical Angular Momenta vs. Spin-1/2 States</vt:lpstr>
      <vt:lpstr>Bose Quantum Pendulum</vt:lpstr>
      <vt:lpstr>Correlated Trajectories vs. Field of Flavor Coherence</vt:lpstr>
      <vt:lpstr>Evolution of the Questions</vt:lpstr>
      <vt:lpstr>Evolution of the Questions</vt:lpstr>
      <vt:lpstr>Evolution of the Questions</vt:lpstr>
      <vt:lpstr>Neutrino gas in the near-free streaming regime</vt:lpstr>
      <vt:lpstr>Solutions of Transport Equation</vt:lpstr>
      <vt:lpstr>Fast Flavor Conversion</vt:lpstr>
      <vt:lpstr>Linearisation for Fast Flavor Modes </vt:lpstr>
      <vt:lpstr>Dispersion Relation for Fast Flavor Modes </vt:lpstr>
      <vt:lpstr>Fast Flavor Waves </vt:lpstr>
      <vt:lpstr>Fast Flavor Waves </vt:lpstr>
      <vt:lpstr>Dispersion Relation for Isotropic Case</vt:lpstr>
      <vt:lpstr>Dispersion Relation for Isotropic Case</vt:lpstr>
      <vt:lpstr>Dispersion Relation vs. Eigenvalues of Hamiltonian</vt:lpstr>
      <vt:lpstr>Bound vs Scattering States</vt:lpstr>
      <vt:lpstr>No spectral crossing</vt:lpstr>
      <vt:lpstr>“Weak” spectral crossing</vt:lpstr>
      <vt:lpstr>“Strong” spectral crossing</vt:lpstr>
      <vt:lpstr>Spectral crossing – Continuous Limit</vt:lpstr>
      <vt:lpstr>A Dispersion Relation Approach</vt:lpstr>
      <vt:lpstr> Dispersion Relation for Neutrino Flavor Waves</vt:lpstr>
      <vt:lpstr>Summary on Dispersion of Fast Flavor Waves</vt:lpstr>
      <vt:lpstr>Stability Criteria for Fast Flavor Waves</vt:lpstr>
      <vt:lpstr>Many Open Questions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 White Dwarfs Need Axion Cooling?</dc:title>
  <dc:creator>Georg</dc:creator>
  <cp:lastModifiedBy>Georg Raffelt</cp:lastModifiedBy>
  <cp:revision>218</cp:revision>
  <cp:lastPrinted>2011-04-10T14:40:34Z</cp:lastPrinted>
  <dcterms:created xsi:type="dcterms:W3CDTF">2006-08-16T00:00:00Z</dcterms:created>
  <dcterms:modified xsi:type="dcterms:W3CDTF">2019-08-24T13:03:28Z</dcterms:modified>
</cp:coreProperties>
</file>