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9" r:id="rId3"/>
    <p:sldId id="470" r:id="rId4"/>
    <p:sldId id="457" r:id="rId5"/>
    <p:sldId id="468" r:id="rId6"/>
    <p:sldId id="469" r:id="rId7"/>
    <p:sldId id="459" r:id="rId8"/>
    <p:sldId id="299" r:id="rId9"/>
    <p:sldId id="460" r:id="rId10"/>
    <p:sldId id="309" r:id="rId11"/>
    <p:sldId id="310" r:id="rId12"/>
    <p:sldId id="312" r:id="rId13"/>
    <p:sldId id="313" r:id="rId14"/>
    <p:sldId id="314" r:id="rId15"/>
    <p:sldId id="315" r:id="rId16"/>
    <p:sldId id="316" r:id="rId17"/>
    <p:sldId id="318" r:id="rId18"/>
    <p:sldId id="319" r:id="rId19"/>
    <p:sldId id="322" r:id="rId20"/>
    <p:sldId id="323" r:id="rId21"/>
    <p:sldId id="326" r:id="rId22"/>
    <p:sldId id="461" r:id="rId23"/>
    <p:sldId id="462" r:id="rId24"/>
    <p:sldId id="463" r:id="rId25"/>
    <p:sldId id="464" r:id="rId26"/>
    <p:sldId id="465" r:id="rId27"/>
    <p:sldId id="467" r:id="rId28"/>
    <p:sldId id="466" r:id="rId29"/>
    <p:sldId id="45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75" d="100"/>
          <a:sy n="75" d="100"/>
        </p:scale>
        <p:origin x="48" y="1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F1C2A-B9A1-40CE-A53C-6FCB696AEA95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F97A7-0271-49BE-9BBF-39F5C768E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28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9651-3AD6-4E22-870E-801D64D6E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D93E7-55F9-41C2-B286-E58B6D6FC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0FF3C-BD9D-4F4A-83EA-21FCEA143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9747-C0A8-4D42-8522-9239DEC83221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38760-AAD6-42F1-BA5C-7753FB1E1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BDE85-3CB9-43F2-94EB-BAF1C737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D4185-336F-41F7-8EA2-0715BAEE5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2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1B61-1E0A-4A8F-BC9B-5B373BADF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EAB824-1238-4B91-A69E-78788B422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FF969-69F7-4004-9B39-3A62D4D1C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9747-C0A8-4D42-8522-9239DEC83221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6322B-B47B-43F0-B673-18B7A8B12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3E21A-1F4D-4A34-82FF-7DAF9D19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D4185-336F-41F7-8EA2-0715BAEE5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42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97302F-AE35-4C01-B73A-DD967A0B3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76FE57-C08A-4C08-890F-3CC217B78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A1AD9-0CBE-4941-ADB1-6563F97B2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9747-C0A8-4D42-8522-9239DEC83221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D865A-B2D2-4225-8A44-F4E1D93B6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E75F2-AA32-4754-9C4B-DBE445C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D4185-336F-41F7-8EA2-0715BAEE5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2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D859C-41D1-478B-ABA6-C078C2971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D8ECF-AF46-4695-8013-A037D4A7F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794C6-1D38-4322-8369-70B9F2DE0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9747-C0A8-4D42-8522-9239DEC83221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853FA-B1FD-4DC6-89BC-AC9F1A2AD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E8344-5F83-4B55-925B-91845CD69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D4185-336F-41F7-8EA2-0715BAEE5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98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C76FA-748F-464E-BEDB-B5DC4CB0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F8D9A-0753-4239-BFFA-550BAEF07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3317E-0A20-4F7F-8615-A3993F83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9747-C0A8-4D42-8522-9239DEC83221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B6D55-5DAB-4C9B-A842-30387FEEE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F76A6-717D-493C-9F5D-7BC8835E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D4185-336F-41F7-8EA2-0715BAEE5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59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91EEC-499F-470F-9EC9-18FAA1927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E8DD3-9A2D-4E6C-9A15-1267489E9F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342F9B-2A40-4EEA-AE4B-34A56725C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28C1C-D293-4041-B069-CCBF19F53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9747-C0A8-4D42-8522-9239DEC83221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F04D30-54EB-4773-82F4-891EAF7D6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E8823-CC82-419B-9AC0-8AE53EE6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D4185-336F-41F7-8EA2-0715BAEE5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77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E41A-D7DE-4909-B3B0-397B28D2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ECA3A-5451-4F5D-8B6A-3442711B5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E03BA-5C39-4F05-8CE7-12D90AC23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75F74-7890-490E-AAE4-ACD50FB3A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4955C9-A0CD-46D3-8AB9-15B812833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4F1ED4-D933-4B3F-97C0-53524BEBE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9747-C0A8-4D42-8522-9239DEC83221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0AF9AB-3F2D-4DC1-B775-A7C6BEB5D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398CCB-51E4-4F65-A435-5365B2CE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D4185-336F-41F7-8EA2-0715BAEE5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5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928AC-7BF9-41F6-987E-06335C9B5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08E3BA-C082-49B5-8420-827452098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9747-C0A8-4D42-8522-9239DEC83221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82CBF7-EF11-46AA-ADAF-6480D8F17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F732E-F81E-4B16-A85D-08EC2F35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D4185-336F-41F7-8EA2-0715BAEE5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0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435152-0EAD-4F68-9474-81497EDEB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9747-C0A8-4D42-8522-9239DEC83221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EBBB6-D4B3-4261-AB2E-7E1BD3423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6D4C5-CB0D-4CFD-8F98-CD1914849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D4185-336F-41F7-8EA2-0715BAEE5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0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75A5A-E562-47EB-8718-F36DBFA2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37105-6FD3-4788-83B7-9D29ED969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F79061-C204-4456-84C4-234106464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F53AF-7314-4EED-8F82-059AAC8A5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9747-C0A8-4D42-8522-9239DEC83221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CB9A1-E319-43A4-B4EE-D7C6506B7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B2F96-3268-4F38-9803-501055CE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D4185-336F-41F7-8EA2-0715BAEE5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1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1B0A7-49B3-4A16-B370-6EC757233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FCA2E5-DCE9-40FF-9E59-0ED85B812C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9686E-310C-4425-B26D-EF471CFFC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93498-BF56-423E-948A-2504F56D2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9747-C0A8-4D42-8522-9239DEC83221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E96CD-BCFC-43C5-B7EC-671BD1FE0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E02DB7-3E8D-4C67-8D61-2535B54A0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D4185-336F-41F7-8EA2-0715BAEE5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85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A0C319-396D-48CA-A1C1-BE59D0B29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5A22D-5A84-4429-8189-FBA81D296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31C1F-A0C4-493B-A80B-18942C020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69747-C0A8-4D42-8522-9239DEC83221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8C89D-C458-4487-B5A9-B76E389AD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CCC8B-3A94-4F5C-AE37-BFD539B63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D4185-336F-41F7-8EA2-0715BAEE5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1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url?q=https://journals.aps.org/prl/abstract/10.1103/PhysRevLett.120.260601&amp;sa=D&amp;sntz=1&amp;usg=AFQjCNHDNrWLN9DkM9sH6wAychTqqNmU1Q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13D67-F609-4D2C-AC8A-6E9F77FD0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0619"/>
            <a:ext cx="12080240" cy="1012542"/>
          </a:xfrm>
        </p:spPr>
        <p:txBody>
          <a:bodyPr>
            <a:normAutofit/>
          </a:bodyPr>
          <a:lstStyle/>
          <a:p>
            <a:r>
              <a:rPr lang="en-US" sz="4900" dirty="0">
                <a:solidFill>
                  <a:schemeClr val="accent5">
                    <a:lumMod val="50000"/>
                  </a:schemeClr>
                </a:solidFill>
              </a:rPr>
              <a:t>Measurement-Powered Engines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62F3FE-75B8-4088-BCA4-DE671C909F51}"/>
              </a:ext>
            </a:extLst>
          </p:cNvPr>
          <p:cNvSpPr txBox="1"/>
          <p:nvPr/>
        </p:nvSpPr>
        <p:spPr>
          <a:xfrm>
            <a:off x="816610" y="2207130"/>
            <a:ext cx="31438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Andrew N. Jordan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FDE0FE-6D7D-46B8-82FA-A1706A9CEFE4}"/>
              </a:ext>
            </a:extLst>
          </p:cNvPr>
          <p:cNvSpPr txBox="1"/>
          <p:nvPr/>
        </p:nvSpPr>
        <p:spPr>
          <a:xfrm>
            <a:off x="6388895" y="1813163"/>
            <a:ext cx="51257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Quantum Limits of Knowledge, Copenhagen – Niels Bohr institute</a:t>
            </a:r>
          </a:p>
          <a:p>
            <a:endParaRPr lang="en-US" sz="2800" dirty="0"/>
          </a:p>
          <a:p>
            <a:r>
              <a:rPr lang="en-US" sz="2800" dirty="0"/>
              <a:t>June 19-21, 2019</a:t>
            </a:r>
          </a:p>
          <a:p>
            <a:endParaRPr lang="en-US" dirty="0"/>
          </a:p>
        </p:txBody>
      </p:sp>
      <p:pic>
        <p:nvPicPr>
          <p:cNvPr id="1026" name="Picture 2" descr="Image result for university of rochester">
            <a:extLst>
              <a:ext uri="{FF2B5EF4-FFF2-40B4-BE49-F238E27FC236}">
                <a16:creationId xmlns:a16="http://schemas.microsoft.com/office/drawing/2014/main" id="{0A44ECE4-9F03-4899-BDB7-0D67B5DDD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5" y="2689906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C37C1F-BCF9-46BF-A8C8-5FC7927EF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718" y="3973282"/>
            <a:ext cx="1071563" cy="1071563"/>
          </a:xfrm>
          <a:prstGeom prst="rect">
            <a:avLst/>
          </a:prstGeom>
        </p:spPr>
      </p:pic>
      <p:pic>
        <p:nvPicPr>
          <p:cNvPr id="4" name="Picture 2" descr="https://science.energy.gov/~/media/_/images/about/resources/logos/jpg/low-res/RGB_Color-Seal_Green-Mark_SC_Horizontal.jpg">
            <a:extLst>
              <a:ext uri="{FF2B5EF4-FFF2-40B4-BE49-F238E27FC236}">
                <a16:creationId xmlns:a16="http://schemas.microsoft.com/office/drawing/2014/main" id="{0A9395DD-D6A7-428C-9F75-4E94EFFE5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" y="6042471"/>
            <a:ext cx="33337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37724D-4BB0-4DEA-B823-FDA30F6B7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842" y="3736022"/>
            <a:ext cx="4161548" cy="2981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F57768-B6FF-4F70-BBB5-A67940458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494" y="5564920"/>
            <a:ext cx="2326230" cy="121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46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796463-AAA6-4808-B5F1-E656D7E0B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030" y="2089242"/>
            <a:ext cx="4081375" cy="36440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1885741" y="165799"/>
            <a:ext cx="8405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Quantum Measurement Elevator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BCF5A-C43F-4925-9232-683FD7545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719" y="3225243"/>
            <a:ext cx="2722320" cy="91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34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1885741" y="165799"/>
            <a:ext cx="8405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Quantum Measurement Elevator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7C8F17-360A-4590-B65B-7A929C2DD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884" y="2471896"/>
            <a:ext cx="3762796" cy="32584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69695E-733F-453F-96E2-4A9C1F684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015" y="3324473"/>
            <a:ext cx="3290353" cy="143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57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1885741" y="165799"/>
            <a:ext cx="8405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Quantum Measurement Elevator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211667-3920-4723-968D-9FE66AAB0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56" y="2218036"/>
            <a:ext cx="3849109" cy="3363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0C25C1-988D-42F1-83C9-A54AFE916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189" y="3429000"/>
            <a:ext cx="2790720" cy="12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97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1885741" y="165799"/>
            <a:ext cx="8405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Quantum Measurement Elevator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ED2E8-16A9-4C78-B1E7-1DA9FAF36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254" y="2247490"/>
            <a:ext cx="3943642" cy="3419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8B61B2-BB2B-40E1-84A5-ED516F683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206" y="3467284"/>
            <a:ext cx="3140540" cy="13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62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1885741" y="165799"/>
            <a:ext cx="8405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Quantum Measurement Elevator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FB1EA-BB38-4CA8-A8D3-6F0964835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955" y="1416928"/>
            <a:ext cx="4182270" cy="3679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BC90A-CEDE-4C14-B37E-61B7135FE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778" y="1416927"/>
            <a:ext cx="4182267" cy="371065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33AF805C-240C-45A2-B5C6-D5EBBE7A601F}"/>
              </a:ext>
            </a:extLst>
          </p:cNvPr>
          <p:cNvSpPr/>
          <p:nvPr/>
        </p:nvSpPr>
        <p:spPr>
          <a:xfrm>
            <a:off x="5553389" y="2914023"/>
            <a:ext cx="1040004" cy="3667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CDD5F0-1D90-402F-9270-F2801625E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640" y="5225022"/>
            <a:ext cx="2790720" cy="146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01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1885741" y="165799"/>
            <a:ext cx="8405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Quantum Measurement Elevator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CC911-906B-4690-AC9E-1AAE3EEDA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00" y="1642592"/>
            <a:ext cx="5006037" cy="3870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9AAD0C-186D-4F37-BF3F-36F6F3C9B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432" y="2494429"/>
            <a:ext cx="4863034" cy="166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91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1885741" y="165799"/>
            <a:ext cx="8405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Quantum Measurement Elevator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D905D1-07AD-4513-8E2A-E1DEC755F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94" y="1934065"/>
            <a:ext cx="4992066" cy="3908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DC2DFB-A3C2-45FB-85E3-66A742DD5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551" y="3059206"/>
            <a:ext cx="4442291" cy="105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22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1885741" y="165798"/>
            <a:ext cx="8405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Suppose we make a sharp inside/outside measurement….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D45D9-C647-4A4C-AFA9-D7411588D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08" y="2034663"/>
            <a:ext cx="5058467" cy="4070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B4C1D6-7DD6-4235-B847-7D30F1DF5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727" y="2971800"/>
            <a:ext cx="5541216" cy="96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0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1885741" y="165799"/>
            <a:ext cx="8405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Soften the measurement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3BB0D-A3CF-4FB5-AE34-00555DBA6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94" y="1943099"/>
            <a:ext cx="4869504" cy="3426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EBAD90-7E9A-42CC-873A-9C3640806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435" y="3583641"/>
            <a:ext cx="5754086" cy="2369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8DDCB7-88C6-490C-987E-A7743CD71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100" y="2304356"/>
            <a:ext cx="4490163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02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1885741" y="165799"/>
            <a:ext cx="8405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Designer Measurements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EC6D2-C383-4748-B0C1-F155EF6A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349" y="1309058"/>
            <a:ext cx="9431302" cy="1489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D8DB3C-292D-41B6-AB26-53EE236E0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5" y="3119718"/>
            <a:ext cx="11387823" cy="496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828D1A-C2A5-4EAC-9370-0A27D0086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957" y="3886201"/>
            <a:ext cx="10042086" cy="26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65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6BD8BAD-942E-4778-973C-1C2B4A85318C}"/>
              </a:ext>
            </a:extLst>
          </p:cNvPr>
          <p:cNvSpPr txBox="1"/>
          <p:nvPr/>
        </p:nvSpPr>
        <p:spPr>
          <a:xfrm>
            <a:off x="1066501" y="495599"/>
            <a:ext cx="9784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Conference Proceedings – Copenhagen (re)interpretation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9215C5-CA3A-4E8D-BA8C-A940CF139948}"/>
              </a:ext>
            </a:extLst>
          </p:cNvPr>
          <p:cNvSpPr txBox="1"/>
          <p:nvPr/>
        </p:nvSpPr>
        <p:spPr>
          <a:xfrm>
            <a:off x="6222074" y="1874728"/>
            <a:ext cx="50958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Journal dedicated to quantum foundations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Philosophical contributions welcome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Due date:  end of September</a:t>
            </a:r>
          </a:p>
        </p:txBody>
      </p:sp>
      <p:pic>
        <p:nvPicPr>
          <p:cNvPr id="2052" name="Picture 4" descr="Image result for quantum studies journal">
            <a:extLst>
              <a:ext uri="{FF2B5EF4-FFF2-40B4-BE49-F238E27FC236}">
                <a16:creationId xmlns:a16="http://schemas.microsoft.com/office/drawing/2014/main" id="{503C89F7-4889-4191-9B67-CF1B8C214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2054860"/>
            <a:ext cx="50958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47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1885741" y="165799"/>
            <a:ext cx="8405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Performance tradeoff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83725F-FA04-4D06-A20C-283B8C885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41" y="1449548"/>
            <a:ext cx="10197933" cy="47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5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1579267" y="165799"/>
            <a:ext cx="9812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Possible realization of the measurement procedure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15C85-3655-4582-89C9-55E8D5619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738" y="1551476"/>
            <a:ext cx="3137424" cy="21508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D807D-3403-4B2E-9207-03D5183FEFA7}"/>
              </a:ext>
            </a:extLst>
          </p:cNvPr>
          <p:cNvSpPr/>
          <p:nvPr/>
        </p:nvSpPr>
        <p:spPr>
          <a:xfrm>
            <a:off x="7156101" y="1683100"/>
            <a:ext cx="286378" cy="316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4807D9-C35D-4D5F-B47F-B32165816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64" y="1813021"/>
            <a:ext cx="3661193" cy="719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3F5F58-9DEA-4B04-BF00-B0300727E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379" y="3317716"/>
            <a:ext cx="4726060" cy="5860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372A01-84B1-4F7D-B9F5-7F8B3D358B5D}"/>
              </a:ext>
            </a:extLst>
          </p:cNvPr>
          <p:cNvSpPr txBox="1"/>
          <p:nvPr/>
        </p:nvSpPr>
        <p:spPr>
          <a:xfrm>
            <a:off x="1679749" y="2687934"/>
            <a:ext cx="524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Generates the entangled state: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6690D-D633-4EFB-9E9C-F5E5E200F1CA}"/>
              </a:ext>
            </a:extLst>
          </p:cNvPr>
          <p:cNvSpPr txBox="1"/>
          <p:nvPr/>
        </p:nvSpPr>
        <p:spPr>
          <a:xfrm>
            <a:off x="1765162" y="4096823"/>
            <a:ext cx="4215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 f(x) be a phase ramp, from 0 to </a:t>
            </a:r>
            <a:r>
              <a:rPr lang="el-GR" dirty="0"/>
              <a:t>π</a:t>
            </a:r>
            <a:r>
              <a:rPr lang="en-US" dirty="0"/>
              <a:t>/2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60BF14-1D13-4D1F-BD16-98872FC8770E}"/>
              </a:ext>
            </a:extLst>
          </p:cNvPr>
          <p:cNvCxnSpPr/>
          <p:nvPr/>
        </p:nvCxnSpPr>
        <p:spPr>
          <a:xfrm flipV="1">
            <a:off x="2513763" y="4788041"/>
            <a:ext cx="0" cy="12359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FFCF49-C96E-47A2-A72A-6E54119591E0}"/>
              </a:ext>
            </a:extLst>
          </p:cNvPr>
          <p:cNvCxnSpPr/>
          <p:nvPr/>
        </p:nvCxnSpPr>
        <p:spPr>
          <a:xfrm>
            <a:off x="2342942" y="5868237"/>
            <a:ext cx="24367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7401DA-151E-4164-96C5-8A98FA387765}"/>
              </a:ext>
            </a:extLst>
          </p:cNvPr>
          <p:cNvCxnSpPr/>
          <p:nvPr/>
        </p:nvCxnSpPr>
        <p:spPr>
          <a:xfrm flipV="1">
            <a:off x="3116665" y="5089491"/>
            <a:ext cx="612949" cy="7787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034105-7694-4DA9-9E47-141CC26A4472}"/>
              </a:ext>
            </a:extLst>
          </p:cNvPr>
          <p:cNvCxnSpPr/>
          <p:nvPr/>
        </p:nvCxnSpPr>
        <p:spPr>
          <a:xfrm>
            <a:off x="3729614" y="5089489"/>
            <a:ext cx="94956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5529A3-032E-43C5-973C-2412B870DF98}"/>
              </a:ext>
            </a:extLst>
          </p:cNvPr>
          <p:cNvCxnSpPr>
            <a:cxnSpLocks/>
          </p:cNvCxnSpPr>
          <p:nvPr/>
        </p:nvCxnSpPr>
        <p:spPr>
          <a:xfrm>
            <a:off x="2510406" y="5864885"/>
            <a:ext cx="606259" cy="33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4CF25FC-0890-47BE-A25A-C9C961386F73}"/>
              </a:ext>
            </a:extLst>
          </p:cNvPr>
          <p:cNvSpPr txBox="1"/>
          <p:nvPr/>
        </p:nvSpPr>
        <p:spPr>
          <a:xfrm>
            <a:off x="2026418" y="4506239"/>
            <a:ext cx="492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f(x)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71AAEE-F4C8-4A36-B0D9-F0058839F442}"/>
              </a:ext>
            </a:extLst>
          </p:cNvPr>
          <p:cNvSpPr txBox="1"/>
          <p:nvPr/>
        </p:nvSpPr>
        <p:spPr>
          <a:xfrm>
            <a:off x="4591259" y="5864885"/>
            <a:ext cx="37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33E672-E6F5-4E6A-8D3D-74205FC3EC62}"/>
              </a:ext>
            </a:extLst>
          </p:cNvPr>
          <p:cNvCxnSpPr>
            <a:cxnSpLocks/>
          </p:cNvCxnSpPr>
          <p:nvPr/>
        </p:nvCxnSpPr>
        <p:spPr>
          <a:xfrm>
            <a:off x="2428344" y="5089489"/>
            <a:ext cx="16412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4F24902-F949-4822-9652-1FE61665435B}"/>
              </a:ext>
            </a:extLst>
          </p:cNvPr>
          <p:cNvSpPr txBox="1"/>
          <p:nvPr/>
        </p:nvSpPr>
        <p:spPr>
          <a:xfrm>
            <a:off x="1963620" y="4896450"/>
            <a:ext cx="753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/2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6E2CC5-55A7-4821-B476-3538A3E43248}"/>
              </a:ext>
            </a:extLst>
          </p:cNvPr>
          <p:cNvSpPr txBox="1"/>
          <p:nvPr/>
        </p:nvSpPr>
        <p:spPr>
          <a:xfrm>
            <a:off x="1963620" y="5672296"/>
            <a:ext cx="34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8F4152-01EC-4EC4-B1EF-927BF088297C}"/>
              </a:ext>
            </a:extLst>
          </p:cNvPr>
          <p:cNvSpPr txBox="1"/>
          <p:nvPr/>
        </p:nvSpPr>
        <p:spPr>
          <a:xfrm>
            <a:off x="2960914" y="5957888"/>
            <a:ext cx="462225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2D64CF-B347-4058-9CF9-F59AD714BF42}"/>
              </a:ext>
            </a:extLst>
          </p:cNvPr>
          <p:cNvSpPr txBox="1"/>
          <p:nvPr/>
        </p:nvSpPr>
        <p:spPr>
          <a:xfrm>
            <a:off x="3545392" y="5959564"/>
            <a:ext cx="739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</a:t>
            </a:r>
            <a:r>
              <a:rPr lang="en-US" dirty="0"/>
              <a:t>+w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DEBC632-0A05-4F0B-8FCA-ECDD7FC5D760}"/>
              </a:ext>
            </a:extLst>
          </p:cNvPr>
          <p:cNvCxnSpPr/>
          <p:nvPr/>
        </p:nvCxnSpPr>
        <p:spPr>
          <a:xfrm>
            <a:off x="3729613" y="5777802"/>
            <a:ext cx="0" cy="1817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0B927DB-9F7A-4AAA-B6E9-54A222577B72}"/>
              </a:ext>
            </a:extLst>
          </p:cNvPr>
          <p:cNvSpPr txBox="1"/>
          <p:nvPr/>
        </p:nvSpPr>
        <p:spPr>
          <a:xfrm>
            <a:off x="5829718" y="3994220"/>
            <a:ext cx="4682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Projection of spin on spin state 0 or 1 realizes the generalized measurement on the particle’s position.</a:t>
            </a:r>
          </a:p>
          <a:p>
            <a:endParaRPr lang="en-US" dirty="0"/>
          </a:p>
          <a:p>
            <a:r>
              <a:rPr lang="en-US" dirty="0"/>
              <a:t>Energy analysis indicates that we must prepare the spin with initial energy </a:t>
            </a:r>
            <a:r>
              <a:rPr lang="en-US" dirty="0" err="1"/>
              <a:t>E</a:t>
            </a:r>
            <a:r>
              <a:rPr lang="en-US" baseline="-25000" dirty="0" err="1"/>
              <a:t>o</a:t>
            </a:r>
            <a:r>
              <a:rPr lang="en-US" dirty="0" err="1"/>
              <a:t>-E</a:t>
            </a:r>
            <a:r>
              <a:rPr lang="en-US" baseline="-25000" dirty="0" err="1"/>
              <a:t>i</a:t>
            </a:r>
            <a:r>
              <a:rPr lang="en-US" baseline="-25000" dirty="0"/>
              <a:t> </a:t>
            </a:r>
            <a:r>
              <a:rPr lang="en-US" dirty="0"/>
              <a:t>.  Upon successful finding of the particle away from the barrier, that energy is transferred to this system.  Therefore, we must </a:t>
            </a:r>
            <a:r>
              <a:rPr lang="en-US" b="1" dirty="0"/>
              <a:t>reenergize</a:t>
            </a:r>
            <a:r>
              <a:rPr lang="en-US" dirty="0"/>
              <a:t> the measuring spin after each cycle if the result is successful.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330465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660401" y="206224"/>
            <a:ext cx="109749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Interaction-free measurement engines:</a:t>
            </a:r>
          </a:p>
          <a:p>
            <a:r>
              <a:rPr lang="en-US" sz="4000" dirty="0">
                <a:solidFill>
                  <a:schemeClr val="accent1"/>
                </a:solidFill>
              </a:rPr>
              <a:t>Can we lift the world’s most sensitive bomb without blowing it up?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58A756-C661-4C39-91DF-E59CEE5E2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39" y="2527660"/>
            <a:ext cx="7543341" cy="14855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C92E3-859B-428B-961C-3C90E27B2196}"/>
              </a:ext>
            </a:extLst>
          </p:cNvPr>
          <p:cNvSpPr/>
          <p:nvPr/>
        </p:nvSpPr>
        <p:spPr>
          <a:xfrm>
            <a:off x="4312920" y="2217047"/>
            <a:ext cx="255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808080"/>
                </a:solidFill>
                <a:latin typeface="Times New Roman" panose="02020603050405020304" pitchFamily="18" charset="0"/>
              </a:rPr>
              <a:t>arXiv</a:t>
            </a:r>
            <a:r>
              <a:rPr lang="en-US" b="1" dirty="0">
                <a:solidFill>
                  <a:srgbClr val="808080"/>
                </a:solidFill>
                <a:latin typeface="Times New Roman" panose="02020603050405020304" pitchFamily="18" charset="0"/>
              </a:rPr>
              <a:t>: 1904.09289v1</a:t>
            </a:r>
            <a:endParaRPr lang="en-US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67B5BA-CBFA-47A8-A752-C38F07A11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320" y="4025680"/>
            <a:ext cx="4415420" cy="27815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03114A-87ED-400D-8CC2-3D686919CEB4}"/>
              </a:ext>
            </a:extLst>
          </p:cNvPr>
          <p:cNvSpPr txBox="1"/>
          <p:nvPr/>
        </p:nvSpPr>
        <p:spPr>
          <a:xfrm>
            <a:off x="949960" y="5011200"/>
            <a:ext cx="3694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 the single atom elevator engine, and place it inside a Mach-Zehnder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2273937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2315867" y="602679"/>
            <a:ext cx="9812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“Interaction free measurements”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AC8A73-EDFF-45AC-806E-91A0B37C290D}"/>
              </a:ext>
            </a:extLst>
          </p:cNvPr>
          <p:cNvSpPr txBox="1"/>
          <p:nvPr/>
        </p:nvSpPr>
        <p:spPr>
          <a:xfrm>
            <a:off x="975360" y="1671320"/>
            <a:ext cx="683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a.k.a. The </a:t>
            </a:r>
            <a:r>
              <a:rPr lang="en-US" dirty="0" err="1"/>
              <a:t>Elitzur-Vaidman</a:t>
            </a:r>
            <a:r>
              <a:rPr lang="en-US" dirty="0"/>
              <a:t> bomb tester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C4086-3051-450D-9E48-2E4BAB483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560" y="1631565"/>
            <a:ext cx="4522470" cy="33401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BB4524-D86A-4765-A1FE-DA6A5D36FE8D}"/>
              </a:ext>
            </a:extLst>
          </p:cNvPr>
          <p:cNvSpPr txBox="1"/>
          <p:nvPr/>
        </p:nvSpPr>
        <p:spPr>
          <a:xfrm>
            <a:off x="7498080" y="6477000"/>
            <a:ext cx="396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 Wikipedia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E6A49-2887-4DC4-A987-91917F195FD9}"/>
              </a:ext>
            </a:extLst>
          </p:cNvPr>
          <p:cNvSpPr txBox="1"/>
          <p:nvPr/>
        </p:nvSpPr>
        <p:spPr>
          <a:xfrm>
            <a:off x="604520" y="2616200"/>
            <a:ext cx="49479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 a tuned Mach-Zehnder interferometer, so every photon injected in A comes out the D (bright port)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something – like the world’s most sensitive bomb sits inside the interferometer - then (a) the bomb can explode, or (b) the bright port can click, or (c) the dark port can click.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the dark port clicks, then we can infer the bomb is there, without exploding it.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4D93C1-C988-4C86-8778-A26B2E1FE635}"/>
              </a:ext>
            </a:extLst>
          </p:cNvPr>
          <p:cNvSpPr txBox="1"/>
          <p:nvPr/>
        </p:nvSpPr>
        <p:spPr>
          <a:xfrm>
            <a:off x="604520" y="5514121"/>
            <a:ext cx="1061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Retrodiction – predicting about the past – would say:  The photon must have come through the other arm, otherwise, the bomb would have exploded.</a:t>
            </a:r>
          </a:p>
        </p:txBody>
      </p:sp>
    </p:spTree>
    <p:extLst>
      <p:ext uri="{BB962C8B-B14F-4D97-AF65-F5344CB8AC3E}">
        <p14:creationId xmlns:p14="http://schemas.microsoft.com/office/powerpoint/2010/main" val="2266754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2315867" y="602679"/>
            <a:ext cx="9812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Doing spooky work on the bomb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E6A49-2887-4DC4-A987-91917F195FD9}"/>
              </a:ext>
            </a:extLst>
          </p:cNvPr>
          <p:cNvSpPr txBox="1"/>
          <p:nvPr/>
        </p:nvSpPr>
        <p:spPr>
          <a:xfrm>
            <a:off x="1249680" y="3073400"/>
            <a:ext cx="49479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bomb can be treated quantum mechanically with its motional degree of freedom and all internal degrees of freedom in its ground 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ground state wavefunction extends for some distance in space.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arrange for a photon to pass nearby, so there is a local interaction if the atom extends into the photon’s path.  Otherwise there is not.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other degrees of the bomb are treated as a zero temperature open quantum system, than can absorb the photon, and excite one of its modes.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969303-9658-4CC6-9BDD-677583415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879" y="1671320"/>
            <a:ext cx="3840657" cy="2509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D65EBB-DCF2-4982-9D87-5208C4DEB0AC}"/>
              </a:ext>
            </a:extLst>
          </p:cNvPr>
          <p:cNvSpPr txBox="1"/>
          <p:nvPr/>
        </p:nvSpPr>
        <p:spPr>
          <a:xfrm>
            <a:off x="1234440" y="1559560"/>
            <a:ext cx="5059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Suppose we let the bomb have its many internal degrees of freedom, but also a motional degree of freedom – it can be lifted against the force of gravity.  But…. If a photon is present, it will blow up.</a:t>
            </a:r>
          </a:p>
        </p:txBody>
      </p:sp>
    </p:spTree>
    <p:extLst>
      <p:ext uri="{BB962C8B-B14F-4D97-AF65-F5344CB8AC3E}">
        <p14:creationId xmlns:p14="http://schemas.microsoft.com/office/powerpoint/2010/main" val="333072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2315867" y="602679"/>
            <a:ext cx="9812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Doing spooky work on the bomb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E6A49-2887-4DC4-A987-91917F195FD9}"/>
              </a:ext>
            </a:extLst>
          </p:cNvPr>
          <p:cNvSpPr txBox="1"/>
          <p:nvPr/>
        </p:nvSpPr>
        <p:spPr>
          <a:xfrm>
            <a:off x="970280" y="2042160"/>
            <a:ext cx="49479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bomb is now part of the interferometer in its ground 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post select on instances when the dark port clicks.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the dark port clicks, then the bomb must have been present inside of the interferometer.  It also did not explode.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Therefore, the bomb’s position must be localized inside of the interferometer.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But, that has a higher energy then it started with, and can be extracted as part of the engine cycle.  Where did it come from?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must have come from the meter – in this case, the photon.  But, the photon passed via the other arm of the interferometer.  Or did it?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8D3765-EF53-441A-80A1-B5D3C9438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20" y="1883479"/>
            <a:ext cx="5776120" cy="36257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B3A473-411F-4760-8584-0C2D150EC9FE}"/>
              </a:ext>
            </a:extLst>
          </p:cNvPr>
          <p:cNvSpPr txBox="1"/>
          <p:nvPr/>
        </p:nvSpPr>
        <p:spPr>
          <a:xfrm>
            <a:off x="6629400" y="5552440"/>
            <a:ext cx="4836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Explicit calculation reveals there is average balance in the system – that is, no energy is created or destroyed in the </a:t>
            </a:r>
            <a:r>
              <a:rPr lang="en-US" dirty="0" err="1"/>
              <a:t>postselected</a:t>
            </a:r>
            <a:r>
              <a:rPr lang="en-US" dirty="0"/>
              <a:t> system.</a:t>
            </a:r>
          </a:p>
        </p:txBody>
      </p:sp>
    </p:spTree>
    <p:extLst>
      <p:ext uri="{BB962C8B-B14F-4D97-AF65-F5344CB8AC3E}">
        <p14:creationId xmlns:p14="http://schemas.microsoft.com/office/powerpoint/2010/main" val="2808616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2315867" y="602679"/>
            <a:ext cx="9812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Where did the energy come from?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E6A49-2887-4DC4-A987-91917F195FD9}"/>
              </a:ext>
            </a:extLst>
          </p:cNvPr>
          <p:cNvSpPr txBox="1"/>
          <p:nvPr/>
        </p:nvSpPr>
        <p:spPr>
          <a:xfrm>
            <a:off x="726440" y="2042160"/>
            <a:ext cx="49479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was given to the bomb nonlocally by the photon.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was really there, even though the bomb did not explode (i.e. the retrodictive inference is incorrect).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virtual photon in arm I locally gave the bomb the energy locally, and interfered with the real photon in arm II at the beam splitter (i.e. the quantum Cheshire cat).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8D3765-EF53-441A-80A1-B5D3C9438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720" y="1919039"/>
            <a:ext cx="5776120" cy="36257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9C20F2-5D38-4C99-86CE-00405B7C8495}"/>
              </a:ext>
            </a:extLst>
          </p:cNvPr>
          <p:cNvSpPr txBox="1"/>
          <p:nvPr/>
        </p:nvSpPr>
        <p:spPr>
          <a:xfrm>
            <a:off x="897374" y="4978400"/>
            <a:ext cx="668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Regardless of interpretation, this system is able to lift the most sensitive bomb, without exploding it.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099B43-5BD8-4661-8550-A36B39F37518}"/>
              </a:ext>
            </a:extLst>
          </p:cNvPr>
          <p:cNvSpPr txBox="1"/>
          <p:nvPr/>
        </p:nvSpPr>
        <p:spPr>
          <a:xfrm>
            <a:off x="807720" y="1541979"/>
            <a:ext cx="474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Our trilemma: </a:t>
            </a:r>
          </a:p>
        </p:txBody>
      </p:sp>
    </p:spTree>
    <p:extLst>
      <p:ext uri="{BB962C8B-B14F-4D97-AF65-F5344CB8AC3E}">
        <p14:creationId xmlns:p14="http://schemas.microsoft.com/office/powerpoint/2010/main" val="4270636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838201" y="567119"/>
            <a:ext cx="10294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Diffraction based interaction free measurements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A1577B-9D44-404E-9DBB-1FA12A735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840" y="1571160"/>
            <a:ext cx="4719600" cy="2831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D5DCD7-921C-4275-9EE6-6D74A543AC09}"/>
              </a:ext>
            </a:extLst>
          </p:cNvPr>
          <p:cNvSpPr txBox="1"/>
          <p:nvPr/>
        </p:nvSpPr>
        <p:spPr>
          <a:xfrm>
            <a:off x="764540" y="6367590"/>
            <a:ext cx="10878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 with Spencer Rogers, </a:t>
            </a:r>
            <a:r>
              <a:rPr lang="en-US" dirty="0" err="1"/>
              <a:t>Yakir</a:t>
            </a:r>
            <a:r>
              <a:rPr lang="en-US" dirty="0"/>
              <a:t> </a:t>
            </a:r>
            <a:r>
              <a:rPr lang="en-US" dirty="0" err="1"/>
              <a:t>Aharonov</a:t>
            </a:r>
            <a:r>
              <a:rPr lang="en-US" dirty="0"/>
              <a:t> and Cyril </a:t>
            </a:r>
            <a:r>
              <a:rPr lang="en-US" dirty="0" err="1"/>
              <a:t>Elouard</a:t>
            </a:r>
            <a:r>
              <a:rPr lang="en-US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3607F3-FA92-4036-92DD-872702DDD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883" y="1571160"/>
            <a:ext cx="4124520" cy="3632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C5CA1A-E3D2-4001-9D4C-55A924BFE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839" y="5606120"/>
            <a:ext cx="5978601" cy="7280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6C43E2-CA1D-4E93-87F6-6E1890CF837A}"/>
              </a:ext>
            </a:extLst>
          </p:cNvPr>
          <p:cNvSpPr txBox="1"/>
          <p:nvPr/>
        </p:nvSpPr>
        <p:spPr>
          <a:xfrm>
            <a:off x="584200" y="4668520"/>
            <a:ext cx="47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Excluding the </a:t>
            </a:r>
            <a:r>
              <a:rPr lang="en-US" dirty="0" err="1"/>
              <a:t>Feynmann</a:t>
            </a:r>
            <a:r>
              <a:rPr lang="en-US" dirty="0"/>
              <a:t> paths that hit the bomb leads to diffraction, permitting the detection of the bomb without blowing it up.</a:t>
            </a:r>
          </a:p>
          <a:p>
            <a:endParaRPr lang="en-US" dirty="0"/>
          </a:p>
          <a:p>
            <a:r>
              <a:rPr lang="en-US" dirty="0"/>
              <a:t>Momentum exchange with the bomb, when a single photon would set it off ….</a:t>
            </a:r>
          </a:p>
        </p:txBody>
      </p:sp>
    </p:spTree>
    <p:extLst>
      <p:ext uri="{BB962C8B-B14F-4D97-AF65-F5344CB8AC3E}">
        <p14:creationId xmlns:p14="http://schemas.microsoft.com/office/powerpoint/2010/main" val="1320646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F43A-55FB-4D2F-9A67-1B1D55509E41}"/>
              </a:ext>
            </a:extLst>
          </p:cNvPr>
          <p:cNvSpPr txBox="1"/>
          <p:nvPr/>
        </p:nvSpPr>
        <p:spPr>
          <a:xfrm>
            <a:off x="2315867" y="602679"/>
            <a:ext cx="9812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F0A225-74F4-44FB-9AD7-0C197246781A}"/>
              </a:ext>
            </a:extLst>
          </p:cNvPr>
          <p:cNvSpPr txBox="1"/>
          <p:nvPr/>
        </p:nvSpPr>
        <p:spPr>
          <a:xfrm>
            <a:off x="645160" y="1625600"/>
            <a:ext cx="10596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Quantum engines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Lifting the most sensitive bomb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Diffraction based interaction free measurements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A89465-1FFB-4DBE-9DC4-133DD21CB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852" y="2824480"/>
            <a:ext cx="4849707" cy="363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37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01076B-2CB6-4A97-9EDC-11BD9ECD30A1}"/>
              </a:ext>
            </a:extLst>
          </p:cNvPr>
          <p:cNvSpPr txBox="1"/>
          <p:nvPr/>
        </p:nvSpPr>
        <p:spPr>
          <a:xfrm>
            <a:off x="2153920" y="401320"/>
            <a:ext cx="7386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Additional 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CF5739-DC84-4BE8-AD88-140216D846B5}"/>
              </a:ext>
            </a:extLst>
          </p:cNvPr>
          <p:cNvSpPr txBox="1"/>
          <p:nvPr/>
        </p:nvSpPr>
        <p:spPr>
          <a:xfrm>
            <a:off x="746760" y="1483360"/>
            <a:ext cx="10276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Spooky Work at a Distance: an Interaction-Free Quantum Measurement-Driven Engine</a:t>
            </a:r>
          </a:p>
          <a:p>
            <a:r>
              <a:rPr lang="en-US" dirty="0"/>
              <a:t>Cyril </a:t>
            </a:r>
            <a:r>
              <a:rPr lang="en-US" dirty="0" err="1"/>
              <a:t>Elouard</a:t>
            </a:r>
            <a:r>
              <a:rPr lang="en-US" dirty="0"/>
              <a:t>, Mordecai </a:t>
            </a:r>
            <a:r>
              <a:rPr lang="en-US" dirty="0" err="1"/>
              <a:t>Waegell</a:t>
            </a:r>
            <a:r>
              <a:rPr lang="en-US" dirty="0"/>
              <a:t>, Benjamin Huard, Andrew N. Jordan </a:t>
            </a:r>
          </a:p>
          <a:p>
            <a:r>
              <a:rPr lang="en-US" dirty="0"/>
              <a:t>arXiv:1904.09289</a:t>
            </a:r>
          </a:p>
          <a:p>
            <a:endParaRPr lang="en-US" dirty="0"/>
          </a:p>
          <a:p>
            <a:endParaRPr lang="en-US" dirty="0"/>
          </a:p>
          <a:p>
            <a:r>
              <a:rPr lang="en-US" u="sng" dirty="0">
                <a:hlinkClick r:id="rId2"/>
              </a:rPr>
              <a:t>Phys. Rev. Lett. </a:t>
            </a:r>
            <a:r>
              <a:rPr lang="en-US" b="1" u="sng" dirty="0">
                <a:hlinkClick r:id="rId2"/>
              </a:rPr>
              <a:t>120</a:t>
            </a:r>
            <a:r>
              <a:rPr lang="en-US" u="sng" dirty="0">
                <a:hlinkClick r:id="rId2"/>
              </a:rPr>
              <a:t>, 260601 (2018</a:t>
            </a:r>
            <a:r>
              <a:rPr lang="en-US" u="sng" dirty="0"/>
              <a:t>)</a:t>
            </a:r>
            <a:endParaRPr lang="en-US" dirty="0"/>
          </a:p>
          <a:p>
            <a:r>
              <a:rPr lang="en-US" dirty="0"/>
              <a:t>Efficient Quantum Measurement Engines </a:t>
            </a:r>
          </a:p>
          <a:p>
            <a:r>
              <a:rPr lang="en-US" dirty="0"/>
              <a:t>Cyril </a:t>
            </a:r>
            <a:r>
              <a:rPr lang="en-US" dirty="0" err="1"/>
              <a:t>Elouard</a:t>
            </a:r>
            <a:r>
              <a:rPr lang="en-US" dirty="0"/>
              <a:t>, Andrew N. Jordan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002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6BD8BAD-942E-4778-973C-1C2B4A85318C}"/>
              </a:ext>
            </a:extLst>
          </p:cNvPr>
          <p:cNvSpPr txBox="1"/>
          <p:nvPr/>
        </p:nvSpPr>
        <p:spPr>
          <a:xfrm>
            <a:off x="1066501" y="495599"/>
            <a:ext cx="9784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Talk Outline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9215C5-CA3A-4E8D-BA8C-A940CF139948}"/>
              </a:ext>
            </a:extLst>
          </p:cNvPr>
          <p:cNvSpPr txBox="1"/>
          <p:nvPr/>
        </p:nvSpPr>
        <p:spPr>
          <a:xfrm>
            <a:off x="1143008" y="1580026"/>
            <a:ext cx="105559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Energy and Measurement:  Harnessing wavefunction collapse to build an engine  (Example is a little bit like the Einstein-Bohr debates).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Interaction free measurement engines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Diffraction based interaction free measurements</a:t>
            </a:r>
          </a:p>
        </p:txBody>
      </p:sp>
    </p:spTree>
    <p:extLst>
      <p:ext uri="{BB962C8B-B14F-4D97-AF65-F5344CB8AC3E}">
        <p14:creationId xmlns:p14="http://schemas.microsoft.com/office/powerpoint/2010/main" val="2070121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A19B14-7697-4E7B-ACC9-81D925D6E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919" y="2147573"/>
            <a:ext cx="1637813" cy="1920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02283E-5341-4E6C-AD56-F2B59637C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401" y="2267283"/>
            <a:ext cx="1203802" cy="1800715"/>
          </a:xfrm>
          <a:prstGeom prst="rect">
            <a:avLst/>
          </a:prstGeom>
        </p:spPr>
      </p:pic>
      <p:pic>
        <p:nvPicPr>
          <p:cNvPr id="4" name="Picture 2" descr="https://lh5.googleusercontent.com/gl7MGOUH_KJQ4wcK6GLkZsrFuTqy7rKMaMfWsNAcaZuR0pqBx3unbefGFnJAKYvnLD3xG9gE24B3rArxUjmnSgQCX6UBCqYreY5eN_5ov5yEzZ-ZK6k=w271">
            <a:extLst>
              <a:ext uri="{FF2B5EF4-FFF2-40B4-BE49-F238E27FC236}">
                <a16:creationId xmlns:a16="http://schemas.microsoft.com/office/drawing/2014/main" id="{87BC5E34-2FD7-4370-B3A8-86BFCEDF5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40" y="2267283"/>
            <a:ext cx="1172432" cy="175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02385F-0BD4-46A2-84A2-922C376BDD0D}"/>
              </a:ext>
            </a:extLst>
          </p:cNvPr>
          <p:cNvSpPr txBox="1"/>
          <p:nvPr/>
        </p:nvSpPr>
        <p:spPr>
          <a:xfrm>
            <a:off x="223673" y="1724676"/>
            <a:ext cx="2669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Phil </a:t>
            </a:r>
            <a:r>
              <a:rPr lang="en-US" dirty="0" err="1"/>
              <a:t>Lewalle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708E85-2148-4D80-ABE2-C657D251B938}"/>
              </a:ext>
            </a:extLst>
          </p:cNvPr>
          <p:cNvSpPr txBox="1"/>
          <p:nvPr/>
        </p:nvSpPr>
        <p:spPr>
          <a:xfrm>
            <a:off x="1990083" y="1707418"/>
            <a:ext cx="268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 Steinmetz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B6888-68D8-48C6-9E63-A98C81E9F019}"/>
              </a:ext>
            </a:extLst>
          </p:cNvPr>
          <p:cNvSpPr txBox="1"/>
          <p:nvPr/>
        </p:nvSpPr>
        <p:spPr>
          <a:xfrm>
            <a:off x="5662261" y="1466466"/>
            <a:ext cx="242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Areeya</a:t>
            </a:r>
            <a:r>
              <a:rPr lang="en-US" dirty="0"/>
              <a:t> </a:t>
            </a:r>
            <a:r>
              <a:rPr lang="en-US" dirty="0" err="1"/>
              <a:t>Chantasri</a:t>
            </a:r>
            <a:r>
              <a:rPr lang="en-US" dirty="0"/>
              <a:t> (Griffiths University)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BD8BAD-942E-4778-973C-1C2B4A85318C}"/>
              </a:ext>
            </a:extLst>
          </p:cNvPr>
          <p:cNvSpPr txBox="1"/>
          <p:nvPr/>
        </p:nvSpPr>
        <p:spPr>
          <a:xfrm>
            <a:off x="1254760" y="193040"/>
            <a:ext cx="978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Thanks to my great students, and collaborators!</a:t>
            </a:r>
          </a:p>
        </p:txBody>
      </p:sp>
      <p:pic>
        <p:nvPicPr>
          <p:cNvPr id="3076" name="Picture 4" descr="Image result for kater murch physics">
            <a:extLst>
              <a:ext uri="{FF2B5EF4-FFF2-40B4-BE49-F238E27FC236}">
                <a16:creationId xmlns:a16="http://schemas.microsoft.com/office/drawing/2014/main" id="{762EB0D4-8C77-476D-BEDC-FAD0B1041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366" y="4693518"/>
            <a:ext cx="1798263" cy="183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47CF7B-E9F4-4E84-B90E-61F3FB5E79F0}"/>
              </a:ext>
            </a:extLst>
          </p:cNvPr>
          <p:cNvSpPr txBox="1"/>
          <p:nvPr/>
        </p:nvSpPr>
        <p:spPr>
          <a:xfrm>
            <a:off x="229878" y="5100788"/>
            <a:ext cx="2710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Kater</a:t>
            </a:r>
            <a:r>
              <a:rPr lang="en-US" dirty="0"/>
              <a:t> </a:t>
            </a:r>
            <a:r>
              <a:rPr lang="en-US" dirty="0" err="1"/>
              <a:t>Murch</a:t>
            </a:r>
            <a:endParaRPr lang="en-US" dirty="0"/>
          </a:p>
          <a:p>
            <a:r>
              <a:rPr lang="en-US" dirty="0"/>
              <a:t>(Washington University, </a:t>
            </a:r>
          </a:p>
          <a:p>
            <a:r>
              <a:rPr lang="en-US" dirty="0"/>
              <a:t>St. Louis)</a:t>
            </a:r>
          </a:p>
          <a:p>
            <a:r>
              <a:rPr lang="en-US" dirty="0"/>
              <a:t>+ group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FC18B8EE-73A3-4FD8-B398-9A9558BF6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99" y="4845148"/>
            <a:ext cx="2282144" cy="171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3056E3-A604-4BB4-8C2C-C0C28E5A1779}"/>
              </a:ext>
            </a:extLst>
          </p:cNvPr>
          <p:cNvSpPr txBox="1"/>
          <p:nvPr/>
        </p:nvSpPr>
        <p:spPr>
          <a:xfrm>
            <a:off x="4553478" y="4857337"/>
            <a:ext cx="2669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Irfan Siddiqi</a:t>
            </a:r>
          </a:p>
          <a:p>
            <a:r>
              <a:rPr lang="en-US" dirty="0"/>
              <a:t>(UC Berkeley)</a:t>
            </a:r>
          </a:p>
          <a:p>
            <a:r>
              <a:rPr lang="en-US" dirty="0"/>
              <a:t>+ group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85F607-09D4-4481-AAD9-28AFFCE667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8232" y="2583697"/>
            <a:ext cx="1320482" cy="13204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7009CE-F2AA-445E-BE41-383C3F6DF599}"/>
              </a:ext>
            </a:extLst>
          </p:cNvPr>
          <p:cNvSpPr txBox="1"/>
          <p:nvPr/>
        </p:nvSpPr>
        <p:spPr>
          <a:xfrm>
            <a:off x="3838232" y="1690160"/>
            <a:ext cx="152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Cyril </a:t>
            </a:r>
            <a:r>
              <a:rPr lang="en-US" dirty="0" err="1"/>
              <a:t>Elouard</a:t>
            </a:r>
            <a:endParaRPr lang="en-US" dirty="0"/>
          </a:p>
        </p:txBody>
      </p:sp>
      <p:pic>
        <p:nvPicPr>
          <p:cNvPr id="12" name="Picture 2" descr="Image result for benjamin huard">
            <a:extLst>
              <a:ext uri="{FF2B5EF4-FFF2-40B4-BE49-F238E27FC236}">
                <a16:creationId xmlns:a16="http://schemas.microsoft.com/office/drawing/2014/main" id="{A7DEA2C5-6A7F-4107-AEF2-32D0E5BB3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913" y="4800594"/>
            <a:ext cx="1589753" cy="180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E96A82-B87C-4D61-97A6-66C1455E658C}"/>
              </a:ext>
            </a:extLst>
          </p:cNvPr>
          <p:cNvSpPr txBox="1"/>
          <p:nvPr/>
        </p:nvSpPr>
        <p:spPr>
          <a:xfrm>
            <a:off x="8696611" y="4962635"/>
            <a:ext cx="1717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Benjamin Huard</a:t>
            </a:r>
          </a:p>
          <a:p>
            <a:r>
              <a:rPr lang="en-US" dirty="0"/>
              <a:t>ENS Lyon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AF634A-A6AB-45D8-AE9E-98F41268E46A}"/>
              </a:ext>
            </a:extLst>
          </p:cNvPr>
          <p:cNvSpPr txBox="1"/>
          <p:nvPr/>
        </p:nvSpPr>
        <p:spPr>
          <a:xfrm>
            <a:off x="7876914" y="1422875"/>
            <a:ext cx="242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Justin Dressel </a:t>
            </a:r>
          </a:p>
          <a:p>
            <a:r>
              <a:rPr lang="en-US" dirty="0"/>
              <a:t>(Chapman University)</a:t>
            </a:r>
          </a:p>
        </p:txBody>
      </p:sp>
      <p:pic>
        <p:nvPicPr>
          <p:cNvPr id="2052" name="Picture 4" descr="Image result for justin dressel">
            <a:extLst>
              <a:ext uri="{FF2B5EF4-FFF2-40B4-BE49-F238E27FC236}">
                <a16:creationId xmlns:a16="http://schemas.microsoft.com/office/drawing/2014/main" id="{1BB6EE68-9540-4BCC-AA9B-DEE6203D2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865" y="2193961"/>
            <a:ext cx="1298239" cy="194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E64E717D-7FAF-49A9-B176-E855C3250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620" y="2309952"/>
            <a:ext cx="1560439" cy="186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FAA5A8-C6AF-4FE3-B7BF-485D358B4293}"/>
              </a:ext>
            </a:extLst>
          </p:cNvPr>
          <p:cNvSpPr txBox="1"/>
          <p:nvPr/>
        </p:nvSpPr>
        <p:spPr>
          <a:xfrm>
            <a:off x="10061688" y="1384252"/>
            <a:ext cx="242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Cai </a:t>
            </a:r>
            <a:r>
              <a:rPr lang="en-US" dirty="0" err="1"/>
              <a:t>Waegell</a:t>
            </a:r>
            <a:endParaRPr lang="en-US" dirty="0"/>
          </a:p>
          <a:p>
            <a:r>
              <a:rPr lang="en-US" dirty="0"/>
              <a:t>(Chapman University)</a:t>
            </a:r>
          </a:p>
        </p:txBody>
      </p:sp>
    </p:spTree>
    <p:extLst>
      <p:ext uri="{BB962C8B-B14F-4D97-AF65-F5344CB8AC3E}">
        <p14:creationId xmlns:p14="http://schemas.microsoft.com/office/powerpoint/2010/main" val="2782303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6BD8BAD-942E-4778-973C-1C2B4A85318C}"/>
              </a:ext>
            </a:extLst>
          </p:cNvPr>
          <p:cNvSpPr txBox="1"/>
          <p:nvPr/>
        </p:nvSpPr>
        <p:spPr>
          <a:xfrm>
            <a:off x="3286760" y="411480"/>
            <a:ext cx="6695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Introduction and Motivation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8F1C9D4-9FB4-48A7-AAE2-3AD9D44A2E57}"/>
                  </a:ext>
                </a:extLst>
              </p:cNvPr>
              <p:cNvSpPr txBox="1"/>
              <p:nvPr/>
            </p:nvSpPr>
            <p:spPr>
              <a:xfrm>
                <a:off x="2514600" y="3576320"/>
                <a:ext cx="669544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4800" dirty="0"/>
                  <a:t>  ~ Our knowledge of the system (Copenhagen – updated by </a:t>
                </a:r>
                <a:r>
                  <a:rPr lang="en-US" sz="4800" dirty="0" err="1"/>
                  <a:t>QBayesians</a:t>
                </a:r>
                <a:r>
                  <a:rPr lang="en-US" sz="4800" dirty="0"/>
                  <a:t>)</a:t>
                </a:r>
              </a:p>
              <a:p>
                <a:r>
                  <a:rPr lang="en-US" sz="4800" dirty="0"/>
                  <a:t>H ~ energy of the system.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8F1C9D4-9FB4-48A7-AAE2-3AD9D44A2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576320"/>
                <a:ext cx="6695440" cy="3046988"/>
              </a:xfrm>
              <a:prstGeom prst="rect">
                <a:avLst/>
              </a:prstGeom>
              <a:blipFill>
                <a:blip r:embed="rId2"/>
                <a:stretch>
                  <a:fillRect l="-4189" t="-4400" r="-2277" b="-9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561851A-DE2D-4D89-BF27-02873EE9A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605" y="1705194"/>
            <a:ext cx="455295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64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6BD8BAD-942E-4778-973C-1C2B4A85318C}"/>
              </a:ext>
            </a:extLst>
          </p:cNvPr>
          <p:cNvSpPr txBox="1"/>
          <p:nvPr/>
        </p:nvSpPr>
        <p:spPr>
          <a:xfrm>
            <a:off x="3286760" y="411480"/>
            <a:ext cx="6695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Introduction and Motivation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8F1C9D4-9FB4-48A7-AAE2-3AD9D44A2E57}"/>
                  </a:ext>
                </a:extLst>
              </p:cNvPr>
              <p:cNvSpPr txBox="1"/>
              <p:nvPr/>
            </p:nvSpPr>
            <p:spPr>
              <a:xfrm>
                <a:off x="599440" y="2980596"/>
                <a:ext cx="10901680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/>
                        <m:t>Main</m:t>
                      </m:r>
                      <m:r>
                        <a:rPr lang="en-US" sz="3200" b="0" i="0" smtClean="0"/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/>
                        <m:t>thesis</m:t>
                      </m:r>
                      <m:r>
                        <a:rPr lang="en-US" sz="3200" b="0" i="0" smtClean="0"/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/>
                        <m:t>of</m:t>
                      </m:r>
                      <m:r>
                        <a:rPr lang="en-US" sz="3200" b="0" i="0" smtClean="0"/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/>
                        <m:t>this</m:t>
                      </m:r>
                      <m:r>
                        <a:rPr lang="en-US" sz="3200" b="0" i="0" smtClean="0"/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/>
                        <m:t>tal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US" sz="3200" b="0" i="0" smtClean="0"/>
                        <m:t>−</m:t>
                      </m:r>
                      <m:r>
                        <m:rPr>
                          <m:sty m:val="p"/>
                        </m:rPr>
                        <a:rPr lang="en-US" sz="3200" b="0" i="0" smtClean="0"/>
                        <m:t>the</m:t>
                      </m:r>
                      <m:r>
                        <a:rPr lang="en-US" sz="3200" b="0" i="0" smtClean="0"/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/>
                        <m:t>quantum</m:t>
                      </m:r>
                      <m:r>
                        <a:rPr lang="en-US" sz="3200" b="0" i="0" smtClean="0"/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/>
                        <m:t>state</m:t>
                      </m:r>
                      <m:r>
                        <a:rPr lang="en-US" sz="3200" b="0" i="0" smtClean="0"/>
                        <m:t> (</m:t>
                      </m:r>
                      <m:r>
                        <m:rPr>
                          <m:sty m:val="p"/>
                        </m:rPr>
                        <a:rPr lang="en-US" sz="3200" b="0" i="0" smtClean="0"/>
                        <m:t>our</m:t>
                      </m:r>
                      <m:r>
                        <a:rPr lang="en-US" sz="3200" b="0" i="0" smtClean="0"/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/>
                        <m:t>knowledge</m:t>
                      </m:r>
                      <m:r>
                        <a:rPr lang="en-US" sz="3200" b="0" i="0" smtClean="0"/>
                        <m:t>) </m:t>
                      </m:r>
                    </m:oMath>
                  </m:oMathPara>
                </a14:m>
                <a:endParaRPr lang="en-US" sz="3200" b="0" i="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/>
                      <m:t>and</m:t>
                    </m:r>
                    <m:r>
                      <a:rPr lang="en-US" sz="3200" b="0" i="0" smtClean="0"/>
                      <m:t> </m:t>
                    </m:r>
                    <m:r>
                      <m:rPr>
                        <m:sty m:val="p"/>
                      </m:rPr>
                      <a:rPr lang="en-US" sz="3200" b="0" i="0" smtClean="0"/>
                      <m:t>the</m:t>
                    </m:r>
                    <m:r>
                      <a:rPr lang="en-US" sz="3200" b="0" i="0" smtClean="0"/>
                      <m:t> </m:t>
                    </m:r>
                    <m:r>
                      <m:rPr>
                        <m:sty m:val="p"/>
                      </m:rPr>
                      <a:rPr lang="en-US" sz="3200" b="0" i="0" smtClean="0"/>
                      <m:t>energy</m:t>
                    </m:r>
                    <m:r>
                      <a:rPr lang="en-US" sz="3200" b="0" i="0" smtClean="0"/>
                      <m:t> </m:t>
                    </m:r>
                    <m:r>
                      <m:rPr>
                        <m:sty m:val="p"/>
                      </m:rPr>
                      <a:rPr lang="en-US" sz="3200" b="0" i="0" smtClean="0"/>
                      <m:t>must</m:t>
                    </m:r>
                    <m:r>
                      <a:rPr lang="en-US" sz="3200" b="0" i="0" smtClean="0"/>
                      <m:t> </m:t>
                    </m:r>
                    <m:r>
                      <m:rPr>
                        <m:sty m:val="p"/>
                      </m:rPr>
                      <a:rPr lang="en-US" sz="3200" b="0" i="0" smtClean="0"/>
                      <m:t>be</m:t>
                    </m:r>
                  </m:oMath>
                </a14:m>
                <a:r>
                  <a:rPr lang="en-US" sz="3200" dirty="0"/>
                  <a:t> deeply intertwined.  Simplest way to show this is by making an engine with quantum measurements.  </a:t>
                </a:r>
              </a:p>
              <a:p>
                <a:endParaRPr lang="en-US" sz="3200" dirty="0"/>
              </a:p>
              <a:p>
                <a:r>
                  <a:rPr lang="en-US" sz="3200" dirty="0"/>
                  <a:t>The observer’s knowledge is critical to know when to operate on the system and when not to.  Similarities to Szilard engines.  Importance of interplay between macro and micro.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8F1C9D4-9FB4-48A7-AAE2-3AD9D44A2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440" y="2980596"/>
                <a:ext cx="10901680" cy="3539430"/>
              </a:xfrm>
              <a:prstGeom prst="rect">
                <a:avLst/>
              </a:prstGeom>
              <a:blipFill>
                <a:blip r:embed="rId2"/>
                <a:stretch>
                  <a:fillRect l="-1397" r="-1397" b="-4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561851A-DE2D-4D89-BF27-02873EE9A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605" y="1705194"/>
            <a:ext cx="455295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90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01076B-2CB6-4A97-9EDC-11BD9ECD30A1}"/>
              </a:ext>
            </a:extLst>
          </p:cNvPr>
          <p:cNvSpPr txBox="1"/>
          <p:nvPr/>
        </p:nvSpPr>
        <p:spPr>
          <a:xfrm>
            <a:off x="1117600" y="490702"/>
            <a:ext cx="1075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>
                <a:solidFill>
                  <a:schemeClr val="accent5">
                    <a:lumMod val="50000"/>
                  </a:schemeClr>
                </a:solidFill>
              </a:rPr>
              <a:t>Quantum measurement powered engines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EDBAFC-60D4-4AD8-9FCF-A2EC52E05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001" y="2035689"/>
            <a:ext cx="8398958" cy="769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05FD84-62B2-42D2-BDC3-71D0662BC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709" y="3367091"/>
            <a:ext cx="8429958" cy="1230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5971F1-9E17-49A9-BA57-2AC38B1D4CFF}"/>
              </a:ext>
            </a:extLst>
          </p:cNvPr>
          <p:cNvSpPr txBox="1"/>
          <p:nvPr/>
        </p:nvSpPr>
        <p:spPr>
          <a:xfrm>
            <a:off x="1383709" y="5088855"/>
            <a:ext cx="8244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 can consider this stochastic energy exchange as analogous to heat “Quantum Heat” – Alexia </a:t>
            </a:r>
            <a:r>
              <a:rPr lang="en-US" sz="2000" dirty="0" err="1"/>
              <a:t>Auffeves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 can further design engines to extract this energy as useful work</a:t>
            </a:r>
          </a:p>
        </p:txBody>
      </p:sp>
    </p:spTree>
    <p:extLst>
      <p:ext uri="{BB962C8B-B14F-4D97-AF65-F5344CB8AC3E}">
        <p14:creationId xmlns:p14="http://schemas.microsoft.com/office/powerpoint/2010/main" val="2066598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A572CA-3B6C-47C3-A576-FB34E055724E}"/>
              </a:ext>
            </a:extLst>
          </p:cNvPr>
          <p:cNvSpPr txBox="1"/>
          <p:nvPr/>
        </p:nvSpPr>
        <p:spPr>
          <a:xfrm>
            <a:off x="1485960" y="5113270"/>
            <a:ext cx="9861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Basic idea:  Use quantum measurement as a source of energy to drive an engine.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E0A398-4C49-4E0A-ABA8-72C43180F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60" y="479250"/>
            <a:ext cx="9220080" cy="2441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569115-0982-4277-BAA5-719FD79B8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318" y="3320866"/>
            <a:ext cx="9112183" cy="179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55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B11B7F-3768-45D0-A1E6-9DFAB40A6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00" y="3126300"/>
            <a:ext cx="4227120" cy="304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A6341A-637F-40DE-BAF4-908BAB09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600" y="3146820"/>
            <a:ext cx="3816720" cy="30027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6E87A3-32E9-4D26-9F2D-CC31EC1AF098}"/>
              </a:ext>
            </a:extLst>
          </p:cNvPr>
          <p:cNvSpPr/>
          <p:nvPr/>
        </p:nvSpPr>
        <p:spPr>
          <a:xfrm>
            <a:off x="736600" y="3126300"/>
            <a:ext cx="325120" cy="3382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571F27-9994-40E6-8458-E85E8F9C326D}"/>
              </a:ext>
            </a:extLst>
          </p:cNvPr>
          <p:cNvSpPr/>
          <p:nvPr/>
        </p:nvSpPr>
        <p:spPr>
          <a:xfrm>
            <a:off x="6534600" y="3146820"/>
            <a:ext cx="325120" cy="3382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E86D90-74FA-4A38-8AEA-F1889E4F434D}"/>
              </a:ext>
            </a:extLst>
          </p:cNvPr>
          <p:cNvSpPr txBox="1"/>
          <p:nvPr/>
        </p:nvSpPr>
        <p:spPr>
          <a:xfrm>
            <a:off x="974913" y="2541494"/>
            <a:ext cx="315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Single atom elevator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0C613F-40BC-49E6-99C0-17AAFD6CC575}"/>
              </a:ext>
            </a:extLst>
          </p:cNvPr>
          <p:cNvSpPr txBox="1"/>
          <p:nvPr/>
        </p:nvSpPr>
        <p:spPr>
          <a:xfrm>
            <a:off x="7111253" y="2664635"/>
            <a:ext cx="315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Single electron battery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C14292-B6F2-4E2E-B7B4-7E118ADFBB4B}"/>
              </a:ext>
            </a:extLst>
          </p:cNvPr>
          <p:cNvSpPr txBox="1"/>
          <p:nvPr/>
        </p:nvSpPr>
        <p:spPr>
          <a:xfrm>
            <a:off x="1831491" y="461800"/>
            <a:ext cx="9406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Elementary Quantum Engines</a:t>
            </a:r>
          </a:p>
        </p:txBody>
      </p:sp>
    </p:spTree>
    <p:extLst>
      <p:ext uri="{BB962C8B-B14F-4D97-AF65-F5344CB8AC3E}">
        <p14:creationId xmlns:p14="http://schemas.microsoft.com/office/powerpoint/2010/main" val="949465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4229</TotalTime>
  <Words>1109</Words>
  <Application>Microsoft Office PowerPoint</Application>
  <PresentationFormat>Widescreen</PresentationFormat>
  <Paragraphs>130</Paragraphs>
  <Slides>29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Times New Roman</vt:lpstr>
      <vt:lpstr>Office Theme</vt:lpstr>
      <vt:lpstr>Measurement-Powered Engines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Chaos in Continuously Monitored Quantum Systems</dc:title>
  <dc:creator>andrew jordan</dc:creator>
  <cp:lastModifiedBy>andrew jordan</cp:lastModifiedBy>
  <cp:revision>158</cp:revision>
  <dcterms:created xsi:type="dcterms:W3CDTF">2018-09-30T16:47:05Z</dcterms:created>
  <dcterms:modified xsi:type="dcterms:W3CDTF">2019-06-19T11:53:27Z</dcterms:modified>
</cp:coreProperties>
</file>