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319" r:id="rId3"/>
    <p:sldId id="304" r:id="rId4"/>
    <p:sldId id="295" r:id="rId5"/>
    <p:sldId id="302" r:id="rId6"/>
    <p:sldId id="296" r:id="rId7"/>
    <p:sldId id="322" r:id="rId8"/>
    <p:sldId id="313" r:id="rId9"/>
    <p:sldId id="323" r:id="rId10"/>
    <p:sldId id="312" r:id="rId11"/>
    <p:sldId id="328" r:id="rId12"/>
    <p:sldId id="286" r:id="rId13"/>
    <p:sldId id="287" r:id="rId14"/>
    <p:sldId id="330" r:id="rId15"/>
    <p:sldId id="307" r:id="rId16"/>
    <p:sldId id="309" r:id="rId17"/>
    <p:sldId id="332" r:id="rId18"/>
    <p:sldId id="324" r:id="rId19"/>
    <p:sldId id="262" r:id="rId20"/>
    <p:sldId id="263" r:id="rId21"/>
    <p:sldId id="264" r:id="rId22"/>
    <p:sldId id="303" r:id="rId23"/>
    <p:sldId id="335" r:id="rId24"/>
    <p:sldId id="266" r:id="rId25"/>
    <p:sldId id="269" r:id="rId26"/>
    <p:sldId id="271" r:id="rId27"/>
    <p:sldId id="273" r:id="rId28"/>
    <p:sldId id="275" r:id="rId29"/>
    <p:sldId id="337" r:id="rId30"/>
    <p:sldId id="278" r:id="rId31"/>
    <p:sldId id="338" r:id="rId32"/>
    <p:sldId id="267" r:id="rId33"/>
    <p:sldId id="285" r:id="rId34"/>
    <p:sldId id="339" r:id="rId3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17" autoAdjust="0"/>
    <p:restoredTop sz="50000" autoAdjust="0"/>
  </p:normalViewPr>
  <p:slideViewPr>
    <p:cSldViewPr snapToGrid="0" snapToObjects="1">
      <p:cViewPr varScale="1">
        <p:scale>
          <a:sx n="89" d="100"/>
          <a:sy n="89" d="100"/>
        </p:scale>
        <p:origin x="1888" y="176"/>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AD3692-CFCD-8F46-BAE4-B14FFB1A6DB0}" type="datetimeFigureOut">
              <a:rPr lang="it-IT" smtClean="0"/>
              <a:t>20/06/19</a:t>
            </a:fld>
            <a:endParaRPr lang="en-US"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AD758B-D3EE-DD4D-ABD1-87D66AFBA7B5}" type="slidenum">
              <a:rPr lang="en-US" smtClean="0"/>
              <a:t>‹#›</a:t>
            </a:fld>
            <a:endParaRPr lang="en-US" dirty="0"/>
          </a:p>
        </p:txBody>
      </p:sp>
    </p:spTree>
    <p:extLst>
      <p:ext uri="{BB962C8B-B14F-4D97-AF65-F5344CB8AC3E}">
        <p14:creationId xmlns:p14="http://schemas.microsoft.com/office/powerpoint/2010/main" val="3316810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A1225-136F-4441-8432-1187D7A87ECF}" type="datetimeFigureOut">
              <a:rPr lang="it-IT" smtClean="0"/>
              <a:t>20/06/19</a:t>
            </a:fld>
            <a:endParaRPr lang="en-US"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674C71-6F3C-874F-BCE3-B3664873E870}" type="slidenum">
              <a:rPr lang="en-US" smtClean="0"/>
              <a:t>‹#›</a:t>
            </a:fld>
            <a:endParaRPr lang="en-US" dirty="0"/>
          </a:p>
        </p:txBody>
      </p:sp>
    </p:spTree>
    <p:extLst>
      <p:ext uri="{BB962C8B-B14F-4D97-AF65-F5344CB8AC3E}">
        <p14:creationId xmlns:p14="http://schemas.microsoft.com/office/powerpoint/2010/main" val="4210029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2A674C71-6F3C-874F-BCE3-B3664873E870}" type="slidenum">
              <a:rPr lang="en-US" smtClean="0"/>
              <a:t>1</a:t>
            </a:fld>
            <a:endParaRPr lang="en-US"/>
          </a:p>
        </p:txBody>
      </p:sp>
    </p:spTree>
    <p:extLst>
      <p:ext uri="{BB962C8B-B14F-4D97-AF65-F5344CB8AC3E}">
        <p14:creationId xmlns:p14="http://schemas.microsoft.com/office/powerpoint/2010/main" val="57652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99A84063-CE89-DB47-8684-6D67865981A7}" type="datetimeFigureOut">
              <a:rPr lang="it-IT" smtClean="0"/>
              <a:t>20/06/19</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2F4DB16A-F374-0140-A88D-1E3E2EFAE5D5}" type="slidenum">
              <a:rPr lang="en-US" smtClean="0"/>
              <a:t>‹#›</a:t>
            </a:fld>
            <a:endParaRPr lang="en-US" dirty="0"/>
          </a:p>
        </p:txBody>
      </p:sp>
    </p:spTree>
    <p:extLst>
      <p:ext uri="{BB962C8B-B14F-4D97-AF65-F5344CB8AC3E}">
        <p14:creationId xmlns:p14="http://schemas.microsoft.com/office/powerpoint/2010/main" val="325707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99A84063-CE89-DB47-8684-6D67865981A7}" type="datetimeFigureOut">
              <a:rPr lang="it-IT" smtClean="0"/>
              <a:t>20/06/19</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2F4DB16A-F374-0140-A88D-1E3E2EFAE5D5}" type="slidenum">
              <a:rPr lang="en-US" smtClean="0"/>
              <a:t>‹#›</a:t>
            </a:fld>
            <a:endParaRPr lang="en-US" dirty="0"/>
          </a:p>
        </p:txBody>
      </p:sp>
    </p:spTree>
    <p:extLst>
      <p:ext uri="{BB962C8B-B14F-4D97-AF65-F5344CB8AC3E}">
        <p14:creationId xmlns:p14="http://schemas.microsoft.com/office/powerpoint/2010/main" val="98259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99A84063-CE89-DB47-8684-6D67865981A7}" type="datetimeFigureOut">
              <a:rPr lang="it-IT" smtClean="0"/>
              <a:t>20/06/19</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2F4DB16A-F374-0140-A88D-1E3E2EFAE5D5}" type="slidenum">
              <a:rPr lang="en-US" smtClean="0"/>
              <a:t>‹#›</a:t>
            </a:fld>
            <a:endParaRPr lang="en-US" dirty="0"/>
          </a:p>
        </p:txBody>
      </p:sp>
    </p:spTree>
    <p:extLst>
      <p:ext uri="{BB962C8B-B14F-4D97-AF65-F5344CB8AC3E}">
        <p14:creationId xmlns:p14="http://schemas.microsoft.com/office/powerpoint/2010/main" val="167198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99A84063-CE89-DB47-8684-6D67865981A7}" type="datetimeFigureOut">
              <a:rPr lang="it-IT" smtClean="0"/>
              <a:t>20/06/19</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2F4DB16A-F374-0140-A88D-1E3E2EFAE5D5}" type="slidenum">
              <a:rPr lang="en-US" smtClean="0"/>
              <a:t>‹#›</a:t>
            </a:fld>
            <a:endParaRPr lang="en-US" dirty="0"/>
          </a:p>
        </p:txBody>
      </p:sp>
    </p:spTree>
    <p:extLst>
      <p:ext uri="{BB962C8B-B14F-4D97-AF65-F5344CB8AC3E}">
        <p14:creationId xmlns:p14="http://schemas.microsoft.com/office/powerpoint/2010/main" val="28124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99A84063-CE89-DB47-8684-6D67865981A7}" type="datetimeFigureOut">
              <a:rPr lang="it-IT" smtClean="0"/>
              <a:t>20/06/19</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2F4DB16A-F374-0140-A88D-1E3E2EFAE5D5}" type="slidenum">
              <a:rPr lang="en-US" smtClean="0"/>
              <a:t>‹#›</a:t>
            </a:fld>
            <a:endParaRPr lang="en-US" dirty="0"/>
          </a:p>
        </p:txBody>
      </p:sp>
    </p:spTree>
    <p:extLst>
      <p:ext uri="{BB962C8B-B14F-4D97-AF65-F5344CB8AC3E}">
        <p14:creationId xmlns:p14="http://schemas.microsoft.com/office/powerpoint/2010/main" val="102005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99A84063-CE89-DB47-8684-6D67865981A7}" type="datetimeFigureOut">
              <a:rPr lang="it-IT" smtClean="0"/>
              <a:t>20/06/19</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2F4DB16A-F374-0140-A88D-1E3E2EFAE5D5}" type="slidenum">
              <a:rPr lang="en-US" smtClean="0"/>
              <a:t>‹#›</a:t>
            </a:fld>
            <a:endParaRPr lang="en-US" dirty="0"/>
          </a:p>
        </p:txBody>
      </p:sp>
    </p:spTree>
    <p:extLst>
      <p:ext uri="{BB962C8B-B14F-4D97-AF65-F5344CB8AC3E}">
        <p14:creationId xmlns:p14="http://schemas.microsoft.com/office/powerpoint/2010/main" val="359924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99A84063-CE89-DB47-8684-6D67865981A7}" type="datetimeFigureOut">
              <a:rPr lang="it-IT" smtClean="0"/>
              <a:t>20/06/19</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2F4DB16A-F374-0140-A88D-1E3E2EFAE5D5}" type="slidenum">
              <a:rPr lang="en-US" smtClean="0"/>
              <a:t>‹#›</a:t>
            </a:fld>
            <a:endParaRPr lang="en-US" dirty="0"/>
          </a:p>
        </p:txBody>
      </p:sp>
    </p:spTree>
    <p:extLst>
      <p:ext uri="{BB962C8B-B14F-4D97-AF65-F5344CB8AC3E}">
        <p14:creationId xmlns:p14="http://schemas.microsoft.com/office/powerpoint/2010/main" val="160391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data 2"/>
          <p:cNvSpPr>
            <a:spLocks noGrp="1"/>
          </p:cNvSpPr>
          <p:nvPr>
            <p:ph type="dt" sz="half" idx="10"/>
          </p:nvPr>
        </p:nvSpPr>
        <p:spPr/>
        <p:txBody>
          <a:bodyPr/>
          <a:lstStyle/>
          <a:p>
            <a:fld id="{99A84063-CE89-DB47-8684-6D67865981A7}" type="datetimeFigureOut">
              <a:rPr lang="it-IT" smtClean="0"/>
              <a:t>20/06/19</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2F4DB16A-F374-0140-A88D-1E3E2EFAE5D5}" type="slidenum">
              <a:rPr lang="en-US" smtClean="0"/>
              <a:t>‹#›</a:t>
            </a:fld>
            <a:endParaRPr lang="en-US" dirty="0"/>
          </a:p>
        </p:txBody>
      </p:sp>
    </p:spTree>
    <p:extLst>
      <p:ext uri="{BB962C8B-B14F-4D97-AF65-F5344CB8AC3E}">
        <p14:creationId xmlns:p14="http://schemas.microsoft.com/office/powerpoint/2010/main" val="21692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9A84063-CE89-DB47-8684-6D67865981A7}" type="datetimeFigureOut">
              <a:rPr lang="it-IT" smtClean="0"/>
              <a:t>20/06/19</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2F4DB16A-F374-0140-A88D-1E3E2EFAE5D5}" type="slidenum">
              <a:rPr lang="en-US" smtClean="0"/>
              <a:t>‹#›</a:t>
            </a:fld>
            <a:endParaRPr lang="en-US" dirty="0"/>
          </a:p>
        </p:txBody>
      </p:sp>
    </p:spTree>
    <p:extLst>
      <p:ext uri="{BB962C8B-B14F-4D97-AF65-F5344CB8AC3E}">
        <p14:creationId xmlns:p14="http://schemas.microsoft.com/office/powerpoint/2010/main" val="177968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9A84063-CE89-DB47-8684-6D67865981A7}" type="datetimeFigureOut">
              <a:rPr lang="it-IT" smtClean="0"/>
              <a:t>20/06/19</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2F4DB16A-F374-0140-A88D-1E3E2EFAE5D5}" type="slidenum">
              <a:rPr lang="en-US" smtClean="0"/>
              <a:t>‹#›</a:t>
            </a:fld>
            <a:endParaRPr lang="en-US" dirty="0"/>
          </a:p>
        </p:txBody>
      </p:sp>
    </p:spTree>
    <p:extLst>
      <p:ext uri="{BB962C8B-B14F-4D97-AF65-F5344CB8AC3E}">
        <p14:creationId xmlns:p14="http://schemas.microsoft.com/office/powerpoint/2010/main" val="92408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9A84063-CE89-DB47-8684-6D67865981A7}" type="datetimeFigureOut">
              <a:rPr lang="it-IT" smtClean="0"/>
              <a:t>20/06/19</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2F4DB16A-F374-0140-A88D-1E3E2EFAE5D5}" type="slidenum">
              <a:rPr lang="en-US" smtClean="0"/>
              <a:t>‹#›</a:t>
            </a:fld>
            <a:endParaRPr lang="en-US" dirty="0"/>
          </a:p>
        </p:txBody>
      </p:sp>
    </p:spTree>
    <p:extLst>
      <p:ext uri="{BB962C8B-B14F-4D97-AF65-F5344CB8AC3E}">
        <p14:creationId xmlns:p14="http://schemas.microsoft.com/office/powerpoint/2010/main" val="231403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84063-CE89-DB47-8684-6D67865981A7}" type="datetimeFigureOut">
              <a:rPr lang="it-IT" smtClean="0"/>
              <a:t>20/06/19</a:t>
            </a:fld>
            <a:endParaRPr lang="en-US"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DB16A-F374-0140-A88D-1E3E2EFAE5D5}" type="slidenum">
              <a:rPr lang="en-US" smtClean="0"/>
              <a:t>‹#›</a:t>
            </a:fld>
            <a:endParaRPr lang="en-US" dirty="0"/>
          </a:p>
        </p:txBody>
      </p:sp>
    </p:spTree>
    <p:extLst>
      <p:ext uri="{BB962C8B-B14F-4D97-AF65-F5344CB8AC3E}">
        <p14:creationId xmlns:p14="http://schemas.microsoft.com/office/powerpoint/2010/main" val="2918504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61054"/>
            <a:ext cx="7772400" cy="1470025"/>
          </a:xfrm>
        </p:spPr>
        <p:txBody>
          <a:bodyPr>
            <a:normAutofit/>
          </a:bodyPr>
          <a:lstStyle/>
          <a:p>
            <a:r>
              <a:rPr lang="en-US" b="1" dirty="0"/>
              <a:t>Bohr’s relational holism and the classical-quantum interaction </a:t>
            </a:r>
          </a:p>
        </p:txBody>
      </p:sp>
      <p:sp>
        <p:nvSpPr>
          <p:cNvPr id="3" name="Sottotitolo 2"/>
          <p:cNvSpPr>
            <a:spLocks noGrp="1"/>
          </p:cNvSpPr>
          <p:nvPr>
            <p:ph type="subTitle" idx="1"/>
          </p:nvPr>
        </p:nvSpPr>
        <p:spPr>
          <a:xfrm>
            <a:off x="123477" y="3914422"/>
            <a:ext cx="8731671" cy="2786636"/>
          </a:xfrm>
        </p:spPr>
        <p:txBody>
          <a:bodyPr>
            <a:normAutofit/>
          </a:bodyPr>
          <a:lstStyle/>
          <a:p>
            <a:r>
              <a:rPr lang="en-US" sz="2000" dirty="0"/>
              <a:t>M. Dorato</a:t>
            </a:r>
          </a:p>
          <a:p>
            <a:r>
              <a:rPr lang="en-US" sz="2000" dirty="0"/>
              <a:t>Department of Philosophy, Communication and Performing Arts</a:t>
            </a:r>
          </a:p>
          <a:p>
            <a:r>
              <a:rPr lang="en-US" sz="2000" dirty="0" err="1"/>
              <a:t>Università</a:t>
            </a:r>
            <a:r>
              <a:rPr lang="en-US" sz="2000" dirty="0"/>
              <a:t> </a:t>
            </a:r>
            <a:r>
              <a:rPr lang="en-US" sz="2000" dirty="0" err="1"/>
              <a:t>degli</a:t>
            </a:r>
            <a:r>
              <a:rPr lang="en-US" sz="2000" dirty="0"/>
              <a:t> </a:t>
            </a:r>
            <a:r>
              <a:rPr lang="en-US" sz="2000" dirty="0" err="1"/>
              <a:t>Studi</a:t>
            </a:r>
            <a:r>
              <a:rPr lang="en-US" sz="2000" dirty="0"/>
              <a:t> Roma 3</a:t>
            </a:r>
          </a:p>
          <a:p>
            <a:endParaRPr lang="en-US" sz="2000" dirty="0"/>
          </a:p>
          <a:p>
            <a:r>
              <a:rPr lang="en-US" sz="2000" dirty="0"/>
              <a:t>Quantum limits of knowledge, Copenhagen 19-21 June 2019</a:t>
            </a:r>
          </a:p>
          <a:p>
            <a:endParaRPr lang="en-US" sz="2000" dirty="0"/>
          </a:p>
        </p:txBody>
      </p:sp>
    </p:spTree>
    <p:extLst>
      <p:ext uri="{BB962C8B-B14F-4D97-AF65-F5344CB8AC3E}">
        <p14:creationId xmlns:p14="http://schemas.microsoft.com/office/powerpoint/2010/main" val="3169959066"/>
      </p:ext>
    </p:extLst>
  </p:cSld>
  <p:clrMapOvr>
    <a:masterClrMapping/>
  </p:clrMapOvr>
  <mc:AlternateContent xmlns:mc="http://schemas.openxmlformats.org/markup-compatibility/2006" xmlns:p14="http://schemas.microsoft.com/office/powerpoint/2010/main">
    <mc:Choice Requires="p14">
      <p:transition spd="slow" p14:dur="2000" advTm="45257"/>
    </mc:Choice>
    <mc:Fallback xmlns="">
      <p:transition spd="slow" advTm="452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2D20-FAF1-4793-AE62-C36B91B33E8D}"/>
              </a:ext>
            </a:extLst>
          </p:cNvPr>
          <p:cNvSpPr>
            <a:spLocks noGrp="1"/>
          </p:cNvSpPr>
          <p:nvPr>
            <p:ph type="title"/>
          </p:nvPr>
        </p:nvSpPr>
        <p:spPr>
          <a:xfrm>
            <a:off x="0" y="274638"/>
            <a:ext cx="9315450" cy="611187"/>
          </a:xfrm>
        </p:spPr>
        <p:txBody>
          <a:bodyPr>
            <a:normAutofit/>
          </a:bodyPr>
          <a:lstStyle/>
          <a:p>
            <a:r>
              <a:rPr lang="it-IT" sz="2800" dirty="0">
                <a:cs typeface="Calibri"/>
              </a:rPr>
              <a:t>2.3 The </a:t>
            </a:r>
            <a:r>
              <a:rPr lang="it-IT" sz="2800" dirty="0" err="1">
                <a:cs typeface="Calibri"/>
              </a:rPr>
              <a:t>three</a:t>
            </a:r>
            <a:r>
              <a:rPr lang="it-IT" sz="2800" dirty="0">
                <a:cs typeface="Calibri"/>
              </a:rPr>
              <a:t> </a:t>
            </a:r>
            <a:r>
              <a:rPr lang="it-IT" sz="2800" dirty="0" err="1">
                <a:cs typeface="Calibri"/>
              </a:rPr>
              <a:t>consequences</a:t>
            </a:r>
            <a:r>
              <a:rPr lang="it-IT" sz="2800" dirty="0">
                <a:cs typeface="Calibri"/>
              </a:rPr>
              <a:t> of the quantum postulate</a:t>
            </a:r>
          </a:p>
        </p:txBody>
      </p:sp>
      <p:sp>
        <p:nvSpPr>
          <p:cNvPr id="3" name="Content Placeholder 2">
            <a:extLst>
              <a:ext uri="{FF2B5EF4-FFF2-40B4-BE49-F238E27FC236}">
                <a16:creationId xmlns:a16="http://schemas.microsoft.com/office/drawing/2014/main" id="{5A5D20D7-012B-4AB8-A5D8-C82DEDE81C46}"/>
              </a:ext>
            </a:extLst>
          </p:cNvPr>
          <p:cNvSpPr>
            <a:spLocks noGrp="1"/>
          </p:cNvSpPr>
          <p:nvPr>
            <p:ph idx="1"/>
          </p:nvPr>
        </p:nvSpPr>
        <p:spPr>
          <a:xfrm>
            <a:off x="457200" y="1185864"/>
            <a:ext cx="8229600" cy="4940300"/>
          </a:xfrm>
        </p:spPr>
        <p:txBody>
          <a:bodyPr vert="horz" lIns="91440" tIns="45720" rIns="91440" bIns="45720" rtlCol="0" anchor="t">
            <a:normAutofit lnSpcReduction="10000"/>
          </a:bodyPr>
          <a:lstStyle/>
          <a:p>
            <a:pPr marL="0" indent="0">
              <a:buNone/>
            </a:pPr>
            <a:endParaRPr lang="it-IT" sz="2200" dirty="0">
              <a:cs typeface="Calibri"/>
            </a:endParaRPr>
          </a:p>
          <a:p>
            <a:pPr marL="457200" indent="-457200" algn="just">
              <a:buAutoNum type="arabicPeriod"/>
            </a:pPr>
            <a:r>
              <a:rPr lang="it-IT" sz="2200" dirty="0">
                <a:ea typeface="+mn-lt"/>
                <a:cs typeface="+mn-lt"/>
              </a:rPr>
              <a:t>«</a:t>
            </a:r>
            <a:r>
              <a:rPr lang="it-IT" sz="2200" dirty="0" err="1">
                <a:ea typeface="+mn-lt"/>
                <a:cs typeface="+mn-lt"/>
              </a:rPr>
              <a:t>This</a:t>
            </a:r>
            <a:r>
              <a:rPr lang="it-IT" sz="2200" dirty="0">
                <a:ea typeface="+mn-lt"/>
                <a:cs typeface="+mn-lt"/>
              </a:rPr>
              <a:t> [the quantum] postulate </a:t>
            </a:r>
            <a:r>
              <a:rPr lang="it-IT" sz="2200" dirty="0" err="1">
                <a:ea typeface="+mn-lt"/>
                <a:cs typeface="+mn-lt"/>
              </a:rPr>
              <a:t>implies</a:t>
            </a:r>
            <a:r>
              <a:rPr lang="it-IT" sz="2200" dirty="0">
                <a:ea typeface="+mn-lt"/>
                <a:cs typeface="+mn-lt"/>
              </a:rPr>
              <a:t> a </a:t>
            </a:r>
            <a:r>
              <a:rPr lang="it-IT" sz="2200" dirty="0" err="1">
                <a:ea typeface="+mn-lt"/>
                <a:cs typeface="+mn-lt"/>
              </a:rPr>
              <a:t>renunciation</a:t>
            </a:r>
            <a:r>
              <a:rPr lang="it-IT" sz="2200" dirty="0">
                <a:ea typeface="+mn-lt"/>
                <a:cs typeface="+mn-lt"/>
              </a:rPr>
              <a:t> </a:t>
            </a:r>
            <a:r>
              <a:rPr lang="it-IT" sz="2200" dirty="0" err="1">
                <a:ea typeface="+mn-lt"/>
                <a:cs typeface="+mn-lt"/>
              </a:rPr>
              <a:t>as</a:t>
            </a:r>
            <a:r>
              <a:rPr lang="it-IT" sz="2200" dirty="0">
                <a:ea typeface="+mn-lt"/>
                <a:cs typeface="+mn-lt"/>
              </a:rPr>
              <a:t> </a:t>
            </a:r>
            <a:r>
              <a:rPr lang="it-IT" sz="2200" dirty="0" err="1">
                <a:ea typeface="+mn-lt"/>
                <a:cs typeface="+mn-lt"/>
              </a:rPr>
              <a:t>regards</a:t>
            </a:r>
            <a:r>
              <a:rPr lang="it-IT" sz="2200" dirty="0">
                <a:ea typeface="+mn-lt"/>
                <a:cs typeface="+mn-lt"/>
              </a:rPr>
              <a:t> the </a:t>
            </a:r>
            <a:r>
              <a:rPr lang="it-IT" sz="2200" dirty="0" err="1">
                <a:ea typeface="+mn-lt"/>
                <a:cs typeface="+mn-lt"/>
              </a:rPr>
              <a:t>causal</a:t>
            </a:r>
            <a:r>
              <a:rPr lang="it-IT" sz="2200" dirty="0">
                <a:ea typeface="+mn-lt"/>
                <a:cs typeface="+mn-lt"/>
              </a:rPr>
              <a:t> </a:t>
            </a:r>
            <a:r>
              <a:rPr lang="it-IT" sz="2200" dirty="0" err="1">
                <a:ea typeface="+mn-lt"/>
                <a:cs typeface="+mn-lt"/>
              </a:rPr>
              <a:t>space</a:t>
            </a:r>
            <a:r>
              <a:rPr lang="it-IT" sz="2200" dirty="0">
                <a:ea typeface="+mn-lt"/>
                <a:cs typeface="+mn-lt"/>
              </a:rPr>
              <a:t>-time co-</a:t>
            </a:r>
            <a:r>
              <a:rPr lang="it-IT" sz="2200" dirty="0" err="1">
                <a:ea typeface="+mn-lt"/>
                <a:cs typeface="+mn-lt"/>
              </a:rPr>
              <a:t>ordination</a:t>
            </a:r>
            <a:r>
              <a:rPr lang="it-IT" sz="2200" dirty="0">
                <a:ea typeface="+mn-lt"/>
                <a:cs typeface="+mn-lt"/>
              </a:rPr>
              <a:t> of </a:t>
            </a:r>
            <a:r>
              <a:rPr lang="it-IT" sz="2200" dirty="0" err="1">
                <a:ea typeface="+mn-lt"/>
                <a:cs typeface="+mn-lt"/>
              </a:rPr>
              <a:t>atomic</a:t>
            </a:r>
            <a:r>
              <a:rPr lang="it-IT" sz="2200" dirty="0">
                <a:ea typeface="+mn-lt"/>
                <a:cs typeface="+mn-lt"/>
              </a:rPr>
              <a:t> </a:t>
            </a:r>
            <a:r>
              <a:rPr lang="it-IT" sz="2200" dirty="0" err="1">
                <a:ea typeface="+mn-lt"/>
                <a:cs typeface="+mn-lt"/>
              </a:rPr>
              <a:t>processes</a:t>
            </a:r>
            <a:r>
              <a:rPr lang="it-IT" sz="2200" dirty="0">
                <a:ea typeface="+mn-lt"/>
                <a:cs typeface="+mn-lt"/>
              </a:rPr>
              <a:t>.» (</a:t>
            </a:r>
            <a:r>
              <a:rPr lang="it-IT" sz="2200" dirty="0" err="1">
                <a:ea typeface="+mn-lt"/>
                <a:cs typeface="+mn-lt"/>
              </a:rPr>
              <a:t>complementarity</a:t>
            </a:r>
            <a:r>
              <a:rPr lang="it-IT" sz="2200" dirty="0">
                <a:ea typeface="+mn-lt"/>
                <a:cs typeface="+mn-lt"/>
              </a:rPr>
              <a:t>) compare with STR</a:t>
            </a:r>
          </a:p>
          <a:p>
            <a:pPr marL="457200" indent="-457200" algn="just">
              <a:buAutoNum type="arabicPeriod"/>
            </a:pPr>
            <a:endParaRPr lang="it-IT" sz="2200" dirty="0">
              <a:cs typeface="Calibri"/>
            </a:endParaRPr>
          </a:p>
          <a:p>
            <a:pPr marL="457200" indent="-457200" algn="just">
              <a:buAutoNum type="arabicPeriod"/>
            </a:pPr>
            <a:endParaRPr lang="it-IT" sz="2200" dirty="0">
              <a:cs typeface="Calibri"/>
            </a:endParaRPr>
          </a:p>
          <a:p>
            <a:pPr marL="457200" indent="-457200" algn="just">
              <a:buAutoNum type="arabicPeriod"/>
            </a:pPr>
            <a:r>
              <a:rPr lang="it-IT" sz="2200" dirty="0">
                <a:ea typeface="+mn-lt"/>
                <a:cs typeface="+mn-lt"/>
              </a:rPr>
              <a:t>«it ... </a:t>
            </a:r>
            <a:r>
              <a:rPr lang="it-IT" sz="2200" dirty="0" err="1">
                <a:ea typeface="+mn-lt"/>
                <a:cs typeface="+mn-lt"/>
              </a:rPr>
              <a:t>implies</a:t>
            </a:r>
            <a:r>
              <a:rPr lang="it-IT" sz="2200" dirty="0">
                <a:ea typeface="+mn-lt"/>
                <a:cs typeface="+mn-lt"/>
              </a:rPr>
              <a:t> </a:t>
            </a:r>
            <a:r>
              <a:rPr lang="it-IT" sz="2200" dirty="0" err="1">
                <a:ea typeface="+mn-lt"/>
                <a:cs typeface="+mn-lt"/>
              </a:rPr>
              <a:t>that</a:t>
            </a:r>
            <a:r>
              <a:rPr lang="it-IT" sz="2200" dirty="0">
                <a:ea typeface="+mn-lt"/>
                <a:cs typeface="+mn-lt"/>
              </a:rPr>
              <a:t> </a:t>
            </a:r>
            <a:r>
              <a:rPr lang="it-IT" sz="2200" dirty="0" err="1">
                <a:ea typeface="+mn-lt"/>
                <a:cs typeface="+mn-lt"/>
              </a:rPr>
              <a:t>any</a:t>
            </a:r>
            <a:r>
              <a:rPr lang="it-IT" sz="2200" dirty="0">
                <a:ea typeface="+mn-lt"/>
                <a:cs typeface="+mn-lt"/>
              </a:rPr>
              <a:t> </a:t>
            </a:r>
            <a:r>
              <a:rPr lang="it-IT" sz="2200" dirty="0" err="1">
                <a:ea typeface="+mn-lt"/>
                <a:cs typeface="+mn-lt"/>
              </a:rPr>
              <a:t>observation</a:t>
            </a:r>
            <a:r>
              <a:rPr lang="it-IT" sz="2200" dirty="0">
                <a:ea typeface="+mn-lt"/>
                <a:cs typeface="+mn-lt"/>
              </a:rPr>
              <a:t> of </a:t>
            </a:r>
            <a:r>
              <a:rPr lang="it-IT" sz="2200" dirty="0" err="1">
                <a:ea typeface="+mn-lt"/>
                <a:cs typeface="+mn-lt"/>
              </a:rPr>
              <a:t>atomic</a:t>
            </a:r>
            <a:r>
              <a:rPr lang="it-IT" sz="2200" dirty="0">
                <a:ea typeface="+mn-lt"/>
                <a:cs typeface="+mn-lt"/>
              </a:rPr>
              <a:t> </a:t>
            </a:r>
            <a:r>
              <a:rPr lang="it-IT" sz="2200" dirty="0" err="1">
                <a:ea typeface="+mn-lt"/>
                <a:cs typeface="+mn-lt"/>
              </a:rPr>
              <a:t>phenomena</a:t>
            </a:r>
            <a:r>
              <a:rPr lang="it-IT" sz="2200" dirty="0">
                <a:ea typeface="+mn-lt"/>
                <a:cs typeface="+mn-lt"/>
              </a:rPr>
              <a:t> </a:t>
            </a:r>
            <a:r>
              <a:rPr lang="it-IT" sz="2200" dirty="0" err="1">
                <a:ea typeface="+mn-lt"/>
                <a:cs typeface="+mn-lt"/>
              </a:rPr>
              <a:t>will</a:t>
            </a:r>
            <a:r>
              <a:rPr lang="it-IT" sz="2200" dirty="0">
                <a:ea typeface="+mn-lt"/>
                <a:cs typeface="+mn-lt"/>
              </a:rPr>
              <a:t> involve an interaction with the agency of </a:t>
            </a:r>
            <a:r>
              <a:rPr lang="it-IT" sz="2200" dirty="0" err="1">
                <a:ea typeface="+mn-lt"/>
                <a:cs typeface="+mn-lt"/>
              </a:rPr>
              <a:t>observation</a:t>
            </a:r>
            <a:r>
              <a:rPr lang="it-IT" sz="2200" dirty="0">
                <a:ea typeface="+mn-lt"/>
                <a:cs typeface="+mn-lt"/>
              </a:rPr>
              <a:t> </a:t>
            </a:r>
            <a:r>
              <a:rPr lang="it-IT" sz="2200" dirty="0" err="1">
                <a:ea typeface="+mn-lt"/>
                <a:cs typeface="+mn-lt"/>
              </a:rPr>
              <a:t>not</a:t>
            </a:r>
            <a:r>
              <a:rPr lang="it-IT" sz="2200" dirty="0">
                <a:ea typeface="+mn-lt"/>
                <a:cs typeface="+mn-lt"/>
              </a:rPr>
              <a:t> to be </a:t>
            </a:r>
            <a:r>
              <a:rPr lang="it-IT" sz="2200" dirty="0" err="1">
                <a:ea typeface="+mn-lt"/>
                <a:cs typeface="+mn-lt"/>
              </a:rPr>
              <a:t>neglected</a:t>
            </a:r>
            <a:r>
              <a:rPr lang="it-IT" sz="2200" b="1" dirty="0">
                <a:ea typeface="+mn-lt"/>
                <a:cs typeface="+mn-lt"/>
              </a:rPr>
              <a:t>» (</a:t>
            </a:r>
            <a:r>
              <a:rPr lang="it-IT" sz="2200" b="1" dirty="0" err="1">
                <a:ea typeface="+mn-lt"/>
                <a:cs typeface="+mn-lt"/>
              </a:rPr>
              <a:t>which</a:t>
            </a:r>
            <a:r>
              <a:rPr lang="it-IT" sz="2200" b="1" dirty="0">
                <a:ea typeface="+mn-lt"/>
                <a:cs typeface="+mn-lt"/>
              </a:rPr>
              <a:t> </a:t>
            </a:r>
            <a:r>
              <a:rPr lang="it-IT" sz="2200" b="1" dirty="0" err="1">
                <a:ea typeface="+mn-lt"/>
                <a:cs typeface="+mn-lt"/>
              </a:rPr>
              <a:t>is</a:t>
            </a:r>
            <a:r>
              <a:rPr lang="it-IT" sz="2200" b="1" dirty="0">
                <a:ea typeface="+mn-lt"/>
                <a:cs typeface="+mn-lt"/>
              </a:rPr>
              <a:t> </a:t>
            </a:r>
            <a:r>
              <a:rPr lang="it-IT" sz="2200" b="1" dirty="0" err="1">
                <a:ea typeface="+mn-lt"/>
                <a:cs typeface="+mn-lt"/>
              </a:rPr>
              <a:t>not</a:t>
            </a:r>
            <a:r>
              <a:rPr lang="it-IT" sz="2200" b="1" dirty="0">
                <a:ea typeface="+mn-lt"/>
                <a:cs typeface="+mn-lt"/>
              </a:rPr>
              <a:t> a «</a:t>
            </a:r>
            <a:r>
              <a:rPr lang="it-IT" sz="2200" b="1" dirty="0" err="1">
                <a:ea typeface="+mn-lt"/>
                <a:cs typeface="+mn-lt"/>
              </a:rPr>
              <a:t>disturbance</a:t>
            </a:r>
            <a:r>
              <a:rPr lang="it-IT" sz="2200" b="1" dirty="0">
                <a:ea typeface="+mn-lt"/>
                <a:cs typeface="+mn-lt"/>
              </a:rPr>
              <a:t>», </a:t>
            </a:r>
            <a:r>
              <a:rPr lang="it-IT" sz="2200" b="1" dirty="0" err="1">
                <a:ea typeface="+mn-lt"/>
                <a:cs typeface="+mn-lt"/>
              </a:rPr>
              <a:t>but</a:t>
            </a:r>
            <a:r>
              <a:rPr lang="it-IT" sz="2200" b="1" dirty="0">
                <a:ea typeface="+mn-lt"/>
                <a:cs typeface="+mn-lt"/>
              </a:rPr>
              <a:t> a «no </a:t>
            </a:r>
            <a:r>
              <a:rPr lang="it-IT" sz="2200" b="1" dirty="0" err="1">
                <a:ea typeface="+mn-lt"/>
                <a:cs typeface="+mn-lt"/>
              </a:rPr>
              <a:t>preexisting</a:t>
            </a:r>
            <a:r>
              <a:rPr lang="it-IT" sz="2200" b="1" dirty="0">
                <a:ea typeface="+mn-lt"/>
                <a:cs typeface="+mn-lt"/>
              </a:rPr>
              <a:t> </a:t>
            </a:r>
            <a:r>
              <a:rPr lang="it-IT" sz="2200" b="1" dirty="0" err="1">
                <a:ea typeface="+mn-lt"/>
                <a:cs typeface="+mn-lt"/>
              </a:rPr>
              <a:t>value</a:t>
            </a:r>
            <a:r>
              <a:rPr lang="it-IT" sz="2200" b="1" dirty="0">
                <a:ea typeface="+mn-lt"/>
                <a:cs typeface="+mn-lt"/>
              </a:rPr>
              <a:t>»)</a:t>
            </a:r>
          </a:p>
          <a:p>
            <a:pPr marL="457200" indent="-457200" algn="just">
              <a:buAutoNum type="arabicPeriod"/>
            </a:pPr>
            <a:endParaRPr lang="it-IT" sz="2200" b="1" dirty="0">
              <a:ea typeface="+mn-lt"/>
              <a:cs typeface="+mn-lt"/>
            </a:endParaRPr>
          </a:p>
          <a:p>
            <a:pPr marL="457200" indent="-457200" algn="just">
              <a:buFont typeface="Arial"/>
              <a:buAutoNum type="arabicPeriod"/>
            </a:pPr>
            <a:r>
              <a:rPr lang="it-IT" sz="2200" dirty="0">
                <a:ea typeface="+mn-lt"/>
                <a:cs typeface="+mn-lt"/>
              </a:rPr>
              <a:t>«</a:t>
            </a:r>
            <a:r>
              <a:rPr lang="it-IT" sz="2200" dirty="0" err="1">
                <a:ea typeface="+mn-lt"/>
                <a:cs typeface="+mn-lt"/>
              </a:rPr>
              <a:t>Accordingly</a:t>
            </a:r>
            <a:r>
              <a:rPr lang="it-IT" sz="2200" dirty="0">
                <a:ea typeface="+mn-lt"/>
                <a:cs typeface="+mn-lt"/>
              </a:rPr>
              <a:t>, an </a:t>
            </a:r>
            <a:r>
              <a:rPr lang="it-IT" sz="2200" i="1" dirty="0" err="1">
                <a:ea typeface="+mn-lt"/>
                <a:cs typeface="+mn-lt"/>
              </a:rPr>
              <a:t>independent</a:t>
            </a:r>
            <a:r>
              <a:rPr lang="it-IT" sz="2200" i="1" dirty="0">
                <a:ea typeface="+mn-lt"/>
                <a:cs typeface="+mn-lt"/>
              </a:rPr>
              <a:t> reality </a:t>
            </a:r>
            <a:r>
              <a:rPr lang="it-IT" sz="2200" dirty="0">
                <a:ea typeface="+mn-lt"/>
                <a:cs typeface="+mn-lt"/>
              </a:rPr>
              <a:t>in the </a:t>
            </a:r>
            <a:r>
              <a:rPr lang="it-IT" sz="2200" dirty="0" err="1">
                <a:ea typeface="+mn-lt"/>
                <a:cs typeface="+mn-lt"/>
              </a:rPr>
              <a:t>ordinary</a:t>
            </a:r>
            <a:r>
              <a:rPr lang="it-IT" sz="2200" dirty="0">
                <a:ea typeface="+mn-lt"/>
                <a:cs typeface="+mn-lt"/>
              </a:rPr>
              <a:t> </a:t>
            </a:r>
            <a:r>
              <a:rPr lang="it-IT" sz="2200" dirty="0" err="1">
                <a:ea typeface="+mn-lt"/>
                <a:cs typeface="+mn-lt"/>
              </a:rPr>
              <a:t>physical</a:t>
            </a:r>
            <a:r>
              <a:rPr lang="it-IT" sz="2200" dirty="0">
                <a:ea typeface="+mn-lt"/>
                <a:cs typeface="+mn-lt"/>
              </a:rPr>
              <a:t> </a:t>
            </a:r>
            <a:r>
              <a:rPr lang="it-IT" sz="2200" dirty="0" err="1">
                <a:ea typeface="+mn-lt"/>
                <a:cs typeface="+mn-lt"/>
              </a:rPr>
              <a:t>sense</a:t>
            </a:r>
            <a:r>
              <a:rPr lang="it-IT" sz="2200" dirty="0">
                <a:ea typeface="+mn-lt"/>
                <a:cs typeface="+mn-lt"/>
              </a:rPr>
              <a:t> can </a:t>
            </a:r>
            <a:r>
              <a:rPr lang="it-IT" sz="2200" dirty="0" err="1">
                <a:ea typeface="+mn-lt"/>
                <a:cs typeface="+mn-lt"/>
              </a:rPr>
              <a:t>neither</a:t>
            </a:r>
            <a:r>
              <a:rPr lang="it-IT" sz="2200" dirty="0">
                <a:ea typeface="+mn-lt"/>
                <a:cs typeface="+mn-lt"/>
              </a:rPr>
              <a:t> be </a:t>
            </a:r>
            <a:r>
              <a:rPr lang="it-IT" sz="2200" dirty="0" err="1">
                <a:ea typeface="+mn-lt"/>
                <a:cs typeface="+mn-lt"/>
              </a:rPr>
              <a:t>ascribed</a:t>
            </a:r>
            <a:r>
              <a:rPr lang="it-IT" sz="2200" dirty="0">
                <a:ea typeface="+mn-lt"/>
                <a:cs typeface="+mn-lt"/>
              </a:rPr>
              <a:t> to the </a:t>
            </a:r>
            <a:r>
              <a:rPr lang="it-IT" sz="2200" dirty="0" err="1">
                <a:ea typeface="+mn-lt"/>
                <a:cs typeface="+mn-lt"/>
              </a:rPr>
              <a:t>phenomena</a:t>
            </a:r>
            <a:r>
              <a:rPr lang="it-IT" sz="2200" dirty="0">
                <a:ea typeface="+mn-lt"/>
                <a:cs typeface="+mn-lt"/>
              </a:rPr>
              <a:t> </a:t>
            </a:r>
            <a:r>
              <a:rPr lang="it-IT" sz="2200" dirty="0" err="1">
                <a:ea typeface="+mn-lt"/>
                <a:cs typeface="+mn-lt"/>
              </a:rPr>
              <a:t>nor</a:t>
            </a:r>
            <a:r>
              <a:rPr lang="it-IT" sz="2200" dirty="0">
                <a:ea typeface="+mn-lt"/>
                <a:cs typeface="+mn-lt"/>
              </a:rPr>
              <a:t> to the </a:t>
            </a:r>
            <a:r>
              <a:rPr lang="it-IT" sz="2200" dirty="0" err="1">
                <a:ea typeface="+mn-lt"/>
                <a:cs typeface="+mn-lt"/>
              </a:rPr>
              <a:t>agencies</a:t>
            </a:r>
            <a:r>
              <a:rPr lang="it-IT" sz="2200" dirty="0">
                <a:ea typeface="+mn-lt"/>
                <a:cs typeface="+mn-lt"/>
              </a:rPr>
              <a:t> of </a:t>
            </a:r>
            <a:r>
              <a:rPr lang="it-IT" sz="2200" dirty="0" err="1">
                <a:ea typeface="+mn-lt"/>
                <a:cs typeface="+mn-lt"/>
              </a:rPr>
              <a:t>observation</a:t>
            </a:r>
            <a:r>
              <a:rPr lang="it-IT" sz="2200" dirty="0">
                <a:ea typeface="+mn-lt"/>
                <a:cs typeface="+mn-lt"/>
              </a:rPr>
              <a:t>. (</a:t>
            </a:r>
            <a:r>
              <a:rPr lang="it-IT" sz="2200" b="1" dirty="0" err="1">
                <a:ea typeface="+mn-lt"/>
                <a:cs typeface="+mn-lt"/>
              </a:rPr>
              <a:t>holism</a:t>
            </a:r>
            <a:r>
              <a:rPr lang="it-IT" sz="2200" dirty="0">
                <a:ea typeface="+mn-lt"/>
                <a:cs typeface="+mn-lt"/>
              </a:rPr>
              <a:t>)»</a:t>
            </a:r>
          </a:p>
          <a:p>
            <a:pPr marL="457200" indent="-457200">
              <a:buAutoNum type="arabicPeriod"/>
            </a:pPr>
            <a:endParaRPr lang="it-IT" sz="2400" dirty="0">
              <a:ea typeface="+mn-lt"/>
              <a:cs typeface="+mn-lt"/>
            </a:endParaRPr>
          </a:p>
          <a:p>
            <a:pPr marL="457200" indent="-457200">
              <a:buAutoNum type="arabicPeriod"/>
            </a:pPr>
            <a:endParaRPr lang="it-IT" sz="2400" dirty="0">
              <a:ea typeface="+mn-lt"/>
              <a:cs typeface="+mn-lt"/>
            </a:endParaRPr>
          </a:p>
          <a:p>
            <a:pPr marL="457200" indent="-457200">
              <a:buAutoNum type="arabicPeriod"/>
            </a:pPr>
            <a:endParaRPr lang="it-IT" sz="2400" dirty="0">
              <a:ea typeface="+mn-lt"/>
              <a:cs typeface="+mn-lt"/>
            </a:endParaRPr>
          </a:p>
          <a:p>
            <a:pPr marL="1257300" lvl="2" indent="-457200">
              <a:buAutoNum type="arabicPeriod"/>
            </a:pPr>
            <a:endParaRPr lang="it-IT" sz="1600" dirty="0">
              <a:ea typeface="+mn-lt"/>
              <a:cs typeface="+mn-lt"/>
            </a:endParaRPr>
          </a:p>
          <a:p>
            <a:pPr marL="457200" indent="-457200">
              <a:buAutoNum type="arabicPeriod"/>
            </a:pPr>
            <a:endParaRPr lang="it-IT" dirty="0">
              <a:cs typeface="Calibri"/>
            </a:endParaRPr>
          </a:p>
        </p:txBody>
      </p:sp>
    </p:spTree>
    <p:extLst>
      <p:ext uri="{BB962C8B-B14F-4D97-AF65-F5344CB8AC3E}">
        <p14:creationId xmlns:p14="http://schemas.microsoft.com/office/powerpoint/2010/main" val="209545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4C06-696C-EE45-9AD8-6303ABF61A4B}"/>
              </a:ext>
            </a:extLst>
          </p:cNvPr>
          <p:cNvSpPr>
            <a:spLocks noGrp="1"/>
          </p:cNvSpPr>
          <p:nvPr>
            <p:ph type="title"/>
          </p:nvPr>
        </p:nvSpPr>
        <p:spPr/>
        <p:txBody>
          <a:bodyPr/>
          <a:lstStyle/>
          <a:p>
            <a:r>
              <a:rPr lang="it-IT" dirty="0"/>
              <a:t>Plan</a:t>
            </a:r>
          </a:p>
        </p:txBody>
      </p:sp>
      <p:sp>
        <p:nvSpPr>
          <p:cNvPr id="3" name="Content Placeholder 2">
            <a:extLst>
              <a:ext uri="{FF2B5EF4-FFF2-40B4-BE49-F238E27FC236}">
                <a16:creationId xmlns:a16="http://schemas.microsoft.com/office/drawing/2014/main" id="{D0A040EF-C142-9D46-9C08-F73F011A04A5}"/>
              </a:ext>
            </a:extLst>
          </p:cNvPr>
          <p:cNvSpPr>
            <a:spLocks noGrp="1"/>
          </p:cNvSpPr>
          <p:nvPr>
            <p:ph idx="1"/>
          </p:nvPr>
        </p:nvSpPr>
        <p:spPr>
          <a:xfrm>
            <a:off x="457200" y="1417638"/>
            <a:ext cx="8229600" cy="5165724"/>
          </a:xfrm>
        </p:spPr>
        <p:txBody>
          <a:bodyPr vert="horz" lIns="91440" tIns="45720" rIns="91440" bIns="45720" rtlCol="0" anchor="t">
            <a:normAutofit/>
          </a:bodyPr>
          <a:lstStyle/>
          <a:p>
            <a:pPr marL="514350" indent="-514350" algn="just">
              <a:buFont typeface="+mj-lt"/>
              <a:buAutoNum type="arabicParenR"/>
            </a:pPr>
            <a:r>
              <a:rPr lang="it-IT" sz="2000" dirty="0" err="1"/>
              <a:t>Introduction</a:t>
            </a:r>
            <a:r>
              <a:rPr lang="it-IT" sz="2000" dirty="0"/>
              <a:t>: </a:t>
            </a:r>
            <a:r>
              <a:rPr lang="it-IT" sz="2000" dirty="0" err="1"/>
              <a:t>motivation</a:t>
            </a:r>
            <a:r>
              <a:rPr lang="it-IT" sz="2000" dirty="0"/>
              <a:t>, a </a:t>
            </a:r>
            <a:r>
              <a:rPr lang="it-IT" sz="2000" dirty="0" err="1"/>
              <a:t>distinction</a:t>
            </a:r>
            <a:r>
              <a:rPr lang="it-IT" sz="2000" dirty="0"/>
              <a:t>, and the </a:t>
            </a:r>
            <a:r>
              <a:rPr lang="it-IT" sz="2000" dirty="0" err="1"/>
              <a:t>current</a:t>
            </a:r>
            <a:r>
              <a:rPr lang="it-IT" sz="2000" dirty="0"/>
              <a:t> situation in the </a:t>
            </a:r>
            <a:r>
              <a:rPr lang="it-IT" sz="2000" dirty="0" err="1"/>
              <a:t>philosophy</a:t>
            </a:r>
            <a:r>
              <a:rPr lang="it-IT" sz="2000" dirty="0"/>
              <a:t> of QT</a:t>
            </a:r>
          </a:p>
          <a:p>
            <a:pPr marL="514350" indent="-514350" algn="just">
              <a:buFont typeface="+mj-lt"/>
              <a:buAutoNum type="arabicParenR"/>
            </a:pPr>
            <a:endParaRPr lang="it-IT" sz="2000" b="1" dirty="0"/>
          </a:p>
          <a:p>
            <a:pPr marL="514350" indent="-514350" algn="just">
              <a:buFont typeface="+mj-lt"/>
              <a:buAutoNum type="arabicParenR"/>
            </a:pPr>
            <a:r>
              <a:rPr lang="it-IT" sz="2000" dirty="0" err="1"/>
              <a:t>Bohr’s</a:t>
            </a:r>
            <a:r>
              <a:rPr lang="it-IT" sz="2000" dirty="0"/>
              <a:t> </a:t>
            </a:r>
            <a:r>
              <a:rPr lang="it-IT" sz="2000" dirty="0" err="1"/>
              <a:t>philosophy</a:t>
            </a:r>
            <a:r>
              <a:rPr lang="it-IT" sz="2000" dirty="0"/>
              <a:t> of QT: the quantum postulate and </a:t>
            </a:r>
            <a:r>
              <a:rPr lang="it-IT" sz="2000" dirty="0" err="1"/>
              <a:t>its</a:t>
            </a:r>
            <a:r>
              <a:rPr lang="it-IT" sz="2000" dirty="0"/>
              <a:t> 3 </a:t>
            </a:r>
            <a:r>
              <a:rPr lang="it-IT" sz="2000" dirty="0" err="1"/>
              <a:t>consequences</a:t>
            </a:r>
            <a:r>
              <a:rPr lang="it-IT" sz="2000" dirty="0"/>
              <a:t>: </a:t>
            </a:r>
            <a:r>
              <a:rPr lang="it-IT" sz="2000" dirty="0" err="1"/>
              <a:t>complementarity</a:t>
            </a:r>
            <a:r>
              <a:rPr lang="it-IT" sz="2000" dirty="0"/>
              <a:t>, the </a:t>
            </a:r>
            <a:r>
              <a:rPr lang="it-IT" sz="2000" dirty="0" err="1"/>
              <a:t>interaction</a:t>
            </a:r>
            <a:r>
              <a:rPr lang="it-IT" sz="2000" dirty="0"/>
              <a:t>, the </a:t>
            </a:r>
            <a:r>
              <a:rPr lang="it-IT" sz="2000" dirty="0" err="1"/>
              <a:t>separation</a:t>
            </a:r>
            <a:r>
              <a:rPr lang="it-IT" sz="2000" dirty="0"/>
              <a:t> </a:t>
            </a:r>
            <a:r>
              <a:rPr lang="it-IT" sz="2000" dirty="0" err="1"/>
              <a:t>thesis</a:t>
            </a:r>
            <a:endParaRPr lang="it-IT" sz="2000" dirty="0">
              <a:cs typeface="Calibri"/>
            </a:endParaRPr>
          </a:p>
          <a:p>
            <a:pPr marL="514350" indent="-514350" algn="just">
              <a:buFont typeface="+mj-lt"/>
              <a:buAutoNum type="arabicParenR"/>
            </a:pPr>
            <a:endParaRPr lang="it-IT" sz="2000" b="1" dirty="0">
              <a:cs typeface="Calibri"/>
            </a:endParaRPr>
          </a:p>
          <a:p>
            <a:pPr marL="514350" indent="-514350" algn="just">
              <a:buFont typeface="+mj-lt"/>
              <a:buAutoNum type="arabicParenR"/>
            </a:pPr>
            <a:r>
              <a:rPr lang="it-IT" sz="2000" b="1" dirty="0"/>
              <a:t>The «</a:t>
            </a:r>
            <a:r>
              <a:rPr lang="it-IT" sz="2000" b="1" dirty="0" err="1"/>
              <a:t>separation</a:t>
            </a:r>
            <a:r>
              <a:rPr lang="it-IT" sz="2000" b="1" dirty="0"/>
              <a:t> </a:t>
            </a:r>
            <a:r>
              <a:rPr lang="it-IT" sz="2000" b="1" dirty="0" err="1"/>
              <a:t>thesis</a:t>
            </a:r>
            <a:r>
              <a:rPr lang="it-IT" sz="2000" b="1" dirty="0"/>
              <a:t>» and </a:t>
            </a:r>
            <a:r>
              <a:rPr lang="it-IT" sz="2000" b="1" dirty="0" err="1"/>
              <a:t>its</a:t>
            </a:r>
            <a:r>
              <a:rPr lang="it-IT" sz="2000" b="1" dirty="0"/>
              <a:t>  3 </a:t>
            </a:r>
            <a:r>
              <a:rPr lang="it-IT" sz="2000" b="1" dirty="0" err="1"/>
              <a:t>difficulties</a:t>
            </a:r>
            <a:endParaRPr lang="it-IT" sz="2000" b="1" dirty="0"/>
          </a:p>
          <a:p>
            <a:pPr marL="514350" indent="-514350" algn="just">
              <a:buFont typeface="+mj-lt"/>
              <a:buAutoNum type="arabicParenR"/>
            </a:pPr>
            <a:endParaRPr lang="it-IT" sz="2000" dirty="0"/>
          </a:p>
          <a:p>
            <a:pPr marL="514350" indent="-514350" algn="just">
              <a:buFont typeface="+mj-lt"/>
              <a:buAutoNum type="arabicParenR"/>
            </a:pPr>
            <a:r>
              <a:rPr lang="it-IT" sz="2000" dirty="0" err="1"/>
              <a:t>Bohr’s</a:t>
            </a:r>
            <a:r>
              <a:rPr lang="it-IT" sz="2000" dirty="0"/>
              <a:t> </a:t>
            </a:r>
            <a:r>
              <a:rPr lang="it-IT" sz="2000" dirty="0" err="1"/>
              <a:t>responses</a:t>
            </a:r>
            <a:r>
              <a:rPr lang="it-IT" sz="2000" dirty="0"/>
              <a:t>: the </a:t>
            </a:r>
            <a:r>
              <a:rPr lang="it-IT" sz="2000" dirty="0" err="1"/>
              <a:t>need</a:t>
            </a:r>
            <a:r>
              <a:rPr lang="it-IT" sz="2000" dirty="0"/>
              <a:t> of the </a:t>
            </a:r>
            <a:r>
              <a:rPr lang="it-IT" sz="2000" dirty="0" err="1"/>
              <a:t>classical</a:t>
            </a:r>
            <a:r>
              <a:rPr lang="it-IT" sz="2000" dirty="0"/>
              <a:t> </a:t>
            </a:r>
            <a:r>
              <a:rPr lang="it-IT" sz="2000" dirty="0" err="1"/>
              <a:t>language-Kantism</a:t>
            </a:r>
            <a:r>
              <a:rPr lang="it-IT" sz="2000" dirty="0"/>
              <a:t>, </a:t>
            </a:r>
            <a:r>
              <a:rPr lang="it-IT" sz="2000" dirty="0" err="1"/>
              <a:t>contextualism</a:t>
            </a:r>
            <a:endParaRPr lang="en-US" sz="2000" dirty="0"/>
          </a:p>
          <a:p>
            <a:pPr marL="514350" indent="-514350" algn="just">
              <a:buFont typeface="+mj-lt"/>
              <a:buAutoNum type="arabicParenR"/>
            </a:pPr>
            <a:endParaRPr lang="en-US" sz="2000" dirty="0"/>
          </a:p>
          <a:p>
            <a:pPr marL="514350" indent="-514350" algn="just">
              <a:buFont typeface="+mj-lt"/>
              <a:buAutoNum type="arabicParenR"/>
            </a:pPr>
            <a:r>
              <a:rPr lang="en-US" sz="2000" dirty="0"/>
              <a:t>Extant problems of Bohr’s philosophy of QM and the holistic approach</a:t>
            </a:r>
          </a:p>
          <a:p>
            <a:pPr marL="514350" indent="-514350">
              <a:buFont typeface="+mj-lt"/>
              <a:buAutoNum type="arabicParenR"/>
            </a:pPr>
            <a:endParaRPr lang="it-IT" sz="2000" dirty="0"/>
          </a:p>
          <a:p>
            <a:pPr marL="514350" indent="-514350">
              <a:buAutoNum type="arabicParenR"/>
            </a:pPr>
            <a:endParaRPr lang="it-IT" sz="2000" dirty="0">
              <a:cs typeface="Calibri"/>
            </a:endParaRPr>
          </a:p>
          <a:p>
            <a:pPr marL="0" indent="0" algn="ctr">
              <a:buNone/>
            </a:pPr>
            <a:endParaRPr lang="it-IT" sz="2000" dirty="0">
              <a:cs typeface="Calibri"/>
            </a:endParaRPr>
          </a:p>
          <a:p>
            <a:pPr marL="0" indent="0">
              <a:buNone/>
            </a:pPr>
            <a:endParaRPr lang="it-IT" dirty="0"/>
          </a:p>
          <a:p>
            <a:pPr marL="514350" indent="-514350">
              <a:buFont typeface="+mj-lt"/>
              <a:buAutoNum type="arabicParenR"/>
            </a:pPr>
            <a:endParaRPr lang="it-IT" dirty="0"/>
          </a:p>
          <a:p>
            <a:pPr marL="514350" indent="-514350">
              <a:buFont typeface="+mj-lt"/>
              <a:buAutoNum type="arabicParenR"/>
            </a:pPr>
            <a:endParaRPr lang="it-IT" dirty="0"/>
          </a:p>
          <a:p>
            <a:pPr marL="514350" indent="-514350">
              <a:buFont typeface="+mj-lt"/>
              <a:buAutoNum type="arabicParenR"/>
            </a:pPr>
            <a:endParaRPr lang="it-IT" dirty="0"/>
          </a:p>
          <a:p>
            <a:pPr marL="514350" indent="-514350">
              <a:buFont typeface="Calibri"/>
              <a:buAutoNum type="arabicParenR"/>
            </a:pPr>
            <a:endParaRPr lang="it-IT" dirty="0">
              <a:cs typeface="Calibri"/>
            </a:endParaRPr>
          </a:p>
          <a:p>
            <a:endParaRPr lang="it-IT" dirty="0">
              <a:cs typeface="Calibri"/>
            </a:endParaRPr>
          </a:p>
        </p:txBody>
      </p:sp>
    </p:spTree>
    <p:extLst>
      <p:ext uri="{BB962C8B-B14F-4D97-AF65-F5344CB8AC3E}">
        <p14:creationId xmlns:p14="http://schemas.microsoft.com/office/powerpoint/2010/main" val="421542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normAutofit/>
          </a:bodyPr>
          <a:lstStyle/>
          <a:p>
            <a:r>
              <a:rPr lang="en-US" sz="3200" dirty="0"/>
              <a:t>1</a:t>
            </a:r>
            <a:r>
              <a:rPr lang="en-US" sz="3200" baseline="30000" dirty="0"/>
              <a:t>st</a:t>
            </a:r>
            <a:r>
              <a:rPr lang="en-US" sz="3200" dirty="0"/>
              <a:t>  difficulty: the conflict between holism and ST</a:t>
            </a:r>
          </a:p>
        </p:txBody>
      </p:sp>
      <p:sp>
        <p:nvSpPr>
          <p:cNvPr id="3" name="Segnaposto contenuto 2"/>
          <p:cNvSpPr>
            <a:spLocks noGrp="1"/>
          </p:cNvSpPr>
          <p:nvPr>
            <p:ph idx="1"/>
          </p:nvPr>
        </p:nvSpPr>
        <p:spPr>
          <a:xfrm>
            <a:off x="457200" y="1585913"/>
            <a:ext cx="8229600" cy="5272087"/>
          </a:xfrm>
        </p:spPr>
        <p:txBody>
          <a:bodyPr vert="horz" lIns="91440" tIns="45720" rIns="91440" bIns="45720" rtlCol="0" anchor="t">
            <a:normAutofit/>
          </a:bodyPr>
          <a:lstStyle/>
          <a:p>
            <a:pPr algn="just">
              <a:buFont typeface="Wingdings" charset="2"/>
              <a:buChar char="Ø"/>
              <a:tabLst>
                <a:tab pos="703263" algn="l"/>
              </a:tabLst>
            </a:pPr>
            <a:endParaRPr lang="en-US" sz="1900" dirty="0"/>
          </a:p>
          <a:p>
            <a:r>
              <a:rPr lang="it-IT" sz="2000" dirty="0">
                <a:ea typeface="+mn-lt"/>
                <a:cs typeface="+mn-lt"/>
              </a:rPr>
              <a:t>«</a:t>
            </a:r>
            <a:r>
              <a:rPr lang="it-IT" sz="2000" dirty="0" err="1">
                <a:ea typeface="+mn-lt"/>
                <a:cs typeface="+mn-lt"/>
              </a:rPr>
              <a:t>Accordingly</a:t>
            </a:r>
            <a:r>
              <a:rPr lang="it-IT" sz="2000" dirty="0">
                <a:ea typeface="+mn-lt"/>
                <a:cs typeface="+mn-lt"/>
              </a:rPr>
              <a:t>, an </a:t>
            </a:r>
            <a:r>
              <a:rPr lang="it-IT" sz="2000" b="1" dirty="0" err="1">
                <a:ea typeface="+mn-lt"/>
                <a:cs typeface="+mn-lt"/>
              </a:rPr>
              <a:t>independent</a:t>
            </a:r>
            <a:r>
              <a:rPr lang="it-IT" sz="2000" dirty="0">
                <a:ea typeface="+mn-lt"/>
                <a:cs typeface="+mn-lt"/>
              </a:rPr>
              <a:t> reality in the </a:t>
            </a:r>
            <a:r>
              <a:rPr lang="it-IT" sz="2000" dirty="0" err="1">
                <a:ea typeface="+mn-lt"/>
                <a:cs typeface="+mn-lt"/>
              </a:rPr>
              <a:t>ordinary</a:t>
            </a:r>
            <a:r>
              <a:rPr lang="it-IT" sz="2000" dirty="0">
                <a:ea typeface="+mn-lt"/>
                <a:cs typeface="+mn-lt"/>
              </a:rPr>
              <a:t> </a:t>
            </a:r>
            <a:r>
              <a:rPr lang="it-IT" sz="2000" dirty="0" err="1">
                <a:ea typeface="+mn-lt"/>
                <a:cs typeface="+mn-lt"/>
              </a:rPr>
              <a:t>physical</a:t>
            </a:r>
            <a:r>
              <a:rPr lang="it-IT" sz="2000" dirty="0">
                <a:ea typeface="+mn-lt"/>
                <a:cs typeface="+mn-lt"/>
              </a:rPr>
              <a:t> </a:t>
            </a:r>
            <a:r>
              <a:rPr lang="it-IT" sz="2000" dirty="0" err="1">
                <a:ea typeface="+mn-lt"/>
                <a:cs typeface="+mn-lt"/>
              </a:rPr>
              <a:t>sense</a:t>
            </a:r>
            <a:r>
              <a:rPr lang="it-IT" sz="2000" dirty="0">
                <a:ea typeface="+mn-lt"/>
                <a:cs typeface="+mn-lt"/>
              </a:rPr>
              <a:t> can </a:t>
            </a:r>
            <a:r>
              <a:rPr lang="it-IT" sz="2000" dirty="0" err="1">
                <a:ea typeface="+mn-lt"/>
                <a:cs typeface="+mn-lt"/>
              </a:rPr>
              <a:t>neither</a:t>
            </a:r>
            <a:r>
              <a:rPr lang="it-IT" sz="2000" dirty="0">
                <a:ea typeface="+mn-lt"/>
                <a:cs typeface="+mn-lt"/>
              </a:rPr>
              <a:t> be </a:t>
            </a:r>
            <a:r>
              <a:rPr lang="it-IT" sz="2000" dirty="0" err="1">
                <a:ea typeface="+mn-lt"/>
                <a:cs typeface="+mn-lt"/>
              </a:rPr>
              <a:t>ascribed</a:t>
            </a:r>
            <a:r>
              <a:rPr lang="it-IT" sz="2000" dirty="0">
                <a:ea typeface="+mn-lt"/>
                <a:cs typeface="+mn-lt"/>
              </a:rPr>
              <a:t> to the </a:t>
            </a:r>
            <a:r>
              <a:rPr lang="it-IT" sz="2000" dirty="0" err="1">
                <a:ea typeface="+mn-lt"/>
                <a:cs typeface="+mn-lt"/>
              </a:rPr>
              <a:t>phenomena</a:t>
            </a:r>
            <a:r>
              <a:rPr lang="it-IT" sz="2000" dirty="0">
                <a:ea typeface="+mn-lt"/>
                <a:cs typeface="+mn-lt"/>
              </a:rPr>
              <a:t> </a:t>
            </a:r>
            <a:r>
              <a:rPr lang="it-IT" sz="2000" dirty="0" err="1">
                <a:ea typeface="+mn-lt"/>
                <a:cs typeface="+mn-lt"/>
              </a:rPr>
              <a:t>nor</a:t>
            </a:r>
            <a:r>
              <a:rPr lang="it-IT" sz="2000" dirty="0">
                <a:ea typeface="+mn-lt"/>
                <a:cs typeface="+mn-lt"/>
              </a:rPr>
              <a:t> to the </a:t>
            </a:r>
            <a:r>
              <a:rPr lang="it-IT" sz="2000" dirty="0" err="1">
                <a:ea typeface="+mn-lt"/>
                <a:cs typeface="+mn-lt"/>
              </a:rPr>
              <a:t>agencies</a:t>
            </a:r>
            <a:r>
              <a:rPr lang="it-IT" sz="2000" dirty="0">
                <a:ea typeface="+mn-lt"/>
                <a:cs typeface="+mn-lt"/>
              </a:rPr>
              <a:t> of </a:t>
            </a:r>
            <a:r>
              <a:rPr lang="it-IT" sz="2000" dirty="0" err="1">
                <a:ea typeface="+mn-lt"/>
                <a:cs typeface="+mn-lt"/>
              </a:rPr>
              <a:t>observation</a:t>
            </a:r>
            <a:r>
              <a:rPr lang="it-IT" sz="2000" dirty="0">
                <a:ea typeface="+mn-lt"/>
                <a:cs typeface="+mn-lt"/>
              </a:rPr>
              <a:t>. </a:t>
            </a:r>
            <a:r>
              <a:rPr lang="it-IT" sz="2000" b="1" dirty="0">
                <a:ea typeface="+mn-lt"/>
                <a:cs typeface="+mn-lt"/>
              </a:rPr>
              <a:t>(</a:t>
            </a:r>
            <a:r>
              <a:rPr lang="it-IT" sz="2000" b="1" dirty="0" err="1">
                <a:ea typeface="+mn-lt"/>
                <a:cs typeface="+mn-lt"/>
              </a:rPr>
              <a:t>holism</a:t>
            </a:r>
            <a:r>
              <a:rPr lang="it-IT" sz="2000" b="1" dirty="0">
                <a:ea typeface="+mn-lt"/>
                <a:cs typeface="+mn-lt"/>
              </a:rPr>
              <a:t>, or </a:t>
            </a:r>
            <a:r>
              <a:rPr lang="it-IT" sz="2000" b="1" dirty="0" err="1">
                <a:ea typeface="+mn-lt"/>
                <a:cs typeface="+mn-lt"/>
              </a:rPr>
              <a:t>nonseparability</a:t>
            </a:r>
            <a:r>
              <a:rPr lang="it-IT" sz="2000" dirty="0">
                <a:ea typeface="+mn-lt"/>
                <a:cs typeface="+mn-lt"/>
              </a:rPr>
              <a:t>)»</a:t>
            </a:r>
          </a:p>
          <a:p>
            <a:endParaRPr lang="it-IT" sz="2000" dirty="0">
              <a:ea typeface="+mn-lt"/>
              <a:cs typeface="+mn-lt"/>
            </a:endParaRPr>
          </a:p>
          <a:p>
            <a:endParaRPr lang="it-IT" sz="2000" dirty="0">
              <a:ea typeface="+mn-lt"/>
              <a:cs typeface="+mn-lt"/>
            </a:endParaRPr>
          </a:p>
          <a:p>
            <a:r>
              <a:rPr lang="en-US" sz="2000" dirty="0"/>
              <a:t>“The essentially new feature in the analysis of quantum phenomena is, however, the introduction of a </a:t>
            </a:r>
            <a:r>
              <a:rPr lang="en-US" sz="2000" b="1" dirty="0"/>
              <a:t>fundamental distinction </a:t>
            </a:r>
            <a:r>
              <a:rPr lang="en-US" sz="2000" dirty="0"/>
              <a:t>between </a:t>
            </a:r>
            <a:r>
              <a:rPr lang="en-US" sz="2000" dirty="0">
                <a:solidFill>
                  <a:srgbClr val="000000"/>
                </a:solidFill>
              </a:rPr>
              <a:t>the measuring apparatus and the objects under investigation.” (On atomic physics and human knowledge, 1963, pp.3-4)</a:t>
            </a:r>
            <a:r>
              <a:rPr lang="en-US" sz="2000" dirty="0"/>
              <a:t> :</a:t>
            </a:r>
          </a:p>
          <a:p>
            <a:endParaRPr lang="en-US" sz="2000" dirty="0"/>
          </a:p>
          <a:p>
            <a:r>
              <a:rPr lang="en-US" sz="2000" dirty="0"/>
              <a:t>How can a classical object be distinct from a quantum entity (phenomena…) if it does not possess a reality that is independent from it?</a:t>
            </a:r>
            <a:endParaRPr lang="en-US" sz="1900" dirty="0"/>
          </a:p>
          <a:p>
            <a:pPr algn="just">
              <a:buFont typeface="Wingdings" charset="2"/>
              <a:buChar char="Ø"/>
              <a:tabLst>
                <a:tab pos="703263" algn="l"/>
              </a:tabLst>
            </a:pPr>
            <a:endParaRPr lang="en-US" sz="1900" dirty="0"/>
          </a:p>
          <a:p>
            <a:pPr algn="just">
              <a:buFont typeface="Wingdings" charset="2"/>
              <a:buChar char="Ø"/>
              <a:tabLst>
                <a:tab pos="703263" algn="l"/>
              </a:tabLst>
            </a:pPr>
            <a:endParaRPr lang="en-US" sz="1900" dirty="0"/>
          </a:p>
          <a:p>
            <a:pPr algn="just">
              <a:buFont typeface="Wingdings" charset="2"/>
              <a:buChar char="Ø"/>
              <a:tabLst>
                <a:tab pos="703263" algn="l"/>
              </a:tabLst>
            </a:pPr>
            <a:endParaRPr lang="en-US" sz="1900" dirty="0"/>
          </a:p>
          <a:p>
            <a:pPr marL="0" indent="0" algn="just">
              <a:buNone/>
              <a:tabLst>
                <a:tab pos="703263" algn="l"/>
              </a:tabLst>
            </a:pPr>
            <a:endParaRPr lang="en-US" sz="1900" dirty="0"/>
          </a:p>
          <a:p>
            <a:pPr algn="just">
              <a:buFont typeface="Wingdings" charset="2"/>
              <a:buChar char="Ø"/>
              <a:tabLst>
                <a:tab pos="703263" algn="l"/>
              </a:tabLst>
            </a:pPr>
            <a:endParaRPr lang="en-US" sz="1900" dirty="0"/>
          </a:p>
          <a:p>
            <a:pPr algn="just">
              <a:buFont typeface="Wingdings" charset="2"/>
              <a:buChar char="Ø"/>
              <a:tabLst>
                <a:tab pos="703263" algn="l"/>
              </a:tabLst>
            </a:pPr>
            <a:endParaRPr lang="en-US" sz="1900" dirty="0"/>
          </a:p>
          <a:p>
            <a:pPr algn="just">
              <a:buFont typeface="Wingdings" charset="2"/>
              <a:buChar char="Ø"/>
              <a:tabLst>
                <a:tab pos="703263" algn="l"/>
              </a:tabLst>
            </a:pPr>
            <a:endParaRPr lang="en-US" sz="1900" dirty="0"/>
          </a:p>
          <a:p>
            <a:pPr algn="just">
              <a:buFont typeface="Wingdings" charset="2"/>
              <a:buChar char="Ø"/>
              <a:tabLst>
                <a:tab pos="703263" algn="l"/>
              </a:tabLst>
            </a:pPr>
            <a:endParaRPr lang="en-US" sz="1900" dirty="0"/>
          </a:p>
          <a:p>
            <a:pPr algn="just">
              <a:buFont typeface="Wingdings" charset="2"/>
              <a:buChar char="Ø"/>
              <a:tabLst>
                <a:tab pos="703263" algn="l"/>
              </a:tabLst>
            </a:pPr>
            <a:endParaRPr lang="en-US" sz="1900" dirty="0"/>
          </a:p>
          <a:p>
            <a:endParaRPr lang="en-US" dirty="0"/>
          </a:p>
        </p:txBody>
      </p:sp>
    </p:spTree>
    <p:extLst>
      <p:ext uri="{BB962C8B-B14F-4D97-AF65-F5344CB8AC3E}">
        <p14:creationId xmlns:p14="http://schemas.microsoft.com/office/powerpoint/2010/main" val="3211461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8463" y="274638"/>
            <a:ext cx="8975537" cy="1143000"/>
          </a:xfrm>
        </p:spPr>
        <p:txBody>
          <a:bodyPr>
            <a:normAutofit/>
          </a:bodyPr>
          <a:lstStyle/>
          <a:p>
            <a:r>
              <a:rPr lang="en-US" sz="3200" dirty="0"/>
              <a:t>2</a:t>
            </a:r>
            <a:r>
              <a:rPr lang="en-US" sz="3200" baseline="30000" dirty="0"/>
              <a:t>nd</a:t>
            </a:r>
            <a:r>
              <a:rPr lang="en-US" sz="3200" dirty="0"/>
              <a:t> difficulty: vagueness of the ST: the movable shift</a:t>
            </a:r>
          </a:p>
        </p:txBody>
      </p:sp>
      <p:sp>
        <p:nvSpPr>
          <p:cNvPr id="3" name="Segnaposto contenuto 2"/>
          <p:cNvSpPr>
            <a:spLocks noGrp="1"/>
          </p:cNvSpPr>
          <p:nvPr>
            <p:ph idx="1"/>
          </p:nvPr>
        </p:nvSpPr>
        <p:spPr>
          <a:xfrm>
            <a:off x="457200" y="1031966"/>
            <a:ext cx="8229600" cy="5600256"/>
          </a:xfrm>
        </p:spPr>
        <p:txBody>
          <a:bodyPr>
            <a:normAutofit/>
          </a:bodyPr>
          <a:lstStyle/>
          <a:p>
            <a:pPr marL="0" indent="0" algn="just">
              <a:buNone/>
            </a:pPr>
            <a:endParaRPr lang="en-US" sz="2400" dirty="0"/>
          </a:p>
          <a:p>
            <a:pPr algn="just"/>
            <a:r>
              <a:rPr lang="en-US" sz="2000" dirty="0"/>
              <a:t>Where and how do we draw a boundary, given that there are </a:t>
            </a:r>
            <a:r>
              <a:rPr lang="en-US" sz="2000" b="1" dirty="0"/>
              <a:t>mesoscopic</a:t>
            </a:r>
            <a:r>
              <a:rPr lang="en-US" sz="2000" dirty="0"/>
              <a:t> systems, whose length -- 100 nm (virus) to 1000 nm (bacterium) -- is intermediate between typical micro (0.5 nm= atoms) and macrophenomena, and that are subject to quantum effects, like interference?</a:t>
            </a:r>
          </a:p>
          <a:p>
            <a:pPr algn="just"/>
            <a:endParaRPr lang="en-US" sz="2400" dirty="0"/>
          </a:p>
          <a:p>
            <a:pPr algn="just"/>
            <a:endParaRPr lang="en-US" sz="2400" dirty="0"/>
          </a:p>
          <a:p>
            <a:pPr marL="0" indent="0" algn="just">
              <a:buNone/>
            </a:pPr>
            <a:endParaRPr lang="en-US" sz="2400" dirty="0"/>
          </a:p>
          <a:p>
            <a:pPr algn="just"/>
            <a:endParaRPr lang="en-US" sz="2400" dirty="0"/>
          </a:p>
          <a:p>
            <a:pPr marL="0" indent="0" algn="just">
              <a:buNone/>
            </a:pPr>
            <a:endParaRPr lang="en-US" sz="2400" dirty="0"/>
          </a:p>
          <a:p>
            <a:pPr algn="just"/>
            <a:endParaRPr lang="en-US" sz="2400" dirty="0"/>
          </a:p>
          <a:p>
            <a:pPr algn="just"/>
            <a:endParaRPr lang="en-US" dirty="0"/>
          </a:p>
          <a:p>
            <a:pPr marL="0" indent="0" algn="just">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C18ED414-8B9B-B847-A48D-A17A21AF5B97}"/>
              </a:ext>
            </a:extLst>
          </p:cNvPr>
          <p:cNvPicPr>
            <a:picLocks noChangeAspect="1"/>
          </p:cNvPicPr>
          <p:nvPr/>
        </p:nvPicPr>
        <p:blipFill>
          <a:blip r:embed="rId2"/>
          <a:stretch>
            <a:fillRect/>
          </a:stretch>
        </p:blipFill>
        <p:spPr>
          <a:xfrm>
            <a:off x="2909455" y="2847703"/>
            <a:ext cx="3256214" cy="4010297"/>
          </a:xfrm>
          <a:prstGeom prst="rect">
            <a:avLst/>
          </a:prstGeom>
        </p:spPr>
      </p:pic>
    </p:spTree>
    <p:extLst>
      <p:ext uri="{BB962C8B-B14F-4D97-AF65-F5344CB8AC3E}">
        <p14:creationId xmlns:p14="http://schemas.microsoft.com/office/powerpoint/2010/main" val="304568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FD1D3-F2B7-FB42-8F98-BBBDBFF41697}"/>
              </a:ext>
            </a:extLst>
          </p:cNvPr>
          <p:cNvSpPr>
            <a:spLocks noGrp="1"/>
          </p:cNvSpPr>
          <p:nvPr>
            <p:ph type="title"/>
          </p:nvPr>
        </p:nvSpPr>
        <p:spPr/>
        <p:txBody>
          <a:bodyPr>
            <a:noAutofit/>
          </a:bodyPr>
          <a:lstStyle/>
          <a:p>
            <a:r>
              <a:rPr lang="it-IT" sz="3200" dirty="0"/>
              <a:t>3.3 </a:t>
            </a:r>
            <a:r>
              <a:rPr lang="it-IT" sz="3200" dirty="0" err="1"/>
              <a:t>Contextualism</a:t>
            </a:r>
            <a:r>
              <a:rPr lang="it-IT" sz="3200" dirty="0"/>
              <a:t> of the ST and the 5° Solvay conference</a:t>
            </a:r>
          </a:p>
        </p:txBody>
      </p:sp>
      <p:sp>
        <p:nvSpPr>
          <p:cNvPr id="3" name="Content Placeholder 2">
            <a:extLst>
              <a:ext uri="{FF2B5EF4-FFF2-40B4-BE49-F238E27FC236}">
                <a16:creationId xmlns:a16="http://schemas.microsoft.com/office/drawing/2014/main" id="{06FCDA88-C126-0C45-BA99-1B52152CB470}"/>
              </a:ext>
            </a:extLst>
          </p:cNvPr>
          <p:cNvSpPr>
            <a:spLocks noGrp="1"/>
          </p:cNvSpPr>
          <p:nvPr>
            <p:ph idx="1"/>
          </p:nvPr>
        </p:nvSpPr>
        <p:spPr/>
        <p:txBody>
          <a:bodyPr>
            <a:normAutofit/>
          </a:bodyPr>
          <a:lstStyle/>
          <a:p>
            <a:pPr marL="0" indent="0">
              <a:buNone/>
            </a:pPr>
            <a:endParaRPr lang="it-IT" sz="2800" dirty="0"/>
          </a:p>
          <a:p>
            <a:pPr marL="0" indent="0">
              <a:buNone/>
            </a:pPr>
            <a:r>
              <a:rPr lang="it-IT" sz="2400" dirty="0" err="1"/>
              <a:t>If</a:t>
            </a:r>
            <a:r>
              <a:rPr lang="it-IT" sz="2400" dirty="0"/>
              <a:t> a </a:t>
            </a:r>
            <a:r>
              <a:rPr lang="it-IT" sz="2400" dirty="0" err="1"/>
              <a:t>classical</a:t>
            </a:r>
            <a:r>
              <a:rPr lang="it-IT" sz="2400" dirty="0"/>
              <a:t> </a:t>
            </a:r>
            <a:r>
              <a:rPr lang="it-IT" sz="2400" dirty="0" err="1"/>
              <a:t>mascroscopic</a:t>
            </a:r>
            <a:r>
              <a:rPr lang="it-IT" sz="2400" dirty="0"/>
              <a:t> </a:t>
            </a:r>
            <a:r>
              <a:rPr lang="it-IT" sz="2400" dirty="0" err="1"/>
              <a:t>apparatus</a:t>
            </a:r>
            <a:r>
              <a:rPr lang="it-IT" sz="2400" dirty="0"/>
              <a:t> can </a:t>
            </a:r>
            <a:r>
              <a:rPr lang="it-IT" sz="2400" dirty="0" err="1"/>
              <a:t>sometime</a:t>
            </a:r>
            <a:r>
              <a:rPr lang="it-IT" sz="2400" dirty="0"/>
              <a:t> be </a:t>
            </a:r>
            <a:r>
              <a:rPr lang="it-IT" sz="2400" dirty="0" err="1"/>
              <a:t>regarded</a:t>
            </a:r>
            <a:r>
              <a:rPr lang="it-IT" sz="2400" dirty="0"/>
              <a:t> </a:t>
            </a:r>
            <a:r>
              <a:rPr lang="it-IT" sz="2400" dirty="0" err="1"/>
              <a:t>as</a:t>
            </a:r>
            <a:r>
              <a:rPr lang="it-IT" sz="2400" dirty="0"/>
              <a:t> a quantum </a:t>
            </a:r>
            <a:r>
              <a:rPr lang="it-IT" sz="2400" dirty="0" err="1"/>
              <a:t>object</a:t>
            </a:r>
            <a:r>
              <a:rPr lang="it-IT" sz="2400" dirty="0"/>
              <a:t>, </a:t>
            </a:r>
            <a:r>
              <a:rPr lang="it-IT" sz="2400" dirty="0" err="1"/>
              <a:t>depending</a:t>
            </a:r>
            <a:r>
              <a:rPr lang="it-IT" sz="2400" dirty="0"/>
              <a:t> on the task </a:t>
            </a:r>
            <a:r>
              <a:rPr lang="it-IT" sz="2400" dirty="0" err="1"/>
              <a:t>at</a:t>
            </a:r>
            <a:r>
              <a:rPr lang="it-IT" sz="2400" dirty="0"/>
              <a:t> </a:t>
            </a:r>
            <a:r>
              <a:rPr lang="it-IT" sz="2400" dirty="0" err="1"/>
              <a:t>hand</a:t>
            </a:r>
            <a:r>
              <a:rPr lang="it-IT" sz="2400" dirty="0"/>
              <a:t>, </a:t>
            </a:r>
            <a:r>
              <a:rPr lang="it-IT" sz="2400" dirty="0" err="1"/>
              <a:t>then</a:t>
            </a:r>
            <a:r>
              <a:rPr lang="it-IT" sz="2400" dirty="0"/>
              <a:t> the ST </a:t>
            </a:r>
            <a:r>
              <a:rPr lang="it-IT" sz="2400" dirty="0" err="1"/>
              <a:t>is</a:t>
            </a:r>
            <a:r>
              <a:rPr lang="it-IT" sz="2400" dirty="0"/>
              <a:t>  </a:t>
            </a:r>
            <a:r>
              <a:rPr lang="it-IT" sz="2400" dirty="0" err="1"/>
              <a:t>also</a:t>
            </a:r>
            <a:r>
              <a:rPr lang="it-IT" sz="2400" dirty="0"/>
              <a:t> </a:t>
            </a:r>
            <a:r>
              <a:rPr lang="it-IT" sz="2400" dirty="0" err="1"/>
              <a:t>contextual</a:t>
            </a:r>
            <a:r>
              <a:rPr lang="it-IT" sz="2400" dirty="0"/>
              <a:t> and </a:t>
            </a:r>
            <a:r>
              <a:rPr lang="it-IT" sz="2400" dirty="0" err="1"/>
              <a:t>essentially</a:t>
            </a:r>
            <a:r>
              <a:rPr lang="it-IT" sz="2400" dirty="0"/>
              <a:t> </a:t>
            </a:r>
            <a:r>
              <a:rPr lang="it-IT" sz="2400" dirty="0" err="1"/>
              <a:t>pragmatic</a:t>
            </a:r>
            <a:endParaRPr lang="it-IT" sz="2400" dirty="0"/>
          </a:p>
          <a:p>
            <a:endParaRPr lang="it-IT" sz="2400" dirty="0"/>
          </a:p>
          <a:p>
            <a:endParaRPr lang="it-IT" sz="2400" dirty="0"/>
          </a:p>
          <a:p>
            <a:pPr marL="0" indent="0" algn="just">
              <a:spcBef>
                <a:spcPts val="0"/>
              </a:spcBef>
              <a:buNone/>
            </a:pPr>
            <a:r>
              <a:rPr lang="it-IT" sz="2400" dirty="0"/>
              <a:t>«</a:t>
            </a:r>
            <a:r>
              <a:rPr lang="it-IT" sz="2400" dirty="0" err="1"/>
              <a:t>After</a:t>
            </a:r>
            <a:r>
              <a:rPr lang="it-IT" sz="2400" dirty="0"/>
              <a:t> </a:t>
            </a:r>
            <a:r>
              <a:rPr lang="it-IT" sz="2400" dirty="0" err="1"/>
              <a:t>all</a:t>
            </a:r>
            <a:r>
              <a:rPr lang="it-IT" sz="2400" dirty="0"/>
              <a:t>, the </a:t>
            </a:r>
            <a:r>
              <a:rPr lang="it-IT" sz="2400" dirty="0" err="1"/>
              <a:t>concept</a:t>
            </a:r>
            <a:r>
              <a:rPr lang="it-IT" sz="2400" dirty="0"/>
              <a:t> of </a:t>
            </a:r>
            <a:r>
              <a:rPr lang="it-IT" sz="2400" dirty="0" err="1"/>
              <a:t>observation</a:t>
            </a:r>
            <a:r>
              <a:rPr lang="it-IT" sz="2400" dirty="0"/>
              <a:t> </a:t>
            </a:r>
            <a:r>
              <a:rPr lang="it-IT" sz="2400" dirty="0" err="1"/>
              <a:t>is</a:t>
            </a:r>
            <a:r>
              <a:rPr lang="it-IT" sz="2400" dirty="0"/>
              <a:t> in so far </a:t>
            </a:r>
            <a:r>
              <a:rPr lang="it-IT" sz="2400" dirty="0" err="1"/>
              <a:t>arbitrary</a:t>
            </a:r>
            <a:r>
              <a:rPr lang="it-IT" sz="2400" dirty="0"/>
              <a:t> </a:t>
            </a:r>
            <a:r>
              <a:rPr lang="it-IT" sz="2400" dirty="0" err="1"/>
              <a:t>as</a:t>
            </a:r>
            <a:r>
              <a:rPr lang="it-IT" sz="2400" dirty="0"/>
              <a:t> it </a:t>
            </a:r>
            <a:r>
              <a:rPr lang="it-IT" sz="2400" dirty="0" err="1"/>
              <a:t>depends</a:t>
            </a:r>
            <a:r>
              <a:rPr lang="it-IT" sz="2400" dirty="0"/>
              <a:t> </a:t>
            </a:r>
            <a:r>
              <a:rPr lang="it-IT" sz="2400" dirty="0" err="1"/>
              <a:t>upon</a:t>
            </a:r>
            <a:r>
              <a:rPr lang="it-IT" sz="2400" dirty="0"/>
              <a:t> </a:t>
            </a:r>
            <a:r>
              <a:rPr lang="it-IT" sz="2400" dirty="0" err="1"/>
              <a:t>which</a:t>
            </a:r>
            <a:r>
              <a:rPr lang="it-IT" sz="2400" dirty="0"/>
              <a:t> </a:t>
            </a:r>
            <a:r>
              <a:rPr lang="it-IT" sz="2400" dirty="0" err="1"/>
              <a:t>objects</a:t>
            </a:r>
            <a:r>
              <a:rPr lang="it-IT" sz="2400" dirty="0"/>
              <a:t> are </a:t>
            </a:r>
            <a:r>
              <a:rPr lang="it-IT" sz="2400" dirty="0" err="1"/>
              <a:t>included</a:t>
            </a:r>
            <a:r>
              <a:rPr lang="it-IT" sz="2400" dirty="0"/>
              <a:t> in the </a:t>
            </a:r>
            <a:r>
              <a:rPr lang="it-IT" sz="2400" dirty="0" err="1"/>
              <a:t>system</a:t>
            </a:r>
            <a:r>
              <a:rPr lang="it-IT" sz="2400" dirty="0"/>
              <a:t> to be </a:t>
            </a:r>
            <a:r>
              <a:rPr lang="it-IT" sz="2400" dirty="0" err="1"/>
              <a:t>observed</a:t>
            </a:r>
            <a:r>
              <a:rPr lang="it-IT" sz="2400" dirty="0"/>
              <a:t>.» (1928</a:t>
            </a:r>
            <a:r>
              <a:rPr lang="it-IT" sz="2800" dirty="0"/>
              <a:t>)</a:t>
            </a:r>
          </a:p>
          <a:p>
            <a:endParaRPr lang="it-IT" sz="2800" dirty="0"/>
          </a:p>
        </p:txBody>
      </p:sp>
    </p:spTree>
    <p:extLst>
      <p:ext uri="{BB962C8B-B14F-4D97-AF65-F5344CB8AC3E}">
        <p14:creationId xmlns:p14="http://schemas.microsoft.com/office/powerpoint/2010/main" val="189455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numero diapositiva 1">
            <a:extLst>
              <a:ext uri="{FF2B5EF4-FFF2-40B4-BE49-F238E27FC236}">
                <a16:creationId xmlns:a16="http://schemas.microsoft.com/office/drawing/2014/main" id="{A5E17740-A568-49D9-823E-0C3C88EFDE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8CE7252-41FB-4576-9B41-8A1ED90E6BA4}" type="slidenum">
              <a:rPr lang="en-US" altLang="it-IT" sz="1200" smtClean="0">
                <a:solidFill>
                  <a:srgbClr val="898989"/>
                </a:solidFill>
              </a:rPr>
              <a:pPr>
                <a:spcBef>
                  <a:spcPct val="0"/>
                </a:spcBef>
                <a:buFontTx/>
                <a:buNone/>
              </a:pPr>
              <a:t>15</a:t>
            </a:fld>
            <a:endParaRPr lang="en-US" altLang="it-IT" sz="1200">
              <a:solidFill>
                <a:srgbClr val="898989"/>
              </a:solidFill>
            </a:endParaRPr>
          </a:p>
        </p:txBody>
      </p:sp>
      <p:pic>
        <p:nvPicPr>
          <p:cNvPr id="53251" name="Immagine 2">
            <a:extLst>
              <a:ext uri="{FF2B5EF4-FFF2-40B4-BE49-F238E27FC236}">
                <a16:creationId xmlns:a16="http://schemas.microsoft.com/office/drawing/2014/main" id="{55666E4F-4DF5-4B94-B148-5453CC9C0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94825">
            <a:off x="1244639" y="364039"/>
            <a:ext cx="8726487" cy="527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D49C414-C171-AF40-9324-3070D09B8145}"/>
              </a:ext>
            </a:extLst>
          </p:cNvPr>
          <p:cNvSpPr txBox="1"/>
          <p:nvPr/>
        </p:nvSpPr>
        <p:spPr>
          <a:xfrm>
            <a:off x="457199" y="5815013"/>
            <a:ext cx="8843963" cy="646331"/>
          </a:xfrm>
          <a:prstGeom prst="rect">
            <a:avLst/>
          </a:prstGeom>
          <a:noFill/>
        </p:spPr>
        <p:txBody>
          <a:bodyPr wrap="square" rtlCol="0">
            <a:spAutoFit/>
          </a:bodyPr>
          <a:lstStyle/>
          <a:p>
            <a:r>
              <a:rPr lang="it-IT" dirty="0" err="1"/>
              <a:t>We</a:t>
            </a:r>
            <a:r>
              <a:rPr lang="it-IT" dirty="0"/>
              <a:t> </a:t>
            </a:r>
            <a:r>
              <a:rPr lang="it-IT" dirty="0" err="1"/>
              <a:t>know</a:t>
            </a:r>
            <a:r>
              <a:rPr lang="it-IT" dirty="0"/>
              <a:t> </a:t>
            </a:r>
            <a:r>
              <a:rPr lang="it-IT" dirty="0" err="1"/>
              <a:t>which</a:t>
            </a:r>
            <a:r>
              <a:rPr lang="it-IT" dirty="0"/>
              <a:t> </a:t>
            </a:r>
            <a:r>
              <a:rPr lang="it-IT" dirty="0" err="1"/>
              <a:t>slits</a:t>
            </a:r>
            <a:r>
              <a:rPr lang="it-IT" dirty="0"/>
              <a:t> the </a:t>
            </a:r>
            <a:r>
              <a:rPr lang="it-IT" dirty="0" err="1"/>
              <a:t>particle</a:t>
            </a:r>
            <a:r>
              <a:rPr lang="it-IT" dirty="0"/>
              <a:t> </a:t>
            </a:r>
            <a:r>
              <a:rPr lang="it-IT" dirty="0" err="1"/>
              <a:t>went</a:t>
            </a:r>
            <a:r>
              <a:rPr lang="it-IT" dirty="0"/>
              <a:t> </a:t>
            </a:r>
            <a:r>
              <a:rPr lang="it-IT" dirty="0" err="1"/>
              <a:t>through</a:t>
            </a:r>
            <a:r>
              <a:rPr lang="it-IT" dirty="0"/>
              <a:t> by </a:t>
            </a:r>
            <a:r>
              <a:rPr lang="it-IT" dirty="0" err="1"/>
              <a:t>looking</a:t>
            </a:r>
            <a:r>
              <a:rPr lang="it-IT" dirty="0"/>
              <a:t> </a:t>
            </a:r>
            <a:r>
              <a:rPr lang="it-IT" dirty="0" err="1"/>
              <a:t>at</a:t>
            </a:r>
            <a:r>
              <a:rPr lang="it-IT" dirty="0"/>
              <a:t> the </a:t>
            </a:r>
            <a:r>
              <a:rPr lang="it-IT" dirty="0" err="1"/>
              <a:t>upward</a:t>
            </a:r>
            <a:r>
              <a:rPr lang="it-IT" dirty="0"/>
              <a:t> or </a:t>
            </a:r>
            <a:r>
              <a:rPr lang="it-IT" dirty="0" err="1"/>
              <a:t>downward</a:t>
            </a:r>
            <a:r>
              <a:rPr lang="it-IT" dirty="0"/>
              <a:t> </a:t>
            </a:r>
            <a:r>
              <a:rPr lang="it-IT" dirty="0" err="1"/>
              <a:t>motion</a:t>
            </a:r>
            <a:r>
              <a:rPr lang="it-IT" dirty="0"/>
              <a:t> of S1 </a:t>
            </a:r>
            <a:r>
              <a:rPr lang="it-IT" dirty="0" err="1"/>
              <a:t>without</a:t>
            </a:r>
            <a:r>
              <a:rPr lang="it-IT" dirty="0"/>
              <a:t> </a:t>
            </a:r>
            <a:r>
              <a:rPr lang="it-IT" dirty="0" err="1"/>
              <a:t>destroying</a:t>
            </a:r>
            <a:r>
              <a:rPr lang="it-IT" dirty="0"/>
              <a:t> the </a:t>
            </a:r>
            <a:r>
              <a:rPr lang="it-IT" dirty="0" err="1"/>
              <a:t>interference</a:t>
            </a:r>
            <a:r>
              <a:rPr lang="it-IT" dirty="0"/>
              <a:t> </a:t>
            </a:r>
          </a:p>
        </p:txBody>
      </p:sp>
    </p:spTree>
    <p:extLst>
      <p:ext uri="{BB962C8B-B14F-4D97-AF65-F5344CB8AC3E}">
        <p14:creationId xmlns:p14="http://schemas.microsoft.com/office/powerpoint/2010/main" val="165503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numero diapositiva 1">
            <a:extLst>
              <a:ext uri="{FF2B5EF4-FFF2-40B4-BE49-F238E27FC236}">
                <a16:creationId xmlns:a16="http://schemas.microsoft.com/office/drawing/2014/main" id="{4A36688A-06B8-4F53-BA9E-52EBF51B4E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E04B3EE-AF63-41D3-A966-A117982CC2C4}" type="slidenum">
              <a:rPr lang="en-US" altLang="it-IT" sz="1200" smtClean="0">
                <a:solidFill>
                  <a:srgbClr val="898989"/>
                </a:solidFill>
              </a:rPr>
              <a:pPr>
                <a:spcBef>
                  <a:spcPct val="0"/>
                </a:spcBef>
                <a:buFontTx/>
                <a:buNone/>
              </a:pPr>
              <a:t>16</a:t>
            </a:fld>
            <a:endParaRPr lang="en-US" altLang="it-IT" sz="1200">
              <a:solidFill>
                <a:srgbClr val="898989"/>
              </a:solidFill>
            </a:endParaRPr>
          </a:p>
        </p:txBody>
      </p:sp>
      <p:pic>
        <p:nvPicPr>
          <p:cNvPr id="55299" name="Immagine 2">
            <a:extLst>
              <a:ext uri="{FF2B5EF4-FFF2-40B4-BE49-F238E27FC236}">
                <a16:creationId xmlns:a16="http://schemas.microsoft.com/office/drawing/2014/main" id="{A24D11FF-2D51-4380-934C-BA962CA21A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939" y="225206"/>
            <a:ext cx="7815922" cy="507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9235A1E-44C4-9345-AADB-D48DC9D8CEAA}"/>
              </a:ext>
            </a:extLst>
          </p:cNvPr>
          <p:cNvSpPr txBox="1"/>
          <p:nvPr/>
        </p:nvSpPr>
        <p:spPr>
          <a:xfrm>
            <a:off x="457200" y="5416448"/>
            <a:ext cx="8572499" cy="923330"/>
          </a:xfrm>
          <a:prstGeom prst="rect">
            <a:avLst/>
          </a:prstGeom>
          <a:noFill/>
        </p:spPr>
        <p:txBody>
          <a:bodyPr wrap="square" rtlCol="0">
            <a:spAutoFit/>
          </a:bodyPr>
          <a:lstStyle/>
          <a:p>
            <a:r>
              <a:rPr lang="it-IT" dirty="0" err="1"/>
              <a:t>B’s</a:t>
            </a:r>
            <a:r>
              <a:rPr lang="it-IT" dirty="0"/>
              <a:t> </a:t>
            </a:r>
            <a:r>
              <a:rPr lang="it-IT" dirty="0" err="1"/>
              <a:t>response</a:t>
            </a:r>
            <a:r>
              <a:rPr lang="it-IT" dirty="0"/>
              <a:t>: in </a:t>
            </a:r>
            <a:r>
              <a:rPr lang="it-IT" dirty="0" err="1"/>
              <a:t>order</a:t>
            </a:r>
            <a:r>
              <a:rPr lang="it-IT" dirty="0"/>
              <a:t> to </a:t>
            </a:r>
            <a:r>
              <a:rPr lang="it-IT" dirty="0" err="1"/>
              <a:t>measure</a:t>
            </a:r>
            <a:r>
              <a:rPr lang="it-IT" dirty="0"/>
              <a:t> the </a:t>
            </a:r>
            <a:r>
              <a:rPr lang="it-IT" dirty="0" err="1"/>
              <a:t>motion</a:t>
            </a:r>
            <a:r>
              <a:rPr lang="it-IT" dirty="0"/>
              <a:t> of S1, </a:t>
            </a:r>
            <a:r>
              <a:rPr lang="it-IT" dirty="0" err="1"/>
              <a:t>we</a:t>
            </a:r>
            <a:r>
              <a:rPr lang="it-IT" dirty="0"/>
              <a:t> </a:t>
            </a:r>
            <a:r>
              <a:rPr lang="it-IT" dirty="0" err="1"/>
              <a:t>need</a:t>
            </a:r>
            <a:r>
              <a:rPr lang="it-IT" dirty="0"/>
              <a:t> an </a:t>
            </a:r>
            <a:r>
              <a:rPr lang="it-IT" dirty="0" err="1"/>
              <a:t>extremely</a:t>
            </a:r>
            <a:r>
              <a:rPr lang="it-IT" dirty="0"/>
              <a:t> precise </a:t>
            </a:r>
            <a:r>
              <a:rPr lang="it-IT" dirty="0" err="1"/>
              <a:t>determination</a:t>
            </a:r>
            <a:r>
              <a:rPr lang="it-IT" dirty="0"/>
              <a:t> of </a:t>
            </a:r>
            <a:r>
              <a:rPr lang="it-IT" dirty="0" err="1"/>
              <a:t>its</a:t>
            </a:r>
            <a:r>
              <a:rPr lang="it-IT" dirty="0"/>
              <a:t> </a:t>
            </a:r>
            <a:r>
              <a:rPr lang="it-IT" dirty="0" err="1"/>
              <a:t>vertical</a:t>
            </a:r>
            <a:r>
              <a:rPr lang="it-IT" dirty="0"/>
              <a:t> </a:t>
            </a:r>
            <a:r>
              <a:rPr lang="it-IT" dirty="0" err="1"/>
              <a:t>motion</a:t>
            </a:r>
            <a:r>
              <a:rPr lang="it-IT" dirty="0"/>
              <a:t>, </a:t>
            </a:r>
            <a:r>
              <a:rPr lang="it-IT" dirty="0" err="1"/>
              <a:t>which</a:t>
            </a:r>
            <a:r>
              <a:rPr lang="it-IT" dirty="0"/>
              <a:t> </a:t>
            </a:r>
            <a:r>
              <a:rPr lang="it-IT" dirty="0" err="1"/>
              <a:t>entails</a:t>
            </a:r>
            <a:r>
              <a:rPr lang="it-IT" dirty="0"/>
              <a:t> an </a:t>
            </a:r>
            <a:r>
              <a:rPr lang="it-IT" dirty="0" err="1"/>
              <a:t>indeterminatess</a:t>
            </a:r>
            <a:r>
              <a:rPr lang="it-IT" dirty="0"/>
              <a:t> of it position: the </a:t>
            </a:r>
            <a:r>
              <a:rPr lang="it-IT" dirty="0" err="1"/>
              <a:t>macroscopic</a:t>
            </a:r>
            <a:r>
              <a:rPr lang="it-IT" dirty="0"/>
              <a:t> </a:t>
            </a:r>
            <a:r>
              <a:rPr lang="it-IT" dirty="0" err="1"/>
              <a:t>object</a:t>
            </a:r>
            <a:r>
              <a:rPr lang="it-IT" dirty="0"/>
              <a:t> </a:t>
            </a:r>
            <a:r>
              <a:rPr lang="it-IT" dirty="0" err="1"/>
              <a:t>is</a:t>
            </a:r>
            <a:r>
              <a:rPr lang="it-IT" dirty="0"/>
              <a:t> </a:t>
            </a:r>
            <a:r>
              <a:rPr lang="it-IT" dirty="0" err="1"/>
              <a:t>subject</a:t>
            </a:r>
            <a:r>
              <a:rPr lang="it-IT" dirty="0"/>
              <a:t> to </a:t>
            </a:r>
            <a:r>
              <a:rPr lang="it-IT" dirty="0" err="1"/>
              <a:t>Heiseberg’s’indetermnacy</a:t>
            </a:r>
            <a:r>
              <a:rPr lang="it-IT" dirty="0"/>
              <a:t> relations</a:t>
            </a:r>
          </a:p>
        </p:txBody>
      </p:sp>
    </p:spTree>
    <p:extLst>
      <p:ext uri="{BB962C8B-B14F-4D97-AF65-F5344CB8AC3E}">
        <p14:creationId xmlns:p14="http://schemas.microsoft.com/office/powerpoint/2010/main" val="393650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CEA3-5154-9543-A017-0E3E27C046A0}"/>
              </a:ext>
            </a:extLst>
          </p:cNvPr>
          <p:cNvSpPr>
            <a:spLocks noGrp="1"/>
          </p:cNvSpPr>
          <p:nvPr>
            <p:ph type="title"/>
          </p:nvPr>
        </p:nvSpPr>
        <p:spPr/>
        <p:txBody>
          <a:bodyPr>
            <a:normAutofit/>
          </a:bodyPr>
          <a:lstStyle/>
          <a:p>
            <a:r>
              <a:rPr lang="en-US" sz="3200" dirty="0"/>
              <a:t>In a word: objections from Bohr’s critics</a:t>
            </a:r>
            <a:endParaRPr lang="it-IT" sz="3200" dirty="0"/>
          </a:p>
        </p:txBody>
      </p:sp>
      <p:sp>
        <p:nvSpPr>
          <p:cNvPr id="3" name="Content Placeholder 2">
            <a:extLst>
              <a:ext uri="{FF2B5EF4-FFF2-40B4-BE49-F238E27FC236}">
                <a16:creationId xmlns:a16="http://schemas.microsoft.com/office/drawing/2014/main" id="{0B795DA2-0CDC-284E-9B49-EFB0BB14B359}"/>
              </a:ext>
            </a:extLst>
          </p:cNvPr>
          <p:cNvSpPr>
            <a:spLocks noGrp="1"/>
          </p:cNvSpPr>
          <p:nvPr>
            <p:ph idx="1"/>
          </p:nvPr>
        </p:nvSpPr>
        <p:spPr>
          <a:xfrm>
            <a:off x="457200" y="1417639"/>
            <a:ext cx="8229600" cy="5165724"/>
          </a:xfrm>
        </p:spPr>
        <p:txBody>
          <a:bodyPr/>
          <a:lstStyle/>
          <a:p>
            <a:pPr marL="0" indent="0" algn="ctr">
              <a:buNone/>
            </a:pPr>
            <a:r>
              <a:rPr lang="en-US" sz="2000" dirty="0"/>
              <a:t>the classical/quantum distinction (the ST)</a:t>
            </a:r>
          </a:p>
          <a:p>
            <a:pPr marL="0" indent="0" algn="ctr">
              <a:buNone/>
            </a:pPr>
            <a:endParaRPr lang="en-US" sz="2000" dirty="0"/>
          </a:p>
          <a:p>
            <a:pPr marL="457200" indent="-457200" algn="just">
              <a:buAutoNum type="arabicParenR"/>
            </a:pPr>
            <a:r>
              <a:rPr lang="en-US" sz="2000" dirty="0"/>
              <a:t>Is in tension with B’s holism</a:t>
            </a:r>
          </a:p>
          <a:p>
            <a:pPr marL="457200" indent="-457200" algn="just">
              <a:buAutoNum type="arabicParenR"/>
            </a:pPr>
            <a:r>
              <a:rPr lang="en-US" sz="2000" dirty="0"/>
              <a:t>is hopelessly vague (inexact): the shifty split</a:t>
            </a:r>
          </a:p>
          <a:p>
            <a:pPr marL="0" indent="450850">
              <a:buFont typeface="+mj-lt"/>
              <a:buAutoNum type="arabicParenR"/>
            </a:pPr>
            <a:r>
              <a:rPr lang="en-US" sz="2000" dirty="0"/>
              <a:t>Contextual: what to include in the observational context is somewhat 	arbitrary</a:t>
            </a:r>
            <a:endParaRPr lang="en-US" sz="2400" dirty="0"/>
          </a:p>
          <a:p>
            <a:pPr marL="0" indent="450850">
              <a:buNone/>
            </a:pPr>
            <a:endParaRPr lang="en-US" sz="2400" dirty="0"/>
          </a:p>
          <a:p>
            <a:pPr marL="0" indent="450850">
              <a:buFont typeface="+mj-lt"/>
              <a:buAutoNum type="arabicParenR"/>
            </a:pPr>
            <a:r>
              <a:rPr lang="en-US" sz="2000" dirty="0"/>
              <a:t>Consequently Bohr’s </a:t>
            </a:r>
            <a:r>
              <a:rPr lang="en-US" sz="2000" b="1" dirty="0"/>
              <a:t>philosophy of QT </a:t>
            </a:r>
            <a:r>
              <a:rPr lang="en-US" sz="2000" dirty="0"/>
              <a:t>has the germs of a contradiction </a:t>
            </a:r>
          </a:p>
          <a:p>
            <a:pPr marL="0" indent="450850">
              <a:buFont typeface="+mj-lt"/>
              <a:buAutoNum type="arabicParenR"/>
            </a:pPr>
            <a:r>
              <a:rPr lang="en-US" sz="2000" dirty="0"/>
              <a:t>It is hopelessly vague and inexact</a:t>
            </a:r>
          </a:p>
          <a:p>
            <a:pPr marL="0" indent="450850">
              <a:buFont typeface="+mj-lt"/>
              <a:buAutoNum type="arabicParenR"/>
            </a:pPr>
            <a:r>
              <a:rPr lang="en-US" sz="2000" dirty="0"/>
              <a:t>Due to its contextuality, it depends on the aims of the agent (“the 	concept of observation is arbitrary”), even if the complex system + 	environment is physical</a:t>
            </a:r>
            <a:endParaRPr lang="it-IT" dirty="0"/>
          </a:p>
          <a:p>
            <a:endParaRPr lang="it-IT" dirty="0"/>
          </a:p>
        </p:txBody>
      </p:sp>
    </p:spTree>
    <p:extLst>
      <p:ext uri="{BB962C8B-B14F-4D97-AF65-F5344CB8AC3E}">
        <p14:creationId xmlns:p14="http://schemas.microsoft.com/office/powerpoint/2010/main" val="116518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4C06-696C-EE45-9AD8-6303ABF61A4B}"/>
              </a:ext>
            </a:extLst>
          </p:cNvPr>
          <p:cNvSpPr>
            <a:spLocks noGrp="1"/>
          </p:cNvSpPr>
          <p:nvPr>
            <p:ph type="title"/>
          </p:nvPr>
        </p:nvSpPr>
        <p:spPr/>
        <p:txBody>
          <a:bodyPr/>
          <a:lstStyle/>
          <a:p>
            <a:r>
              <a:rPr lang="it-IT" dirty="0"/>
              <a:t>Plan</a:t>
            </a:r>
          </a:p>
        </p:txBody>
      </p:sp>
      <p:sp>
        <p:nvSpPr>
          <p:cNvPr id="3" name="Content Placeholder 2">
            <a:extLst>
              <a:ext uri="{FF2B5EF4-FFF2-40B4-BE49-F238E27FC236}">
                <a16:creationId xmlns:a16="http://schemas.microsoft.com/office/drawing/2014/main" id="{D0A040EF-C142-9D46-9C08-F73F011A04A5}"/>
              </a:ext>
            </a:extLst>
          </p:cNvPr>
          <p:cNvSpPr>
            <a:spLocks noGrp="1"/>
          </p:cNvSpPr>
          <p:nvPr>
            <p:ph idx="1"/>
          </p:nvPr>
        </p:nvSpPr>
        <p:spPr>
          <a:xfrm>
            <a:off x="457200" y="1417638"/>
            <a:ext cx="8229600" cy="5165724"/>
          </a:xfrm>
        </p:spPr>
        <p:txBody>
          <a:bodyPr vert="horz" lIns="91440" tIns="45720" rIns="91440" bIns="45720" rtlCol="0" anchor="t">
            <a:normAutofit/>
          </a:bodyPr>
          <a:lstStyle/>
          <a:p>
            <a:pPr marL="514350" indent="-514350">
              <a:buFont typeface="+mj-lt"/>
              <a:buAutoNum type="arabicParenR"/>
            </a:pPr>
            <a:endParaRPr lang="it-IT" dirty="0">
              <a:cs typeface="Calibri"/>
            </a:endParaRPr>
          </a:p>
          <a:p>
            <a:pPr marL="514350" indent="-514350">
              <a:buFont typeface="+mj-lt"/>
              <a:buAutoNum type="arabicParenR"/>
            </a:pPr>
            <a:r>
              <a:rPr lang="it-IT" sz="2000" dirty="0" err="1"/>
              <a:t>Introduction</a:t>
            </a:r>
            <a:r>
              <a:rPr lang="it-IT" sz="2000" dirty="0"/>
              <a:t>: </a:t>
            </a:r>
            <a:r>
              <a:rPr lang="it-IT" sz="2000" dirty="0" err="1"/>
              <a:t>motivation</a:t>
            </a:r>
            <a:r>
              <a:rPr lang="it-IT" sz="2000" dirty="0"/>
              <a:t>, a </a:t>
            </a:r>
            <a:r>
              <a:rPr lang="it-IT" sz="2000" dirty="0" err="1"/>
              <a:t>distinction</a:t>
            </a:r>
            <a:r>
              <a:rPr lang="it-IT" sz="2000" dirty="0"/>
              <a:t>, and the </a:t>
            </a:r>
            <a:r>
              <a:rPr lang="it-IT" sz="2000" dirty="0" err="1"/>
              <a:t>current</a:t>
            </a:r>
            <a:r>
              <a:rPr lang="it-IT" sz="2000" dirty="0"/>
              <a:t> situation in the </a:t>
            </a:r>
            <a:r>
              <a:rPr lang="it-IT" sz="2000" dirty="0" err="1"/>
              <a:t>philosophy</a:t>
            </a:r>
            <a:r>
              <a:rPr lang="it-IT" sz="2000" dirty="0"/>
              <a:t> of QT</a:t>
            </a:r>
            <a:endParaRPr lang="it-IT" sz="2000" b="1" dirty="0"/>
          </a:p>
          <a:p>
            <a:pPr marL="514350" indent="-514350">
              <a:buFont typeface="+mj-lt"/>
              <a:buAutoNum type="arabicParenR"/>
            </a:pPr>
            <a:endParaRPr lang="it-IT" sz="2000" b="1" dirty="0"/>
          </a:p>
          <a:p>
            <a:pPr marL="514350" indent="-514350">
              <a:buFont typeface="+mj-lt"/>
              <a:buAutoNum type="arabicParenR"/>
            </a:pPr>
            <a:r>
              <a:rPr lang="it-IT" sz="2000" dirty="0" err="1"/>
              <a:t>Bohr’s</a:t>
            </a:r>
            <a:r>
              <a:rPr lang="it-IT" sz="2000" dirty="0"/>
              <a:t> </a:t>
            </a:r>
            <a:r>
              <a:rPr lang="it-IT" sz="2000" dirty="0" err="1"/>
              <a:t>philosophy</a:t>
            </a:r>
            <a:r>
              <a:rPr lang="it-IT" sz="2000" dirty="0"/>
              <a:t> of QT and </a:t>
            </a:r>
            <a:r>
              <a:rPr lang="it-IT" sz="2000" dirty="0" err="1"/>
              <a:t>his</a:t>
            </a:r>
            <a:r>
              <a:rPr lang="it-IT" sz="2000" dirty="0"/>
              <a:t> «</a:t>
            </a:r>
            <a:r>
              <a:rPr lang="it-IT" sz="2000" dirty="0" err="1"/>
              <a:t>separation</a:t>
            </a:r>
            <a:r>
              <a:rPr lang="it-IT" sz="2000" dirty="0"/>
              <a:t> </a:t>
            </a:r>
            <a:r>
              <a:rPr lang="it-IT" sz="2000" dirty="0" err="1"/>
              <a:t>thesis</a:t>
            </a:r>
            <a:r>
              <a:rPr lang="it-IT" sz="2000" dirty="0"/>
              <a:t>» (ST)</a:t>
            </a:r>
            <a:endParaRPr lang="it-IT" sz="2000" dirty="0">
              <a:cs typeface="Calibri"/>
            </a:endParaRPr>
          </a:p>
          <a:p>
            <a:pPr marL="514350" indent="-514350">
              <a:buFont typeface="Calibri"/>
              <a:buAutoNum type="arabicParenR"/>
            </a:pPr>
            <a:endParaRPr lang="it-IT" sz="2000" dirty="0">
              <a:cs typeface="Calibri"/>
            </a:endParaRPr>
          </a:p>
          <a:p>
            <a:pPr marL="514350" indent="-514350">
              <a:buFont typeface="Calibri"/>
              <a:buAutoNum type="arabicParenR"/>
            </a:pPr>
            <a:endParaRPr lang="it-IT" sz="2000" dirty="0">
              <a:cs typeface="Calibri"/>
            </a:endParaRPr>
          </a:p>
          <a:p>
            <a:pPr marL="514350" indent="-514350">
              <a:buFont typeface="+mj-lt"/>
              <a:buAutoNum type="arabicParenR"/>
            </a:pPr>
            <a:r>
              <a:rPr lang="it-IT" sz="2000" dirty="0"/>
              <a:t>Three </a:t>
            </a:r>
            <a:r>
              <a:rPr lang="it-IT" sz="2000" dirty="0" err="1"/>
              <a:t>difficulties</a:t>
            </a:r>
            <a:r>
              <a:rPr lang="it-IT" sz="2000" dirty="0"/>
              <a:t> </a:t>
            </a:r>
            <a:r>
              <a:rPr lang="it-IT" sz="2000" dirty="0" err="1"/>
              <a:t>raised</a:t>
            </a:r>
            <a:r>
              <a:rPr lang="it-IT" sz="2000" dirty="0"/>
              <a:t> by the (ST) </a:t>
            </a:r>
          </a:p>
          <a:p>
            <a:pPr marL="514350" indent="-514350">
              <a:buFont typeface="+mj-lt"/>
              <a:buAutoNum type="arabicParenR"/>
            </a:pPr>
            <a:endParaRPr lang="it-IT" sz="2000" dirty="0"/>
          </a:p>
          <a:p>
            <a:pPr marL="514350" indent="-514350">
              <a:buFont typeface="+mj-lt"/>
              <a:buAutoNum type="arabicParenR"/>
            </a:pPr>
            <a:r>
              <a:rPr lang="it-IT" sz="2000" b="1" dirty="0" err="1"/>
              <a:t>Bohr’s</a:t>
            </a:r>
            <a:r>
              <a:rPr lang="it-IT" sz="2000" b="1" dirty="0"/>
              <a:t> </a:t>
            </a:r>
            <a:r>
              <a:rPr lang="it-IT" sz="2000" b="1" dirty="0" err="1"/>
              <a:t>responses</a:t>
            </a:r>
            <a:r>
              <a:rPr lang="it-IT" sz="2000" b="1" dirty="0"/>
              <a:t>: the </a:t>
            </a:r>
            <a:r>
              <a:rPr lang="it-IT" sz="2000" b="1" dirty="0" err="1"/>
              <a:t>need</a:t>
            </a:r>
            <a:r>
              <a:rPr lang="it-IT" sz="2000" b="1" dirty="0"/>
              <a:t> of the </a:t>
            </a:r>
            <a:r>
              <a:rPr lang="it-IT" sz="2000" b="1" dirty="0" err="1"/>
              <a:t>classical</a:t>
            </a:r>
            <a:r>
              <a:rPr lang="it-IT" sz="2000" b="1" dirty="0"/>
              <a:t> </a:t>
            </a:r>
            <a:r>
              <a:rPr lang="it-IT" sz="2000" b="1" dirty="0" err="1"/>
              <a:t>language</a:t>
            </a:r>
            <a:r>
              <a:rPr lang="it-IT" sz="2000" b="1" dirty="0"/>
              <a:t> and </a:t>
            </a:r>
            <a:r>
              <a:rPr lang="it-IT" sz="2000" b="1" dirty="0" err="1"/>
              <a:t>holism</a:t>
            </a:r>
            <a:endParaRPr lang="en-US" sz="2000" dirty="0"/>
          </a:p>
          <a:p>
            <a:pPr marL="514350" indent="-514350">
              <a:buFont typeface="+mj-lt"/>
              <a:buAutoNum type="arabicParenR"/>
            </a:pPr>
            <a:endParaRPr lang="en-US" sz="2000" dirty="0"/>
          </a:p>
          <a:p>
            <a:pPr marL="514350" indent="-514350">
              <a:buFont typeface="+mj-lt"/>
              <a:buAutoNum type="arabicParenR"/>
            </a:pPr>
            <a:r>
              <a:rPr lang="en-US" sz="2000" dirty="0"/>
              <a:t>Extant problems of Bohr’s philosophy of QM and holism</a:t>
            </a:r>
          </a:p>
          <a:p>
            <a:pPr marL="514350" indent="-514350">
              <a:buFont typeface="+mj-lt"/>
              <a:buAutoNum type="arabicParenR"/>
            </a:pPr>
            <a:endParaRPr lang="it-IT" sz="2000" dirty="0"/>
          </a:p>
          <a:p>
            <a:pPr marL="514350" indent="-514350">
              <a:buAutoNum type="arabicParenR"/>
            </a:pPr>
            <a:endParaRPr lang="it-IT" sz="2000" dirty="0">
              <a:cs typeface="Calibri"/>
            </a:endParaRPr>
          </a:p>
          <a:p>
            <a:pPr marL="0" indent="0" algn="ctr">
              <a:buNone/>
            </a:pPr>
            <a:endParaRPr lang="it-IT" sz="2000" dirty="0">
              <a:cs typeface="Calibri"/>
            </a:endParaRPr>
          </a:p>
          <a:p>
            <a:pPr marL="0" indent="0">
              <a:buNone/>
            </a:pPr>
            <a:endParaRPr lang="it-IT" dirty="0"/>
          </a:p>
          <a:p>
            <a:pPr marL="514350" indent="-514350">
              <a:buFont typeface="+mj-lt"/>
              <a:buAutoNum type="arabicParenR"/>
            </a:pPr>
            <a:endParaRPr lang="it-IT" dirty="0"/>
          </a:p>
          <a:p>
            <a:pPr marL="514350" indent="-514350">
              <a:buFont typeface="+mj-lt"/>
              <a:buAutoNum type="arabicParenR"/>
            </a:pPr>
            <a:endParaRPr lang="it-IT" dirty="0"/>
          </a:p>
          <a:p>
            <a:pPr marL="514350" indent="-514350">
              <a:buFont typeface="+mj-lt"/>
              <a:buAutoNum type="arabicParenR"/>
            </a:pPr>
            <a:endParaRPr lang="it-IT" dirty="0"/>
          </a:p>
          <a:p>
            <a:pPr marL="514350" indent="-514350">
              <a:buFont typeface="Calibri"/>
              <a:buAutoNum type="arabicParenR"/>
            </a:pPr>
            <a:endParaRPr lang="it-IT" dirty="0">
              <a:cs typeface="Calibri"/>
            </a:endParaRPr>
          </a:p>
          <a:p>
            <a:endParaRPr lang="it-IT" dirty="0">
              <a:cs typeface="Calibri"/>
            </a:endParaRPr>
          </a:p>
        </p:txBody>
      </p:sp>
    </p:spTree>
    <p:extLst>
      <p:ext uri="{BB962C8B-B14F-4D97-AF65-F5344CB8AC3E}">
        <p14:creationId xmlns:p14="http://schemas.microsoft.com/office/powerpoint/2010/main" val="2737155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304364" cy="769584"/>
          </a:xfrm>
        </p:spPr>
        <p:txBody>
          <a:bodyPr>
            <a:normAutofit/>
          </a:bodyPr>
          <a:lstStyle/>
          <a:p>
            <a:r>
              <a:rPr lang="en-US" sz="2800" dirty="0"/>
              <a:t>4.1 Four reasons for the need of classical physics</a:t>
            </a:r>
          </a:p>
        </p:txBody>
      </p:sp>
      <p:sp>
        <p:nvSpPr>
          <p:cNvPr id="3" name="Segnaposto contenuto 2"/>
          <p:cNvSpPr>
            <a:spLocks noGrp="1"/>
          </p:cNvSpPr>
          <p:nvPr>
            <p:ph idx="1"/>
          </p:nvPr>
        </p:nvSpPr>
        <p:spPr>
          <a:xfrm>
            <a:off x="194381" y="1171222"/>
            <a:ext cx="8786015" cy="5686778"/>
          </a:xfrm>
        </p:spPr>
        <p:txBody>
          <a:bodyPr>
            <a:normAutofit/>
          </a:bodyPr>
          <a:lstStyle/>
          <a:p>
            <a:pPr marL="514350" indent="-514350">
              <a:buFont typeface="+mj-lt"/>
              <a:buAutoNum type="arabicPeriod"/>
            </a:pPr>
            <a:endParaRPr lang="en-US" sz="2400" dirty="0"/>
          </a:p>
          <a:p>
            <a:pPr marL="514350" indent="-514350">
              <a:buFont typeface="+mj-lt"/>
              <a:buAutoNum type="arabicPeriod"/>
            </a:pPr>
            <a:r>
              <a:rPr lang="en-US" sz="2400" dirty="0"/>
              <a:t>Shared language </a:t>
            </a:r>
            <a:r>
              <a:rPr lang="en-US" sz="2400" dirty="0">
                <a:sym typeface="Wingdings"/>
              </a:rPr>
              <a:t>to avoid </a:t>
            </a:r>
            <a:r>
              <a:rPr lang="en-US" sz="2400" dirty="0"/>
              <a:t>observers’ subjective mental states : sorry for </a:t>
            </a:r>
            <a:r>
              <a:rPr lang="en-US" sz="2400" dirty="0" err="1"/>
              <a:t>Qbists</a:t>
            </a:r>
            <a:r>
              <a:rPr lang="en-US" sz="2400" dirty="0"/>
              <a:t> or </a:t>
            </a:r>
            <a:r>
              <a:rPr lang="en-US" sz="2400" dirty="0" err="1"/>
              <a:t>bettabilitists</a:t>
            </a:r>
            <a:r>
              <a:rPr lang="en-US" sz="2400" dirty="0"/>
              <a:t>!)</a:t>
            </a:r>
          </a:p>
          <a:p>
            <a:pPr marL="514350" indent="-514350">
              <a:buFont typeface="+mj-lt"/>
              <a:buAutoNum type="arabicPeriod"/>
            </a:pPr>
            <a:endParaRPr lang="en-US" sz="2400" dirty="0"/>
          </a:p>
          <a:p>
            <a:pPr marL="514350" indent="-514350">
              <a:buFont typeface="+mj-lt"/>
              <a:buAutoNum type="arabicPeriod"/>
            </a:pPr>
            <a:r>
              <a:rPr lang="en-US" sz="2400" dirty="0"/>
              <a:t>Condition of possibility to attribute empirical meaning to QM (Kant, Strawson)</a:t>
            </a:r>
          </a:p>
          <a:p>
            <a:pPr marL="514350" indent="-514350">
              <a:buFont typeface="+mj-lt"/>
              <a:buAutoNum type="arabicPeriod"/>
            </a:pPr>
            <a:endParaRPr lang="en-US" sz="2400" dirty="0"/>
          </a:p>
          <a:p>
            <a:pPr marL="514350" indent="-514350">
              <a:buFont typeface="+mj-lt"/>
              <a:buAutoNum type="arabicPeriod"/>
            </a:pPr>
            <a:r>
              <a:rPr lang="en-US" sz="2400" dirty="0"/>
              <a:t>QM is a </a:t>
            </a:r>
            <a:r>
              <a:rPr lang="en-US" sz="2400" i="1" dirty="0"/>
              <a:t>theory of principle </a:t>
            </a:r>
            <a:r>
              <a:rPr lang="en-US" sz="2400" dirty="0">
                <a:sym typeface="Wingdings"/>
              </a:rPr>
              <a:t></a:t>
            </a:r>
            <a:r>
              <a:rPr lang="en-US" sz="2400" i="1" dirty="0">
                <a:sym typeface="Wingdings"/>
              </a:rPr>
              <a:t> </a:t>
            </a:r>
            <a:r>
              <a:rPr lang="en-US" sz="2400" dirty="0"/>
              <a:t>describing the interaction between quantum systems and classical apparatuses in a constructive/dynamical way is superfluous (empirical equivalence)</a:t>
            </a:r>
          </a:p>
          <a:p>
            <a:pPr marL="514350" indent="-514350">
              <a:buFont typeface="+mj-lt"/>
              <a:buAutoNum type="arabicPeriod"/>
            </a:pPr>
            <a:endParaRPr lang="en-US" sz="2400" dirty="0"/>
          </a:p>
          <a:p>
            <a:pPr marL="514350" indent="-514350">
              <a:buFont typeface="+mj-lt"/>
              <a:buAutoNum type="arabicPeriod"/>
            </a:pPr>
            <a:r>
              <a:rPr lang="en-US" sz="2400" dirty="0"/>
              <a:t>Recovery of classical physics in the limit</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121316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CA21-52DE-D646-B18B-E43A663A92D9}"/>
              </a:ext>
            </a:extLst>
          </p:cNvPr>
          <p:cNvSpPr>
            <a:spLocks noGrp="1"/>
          </p:cNvSpPr>
          <p:nvPr>
            <p:ph type="title"/>
          </p:nvPr>
        </p:nvSpPr>
        <p:spPr>
          <a:xfrm>
            <a:off x="355600" y="0"/>
            <a:ext cx="8229600" cy="822325"/>
          </a:xfrm>
        </p:spPr>
        <p:txBody>
          <a:bodyPr>
            <a:normAutofit/>
          </a:bodyPr>
          <a:lstStyle/>
          <a:p>
            <a:r>
              <a:rPr lang="it-IT" sz="2400" dirty="0" err="1"/>
              <a:t>Bohr’s</a:t>
            </a:r>
            <a:r>
              <a:rPr lang="it-IT" sz="2400" dirty="0"/>
              <a:t> </a:t>
            </a:r>
            <a:r>
              <a:rPr lang="it-IT" sz="2400" dirty="0" err="1"/>
              <a:t>view</a:t>
            </a:r>
            <a:r>
              <a:rPr lang="it-IT" sz="2400" dirty="0"/>
              <a:t>, </a:t>
            </a:r>
            <a:r>
              <a:rPr lang="it-IT" sz="2400" dirty="0">
                <a:solidFill>
                  <a:srgbClr val="00B050"/>
                </a:solidFill>
              </a:rPr>
              <a:t>the </a:t>
            </a:r>
            <a:r>
              <a:rPr lang="it-IT" sz="2400" dirty="0" err="1">
                <a:solidFill>
                  <a:srgbClr val="00B050"/>
                </a:solidFill>
              </a:rPr>
              <a:t>main</a:t>
            </a:r>
            <a:r>
              <a:rPr lang="it-IT" sz="2400" dirty="0">
                <a:solidFill>
                  <a:srgbClr val="00B050"/>
                </a:solidFill>
              </a:rPr>
              <a:t> </a:t>
            </a:r>
            <a:r>
              <a:rPr lang="it-IT" sz="2400" dirty="0" err="1">
                <a:solidFill>
                  <a:srgbClr val="00B050"/>
                </a:solidFill>
              </a:rPr>
              <a:t>problem</a:t>
            </a:r>
            <a:r>
              <a:rPr lang="it-IT" sz="2400" dirty="0">
                <a:solidFill>
                  <a:srgbClr val="00B050"/>
                </a:solidFill>
              </a:rPr>
              <a:t> </a:t>
            </a:r>
            <a:r>
              <a:rPr lang="it-IT" sz="2400" dirty="0"/>
              <a:t>and </a:t>
            </a:r>
            <a:r>
              <a:rPr lang="it-IT" sz="2400" dirty="0" err="1">
                <a:solidFill>
                  <a:srgbClr val="0070C0"/>
                </a:solidFill>
              </a:rPr>
              <a:t>my</a:t>
            </a:r>
            <a:r>
              <a:rPr lang="it-IT" sz="2400" dirty="0">
                <a:solidFill>
                  <a:srgbClr val="0070C0"/>
                </a:solidFill>
              </a:rPr>
              <a:t>  </a:t>
            </a:r>
            <a:r>
              <a:rPr lang="it-IT" sz="2400" dirty="0" err="1">
                <a:solidFill>
                  <a:srgbClr val="0070C0"/>
                </a:solidFill>
              </a:rPr>
              <a:t>very</a:t>
            </a:r>
            <a:r>
              <a:rPr lang="it-IT" sz="2400" dirty="0">
                <a:solidFill>
                  <a:srgbClr val="0070C0"/>
                </a:solidFill>
              </a:rPr>
              <a:t> </a:t>
            </a:r>
            <a:r>
              <a:rPr lang="it-IT" sz="2400" dirty="0" err="1">
                <a:solidFill>
                  <a:srgbClr val="0070C0"/>
                </a:solidFill>
              </a:rPr>
              <a:t>modest</a:t>
            </a:r>
            <a:r>
              <a:rPr lang="it-IT" sz="2400" dirty="0">
                <a:solidFill>
                  <a:srgbClr val="0070C0"/>
                </a:solidFill>
              </a:rPr>
              <a:t> </a:t>
            </a:r>
            <a:r>
              <a:rPr lang="it-IT" sz="2400" dirty="0" err="1">
                <a:solidFill>
                  <a:srgbClr val="0070C0"/>
                </a:solidFill>
              </a:rPr>
              <a:t>answer</a:t>
            </a:r>
            <a:endParaRPr lang="it-IT" sz="2400" dirty="0">
              <a:solidFill>
                <a:srgbClr val="0070C0"/>
              </a:solidFill>
            </a:endParaRPr>
          </a:p>
        </p:txBody>
      </p:sp>
      <p:sp>
        <p:nvSpPr>
          <p:cNvPr id="3" name="Content Placeholder 2">
            <a:extLst>
              <a:ext uri="{FF2B5EF4-FFF2-40B4-BE49-F238E27FC236}">
                <a16:creationId xmlns:a16="http://schemas.microsoft.com/office/drawing/2014/main" id="{0B9C71AA-061E-E445-A11D-75D7FFCAF356}"/>
              </a:ext>
            </a:extLst>
          </p:cNvPr>
          <p:cNvSpPr>
            <a:spLocks noGrp="1"/>
          </p:cNvSpPr>
          <p:nvPr>
            <p:ph idx="1"/>
          </p:nvPr>
        </p:nvSpPr>
        <p:spPr>
          <a:xfrm>
            <a:off x="673100" y="1011238"/>
            <a:ext cx="8331200" cy="5156199"/>
          </a:xfrm>
        </p:spPr>
        <p:txBody>
          <a:bodyPr>
            <a:normAutofit fontScale="85000" lnSpcReduction="10000"/>
          </a:bodyPr>
          <a:lstStyle/>
          <a:p>
            <a:pPr algn="just">
              <a:buFont typeface="Wingdings" pitchFamily="2" charset="2"/>
              <a:buChar char="Ø"/>
            </a:pPr>
            <a:endParaRPr lang="it-IT" sz="2000" dirty="0"/>
          </a:p>
          <a:p>
            <a:pPr algn="just"/>
            <a:r>
              <a:rPr lang="it-IT" sz="2400" dirty="0"/>
              <a:t>«The quantum </a:t>
            </a:r>
            <a:r>
              <a:rPr lang="it-IT" sz="2400" dirty="0" err="1"/>
              <a:t>theory</a:t>
            </a:r>
            <a:r>
              <a:rPr lang="it-IT" sz="2400" dirty="0"/>
              <a:t> </a:t>
            </a:r>
            <a:r>
              <a:rPr lang="it-IT" sz="2400" dirty="0" err="1"/>
              <a:t>is</a:t>
            </a:r>
            <a:r>
              <a:rPr lang="it-IT" sz="2400" dirty="0"/>
              <a:t> </a:t>
            </a:r>
            <a:r>
              <a:rPr lang="it-IT" sz="2400" dirty="0" err="1"/>
              <a:t>characterised</a:t>
            </a:r>
            <a:r>
              <a:rPr lang="it-IT" sz="2400" dirty="0"/>
              <a:t> by the </a:t>
            </a:r>
            <a:r>
              <a:rPr lang="it-IT" sz="2400" dirty="0" err="1"/>
              <a:t>acknowledgment</a:t>
            </a:r>
            <a:r>
              <a:rPr lang="it-IT" sz="2400" dirty="0"/>
              <a:t> (</a:t>
            </a:r>
            <a:r>
              <a:rPr lang="it-IT" sz="2400" dirty="0" err="1"/>
              <a:t>Erkenntnis</a:t>
            </a:r>
            <a:r>
              <a:rPr lang="it-IT" sz="2400" dirty="0"/>
              <a:t>) of a </a:t>
            </a:r>
            <a:r>
              <a:rPr lang="it-IT" sz="2400" dirty="0" err="1"/>
              <a:t>fundamental</a:t>
            </a:r>
            <a:r>
              <a:rPr lang="it-IT" sz="2400" dirty="0"/>
              <a:t> </a:t>
            </a:r>
            <a:r>
              <a:rPr lang="it-IT" sz="2400" dirty="0" err="1"/>
              <a:t>limitation</a:t>
            </a:r>
            <a:r>
              <a:rPr lang="it-IT" sz="2400" dirty="0"/>
              <a:t> in the </a:t>
            </a:r>
            <a:r>
              <a:rPr lang="it-IT" sz="2400" dirty="0" err="1"/>
              <a:t>classical</a:t>
            </a:r>
            <a:r>
              <a:rPr lang="it-IT" sz="2400" dirty="0"/>
              <a:t> </a:t>
            </a:r>
            <a:r>
              <a:rPr lang="it-IT" sz="2400" dirty="0" err="1"/>
              <a:t>physical</a:t>
            </a:r>
            <a:r>
              <a:rPr lang="it-IT" sz="2400" dirty="0"/>
              <a:t> </a:t>
            </a:r>
            <a:r>
              <a:rPr lang="it-IT" sz="2400" dirty="0" err="1"/>
              <a:t>ideas</a:t>
            </a:r>
            <a:r>
              <a:rPr lang="it-IT" sz="2400" dirty="0"/>
              <a:t> </a:t>
            </a:r>
            <a:r>
              <a:rPr lang="it-IT" sz="2400" dirty="0" err="1"/>
              <a:t>when</a:t>
            </a:r>
            <a:r>
              <a:rPr lang="it-IT" sz="2400" dirty="0"/>
              <a:t> </a:t>
            </a:r>
            <a:r>
              <a:rPr lang="it-IT" sz="2400" dirty="0" err="1"/>
              <a:t>applied</a:t>
            </a:r>
            <a:r>
              <a:rPr lang="it-IT" sz="2400" dirty="0"/>
              <a:t> to </a:t>
            </a:r>
            <a:r>
              <a:rPr lang="it-IT" sz="2400" dirty="0" err="1"/>
              <a:t>atomic</a:t>
            </a:r>
            <a:r>
              <a:rPr lang="it-IT" sz="2400" dirty="0"/>
              <a:t> </a:t>
            </a:r>
            <a:r>
              <a:rPr lang="it-IT" sz="2400" dirty="0" err="1"/>
              <a:t>phenomena</a:t>
            </a:r>
            <a:r>
              <a:rPr lang="it-IT" sz="2400" dirty="0"/>
              <a:t>. The situation </a:t>
            </a:r>
            <a:r>
              <a:rPr lang="it-IT" sz="2400" dirty="0" err="1"/>
              <a:t>thus</a:t>
            </a:r>
            <a:r>
              <a:rPr lang="it-IT" sz="2400" dirty="0"/>
              <a:t> </a:t>
            </a:r>
            <a:r>
              <a:rPr lang="it-IT" sz="2400" dirty="0" err="1"/>
              <a:t>created</a:t>
            </a:r>
            <a:r>
              <a:rPr lang="it-IT" sz="2400" dirty="0"/>
              <a:t> </a:t>
            </a:r>
            <a:r>
              <a:rPr lang="it-IT" sz="2400" dirty="0" err="1"/>
              <a:t>is</a:t>
            </a:r>
            <a:r>
              <a:rPr lang="it-IT" sz="2400" dirty="0"/>
              <a:t> of a </a:t>
            </a:r>
            <a:r>
              <a:rPr lang="it-IT" sz="2400" dirty="0" err="1"/>
              <a:t>peculiar</a:t>
            </a:r>
            <a:r>
              <a:rPr lang="it-IT" sz="2400" dirty="0"/>
              <a:t> nature, </a:t>
            </a:r>
            <a:r>
              <a:rPr lang="it-IT" sz="2400" dirty="0" err="1"/>
              <a:t>since</a:t>
            </a:r>
            <a:r>
              <a:rPr lang="it-IT" sz="2400" dirty="0"/>
              <a:t> </a:t>
            </a:r>
            <a:r>
              <a:rPr lang="it-IT" sz="2400" dirty="0" err="1"/>
              <a:t>our</a:t>
            </a:r>
            <a:r>
              <a:rPr lang="it-IT" sz="2400" dirty="0"/>
              <a:t> </a:t>
            </a:r>
            <a:r>
              <a:rPr lang="it-IT" sz="2400" dirty="0" err="1"/>
              <a:t>interpretation</a:t>
            </a:r>
            <a:r>
              <a:rPr lang="it-IT" sz="2400" dirty="0"/>
              <a:t> of the </a:t>
            </a:r>
            <a:r>
              <a:rPr lang="it-IT" sz="2400" dirty="0" err="1"/>
              <a:t>experimental</a:t>
            </a:r>
            <a:r>
              <a:rPr lang="it-IT" sz="2400" dirty="0"/>
              <a:t> </a:t>
            </a:r>
            <a:r>
              <a:rPr lang="it-IT" sz="2400" dirty="0" err="1"/>
              <a:t>material</a:t>
            </a:r>
            <a:r>
              <a:rPr lang="it-IT" sz="2400" dirty="0"/>
              <a:t> </a:t>
            </a:r>
            <a:r>
              <a:rPr lang="it-IT" sz="2400" dirty="0" err="1"/>
              <a:t>rests</a:t>
            </a:r>
            <a:r>
              <a:rPr lang="it-IT" sz="2400" dirty="0"/>
              <a:t> </a:t>
            </a:r>
            <a:r>
              <a:rPr lang="it-IT" sz="2400" dirty="0" err="1"/>
              <a:t>essentially</a:t>
            </a:r>
            <a:r>
              <a:rPr lang="it-IT" sz="2400" dirty="0"/>
              <a:t> </a:t>
            </a:r>
            <a:r>
              <a:rPr lang="it-IT" sz="2400" dirty="0" err="1"/>
              <a:t>upon</a:t>
            </a:r>
            <a:r>
              <a:rPr lang="it-IT" sz="2400" dirty="0"/>
              <a:t> the </a:t>
            </a:r>
            <a:r>
              <a:rPr lang="it-IT" sz="2400" dirty="0" err="1"/>
              <a:t>classical</a:t>
            </a:r>
            <a:r>
              <a:rPr lang="it-IT" sz="2400" dirty="0"/>
              <a:t> </a:t>
            </a:r>
            <a:r>
              <a:rPr lang="it-IT" sz="2400" dirty="0" err="1"/>
              <a:t>concept</a:t>
            </a:r>
            <a:r>
              <a:rPr lang="it-IT" sz="2400" dirty="0"/>
              <a:t>.» </a:t>
            </a:r>
            <a:r>
              <a:rPr lang="it-IT" sz="2400" dirty="0" err="1"/>
              <a:t>Supplement</a:t>
            </a:r>
            <a:r>
              <a:rPr lang="it-IT" sz="2400" dirty="0"/>
              <a:t> to Nature, p. 550 </a:t>
            </a:r>
            <a:r>
              <a:rPr lang="it-IT" sz="2100" dirty="0"/>
              <a:t>13/4/1928)</a:t>
            </a:r>
          </a:p>
          <a:p>
            <a:pPr algn="just"/>
            <a:endParaRPr lang="it-IT" sz="2400" dirty="0"/>
          </a:p>
          <a:p>
            <a:pPr marL="0" indent="0" algn="just">
              <a:buNone/>
            </a:pPr>
            <a:endParaRPr lang="it-IT" sz="1900" dirty="0">
              <a:solidFill>
                <a:srgbClr val="0070C0"/>
              </a:solidFill>
            </a:endParaRPr>
          </a:p>
          <a:p>
            <a:pPr algn="just">
              <a:buFont typeface="Wingdings" pitchFamily="2" charset="2"/>
              <a:buChar char="Ø"/>
            </a:pPr>
            <a:endParaRPr lang="it-IT" sz="1900" dirty="0"/>
          </a:p>
          <a:p>
            <a:pPr algn="just">
              <a:buFont typeface="Wingdings" pitchFamily="2" charset="2"/>
              <a:buChar char="Ø"/>
            </a:pPr>
            <a:r>
              <a:rPr lang="it-IT" sz="2400" dirty="0" err="1">
                <a:solidFill>
                  <a:srgbClr val="00B050"/>
                </a:solidFill>
              </a:rPr>
              <a:t>how</a:t>
            </a:r>
            <a:r>
              <a:rPr lang="it-IT" sz="2400" dirty="0">
                <a:solidFill>
                  <a:srgbClr val="00B050"/>
                </a:solidFill>
              </a:rPr>
              <a:t> do </a:t>
            </a:r>
            <a:r>
              <a:rPr lang="it-IT" sz="2400" dirty="0" err="1">
                <a:solidFill>
                  <a:srgbClr val="00B050"/>
                </a:solidFill>
              </a:rPr>
              <a:t>we</a:t>
            </a:r>
            <a:r>
              <a:rPr lang="it-IT" sz="2400" dirty="0">
                <a:solidFill>
                  <a:srgbClr val="00B050"/>
                </a:solidFill>
              </a:rPr>
              <a:t> </a:t>
            </a:r>
            <a:r>
              <a:rPr lang="it-IT" sz="2400" b="1" dirty="0" err="1">
                <a:solidFill>
                  <a:srgbClr val="00B050"/>
                </a:solidFill>
              </a:rPr>
              <a:t>distinguish</a:t>
            </a:r>
            <a:r>
              <a:rPr lang="it-IT" sz="2400" dirty="0">
                <a:solidFill>
                  <a:srgbClr val="00B050"/>
                </a:solidFill>
              </a:rPr>
              <a:t> the </a:t>
            </a:r>
            <a:r>
              <a:rPr lang="it-IT" sz="2400" dirty="0" err="1">
                <a:solidFill>
                  <a:srgbClr val="00B050"/>
                </a:solidFill>
              </a:rPr>
              <a:t>classical</a:t>
            </a:r>
            <a:r>
              <a:rPr lang="it-IT" sz="2400" dirty="0">
                <a:solidFill>
                  <a:srgbClr val="00B050"/>
                </a:solidFill>
              </a:rPr>
              <a:t> from the quantum (</a:t>
            </a:r>
            <a:r>
              <a:rPr lang="it-IT" sz="2400" dirty="0" err="1">
                <a:solidFill>
                  <a:srgbClr val="00B050"/>
                </a:solidFill>
              </a:rPr>
              <a:t>atomic</a:t>
            </a:r>
            <a:r>
              <a:rPr lang="it-IT" sz="2400" dirty="0">
                <a:solidFill>
                  <a:srgbClr val="00B050"/>
                </a:solidFill>
              </a:rPr>
              <a:t> world)?</a:t>
            </a:r>
          </a:p>
          <a:p>
            <a:pPr algn="just">
              <a:buFont typeface="Wingdings" pitchFamily="2" charset="2"/>
              <a:buChar char="Ø"/>
            </a:pPr>
            <a:endParaRPr lang="it-IT" sz="2400" dirty="0"/>
          </a:p>
          <a:p>
            <a:pPr algn="just">
              <a:buFont typeface="Wingdings" pitchFamily="2" charset="2"/>
              <a:buChar char="Ø"/>
            </a:pPr>
            <a:endParaRPr lang="it-IT" sz="2400" dirty="0"/>
          </a:p>
          <a:p>
            <a:pPr algn="just">
              <a:buFont typeface="Wingdings" pitchFamily="2" charset="2"/>
              <a:buChar char="Ø"/>
            </a:pPr>
            <a:endParaRPr lang="it-IT" sz="2400" dirty="0"/>
          </a:p>
          <a:p>
            <a:pPr algn="just">
              <a:buFont typeface="Wingdings" pitchFamily="2" charset="2"/>
              <a:buChar char="Ø"/>
            </a:pPr>
            <a:r>
              <a:rPr lang="it-IT" sz="2400" dirty="0" err="1">
                <a:solidFill>
                  <a:srgbClr val="0070C0"/>
                </a:solidFill>
              </a:rPr>
              <a:t>Bohr’s</a:t>
            </a:r>
            <a:r>
              <a:rPr lang="it-IT" sz="2400" dirty="0">
                <a:solidFill>
                  <a:srgbClr val="0070C0"/>
                </a:solidFill>
              </a:rPr>
              <a:t> </a:t>
            </a:r>
            <a:r>
              <a:rPr lang="it-IT" sz="2400" dirty="0" err="1">
                <a:solidFill>
                  <a:srgbClr val="0070C0"/>
                </a:solidFill>
              </a:rPr>
              <a:t>holism</a:t>
            </a:r>
            <a:r>
              <a:rPr lang="it-IT" sz="2400" dirty="0">
                <a:solidFill>
                  <a:srgbClr val="0070C0"/>
                </a:solidFill>
              </a:rPr>
              <a:t> </a:t>
            </a:r>
            <a:r>
              <a:rPr lang="it-IT" sz="2400" dirty="0" err="1">
                <a:solidFill>
                  <a:srgbClr val="0070C0"/>
                </a:solidFill>
              </a:rPr>
              <a:t>about</a:t>
            </a:r>
            <a:r>
              <a:rPr lang="it-IT" sz="2400" dirty="0">
                <a:solidFill>
                  <a:srgbClr val="0070C0"/>
                </a:solidFill>
              </a:rPr>
              <a:t> the </a:t>
            </a:r>
            <a:r>
              <a:rPr lang="it-IT" sz="2400" dirty="0" err="1">
                <a:solidFill>
                  <a:srgbClr val="0070C0"/>
                </a:solidFill>
              </a:rPr>
              <a:t>classical</a:t>
            </a:r>
            <a:r>
              <a:rPr lang="it-IT" sz="2400" dirty="0">
                <a:solidFill>
                  <a:srgbClr val="0070C0"/>
                </a:solidFill>
              </a:rPr>
              <a:t>-quantum </a:t>
            </a:r>
            <a:r>
              <a:rPr lang="it-IT" sz="2400" dirty="0" err="1">
                <a:solidFill>
                  <a:srgbClr val="0070C0"/>
                </a:solidFill>
              </a:rPr>
              <a:t>interaction</a:t>
            </a:r>
            <a:r>
              <a:rPr lang="it-IT" sz="2400" dirty="0">
                <a:solidFill>
                  <a:srgbClr val="0070C0"/>
                </a:solidFill>
              </a:rPr>
              <a:t> </a:t>
            </a:r>
            <a:r>
              <a:rPr lang="it-IT" sz="2400" dirty="0" err="1">
                <a:solidFill>
                  <a:srgbClr val="0070C0"/>
                </a:solidFill>
              </a:rPr>
              <a:t>makes</a:t>
            </a:r>
            <a:r>
              <a:rPr lang="it-IT" sz="2400" dirty="0">
                <a:solidFill>
                  <a:srgbClr val="0070C0"/>
                </a:solidFill>
              </a:rPr>
              <a:t> the </a:t>
            </a:r>
            <a:r>
              <a:rPr lang="it-IT" sz="2400" dirty="0" err="1">
                <a:solidFill>
                  <a:srgbClr val="0070C0"/>
                </a:solidFill>
              </a:rPr>
              <a:t>interaction</a:t>
            </a:r>
            <a:r>
              <a:rPr lang="it-IT" sz="2400" dirty="0">
                <a:solidFill>
                  <a:srgbClr val="0070C0"/>
                </a:solidFill>
              </a:rPr>
              <a:t> </a:t>
            </a:r>
            <a:r>
              <a:rPr lang="it-IT" sz="2400" dirty="0" err="1">
                <a:solidFill>
                  <a:srgbClr val="0070C0"/>
                </a:solidFill>
              </a:rPr>
              <a:t>theoretically</a:t>
            </a:r>
            <a:r>
              <a:rPr lang="it-IT" sz="2400" dirty="0">
                <a:solidFill>
                  <a:srgbClr val="0070C0"/>
                </a:solidFill>
              </a:rPr>
              <a:t> </a:t>
            </a:r>
            <a:r>
              <a:rPr lang="it-IT" sz="2400" dirty="0" err="1">
                <a:solidFill>
                  <a:srgbClr val="0070C0"/>
                </a:solidFill>
              </a:rPr>
              <a:t>unexplainable</a:t>
            </a:r>
            <a:r>
              <a:rPr lang="it-IT" sz="2400" dirty="0">
                <a:solidFill>
                  <a:srgbClr val="0070C0"/>
                </a:solidFill>
              </a:rPr>
              <a:t>, </a:t>
            </a:r>
            <a:r>
              <a:rPr lang="it-IT" sz="2400" dirty="0" err="1">
                <a:solidFill>
                  <a:srgbClr val="0070C0"/>
                </a:solidFill>
              </a:rPr>
              <a:t>though</a:t>
            </a:r>
            <a:r>
              <a:rPr lang="it-IT" sz="2400" dirty="0">
                <a:solidFill>
                  <a:srgbClr val="0070C0"/>
                </a:solidFill>
              </a:rPr>
              <a:t> </a:t>
            </a:r>
            <a:r>
              <a:rPr lang="it-IT" sz="2400" dirty="0" err="1">
                <a:solidFill>
                  <a:srgbClr val="0070C0"/>
                </a:solidFill>
              </a:rPr>
              <a:t>accountable</a:t>
            </a:r>
            <a:r>
              <a:rPr lang="it-IT" sz="2400" dirty="0">
                <a:solidFill>
                  <a:srgbClr val="0070C0"/>
                </a:solidFill>
              </a:rPr>
              <a:t> in </a:t>
            </a:r>
            <a:r>
              <a:rPr lang="it-IT" sz="2400" dirty="0" err="1">
                <a:solidFill>
                  <a:srgbClr val="0070C0"/>
                </a:solidFill>
              </a:rPr>
              <a:t>practice</a:t>
            </a:r>
            <a:r>
              <a:rPr lang="it-IT" sz="2400" dirty="0">
                <a:solidFill>
                  <a:srgbClr val="0070C0"/>
                </a:solidFill>
              </a:rPr>
              <a:t>, for </a:t>
            </a:r>
            <a:r>
              <a:rPr lang="it-IT" sz="2400" dirty="0" err="1">
                <a:solidFill>
                  <a:srgbClr val="0070C0"/>
                </a:solidFill>
              </a:rPr>
              <a:t>any</a:t>
            </a:r>
            <a:r>
              <a:rPr lang="it-IT" sz="2400" dirty="0">
                <a:solidFill>
                  <a:srgbClr val="0070C0"/>
                </a:solidFill>
              </a:rPr>
              <a:t> </a:t>
            </a:r>
            <a:r>
              <a:rPr lang="it-IT" sz="2400" dirty="0" err="1">
                <a:solidFill>
                  <a:srgbClr val="0070C0"/>
                </a:solidFill>
              </a:rPr>
              <a:t>given</a:t>
            </a:r>
            <a:r>
              <a:rPr lang="it-IT" sz="2400" dirty="0">
                <a:solidFill>
                  <a:srgbClr val="0070C0"/>
                </a:solidFill>
              </a:rPr>
              <a:t> </a:t>
            </a:r>
            <a:r>
              <a:rPr lang="it-IT" sz="2400" dirty="0" err="1">
                <a:solidFill>
                  <a:srgbClr val="0070C0"/>
                </a:solidFill>
              </a:rPr>
              <a:t>experimental</a:t>
            </a:r>
            <a:r>
              <a:rPr lang="it-IT" sz="2400" dirty="0">
                <a:solidFill>
                  <a:srgbClr val="0070C0"/>
                </a:solidFill>
              </a:rPr>
              <a:t> </a:t>
            </a:r>
            <a:r>
              <a:rPr lang="it-IT" sz="2400" dirty="0" err="1">
                <a:solidFill>
                  <a:srgbClr val="0070C0"/>
                </a:solidFill>
              </a:rPr>
              <a:t>context</a:t>
            </a:r>
            <a:r>
              <a:rPr lang="it-IT" sz="2400" dirty="0">
                <a:solidFill>
                  <a:srgbClr val="0070C0"/>
                </a:solidFill>
              </a:rPr>
              <a:t>. </a:t>
            </a:r>
            <a:r>
              <a:rPr lang="it-IT" sz="2400" dirty="0" err="1">
                <a:solidFill>
                  <a:srgbClr val="0070C0"/>
                </a:solidFill>
              </a:rPr>
              <a:t>Should</a:t>
            </a:r>
            <a:r>
              <a:rPr lang="it-IT" sz="2400" dirty="0">
                <a:solidFill>
                  <a:srgbClr val="0070C0"/>
                </a:solidFill>
              </a:rPr>
              <a:t> </a:t>
            </a:r>
            <a:r>
              <a:rPr lang="it-IT" sz="2400" dirty="0" err="1">
                <a:solidFill>
                  <a:srgbClr val="0070C0"/>
                </a:solidFill>
              </a:rPr>
              <a:t>we</a:t>
            </a:r>
            <a:r>
              <a:rPr lang="it-IT" sz="2400" dirty="0">
                <a:solidFill>
                  <a:srgbClr val="0070C0"/>
                </a:solidFill>
              </a:rPr>
              <a:t> be </a:t>
            </a:r>
            <a:r>
              <a:rPr lang="it-IT" sz="2400" dirty="0" err="1">
                <a:solidFill>
                  <a:srgbClr val="0070C0"/>
                </a:solidFill>
              </a:rPr>
              <a:t>content</a:t>
            </a:r>
            <a:r>
              <a:rPr lang="it-IT" sz="2400" dirty="0">
                <a:solidFill>
                  <a:srgbClr val="0070C0"/>
                </a:solidFill>
              </a:rPr>
              <a:t> with </a:t>
            </a:r>
            <a:r>
              <a:rPr lang="it-IT" sz="2400" dirty="0" err="1">
                <a:solidFill>
                  <a:srgbClr val="0070C0"/>
                </a:solidFill>
              </a:rPr>
              <a:t>this</a:t>
            </a:r>
            <a:r>
              <a:rPr lang="it-IT" sz="2400" dirty="0">
                <a:solidFill>
                  <a:srgbClr val="0070C0"/>
                </a:solidFill>
              </a:rPr>
              <a:t> </a:t>
            </a:r>
            <a:r>
              <a:rPr lang="it-IT" sz="2400" dirty="0" err="1">
                <a:solidFill>
                  <a:srgbClr val="0070C0"/>
                </a:solidFill>
              </a:rPr>
              <a:t>pragmatic</a:t>
            </a:r>
            <a:r>
              <a:rPr lang="it-IT" sz="2400" dirty="0">
                <a:solidFill>
                  <a:srgbClr val="0070C0"/>
                </a:solidFill>
              </a:rPr>
              <a:t> </a:t>
            </a:r>
            <a:r>
              <a:rPr lang="it-IT" sz="2400" dirty="0" err="1">
                <a:solidFill>
                  <a:srgbClr val="0070C0"/>
                </a:solidFill>
              </a:rPr>
              <a:t>solution</a:t>
            </a:r>
            <a:r>
              <a:rPr lang="it-IT" sz="2400" dirty="0">
                <a:solidFill>
                  <a:srgbClr val="0070C0"/>
                </a:solidFill>
              </a:rPr>
              <a:t>?</a:t>
            </a:r>
          </a:p>
        </p:txBody>
      </p:sp>
    </p:spTree>
    <p:extLst>
      <p:ext uri="{BB962C8B-B14F-4D97-AF65-F5344CB8AC3E}">
        <p14:creationId xmlns:p14="http://schemas.microsoft.com/office/powerpoint/2010/main" val="1915152665"/>
      </p:ext>
    </p:extLst>
  </p:cSld>
  <p:clrMapOvr>
    <a:masterClrMapping/>
  </p:clrMapOvr>
  <mc:AlternateContent xmlns:mc="http://schemas.openxmlformats.org/markup-compatibility/2006" xmlns:p14="http://schemas.microsoft.com/office/powerpoint/2010/main">
    <mc:Choice Requires="p14">
      <p:transition spd="slow" p14:dur="2000" advTm="64802"/>
    </mc:Choice>
    <mc:Fallback xmlns="">
      <p:transition spd="slow" advTm="6480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dirty="0"/>
              <a:t>4.2 </a:t>
            </a:r>
            <a:r>
              <a:rPr lang="en-US" sz="3200" dirty="0">
                <a:sym typeface="Wingdings"/>
              </a:rPr>
              <a:t></a:t>
            </a:r>
            <a:r>
              <a:rPr lang="en-US" sz="3200" dirty="0"/>
              <a:t> Bohr’s descriptive metaphysics</a:t>
            </a:r>
          </a:p>
        </p:txBody>
      </p:sp>
      <p:sp>
        <p:nvSpPr>
          <p:cNvPr id="3" name="Segnaposto contenuto 2"/>
          <p:cNvSpPr>
            <a:spLocks noGrp="1"/>
          </p:cNvSpPr>
          <p:nvPr>
            <p:ph idx="1"/>
          </p:nvPr>
        </p:nvSpPr>
        <p:spPr>
          <a:xfrm>
            <a:off x="457200" y="1600200"/>
            <a:ext cx="8229600" cy="5657850"/>
          </a:xfrm>
        </p:spPr>
        <p:txBody>
          <a:bodyPr>
            <a:normAutofit/>
          </a:bodyPr>
          <a:lstStyle/>
          <a:p>
            <a:pPr algn="just"/>
            <a:r>
              <a:rPr lang="en-US" sz="2000" dirty="0"/>
              <a:t>Classical concepts are conditions of possibility to refer to quantum systems</a:t>
            </a:r>
          </a:p>
          <a:p>
            <a:pPr algn="just"/>
            <a:endParaRPr lang="en-US" sz="2000" dirty="0"/>
          </a:p>
          <a:p>
            <a:pPr algn="just"/>
            <a:r>
              <a:rPr lang="en-US" sz="2000" dirty="0"/>
              <a:t>“There is a shared and universal conceptual scheme which we human beings have, and know that we have, and for which no </a:t>
            </a:r>
            <a:r>
              <a:rPr lang="en-US" sz="2000" i="1" dirty="0"/>
              <a:t>justification</a:t>
            </a:r>
            <a:r>
              <a:rPr lang="en-US" sz="2000" dirty="0"/>
              <a:t> in terms of more fundamental concepts or claims can be given”. Strawson (2009, 32)</a:t>
            </a:r>
          </a:p>
          <a:p>
            <a:pPr algn="just"/>
            <a:endParaRPr lang="en-US" sz="2000" dirty="0"/>
          </a:p>
          <a:p>
            <a:pPr marL="0" indent="0" algn="just">
              <a:buNone/>
            </a:pPr>
            <a:endParaRPr lang="en-US" sz="2000" dirty="0"/>
          </a:p>
          <a:p>
            <a:pPr algn="just"/>
            <a:r>
              <a:rPr lang="en-US" sz="2000" dirty="0"/>
              <a:t>We cannot explain human experience and classical physical concepts by using the language of QM! Because this explanatory task would call in its turn classical physics…</a:t>
            </a:r>
          </a:p>
          <a:p>
            <a:pPr algn="just"/>
            <a:endParaRPr lang="en-US" sz="2000" dirty="0"/>
          </a:p>
          <a:p>
            <a:pPr algn="just"/>
            <a:endParaRPr lang="en-US" sz="2000" dirty="0"/>
          </a:p>
          <a:p>
            <a:pPr algn="just"/>
            <a:r>
              <a:rPr lang="en-US" sz="2000" dirty="0"/>
              <a:t>Conceptual primacy, not ontological primacy: Bohr is an entity realist</a:t>
            </a:r>
          </a:p>
          <a:p>
            <a:pPr algn="just"/>
            <a:endParaRPr lang="en-US" dirty="0"/>
          </a:p>
          <a:p>
            <a:pPr algn="just"/>
            <a:endParaRPr lang="en-US" dirty="0"/>
          </a:p>
        </p:txBody>
      </p:sp>
    </p:spTree>
    <p:extLst>
      <p:ext uri="{BB962C8B-B14F-4D97-AF65-F5344CB8AC3E}">
        <p14:creationId xmlns:p14="http://schemas.microsoft.com/office/powerpoint/2010/main" val="247517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265488" cy="967140"/>
          </a:xfrm>
        </p:spPr>
        <p:txBody>
          <a:bodyPr>
            <a:normAutofit/>
          </a:bodyPr>
          <a:lstStyle/>
          <a:p>
            <a:r>
              <a:rPr lang="en-US" sz="2400" dirty="0"/>
              <a:t>4.3 QT as a Principle Theory that relativizes previously absolute magnitudes</a:t>
            </a:r>
          </a:p>
        </p:txBody>
      </p:sp>
      <p:sp>
        <p:nvSpPr>
          <p:cNvPr id="3" name="Segnaposto contenuto 2"/>
          <p:cNvSpPr>
            <a:spLocks noGrp="1"/>
          </p:cNvSpPr>
          <p:nvPr>
            <p:ph idx="1"/>
          </p:nvPr>
        </p:nvSpPr>
        <p:spPr>
          <a:xfrm>
            <a:off x="457200" y="1241778"/>
            <a:ext cx="8503356" cy="5319889"/>
          </a:xfrm>
        </p:spPr>
        <p:txBody>
          <a:bodyPr>
            <a:normAutofit/>
          </a:bodyPr>
          <a:lstStyle/>
          <a:p>
            <a:pPr marL="0" indent="0">
              <a:buNone/>
            </a:pPr>
            <a:endParaRPr lang="it-IT" sz="2400" dirty="0"/>
          </a:p>
          <a:p>
            <a:r>
              <a:rPr lang="it-IT" sz="2000" b="1" dirty="0"/>
              <a:t>“</a:t>
            </a:r>
            <a:r>
              <a:rPr lang="mr-IN" sz="2000" b="1" dirty="0"/>
              <a:t>…</a:t>
            </a:r>
            <a:r>
              <a:rPr lang="en-US" sz="2000" b="1" dirty="0"/>
              <a:t> a comparison of purely logical aspects of relativistic and complementary argumentation reveals striking similarities as regards the renunciation of the </a:t>
            </a:r>
            <a:r>
              <a:rPr lang="en-US" sz="2000" b="1" i="1" dirty="0"/>
              <a:t>absolute significance of conventional physical attributes of objects</a:t>
            </a:r>
            <a:r>
              <a:rPr lang="en-US" sz="2000" b="1" dirty="0"/>
              <a:t>. Also</a:t>
            </a:r>
            <a:r>
              <a:rPr lang="en-US" sz="2000" b="1" i="1" dirty="0">
                <a:solidFill>
                  <a:srgbClr val="3366FF"/>
                </a:solidFill>
              </a:rPr>
              <a:t>, the neglect of the atomic constitution of the measuring instruments themselves, </a:t>
            </a:r>
            <a:r>
              <a:rPr lang="mr-IN" sz="2000" b="1" i="1" dirty="0">
                <a:solidFill>
                  <a:srgbClr val="3366FF"/>
                </a:solidFill>
              </a:rPr>
              <a:t>…</a:t>
            </a:r>
            <a:r>
              <a:rPr lang="en-US" sz="2000" b="1" i="1" dirty="0">
                <a:solidFill>
                  <a:srgbClr val="3366FF"/>
                </a:solidFill>
              </a:rPr>
              <a:t>is equally characteristic of the applications of relativity and quantum </a:t>
            </a:r>
            <a:r>
              <a:rPr lang="en-US" sz="2000" b="1" i="1" dirty="0">
                <a:solidFill>
                  <a:srgbClr val="0070C0"/>
                </a:solidFill>
              </a:rPr>
              <a:t>theory</a:t>
            </a:r>
            <a:r>
              <a:rPr lang="en-US" sz="2000" b="1" i="1" dirty="0"/>
              <a:t>.”</a:t>
            </a:r>
            <a:r>
              <a:rPr lang="en-US" sz="2000" b="1" dirty="0"/>
              <a:t> (Bohr 1949, 236)</a:t>
            </a:r>
          </a:p>
          <a:p>
            <a:pPr marL="0" indent="0">
              <a:buNone/>
            </a:pPr>
            <a:endParaRPr lang="en-US" sz="2400" dirty="0"/>
          </a:p>
          <a:p>
            <a:r>
              <a:rPr lang="en-US" sz="2000" dirty="0"/>
              <a:t>Velocities, spatial and temporal intervals are relational (STR)</a:t>
            </a:r>
          </a:p>
          <a:p>
            <a:endParaRPr lang="en-US" sz="2000" dirty="0"/>
          </a:p>
          <a:p>
            <a:r>
              <a:rPr lang="en-US" sz="2000" dirty="0"/>
              <a:t>Position, momentum, energy, time, spin directions are relational in QT (or measurement-dependent).</a:t>
            </a:r>
          </a:p>
          <a:p>
            <a:endParaRPr lang="en-US" sz="2000" dirty="0"/>
          </a:p>
          <a:p>
            <a:r>
              <a:rPr lang="en-US" sz="2000" dirty="0"/>
              <a:t>in STR there is an invariant element internal to the theory, in Bohr’s formulation the invariant is the non-commutativity of the </a:t>
            </a:r>
            <a:r>
              <a:rPr lang="en-US" sz="2000"/>
              <a:t>algebraic structure</a:t>
            </a:r>
            <a:endParaRPr lang="en-US" sz="2000" dirty="0"/>
          </a:p>
        </p:txBody>
      </p:sp>
    </p:spTree>
    <p:extLst>
      <p:ext uri="{BB962C8B-B14F-4D97-AF65-F5344CB8AC3E}">
        <p14:creationId xmlns:p14="http://schemas.microsoft.com/office/powerpoint/2010/main" val="4105016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379" y="274638"/>
            <a:ext cx="8532421" cy="1143000"/>
          </a:xfrm>
        </p:spPr>
        <p:txBody>
          <a:bodyPr>
            <a:normAutofit/>
          </a:bodyPr>
          <a:lstStyle/>
          <a:p>
            <a:r>
              <a:rPr lang="en-US" sz="2800" dirty="0"/>
              <a:t>4.4 The correspondence principle and analogies with STR </a:t>
            </a:r>
          </a:p>
        </p:txBody>
      </p:sp>
      <p:sp>
        <p:nvSpPr>
          <p:cNvPr id="3" name="Segnaposto contenuto 2"/>
          <p:cNvSpPr>
            <a:spLocks noGrp="1"/>
          </p:cNvSpPr>
          <p:nvPr>
            <p:ph idx="1"/>
          </p:nvPr>
        </p:nvSpPr>
        <p:spPr>
          <a:xfrm>
            <a:off x="457200" y="1585912"/>
            <a:ext cx="8229600" cy="4525963"/>
          </a:xfrm>
        </p:spPr>
        <p:txBody>
          <a:bodyPr>
            <a:normAutofit/>
          </a:bodyPr>
          <a:lstStyle/>
          <a:p>
            <a:pPr algn="just"/>
            <a:r>
              <a:rPr lang="en-US" sz="2000" dirty="0"/>
              <a:t>Correspondence principle: “a rational generalization of classical physics, which would permit the harmonious incorporation of the quantum of action” (Bohr 1963, 2, my emphasis). Analogy with the relativity principle in STR (Jeff) in the role of c and h</a:t>
            </a:r>
          </a:p>
          <a:p>
            <a:pPr algn="just">
              <a:buFont typeface="Arial" panose="020B0604020202020204" pitchFamily="34" charset="0"/>
              <a:buChar char="•"/>
            </a:pPr>
            <a:endParaRPr lang="it-IT" sz="2000" dirty="0"/>
          </a:p>
          <a:p>
            <a:pPr algn="just">
              <a:buFont typeface="Arial" panose="020B0604020202020204" pitchFamily="34" charset="0"/>
              <a:buChar char="•"/>
            </a:pPr>
            <a:endParaRPr lang="it-IT" sz="2000" dirty="0"/>
          </a:p>
          <a:p>
            <a:pPr marL="0" indent="0" algn="just">
              <a:buNone/>
            </a:pPr>
            <a:endParaRPr lang="it-IT" sz="2000" dirty="0"/>
          </a:p>
          <a:p>
            <a:pPr algn="just">
              <a:buFont typeface="Arial" panose="020B0604020202020204" pitchFamily="34" charset="0"/>
              <a:buChar char="•"/>
            </a:pPr>
            <a:r>
              <a:rPr lang="it-IT" sz="2000" dirty="0"/>
              <a:t>«in </a:t>
            </a:r>
            <a:r>
              <a:rPr lang="it-IT" sz="2000" dirty="0" err="1"/>
              <a:t>relativity</a:t>
            </a:r>
            <a:r>
              <a:rPr lang="it-IT" sz="2000" dirty="0"/>
              <a:t> </a:t>
            </a:r>
            <a:r>
              <a:rPr lang="it-IT" sz="2000" dirty="0" err="1"/>
              <a:t>theory</a:t>
            </a:r>
            <a:r>
              <a:rPr lang="it-IT" sz="2000" dirty="0"/>
              <a:t> the </a:t>
            </a:r>
            <a:r>
              <a:rPr lang="it-IT" sz="2000" dirty="0" err="1"/>
              <a:t>separation</a:t>
            </a:r>
            <a:r>
              <a:rPr lang="it-IT" sz="2000" dirty="0"/>
              <a:t> </a:t>
            </a:r>
            <a:r>
              <a:rPr lang="it-IT" sz="2000" dirty="0" err="1"/>
              <a:t>between</a:t>
            </a:r>
            <a:r>
              <a:rPr lang="it-IT" sz="2000" dirty="0"/>
              <a:t> time and </a:t>
            </a:r>
            <a:r>
              <a:rPr lang="it-IT" sz="2000" dirty="0" err="1"/>
              <a:t>space</a:t>
            </a:r>
            <a:r>
              <a:rPr lang="it-IT" sz="2000" dirty="0"/>
              <a:t> </a:t>
            </a:r>
            <a:r>
              <a:rPr lang="it-IT" sz="2000" dirty="0" err="1"/>
              <a:t>depends</a:t>
            </a:r>
            <a:r>
              <a:rPr lang="it-IT" sz="2000" dirty="0"/>
              <a:t> on the </a:t>
            </a:r>
            <a:r>
              <a:rPr lang="it-IT" sz="2000" dirty="0" err="1"/>
              <a:t>smallness</a:t>
            </a:r>
            <a:r>
              <a:rPr lang="it-IT" sz="2000" dirty="0"/>
              <a:t> of the rate (v/c), «</a:t>
            </a:r>
            <a:r>
              <a:rPr lang="it-IT" sz="2000" b="1" dirty="0"/>
              <a:t>in quantum </a:t>
            </a:r>
            <a:r>
              <a:rPr lang="it-IT" sz="2000" b="1" dirty="0" err="1"/>
              <a:t>theory</a:t>
            </a:r>
            <a:r>
              <a:rPr lang="it-IT" sz="2000" b="1" dirty="0"/>
              <a:t> … the </a:t>
            </a:r>
            <a:r>
              <a:rPr lang="it-IT" sz="2000" b="1" dirty="0" err="1"/>
              <a:t>appropriateness</a:t>
            </a:r>
            <a:r>
              <a:rPr lang="it-IT" sz="2000" b="1" dirty="0"/>
              <a:t> of </a:t>
            </a:r>
            <a:r>
              <a:rPr lang="it-IT" sz="2000" b="1" dirty="0" err="1"/>
              <a:t>our</a:t>
            </a:r>
            <a:r>
              <a:rPr lang="it-IT" sz="2000" b="1" dirty="0"/>
              <a:t> </a:t>
            </a:r>
            <a:r>
              <a:rPr lang="it-IT" sz="2000" b="1" dirty="0" err="1"/>
              <a:t>usual</a:t>
            </a:r>
            <a:r>
              <a:rPr lang="it-IT" sz="2000" b="1" dirty="0"/>
              <a:t> </a:t>
            </a:r>
            <a:r>
              <a:rPr lang="it-IT" sz="2000" b="1" dirty="0" err="1"/>
              <a:t>causal</a:t>
            </a:r>
            <a:r>
              <a:rPr lang="it-IT" sz="2000" b="1" dirty="0"/>
              <a:t> </a:t>
            </a:r>
            <a:r>
              <a:rPr lang="it-IT" sz="2000" b="1" dirty="0" err="1"/>
              <a:t>space</a:t>
            </a:r>
            <a:r>
              <a:rPr lang="it-IT" sz="2000" b="1" dirty="0"/>
              <a:t>-time </a:t>
            </a:r>
            <a:r>
              <a:rPr lang="it-IT" sz="2000" b="1" dirty="0" err="1"/>
              <a:t>description</a:t>
            </a:r>
            <a:r>
              <a:rPr lang="it-IT" sz="2000" b="1" dirty="0"/>
              <a:t> </a:t>
            </a:r>
            <a:r>
              <a:rPr lang="it-IT" sz="2000" b="1" dirty="0" err="1"/>
              <a:t>depends</a:t>
            </a:r>
            <a:r>
              <a:rPr lang="it-IT" sz="2000" b="1" dirty="0"/>
              <a:t> </a:t>
            </a:r>
            <a:r>
              <a:rPr lang="it-IT" sz="2000" b="1" dirty="0" err="1"/>
              <a:t>entirely</a:t>
            </a:r>
            <a:r>
              <a:rPr lang="it-IT" sz="2000" b="1" dirty="0"/>
              <a:t> </a:t>
            </a:r>
            <a:r>
              <a:rPr lang="it-IT" sz="2000" b="1" dirty="0" err="1"/>
              <a:t>upon</a:t>
            </a:r>
            <a:r>
              <a:rPr lang="it-IT" sz="2000" b="1" dirty="0"/>
              <a:t> the small </a:t>
            </a:r>
            <a:r>
              <a:rPr lang="it-IT" sz="2000" b="1" dirty="0" err="1"/>
              <a:t>value</a:t>
            </a:r>
            <a:r>
              <a:rPr lang="it-IT" sz="2000" b="1" dirty="0"/>
              <a:t> of the quantum of </a:t>
            </a:r>
            <a:r>
              <a:rPr lang="it-IT" sz="2000" b="1" dirty="0" err="1"/>
              <a:t>action</a:t>
            </a:r>
            <a:r>
              <a:rPr lang="it-IT" sz="2000" b="1" dirty="0"/>
              <a:t>»</a:t>
            </a:r>
          </a:p>
          <a:p>
            <a:pPr algn="just">
              <a:buFont typeface="Arial" panose="020B0604020202020204" pitchFamily="34" charset="0"/>
              <a:buChar char="•"/>
            </a:pPr>
            <a:endParaRPr lang="it-IT" sz="2000" b="1" dirty="0"/>
          </a:p>
          <a:p>
            <a:pPr marL="0" indent="0" algn="just">
              <a:buNone/>
            </a:pPr>
            <a:endParaRPr lang="it-IT" sz="2000" b="1" dirty="0"/>
          </a:p>
          <a:p>
            <a:pPr algn="just">
              <a:buFont typeface="Arial" panose="020B0604020202020204" pitchFamily="34" charset="0"/>
              <a:buChar char="•"/>
            </a:pPr>
            <a:endParaRPr lang="it-IT" sz="2000" b="1" dirty="0"/>
          </a:p>
          <a:p>
            <a:pPr algn="just">
              <a:buFont typeface="Arial" panose="020B0604020202020204" pitchFamily="34" charset="0"/>
              <a:buChar char="•"/>
            </a:pPr>
            <a:endParaRPr lang="it-IT" sz="2000" b="1" dirty="0"/>
          </a:p>
          <a:p>
            <a:pPr algn="just">
              <a:buFont typeface="Arial" panose="020B0604020202020204" pitchFamily="34" charset="0"/>
              <a:buChar char="•"/>
            </a:pPr>
            <a:endParaRPr lang="en-US" sz="2000" b="1" dirty="0"/>
          </a:p>
        </p:txBody>
      </p:sp>
    </p:spTree>
    <p:extLst>
      <p:ext uri="{BB962C8B-B14F-4D97-AF65-F5344CB8AC3E}">
        <p14:creationId xmlns:p14="http://schemas.microsoft.com/office/powerpoint/2010/main" val="149506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4C06-696C-EE45-9AD8-6303ABF61A4B}"/>
              </a:ext>
            </a:extLst>
          </p:cNvPr>
          <p:cNvSpPr>
            <a:spLocks noGrp="1"/>
          </p:cNvSpPr>
          <p:nvPr>
            <p:ph type="title"/>
          </p:nvPr>
        </p:nvSpPr>
        <p:spPr/>
        <p:txBody>
          <a:bodyPr/>
          <a:lstStyle/>
          <a:p>
            <a:r>
              <a:rPr lang="it-IT" dirty="0"/>
              <a:t>Plan</a:t>
            </a:r>
          </a:p>
        </p:txBody>
      </p:sp>
      <p:sp>
        <p:nvSpPr>
          <p:cNvPr id="3" name="Content Placeholder 2">
            <a:extLst>
              <a:ext uri="{FF2B5EF4-FFF2-40B4-BE49-F238E27FC236}">
                <a16:creationId xmlns:a16="http://schemas.microsoft.com/office/drawing/2014/main" id="{D0A040EF-C142-9D46-9C08-F73F011A04A5}"/>
              </a:ext>
            </a:extLst>
          </p:cNvPr>
          <p:cNvSpPr>
            <a:spLocks noGrp="1"/>
          </p:cNvSpPr>
          <p:nvPr>
            <p:ph idx="1"/>
          </p:nvPr>
        </p:nvSpPr>
        <p:spPr>
          <a:xfrm>
            <a:off x="457200" y="1417638"/>
            <a:ext cx="8229600" cy="5165724"/>
          </a:xfrm>
        </p:spPr>
        <p:txBody>
          <a:bodyPr vert="horz" lIns="91440" tIns="45720" rIns="91440" bIns="45720" rtlCol="0" anchor="t">
            <a:normAutofit/>
          </a:bodyPr>
          <a:lstStyle/>
          <a:p>
            <a:pPr marL="514350" indent="-514350">
              <a:buFont typeface="+mj-lt"/>
              <a:buAutoNum type="arabicParenR"/>
            </a:pPr>
            <a:endParaRPr lang="it-IT" dirty="0">
              <a:cs typeface="Calibri"/>
            </a:endParaRPr>
          </a:p>
          <a:p>
            <a:pPr marL="514350" indent="-514350">
              <a:buFont typeface="+mj-lt"/>
              <a:buAutoNum type="arabicParenR"/>
            </a:pPr>
            <a:r>
              <a:rPr lang="it-IT" sz="2000" dirty="0" err="1"/>
              <a:t>Introduction</a:t>
            </a:r>
            <a:r>
              <a:rPr lang="it-IT" sz="2000" dirty="0"/>
              <a:t>: </a:t>
            </a:r>
            <a:r>
              <a:rPr lang="it-IT" sz="2000" dirty="0" err="1"/>
              <a:t>motivation</a:t>
            </a:r>
            <a:r>
              <a:rPr lang="it-IT" sz="2000" dirty="0"/>
              <a:t>, a </a:t>
            </a:r>
            <a:r>
              <a:rPr lang="it-IT" sz="2000" dirty="0" err="1"/>
              <a:t>distinction</a:t>
            </a:r>
            <a:r>
              <a:rPr lang="it-IT" sz="2000" dirty="0"/>
              <a:t>, and the </a:t>
            </a:r>
            <a:r>
              <a:rPr lang="it-IT" sz="2000" dirty="0" err="1"/>
              <a:t>current</a:t>
            </a:r>
            <a:r>
              <a:rPr lang="it-IT" sz="2000" dirty="0"/>
              <a:t> situation in the </a:t>
            </a:r>
            <a:r>
              <a:rPr lang="it-IT" sz="2000" dirty="0" err="1"/>
              <a:t>philosophy</a:t>
            </a:r>
            <a:r>
              <a:rPr lang="it-IT" sz="2000" dirty="0"/>
              <a:t> of QT</a:t>
            </a:r>
            <a:endParaRPr lang="it-IT" sz="2000" b="1" dirty="0"/>
          </a:p>
          <a:p>
            <a:pPr marL="514350" indent="-514350">
              <a:buFont typeface="+mj-lt"/>
              <a:buAutoNum type="arabicParenR"/>
            </a:pPr>
            <a:endParaRPr lang="it-IT" sz="2000" b="1" dirty="0"/>
          </a:p>
          <a:p>
            <a:pPr marL="514350" indent="-514350">
              <a:buFont typeface="+mj-lt"/>
              <a:buAutoNum type="arabicParenR"/>
            </a:pPr>
            <a:r>
              <a:rPr lang="it-IT" sz="2000" dirty="0" err="1"/>
              <a:t>Bohr’s</a:t>
            </a:r>
            <a:r>
              <a:rPr lang="it-IT" sz="2000" dirty="0"/>
              <a:t> </a:t>
            </a:r>
            <a:r>
              <a:rPr lang="it-IT" sz="2000" dirty="0" err="1"/>
              <a:t>philosophy</a:t>
            </a:r>
            <a:r>
              <a:rPr lang="it-IT" sz="2000" dirty="0"/>
              <a:t> of QT and </a:t>
            </a:r>
            <a:r>
              <a:rPr lang="it-IT" sz="2000" dirty="0" err="1"/>
              <a:t>his</a:t>
            </a:r>
            <a:r>
              <a:rPr lang="it-IT" sz="2000" dirty="0"/>
              <a:t> «</a:t>
            </a:r>
            <a:r>
              <a:rPr lang="it-IT" sz="2000" dirty="0" err="1"/>
              <a:t>separation</a:t>
            </a:r>
            <a:r>
              <a:rPr lang="it-IT" sz="2000" dirty="0"/>
              <a:t> </a:t>
            </a:r>
            <a:r>
              <a:rPr lang="it-IT" sz="2000" dirty="0" err="1"/>
              <a:t>thesis</a:t>
            </a:r>
            <a:r>
              <a:rPr lang="it-IT" sz="2000" dirty="0"/>
              <a:t>» (ST)</a:t>
            </a:r>
            <a:endParaRPr lang="it-IT" sz="2000" dirty="0">
              <a:cs typeface="Calibri"/>
            </a:endParaRPr>
          </a:p>
          <a:p>
            <a:pPr marL="514350" indent="-514350">
              <a:buFont typeface="+mj-lt"/>
              <a:buAutoNum type="arabicParenR"/>
            </a:pPr>
            <a:endParaRPr lang="it-IT" sz="2000" dirty="0"/>
          </a:p>
          <a:p>
            <a:pPr marL="514350" indent="-514350">
              <a:buFont typeface="+mj-lt"/>
              <a:buAutoNum type="arabicParenR"/>
            </a:pPr>
            <a:r>
              <a:rPr lang="it-IT" sz="2000" dirty="0"/>
              <a:t>Three </a:t>
            </a:r>
            <a:r>
              <a:rPr lang="it-IT" sz="2000" dirty="0" err="1"/>
              <a:t>difficulties</a:t>
            </a:r>
            <a:r>
              <a:rPr lang="it-IT" sz="2000" dirty="0"/>
              <a:t> </a:t>
            </a:r>
            <a:r>
              <a:rPr lang="it-IT" sz="2000" dirty="0" err="1"/>
              <a:t>raised</a:t>
            </a:r>
            <a:r>
              <a:rPr lang="it-IT" sz="2000" dirty="0"/>
              <a:t> by the (ST)</a:t>
            </a:r>
          </a:p>
          <a:p>
            <a:pPr marL="514350" indent="-514350">
              <a:buFont typeface="+mj-lt"/>
              <a:buAutoNum type="arabicParenR"/>
            </a:pPr>
            <a:endParaRPr lang="it-IT" sz="2000" dirty="0"/>
          </a:p>
          <a:p>
            <a:pPr marL="514350" indent="-514350">
              <a:buFont typeface="+mj-lt"/>
              <a:buAutoNum type="arabicParenR"/>
            </a:pPr>
            <a:r>
              <a:rPr lang="it-IT" sz="2000" dirty="0" err="1"/>
              <a:t>Bohr’s</a:t>
            </a:r>
            <a:r>
              <a:rPr lang="it-IT" sz="2000" dirty="0"/>
              <a:t> </a:t>
            </a:r>
            <a:r>
              <a:rPr lang="it-IT" sz="2000" dirty="0" err="1"/>
              <a:t>responses</a:t>
            </a:r>
            <a:r>
              <a:rPr lang="it-IT" sz="2000" dirty="0"/>
              <a:t>: the </a:t>
            </a:r>
            <a:r>
              <a:rPr lang="it-IT" sz="2000" dirty="0" err="1"/>
              <a:t>need</a:t>
            </a:r>
            <a:r>
              <a:rPr lang="it-IT" sz="2000" dirty="0"/>
              <a:t> of the </a:t>
            </a:r>
            <a:r>
              <a:rPr lang="it-IT" sz="2000" dirty="0" err="1"/>
              <a:t>classical</a:t>
            </a:r>
            <a:r>
              <a:rPr lang="it-IT" sz="2000" dirty="0"/>
              <a:t> </a:t>
            </a:r>
            <a:r>
              <a:rPr lang="it-IT" sz="2000" dirty="0" err="1"/>
              <a:t>language</a:t>
            </a:r>
            <a:endParaRPr lang="en-US" sz="2000" dirty="0"/>
          </a:p>
          <a:p>
            <a:pPr marL="514350" indent="-514350">
              <a:buFont typeface="+mj-lt"/>
              <a:buAutoNum type="arabicParenR"/>
            </a:pPr>
            <a:endParaRPr lang="en-US" sz="2000" b="1" dirty="0"/>
          </a:p>
          <a:p>
            <a:pPr marL="514350" indent="-514350">
              <a:buFont typeface="+mj-lt"/>
              <a:buAutoNum type="arabicParenR"/>
            </a:pPr>
            <a:r>
              <a:rPr lang="en-US" sz="2000" b="1" dirty="0"/>
              <a:t>Bohr’s holism and extant problems in his philosophy of QM</a:t>
            </a:r>
          </a:p>
          <a:p>
            <a:pPr marL="514350" indent="-514350">
              <a:buFont typeface="+mj-lt"/>
              <a:buAutoNum type="arabicParenR"/>
            </a:pPr>
            <a:endParaRPr lang="it-IT" sz="2000" dirty="0"/>
          </a:p>
          <a:p>
            <a:pPr marL="514350" indent="-514350">
              <a:buAutoNum type="arabicParenR"/>
            </a:pPr>
            <a:endParaRPr lang="it-IT" sz="2000" dirty="0">
              <a:cs typeface="Calibri"/>
            </a:endParaRPr>
          </a:p>
          <a:p>
            <a:pPr marL="0" indent="0" algn="ctr">
              <a:buNone/>
            </a:pPr>
            <a:endParaRPr lang="it-IT" sz="2000" dirty="0">
              <a:cs typeface="Calibri"/>
            </a:endParaRPr>
          </a:p>
          <a:p>
            <a:pPr marL="0" indent="0">
              <a:buNone/>
            </a:pPr>
            <a:endParaRPr lang="it-IT" dirty="0"/>
          </a:p>
          <a:p>
            <a:pPr marL="514350" indent="-514350">
              <a:buFont typeface="+mj-lt"/>
              <a:buAutoNum type="arabicParenR"/>
            </a:pPr>
            <a:endParaRPr lang="it-IT" dirty="0"/>
          </a:p>
          <a:p>
            <a:pPr marL="514350" indent="-514350">
              <a:buFont typeface="+mj-lt"/>
              <a:buAutoNum type="arabicParenR"/>
            </a:pPr>
            <a:endParaRPr lang="it-IT" dirty="0"/>
          </a:p>
          <a:p>
            <a:pPr marL="514350" indent="-514350">
              <a:buFont typeface="+mj-lt"/>
              <a:buAutoNum type="arabicParenR"/>
            </a:pPr>
            <a:endParaRPr lang="it-IT" dirty="0"/>
          </a:p>
          <a:p>
            <a:pPr marL="514350" indent="-514350">
              <a:buFont typeface="Calibri"/>
              <a:buAutoNum type="arabicParenR"/>
            </a:pPr>
            <a:endParaRPr lang="it-IT" dirty="0">
              <a:cs typeface="Calibri"/>
            </a:endParaRPr>
          </a:p>
          <a:p>
            <a:endParaRPr lang="it-IT" dirty="0">
              <a:cs typeface="Calibri"/>
            </a:endParaRPr>
          </a:p>
        </p:txBody>
      </p:sp>
    </p:spTree>
    <p:extLst>
      <p:ext uri="{BB962C8B-B14F-4D97-AF65-F5344CB8AC3E}">
        <p14:creationId xmlns:p14="http://schemas.microsoft.com/office/powerpoint/2010/main" val="2585413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2064" y="274638"/>
            <a:ext cx="10046208" cy="1143000"/>
          </a:xfrm>
        </p:spPr>
        <p:txBody>
          <a:bodyPr>
            <a:normAutofit/>
          </a:bodyPr>
          <a:lstStyle/>
          <a:p>
            <a:r>
              <a:rPr lang="en-US" sz="2800" dirty="0"/>
              <a:t>According to Bohr, measurements </a:t>
            </a:r>
            <a:r>
              <a:rPr lang="en-US" sz="2800" i="1" dirty="0"/>
              <a:t>are</a:t>
            </a:r>
            <a:r>
              <a:rPr lang="en-US" sz="2800" dirty="0"/>
              <a:t> physical processes</a:t>
            </a:r>
          </a:p>
        </p:txBody>
      </p:sp>
      <p:sp>
        <p:nvSpPr>
          <p:cNvPr id="3" name="Segnaposto contenuto 2"/>
          <p:cNvSpPr>
            <a:spLocks noGrp="1"/>
          </p:cNvSpPr>
          <p:nvPr>
            <p:ph idx="1"/>
          </p:nvPr>
        </p:nvSpPr>
        <p:spPr>
          <a:xfrm>
            <a:off x="254000" y="1146048"/>
            <a:ext cx="8565444" cy="4980115"/>
          </a:xfrm>
        </p:spPr>
        <p:txBody>
          <a:bodyPr>
            <a:normAutofit lnSpcReduction="10000"/>
          </a:bodyPr>
          <a:lstStyle/>
          <a:p>
            <a:endParaRPr lang="en-US" sz="2400" dirty="0"/>
          </a:p>
          <a:p>
            <a:r>
              <a:rPr lang="en-US" sz="2000" dirty="0"/>
              <a:t>The problem of measurement: completeness of QM, linearity of </a:t>
            </a:r>
            <a:r>
              <a:rPr lang="en-US" sz="2000" dirty="0">
                <a:latin typeface="Symbol" charset="2"/>
              </a:rPr>
              <a:t>Y</a:t>
            </a:r>
            <a:r>
              <a:rPr lang="en-US" sz="2000" dirty="0"/>
              <a:t>, definite outcomes: contradiction! </a:t>
            </a:r>
          </a:p>
          <a:p>
            <a:endParaRPr lang="en-US" sz="2000" dirty="0"/>
          </a:p>
          <a:p>
            <a:r>
              <a:rPr lang="en-US" sz="2000" dirty="0"/>
              <a:t>Bohr defines a measurement as a </a:t>
            </a:r>
            <a:r>
              <a:rPr lang="en-US" sz="2000" b="1" dirty="0"/>
              <a:t>physical</a:t>
            </a:r>
            <a:r>
              <a:rPr lang="en-US" sz="2000" dirty="0"/>
              <a:t> </a:t>
            </a:r>
            <a:r>
              <a:rPr lang="en-US" sz="2000" b="1" dirty="0"/>
              <a:t>interaction</a:t>
            </a:r>
            <a:r>
              <a:rPr lang="en-US" sz="2000" dirty="0"/>
              <a:t> in two difference ways: </a:t>
            </a:r>
          </a:p>
          <a:p>
            <a:endParaRPr lang="en-US" sz="2000" dirty="0"/>
          </a:p>
          <a:p>
            <a:pPr marL="457200" indent="-457200">
              <a:buFont typeface="+mj-lt"/>
              <a:buAutoNum type="arabicPeriod"/>
            </a:pPr>
            <a:r>
              <a:rPr lang="en-US" sz="2000" dirty="0"/>
              <a:t>“finite, uncontrollable interaction” between system and apparatus”, that, for this very reason, are not further describable from a dynamical perspective</a:t>
            </a:r>
          </a:p>
          <a:p>
            <a:pPr marL="457200" indent="-457200">
              <a:buFont typeface="+mj-lt"/>
              <a:buAutoNum type="arabicPeriod"/>
            </a:pPr>
            <a:endParaRPr lang="en-US" sz="2000" dirty="0"/>
          </a:p>
          <a:p>
            <a:pPr marL="457200" indent="-457200">
              <a:buFont typeface="+mj-lt"/>
              <a:buAutoNum type="arabicPeriod"/>
            </a:pPr>
            <a:r>
              <a:rPr lang="en-US" sz="2000" dirty="0"/>
              <a:t>“suitable amplifications devices with irreversible functioning such as, for example, permanent marks on a photographic plate” (Bohr 1954, 73). </a:t>
            </a:r>
          </a:p>
          <a:p>
            <a:pPr marL="457200" indent="-457200">
              <a:buFont typeface="+mj-lt"/>
              <a:buAutoNum type="arabicPeriod"/>
            </a:pPr>
            <a:endParaRPr lang="en-US" sz="2000" dirty="0"/>
          </a:p>
          <a:p>
            <a:pPr marL="0" indent="0">
              <a:buNone/>
            </a:pPr>
            <a:endParaRPr lang="en-US" sz="2000" dirty="0"/>
          </a:p>
          <a:p>
            <a:pPr marL="0" indent="0" algn="ctr">
              <a:buNone/>
            </a:pPr>
            <a:r>
              <a:rPr lang="en-US" sz="2000" dirty="0"/>
              <a:t>CAN, AND SHOULD, WE EXPLAIN IN CONSTRUCTIVE TERMS WHAT THESE PHYSICAL INTERACTIONS ARE? IT DEPENDS ON YOUR PHILOSOPHY…</a:t>
            </a:r>
          </a:p>
          <a:p>
            <a:pPr marL="457200" indent="-457200">
              <a:buFont typeface="+mj-lt"/>
              <a:buAutoNum type="arabicPeriod"/>
            </a:pPr>
            <a:endParaRPr lang="en-US" sz="2000" b="1" dirty="0"/>
          </a:p>
          <a:p>
            <a:endParaRPr lang="en-US" sz="2400" dirty="0"/>
          </a:p>
          <a:p>
            <a:endParaRPr lang="en-US" sz="2400" dirty="0"/>
          </a:p>
          <a:p>
            <a:endParaRPr lang="en-US" sz="2400" dirty="0"/>
          </a:p>
        </p:txBody>
      </p:sp>
    </p:spTree>
    <p:extLst>
      <p:ext uri="{BB962C8B-B14F-4D97-AF65-F5344CB8AC3E}">
        <p14:creationId xmlns:p14="http://schemas.microsoft.com/office/powerpoint/2010/main" val="243029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2800" dirty="0"/>
              <a:t>3 possible responses, 3 types of interaction between quantum systems and apparatuses</a:t>
            </a:r>
          </a:p>
        </p:txBody>
      </p:sp>
      <p:sp>
        <p:nvSpPr>
          <p:cNvPr id="3" name="Segnaposto contenuto 2"/>
          <p:cNvSpPr>
            <a:spLocks noGrp="1"/>
          </p:cNvSpPr>
          <p:nvPr>
            <p:ph idx="1"/>
          </p:nvPr>
        </p:nvSpPr>
        <p:spPr>
          <a:xfrm>
            <a:off x="457200" y="2102556"/>
            <a:ext cx="7888219" cy="4389382"/>
          </a:xfrm>
        </p:spPr>
        <p:txBody>
          <a:bodyPr>
            <a:normAutofit/>
          </a:bodyPr>
          <a:lstStyle/>
          <a:p>
            <a:pPr marL="0" indent="0">
              <a:buNone/>
            </a:pPr>
            <a:endParaRPr lang="en-US" sz="2600" dirty="0"/>
          </a:p>
          <a:p>
            <a:pPr marL="514350" indent="-514350">
              <a:buFont typeface="+mj-lt"/>
              <a:buAutoNum type="arabicPeriod"/>
            </a:pPr>
            <a:r>
              <a:rPr lang="en-US" sz="2000" dirty="0"/>
              <a:t>The disturbance view (abandoned after 1935)</a:t>
            </a:r>
          </a:p>
          <a:p>
            <a:pPr marL="514350" indent="-514350">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r>
              <a:rPr lang="en-US" sz="2000" dirty="0"/>
              <a:t>The no-preexisting-value view of a physical, irreversible interaction producing a definite value</a:t>
            </a:r>
          </a:p>
          <a:p>
            <a:pPr marL="514350" indent="-514350">
              <a:buFont typeface="+mj-lt"/>
              <a:buAutoNum type="arabicPeriod"/>
            </a:pPr>
            <a:endParaRPr lang="en-US" sz="2000" dirty="0"/>
          </a:p>
          <a:p>
            <a:pPr marL="514350" indent="-514350">
              <a:buFont typeface="+mj-lt"/>
              <a:buAutoNum type="arabicPeriod"/>
            </a:pPr>
            <a:r>
              <a:rPr lang="en-US" sz="2000" dirty="0"/>
              <a:t>the “nonseparability” or “indivisibility” view: the measurement apparatus and the measured entity have no-independent reality (as they are entangled)</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59849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dirty="0"/>
              <a:t>1</a:t>
            </a:r>
            <a:r>
              <a:rPr lang="en-US" sz="3200" baseline="30000" dirty="0"/>
              <a:t>st</a:t>
            </a:r>
            <a:r>
              <a:rPr lang="en-US" sz="3200" dirty="0"/>
              <a:t> sense: The disturbance view: wrong! </a:t>
            </a:r>
          </a:p>
        </p:txBody>
      </p:sp>
      <p:sp>
        <p:nvSpPr>
          <p:cNvPr id="3" name="Segnaposto contenuto 2"/>
          <p:cNvSpPr>
            <a:spLocks noGrp="1"/>
          </p:cNvSpPr>
          <p:nvPr>
            <p:ph idx="1"/>
          </p:nvPr>
        </p:nvSpPr>
        <p:spPr/>
        <p:txBody>
          <a:bodyPr/>
          <a:lstStyle/>
          <a:p>
            <a:pPr algn="just"/>
            <a:endParaRPr lang="en-US" dirty="0"/>
          </a:p>
          <a:p>
            <a:pPr algn="just"/>
            <a:r>
              <a:rPr lang="en-US" sz="2800" dirty="0"/>
              <a:t>T</a:t>
            </a:r>
            <a:r>
              <a:rPr lang="en-US" sz="2400" dirty="0"/>
              <a:t>he disturbance view (Heisenberg) is wrong because </a:t>
            </a:r>
          </a:p>
          <a:p>
            <a:pPr algn="just"/>
            <a:endParaRPr lang="en-US" sz="2400" dirty="0"/>
          </a:p>
          <a:p>
            <a:pPr algn="just"/>
            <a:r>
              <a:rPr lang="en-US" sz="2400" dirty="0"/>
              <a:t>it it is compatible with the claim that quantum system have a definite value beforehand, a fact that Bohr obviously denied</a:t>
            </a:r>
          </a:p>
          <a:p>
            <a:pPr algn="just"/>
            <a:endParaRPr lang="en-US" sz="2400" dirty="0"/>
          </a:p>
          <a:p>
            <a:pPr algn="just"/>
            <a:r>
              <a:rPr lang="en-US" sz="2400" dirty="0"/>
              <a:t> he abandoned the disturbance view after EPR (see Faye)</a:t>
            </a:r>
          </a:p>
          <a:p>
            <a:pPr marL="457200" indent="-457200" algn="just">
              <a:buFont typeface="+mj-lt"/>
              <a:buAutoNum type="arabicPeriod"/>
            </a:pPr>
            <a:endParaRPr lang="en-US" sz="2400" dirty="0"/>
          </a:p>
          <a:p>
            <a:pPr marL="0" indent="0" algn="just">
              <a:buNone/>
            </a:pPr>
            <a:endParaRPr lang="en-US" sz="2400" dirty="0"/>
          </a:p>
          <a:p>
            <a:pPr algn="just"/>
            <a:endParaRPr lang="en-US" dirty="0"/>
          </a:p>
          <a:p>
            <a:endParaRPr lang="en-US" dirty="0"/>
          </a:p>
        </p:txBody>
      </p:sp>
    </p:spTree>
    <p:extLst>
      <p:ext uri="{BB962C8B-B14F-4D97-AF65-F5344CB8AC3E}">
        <p14:creationId xmlns:p14="http://schemas.microsoft.com/office/powerpoint/2010/main" val="1568584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dirty="0"/>
              <a:t>2</a:t>
            </a:r>
            <a:r>
              <a:rPr lang="en-US" sz="3200" baseline="30000" dirty="0"/>
              <a:t>nd</a:t>
            </a:r>
            <a:r>
              <a:rPr lang="en-US" sz="3200" dirty="0"/>
              <a:t> Sense: no previously definite magnitudes</a:t>
            </a:r>
          </a:p>
        </p:txBody>
      </p:sp>
      <p:sp>
        <p:nvSpPr>
          <p:cNvPr id="3" name="Segnaposto contenuto 2"/>
          <p:cNvSpPr>
            <a:spLocks noGrp="1"/>
          </p:cNvSpPr>
          <p:nvPr>
            <p:ph idx="1"/>
          </p:nvPr>
        </p:nvSpPr>
        <p:spPr>
          <a:xfrm>
            <a:off x="457200" y="1600200"/>
            <a:ext cx="8229600" cy="4983162"/>
          </a:xfrm>
        </p:spPr>
        <p:txBody>
          <a:bodyPr>
            <a:normAutofit fontScale="55000" lnSpcReduction="20000"/>
          </a:bodyPr>
          <a:lstStyle/>
          <a:p>
            <a:pPr marL="514350" indent="-514350" algn="just">
              <a:buFont typeface="+mj-lt"/>
              <a:buAutoNum type="arabicPeriod"/>
            </a:pPr>
            <a:endParaRPr lang="en-US" dirty="0"/>
          </a:p>
          <a:p>
            <a:pPr algn="just"/>
            <a:endParaRPr lang="en-US" sz="3400" dirty="0"/>
          </a:p>
          <a:p>
            <a:pPr algn="just"/>
            <a:endParaRPr lang="en-US" sz="3400" dirty="0"/>
          </a:p>
          <a:p>
            <a:pPr algn="just"/>
            <a:r>
              <a:rPr lang="en-US" sz="3400" dirty="0"/>
              <a:t>For a neopositivist, there is no difference between</a:t>
            </a:r>
          </a:p>
          <a:p>
            <a:pPr marL="0" indent="0" algn="just">
              <a:buNone/>
            </a:pPr>
            <a:r>
              <a:rPr lang="en-US" sz="3400" dirty="0"/>
              <a:t> </a:t>
            </a:r>
          </a:p>
          <a:p>
            <a:pPr marL="514350" indent="-514350" algn="just">
              <a:buFont typeface="+mj-lt"/>
              <a:buAutoNum type="arabicPeriod"/>
            </a:pPr>
            <a:r>
              <a:rPr lang="en-US" sz="3400" dirty="0"/>
              <a:t>the claim that there are definite magnitudes before measurement that cannot be measured due to a “disturbance” (first sense), and</a:t>
            </a:r>
          </a:p>
          <a:p>
            <a:pPr marL="514350" indent="-514350" algn="just">
              <a:buFont typeface="+mj-lt"/>
              <a:buAutoNum type="arabicPeriod"/>
            </a:pPr>
            <a:endParaRPr lang="en-US" sz="3400" dirty="0"/>
          </a:p>
          <a:p>
            <a:pPr marL="514350" indent="-514350" algn="just">
              <a:buFont typeface="+mj-lt"/>
              <a:buAutoNum type="arabicPeriod"/>
            </a:pPr>
            <a:r>
              <a:rPr lang="en-US" sz="3400" dirty="0"/>
              <a:t>the claim that it is the measurement that causes the acquisition of a definite spin value previously undetermined (second sense). </a:t>
            </a:r>
          </a:p>
          <a:p>
            <a:pPr marL="514350" indent="-514350" algn="just">
              <a:buFont typeface="+mj-lt"/>
              <a:buAutoNum type="arabicPeriod"/>
            </a:pPr>
            <a:endParaRPr lang="en-US" sz="3400" dirty="0"/>
          </a:p>
          <a:p>
            <a:pPr marL="514350" indent="-514350" algn="just">
              <a:buFont typeface="+mj-lt"/>
              <a:buAutoNum type="arabicPeriod"/>
            </a:pPr>
            <a:r>
              <a:rPr lang="en-US" sz="3400" dirty="0"/>
              <a:t>For a neopositivist, in both cases it would be meaningless to talk about magnitudes without a measurement, but if one distinguishes between the two senses of interaction one is not a neopositivist</a:t>
            </a:r>
          </a:p>
          <a:p>
            <a:pPr marL="0" indent="0" algn="just">
              <a:buNone/>
            </a:pPr>
            <a:endParaRPr lang="en-US" sz="3400" dirty="0"/>
          </a:p>
          <a:p>
            <a:pPr marL="514350" indent="-514350" algn="just">
              <a:buFont typeface="+mj-lt"/>
              <a:buAutoNum type="arabicPeriod"/>
            </a:pPr>
            <a:endParaRPr lang="en-US" dirty="0"/>
          </a:p>
          <a:p>
            <a:pPr algn="just"/>
            <a:endParaRPr lang="en-US" dirty="0"/>
          </a:p>
          <a:p>
            <a:pPr algn="just"/>
            <a:r>
              <a:rPr lang="en-US" b="1" dirty="0">
                <a:solidFill>
                  <a:srgbClr val="3366FF"/>
                </a:solidFill>
              </a:rPr>
              <a:t>NB By rejecting the disturbance view Bohr refuses </a:t>
            </a:r>
            <a:r>
              <a:rPr lang="en-US" b="1" dirty="0" err="1">
                <a:solidFill>
                  <a:srgbClr val="3366FF"/>
                </a:solidFill>
              </a:rPr>
              <a:t>neopositivism</a:t>
            </a:r>
            <a:r>
              <a:rPr lang="en-US" b="1" dirty="0">
                <a:solidFill>
                  <a:srgbClr val="3366FF"/>
                </a:solidFill>
              </a:rPr>
              <a:t>!</a:t>
            </a:r>
          </a:p>
        </p:txBody>
      </p:sp>
    </p:spTree>
    <p:extLst>
      <p:ext uri="{BB962C8B-B14F-4D97-AF65-F5344CB8AC3E}">
        <p14:creationId xmlns:p14="http://schemas.microsoft.com/office/powerpoint/2010/main" val="214616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dirty="0"/>
              <a:t>3</a:t>
            </a:r>
            <a:r>
              <a:rPr lang="en-US" sz="3600" baseline="30000" dirty="0"/>
              <a:t>rd</a:t>
            </a:r>
            <a:r>
              <a:rPr lang="en-US" sz="3600" dirty="0"/>
              <a:t> sense:  holism and </a:t>
            </a:r>
            <a:r>
              <a:rPr lang="en-US" sz="3600" dirty="0" err="1"/>
              <a:t>nonseparability</a:t>
            </a:r>
            <a:endParaRPr lang="en-US" sz="3600" dirty="0"/>
          </a:p>
        </p:txBody>
      </p:sp>
      <p:sp>
        <p:nvSpPr>
          <p:cNvPr id="3" name="Segnaposto contenuto 2"/>
          <p:cNvSpPr>
            <a:spLocks noGrp="1"/>
          </p:cNvSpPr>
          <p:nvPr>
            <p:ph idx="1"/>
          </p:nvPr>
        </p:nvSpPr>
        <p:spPr>
          <a:xfrm>
            <a:off x="457200" y="2144434"/>
            <a:ext cx="8229600" cy="4525963"/>
          </a:xfrm>
        </p:spPr>
        <p:txBody>
          <a:bodyPr>
            <a:normAutofit/>
          </a:bodyPr>
          <a:lstStyle/>
          <a:p>
            <a:pPr algn="just"/>
            <a:r>
              <a:rPr lang="en-US" sz="2000" dirty="0"/>
              <a:t>“the quantum postulate implies that any observation of atomic phenomena will involve an interaction with the agency of observation not to be neglected. Accordingly, </a:t>
            </a:r>
            <a:r>
              <a:rPr lang="en-US" sz="2000" b="1" dirty="0">
                <a:solidFill>
                  <a:srgbClr val="3366FF"/>
                </a:solidFill>
              </a:rPr>
              <a:t>an independent reality in the ordinary physical sense can neither be ascribed to the phenomena nor to the agencies of observation</a:t>
            </a:r>
            <a:r>
              <a:rPr lang="en-US" sz="2000" dirty="0"/>
              <a:t>” (recall 1928’s paper, my emphasis).</a:t>
            </a:r>
          </a:p>
          <a:p>
            <a:pPr algn="just"/>
            <a:endParaRPr lang="en-US" sz="2000" dirty="0"/>
          </a:p>
          <a:p>
            <a:pPr algn="just"/>
            <a:endParaRPr lang="en-US" sz="2000" dirty="0"/>
          </a:p>
          <a:p>
            <a:pPr algn="just"/>
            <a:r>
              <a:rPr lang="en-US" sz="2000" dirty="0"/>
              <a:t>in quantum physics this interaction thus forms an </a:t>
            </a:r>
            <a:r>
              <a:rPr lang="en-US" sz="2000" b="1" i="1" dirty="0">
                <a:solidFill>
                  <a:srgbClr val="0070C0"/>
                </a:solidFill>
              </a:rPr>
              <a:t>inseparable part of the phenomenon</a:t>
            </a:r>
            <a:r>
              <a:rPr lang="en-US" sz="2000" dirty="0"/>
              <a:t>.” (Bohr 1963, 4, my emphasis) </a:t>
            </a:r>
          </a:p>
          <a:p>
            <a:pPr algn="just"/>
            <a:endParaRPr lang="en-US" sz="2000" dirty="0"/>
          </a:p>
          <a:p>
            <a:pPr algn="just"/>
            <a:r>
              <a:rPr lang="en-US" sz="2000" dirty="0"/>
              <a:t>The third sense is linked to B’s view of the measurement interaction</a:t>
            </a:r>
          </a:p>
        </p:txBody>
      </p:sp>
    </p:spTree>
    <p:extLst>
      <p:ext uri="{BB962C8B-B14F-4D97-AF65-F5344CB8AC3E}">
        <p14:creationId xmlns:p14="http://schemas.microsoft.com/office/powerpoint/2010/main" val="3515828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D41F-E037-FF41-AA25-EDEA3ECAFFFF}"/>
              </a:ext>
            </a:extLst>
          </p:cNvPr>
          <p:cNvSpPr>
            <a:spLocks noGrp="1"/>
          </p:cNvSpPr>
          <p:nvPr>
            <p:ph type="title"/>
          </p:nvPr>
        </p:nvSpPr>
        <p:spPr/>
        <p:txBody>
          <a:bodyPr>
            <a:normAutofit/>
          </a:bodyPr>
          <a:lstStyle/>
          <a:p>
            <a:r>
              <a:rPr lang="it-IT" sz="2400" dirty="0"/>
              <a:t>Three </a:t>
            </a:r>
            <a:r>
              <a:rPr lang="it-IT" sz="2400" dirty="0" err="1"/>
              <a:t>attempts</a:t>
            </a:r>
            <a:r>
              <a:rPr lang="it-IT" sz="2400" dirty="0"/>
              <a:t> to </a:t>
            </a:r>
            <a:r>
              <a:rPr lang="it-IT" sz="2400" dirty="0" err="1"/>
              <a:t>clarify</a:t>
            </a:r>
            <a:r>
              <a:rPr lang="it-IT" sz="2400" dirty="0"/>
              <a:t> </a:t>
            </a:r>
            <a:r>
              <a:rPr lang="it-IT" sz="2400" dirty="0" err="1"/>
              <a:t>Bohr’s</a:t>
            </a:r>
            <a:r>
              <a:rPr lang="it-IT" sz="2400" dirty="0"/>
              <a:t> </a:t>
            </a:r>
            <a:r>
              <a:rPr lang="it-IT" sz="2400" dirty="0" err="1"/>
              <a:t>view</a:t>
            </a:r>
            <a:r>
              <a:rPr lang="it-IT" sz="2400" dirty="0"/>
              <a:t> of the </a:t>
            </a:r>
            <a:r>
              <a:rPr lang="it-IT" sz="2400" dirty="0" err="1"/>
              <a:t>interaction</a:t>
            </a:r>
            <a:r>
              <a:rPr lang="it-IT" sz="2400" dirty="0"/>
              <a:t> in the </a:t>
            </a:r>
            <a:r>
              <a:rPr lang="it-IT" sz="2400" dirty="0" err="1"/>
              <a:t>third</a:t>
            </a:r>
            <a:r>
              <a:rPr lang="it-IT" sz="2400" dirty="0"/>
              <a:t> </a:t>
            </a:r>
            <a:r>
              <a:rPr lang="it-IT" sz="2400" dirty="0" err="1"/>
              <a:t>sense</a:t>
            </a:r>
            <a:r>
              <a:rPr lang="it-IT" sz="2400" dirty="0"/>
              <a:t> (</a:t>
            </a:r>
            <a:r>
              <a:rPr lang="it-IT" sz="2400" dirty="0" err="1"/>
              <a:t>measurement</a:t>
            </a:r>
            <a:r>
              <a:rPr lang="it-IT" sz="2400" dirty="0"/>
              <a:t>)</a:t>
            </a:r>
          </a:p>
        </p:txBody>
      </p:sp>
      <p:sp>
        <p:nvSpPr>
          <p:cNvPr id="3" name="Content Placeholder 2">
            <a:extLst>
              <a:ext uri="{FF2B5EF4-FFF2-40B4-BE49-F238E27FC236}">
                <a16:creationId xmlns:a16="http://schemas.microsoft.com/office/drawing/2014/main" id="{A70903F3-71A8-0B44-BFAD-D1EA00AF85F4}"/>
              </a:ext>
            </a:extLst>
          </p:cNvPr>
          <p:cNvSpPr>
            <a:spLocks noGrp="1"/>
          </p:cNvSpPr>
          <p:nvPr>
            <p:ph idx="1"/>
          </p:nvPr>
        </p:nvSpPr>
        <p:spPr/>
        <p:txBody>
          <a:bodyPr>
            <a:normAutofit/>
          </a:bodyPr>
          <a:lstStyle/>
          <a:p>
            <a:pPr marL="0" indent="0">
              <a:buNone/>
            </a:pPr>
            <a:endParaRPr lang="it-IT" dirty="0"/>
          </a:p>
          <a:p>
            <a:r>
              <a:rPr lang="it-IT" sz="2000" dirty="0"/>
              <a:t>Landau &amp; </a:t>
            </a:r>
            <a:r>
              <a:rPr lang="it-IT" sz="2000" dirty="0" err="1"/>
              <a:t>Lifschitz</a:t>
            </a:r>
            <a:r>
              <a:rPr lang="it-IT" sz="2000" dirty="0"/>
              <a:t> (1981): </a:t>
            </a:r>
            <a:r>
              <a:rPr lang="it-IT" sz="2000" dirty="0" err="1"/>
              <a:t>entanglement</a:t>
            </a:r>
            <a:r>
              <a:rPr lang="it-IT" sz="2000" dirty="0"/>
              <a:t> with a part of the </a:t>
            </a:r>
            <a:r>
              <a:rPr lang="it-IT" sz="2000" dirty="0" err="1"/>
              <a:t>apparatus</a:t>
            </a:r>
            <a:endParaRPr lang="it-IT" sz="2000" dirty="0"/>
          </a:p>
          <a:p>
            <a:endParaRPr lang="it-IT" sz="2000" dirty="0"/>
          </a:p>
          <a:p>
            <a:endParaRPr lang="it-IT" sz="2000" dirty="0"/>
          </a:p>
          <a:p>
            <a:endParaRPr lang="it-IT" sz="2000" dirty="0"/>
          </a:p>
          <a:p>
            <a:r>
              <a:rPr lang="it-IT" sz="2000" dirty="0"/>
              <a:t>Howard (1994-2004): </a:t>
            </a:r>
            <a:r>
              <a:rPr lang="it-IT" sz="2000" dirty="0" err="1"/>
              <a:t>entanglement</a:t>
            </a:r>
            <a:r>
              <a:rPr lang="it-IT" sz="2000" dirty="0"/>
              <a:t> with the </a:t>
            </a:r>
            <a:r>
              <a:rPr lang="it-IT" sz="2000" dirty="0" err="1"/>
              <a:t>whole</a:t>
            </a:r>
            <a:r>
              <a:rPr lang="it-IT" sz="2000" dirty="0"/>
              <a:t> </a:t>
            </a:r>
            <a:r>
              <a:rPr lang="it-IT" sz="2000" dirty="0" err="1"/>
              <a:t>classical</a:t>
            </a:r>
            <a:r>
              <a:rPr lang="it-IT" sz="2000" dirty="0"/>
              <a:t> </a:t>
            </a:r>
            <a:r>
              <a:rPr lang="it-IT" sz="2000" dirty="0" err="1"/>
              <a:t>apparatus</a:t>
            </a:r>
            <a:endParaRPr lang="it-IT" sz="2000" dirty="0"/>
          </a:p>
          <a:p>
            <a:endParaRPr lang="it-IT" sz="2000" dirty="0"/>
          </a:p>
          <a:p>
            <a:endParaRPr lang="it-IT" sz="2000" dirty="0"/>
          </a:p>
          <a:p>
            <a:endParaRPr lang="it-IT" sz="2000" dirty="0"/>
          </a:p>
          <a:p>
            <a:r>
              <a:rPr lang="it-IT" sz="2000" dirty="0" err="1"/>
              <a:t>Zinkernagel</a:t>
            </a:r>
            <a:r>
              <a:rPr lang="it-IT" sz="2000" dirty="0"/>
              <a:t> (2016): </a:t>
            </a:r>
            <a:r>
              <a:rPr lang="it-IT" sz="2000" dirty="0" err="1"/>
              <a:t>entanglement</a:t>
            </a:r>
            <a:r>
              <a:rPr lang="it-IT" sz="2000" dirty="0"/>
              <a:t> with a part</a:t>
            </a:r>
          </a:p>
        </p:txBody>
      </p:sp>
    </p:spTree>
    <p:extLst>
      <p:ext uri="{BB962C8B-B14F-4D97-AF65-F5344CB8AC3E}">
        <p14:creationId xmlns:p14="http://schemas.microsoft.com/office/powerpoint/2010/main" val="313834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4C06-696C-EE45-9AD8-6303ABF61A4B}"/>
              </a:ext>
            </a:extLst>
          </p:cNvPr>
          <p:cNvSpPr>
            <a:spLocks noGrp="1"/>
          </p:cNvSpPr>
          <p:nvPr>
            <p:ph type="title"/>
          </p:nvPr>
        </p:nvSpPr>
        <p:spPr/>
        <p:txBody>
          <a:bodyPr/>
          <a:lstStyle/>
          <a:p>
            <a:r>
              <a:rPr lang="it-IT" dirty="0"/>
              <a:t>Plan and </a:t>
            </a:r>
            <a:r>
              <a:rPr lang="it-IT" dirty="0" err="1"/>
              <a:t>dialectical</a:t>
            </a:r>
            <a:r>
              <a:rPr lang="it-IT" dirty="0"/>
              <a:t> </a:t>
            </a:r>
            <a:r>
              <a:rPr lang="it-IT" dirty="0" err="1"/>
              <a:t>strategy</a:t>
            </a:r>
            <a:endParaRPr lang="it-IT" dirty="0"/>
          </a:p>
        </p:txBody>
      </p:sp>
      <p:sp>
        <p:nvSpPr>
          <p:cNvPr id="3" name="Content Placeholder 2">
            <a:extLst>
              <a:ext uri="{FF2B5EF4-FFF2-40B4-BE49-F238E27FC236}">
                <a16:creationId xmlns:a16="http://schemas.microsoft.com/office/drawing/2014/main" id="{D0A040EF-C142-9D46-9C08-F73F011A04A5}"/>
              </a:ext>
            </a:extLst>
          </p:cNvPr>
          <p:cNvSpPr>
            <a:spLocks noGrp="1"/>
          </p:cNvSpPr>
          <p:nvPr>
            <p:ph idx="1"/>
          </p:nvPr>
        </p:nvSpPr>
        <p:spPr>
          <a:xfrm>
            <a:off x="457200" y="1417638"/>
            <a:ext cx="8229600" cy="5165724"/>
          </a:xfrm>
        </p:spPr>
        <p:txBody>
          <a:bodyPr vert="horz" lIns="91440" tIns="45720" rIns="91440" bIns="45720" rtlCol="0" anchor="t">
            <a:normAutofit/>
          </a:bodyPr>
          <a:lstStyle/>
          <a:p>
            <a:pPr marL="514350" indent="-514350">
              <a:buFont typeface="+mj-lt"/>
              <a:buAutoNum type="arabicParenR"/>
            </a:pPr>
            <a:endParaRPr lang="it-IT" dirty="0">
              <a:cs typeface="Calibri"/>
            </a:endParaRPr>
          </a:p>
          <a:p>
            <a:pPr marL="514350" indent="-514350">
              <a:buFont typeface="+mj-lt"/>
              <a:buAutoNum type="arabicParenR"/>
            </a:pPr>
            <a:r>
              <a:rPr lang="it-IT" sz="2000" b="1" dirty="0" err="1"/>
              <a:t>Introduction</a:t>
            </a:r>
            <a:r>
              <a:rPr lang="it-IT" sz="2000" b="1" dirty="0"/>
              <a:t>: </a:t>
            </a:r>
            <a:r>
              <a:rPr lang="it-IT" sz="2000" b="1" dirty="0" err="1"/>
              <a:t>motivation</a:t>
            </a:r>
            <a:r>
              <a:rPr lang="it-IT" sz="2000" b="1" dirty="0"/>
              <a:t>, </a:t>
            </a:r>
            <a:r>
              <a:rPr lang="it-IT" sz="2000" b="1" dirty="0" err="1"/>
              <a:t>two</a:t>
            </a:r>
            <a:r>
              <a:rPr lang="it-IT" sz="2000" b="1" dirty="0"/>
              <a:t> </a:t>
            </a:r>
            <a:r>
              <a:rPr lang="it-IT" sz="2000" b="1" dirty="0" err="1"/>
              <a:t>attitudes</a:t>
            </a:r>
            <a:r>
              <a:rPr lang="it-IT" sz="2000" b="1" dirty="0"/>
              <a:t> </a:t>
            </a:r>
            <a:r>
              <a:rPr lang="it-IT" sz="2000" b="1" dirty="0" err="1"/>
              <a:t>toward</a:t>
            </a:r>
            <a:r>
              <a:rPr lang="it-IT" sz="2000" b="1" dirty="0"/>
              <a:t> </a:t>
            </a:r>
            <a:r>
              <a:rPr lang="it-IT" sz="2000" b="1" dirty="0" err="1"/>
              <a:t>physics</a:t>
            </a:r>
            <a:r>
              <a:rPr lang="it-IT" sz="2000" b="1" dirty="0"/>
              <a:t>, and the </a:t>
            </a:r>
            <a:r>
              <a:rPr lang="it-IT" sz="2000" b="1" dirty="0" err="1"/>
              <a:t>current</a:t>
            </a:r>
            <a:r>
              <a:rPr lang="it-IT" sz="2000" b="1" dirty="0"/>
              <a:t> situation in the </a:t>
            </a:r>
            <a:r>
              <a:rPr lang="it-IT" sz="2000" b="1" dirty="0" err="1"/>
              <a:t>philosophy</a:t>
            </a:r>
            <a:r>
              <a:rPr lang="it-IT" sz="2000" b="1" dirty="0"/>
              <a:t> of QT</a:t>
            </a:r>
          </a:p>
          <a:p>
            <a:pPr marL="514350" indent="-514350">
              <a:buFont typeface="+mj-lt"/>
              <a:buAutoNum type="arabicParenR"/>
            </a:pPr>
            <a:endParaRPr lang="it-IT" sz="2000" b="1" dirty="0"/>
          </a:p>
          <a:p>
            <a:pPr marL="514350" indent="-514350">
              <a:buFont typeface="+mj-lt"/>
              <a:buAutoNum type="arabicParenR"/>
            </a:pPr>
            <a:endParaRPr lang="it-IT" sz="2000" b="1" dirty="0"/>
          </a:p>
          <a:p>
            <a:pPr marL="514350" indent="-514350">
              <a:buFont typeface="+mj-lt"/>
              <a:buAutoNum type="arabicParenR"/>
            </a:pPr>
            <a:r>
              <a:rPr lang="it-IT" sz="2000" dirty="0" err="1"/>
              <a:t>Bohr’s</a:t>
            </a:r>
            <a:r>
              <a:rPr lang="it-IT" sz="2000" dirty="0"/>
              <a:t> </a:t>
            </a:r>
            <a:r>
              <a:rPr lang="it-IT" sz="2000" dirty="0" err="1"/>
              <a:t>philosophy</a:t>
            </a:r>
            <a:r>
              <a:rPr lang="it-IT" sz="2000" dirty="0"/>
              <a:t> of QT, and </a:t>
            </a:r>
            <a:r>
              <a:rPr lang="it-IT" sz="2000" dirty="0" err="1"/>
              <a:t>his</a:t>
            </a:r>
            <a:r>
              <a:rPr lang="it-IT" sz="2000" dirty="0"/>
              <a:t> «</a:t>
            </a:r>
            <a:r>
              <a:rPr lang="it-IT" sz="2000" dirty="0" err="1"/>
              <a:t>separation</a:t>
            </a:r>
            <a:r>
              <a:rPr lang="it-IT" sz="2000" dirty="0"/>
              <a:t> </a:t>
            </a:r>
            <a:r>
              <a:rPr lang="it-IT" sz="2000" dirty="0" err="1"/>
              <a:t>thesis</a:t>
            </a:r>
            <a:r>
              <a:rPr lang="it-IT" sz="2000" dirty="0"/>
              <a:t>» (ST)</a:t>
            </a:r>
            <a:endParaRPr lang="it-IT" sz="2000" dirty="0">
              <a:cs typeface="Calibri"/>
            </a:endParaRPr>
          </a:p>
          <a:p>
            <a:pPr marL="514350" indent="-514350">
              <a:buFont typeface="Calibri"/>
              <a:buAutoNum type="arabicParenR"/>
            </a:pPr>
            <a:endParaRPr lang="it-IT" sz="2000" dirty="0">
              <a:cs typeface="Calibri"/>
            </a:endParaRPr>
          </a:p>
          <a:p>
            <a:pPr marL="514350" indent="-514350">
              <a:buFont typeface="Calibri"/>
              <a:buAutoNum type="arabicParenR"/>
            </a:pPr>
            <a:endParaRPr lang="it-IT" sz="2000" dirty="0">
              <a:cs typeface="Calibri"/>
            </a:endParaRPr>
          </a:p>
          <a:p>
            <a:pPr marL="514350" indent="-514350">
              <a:buFont typeface="+mj-lt"/>
              <a:buAutoNum type="arabicParenR"/>
            </a:pPr>
            <a:r>
              <a:rPr lang="it-IT" sz="2000" dirty="0"/>
              <a:t>The </a:t>
            </a:r>
            <a:r>
              <a:rPr lang="it-IT" sz="2000" dirty="0" err="1"/>
              <a:t>difficulties</a:t>
            </a:r>
            <a:r>
              <a:rPr lang="it-IT" sz="2000" dirty="0"/>
              <a:t> </a:t>
            </a:r>
            <a:r>
              <a:rPr lang="it-IT" sz="2000" dirty="0" err="1"/>
              <a:t>raised</a:t>
            </a:r>
            <a:r>
              <a:rPr lang="it-IT" sz="2000" dirty="0"/>
              <a:t> by the (ST) and </a:t>
            </a:r>
            <a:r>
              <a:rPr lang="it-IT" sz="2000" dirty="0" err="1"/>
              <a:t>Bohr’s</a:t>
            </a:r>
            <a:r>
              <a:rPr lang="it-IT" sz="2000" dirty="0"/>
              <a:t> </a:t>
            </a:r>
            <a:r>
              <a:rPr lang="it-IT" sz="2000" dirty="0" err="1"/>
              <a:t>responses</a:t>
            </a:r>
            <a:r>
              <a:rPr lang="it-IT" sz="2000" dirty="0"/>
              <a:t>: </a:t>
            </a:r>
            <a:r>
              <a:rPr lang="it-IT" sz="2000" dirty="0" err="1"/>
              <a:t>Kantianism</a:t>
            </a:r>
            <a:r>
              <a:rPr lang="it-IT" sz="2000" dirty="0"/>
              <a:t> </a:t>
            </a:r>
            <a:r>
              <a:rPr lang="it-IT" sz="2000" dirty="0" err="1"/>
              <a:t>about</a:t>
            </a:r>
            <a:r>
              <a:rPr lang="it-IT" sz="2000" dirty="0"/>
              <a:t> </a:t>
            </a:r>
            <a:r>
              <a:rPr lang="it-IT" sz="2000" dirty="0" err="1"/>
              <a:t>classical</a:t>
            </a:r>
            <a:r>
              <a:rPr lang="it-IT" sz="2000" dirty="0"/>
              <a:t> </a:t>
            </a:r>
            <a:r>
              <a:rPr lang="it-IT" sz="2000" dirty="0" err="1"/>
              <a:t>concepts</a:t>
            </a:r>
            <a:r>
              <a:rPr lang="it-IT" sz="2000" dirty="0"/>
              <a:t>, </a:t>
            </a:r>
            <a:r>
              <a:rPr lang="it-IT" sz="2000" dirty="0" err="1"/>
              <a:t>contexualism</a:t>
            </a:r>
            <a:r>
              <a:rPr lang="it-IT" sz="2000" dirty="0"/>
              <a:t>, </a:t>
            </a:r>
            <a:r>
              <a:rPr lang="it-IT" sz="2000" dirty="0" err="1"/>
              <a:t>holism</a:t>
            </a:r>
            <a:endParaRPr lang="it-IT" sz="2000" dirty="0"/>
          </a:p>
          <a:p>
            <a:pPr marL="514350" indent="-514350">
              <a:buFont typeface="+mj-lt"/>
              <a:buAutoNum type="arabicParenR"/>
            </a:pPr>
            <a:endParaRPr lang="en-US" sz="2000" dirty="0"/>
          </a:p>
          <a:p>
            <a:pPr marL="514350" indent="-514350">
              <a:buFont typeface="+mj-lt"/>
              <a:buAutoNum type="arabicParenR"/>
            </a:pPr>
            <a:endParaRPr lang="en-US" sz="2000" dirty="0"/>
          </a:p>
          <a:p>
            <a:pPr marL="514350" indent="-514350">
              <a:buFont typeface="+mj-lt"/>
              <a:buAutoNum type="arabicParenR"/>
            </a:pPr>
            <a:r>
              <a:rPr lang="en-US" sz="2000" dirty="0"/>
              <a:t>Extant problems of Bohr’s philosophy of QT</a:t>
            </a:r>
          </a:p>
          <a:p>
            <a:pPr marL="514350" indent="-514350">
              <a:buFont typeface="+mj-lt"/>
              <a:buAutoNum type="arabicParenR"/>
            </a:pPr>
            <a:endParaRPr lang="it-IT" sz="2000" dirty="0"/>
          </a:p>
          <a:p>
            <a:pPr marL="514350" indent="-514350">
              <a:buAutoNum type="arabicParenR"/>
            </a:pPr>
            <a:endParaRPr lang="it-IT" sz="2000" dirty="0">
              <a:cs typeface="Calibri"/>
            </a:endParaRPr>
          </a:p>
          <a:p>
            <a:pPr marL="0" indent="0" algn="ctr">
              <a:buNone/>
            </a:pPr>
            <a:endParaRPr lang="it-IT" sz="2000" dirty="0">
              <a:cs typeface="Calibri"/>
            </a:endParaRPr>
          </a:p>
          <a:p>
            <a:pPr marL="0" indent="0">
              <a:buNone/>
            </a:pPr>
            <a:endParaRPr lang="it-IT" dirty="0"/>
          </a:p>
          <a:p>
            <a:pPr marL="514350" indent="-514350">
              <a:buFont typeface="+mj-lt"/>
              <a:buAutoNum type="arabicParenR"/>
            </a:pPr>
            <a:endParaRPr lang="it-IT" dirty="0"/>
          </a:p>
          <a:p>
            <a:pPr marL="514350" indent="-514350">
              <a:buFont typeface="+mj-lt"/>
              <a:buAutoNum type="arabicParenR"/>
            </a:pPr>
            <a:endParaRPr lang="it-IT" dirty="0"/>
          </a:p>
          <a:p>
            <a:pPr marL="514350" indent="-514350">
              <a:buFont typeface="+mj-lt"/>
              <a:buAutoNum type="arabicParenR"/>
            </a:pPr>
            <a:endParaRPr lang="it-IT" dirty="0"/>
          </a:p>
          <a:p>
            <a:pPr marL="514350" indent="-514350">
              <a:buFont typeface="Calibri"/>
              <a:buAutoNum type="arabicParenR"/>
            </a:pPr>
            <a:endParaRPr lang="it-IT" dirty="0">
              <a:cs typeface="Calibri"/>
            </a:endParaRPr>
          </a:p>
          <a:p>
            <a:endParaRPr lang="it-IT" dirty="0">
              <a:cs typeface="Calibri"/>
            </a:endParaRPr>
          </a:p>
        </p:txBody>
      </p:sp>
    </p:spTree>
    <p:extLst>
      <p:ext uri="{BB962C8B-B14F-4D97-AF65-F5344CB8AC3E}">
        <p14:creationId xmlns:p14="http://schemas.microsoft.com/office/powerpoint/2010/main" val="2835814858"/>
      </p:ext>
    </p:extLst>
  </p:cSld>
  <p:clrMapOvr>
    <a:masterClrMapping/>
  </p:clrMapOvr>
  <mc:AlternateContent xmlns:mc="http://schemas.openxmlformats.org/markup-compatibility/2006" xmlns:p14="http://schemas.microsoft.com/office/powerpoint/2010/main">
    <mc:Choice Requires="p14">
      <p:transition spd="slow" p14:dur="2000" advTm="48344"/>
    </mc:Choice>
    <mc:Fallback xmlns="">
      <p:transition spd="slow" advTm="4834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017000" cy="755473"/>
          </a:xfrm>
        </p:spPr>
        <p:txBody>
          <a:bodyPr>
            <a:normAutofit/>
          </a:bodyPr>
          <a:lstStyle/>
          <a:p>
            <a:r>
              <a:rPr lang="en-US" sz="3200" dirty="0"/>
              <a:t>5.1) LANDAU-LIFTSHITZ’S</a:t>
            </a:r>
          </a:p>
        </p:txBody>
      </p:sp>
      <p:sp>
        <p:nvSpPr>
          <p:cNvPr id="3" name="Segnaposto contenuto 2"/>
          <p:cNvSpPr>
            <a:spLocks noGrp="1"/>
          </p:cNvSpPr>
          <p:nvPr>
            <p:ph idx="1"/>
          </p:nvPr>
        </p:nvSpPr>
        <p:spPr>
          <a:xfrm>
            <a:off x="457200" y="1460666"/>
            <a:ext cx="8229600" cy="5109020"/>
          </a:xfrm>
        </p:spPr>
        <p:txBody>
          <a:bodyPr>
            <a:noAutofit/>
          </a:bodyPr>
          <a:lstStyle/>
          <a:p>
            <a:r>
              <a:rPr lang="en-US" sz="2000" dirty="0"/>
              <a:t>classicality is given by the existence of a well-defined trajectory. </a:t>
            </a:r>
          </a:p>
          <a:p>
            <a:endParaRPr lang="en-US" sz="2000" dirty="0"/>
          </a:p>
          <a:p>
            <a:r>
              <a:rPr lang="en-US" sz="2000" dirty="0"/>
              <a:t>in order to describe the trajectories of atomic particles one needs apparatuses that can be regarded as classical “to a sufficient degree of accuracy” (Landau and Lifshitz 1981, 2). </a:t>
            </a:r>
          </a:p>
          <a:p>
            <a:endParaRPr lang="en-US" sz="2000" dirty="0"/>
          </a:p>
          <a:p>
            <a:r>
              <a:rPr lang="en-US" sz="2000" dirty="0"/>
              <a:t>Such apparatuses need not be macroscopic</a:t>
            </a:r>
          </a:p>
          <a:p>
            <a:endParaRPr lang="en-US" sz="2000" dirty="0"/>
          </a:p>
          <a:p>
            <a:r>
              <a:rPr lang="en-US" sz="2000" dirty="0"/>
              <a:t>the track in a bubble chamber is classical to the extent that it is very large with respect to the electrons, so that the latter becomes a quasi-classical object.</a:t>
            </a:r>
          </a:p>
          <a:p>
            <a:endParaRPr lang="en-US" sz="2000" dirty="0"/>
          </a:p>
          <a:p>
            <a:r>
              <a:rPr lang="en-US" sz="2000" dirty="0"/>
              <a:t> On the other hand, they continue, the track measures the electron path with a very low degree of accuracy, which is the necessary price to pay for having definite outcomes and well-defined paths. </a:t>
            </a:r>
          </a:p>
        </p:txBody>
      </p:sp>
    </p:spTree>
    <p:extLst>
      <p:ext uri="{BB962C8B-B14F-4D97-AF65-F5344CB8AC3E}">
        <p14:creationId xmlns:p14="http://schemas.microsoft.com/office/powerpoint/2010/main" val="2268233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D80C-73B1-334E-BC81-8CEA5D035E68}"/>
              </a:ext>
            </a:extLst>
          </p:cNvPr>
          <p:cNvSpPr>
            <a:spLocks noGrp="1"/>
          </p:cNvSpPr>
          <p:nvPr>
            <p:ph type="title"/>
          </p:nvPr>
        </p:nvSpPr>
        <p:spPr/>
        <p:txBody>
          <a:bodyPr>
            <a:normAutofit/>
          </a:bodyPr>
          <a:lstStyle/>
          <a:p>
            <a:r>
              <a:rPr lang="it-IT" sz="3200" dirty="0"/>
              <a:t>5.2) Howard 1996</a:t>
            </a:r>
          </a:p>
        </p:txBody>
      </p:sp>
      <p:sp>
        <p:nvSpPr>
          <p:cNvPr id="3" name="Content Placeholder 2">
            <a:extLst>
              <a:ext uri="{FF2B5EF4-FFF2-40B4-BE49-F238E27FC236}">
                <a16:creationId xmlns:a16="http://schemas.microsoft.com/office/drawing/2014/main" id="{DB156D85-E76E-9745-AD54-C954690946F2}"/>
              </a:ext>
            </a:extLst>
          </p:cNvPr>
          <p:cNvSpPr>
            <a:spLocks noGrp="1"/>
          </p:cNvSpPr>
          <p:nvPr>
            <p:ph idx="1"/>
          </p:nvPr>
        </p:nvSpPr>
        <p:spPr/>
        <p:txBody>
          <a:bodyPr>
            <a:normAutofit fontScale="92500" lnSpcReduction="10000"/>
          </a:bodyPr>
          <a:lstStyle/>
          <a:p>
            <a:pPr algn="just"/>
            <a:r>
              <a:rPr lang="it-IT" sz="2400" dirty="0" err="1"/>
              <a:t>Define</a:t>
            </a:r>
            <a:r>
              <a:rPr lang="it-IT" sz="2400" dirty="0"/>
              <a:t> an </a:t>
            </a:r>
            <a:r>
              <a:rPr lang="it-IT" sz="2400" dirty="0" err="1"/>
              <a:t>experimental</a:t>
            </a:r>
            <a:r>
              <a:rPr lang="it-IT" sz="2400" dirty="0"/>
              <a:t> </a:t>
            </a:r>
            <a:r>
              <a:rPr lang="it-IT" sz="2400" dirty="0" err="1"/>
              <a:t>context</a:t>
            </a:r>
            <a:r>
              <a:rPr lang="it-IT" sz="2400" dirty="0"/>
              <a:t> with the </a:t>
            </a:r>
            <a:r>
              <a:rPr lang="it-IT" sz="2400" dirty="0" err="1"/>
              <a:t>relevant</a:t>
            </a:r>
            <a:r>
              <a:rPr lang="it-IT" sz="2400" dirty="0"/>
              <a:t> </a:t>
            </a:r>
            <a:r>
              <a:rPr lang="it-IT" sz="2400" dirty="0" err="1"/>
              <a:t>observables</a:t>
            </a:r>
            <a:endParaRPr lang="it-IT" sz="2400" dirty="0"/>
          </a:p>
          <a:p>
            <a:pPr algn="just"/>
            <a:endParaRPr lang="it-IT" sz="2400" dirty="0"/>
          </a:p>
          <a:p>
            <a:pPr algn="just"/>
            <a:endParaRPr lang="it-IT" sz="2400" dirty="0"/>
          </a:p>
          <a:p>
            <a:pPr algn="just"/>
            <a:r>
              <a:rPr lang="it-IT" sz="2400" dirty="0" err="1"/>
              <a:t>Relatively</a:t>
            </a:r>
            <a:r>
              <a:rPr lang="it-IT" sz="2400" dirty="0"/>
              <a:t> to </a:t>
            </a:r>
            <a:r>
              <a:rPr lang="it-IT" sz="2400" dirty="0" err="1"/>
              <a:t>that</a:t>
            </a:r>
            <a:r>
              <a:rPr lang="it-IT" sz="2400" dirty="0"/>
              <a:t> </a:t>
            </a:r>
            <a:r>
              <a:rPr lang="it-IT" sz="2400" dirty="0" err="1"/>
              <a:t>context</a:t>
            </a:r>
            <a:r>
              <a:rPr lang="it-IT" sz="2400" dirty="0"/>
              <a:t>, a </a:t>
            </a:r>
            <a:r>
              <a:rPr lang="it-IT" sz="2400" dirty="0" err="1"/>
              <a:t>mixture</a:t>
            </a:r>
            <a:r>
              <a:rPr lang="it-IT" sz="2400" dirty="0"/>
              <a:t> </a:t>
            </a:r>
            <a:r>
              <a:rPr lang="it-IT" sz="2400" dirty="0" err="1"/>
              <a:t>gives</a:t>
            </a:r>
            <a:r>
              <a:rPr lang="it-IT" sz="2400" dirty="0"/>
              <a:t> </a:t>
            </a:r>
            <a:r>
              <a:rPr lang="it-IT" sz="2400" dirty="0" err="1"/>
              <a:t>all</a:t>
            </a:r>
            <a:r>
              <a:rPr lang="it-IT" sz="2400" dirty="0"/>
              <a:t> the appropriate </a:t>
            </a:r>
            <a:r>
              <a:rPr lang="it-IT" sz="2400" dirty="0" err="1"/>
              <a:t>responses</a:t>
            </a:r>
            <a:r>
              <a:rPr lang="it-IT" sz="2400" dirty="0"/>
              <a:t> </a:t>
            </a:r>
            <a:r>
              <a:rPr lang="it-IT" sz="2400" dirty="0" err="1"/>
              <a:t>that</a:t>
            </a:r>
            <a:r>
              <a:rPr lang="it-IT" sz="2400" dirty="0"/>
              <a:t> </a:t>
            </a:r>
            <a:r>
              <a:rPr lang="it-IT" sz="2400" dirty="0" err="1"/>
              <a:t>we</a:t>
            </a:r>
            <a:r>
              <a:rPr lang="it-IT" sz="2400" dirty="0"/>
              <a:t> </a:t>
            </a:r>
            <a:r>
              <a:rPr lang="it-IT" sz="2400" dirty="0" err="1"/>
              <a:t>get</a:t>
            </a:r>
            <a:r>
              <a:rPr lang="it-IT" sz="2400" dirty="0"/>
              <a:t> out by </a:t>
            </a:r>
            <a:r>
              <a:rPr lang="it-IT" sz="2400" dirty="0" err="1"/>
              <a:t>treating</a:t>
            </a:r>
            <a:r>
              <a:rPr lang="it-IT" sz="2400" dirty="0"/>
              <a:t> the </a:t>
            </a:r>
            <a:r>
              <a:rPr lang="it-IT" sz="2400" dirty="0" err="1"/>
              <a:t>oucomes</a:t>
            </a:r>
            <a:r>
              <a:rPr lang="it-IT" sz="2400" dirty="0"/>
              <a:t> </a:t>
            </a:r>
            <a:r>
              <a:rPr lang="it-IT" sz="2400" dirty="0" err="1"/>
              <a:t>as</a:t>
            </a:r>
            <a:r>
              <a:rPr lang="it-IT" sz="2400" dirty="0"/>
              <a:t> pure </a:t>
            </a:r>
            <a:r>
              <a:rPr lang="it-IT" sz="2400" dirty="0" err="1"/>
              <a:t>states</a:t>
            </a:r>
            <a:endParaRPr lang="it-IT" sz="2400" dirty="0"/>
          </a:p>
          <a:p>
            <a:pPr algn="just"/>
            <a:endParaRPr lang="it-IT" sz="2400" dirty="0"/>
          </a:p>
          <a:p>
            <a:pPr algn="just"/>
            <a:r>
              <a:rPr lang="it-IT" sz="2400" dirty="0"/>
              <a:t>His </a:t>
            </a:r>
            <a:r>
              <a:rPr lang="it-IT" sz="2400" dirty="0" err="1"/>
              <a:t>is</a:t>
            </a:r>
            <a:r>
              <a:rPr lang="it-IT" sz="2400" dirty="0"/>
              <a:t> </a:t>
            </a:r>
            <a:r>
              <a:rPr lang="it-IT" sz="2400" dirty="0" err="1"/>
              <a:t>essentially</a:t>
            </a:r>
            <a:r>
              <a:rPr lang="it-IT" sz="2400" dirty="0"/>
              <a:t> a </a:t>
            </a:r>
            <a:r>
              <a:rPr lang="it-IT" sz="2400" dirty="0" err="1"/>
              <a:t>solution</a:t>
            </a:r>
            <a:r>
              <a:rPr lang="it-IT" sz="2400" dirty="0"/>
              <a:t> </a:t>
            </a:r>
            <a:r>
              <a:rPr lang="it-IT" sz="2400" dirty="0" err="1"/>
              <a:t>that</a:t>
            </a:r>
            <a:r>
              <a:rPr lang="it-IT" sz="2400" dirty="0"/>
              <a:t> </a:t>
            </a:r>
            <a:r>
              <a:rPr lang="it-IT" sz="2400" dirty="0" err="1"/>
              <a:t>invokes</a:t>
            </a:r>
            <a:r>
              <a:rPr lang="it-IT" sz="2400" dirty="0"/>
              <a:t> </a:t>
            </a:r>
            <a:r>
              <a:rPr lang="it-IT" sz="2400" dirty="0" err="1"/>
              <a:t>decoherence</a:t>
            </a:r>
            <a:r>
              <a:rPr lang="it-IT" sz="2400" dirty="0"/>
              <a:t>: </a:t>
            </a:r>
            <a:r>
              <a:rPr lang="it-IT" sz="2400" dirty="0" err="1"/>
              <a:t>after</a:t>
            </a:r>
            <a:r>
              <a:rPr lang="it-IT" sz="2400" dirty="0"/>
              <a:t> </a:t>
            </a:r>
            <a:r>
              <a:rPr lang="it-IT" sz="2400" dirty="0" err="1"/>
              <a:t>many</a:t>
            </a:r>
            <a:r>
              <a:rPr lang="it-IT" sz="2400" dirty="0"/>
              <a:t> </a:t>
            </a:r>
            <a:r>
              <a:rPr lang="it-IT" sz="2400" dirty="0" err="1"/>
              <a:t>experiments</a:t>
            </a:r>
            <a:r>
              <a:rPr lang="it-IT" sz="2400" dirty="0"/>
              <a:t>, </a:t>
            </a:r>
            <a:r>
              <a:rPr lang="it-IT" sz="2400" dirty="0" err="1"/>
              <a:t>we</a:t>
            </a:r>
            <a:r>
              <a:rPr lang="it-IT" sz="2400" dirty="0"/>
              <a:t> </a:t>
            </a:r>
            <a:r>
              <a:rPr lang="it-IT" sz="2400" dirty="0" err="1"/>
              <a:t>cannot</a:t>
            </a:r>
            <a:r>
              <a:rPr lang="it-IT" sz="2400" dirty="0"/>
              <a:t> </a:t>
            </a:r>
            <a:r>
              <a:rPr lang="it-IT" sz="2400" dirty="0" err="1"/>
              <a:t>distinguish</a:t>
            </a:r>
            <a:r>
              <a:rPr lang="it-IT" sz="2400" dirty="0"/>
              <a:t> an ensemble of pure </a:t>
            </a:r>
            <a:r>
              <a:rPr lang="it-IT" sz="2400" dirty="0" err="1"/>
              <a:t>systems</a:t>
            </a:r>
            <a:r>
              <a:rPr lang="it-IT" sz="2400" dirty="0"/>
              <a:t> </a:t>
            </a:r>
            <a:r>
              <a:rPr lang="it-IT" sz="2400" dirty="0" err="1"/>
              <a:t>that</a:t>
            </a:r>
            <a:r>
              <a:rPr lang="it-IT" sz="2400" dirty="0"/>
              <a:t> </a:t>
            </a:r>
            <a:r>
              <a:rPr lang="it-IT" sz="2400" dirty="0" err="1"/>
              <a:t>have</a:t>
            </a:r>
            <a:r>
              <a:rPr lang="it-IT" sz="2400" dirty="0"/>
              <a:t> an indefinite state from an ensemble of </a:t>
            </a:r>
            <a:r>
              <a:rPr lang="it-IT" sz="2400" dirty="0" err="1"/>
              <a:t>reduced</a:t>
            </a:r>
            <a:r>
              <a:rPr lang="it-IT" sz="2400" dirty="0"/>
              <a:t> </a:t>
            </a:r>
            <a:r>
              <a:rPr lang="it-IT" sz="2400" dirty="0" err="1"/>
              <a:t>states</a:t>
            </a:r>
            <a:r>
              <a:rPr lang="it-IT" sz="2400" dirty="0"/>
              <a:t>. (</a:t>
            </a:r>
            <a:r>
              <a:rPr lang="it-IT" sz="2400" dirty="0" err="1"/>
              <a:t>ignorance</a:t>
            </a:r>
            <a:r>
              <a:rPr lang="it-IT" sz="2400" dirty="0"/>
              <a:t> </a:t>
            </a:r>
            <a:r>
              <a:rPr lang="it-IT" sz="2400" dirty="0" err="1"/>
              <a:t>interpretations</a:t>
            </a:r>
            <a:r>
              <a:rPr lang="it-IT" sz="2400" dirty="0"/>
              <a:t>)</a:t>
            </a:r>
          </a:p>
          <a:p>
            <a:pPr algn="just"/>
            <a:endParaRPr lang="it-IT" sz="2400" dirty="0"/>
          </a:p>
          <a:p>
            <a:pPr algn="just"/>
            <a:r>
              <a:rPr lang="it-IT" sz="2400" dirty="0" err="1"/>
              <a:t>However</a:t>
            </a:r>
            <a:r>
              <a:rPr lang="it-IT" sz="2400" dirty="0"/>
              <a:t>: a </a:t>
            </a:r>
            <a:r>
              <a:rPr lang="it-IT" sz="2400" dirty="0" err="1"/>
              <a:t>universal</a:t>
            </a:r>
            <a:r>
              <a:rPr lang="it-IT" sz="2400" dirty="0"/>
              <a:t> </a:t>
            </a:r>
            <a:r>
              <a:rPr lang="it-IT" sz="2400" dirty="0" err="1"/>
              <a:t>theory</a:t>
            </a:r>
            <a:r>
              <a:rPr lang="it-IT" sz="2400" dirty="0"/>
              <a:t> </a:t>
            </a:r>
            <a:r>
              <a:rPr lang="it-IT" sz="2400" dirty="0" err="1"/>
              <a:t>cannot</a:t>
            </a:r>
            <a:r>
              <a:rPr lang="it-IT" sz="2400" dirty="0"/>
              <a:t> be </a:t>
            </a:r>
            <a:r>
              <a:rPr lang="it-IT" sz="2400" dirty="0" err="1"/>
              <a:t>based</a:t>
            </a:r>
            <a:r>
              <a:rPr lang="it-IT" sz="2400" dirty="0"/>
              <a:t> on an </a:t>
            </a:r>
            <a:r>
              <a:rPr lang="it-IT" sz="2400" dirty="0" err="1"/>
              <a:t>approximation</a:t>
            </a:r>
            <a:endParaRPr lang="it-IT" sz="2400" dirty="0"/>
          </a:p>
        </p:txBody>
      </p:sp>
    </p:spTree>
    <p:extLst>
      <p:ext uri="{BB962C8B-B14F-4D97-AF65-F5344CB8AC3E}">
        <p14:creationId xmlns:p14="http://schemas.microsoft.com/office/powerpoint/2010/main" val="397026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dirty="0" err="1"/>
              <a:t>Zinkernagel’s</a:t>
            </a:r>
            <a:r>
              <a:rPr lang="en-US" sz="3200" dirty="0"/>
              <a:t> controversial solution (2006)</a:t>
            </a:r>
          </a:p>
        </p:txBody>
      </p:sp>
      <p:sp>
        <p:nvSpPr>
          <p:cNvPr id="3" name="Segnaposto contenuto 2"/>
          <p:cNvSpPr>
            <a:spLocks noGrp="1"/>
          </p:cNvSpPr>
          <p:nvPr>
            <p:ph idx="1"/>
          </p:nvPr>
        </p:nvSpPr>
        <p:spPr/>
        <p:txBody>
          <a:bodyPr>
            <a:normAutofit/>
          </a:bodyPr>
          <a:lstStyle/>
          <a:p>
            <a:r>
              <a:rPr lang="en-US" sz="2400" dirty="0"/>
              <a:t>Zinkernagel follows Landau and </a:t>
            </a:r>
            <a:r>
              <a:rPr lang="en-US" sz="2400" dirty="0" err="1"/>
              <a:t>Lifshitz’s</a:t>
            </a:r>
            <a:r>
              <a:rPr lang="en-US" sz="2400" dirty="0"/>
              <a:t> in claiming that the atomic entity interacts (and is entangled with) only with a </a:t>
            </a:r>
            <a:r>
              <a:rPr lang="en-US" sz="2400" i="1" dirty="0"/>
              <a:t>part</a:t>
            </a:r>
            <a:r>
              <a:rPr lang="en-US" sz="2400" dirty="0"/>
              <a:t> of the instrument and there is no entanglement between quantum systems and the macro-instrument (Zinkernagel 2016, 11).</a:t>
            </a:r>
          </a:p>
          <a:p>
            <a:endParaRPr lang="en-US" sz="2400" dirty="0"/>
          </a:p>
          <a:p>
            <a:endParaRPr lang="en-US" sz="2400" dirty="0"/>
          </a:p>
          <a:p>
            <a:r>
              <a:rPr lang="en-US" sz="2400" dirty="0"/>
              <a:t> However, how are we to distinguish the “part” of a classical object from the whole of it? How big must the part be? </a:t>
            </a:r>
          </a:p>
        </p:txBody>
      </p:sp>
    </p:spTree>
    <p:extLst>
      <p:ext uri="{BB962C8B-B14F-4D97-AF65-F5344CB8AC3E}">
        <p14:creationId xmlns:p14="http://schemas.microsoft.com/office/powerpoint/2010/main" val="2971306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446910" cy="1143000"/>
          </a:xfrm>
        </p:spPr>
        <p:txBody>
          <a:bodyPr>
            <a:normAutofit/>
          </a:bodyPr>
          <a:lstStyle/>
          <a:p>
            <a:r>
              <a:rPr lang="en-US" sz="3200" dirty="0"/>
              <a:t>WRAPPING UP</a:t>
            </a:r>
          </a:p>
        </p:txBody>
      </p:sp>
      <p:sp>
        <p:nvSpPr>
          <p:cNvPr id="3" name="Segnaposto contenuto 2"/>
          <p:cNvSpPr>
            <a:spLocks noGrp="1"/>
          </p:cNvSpPr>
          <p:nvPr>
            <p:ph idx="1"/>
          </p:nvPr>
        </p:nvSpPr>
        <p:spPr>
          <a:xfrm>
            <a:off x="457200" y="1586089"/>
            <a:ext cx="8094133" cy="4525963"/>
          </a:xfrm>
        </p:spPr>
        <p:txBody>
          <a:bodyPr>
            <a:normAutofit fontScale="92500" lnSpcReduction="20000"/>
          </a:bodyPr>
          <a:lstStyle/>
          <a:p>
            <a:pPr algn="just"/>
            <a:endParaRPr lang="en-US" sz="2400" dirty="0"/>
          </a:p>
          <a:p>
            <a:pPr algn="just"/>
            <a:r>
              <a:rPr lang="en-US" sz="2400" dirty="0"/>
              <a:t>Measurements in QM do not reveal preexisting magnitudes</a:t>
            </a:r>
          </a:p>
          <a:p>
            <a:pPr algn="just"/>
            <a:endParaRPr lang="en-US" sz="2400" dirty="0"/>
          </a:p>
          <a:p>
            <a:pPr algn="just"/>
            <a:r>
              <a:rPr lang="en-US" sz="2400" dirty="0"/>
              <a:t>However, the need to explain the “interaction” without invoking decoherence remains, even if so far no decisive empirical test has been proposed in the the constructive theory camp</a:t>
            </a:r>
          </a:p>
          <a:p>
            <a:pPr algn="just"/>
            <a:endParaRPr lang="en-US" sz="2400" dirty="0"/>
          </a:p>
          <a:p>
            <a:pPr algn="just"/>
            <a:r>
              <a:rPr lang="en-US" sz="2400" dirty="0" err="1"/>
              <a:t>Bohmian</a:t>
            </a:r>
            <a:r>
              <a:rPr lang="en-US" sz="2400" dirty="0"/>
              <a:t> mechanics is in principle equivalent to standard QM…</a:t>
            </a:r>
          </a:p>
          <a:p>
            <a:pPr algn="just"/>
            <a:endParaRPr lang="en-US" sz="2400" dirty="0"/>
          </a:p>
          <a:p>
            <a:pPr algn="just"/>
            <a:r>
              <a:rPr lang="en-US" sz="2400" dirty="0"/>
              <a:t>Dynamical reduction models (GRW) are experimentally much more promising, but the constants of nature can be shifted ad hoc</a:t>
            </a:r>
          </a:p>
          <a:p>
            <a:pPr algn="just"/>
            <a:endParaRPr lang="en-US" sz="2400" dirty="0"/>
          </a:p>
          <a:p>
            <a:pPr algn="just"/>
            <a:r>
              <a:rPr lang="en-US" sz="2400" dirty="0"/>
              <a:t>The many-word is ontologically extravagant, must explain where probabilities come from</a:t>
            </a:r>
          </a:p>
          <a:p>
            <a:pPr algn="just"/>
            <a:endParaRPr lang="en-US" sz="2400" dirty="0"/>
          </a:p>
          <a:p>
            <a:pPr marL="0" indent="0" algn="just">
              <a:buNone/>
            </a:pPr>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617618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B64E-710F-584F-9803-70FBEB721DD3}"/>
              </a:ext>
            </a:extLst>
          </p:cNvPr>
          <p:cNvSpPr>
            <a:spLocks noGrp="1"/>
          </p:cNvSpPr>
          <p:nvPr>
            <p:ph type="title"/>
          </p:nvPr>
        </p:nvSpPr>
        <p:spPr/>
        <p:txBody>
          <a:bodyPr/>
          <a:lstStyle/>
          <a:p>
            <a:r>
              <a:rPr lang="it-IT" dirty="0"/>
              <a:t>The end</a:t>
            </a:r>
          </a:p>
        </p:txBody>
      </p:sp>
      <p:sp>
        <p:nvSpPr>
          <p:cNvPr id="3" name="Content Placeholder 2">
            <a:extLst>
              <a:ext uri="{FF2B5EF4-FFF2-40B4-BE49-F238E27FC236}">
                <a16:creationId xmlns:a16="http://schemas.microsoft.com/office/drawing/2014/main" id="{562858FE-BC2E-FC4D-9BEE-0BD0F18FAD06}"/>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931592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800" y="239888"/>
            <a:ext cx="9093200" cy="1143000"/>
          </a:xfrm>
        </p:spPr>
        <p:txBody>
          <a:bodyPr>
            <a:normAutofit/>
          </a:bodyPr>
          <a:lstStyle/>
          <a:p>
            <a:r>
              <a:rPr lang="en-US" sz="2800" dirty="0"/>
              <a:t>1.1. The motivation: the swinging pendulum</a:t>
            </a:r>
            <a:br>
              <a:rPr lang="en-US" sz="2800" dirty="0"/>
            </a:br>
            <a:endParaRPr lang="en-US" sz="2800" dirty="0"/>
          </a:p>
        </p:txBody>
      </p:sp>
      <p:sp>
        <p:nvSpPr>
          <p:cNvPr id="3" name="Segnaposto contenuto 2"/>
          <p:cNvSpPr>
            <a:spLocks noGrp="1"/>
          </p:cNvSpPr>
          <p:nvPr>
            <p:ph idx="1"/>
          </p:nvPr>
        </p:nvSpPr>
        <p:spPr>
          <a:xfrm>
            <a:off x="457200" y="1708114"/>
            <a:ext cx="8376356" cy="4909998"/>
          </a:xfrm>
        </p:spPr>
        <p:txBody>
          <a:bodyPr>
            <a:normAutofit fontScale="92500"/>
          </a:bodyPr>
          <a:lstStyle/>
          <a:p>
            <a:pPr algn="just"/>
            <a:r>
              <a:rPr lang="en-US" sz="2200" dirty="0"/>
              <a:t>After 1930 (Solvay) and until the late sixties, Bohr has been unanimously considered the winner of his debate with Einstein</a:t>
            </a:r>
          </a:p>
          <a:p>
            <a:pPr algn="just"/>
            <a:endParaRPr lang="en-US" sz="2200" dirty="0"/>
          </a:p>
          <a:p>
            <a:pPr marL="0" indent="0" algn="just">
              <a:buNone/>
            </a:pPr>
            <a:endParaRPr lang="en-US" sz="2200" dirty="0"/>
          </a:p>
          <a:p>
            <a:pPr algn="just"/>
            <a:r>
              <a:rPr lang="en-US" sz="2200" dirty="0"/>
              <a:t>Later, both among physicists and philosophers claimed that Bohr has …“brainwashed a whole generation of physicists into thinking that the job was done 50 years ago” (Gell-Mann 1976).</a:t>
            </a:r>
          </a:p>
          <a:p>
            <a:pPr algn="just"/>
            <a:endParaRPr lang="en-US" sz="2200" dirty="0"/>
          </a:p>
          <a:p>
            <a:pPr algn="just"/>
            <a:r>
              <a:rPr lang="en-US" sz="2200" dirty="0"/>
              <a:t>“Rather than being disturbed by the ambiguity in principle ... Bohr seemed to take satisfaction in it. He seemed to revel in contradictions, for example between "wave" and "particle," (Bell 1987, 189)</a:t>
            </a:r>
            <a:endParaRPr lang="it-IT" sz="2200" dirty="0"/>
          </a:p>
          <a:p>
            <a:pPr algn="just"/>
            <a:endParaRPr lang="en-US" sz="2200" dirty="0"/>
          </a:p>
          <a:p>
            <a:pPr marL="0" indent="0" algn="just">
              <a:buNone/>
            </a:pPr>
            <a:endParaRPr lang="en-US" sz="2200" dirty="0"/>
          </a:p>
          <a:p>
            <a:pPr algn="just"/>
            <a:r>
              <a:rPr lang="en-US" sz="2200" dirty="0"/>
              <a:t>We need a more balanced evaluation of his philosophy</a:t>
            </a:r>
          </a:p>
          <a:p>
            <a:pPr algn="just"/>
            <a:endParaRPr lang="en-US" sz="2200" dirty="0"/>
          </a:p>
          <a:p>
            <a:pPr algn="just"/>
            <a:endParaRPr lang="en-US" sz="2200" dirty="0"/>
          </a:p>
          <a:p>
            <a:pPr algn="just"/>
            <a:endParaRPr lang="en-US" sz="2200" dirty="0"/>
          </a:p>
          <a:p>
            <a:pPr algn="just"/>
            <a:endParaRPr lang="en-US" dirty="0"/>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874117699"/>
      </p:ext>
    </p:extLst>
  </p:cSld>
  <p:clrMapOvr>
    <a:masterClrMapping/>
  </p:clrMapOvr>
  <mc:AlternateContent xmlns:mc="http://schemas.openxmlformats.org/markup-compatibility/2006" xmlns:p14="http://schemas.microsoft.com/office/powerpoint/2010/main">
    <mc:Choice Requires="p14">
      <p:transition spd="slow" p14:dur="2000" advTm="109166"/>
    </mc:Choice>
    <mc:Fallback xmlns="">
      <p:transition spd="slow" advTm="1091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a:xfrm>
            <a:off x="-192946" y="260350"/>
            <a:ext cx="8878160" cy="576263"/>
          </a:xfrm>
        </p:spPr>
        <p:txBody>
          <a:bodyPr>
            <a:noAutofit/>
          </a:bodyPr>
          <a:lstStyle/>
          <a:p>
            <a:r>
              <a:rPr lang="en-GB" sz="2000" dirty="0">
                <a:latin typeface="Arial" charset="0"/>
              </a:rPr>
              <a:t>1.2 The two attitudes: principle theories vs and constructive theories</a:t>
            </a:r>
          </a:p>
        </p:txBody>
      </p:sp>
      <p:sp>
        <p:nvSpPr>
          <p:cNvPr id="28674" name="Segnaposto contenuto 2"/>
          <p:cNvSpPr>
            <a:spLocks noGrp="1"/>
          </p:cNvSpPr>
          <p:nvPr>
            <p:ph idx="1"/>
          </p:nvPr>
        </p:nvSpPr>
        <p:spPr>
          <a:xfrm>
            <a:off x="179389" y="1354238"/>
            <a:ext cx="8505826" cy="5170387"/>
          </a:xfrm>
        </p:spPr>
        <p:txBody>
          <a:bodyPr>
            <a:noAutofit/>
          </a:bodyPr>
          <a:lstStyle/>
          <a:p>
            <a:pPr algn="just"/>
            <a:r>
              <a:rPr lang="is-IS" sz="1800" dirty="0">
                <a:latin typeface="+mj-lt"/>
              </a:rPr>
              <a:t>“…</a:t>
            </a:r>
            <a:r>
              <a:rPr lang="en-US" sz="1800" dirty="0">
                <a:latin typeface="+mj-lt"/>
              </a:rPr>
              <a:t>the kinetic theory of gases seeks to reduce mechanical, thermal, and diffusional processes to movements of molecules – i.e., to build them up out of the hypothesis of molecular motion. When </a:t>
            </a:r>
            <a:r>
              <a:rPr lang="en-US" sz="1800" b="1" dirty="0">
                <a:latin typeface="+mj-lt"/>
              </a:rPr>
              <a:t>we say that we have succeeded in understanding a group of natural processe</a:t>
            </a:r>
            <a:r>
              <a:rPr lang="en-US" sz="1800" dirty="0">
                <a:latin typeface="+mj-lt"/>
              </a:rPr>
              <a:t>s, we invariably mean that a </a:t>
            </a:r>
            <a:r>
              <a:rPr lang="en-US" sz="1800" b="1" dirty="0">
                <a:latin typeface="+mj-lt"/>
              </a:rPr>
              <a:t>constructive</a:t>
            </a:r>
            <a:r>
              <a:rPr lang="en-US" sz="1800" dirty="0">
                <a:latin typeface="+mj-lt"/>
              </a:rPr>
              <a:t> theory has been found which covers the processes in question</a:t>
            </a:r>
          </a:p>
          <a:p>
            <a:pPr algn="just"/>
            <a:endParaRPr lang="en-US" sz="1800" dirty="0">
              <a:latin typeface="+mj-lt"/>
            </a:endParaRPr>
          </a:p>
          <a:p>
            <a:pPr marL="0" indent="0" algn="just">
              <a:buNone/>
            </a:pPr>
            <a:endParaRPr lang="en-US" altLang="ja-JP" sz="1800" dirty="0">
              <a:latin typeface="+mj-lt"/>
            </a:endParaRPr>
          </a:p>
          <a:p>
            <a:pPr algn="just"/>
            <a:r>
              <a:rPr lang="en-US" sz="1800" dirty="0">
                <a:latin typeface="+mj-lt"/>
              </a:rPr>
              <a:t>“The elements which form their basis and starting-point [of principle theories] are not hypothetically constructed but empirically discovered ones, general characteristics of natural processes”</a:t>
            </a:r>
            <a:r>
              <a:rPr lang="is-IS" sz="1800" dirty="0">
                <a:latin typeface="+mj-lt"/>
              </a:rPr>
              <a:t>…</a:t>
            </a:r>
            <a:r>
              <a:rPr lang="en-US" sz="1800" dirty="0">
                <a:latin typeface="+mj-lt"/>
              </a:rPr>
              <a:t>  “the science of thermodynamics seeks by analytical means to deduce necessary conditions, [….] from the universally experienced fact that perpetual motion is impossible </a:t>
            </a:r>
            <a:r>
              <a:rPr lang="mr-IN" sz="1800" dirty="0">
                <a:latin typeface="+mj-lt"/>
              </a:rPr>
              <a:t>…</a:t>
            </a:r>
            <a:r>
              <a:rPr lang="it-IT" sz="1800" dirty="0">
                <a:latin typeface="+mj-lt"/>
              </a:rPr>
              <a:t>.</a:t>
            </a:r>
            <a:r>
              <a:rPr lang="en-US" sz="1800" b="1" dirty="0">
                <a:latin typeface="+mj-lt"/>
              </a:rPr>
              <a:t>The theory of relativity belongs to the latter class</a:t>
            </a:r>
            <a:r>
              <a:rPr lang="en-US" sz="1800" dirty="0">
                <a:latin typeface="+mj-lt"/>
              </a:rPr>
              <a:t>”</a:t>
            </a:r>
            <a:r>
              <a:rPr lang="en-US" sz="1800" dirty="0">
                <a:latin typeface="Arial" charset="0"/>
              </a:rPr>
              <a:t> </a:t>
            </a:r>
          </a:p>
          <a:p>
            <a:pPr algn="just"/>
            <a:endParaRPr lang="en-US" sz="1800" dirty="0">
              <a:latin typeface="Arial" charset="0"/>
            </a:endParaRPr>
          </a:p>
          <a:p>
            <a:pPr algn="just"/>
            <a:endParaRPr lang="en-US" sz="2000" dirty="0">
              <a:latin typeface="Arial" charset="0"/>
            </a:endParaRPr>
          </a:p>
        </p:txBody>
      </p:sp>
    </p:spTree>
    <p:extLst>
      <p:ext uri="{BB962C8B-B14F-4D97-AF65-F5344CB8AC3E}">
        <p14:creationId xmlns:p14="http://schemas.microsoft.com/office/powerpoint/2010/main" val="141249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85787"/>
            <a:ext cx="8229600" cy="454447"/>
          </a:xfrm>
        </p:spPr>
        <p:txBody>
          <a:bodyPr>
            <a:normAutofit fontScale="90000"/>
          </a:bodyPr>
          <a:lstStyle/>
          <a:p>
            <a:r>
              <a:rPr lang="en-US" sz="2700" dirty="0"/>
              <a:t>1.3 The current situation in the philosophy of QT: theories of principle vs  constructive theory attitudes</a:t>
            </a:r>
            <a:br>
              <a:rPr lang="en-US" dirty="0"/>
            </a:br>
            <a:endParaRPr lang="en-US" dirty="0"/>
          </a:p>
        </p:txBody>
      </p:sp>
      <p:sp>
        <p:nvSpPr>
          <p:cNvPr id="3" name="Segnaposto contenuto 2"/>
          <p:cNvSpPr>
            <a:spLocks noGrp="1"/>
          </p:cNvSpPr>
          <p:nvPr>
            <p:ph idx="1"/>
          </p:nvPr>
        </p:nvSpPr>
        <p:spPr>
          <a:xfrm>
            <a:off x="457200" y="1208015"/>
            <a:ext cx="8229600" cy="5726185"/>
          </a:xfrm>
        </p:spPr>
        <p:txBody>
          <a:bodyPr vert="horz" lIns="91440" tIns="45720" rIns="91440" bIns="45720" rtlCol="0" anchor="t">
            <a:normAutofit/>
          </a:bodyPr>
          <a:lstStyle/>
          <a:p>
            <a:pPr marL="0" indent="0">
              <a:buNone/>
            </a:pPr>
            <a:endParaRPr lang="en-US" sz="2000" dirty="0"/>
          </a:p>
          <a:p>
            <a:pPr marL="514350" indent="-514350" algn="just">
              <a:buFont typeface="+mj-lt"/>
              <a:buAutoNum type="arabicPeriod"/>
            </a:pPr>
            <a:r>
              <a:rPr lang="en-US" sz="1800" dirty="0"/>
              <a:t>Bohm/GRW: the wave function is “either not everything or is wrong” (a constructive-theory approach about the wave function postulating </a:t>
            </a:r>
            <a:r>
              <a:rPr lang="en-US" sz="1800" dirty="0" err="1"/>
              <a:t>beables</a:t>
            </a:r>
            <a:r>
              <a:rPr lang="en-US" sz="1800" dirty="0"/>
              <a:t>)</a:t>
            </a:r>
          </a:p>
          <a:p>
            <a:pPr marL="514350" indent="-514350" algn="just">
              <a:buFont typeface="+mj-lt"/>
              <a:buAutoNum type="arabicPeriod"/>
            </a:pPr>
            <a:endParaRPr lang="en-US" sz="1800" dirty="0"/>
          </a:p>
          <a:p>
            <a:pPr marL="514350" indent="-514350" algn="just">
              <a:buFont typeface="+mj-lt"/>
              <a:buAutoNum type="arabicPeriod"/>
            </a:pPr>
            <a:endParaRPr lang="en-US" sz="1800" dirty="0"/>
          </a:p>
          <a:p>
            <a:pPr marL="514350" indent="-514350" algn="just">
              <a:buFont typeface="+mj-lt"/>
              <a:buAutoNum type="arabicPeriod"/>
            </a:pPr>
            <a:r>
              <a:rPr lang="en-US" sz="1800" dirty="0"/>
              <a:t>QT is new theory of probability, deriving from the mathematical structure of the theory (Pitowsky) or is about information, (Bub, </a:t>
            </a:r>
            <a:r>
              <a:rPr lang="en-US" sz="1800" dirty="0" err="1"/>
              <a:t>Qbism</a:t>
            </a:r>
            <a:r>
              <a:rPr lang="en-US" sz="1800" dirty="0"/>
              <a:t>) --&gt; a theory-of-principle</a:t>
            </a:r>
          </a:p>
          <a:p>
            <a:pPr marL="514350" indent="-514350" algn="just">
              <a:buFont typeface="+mj-lt"/>
              <a:buAutoNum type="arabicPeriod"/>
            </a:pPr>
            <a:endParaRPr lang="en-US" sz="1800" b="1" dirty="0"/>
          </a:p>
          <a:p>
            <a:pPr marL="514350" indent="-514350" algn="just">
              <a:buFont typeface="+mj-lt"/>
              <a:buAutoNum type="arabicPeriod"/>
            </a:pPr>
            <a:endParaRPr lang="en-US" sz="1800" b="1" dirty="0"/>
          </a:p>
          <a:p>
            <a:pPr marL="514350" indent="-514350" algn="just">
              <a:buFont typeface="+mj-lt"/>
              <a:buAutoNum type="arabicPeriod"/>
            </a:pPr>
            <a:r>
              <a:rPr lang="en-US" sz="1800" dirty="0"/>
              <a:t>Bohr? he refuses the fruitfulness of a constructive explanation of the classical-quantum interaction by using Einstein 1905</a:t>
            </a:r>
          </a:p>
          <a:p>
            <a:pPr marL="514350" indent="-514350" algn="just">
              <a:buFont typeface="+mj-lt"/>
              <a:buAutoNum type="arabicPeriod"/>
            </a:pPr>
            <a:endParaRPr lang="en-US" sz="1800" dirty="0"/>
          </a:p>
          <a:p>
            <a:pPr marL="514350" indent="-514350" algn="just">
              <a:buFont typeface="+mj-lt"/>
              <a:buAutoNum type="arabicPeriod"/>
            </a:pPr>
            <a:endParaRPr lang="en-US" sz="1800" dirty="0"/>
          </a:p>
          <a:p>
            <a:pPr marL="0" indent="0" algn="just">
              <a:buNone/>
            </a:pPr>
            <a:r>
              <a:rPr lang="en-US" sz="1800" dirty="0"/>
              <a:t>	In my view, these two attitudes are not incompatible! Einstein’s worries have 	been heuristically fruitful. </a:t>
            </a:r>
          </a:p>
          <a:p>
            <a:pPr marL="0" indent="0" algn="just">
              <a:buNone/>
            </a:pPr>
            <a:r>
              <a:rPr lang="en-US" sz="1800" dirty="0"/>
              <a:t>	Two different ways of </a:t>
            </a:r>
            <a:r>
              <a:rPr lang="en-US" sz="1800" dirty="0" err="1"/>
              <a:t>explaning</a:t>
            </a:r>
            <a:r>
              <a:rPr lang="en-US" sz="1800" dirty="0"/>
              <a:t> in physics</a:t>
            </a:r>
          </a:p>
          <a:p>
            <a:pPr marL="514350" indent="-514350" algn="just">
              <a:buFont typeface="+mj-lt"/>
              <a:buAutoNum type="arabicPeriod"/>
            </a:pPr>
            <a:endParaRPr lang="en-US" sz="1800" dirty="0"/>
          </a:p>
          <a:p>
            <a:endParaRPr lang="en-US" sz="3000"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42764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4C06-696C-EE45-9AD8-6303ABF61A4B}"/>
              </a:ext>
            </a:extLst>
          </p:cNvPr>
          <p:cNvSpPr>
            <a:spLocks noGrp="1"/>
          </p:cNvSpPr>
          <p:nvPr>
            <p:ph type="title"/>
          </p:nvPr>
        </p:nvSpPr>
        <p:spPr/>
        <p:txBody>
          <a:bodyPr/>
          <a:lstStyle/>
          <a:p>
            <a:r>
              <a:rPr lang="it-IT" dirty="0"/>
              <a:t>Plan</a:t>
            </a:r>
          </a:p>
        </p:txBody>
      </p:sp>
      <p:sp>
        <p:nvSpPr>
          <p:cNvPr id="3" name="Content Placeholder 2">
            <a:extLst>
              <a:ext uri="{FF2B5EF4-FFF2-40B4-BE49-F238E27FC236}">
                <a16:creationId xmlns:a16="http://schemas.microsoft.com/office/drawing/2014/main" id="{D0A040EF-C142-9D46-9C08-F73F011A04A5}"/>
              </a:ext>
            </a:extLst>
          </p:cNvPr>
          <p:cNvSpPr>
            <a:spLocks noGrp="1"/>
          </p:cNvSpPr>
          <p:nvPr>
            <p:ph idx="1"/>
          </p:nvPr>
        </p:nvSpPr>
        <p:spPr>
          <a:xfrm>
            <a:off x="457200" y="1417638"/>
            <a:ext cx="8229600" cy="5165724"/>
          </a:xfrm>
        </p:spPr>
        <p:txBody>
          <a:bodyPr vert="horz" lIns="91440" tIns="45720" rIns="91440" bIns="45720" rtlCol="0" anchor="t">
            <a:normAutofit/>
          </a:bodyPr>
          <a:lstStyle/>
          <a:p>
            <a:pPr marL="514350" indent="-514350">
              <a:buFont typeface="+mj-lt"/>
              <a:buAutoNum type="arabicParenR"/>
            </a:pPr>
            <a:endParaRPr lang="it-IT" dirty="0">
              <a:cs typeface="Calibri"/>
            </a:endParaRPr>
          </a:p>
          <a:p>
            <a:pPr marL="514350" indent="-514350" algn="just">
              <a:buFont typeface="+mj-lt"/>
              <a:buAutoNum type="arabicParenR"/>
            </a:pPr>
            <a:r>
              <a:rPr lang="it-IT" sz="2000" dirty="0" err="1"/>
              <a:t>Introduction</a:t>
            </a:r>
            <a:r>
              <a:rPr lang="it-IT" sz="2000" dirty="0"/>
              <a:t>: </a:t>
            </a:r>
            <a:r>
              <a:rPr lang="it-IT" sz="2000" dirty="0" err="1"/>
              <a:t>motivation</a:t>
            </a:r>
            <a:r>
              <a:rPr lang="it-IT" sz="2000" dirty="0"/>
              <a:t>, a </a:t>
            </a:r>
            <a:r>
              <a:rPr lang="it-IT" sz="2000" dirty="0" err="1"/>
              <a:t>distinction</a:t>
            </a:r>
            <a:r>
              <a:rPr lang="it-IT" sz="2000" dirty="0"/>
              <a:t>, and the </a:t>
            </a:r>
            <a:r>
              <a:rPr lang="it-IT" sz="2000" dirty="0" err="1"/>
              <a:t>current</a:t>
            </a:r>
            <a:r>
              <a:rPr lang="it-IT" sz="2000" dirty="0"/>
              <a:t> situation in the </a:t>
            </a:r>
            <a:r>
              <a:rPr lang="it-IT" sz="2000" dirty="0" err="1"/>
              <a:t>philosophy</a:t>
            </a:r>
            <a:r>
              <a:rPr lang="it-IT" sz="2000" dirty="0"/>
              <a:t> of QT</a:t>
            </a:r>
          </a:p>
          <a:p>
            <a:pPr marL="514350" indent="-514350" algn="just">
              <a:buFont typeface="+mj-lt"/>
              <a:buAutoNum type="arabicParenR"/>
            </a:pPr>
            <a:endParaRPr lang="it-IT" sz="2000" b="1" dirty="0"/>
          </a:p>
          <a:p>
            <a:pPr marL="514350" indent="-514350" algn="just">
              <a:buFont typeface="+mj-lt"/>
              <a:buAutoNum type="arabicParenR"/>
            </a:pPr>
            <a:endParaRPr lang="it-IT" sz="2000" b="1" dirty="0"/>
          </a:p>
          <a:p>
            <a:pPr marL="514350" indent="-514350" algn="just">
              <a:buFont typeface="+mj-lt"/>
              <a:buAutoNum type="arabicParenR"/>
            </a:pPr>
            <a:r>
              <a:rPr lang="it-IT" sz="2000" b="1" dirty="0" err="1"/>
              <a:t>Bohr’s</a:t>
            </a:r>
            <a:r>
              <a:rPr lang="it-IT" sz="2000" b="1" dirty="0"/>
              <a:t> </a:t>
            </a:r>
            <a:r>
              <a:rPr lang="it-IT" sz="2000" b="1" dirty="0" err="1"/>
              <a:t>philosophy</a:t>
            </a:r>
            <a:r>
              <a:rPr lang="it-IT" sz="2000" b="1" dirty="0"/>
              <a:t> of QT: the quantum postulate and </a:t>
            </a:r>
            <a:r>
              <a:rPr lang="it-IT" sz="2000" b="1" dirty="0" err="1"/>
              <a:t>its</a:t>
            </a:r>
            <a:r>
              <a:rPr lang="it-IT" sz="2000" b="1" dirty="0"/>
              <a:t> 3 </a:t>
            </a:r>
            <a:r>
              <a:rPr lang="it-IT" sz="2000" b="1" dirty="0" err="1"/>
              <a:t>consequences</a:t>
            </a:r>
            <a:r>
              <a:rPr lang="it-IT" sz="2000" b="1" dirty="0"/>
              <a:t>: </a:t>
            </a:r>
            <a:r>
              <a:rPr lang="it-IT" sz="2000" b="1" dirty="0" err="1"/>
              <a:t>complementarity</a:t>
            </a:r>
            <a:r>
              <a:rPr lang="it-IT" sz="2000" b="1" dirty="0"/>
              <a:t>, no-</a:t>
            </a:r>
            <a:r>
              <a:rPr lang="it-IT" sz="2000" b="1" dirty="0" err="1"/>
              <a:t>preexisting</a:t>
            </a:r>
            <a:r>
              <a:rPr lang="it-IT" sz="2000" b="1" dirty="0"/>
              <a:t> </a:t>
            </a:r>
            <a:r>
              <a:rPr lang="it-IT" sz="2000" b="1" dirty="0" err="1"/>
              <a:t>value</a:t>
            </a:r>
            <a:r>
              <a:rPr lang="it-IT" sz="2000" b="1" dirty="0"/>
              <a:t>, and the ST</a:t>
            </a:r>
            <a:endParaRPr lang="it-IT" sz="2000" b="1" dirty="0">
              <a:cs typeface="Calibri"/>
            </a:endParaRPr>
          </a:p>
          <a:p>
            <a:pPr marL="514350" indent="-514350" algn="just">
              <a:buFont typeface="+mj-lt"/>
              <a:buAutoNum type="arabicParenR"/>
            </a:pPr>
            <a:endParaRPr lang="it-IT" sz="2000" dirty="0"/>
          </a:p>
          <a:p>
            <a:pPr marL="514350" indent="-514350" algn="just">
              <a:buFont typeface="+mj-lt"/>
              <a:buAutoNum type="arabicParenR"/>
            </a:pPr>
            <a:endParaRPr lang="it-IT" sz="2000" dirty="0"/>
          </a:p>
          <a:p>
            <a:pPr marL="514350" indent="-514350">
              <a:buFont typeface="+mj-lt"/>
              <a:buAutoNum type="arabicParenR"/>
            </a:pPr>
            <a:r>
              <a:rPr lang="it-IT" sz="2000" dirty="0"/>
              <a:t>The </a:t>
            </a:r>
            <a:r>
              <a:rPr lang="it-IT" sz="2000" dirty="0" err="1"/>
              <a:t>difficulties</a:t>
            </a:r>
            <a:r>
              <a:rPr lang="it-IT" sz="2000" dirty="0"/>
              <a:t> </a:t>
            </a:r>
            <a:r>
              <a:rPr lang="it-IT" sz="2000" dirty="0" err="1"/>
              <a:t>raised</a:t>
            </a:r>
            <a:r>
              <a:rPr lang="it-IT" sz="2000" dirty="0"/>
              <a:t> by the (ST) and </a:t>
            </a:r>
            <a:r>
              <a:rPr lang="it-IT" sz="2000" dirty="0" err="1"/>
              <a:t>Bohr’s</a:t>
            </a:r>
            <a:r>
              <a:rPr lang="it-IT" sz="2000" dirty="0"/>
              <a:t> </a:t>
            </a:r>
            <a:r>
              <a:rPr lang="it-IT" sz="2000" dirty="0" err="1"/>
              <a:t>responses</a:t>
            </a:r>
            <a:r>
              <a:rPr lang="it-IT" sz="2000" dirty="0"/>
              <a:t>: </a:t>
            </a:r>
            <a:r>
              <a:rPr lang="it-IT" sz="2000" dirty="0" err="1"/>
              <a:t>Kantianism</a:t>
            </a:r>
            <a:r>
              <a:rPr lang="it-IT" sz="2000" dirty="0"/>
              <a:t> </a:t>
            </a:r>
            <a:r>
              <a:rPr lang="it-IT" sz="2000" dirty="0" err="1"/>
              <a:t>about</a:t>
            </a:r>
            <a:r>
              <a:rPr lang="it-IT" sz="2000" dirty="0"/>
              <a:t> </a:t>
            </a:r>
            <a:r>
              <a:rPr lang="it-IT" sz="2000" dirty="0" err="1"/>
              <a:t>classical</a:t>
            </a:r>
            <a:r>
              <a:rPr lang="it-IT" sz="2000" dirty="0"/>
              <a:t> </a:t>
            </a:r>
            <a:r>
              <a:rPr lang="it-IT" sz="2000" dirty="0" err="1"/>
              <a:t>concepts</a:t>
            </a:r>
            <a:r>
              <a:rPr lang="it-IT" sz="2000" dirty="0"/>
              <a:t>, </a:t>
            </a:r>
            <a:r>
              <a:rPr lang="it-IT" sz="2000" dirty="0" err="1"/>
              <a:t>contexualism</a:t>
            </a:r>
            <a:r>
              <a:rPr lang="it-IT" sz="2000" dirty="0"/>
              <a:t>, </a:t>
            </a:r>
            <a:r>
              <a:rPr lang="it-IT" sz="2000" dirty="0" err="1"/>
              <a:t>holism</a:t>
            </a:r>
            <a:endParaRPr lang="it-IT" sz="2000" dirty="0"/>
          </a:p>
          <a:p>
            <a:pPr marL="514350" indent="-514350">
              <a:buFont typeface="+mj-lt"/>
              <a:buAutoNum type="arabicParenR"/>
            </a:pPr>
            <a:endParaRPr lang="en-US" sz="2000" dirty="0"/>
          </a:p>
          <a:p>
            <a:pPr marL="514350" indent="-514350">
              <a:buFont typeface="+mj-lt"/>
              <a:buAutoNum type="arabicParenR"/>
            </a:pPr>
            <a:endParaRPr lang="en-US" sz="2000" dirty="0"/>
          </a:p>
          <a:p>
            <a:pPr marL="514350" indent="-514350">
              <a:buFont typeface="+mj-lt"/>
              <a:buAutoNum type="arabicParenR"/>
            </a:pPr>
            <a:r>
              <a:rPr lang="en-US" sz="2000" dirty="0"/>
              <a:t>Extant problems of Bohr’s philosophy of QT</a:t>
            </a:r>
          </a:p>
          <a:p>
            <a:pPr marL="514350" indent="-514350">
              <a:buFont typeface="+mj-lt"/>
              <a:buAutoNum type="arabicParenR"/>
            </a:pPr>
            <a:endParaRPr lang="it-IT" sz="2000" dirty="0"/>
          </a:p>
          <a:p>
            <a:pPr marL="514350" indent="-514350">
              <a:buAutoNum type="arabicParenR"/>
            </a:pPr>
            <a:endParaRPr lang="it-IT" sz="2000" dirty="0">
              <a:cs typeface="Calibri"/>
            </a:endParaRPr>
          </a:p>
          <a:p>
            <a:pPr marL="0" indent="0" algn="ctr">
              <a:buNone/>
            </a:pPr>
            <a:endParaRPr lang="it-IT" sz="2000" dirty="0">
              <a:cs typeface="Calibri"/>
            </a:endParaRPr>
          </a:p>
          <a:p>
            <a:pPr marL="0" indent="0">
              <a:buNone/>
            </a:pPr>
            <a:endParaRPr lang="it-IT" dirty="0"/>
          </a:p>
          <a:p>
            <a:pPr marL="514350" indent="-514350">
              <a:buFont typeface="+mj-lt"/>
              <a:buAutoNum type="arabicParenR"/>
            </a:pPr>
            <a:endParaRPr lang="it-IT" dirty="0"/>
          </a:p>
          <a:p>
            <a:pPr marL="514350" indent="-514350">
              <a:buFont typeface="+mj-lt"/>
              <a:buAutoNum type="arabicParenR"/>
            </a:pPr>
            <a:endParaRPr lang="it-IT" dirty="0"/>
          </a:p>
          <a:p>
            <a:pPr marL="514350" indent="-514350">
              <a:buFont typeface="+mj-lt"/>
              <a:buAutoNum type="arabicParenR"/>
            </a:pPr>
            <a:endParaRPr lang="it-IT" dirty="0"/>
          </a:p>
          <a:p>
            <a:pPr marL="514350" indent="-514350">
              <a:buFont typeface="Calibri"/>
              <a:buAutoNum type="arabicParenR"/>
            </a:pPr>
            <a:endParaRPr lang="it-IT" dirty="0">
              <a:cs typeface="Calibri"/>
            </a:endParaRPr>
          </a:p>
          <a:p>
            <a:endParaRPr lang="it-IT" dirty="0">
              <a:cs typeface="Calibri"/>
            </a:endParaRPr>
          </a:p>
        </p:txBody>
      </p:sp>
    </p:spTree>
    <p:extLst>
      <p:ext uri="{BB962C8B-B14F-4D97-AF65-F5344CB8AC3E}">
        <p14:creationId xmlns:p14="http://schemas.microsoft.com/office/powerpoint/2010/main" val="184928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0CA3-FFB0-4C0C-8D67-5D65CE8BA443}"/>
              </a:ext>
            </a:extLst>
          </p:cNvPr>
          <p:cNvSpPr>
            <a:spLocks noGrp="1"/>
          </p:cNvSpPr>
          <p:nvPr>
            <p:ph type="title"/>
          </p:nvPr>
        </p:nvSpPr>
        <p:spPr>
          <a:xfrm>
            <a:off x="0" y="274638"/>
            <a:ext cx="9387068" cy="1143000"/>
          </a:xfrm>
        </p:spPr>
        <p:txBody>
          <a:bodyPr>
            <a:normAutofit/>
          </a:bodyPr>
          <a:lstStyle/>
          <a:p>
            <a:r>
              <a:rPr lang="it-IT" sz="2800" dirty="0">
                <a:cs typeface="Calibri"/>
              </a:rPr>
              <a:t>2.1 The quantum postulate: </a:t>
            </a:r>
            <a:r>
              <a:rPr lang="it-IT" sz="2800" dirty="0" err="1">
                <a:cs typeface="Calibri"/>
              </a:rPr>
              <a:t>discontinuity</a:t>
            </a:r>
            <a:r>
              <a:rPr lang="it-IT" sz="2800" dirty="0">
                <a:cs typeface="Calibri"/>
              </a:rPr>
              <a:t> and </a:t>
            </a:r>
            <a:r>
              <a:rPr lang="it-IT" sz="2800" dirty="0" err="1">
                <a:cs typeface="Calibri"/>
              </a:rPr>
              <a:t>individuality</a:t>
            </a:r>
            <a:endParaRPr lang="it-IT" sz="2800" dirty="0">
              <a:cs typeface="Calibri"/>
            </a:endParaRPr>
          </a:p>
        </p:txBody>
      </p:sp>
      <p:sp>
        <p:nvSpPr>
          <p:cNvPr id="3" name="Content Placeholder 2">
            <a:extLst>
              <a:ext uri="{FF2B5EF4-FFF2-40B4-BE49-F238E27FC236}">
                <a16:creationId xmlns:a16="http://schemas.microsoft.com/office/drawing/2014/main" id="{879D0ADD-CEA5-43C0-A7D2-5915AC8A1B35}"/>
              </a:ext>
            </a:extLst>
          </p:cNvPr>
          <p:cNvSpPr>
            <a:spLocks noGrp="1"/>
          </p:cNvSpPr>
          <p:nvPr>
            <p:ph idx="1"/>
          </p:nvPr>
        </p:nvSpPr>
        <p:spPr/>
        <p:txBody>
          <a:bodyPr vert="horz" lIns="91440" tIns="45720" rIns="91440" bIns="45720" rtlCol="0" anchor="t">
            <a:noAutofit/>
          </a:bodyPr>
          <a:lstStyle/>
          <a:p>
            <a:pPr marL="0" indent="0">
              <a:buNone/>
            </a:pPr>
            <a:endParaRPr lang="it-IT" sz="2400" dirty="0">
              <a:ea typeface="+mn-lt"/>
              <a:cs typeface="+mn-lt"/>
            </a:endParaRPr>
          </a:p>
          <a:p>
            <a:r>
              <a:rPr lang="it-IT" sz="2400" dirty="0">
                <a:solidFill>
                  <a:srgbClr val="0070C0"/>
                </a:solidFill>
                <a:ea typeface="+mn-lt"/>
                <a:cs typeface="+mn-lt"/>
              </a:rPr>
              <a:t>"The quantum postulate, ...</a:t>
            </a:r>
            <a:r>
              <a:rPr lang="it-IT" sz="2400" dirty="0" err="1">
                <a:solidFill>
                  <a:srgbClr val="0070C0"/>
                </a:solidFill>
                <a:ea typeface="+mn-lt"/>
                <a:cs typeface="+mn-lt"/>
              </a:rPr>
              <a:t>attributes</a:t>
            </a:r>
            <a:r>
              <a:rPr lang="it-IT" sz="2400" dirty="0">
                <a:solidFill>
                  <a:srgbClr val="0070C0"/>
                </a:solidFill>
                <a:ea typeface="+mn-lt"/>
                <a:cs typeface="+mn-lt"/>
              </a:rPr>
              <a:t> to </a:t>
            </a:r>
            <a:r>
              <a:rPr lang="it-IT" sz="2400" dirty="0" err="1">
                <a:solidFill>
                  <a:srgbClr val="0070C0"/>
                </a:solidFill>
                <a:ea typeface="+mn-lt"/>
                <a:cs typeface="+mn-lt"/>
              </a:rPr>
              <a:t>any</a:t>
            </a:r>
            <a:r>
              <a:rPr lang="it-IT" sz="2400" dirty="0">
                <a:solidFill>
                  <a:srgbClr val="0070C0"/>
                </a:solidFill>
                <a:ea typeface="+mn-lt"/>
                <a:cs typeface="+mn-lt"/>
              </a:rPr>
              <a:t> </a:t>
            </a:r>
            <a:r>
              <a:rPr lang="it-IT" sz="2400" dirty="0" err="1">
                <a:solidFill>
                  <a:srgbClr val="0070C0"/>
                </a:solidFill>
                <a:ea typeface="+mn-lt"/>
                <a:cs typeface="+mn-lt"/>
              </a:rPr>
              <a:t>atomic</a:t>
            </a:r>
            <a:r>
              <a:rPr lang="it-IT" sz="2400" dirty="0">
                <a:solidFill>
                  <a:srgbClr val="0070C0"/>
                </a:solidFill>
                <a:ea typeface="+mn-lt"/>
                <a:cs typeface="+mn-lt"/>
              </a:rPr>
              <a:t> </a:t>
            </a:r>
            <a:r>
              <a:rPr lang="it-IT" sz="2400" dirty="0" err="1">
                <a:solidFill>
                  <a:srgbClr val="0070C0"/>
                </a:solidFill>
                <a:ea typeface="+mn-lt"/>
                <a:cs typeface="+mn-lt"/>
              </a:rPr>
              <a:t>process</a:t>
            </a:r>
            <a:r>
              <a:rPr lang="it-IT" sz="2400" dirty="0">
                <a:solidFill>
                  <a:srgbClr val="0070C0"/>
                </a:solidFill>
                <a:ea typeface="+mn-lt"/>
                <a:cs typeface="+mn-lt"/>
              </a:rPr>
              <a:t> an </a:t>
            </a:r>
            <a:r>
              <a:rPr lang="it-IT" sz="2400" dirty="0" err="1">
                <a:solidFill>
                  <a:srgbClr val="0070C0"/>
                </a:solidFill>
                <a:ea typeface="+mn-lt"/>
                <a:cs typeface="+mn-lt"/>
              </a:rPr>
              <a:t>essential</a:t>
            </a:r>
            <a:r>
              <a:rPr lang="it-IT" sz="2400" dirty="0">
                <a:solidFill>
                  <a:srgbClr val="0070C0"/>
                </a:solidFill>
                <a:ea typeface="+mn-lt"/>
                <a:cs typeface="+mn-lt"/>
              </a:rPr>
              <a:t> </a:t>
            </a:r>
            <a:r>
              <a:rPr lang="it-IT" sz="2400" i="1" dirty="0" err="1">
                <a:solidFill>
                  <a:srgbClr val="0070C0"/>
                </a:solidFill>
                <a:ea typeface="+mn-lt"/>
                <a:cs typeface="+mn-lt"/>
              </a:rPr>
              <a:t>discontinuity</a:t>
            </a:r>
            <a:r>
              <a:rPr lang="it-IT" sz="2400" dirty="0">
                <a:solidFill>
                  <a:srgbClr val="0070C0"/>
                </a:solidFill>
                <a:ea typeface="+mn-lt"/>
                <a:cs typeface="+mn-lt"/>
              </a:rPr>
              <a:t>, or </a:t>
            </a:r>
            <a:r>
              <a:rPr lang="it-IT" sz="2400" dirty="0" err="1">
                <a:solidFill>
                  <a:srgbClr val="0070C0"/>
                </a:solidFill>
                <a:ea typeface="+mn-lt"/>
                <a:cs typeface="+mn-lt"/>
              </a:rPr>
              <a:t>rather</a:t>
            </a:r>
            <a:r>
              <a:rPr lang="it-IT" sz="2400" dirty="0">
                <a:solidFill>
                  <a:srgbClr val="0070C0"/>
                </a:solidFill>
                <a:ea typeface="+mn-lt"/>
                <a:cs typeface="+mn-lt"/>
              </a:rPr>
              <a:t> </a:t>
            </a:r>
            <a:r>
              <a:rPr lang="it-IT" sz="2400" i="1" dirty="0" err="1">
                <a:solidFill>
                  <a:srgbClr val="0070C0"/>
                </a:solidFill>
                <a:ea typeface="+mn-lt"/>
                <a:cs typeface="+mn-lt"/>
              </a:rPr>
              <a:t>individuality</a:t>
            </a:r>
            <a:r>
              <a:rPr lang="it-IT" sz="2400" dirty="0">
                <a:solidFill>
                  <a:srgbClr val="0070C0"/>
                </a:solidFill>
                <a:ea typeface="+mn-lt"/>
                <a:cs typeface="+mn-lt"/>
              </a:rPr>
              <a:t>, </a:t>
            </a:r>
            <a:r>
              <a:rPr lang="it-IT" sz="2400" dirty="0" err="1">
                <a:solidFill>
                  <a:srgbClr val="0070C0"/>
                </a:solidFill>
                <a:ea typeface="+mn-lt"/>
                <a:cs typeface="+mn-lt"/>
              </a:rPr>
              <a:t>completely</a:t>
            </a:r>
            <a:r>
              <a:rPr lang="it-IT" sz="2400" dirty="0">
                <a:solidFill>
                  <a:srgbClr val="0070C0"/>
                </a:solidFill>
                <a:ea typeface="+mn-lt"/>
                <a:cs typeface="+mn-lt"/>
              </a:rPr>
              <a:t> </a:t>
            </a:r>
            <a:r>
              <a:rPr lang="it-IT" sz="2400" dirty="0" err="1">
                <a:solidFill>
                  <a:srgbClr val="0070C0"/>
                </a:solidFill>
                <a:ea typeface="+mn-lt"/>
                <a:cs typeface="+mn-lt"/>
              </a:rPr>
              <a:t>foreign</a:t>
            </a:r>
            <a:r>
              <a:rPr lang="it-IT" sz="2400" dirty="0">
                <a:solidFill>
                  <a:srgbClr val="0070C0"/>
                </a:solidFill>
                <a:ea typeface="+mn-lt"/>
                <a:cs typeface="+mn-lt"/>
              </a:rPr>
              <a:t> to the classical theories and </a:t>
            </a:r>
            <a:r>
              <a:rPr lang="it-IT" sz="2400" dirty="0" err="1">
                <a:solidFill>
                  <a:srgbClr val="0070C0"/>
                </a:solidFill>
                <a:ea typeface="+mn-lt"/>
                <a:cs typeface="+mn-lt"/>
              </a:rPr>
              <a:t>symbolised</a:t>
            </a:r>
            <a:r>
              <a:rPr lang="it-IT" sz="2400" dirty="0">
                <a:solidFill>
                  <a:srgbClr val="0070C0"/>
                </a:solidFill>
                <a:ea typeface="+mn-lt"/>
                <a:cs typeface="+mn-lt"/>
              </a:rPr>
              <a:t> by </a:t>
            </a:r>
            <a:r>
              <a:rPr lang="it-IT" sz="2400" dirty="0" err="1">
                <a:solidFill>
                  <a:srgbClr val="0070C0"/>
                </a:solidFill>
                <a:ea typeface="+mn-lt"/>
                <a:cs typeface="+mn-lt"/>
              </a:rPr>
              <a:t>Planck's</a:t>
            </a:r>
            <a:r>
              <a:rPr lang="it-IT" sz="2400" dirty="0">
                <a:solidFill>
                  <a:srgbClr val="0070C0"/>
                </a:solidFill>
                <a:ea typeface="+mn-lt"/>
                <a:cs typeface="+mn-lt"/>
              </a:rPr>
              <a:t> quantum of </a:t>
            </a:r>
            <a:r>
              <a:rPr lang="it-IT" sz="2400" dirty="0" err="1">
                <a:solidFill>
                  <a:srgbClr val="0070C0"/>
                </a:solidFill>
                <a:ea typeface="+mn-lt"/>
                <a:cs typeface="+mn-lt"/>
              </a:rPr>
              <a:t>action</a:t>
            </a:r>
            <a:r>
              <a:rPr lang="it-IT" sz="2400" dirty="0">
                <a:solidFill>
                  <a:srgbClr val="0070C0"/>
                </a:solidFill>
                <a:ea typeface="+mn-lt"/>
                <a:cs typeface="+mn-lt"/>
              </a:rPr>
              <a:t>.» (the Como </a:t>
            </a:r>
            <a:r>
              <a:rPr lang="it-IT" sz="2400" dirty="0" err="1">
                <a:solidFill>
                  <a:srgbClr val="0070C0"/>
                </a:solidFill>
                <a:ea typeface="+mn-lt"/>
                <a:cs typeface="+mn-lt"/>
              </a:rPr>
              <a:t>lecture</a:t>
            </a:r>
            <a:r>
              <a:rPr lang="it-IT" sz="2400" dirty="0">
                <a:solidFill>
                  <a:srgbClr val="0070C0"/>
                </a:solidFill>
                <a:ea typeface="+mn-lt"/>
                <a:cs typeface="+mn-lt"/>
              </a:rPr>
              <a:t>, 16/09/1927)</a:t>
            </a:r>
          </a:p>
          <a:p>
            <a:endParaRPr lang="it-IT" sz="2400" dirty="0">
              <a:ea typeface="+mn-lt"/>
              <a:cs typeface="+mn-lt"/>
            </a:endParaRPr>
          </a:p>
          <a:p>
            <a:endParaRPr lang="it-IT" sz="2400" dirty="0">
              <a:ea typeface="+mn-lt"/>
              <a:cs typeface="+mn-lt"/>
            </a:endParaRPr>
          </a:p>
          <a:p>
            <a:endParaRPr lang="it-IT" sz="2400" dirty="0">
              <a:ea typeface="+mn-lt"/>
              <a:cs typeface="+mn-lt"/>
            </a:endParaRPr>
          </a:p>
          <a:p>
            <a:r>
              <a:rPr lang="it-IT" sz="2400" dirty="0" err="1">
                <a:ea typeface="+mn-lt"/>
                <a:cs typeface="+mn-lt"/>
              </a:rPr>
              <a:t>Why</a:t>
            </a:r>
            <a:r>
              <a:rPr lang="it-IT" sz="2400" dirty="0">
                <a:ea typeface="+mn-lt"/>
                <a:cs typeface="+mn-lt"/>
              </a:rPr>
              <a:t> </a:t>
            </a:r>
            <a:r>
              <a:rPr lang="it-IT" sz="2400" dirty="0" err="1">
                <a:ea typeface="+mn-lt"/>
                <a:cs typeface="+mn-lt"/>
              </a:rPr>
              <a:t>individuality</a:t>
            </a:r>
            <a:r>
              <a:rPr lang="it-IT" sz="2400" dirty="0">
                <a:ea typeface="+mn-lt"/>
                <a:cs typeface="+mn-lt"/>
              </a:rPr>
              <a:t>? It </a:t>
            </a:r>
            <a:r>
              <a:rPr lang="it-IT" sz="2400" dirty="0" err="1">
                <a:ea typeface="+mn-lt"/>
                <a:cs typeface="+mn-lt"/>
              </a:rPr>
              <a:t>is</a:t>
            </a:r>
            <a:r>
              <a:rPr lang="it-IT" sz="2400" dirty="0">
                <a:ea typeface="+mn-lt"/>
                <a:cs typeface="+mn-lt"/>
              </a:rPr>
              <a:t> a </a:t>
            </a:r>
            <a:r>
              <a:rPr lang="it-IT" sz="2400" dirty="0" err="1">
                <a:ea typeface="+mn-lt"/>
                <a:cs typeface="+mn-lt"/>
              </a:rPr>
              <a:t>consequence</a:t>
            </a:r>
            <a:r>
              <a:rPr lang="it-IT" sz="2400" dirty="0">
                <a:ea typeface="+mn-lt"/>
                <a:cs typeface="+mn-lt"/>
              </a:rPr>
              <a:t> of </a:t>
            </a:r>
            <a:r>
              <a:rPr lang="it-IT" sz="2400" dirty="0" err="1">
                <a:ea typeface="+mn-lt"/>
                <a:cs typeface="+mn-lt"/>
              </a:rPr>
              <a:t>discontinuity</a:t>
            </a:r>
            <a:r>
              <a:rPr lang="it-IT" sz="2400" dirty="0">
                <a:ea typeface="+mn-lt"/>
                <a:cs typeface="+mn-lt"/>
              </a:rPr>
              <a:t>: </a:t>
            </a:r>
            <a:r>
              <a:rPr lang="it-IT" sz="2400" dirty="0" err="1">
                <a:ea typeface="+mn-lt"/>
                <a:cs typeface="+mn-lt"/>
              </a:rPr>
              <a:t>Planck's</a:t>
            </a:r>
            <a:r>
              <a:rPr lang="it-IT" sz="2400" dirty="0">
                <a:ea typeface="+mn-lt"/>
                <a:cs typeface="+mn-lt"/>
              </a:rPr>
              <a:t> </a:t>
            </a:r>
            <a:r>
              <a:rPr lang="it-IT" sz="2400" dirty="0" err="1">
                <a:ea typeface="+mn-lt"/>
                <a:cs typeface="+mn-lt"/>
              </a:rPr>
              <a:t>constant</a:t>
            </a:r>
            <a:r>
              <a:rPr lang="it-IT" sz="2400" dirty="0">
                <a:ea typeface="+mn-lt"/>
                <a:cs typeface="+mn-lt"/>
              </a:rPr>
              <a:t> </a:t>
            </a:r>
            <a:r>
              <a:rPr lang="it-IT" sz="2400" dirty="0" err="1">
                <a:ea typeface="+mn-lt"/>
                <a:cs typeface="+mn-lt"/>
              </a:rPr>
              <a:t>is</a:t>
            </a:r>
            <a:r>
              <a:rPr lang="it-IT" sz="2400" dirty="0">
                <a:ea typeface="+mn-lt"/>
                <a:cs typeface="+mn-lt"/>
              </a:rPr>
              <a:t> a new </a:t>
            </a:r>
            <a:r>
              <a:rPr lang="it-IT" sz="2400" dirty="0" err="1">
                <a:ea typeface="+mn-lt"/>
                <a:cs typeface="+mn-lt"/>
              </a:rPr>
              <a:t>form</a:t>
            </a:r>
            <a:r>
              <a:rPr lang="it-IT" sz="2400" dirty="0">
                <a:ea typeface="+mn-lt"/>
                <a:cs typeface="+mn-lt"/>
              </a:rPr>
              <a:t> of </a:t>
            </a:r>
            <a:r>
              <a:rPr lang="it-IT" sz="2400" dirty="0" err="1">
                <a:ea typeface="+mn-lt"/>
                <a:cs typeface="+mn-lt"/>
              </a:rPr>
              <a:t>atomism</a:t>
            </a:r>
            <a:r>
              <a:rPr lang="it-IT" sz="2400" dirty="0">
                <a:ea typeface="+mn-lt"/>
                <a:cs typeface="+mn-lt"/>
              </a:rPr>
              <a:t> (</a:t>
            </a:r>
            <a:r>
              <a:rPr lang="it-IT" sz="2400" dirty="0" err="1">
                <a:ea typeface="+mn-lt"/>
                <a:cs typeface="+mn-lt"/>
              </a:rPr>
              <a:t>discretization</a:t>
            </a:r>
            <a:r>
              <a:rPr lang="it-IT" sz="2400" dirty="0">
                <a:ea typeface="+mn-lt"/>
                <a:cs typeface="+mn-lt"/>
              </a:rPr>
              <a:t> of </a:t>
            </a:r>
            <a:r>
              <a:rPr lang="it-IT" sz="2400" dirty="0" err="1">
                <a:ea typeface="+mn-lt"/>
                <a:cs typeface="+mn-lt"/>
              </a:rPr>
              <a:t>action</a:t>
            </a:r>
            <a:r>
              <a:rPr lang="it-IT" sz="2400" dirty="0">
                <a:ea typeface="+mn-lt"/>
                <a:cs typeface="+mn-lt"/>
              </a:rPr>
              <a:t>)</a:t>
            </a:r>
          </a:p>
        </p:txBody>
      </p:sp>
    </p:spTree>
    <p:extLst>
      <p:ext uri="{BB962C8B-B14F-4D97-AF65-F5344CB8AC3E}">
        <p14:creationId xmlns:p14="http://schemas.microsoft.com/office/powerpoint/2010/main" val="296087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D6F4-AFC1-3A40-9617-588E39D64E79}"/>
              </a:ext>
            </a:extLst>
          </p:cNvPr>
          <p:cNvSpPr>
            <a:spLocks noGrp="1"/>
          </p:cNvSpPr>
          <p:nvPr>
            <p:ph type="title"/>
          </p:nvPr>
        </p:nvSpPr>
        <p:spPr/>
        <p:txBody>
          <a:bodyPr>
            <a:normAutofit/>
          </a:bodyPr>
          <a:lstStyle/>
          <a:p>
            <a:r>
              <a:rPr lang="it-IT" sz="3200" dirty="0"/>
              <a:t>A </a:t>
            </a:r>
            <a:r>
              <a:rPr lang="it-IT" sz="3200" dirty="0" err="1"/>
              <a:t>deep</a:t>
            </a:r>
            <a:r>
              <a:rPr lang="it-IT" sz="3200" dirty="0"/>
              <a:t> </a:t>
            </a:r>
            <a:r>
              <a:rPr lang="it-IT" sz="3200" dirty="0" err="1"/>
              <a:t>analogy</a:t>
            </a:r>
            <a:r>
              <a:rPr lang="it-IT" sz="3200" dirty="0"/>
              <a:t> </a:t>
            </a:r>
            <a:r>
              <a:rPr lang="it-IT" sz="3200" dirty="0" err="1"/>
              <a:t>between</a:t>
            </a:r>
            <a:r>
              <a:rPr lang="it-IT" sz="3200" dirty="0"/>
              <a:t> QM and STR</a:t>
            </a:r>
          </a:p>
        </p:txBody>
      </p:sp>
      <p:sp>
        <p:nvSpPr>
          <p:cNvPr id="3" name="Content Placeholder 2">
            <a:extLst>
              <a:ext uri="{FF2B5EF4-FFF2-40B4-BE49-F238E27FC236}">
                <a16:creationId xmlns:a16="http://schemas.microsoft.com/office/drawing/2014/main" id="{25A785EB-BDC3-9141-B2E2-C2952A81D43A}"/>
              </a:ext>
            </a:extLst>
          </p:cNvPr>
          <p:cNvSpPr>
            <a:spLocks noGrp="1"/>
          </p:cNvSpPr>
          <p:nvPr>
            <p:ph idx="1"/>
          </p:nvPr>
        </p:nvSpPr>
        <p:spPr/>
        <p:txBody>
          <a:bodyPr>
            <a:normAutofit/>
          </a:bodyPr>
          <a:lstStyle/>
          <a:p>
            <a:endParaRPr lang="en-AU" sz="2400" i="1" dirty="0"/>
          </a:p>
          <a:p>
            <a:pPr marL="0" indent="0">
              <a:buNone/>
            </a:pPr>
            <a:r>
              <a:rPr lang="en-AU" sz="2000" dirty="0"/>
              <a:t>The quantum postulate and the light postulate present two deep analogies:</a:t>
            </a:r>
          </a:p>
          <a:p>
            <a:pPr marL="0" indent="0">
              <a:buNone/>
            </a:pPr>
            <a:endParaRPr lang="en-AU" sz="2000" dirty="0"/>
          </a:p>
          <a:p>
            <a:pPr marL="0" indent="0">
              <a:buNone/>
            </a:pPr>
            <a:endParaRPr lang="en-AU" sz="2000" dirty="0"/>
          </a:p>
          <a:p>
            <a:pPr>
              <a:buFont typeface="Wingdings" pitchFamily="2" charset="2"/>
              <a:buChar char="Ø"/>
            </a:pPr>
            <a:r>
              <a:rPr lang="en-AU" sz="2000" dirty="0"/>
              <a:t>they are universal constants of nature entering in the most fundamental physical laws</a:t>
            </a:r>
          </a:p>
          <a:p>
            <a:pPr>
              <a:buFont typeface="Wingdings" pitchFamily="2" charset="2"/>
              <a:buChar char="Ø"/>
            </a:pPr>
            <a:endParaRPr lang="en-AU" sz="2000" dirty="0"/>
          </a:p>
          <a:p>
            <a:pPr>
              <a:buFont typeface="Wingdings" pitchFamily="2" charset="2"/>
              <a:buChar char="Ø"/>
            </a:pPr>
            <a:endParaRPr lang="en-AU" sz="2000" dirty="0"/>
          </a:p>
          <a:p>
            <a:pPr>
              <a:buFont typeface="Wingdings" pitchFamily="2" charset="2"/>
              <a:buChar char="Ø"/>
            </a:pPr>
            <a:r>
              <a:rPr lang="en-AU" sz="2000" dirty="0"/>
              <a:t>By </a:t>
            </a:r>
            <a:r>
              <a:rPr lang="en-AU" sz="2000" i="1" dirty="0"/>
              <a:t>constraining</a:t>
            </a:r>
            <a:r>
              <a:rPr lang="en-AU" sz="2000" dirty="0"/>
              <a:t> what can be known of the physical world – </a:t>
            </a:r>
            <a:r>
              <a:rPr lang="en-AU" sz="2000" i="1" dirty="0"/>
              <a:t>h</a:t>
            </a:r>
            <a:r>
              <a:rPr lang="en-AU" sz="2000" dirty="0"/>
              <a:t> because of its discreteness, </a:t>
            </a:r>
            <a:r>
              <a:rPr lang="en-AU" sz="2000" i="1" dirty="0"/>
              <a:t>c</a:t>
            </a:r>
            <a:r>
              <a:rPr lang="en-AU" sz="2000" dirty="0"/>
              <a:t> because of its finiteness – they are universal empirical generalizations (metalaws) that all phenomena must satisfy (theory of principles!)</a:t>
            </a:r>
          </a:p>
        </p:txBody>
      </p:sp>
    </p:spTree>
    <p:extLst>
      <p:ext uri="{BB962C8B-B14F-4D97-AF65-F5344CB8AC3E}">
        <p14:creationId xmlns:p14="http://schemas.microsoft.com/office/powerpoint/2010/main" val="14579273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11814</TotalTime>
  <Words>2672</Words>
  <Application>Microsoft Macintosh PowerPoint</Application>
  <PresentationFormat>On-screen Show (4:3)</PresentationFormat>
  <Paragraphs>368</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Symbol</vt:lpstr>
      <vt:lpstr>Wingdings</vt:lpstr>
      <vt:lpstr>Tema di Office</vt:lpstr>
      <vt:lpstr>Bohr’s relational holism and the classical-quantum interaction </vt:lpstr>
      <vt:lpstr>Bohr’s view, the main problem and my  very modest answer</vt:lpstr>
      <vt:lpstr>Plan and dialectical strategy</vt:lpstr>
      <vt:lpstr>1.1. The motivation: the swinging pendulum </vt:lpstr>
      <vt:lpstr>1.2 The two attitudes: principle theories vs and constructive theories</vt:lpstr>
      <vt:lpstr>1.3 The current situation in the philosophy of QT: theories of principle vs  constructive theory attitudes </vt:lpstr>
      <vt:lpstr>Plan</vt:lpstr>
      <vt:lpstr>2.1 The quantum postulate: discontinuity and individuality</vt:lpstr>
      <vt:lpstr>A deep analogy between QM and STR</vt:lpstr>
      <vt:lpstr>2.3 The three consequences of the quantum postulate</vt:lpstr>
      <vt:lpstr>Plan</vt:lpstr>
      <vt:lpstr>1st  difficulty: the conflict between holism and ST</vt:lpstr>
      <vt:lpstr>2nd difficulty: vagueness of the ST: the movable shift</vt:lpstr>
      <vt:lpstr>3.3 Contextualism of the ST and the 5° Solvay conference</vt:lpstr>
      <vt:lpstr>PowerPoint Presentation</vt:lpstr>
      <vt:lpstr>PowerPoint Presentation</vt:lpstr>
      <vt:lpstr>In a word: objections from Bohr’s critics</vt:lpstr>
      <vt:lpstr>Plan</vt:lpstr>
      <vt:lpstr>4.1 Four reasons for the need of classical physics</vt:lpstr>
      <vt:lpstr>4.2  Bohr’s descriptive metaphysics</vt:lpstr>
      <vt:lpstr>4.3 QT as a Principle Theory that relativizes previously absolute magnitudes</vt:lpstr>
      <vt:lpstr>4.4 The correspondence principle and analogies with STR </vt:lpstr>
      <vt:lpstr>Plan</vt:lpstr>
      <vt:lpstr>According to Bohr, measurements are physical processes</vt:lpstr>
      <vt:lpstr>3 possible responses, 3 types of interaction between quantum systems and apparatuses</vt:lpstr>
      <vt:lpstr>1st sense: The disturbance view: wrong! </vt:lpstr>
      <vt:lpstr>2nd Sense: no previously definite magnitudes</vt:lpstr>
      <vt:lpstr>3rd sense:  holism and nonseparability</vt:lpstr>
      <vt:lpstr>Three attempts to clarify Bohr’s view of the interaction in the third sense (measurement)</vt:lpstr>
      <vt:lpstr>5.1) LANDAU-LIFTSHITZ’S</vt:lpstr>
      <vt:lpstr>5.2) Howard 1996</vt:lpstr>
      <vt:lpstr>Zinkernagel’s controversial solution (2006)</vt:lpstr>
      <vt:lpstr>WRAPPING UP</vt:lpstr>
      <vt:lpstr>The end</vt:lpstr>
    </vt:vector>
  </TitlesOfParts>
  <Company>roma3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Mauro Dorato</dc:creator>
  <cp:lastModifiedBy>Microsoft Office User</cp:lastModifiedBy>
  <cp:revision>699</cp:revision>
  <dcterms:created xsi:type="dcterms:W3CDTF">2017-09-20T19:08:43Z</dcterms:created>
  <dcterms:modified xsi:type="dcterms:W3CDTF">2019-06-20T20:22:01Z</dcterms:modified>
</cp:coreProperties>
</file>