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7" r:id="rId2"/>
    <p:sldId id="426" r:id="rId3"/>
    <p:sldId id="428" r:id="rId4"/>
    <p:sldId id="398" r:id="rId5"/>
    <p:sldId id="432" r:id="rId6"/>
    <p:sldId id="433" r:id="rId7"/>
    <p:sldId id="435" r:id="rId8"/>
    <p:sldId id="380" r:id="rId9"/>
    <p:sldId id="395" r:id="rId10"/>
    <p:sldId id="434" r:id="rId11"/>
    <p:sldId id="410" r:id="rId12"/>
    <p:sldId id="396" r:id="rId13"/>
    <p:sldId id="437" r:id="rId14"/>
    <p:sldId id="436" r:id="rId15"/>
    <p:sldId id="425" r:id="rId16"/>
    <p:sldId id="414" r:id="rId17"/>
    <p:sldId id="413" r:id="rId18"/>
    <p:sldId id="430" r:id="rId19"/>
    <p:sldId id="397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yrre Ness Sjobaek" initials="KN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098" autoAdjust="0"/>
    <p:restoredTop sz="94825"/>
  </p:normalViewPr>
  <p:slideViewPr>
    <p:cSldViewPr snapToGrid="0" snapToObjects="1">
      <p:cViewPr>
        <p:scale>
          <a:sx n="90" d="100"/>
          <a:sy n="90" d="100"/>
        </p:scale>
        <p:origin x="848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EAAEB-20B5-D548-8718-BEB9C646CBC4}" type="datetimeFigureOut">
              <a:rPr lang="en-US" smtClean="0"/>
              <a:t>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F7898-58F0-CF48-870C-FB233E8D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9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F50-21F5-8B41-B1FC-AF6422195452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4EE8-B127-45D5-B3A6-A03A1E2019D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39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F7898-58F0-CF48-870C-FB233E8D68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0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F7898-58F0-CF48-870C-FB233E8D68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5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F7898-58F0-CF48-870C-FB233E8D68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95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F7898-58F0-CF48-870C-FB233E8D68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7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7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0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2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8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9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2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74ED8-6593-534B-97B9-2F7E6ACEE7B7}" type="datetimeFigureOut">
              <a:rPr lang="en-US" smtClean="0"/>
              <a:t>1/4/20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72F4-2EAA-4C4A-BA82-14F94874C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6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4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3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8" y="795633"/>
            <a:ext cx="8212744" cy="1470025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The Oslo plasma lens at the</a:t>
            </a:r>
            <a:br>
              <a:rPr lang="en-US" sz="3600" b="1" dirty="0"/>
            </a:br>
            <a:r>
              <a:rPr lang="en-US" sz="3600" b="1" dirty="0"/>
              <a:t>CERN electron test accelerator</a:t>
            </a:r>
            <a:endParaRPr lang="en-US" sz="1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48" y="2482966"/>
            <a:ext cx="8074239" cy="467691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Erik Adli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Department of Physics, University of Oslo, Norway and CERN</a:t>
            </a:r>
          </a:p>
          <a:p>
            <a:r>
              <a:rPr lang="en-US" sz="1800" dirty="0">
                <a:solidFill>
                  <a:schemeClr val="tx1"/>
                </a:solidFill>
              </a:rPr>
              <a:t>Team</a:t>
            </a:r>
            <a:r>
              <a:rPr lang="en-US" sz="1800" b="1" dirty="0">
                <a:solidFill>
                  <a:schemeClr val="tx1"/>
                </a:solidFill>
              </a:rPr>
              <a:t>: Kyrre N. Sjøbæk </a:t>
            </a:r>
            <a:r>
              <a:rPr lang="en-US" sz="1800" dirty="0">
                <a:solidFill>
                  <a:schemeClr val="tx1"/>
                </a:solidFill>
              </a:rPr>
              <a:t>(Oslo), </a:t>
            </a:r>
            <a:r>
              <a:rPr lang="en-US" sz="1800" b="1" dirty="0">
                <a:solidFill>
                  <a:schemeClr val="tx1"/>
                </a:solidFill>
              </a:rPr>
              <a:t>Carl A. Lindstrøm </a:t>
            </a:r>
            <a:r>
              <a:rPr lang="en-US" sz="1800" dirty="0">
                <a:solidFill>
                  <a:schemeClr val="tx1"/>
                </a:solidFill>
              </a:rPr>
              <a:t>(Oslo, now at DESY)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W. Farabolini, D. Gamba, G. Ravida, T. Lefevre, R. Corsini (CERN)</a:t>
            </a:r>
          </a:p>
          <a:p>
            <a:r>
              <a:rPr lang="en-US" sz="1800" dirty="0">
                <a:solidFill>
                  <a:schemeClr val="tx1"/>
                </a:solidFill>
              </a:rPr>
              <a:t>L. Schaper, M. Meisel, J.H. Roeckemann, J. Osterhoff (DESY)</a:t>
            </a:r>
          </a:p>
          <a:p>
            <a:r>
              <a:rPr lang="en-US" sz="1800" dirty="0">
                <a:solidFill>
                  <a:schemeClr val="tx1"/>
                </a:solidFill>
              </a:rPr>
              <a:t>A. Dyson, S. Hooker (Oxford)</a:t>
            </a:r>
            <a:endParaRPr lang="en-US" sz="18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2819" y="6655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" y="5510784"/>
            <a:ext cx="1347216" cy="1347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923" y="5945399"/>
            <a:ext cx="2050269" cy="754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5011" y="6582735"/>
            <a:ext cx="3782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https://clear.web.cern.ch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450" y="5511512"/>
            <a:ext cx="4200447" cy="1364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8103" y="4649010"/>
            <a:ext cx="7217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Spaatind 2020 - Nordic conference on Particle Physics</a:t>
            </a:r>
          </a:p>
          <a:p>
            <a:pPr algn="ctr"/>
            <a:r>
              <a:rPr lang="en-US" sz="1600" b="1" i="1" dirty="0"/>
              <a:t>Skeikampen, Norway</a:t>
            </a:r>
          </a:p>
          <a:p>
            <a:pPr algn="ctr"/>
            <a:r>
              <a:rPr lang="en-US" sz="1600" b="1" i="1" dirty="0"/>
              <a:t>January 4, 2020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79" y="2044037"/>
            <a:ext cx="5307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 plasma-based </a:t>
            </a:r>
            <a:r>
              <a:rPr lang="en-US" sz="1400" i="1" dirty="0"/>
              <a:t>acceleration</a:t>
            </a:r>
            <a:r>
              <a:rPr lang="en-US" sz="1400" b="1" i="1" dirty="0"/>
              <a:t> </a:t>
            </a:r>
            <a:r>
              <a:rPr lang="en-US" sz="1400" dirty="0"/>
              <a:t>and colliders: see my talk later tonight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763" y="49386"/>
            <a:ext cx="2628900" cy="12399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668" y="1319958"/>
            <a:ext cx="1921562" cy="128594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200650" y="2197925"/>
            <a:ext cx="90011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flipV="1">
            <a:off x="3214688" y="669354"/>
            <a:ext cx="2771775" cy="456620"/>
          </a:xfrm>
          <a:prstGeom prst="bentConnector3">
            <a:avLst>
              <a:gd name="adj1" fmla="val 51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59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393"/>
            <a:ext cx="61409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/>
              <a:t>Aberrations from plasma wakefield distortion</a:t>
            </a:r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  <a:p>
            <a:pPr algn="r"/>
            <a:endParaRPr lang="en-US" b="1"/>
          </a:p>
        </p:txBody>
      </p:sp>
      <p:sp>
        <p:nvSpPr>
          <p:cNvPr id="7" name="Rectangle 6"/>
          <p:cNvSpPr/>
          <p:nvPr/>
        </p:nvSpPr>
        <p:spPr>
          <a:xfrm>
            <a:off x="155754" y="451222"/>
            <a:ext cx="4947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/>
              <a:t>Studied theoretically: C. A. Lindstrøm and E. Adli, </a:t>
            </a:r>
            <a:r>
              <a:rPr lang="nb-NO" sz="1400" b="1"/>
              <a:t>arXiv:1802.02750</a:t>
            </a:r>
            <a:r>
              <a:rPr lang="nb-NO" sz="1400"/>
              <a:t>, C. A. Lindstrøm, PhD thesis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638" y="3322410"/>
            <a:ext cx="1447362" cy="1005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97" y="384499"/>
            <a:ext cx="2992975" cy="2260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5754" y="5424671"/>
            <a:ext cx="8988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Limits on aberrations found analytically, backed up by Particle In Cell simulations :</a:t>
            </a:r>
          </a:p>
          <a:p>
            <a:r>
              <a:rPr lang="nb-NO" sz="2000"/>
              <a:t>-&gt; </a:t>
            </a:r>
            <a:r>
              <a:rPr lang="nb-NO" sz="2000" b="1"/>
              <a:t>too intense beams will see non-linear fields and emittance growth</a:t>
            </a:r>
          </a:p>
          <a:p>
            <a:r>
              <a:rPr lang="nb-NO" sz="2000"/>
              <a:t>-&gt; not straight forward to use plasma lenses in main linacs for colliders</a:t>
            </a:r>
          </a:p>
          <a:p>
            <a:endParaRPr lang="nb-NO" sz="2000"/>
          </a:p>
          <a:p>
            <a:endParaRPr lang="en-US" sz="2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0200"/>
            <a:ext cx="3431241" cy="902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11340" y="571683"/>
            <a:ext cx="1510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Example of wakefield</a:t>
            </a:r>
          </a:p>
          <a:p>
            <a:r>
              <a:rPr lang="en-US" sz="1200"/>
              <a:t>inside a plasma lens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338" y="2645456"/>
            <a:ext cx="288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Criterion for negligible wake: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338" y="4131191"/>
            <a:ext cx="234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terms of beam and plasma parameters</a:t>
            </a:r>
          </a:p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77" y="2801491"/>
            <a:ext cx="4140813" cy="246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0328BF-E6B4-4521-9793-C43BBE4D7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5C45-C13D-44D4-89DF-984493EC5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/>
              <a:t>Successful demonstration of focusing from Active Plasma Lens, with </a:t>
            </a:r>
            <a:r>
              <a:rPr lang="en-US" sz="2000" b="1"/>
              <a:t>emittance preservation </a:t>
            </a:r>
            <a:r>
              <a:rPr lang="en-US" sz="2000"/>
              <a:t>at the 3 um level </a:t>
            </a:r>
            <a:r>
              <a:rPr lang="mr-IN" sz="2000"/>
              <a:t>–</a:t>
            </a:r>
            <a:r>
              <a:rPr lang="en-US" sz="2000"/>
              <a:t> </a:t>
            </a:r>
            <a:r>
              <a:rPr lang="en-US" sz="2000" b="1"/>
              <a:t>among world’s first </a:t>
            </a:r>
          </a:p>
          <a:p>
            <a:r>
              <a:rPr lang="en-GB" sz="2000"/>
              <a:t>Initial demonstration of gradients of 2.8 </a:t>
            </a:r>
            <a:r>
              <a:rPr lang="en-GB" sz="2000" err="1"/>
              <a:t>kT</a:t>
            </a:r>
            <a:r>
              <a:rPr lang="en-GB" sz="2000"/>
              <a:t>/m in Argon</a:t>
            </a:r>
            <a:br>
              <a:rPr lang="en-GB" sz="2000"/>
            </a:br>
            <a:r>
              <a:rPr lang="en-GB" sz="2000"/>
              <a:t>and 4.4 </a:t>
            </a:r>
            <a:r>
              <a:rPr lang="en-GB" sz="2000" err="1"/>
              <a:t>kT</a:t>
            </a:r>
            <a:r>
              <a:rPr lang="en-GB" sz="2000"/>
              <a:t>/m in Helium </a:t>
            </a:r>
            <a:r>
              <a:rPr lang="mr-IN" sz="2000"/>
              <a:t>–</a:t>
            </a:r>
            <a:r>
              <a:rPr lang="en-GB" sz="2000"/>
              <a:t> </a:t>
            </a:r>
            <a:r>
              <a:rPr lang="en-GB" sz="2000" b="1"/>
              <a:t>world record</a:t>
            </a:r>
          </a:p>
          <a:p>
            <a:r>
              <a:rPr lang="en-GB" sz="2000"/>
              <a:t>Our improved Marx Bank design simplifies connecting more banks in parallel</a:t>
            </a:r>
          </a:p>
          <a:p>
            <a:pPr lvl="1"/>
            <a:r>
              <a:rPr lang="en-GB" sz="1800"/>
              <a:t>Improved redundancy and shot-to-shot stability</a:t>
            </a:r>
          </a:p>
          <a:p>
            <a:pPr lvl="1"/>
            <a:r>
              <a:rPr lang="en-GB" sz="1800"/>
              <a:t>Capability to vary current by enabling/disabling capacitor banks</a:t>
            </a:r>
          </a:p>
          <a:p>
            <a:r>
              <a:rPr lang="en-GB" sz="2000"/>
              <a:t>Active plasma lenses are </a:t>
            </a:r>
            <a:r>
              <a:rPr lang="en-GB" sz="2000" b="1"/>
              <a:t>not linear </a:t>
            </a:r>
            <a:r>
              <a:rPr lang="en-GB" sz="2000"/>
              <a:t>for too intense beams due to additional wakefields effects</a:t>
            </a:r>
          </a:p>
          <a:p>
            <a:r>
              <a:rPr lang="en-GB" sz="2000"/>
              <a:t>Very interesting for other </a:t>
            </a:r>
            <a:r>
              <a:rPr lang="en-GB" sz="2000" b="1"/>
              <a:t>applications requiring fast beam capture</a:t>
            </a:r>
            <a:endParaRPr lang="en-GB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440" y="5148819"/>
            <a:ext cx="2865437" cy="16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0" y="2162054"/>
            <a:ext cx="8229600" cy="1143000"/>
          </a:xfrm>
        </p:spPr>
        <p:txBody>
          <a:bodyPr/>
          <a:lstStyle/>
          <a:p>
            <a:r>
              <a:rPr lang="en-US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3278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019" y="1538785"/>
            <a:ext cx="2893256" cy="2199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2734" y="0"/>
            <a:ext cx="8617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Original motivation for the experiment</a:t>
            </a:r>
          </a:p>
          <a:p>
            <a:endParaRPr lang="en-US" b="1"/>
          </a:p>
          <a:p>
            <a:r>
              <a:rPr lang="en-US" smtClean="0"/>
              <a:t>Theoretical studies</a:t>
            </a:r>
            <a:r>
              <a:rPr lang="en-US" b="1" smtClean="0"/>
              <a:t>: plasma collider </a:t>
            </a:r>
            <a:r>
              <a:rPr lang="en-US" b="1" err="1" smtClean="0"/>
              <a:t>interstage</a:t>
            </a:r>
            <a:r>
              <a:rPr lang="en-US" smtClean="0"/>
              <a:t>, using plasma lenses</a:t>
            </a:r>
          </a:p>
          <a:p>
            <a:r>
              <a:rPr lang="en-US" smtClean="0"/>
              <a:t>-&gt; looked for opportunities to </a:t>
            </a:r>
            <a:r>
              <a:rPr lang="en-US" b="1" smtClean="0"/>
              <a:t>implement idea</a:t>
            </a:r>
            <a:r>
              <a:rPr lang="en-US"/>
              <a:t> of a ”</a:t>
            </a:r>
            <a:r>
              <a:rPr lang="en-US" smtClean="0"/>
              <a:t>lattice of plasma lenses”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1" y="1200329"/>
            <a:ext cx="4271270" cy="37687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16" y="5075860"/>
            <a:ext cx="4793746" cy="7357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16880" y="1219557"/>
            <a:ext cx="8617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Proposed to do this in CALIFES/CLEAR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734" y="6168341"/>
            <a:ext cx="8254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With a new test-facility </a:t>
            </a:r>
            <a:r>
              <a:rPr lang="en-US" b="1" smtClean="0"/>
              <a:t>CLEAR</a:t>
            </a:r>
            <a:r>
              <a:rPr lang="en-US" smtClean="0"/>
              <a:t> approved at CERN (start 2017), we joined with partners DESY, Oxford and CERN to design, build and run a prototype </a:t>
            </a:r>
            <a:r>
              <a:rPr lang="en-US" b="1" smtClean="0"/>
              <a:t>active plasma lens.</a:t>
            </a:r>
            <a:endParaRPr lang="en-US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5878" y="4247002"/>
            <a:ext cx="3319397" cy="17728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116880" y="3709269"/>
            <a:ext cx="8617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CLEAR has unique parameters for </a:t>
            </a:r>
          </a:p>
          <a:p>
            <a:r>
              <a:rPr lang="en-US" sz="1600"/>
              <a:t>plasma lens lattice expeirments</a:t>
            </a:r>
            <a:endParaRPr lang="en-US" sz="1600" smtClean="0"/>
          </a:p>
        </p:txBody>
      </p:sp>
      <p:sp>
        <p:nvSpPr>
          <p:cNvPr id="3" name="Rectangle 2"/>
          <p:cNvSpPr/>
          <p:nvPr/>
        </p:nvSpPr>
        <p:spPr>
          <a:xfrm>
            <a:off x="5116880" y="5761973"/>
            <a:ext cx="3438395" cy="3256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AAC28B-0E39-458C-BD76-2BAE5F39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Capillary</a:t>
            </a:r>
            <a:r>
              <a:rPr lang="nb-NO"/>
              <a:t> </a:t>
            </a:r>
            <a:r>
              <a:rPr lang="nb-NO" err="1"/>
              <a:t>limitations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078C88-FBA5-4B4F-8173-BFAD4359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1870"/>
            <a:ext cx="6082903" cy="3263504"/>
          </a:xfrm>
        </p:spPr>
        <p:txBody>
          <a:bodyPr>
            <a:normAutofit/>
          </a:bodyPr>
          <a:lstStyle/>
          <a:p>
            <a:r>
              <a:rPr lang="en-US" sz="2200"/>
              <a:t>Due to very strong heat, capillaries where “melting” when running at very high currents</a:t>
            </a:r>
          </a:p>
          <a:p>
            <a:r>
              <a:rPr lang="en-US" sz="2200"/>
              <a:t>Observed at CLEAR. Will limit gradients, depending on material</a:t>
            </a:r>
          </a:p>
          <a:p>
            <a:r>
              <a:rPr lang="en-US" sz="2200"/>
              <a:t>No systematic studies so far (by us)</a:t>
            </a:r>
            <a:endParaRPr lang="en-GB" sz="220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60CD349D-DE13-4095-B76E-06AA5BE28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5" t="21874" r="29223" b="16319"/>
          <a:stretch/>
        </p:blipFill>
        <p:spPr>
          <a:xfrm>
            <a:off x="6540103" y="1692276"/>
            <a:ext cx="2436019" cy="3178969"/>
          </a:xfrm>
          <a:prstGeom prst="rect">
            <a:avLst/>
          </a:prstGeom>
        </p:spPr>
      </p:pic>
      <p:pic>
        <p:nvPicPr>
          <p:cNvPr id="7" name="Picture 6" descr="A close up of a door&#10;&#10;Description automatically generated">
            <a:extLst>
              <a:ext uri="{FF2B5EF4-FFF2-40B4-BE49-F238E27FC236}">
                <a16:creationId xmlns="" xmlns:a16="http://schemas.microsoft.com/office/drawing/2014/main" id="{9DA87C48-3270-48FF-A0E6-F6319600B1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34444" r="7917" b="27639"/>
          <a:stretch/>
        </p:blipFill>
        <p:spPr>
          <a:xfrm>
            <a:off x="189252" y="3630873"/>
            <a:ext cx="6165781" cy="21974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46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Maximising gradients, pinch effect</a:t>
            </a:r>
          </a:p>
        </p:txBody>
      </p:sp>
    </p:spTree>
    <p:extLst>
      <p:ext uri="{BB962C8B-B14F-4D97-AF65-F5344CB8AC3E}">
        <p14:creationId xmlns:p14="http://schemas.microsoft.com/office/powerpoint/2010/main" val="20138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9810" y="3717747"/>
            <a:ext cx="90688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3065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07131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35937" y="3291862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77685" y="3291862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44527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4896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247" y="495617"/>
            <a:ext cx="732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Timeline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337753"/>
            <a:ext cx="1043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Idea for </a:t>
            </a:r>
          </a:p>
          <a:p>
            <a:r>
              <a:rPr lang="en-US" sz="1400"/>
              <a:t>plasma lens</a:t>
            </a:r>
          </a:p>
          <a:p>
            <a:r>
              <a:rPr lang="en-US" sz="1400"/>
              <a:t> lattices</a:t>
            </a:r>
          </a:p>
          <a:p>
            <a:r>
              <a:rPr lang="en-US" sz="1400"/>
              <a:t>published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8385" y="2720893"/>
            <a:ext cx="821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CLEAR</a:t>
            </a:r>
          </a:p>
          <a:p>
            <a:r>
              <a:rPr lang="en-US" sz="1400"/>
              <a:t>approval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0382" y="293143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CALIFES </a:t>
            </a:r>
          </a:p>
          <a:p>
            <a:r>
              <a:rPr lang="en-US" sz="1400"/>
              <a:t>workshop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6131" y="1909367"/>
            <a:ext cx="7681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PhD</a:t>
            </a:r>
          </a:p>
          <a:p>
            <a:r>
              <a:rPr lang="en-US" sz="1400"/>
              <a:t>student</a:t>
            </a:r>
          </a:p>
          <a:p>
            <a:r>
              <a:rPr lang="en-US" sz="1400"/>
              <a:t>arrive</a:t>
            </a:r>
          </a:p>
          <a:p>
            <a:r>
              <a:rPr lang="en-US" sz="1400"/>
              <a:t>at CERN</a:t>
            </a:r>
          </a:p>
          <a:p>
            <a:r>
              <a:rPr lang="en-US" sz="1400"/>
              <a:t>(COAS)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6666" y="2432902"/>
            <a:ext cx="9060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PL</a:t>
            </a:r>
          </a:p>
          <a:p>
            <a:r>
              <a:rPr lang="en-US" sz="1400"/>
              <a:t>build</a:t>
            </a:r>
          </a:p>
          <a:p>
            <a:r>
              <a:rPr lang="en-US" sz="1400"/>
              <a:t>and</a:t>
            </a:r>
          </a:p>
          <a:p>
            <a:r>
              <a:rPr lang="en-US" sz="1400"/>
              <a:t>HV-tested</a:t>
            </a:r>
          </a:p>
          <a:p>
            <a:r>
              <a:rPr lang="en-US" sz="1400"/>
              <a:t>in the lab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6901" y="2615089"/>
            <a:ext cx="115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First experimental</a:t>
            </a:r>
          </a:p>
          <a:p>
            <a:r>
              <a:rPr lang="en-US" sz="1400"/>
              <a:t>results</a:t>
            </a:r>
          </a:p>
          <a:p>
            <a:endParaRPr lang="en-US" sz="14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495560" y="1625901"/>
            <a:ext cx="2111" cy="303780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61370" y="1625901"/>
            <a:ext cx="2111" cy="303780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91788" y="4683561"/>
            <a:ext cx="985849" cy="125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9846" y="4785185"/>
            <a:ext cx="15356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Setting up</a:t>
            </a:r>
          </a:p>
          <a:p>
            <a:r>
              <a:rPr lang="en-US" sz="1400"/>
              <a:t>external coll.</a:t>
            </a:r>
          </a:p>
          <a:p>
            <a:r>
              <a:rPr lang="en-US" sz="1400"/>
              <a:t>J. Osterhoff (DESY)</a:t>
            </a:r>
          </a:p>
          <a:p>
            <a:r>
              <a:rPr lang="en-US" sz="1400"/>
              <a:t>S. Hooker (Oxford)</a:t>
            </a:r>
            <a:br>
              <a:rPr lang="en-US" sz="1400"/>
            </a:br>
            <a:endParaRPr lang="en-US" sz="140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997440" y="4870626"/>
            <a:ext cx="1328770" cy="3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79808" y="5003507"/>
            <a:ext cx="8819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Learning,</a:t>
            </a:r>
          </a:p>
          <a:p>
            <a:r>
              <a:rPr lang="en-US" sz="1400"/>
              <a:t>planning,</a:t>
            </a:r>
          </a:p>
          <a:p>
            <a:r>
              <a:rPr lang="en-US" sz="1400"/>
              <a:t>designing</a:t>
            </a:r>
          </a:p>
          <a:p>
            <a:r>
              <a:rPr lang="en-US" sz="1400"/>
              <a:t>CLEAR PL</a:t>
            </a:r>
          </a:p>
          <a:p>
            <a:r>
              <a:rPr lang="en-US" sz="1400"/>
              <a:t>(in Oslo)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96445" y="409352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5/2017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247" y="406245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7/2016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20891" y="382202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10/2016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61806" y="379716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12/2016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90255" y="415056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8/2017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8772" y="403273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12/2017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16703" y="2432902"/>
            <a:ext cx="9405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PL</a:t>
            </a:r>
          </a:p>
          <a:p>
            <a:r>
              <a:rPr lang="en-US" sz="1400"/>
              <a:t>integrated</a:t>
            </a:r>
          </a:p>
          <a:p>
            <a:r>
              <a:rPr lang="en-US" sz="1400"/>
              <a:t>in CLEAR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10292" y="415056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10/2017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5351958" y="3281170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326210" y="4576928"/>
            <a:ext cx="1094990" cy="68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622456" y="4782612"/>
            <a:ext cx="1000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Building</a:t>
            </a:r>
          </a:p>
          <a:p>
            <a:r>
              <a:rPr lang="en-US" sz="1400"/>
              <a:t>and testing</a:t>
            </a:r>
          </a:p>
          <a:p>
            <a:r>
              <a:rPr lang="en-US" sz="1400"/>
              <a:t>PL</a:t>
            </a:r>
          </a:p>
          <a:p>
            <a:r>
              <a:rPr lang="en-US" sz="1400"/>
              <a:t>(at CERN)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503687" y="4615815"/>
            <a:ext cx="8260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61850" y="4721811"/>
            <a:ext cx="1298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Integrating and</a:t>
            </a:r>
          </a:p>
          <a:p>
            <a:r>
              <a:rPr lang="en-US" sz="1400"/>
              <a:t>debugging</a:t>
            </a:r>
          </a:p>
          <a:p>
            <a:r>
              <a:rPr lang="en-US" sz="1400"/>
              <a:t>PL</a:t>
            </a:r>
          </a:p>
          <a:p>
            <a:r>
              <a:rPr lang="en-US" sz="1400"/>
              <a:t>(at CERN)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94396" y="3894912"/>
            <a:ext cx="1047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3/2018</a:t>
            </a:r>
          </a:p>
          <a:p>
            <a:r>
              <a:rPr lang="en-US"/>
              <a:t>5-6/2018</a:t>
            </a:r>
          </a:p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8120939" y="4340539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11/2018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743" y="1061064"/>
            <a:ext cx="1119568" cy="13890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220" y="1332402"/>
            <a:ext cx="1114675" cy="10596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452" y="1939155"/>
            <a:ext cx="1781927" cy="8909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830" y="585309"/>
            <a:ext cx="1469713" cy="122323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957878" y="2909537"/>
            <a:ext cx="115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Dedicated experimental</a:t>
            </a:r>
          </a:p>
          <a:p>
            <a:r>
              <a:rPr lang="en-US" sz="1400"/>
              <a:t>weeks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7312311" y="3537692"/>
            <a:ext cx="4596" cy="2849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8768855" y="3537692"/>
            <a:ext cx="4596" cy="2849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9" idx="0"/>
          </p:cNvCxnSpPr>
          <p:nvPr/>
        </p:nvCxnSpPr>
        <p:spPr>
          <a:xfrm>
            <a:off x="7417937" y="3894912"/>
            <a:ext cx="13087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719006" y="3871504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data</a:t>
            </a:r>
          </a:p>
          <a:p>
            <a:r>
              <a:rPr lang="en-US" sz="1400"/>
              <a:t>analysis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247592" y="2944310"/>
            <a:ext cx="115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Publication</a:t>
            </a:r>
          </a:p>
          <a:p>
            <a:r>
              <a:rPr lang="en-US" sz="1400"/>
              <a:t>in</a:t>
            </a:r>
          </a:p>
          <a:p>
            <a:r>
              <a:rPr lang="en-US" sz="1400"/>
              <a:t>PRL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257" y="1318493"/>
            <a:ext cx="1907829" cy="11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9810" y="3717747"/>
            <a:ext cx="90688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3065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07131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35937" y="3291862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77685" y="3291862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44527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4896" y="3316915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247" y="358582"/>
            <a:ext cx="7327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Timeline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337753"/>
            <a:ext cx="1043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Idea for </a:t>
            </a:r>
          </a:p>
          <a:p>
            <a:r>
              <a:rPr lang="en-US" sz="1400"/>
              <a:t>plasma lens</a:t>
            </a:r>
          </a:p>
          <a:p>
            <a:r>
              <a:rPr lang="en-US" sz="1400"/>
              <a:t> lattices</a:t>
            </a:r>
          </a:p>
          <a:p>
            <a:r>
              <a:rPr lang="en-US" sz="1400"/>
              <a:t>published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98385" y="2720893"/>
            <a:ext cx="821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CLEAR</a:t>
            </a:r>
          </a:p>
          <a:p>
            <a:r>
              <a:rPr lang="en-US" sz="1400"/>
              <a:t>approval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0382" y="293143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CLEAR</a:t>
            </a:r>
          </a:p>
          <a:p>
            <a:r>
              <a:rPr lang="en-US" sz="1400"/>
              <a:t>workshop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6131" y="1909367"/>
            <a:ext cx="7681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PhD</a:t>
            </a:r>
          </a:p>
          <a:p>
            <a:r>
              <a:rPr lang="en-US" sz="1400"/>
              <a:t>student</a:t>
            </a:r>
          </a:p>
          <a:p>
            <a:r>
              <a:rPr lang="en-US" sz="1400"/>
              <a:t>arrive</a:t>
            </a:r>
          </a:p>
          <a:p>
            <a:r>
              <a:rPr lang="en-US" sz="1400"/>
              <a:t>at CERN</a:t>
            </a:r>
          </a:p>
          <a:p>
            <a:r>
              <a:rPr lang="en-US" sz="1400"/>
              <a:t>(COAS)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96666" y="2432902"/>
            <a:ext cx="90608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PL</a:t>
            </a:r>
          </a:p>
          <a:p>
            <a:r>
              <a:rPr lang="en-US" sz="1400"/>
              <a:t>build</a:t>
            </a:r>
          </a:p>
          <a:p>
            <a:r>
              <a:rPr lang="en-US" sz="1400"/>
              <a:t>and</a:t>
            </a:r>
          </a:p>
          <a:p>
            <a:r>
              <a:rPr lang="en-US" sz="1400"/>
              <a:t>HV-tested</a:t>
            </a:r>
          </a:p>
          <a:p>
            <a:r>
              <a:rPr lang="en-US" sz="1400"/>
              <a:t>in the lab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6901" y="2615089"/>
            <a:ext cx="1157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First experimental</a:t>
            </a:r>
          </a:p>
          <a:p>
            <a:r>
              <a:rPr lang="en-US" sz="1400"/>
              <a:t>results</a:t>
            </a:r>
          </a:p>
          <a:p>
            <a:endParaRPr lang="en-US" sz="14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495560" y="1625901"/>
            <a:ext cx="2111" cy="303780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61370" y="1625901"/>
            <a:ext cx="2111" cy="3037804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491788" y="4683561"/>
            <a:ext cx="985849" cy="125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9846" y="4785185"/>
            <a:ext cx="15356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Setting up</a:t>
            </a:r>
          </a:p>
          <a:p>
            <a:r>
              <a:rPr lang="en-US" sz="1400"/>
              <a:t>external coll.</a:t>
            </a:r>
          </a:p>
          <a:p>
            <a:r>
              <a:rPr lang="en-US" sz="1400"/>
              <a:t>J. Osterhoff (DESY)</a:t>
            </a:r>
          </a:p>
          <a:p>
            <a:r>
              <a:rPr lang="en-US" sz="1400"/>
              <a:t>S. Hooker (Oxford)</a:t>
            </a:r>
            <a:br>
              <a:rPr lang="en-US" sz="1400"/>
            </a:br>
            <a:endParaRPr lang="en-US" sz="140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997440" y="4870626"/>
            <a:ext cx="1328770" cy="3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279808" y="5003507"/>
            <a:ext cx="8819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Learning,</a:t>
            </a:r>
          </a:p>
          <a:p>
            <a:r>
              <a:rPr lang="en-US" sz="1400"/>
              <a:t>planning,</a:t>
            </a:r>
          </a:p>
          <a:p>
            <a:r>
              <a:rPr lang="en-US" sz="1400"/>
              <a:t>designing</a:t>
            </a:r>
          </a:p>
          <a:p>
            <a:r>
              <a:rPr lang="en-US" sz="1400"/>
              <a:t>CLEAR PL</a:t>
            </a:r>
          </a:p>
          <a:p>
            <a:r>
              <a:rPr lang="en-US" sz="1400"/>
              <a:t>(in Oslo)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96445" y="4093528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5/2017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247" y="406245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7/2016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20891" y="3822020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10/2016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61806" y="379716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12/2016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90255" y="415056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8/2017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58772" y="4032734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12/2017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16703" y="2432902"/>
            <a:ext cx="9405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PL</a:t>
            </a:r>
          </a:p>
          <a:p>
            <a:r>
              <a:rPr lang="en-US" sz="1400"/>
              <a:t>integrated</a:t>
            </a:r>
          </a:p>
          <a:p>
            <a:r>
              <a:rPr lang="en-US" sz="1400"/>
              <a:t>in CLEAR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10292" y="415056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10/2017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5351958" y="3281170"/>
            <a:ext cx="12526" cy="7766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326210" y="4576928"/>
            <a:ext cx="1094990" cy="68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622456" y="4782612"/>
            <a:ext cx="1000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Building</a:t>
            </a:r>
          </a:p>
          <a:p>
            <a:r>
              <a:rPr lang="en-US" sz="1400"/>
              <a:t>and testing</a:t>
            </a:r>
          </a:p>
          <a:p>
            <a:r>
              <a:rPr lang="en-US" sz="1400"/>
              <a:t>PL</a:t>
            </a:r>
          </a:p>
          <a:p>
            <a:r>
              <a:rPr lang="en-US" sz="1400"/>
              <a:t>(at CERN)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4503687" y="4615815"/>
            <a:ext cx="82603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61850" y="4721811"/>
            <a:ext cx="12981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Integrating and</a:t>
            </a:r>
          </a:p>
          <a:p>
            <a:r>
              <a:rPr lang="en-US" sz="1400"/>
              <a:t>debugging</a:t>
            </a:r>
          </a:p>
          <a:p>
            <a:r>
              <a:rPr lang="en-US" sz="1400"/>
              <a:t>PL</a:t>
            </a:r>
          </a:p>
          <a:p>
            <a:r>
              <a:rPr lang="en-US" sz="1400"/>
              <a:t>(at CERN)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94396" y="3894912"/>
            <a:ext cx="1047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3/2018</a:t>
            </a:r>
          </a:p>
          <a:p>
            <a:r>
              <a:rPr lang="en-US"/>
              <a:t>5-6/2018</a:t>
            </a:r>
          </a:p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8120939" y="4340539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11/2018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738" y="1318493"/>
            <a:ext cx="900318" cy="111706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221" y="1553676"/>
            <a:ext cx="881912" cy="838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1294" y="2184328"/>
            <a:ext cx="1373167" cy="686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328" y="901087"/>
            <a:ext cx="1285954" cy="107029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6957878" y="2909537"/>
            <a:ext cx="115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Dedicated experimental</a:t>
            </a:r>
          </a:p>
          <a:p>
            <a:r>
              <a:rPr lang="en-US" sz="1400"/>
              <a:t>weeks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7312311" y="3537692"/>
            <a:ext cx="4596" cy="2849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8768855" y="3537692"/>
            <a:ext cx="4596" cy="2849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9" idx="0"/>
          </p:cNvCxnSpPr>
          <p:nvPr/>
        </p:nvCxnSpPr>
        <p:spPr>
          <a:xfrm>
            <a:off x="7417937" y="3894912"/>
            <a:ext cx="130878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719006" y="3871504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data</a:t>
            </a:r>
          </a:p>
          <a:p>
            <a:r>
              <a:rPr lang="en-US" sz="1400"/>
              <a:t>analysis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247592" y="2944310"/>
            <a:ext cx="1157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Publication</a:t>
            </a:r>
          </a:p>
          <a:p>
            <a:r>
              <a:rPr lang="en-US" sz="1400"/>
              <a:t>in</a:t>
            </a:r>
          </a:p>
          <a:p>
            <a:r>
              <a:rPr lang="en-US" sz="1400"/>
              <a:t>PRL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04" y="1528637"/>
            <a:ext cx="1559482" cy="9407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5081" y="10935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2017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34998" y="10816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2018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18098" y="109351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0848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9144000" cy="1565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8592" y="0"/>
            <a:ext cx="7077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Other groups doing plasma lenses experiments: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259" y="1935160"/>
            <a:ext cx="88809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nb-NO" sz="1600"/>
              <a:t>J. van Tilborg et al., Phys. Rev. Lett. </a:t>
            </a:r>
            <a:r>
              <a:rPr lang="nb-NO" sz="1600" b="1"/>
              <a:t>115, </a:t>
            </a:r>
            <a:r>
              <a:rPr lang="nb-NO" sz="1600"/>
              <a:t>184802 (2015) </a:t>
            </a:r>
            <a:endParaRPr lang="nb-NO" sz="1600">
              <a:effectLst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1600"/>
              <a:t>S. Steinke et al., Nature </a:t>
            </a:r>
            <a:r>
              <a:rPr lang="nb-NO" sz="1600" b="1"/>
              <a:t>530</a:t>
            </a:r>
            <a:r>
              <a:rPr lang="nb-NO" sz="1600"/>
              <a:t>, 190 (2016) </a:t>
            </a:r>
            <a:endParaRPr lang="nb-NO" sz="1600">
              <a:effectLst/>
            </a:endParaRPr>
          </a:p>
          <a:p>
            <a:pPr marL="285750" indent="-285750">
              <a:buFont typeface="Arial" charset="0"/>
              <a:buChar char="•"/>
            </a:pPr>
            <a:r>
              <a:rPr lang="nb-NO" sz="1600"/>
              <a:t>R. Pompili et al., Appl. Phys. Lett. </a:t>
            </a:r>
            <a:r>
              <a:rPr lang="nb-NO" sz="1600" b="1"/>
              <a:t>110</a:t>
            </a:r>
            <a:r>
              <a:rPr lang="nb-NO" sz="1600"/>
              <a:t>, 104101 (2017) </a:t>
            </a:r>
            <a:endParaRPr lang="it-IT" sz="1600"/>
          </a:p>
          <a:p>
            <a:pPr marL="285750" indent="-285750">
              <a:buFont typeface="Arial" charset="0"/>
              <a:buChar char="•"/>
            </a:pPr>
            <a:r>
              <a:rPr lang="it-IT" sz="1600"/>
              <a:t>R. Pompili et al., AIP Advances </a:t>
            </a:r>
            <a:r>
              <a:rPr lang="it-IT" sz="1600" b="1"/>
              <a:t>8</a:t>
            </a:r>
            <a:r>
              <a:rPr lang="it-IT" sz="1600"/>
              <a:t>, 015326 (2018) </a:t>
            </a:r>
            <a:endParaRPr lang="it-IT" sz="1600">
              <a:effectLst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sz="1600"/>
              <a:t>A. Marocchino et al., Appl. Phys. Lett. </a:t>
            </a:r>
            <a:r>
              <a:rPr lang="it-IT" sz="1600" b="1"/>
              <a:t>111</a:t>
            </a:r>
            <a:r>
              <a:rPr lang="it-IT" sz="1600"/>
              <a:t>, 184101 (2017) 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/>
              <a:t>J. van Tilborg et al., Phys. Rev. ST Accel. Beams </a:t>
            </a:r>
            <a:r>
              <a:rPr lang="nl-NL" sz="1600" b="1"/>
              <a:t>20</a:t>
            </a:r>
            <a:r>
              <a:rPr lang="nl-NL" sz="1600"/>
              <a:t>, 032803 (2017) 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>
                <a:effectLst/>
              </a:rPr>
              <a:t>J. H. Roeckeman et al., to be published</a:t>
            </a:r>
          </a:p>
          <a:p>
            <a:pPr marL="285750" indent="-285750">
              <a:buFont typeface="Arial" charset="0"/>
              <a:buChar char="•"/>
            </a:pPr>
            <a:r>
              <a:rPr lang="nl-NL" sz="1600"/>
              <a:t>R. Pompili  et al., Phys. Rev. Letter </a:t>
            </a:r>
            <a:r>
              <a:rPr lang="is-IS" sz="1600"/>
              <a:t>121, 174801 (2018)</a:t>
            </a:r>
            <a:endParaRPr lang="nl-NL" sz="1600"/>
          </a:p>
          <a:p>
            <a:pPr marL="285750" indent="-285750">
              <a:buFont typeface="Arial" charset="0"/>
              <a:buChar char="•"/>
            </a:pPr>
            <a:r>
              <a:rPr lang="nl-NL" sz="1600">
                <a:effectLst/>
              </a:rPr>
              <a:t>...</a:t>
            </a:r>
            <a:endParaRPr lang="it-IT" sz="1600"/>
          </a:p>
          <a:p>
            <a:r>
              <a:rPr lang="it-IT" sz="1600"/>
              <a:t>.</a:t>
            </a:r>
          </a:p>
          <a:p>
            <a:endParaRPr lang="it-IT"/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8" y="1255275"/>
            <a:ext cx="4561032" cy="3692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7995" y="0"/>
            <a:ext cx="9018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Plasma lens research (as well as wake field monitor work) also led to Oslo contribution to general </a:t>
            </a:r>
            <a:r>
              <a:rPr lang="en-US" b="1" smtClean="0"/>
              <a:t>CLEAR infrastructure:</a:t>
            </a:r>
          </a:p>
          <a:p>
            <a:endParaRPr lang="en-US" smtClean="0"/>
          </a:p>
        </p:txBody>
      </p:sp>
      <p:sp>
        <p:nvSpPr>
          <p:cNvPr id="3" name="Rectangle 2"/>
          <p:cNvSpPr/>
          <p:nvPr/>
        </p:nvSpPr>
        <p:spPr>
          <a:xfrm>
            <a:off x="0" y="4947781"/>
            <a:ext cx="4784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Systematic data taking-instant analysis approach, based on our experiments from FACET/SLAC), </a:t>
            </a:r>
            <a:r>
              <a:rPr lang="en-US" b="1"/>
              <a:t>new tools available to all experiments.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566" y="3630351"/>
            <a:ext cx="3762601" cy="26348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7365" y="2556274"/>
            <a:ext cx="4396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General Improvement of CLEAR linac (alignment, emittance).</a:t>
            </a:r>
          </a:p>
          <a:p>
            <a:r>
              <a:rPr lang="en-US" b="1"/>
              <a:t>Improved online model.</a:t>
            </a:r>
          </a:p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67745" y="6265211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Kyrre N. Sjøbæk contributed greatly to improvement of machine and model.</a:t>
            </a:r>
          </a:p>
        </p:txBody>
      </p:sp>
    </p:spTree>
    <p:extLst>
      <p:ext uri="{BB962C8B-B14F-4D97-AF65-F5344CB8AC3E}">
        <p14:creationId xmlns:p14="http://schemas.microsoft.com/office/powerpoint/2010/main" val="16269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616" y="1598990"/>
            <a:ext cx="4402667" cy="3420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77" y="2104006"/>
            <a:ext cx="4262773" cy="313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5533547"/>
            <a:ext cx="3670300" cy="1346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199" y="6488668"/>
            <a:ext cx="7958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A. E. Dyson, C. Thornton, and S. M. Hooker, Rev. Sci. Instrum. </a:t>
            </a:r>
            <a:r>
              <a:rPr lang="en-US" sz="1200" b="1" i="1"/>
              <a:t>87</a:t>
            </a:r>
            <a:r>
              <a:rPr lang="en-US" sz="1200" i="1"/>
              <a:t>, 093302 (2016) </a:t>
            </a:r>
          </a:p>
          <a:p>
            <a:endParaRPr lang="en-US" sz="1200" i="1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4756" y="-33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smtClean="0"/>
              <a:t>Compact plasma lens</a:t>
            </a:r>
            <a:endParaRPr lang="en-US" sz="3200" b="1"/>
          </a:p>
        </p:txBody>
      </p:sp>
      <p:sp>
        <p:nvSpPr>
          <p:cNvPr id="9" name="TextBox 8"/>
          <p:cNvSpPr txBox="1"/>
          <p:nvPr/>
        </p:nvSpPr>
        <p:spPr>
          <a:xfrm>
            <a:off x="0" y="5922522"/>
            <a:ext cx="584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Oxford</a:t>
            </a:r>
            <a:r>
              <a:rPr lang="en-US" sz="1600"/>
              <a:t> Compact Marx Bank: </a:t>
            </a:r>
          </a:p>
          <a:p>
            <a:r>
              <a:rPr lang="en-US" sz="1600"/>
              <a:t>Inexpensive and precise source of </a:t>
            </a:r>
            <a:r>
              <a:rPr lang="en-US" sz="1600">
                <a:latin typeface="Times"/>
                <a:cs typeface="Times"/>
              </a:rPr>
              <a:t>~</a:t>
            </a:r>
            <a:r>
              <a:rPr lang="en-US" sz="1600"/>
              <a:t>20 kV, </a:t>
            </a:r>
            <a:r>
              <a:rPr lang="en-US" sz="1600">
                <a:latin typeface="Times"/>
                <a:cs typeface="Times"/>
              </a:rPr>
              <a:t>~</a:t>
            </a:r>
            <a:r>
              <a:rPr lang="en-US" sz="1600"/>
              <a:t>500 A discharges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732" y="5292959"/>
            <a:ext cx="42168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Capillary and holder design by </a:t>
            </a:r>
            <a:r>
              <a:rPr lang="en-US" sz="1600" b="1"/>
              <a:t>DESY</a:t>
            </a:r>
            <a:r>
              <a:rPr lang="en-US" sz="1600"/>
              <a:t>, based on experience from DESY and Oxford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441" y="4841793"/>
            <a:ext cx="42168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Overall experiment design, and assembly, integration and test, by Oslo.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333" y="98435"/>
            <a:ext cx="4402667" cy="11281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66" y="624411"/>
            <a:ext cx="2531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Goal: strong, linear radial focusing from driving current  a gas discharge.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08850" y="1345733"/>
            <a:ext cx="1734942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smtClean="0"/>
              <a:t>Novelty for CTF3:</a:t>
            </a:r>
          </a:p>
          <a:p>
            <a:pPr marL="285750" indent="-285750">
              <a:buFontTx/>
              <a:buChar char="-"/>
            </a:pPr>
            <a:r>
              <a:rPr lang="en-US" sz="1400" smtClean="0"/>
              <a:t>Gas in beamline</a:t>
            </a:r>
          </a:p>
          <a:p>
            <a:pPr marL="285750" indent="-285750">
              <a:buFontTx/>
              <a:buChar char="-"/>
            </a:pPr>
            <a:r>
              <a:rPr lang="en-US" sz="1400" smtClean="0"/>
              <a:t>HV in beamline</a:t>
            </a:r>
          </a:p>
          <a:p>
            <a:pPr marL="285750" indent="-285750">
              <a:buFontTx/>
              <a:buChar char="-"/>
            </a:pPr>
            <a:r>
              <a:rPr lang="en-US" sz="1400" smtClean="0"/>
              <a:t>New materials</a:t>
            </a:r>
          </a:p>
          <a:p>
            <a:pPr marL="285750" indent="-285750">
              <a:buFontTx/>
              <a:buChar char="-"/>
            </a:pPr>
            <a:r>
              <a:rPr lang="en-US" sz="1400" smtClean="0"/>
              <a:t>Thin-foil vacuum barriers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0887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7866" y="11328"/>
            <a:ext cx="839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Why active plasma lenses? A step towards compact accelerators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035"/>
            <a:ext cx="9144000" cy="291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134" y="3870909"/>
            <a:ext cx="6345529" cy="25738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6472" y="3457685"/>
            <a:ext cx="46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Compact, strong particle beam focusing (kT/m)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897" y="6488668"/>
            <a:ext cx="880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Radial symmetric focusing - focusing or defocusing, for positive or negative charged beams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787" y="562702"/>
            <a:ext cx="2303348" cy="2604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922" y="569609"/>
            <a:ext cx="2303348" cy="2484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7" y="4200765"/>
            <a:ext cx="1917134" cy="77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8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516" y="3587261"/>
            <a:ext cx="3740463" cy="2797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39" y="303734"/>
            <a:ext cx="3288455" cy="22207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167" y="3932"/>
            <a:ext cx="3773327" cy="3079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74" y="2771194"/>
            <a:ext cx="3801061" cy="3613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33" y="6413126"/>
            <a:ext cx="2004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Lens design details:</a:t>
            </a:r>
          </a:p>
        </p:txBody>
      </p:sp>
      <p:sp>
        <p:nvSpPr>
          <p:cNvPr id="4" name="Rectangle 3"/>
          <p:cNvSpPr/>
          <p:nvPr/>
        </p:nvSpPr>
        <p:spPr>
          <a:xfrm>
            <a:off x="2103735" y="6413126"/>
            <a:ext cx="54513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effectLst/>
              </a:rPr>
              <a:t>C. A. Lindstrøm et al. (11 authors), “Overview of the CLEAR plasma lens experiment”, EAAC 2017, </a:t>
            </a:r>
            <a:r>
              <a:rPr lang="en-US" sz="1300" dirty="0" err="1">
                <a:effectLst/>
              </a:rPr>
              <a:t>Nucl</a:t>
            </a:r>
            <a:r>
              <a:rPr lang="en-US" sz="1300">
                <a:effectLst/>
              </a:rPr>
              <a:t>. Instrum. Methods Phys. Res. A </a:t>
            </a:r>
            <a:r>
              <a:rPr lang="en-US" sz="1300" b="1">
                <a:effectLst/>
              </a:rPr>
              <a:t>909</a:t>
            </a:r>
            <a:r>
              <a:rPr lang="en-US" sz="1300">
                <a:effectLst/>
              </a:rPr>
              <a:t>, 379 (2018)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9786" y="0"/>
            <a:ext cx="183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Figure: J. van Tilborg et al. </a:t>
            </a:r>
          </a:p>
          <a:p>
            <a:endParaRPr lang="en-US" sz="1200"/>
          </a:p>
        </p:txBody>
      </p:sp>
      <p:sp>
        <p:nvSpPr>
          <p:cNvPr id="9" name="TextBox 8"/>
          <p:cNvSpPr txBox="1"/>
          <p:nvPr/>
        </p:nvSpPr>
        <p:spPr>
          <a:xfrm>
            <a:off x="5739" y="0"/>
            <a:ext cx="2283974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/>
              <a:t>Active plasma lens principle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43516" y="92333"/>
            <a:ext cx="2053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Sapphire capillaries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1757" y="3587261"/>
            <a:ext cx="192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Turbo with 700 l/s</a:t>
            </a:r>
          </a:p>
        </p:txBody>
      </p:sp>
    </p:spTree>
    <p:extLst>
      <p:ext uri="{BB962C8B-B14F-4D97-AF65-F5344CB8AC3E}">
        <p14:creationId xmlns:p14="http://schemas.microsoft.com/office/powerpoint/2010/main" val="18615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66CD99-93DD-4E14-987C-DF4F0327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36593"/>
            <a:ext cx="9953469" cy="1732359"/>
          </a:xfrm>
        </p:spPr>
        <p:txBody>
          <a:bodyPr>
            <a:noAutofit/>
          </a:bodyPr>
          <a:lstStyle/>
          <a:p>
            <a:pPr algn="l"/>
            <a:r>
              <a:rPr lang="en-GB" sz="1800" b="1">
                <a:solidFill>
                  <a:schemeClr val="accent1">
                    <a:lumMod val="75000"/>
                  </a:schemeClr>
                </a:solidFill>
              </a:rPr>
              <a:t>CLEAR: </a:t>
            </a:r>
            <a:r>
              <a:rPr lang="en-GB" sz="1800">
                <a:solidFill>
                  <a:schemeClr val="accent1">
                    <a:lumMod val="75000"/>
                  </a:schemeClr>
                </a:solidFill>
              </a:rPr>
              <a:t>recent</a:t>
            </a:r>
            <a:r>
              <a:rPr lang="en-GB" sz="18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800">
                <a:solidFill>
                  <a:schemeClr val="accent1">
                    <a:lumMod val="75000"/>
                  </a:schemeClr>
                </a:solidFill>
              </a:rPr>
              <a:t>user facility at CERN</a:t>
            </a:r>
            <a:br>
              <a:rPr lang="en-GB" sz="180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800"/>
              <a:t>Reuse of the CLIC test facility</a:t>
            </a:r>
            <a:br>
              <a:rPr lang="en-GB" sz="1800"/>
            </a:br>
            <a:r>
              <a:rPr lang="en-GB" sz="1800"/>
              <a:t>200 MeV electron linac</a:t>
            </a:r>
            <a:br>
              <a:rPr lang="en-GB" sz="1800"/>
            </a:br>
            <a:r>
              <a:rPr lang="en-GB" sz="1800"/>
              <a:t>S-band linac with photoinjector, norm. emittances down to about 1 um, for 10-100 pC</a:t>
            </a:r>
            <a:endParaRPr lang="en-GB" sz="1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0955"/>
            <a:ext cx="8839200" cy="2370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32" y="3728984"/>
            <a:ext cx="8177728" cy="27489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9240" y="6477975"/>
            <a:ext cx="652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Experimental set-up [C. A. Lindstrøm et al., PRL </a:t>
            </a:r>
            <a:r>
              <a:rPr lang="is-IS" b="1"/>
              <a:t>121</a:t>
            </a:r>
            <a:r>
              <a:rPr lang="is-IS"/>
              <a:t>, 194801 (2018)]</a:t>
            </a:r>
          </a:p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" y="3561344"/>
            <a:ext cx="1629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13736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-18294" y="84665"/>
            <a:ext cx="344076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mtClean="0"/>
              <a:t>Integration of a plasma devices in an electron beam facility :</a:t>
            </a:r>
            <a:endParaRPr lang="en-US" sz="1700" b="1"/>
          </a:p>
          <a:p>
            <a:pPr marL="285750" indent="-285750">
              <a:buFont typeface="Arial" charset="0"/>
              <a:buChar char="•"/>
            </a:pPr>
            <a:endParaRPr lang="en-US" sz="1700"/>
          </a:p>
          <a:p>
            <a:pPr marL="285750" indent="-285750">
              <a:buFont typeface="Arial" charset="0"/>
              <a:buChar char="•"/>
            </a:pPr>
            <a:r>
              <a:rPr lang="en-US" sz="1700"/>
              <a:t>Integration of gas lines (He, N, Ne, Ar)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/>
              <a:t>HV (20 kV, 1 kA power supply based on a Compact Marx Bank)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/>
              <a:t>Vacuum (Large Turbo dump directly on top of plasma lens chamger)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700"/>
              <a:t>Beam windows (3 um Mylar window upstream to protect the linac).</a:t>
            </a:r>
          </a:p>
          <a:p>
            <a:pPr marL="285750" indent="-285750">
              <a:buFont typeface="Arial" charset="0"/>
              <a:buChar char="•"/>
            </a:pPr>
            <a:endParaRPr lang="en-US" sz="17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327" y="2473227"/>
            <a:ext cx="2781873" cy="2083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24" y="3659000"/>
            <a:ext cx="2068364" cy="1866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27" y="19708"/>
            <a:ext cx="2550973" cy="35035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475" y="231440"/>
            <a:ext cx="3132666" cy="21811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668" y="4714945"/>
            <a:ext cx="3814845" cy="18113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685" y="5741233"/>
            <a:ext cx="194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Peak plastic holder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1687" y="3794372"/>
            <a:ext cx="2715634" cy="19016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87409" y="-16933"/>
            <a:ext cx="25041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mtClean="0">
                <a:solidFill>
                  <a:srgbClr val="FF0000"/>
                </a:solidFill>
              </a:rPr>
              <a:t>Compact Marx bank </a:t>
            </a:r>
            <a:r>
              <a:rPr lang="en-US" sz="1700">
                <a:solidFill>
                  <a:srgbClr val="FF0000"/>
                </a:solidFill>
              </a:rPr>
              <a:t>outside vacuum, but close to capillary.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87408" y="5741233"/>
            <a:ext cx="2504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Machine tuning: stable, low emittance beams required.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157" y="2669114"/>
            <a:ext cx="2945134" cy="10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9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>
            <a:off x="3691652" y="2834890"/>
            <a:ext cx="14955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307776" y="2097284"/>
            <a:ext cx="0" cy="1214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22099" y="2415816"/>
            <a:ext cx="265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75805" y="2097284"/>
            <a:ext cx="344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F</a:t>
            </a:r>
            <a:r>
              <a:rPr lang="en-US" baseline="-25000" err="1" smtClean="0"/>
              <a:t>r</a:t>
            </a:r>
            <a:endParaRPr lang="en-US" baseline="-2500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741973" y="2097284"/>
            <a:ext cx="1312684" cy="131423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57" y="1784904"/>
            <a:ext cx="1918006" cy="1833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0605" y="901920"/>
            <a:ext cx="6789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Emittance of Gaussian beams is preserved by periodic focusing in</a:t>
            </a:r>
            <a:r>
              <a:rPr lang="en-US" sz="1600" i="1"/>
              <a:t> linear </a:t>
            </a:r>
            <a:r>
              <a:rPr lang="en-US" sz="1600"/>
              <a:t>fields.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8137" y="1727952"/>
            <a:ext cx="221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Quadrupole focusing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746" y="166582"/>
            <a:ext cx="8252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Main question for plasma lenses : </a:t>
            </a:r>
          </a:p>
          <a:p>
            <a:r>
              <a:rPr lang="en-US" sz="2000" b="1"/>
              <a:t>Can plasma lens fields be made stronger, and as linear as quadrupole fields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2430" y="1391880"/>
            <a:ext cx="583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Conventional quadrupoles</a:t>
            </a:r>
            <a:r>
              <a:rPr lang="en-US"/>
              <a:t>: field linearity to rel. error of 10</a:t>
            </a:r>
            <a:r>
              <a:rPr lang="en-US" baseline="30000"/>
              <a:t>-5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219" y="5574468"/>
            <a:ext cx="8252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Our research :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/>
              <a:t>Non-linear aberrations from plasma temperature gradients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/>
              <a:t>Non-linear abberations from plasma wakefield distortion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/>
              <a:t>Maximising field gradient, pinch effect</a:t>
            </a:r>
          </a:p>
          <a:p>
            <a:pPr marL="342900" indent="-342900">
              <a:buFont typeface="Arial" charset="0"/>
              <a:buChar char="•"/>
            </a:pPr>
            <a:endParaRPr lang="en-US" sz="2000" b="1"/>
          </a:p>
          <a:p>
            <a:pPr marL="342900" indent="-342900">
              <a:buFont typeface="Arial" charset="0"/>
              <a:buChar char="•"/>
            </a:pPr>
            <a:endParaRPr lang="en-US" sz="2000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026" y="3797001"/>
            <a:ext cx="6690210" cy="17115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746" y="3802924"/>
            <a:ext cx="523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Plamsa lenses</a:t>
            </a:r>
            <a:r>
              <a:rPr lang="en-US"/>
              <a:t>: field linearity requires uniform current</a:t>
            </a:r>
            <a:endParaRPr lang="en-US" baseline="300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6" y="4168930"/>
            <a:ext cx="1985239" cy="13406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7039" y="2032423"/>
            <a:ext cx="1985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Permanent magnet quadrupoles: </a:t>
            </a:r>
          </a:p>
          <a:p>
            <a:r>
              <a:rPr lang="en-US" b="1"/>
              <a:t>up to </a:t>
            </a:r>
            <a:r>
              <a:rPr lang="en-US" b="1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b="1"/>
              <a:t>500 T/m</a:t>
            </a:r>
          </a:p>
        </p:txBody>
      </p:sp>
    </p:spTree>
    <p:extLst>
      <p:ext uri="{BB962C8B-B14F-4D97-AF65-F5344CB8AC3E}">
        <p14:creationId xmlns:p14="http://schemas.microsoft.com/office/powerpoint/2010/main" val="19150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6" y="372100"/>
            <a:ext cx="7916449" cy="5267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773" y="5638985"/>
            <a:ext cx="8656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Earlier experiments at other labs used </a:t>
            </a:r>
            <a:r>
              <a:rPr lang="en-US" b="1"/>
              <a:t>light gases (H, He) </a:t>
            </a:r>
            <a:r>
              <a:rPr lang="en-US"/>
              <a:t>for their plasma lenses, and indeed measured non-linear fields and emittance growth in their lenses.</a:t>
            </a:r>
          </a:p>
          <a:p>
            <a:pPr marL="285750" indent="-285750">
              <a:buFont typeface="Arial" charset="0"/>
              <a:buChar char="•"/>
            </a:pPr>
            <a:r>
              <a:rPr lang="en-US"/>
              <a:t>At CLEAR we serendipitously started experiments with Argon, and could, for the first time, observed </a:t>
            </a:r>
            <a:r>
              <a:rPr lang="en-US" b="1"/>
              <a:t>strong plasma lensing with emittance preservation!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774" y="-29980"/>
            <a:ext cx="9293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Aberrations from plasma temperature gradients</a:t>
            </a:r>
          </a:p>
        </p:txBody>
      </p:sp>
    </p:spTree>
    <p:extLst>
      <p:ext uri="{BB962C8B-B14F-4D97-AF65-F5344CB8AC3E}">
        <p14:creationId xmlns:p14="http://schemas.microsoft.com/office/powerpoint/2010/main" val="201834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2" y="337535"/>
            <a:ext cx="4205151" cy="3501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816" y="356943"/>
            <a:ext cx="4192112" cy="3481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57" y="3838417"/>
            <a:ext cx="8424472" cy="24578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642" y="6242033"/>
            <a:ext cx="6423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Emittance of about 3 um norm preserved while focusing. </a:t>
            </a:r>
            <a:r>
              <a:rPr lang="en-US" sz="1400"/>
              <a:t>Bunch charges about 20 pC.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184" y="-44268"/>
            <a:ext cx="9293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Aberrations from plasma temperature gradients -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660" y="2479140"/>
            <a:ext cx="2304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JT model: J. van Tilborg et al., Phys. Rev. Accel. Beams 20, 032803 (2017) </a:t>
            </a:r>
            <a:endParaRPr lang="en-US" sz="1000">
              <a:effectLst/>
            </a:endParaRPr>
          </a:p>
          <a:p>
            <a:endParaRPr lang="en-US" sz="1000"/>
          </a:p>
        </p:txBody>
      </p:sp>
      <p:sp>
        <p:nvSpPr>
          <p:cNvPr id="3" name="TextBox 2"/>
          <p:cNvSpPr txBox="1"/>
          <p:nvPr/>
        </p:nvSpPr>
        <p:spPr>
          <a:xfrm>
            <a:off x="5246557" y="86763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6 mbar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577" y="867632"/>
            <a:ext cx="1214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23 mbar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557" y="6549810"/>
            <a:ext cx="96530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/>
              <a:t>Emittance preservation also discussed in R. Pompili  et al., Phys. Rev. Letter </a:t>
            </a:r>
            <a:r>
              <a:rPr lang="is-IS" sz="1400"/>
              <a:t>121, 174801 (2018)</a:t>
            </a:r>
            <a:endParaRPr lang="nl-NL" sz="1400"/>
          </a:p>
        </p:txBody>
      </p:sp>
      <p:sp>
        <p:nvSpPr>
          <p:cNvPr id="11" name="Rectangle 10"/>
          <p:cNvSpPr/>
          <p:nvPr/>
        </p:nvSpPr>
        <p:spPr>
          <a:xfrm>
            <a:off x="5246557" y="147321"/>
            <a:ext cx="39766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C. A. Lindstrøm et al., PRL </a:t>
            </a:r>
            <a:r>
              <a:rPr lang="is-IS" sz="1600" b="1"/>
              <a:t>121</a:t>
            </a:r>
            <a:r>
              <a:rPr lang="is-IS" sz="1600"/>
              <a:t>, 194801 (2018)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8231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72" y="124526"/>
            <a:ext cx="2601420" cy="2094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0" y="521444"/>
            <a:ext cx="2873336" cy="20859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346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/>
              <a:t>Maximising gradients, pinch effect</a:t>
            </a:r>
          </a:p>
        </p:txBody>
      </p:sp>
      <p:pic>
        <p:nvPicPr>
          <p:cNvPr id="8" name="Picture 7" descr="A picture containing indoor, table&#10;&#10;Description automatically generated">
            <a:extLst>
              <a:ext uri="{FF2B5EF4-FFF2-40B4-BE49-F238E27FC236}">
                <a16:creationId xmlns="" xmlns:a16="http://schemas.microsoft.com/office/drawing/2014/main" id="{B73D8E90-808C-4163-B033-5C677A15E3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20456"/>
          <a:stretch/>
        </p:blipFill>
        <p:spPr>
          <a:xfrm rot="16200000">
            <a:off x="5551449" y="1331188"/>
            <a:ext cx="5143500" cy="2041602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="" xmlns:a16="http://schemas.microsoft.com/office/drawing/2014/main" id="{4644BE5E-4483-4ECC-A961-FBBB7353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" t="3198" r="6128" b="51343"/>
          <a:stretch/>
        </p:blipFill>
        <p:spPr>
          <a:xfrm>
            <a:off x="4342451" y="5022123"/>
            <a:ext cx="4844413" cy="18073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BD69BF39-73E4-4AF9-9A93-0DCC1D3CE328}"/>
              </a:ext>
            </a:extLst>
          </p:cNvPr>
          <p:cNvSpPr txBox="1">
            <a:spLocks/>
          </p:cNvSpPr>
          <p:nvPr/>
        </p:nvSpPr>
        <p:spPr>
          <a:xfrm>
            <a:off x="0" y="2734310"/>
            <a:ext cx="7629993" cy="2428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/>
              <a:t>Connected three Marx Banks in parallel</a:t>
            </a:r>
            <a:r>
              <a:rPr lang="en-US" sz="2000"/>
              <a:t>, reached 1.2 kA !</a:t>
            </a:r>
          </a:p>
          <a:p>
            <a:r>
              <a:rPr lang="en-GB" sz="2000"/>
              <a:t>Marx banks built using surface-mount high-voltage capacitators</a:t>
            </a:r>
          </a:p>
          <a:p>
            <a:r>
              <a:rPr lang="en-GB" sz="2000"/>
              <a:t>Several banks can be connected in parallel</a:t>
            </a:r>
            <a:br>
              <a:rPr lang="en-GB" sz="2000"/>
            </a:br>
            <a:r>
              <a:rPr lang="en-GB" sz="2000"/>
              <a:t>for redundancy and control</a:t>
            </a:r>
          </a:p>
          <a:p>
            <a:r>
              <a:rPr lang="en-GB" sz="2000"/>
              <a:t>Produces high currents with an initially high voltage,</a:t>
            </a:r>
            <a:br>
              <a:rPr lang="en-GB" sz="2000"/>
            </a:br>
            <a:r>
              <a:rPr lang="en-GB" sz="2000"/>
              <a:t>and low amplitude and timing jitter</a:t>
            </a:r>
          </a:p>
          <a:p>
            <a:r>
              <a:rPr lang="en-US" sz="2000"/>
              <a:t>Have observed gradients in excess of</a:t>
            </a:r>
            <a:br>
              <a:rPr lang="en-US" sz="2000"/>
            </a:br>
            <a:r>
              <a:rPr lang="en-US" sz="2000"/>
              <a:t>2.8 </a:t>
            </a:r>
            <a:r>
              <a:rPr lang="en-US" sz="2000" err="1"/>
              <a:t>kT</a:t>
            </a:r>
            <a:r>
              <a:rPr lang="en-US" sz="2000"/>
              <a:t>/m in Argon and</a:t>
            </a:r>
            <a:br>
              <a:rPr lang="en-US" sz="2000"/>
            </a:br>
            <a:r>
              <a:rPr lang="en-US" sz="2000" b="1"/>
              <a:t>4.4 </a:t>
            </a:r>
            <a:r>
              <a:rPr lang="en-US" sz="2000" b="1" err="1"/>
              <a:t>kT</a:t>
            </a:r>
            <a:r>
              <a:rPr lang="en-US" sz="2000" b="1"/>
              <a:t>/m in  Helium</a:t>
            </a:r>
          </a:p>
          <a:p>
            <a:r>
              <a:rPr lang="en-US" sz="2000"/>
              <a:t>No pinch observed so far</a:t>
            </a:r>
          </a:p>
          <a:p>
            <a:endParaRPr lang="en-GB" sz="2000"/>
          </a:p>
        </p:txBody>
      </p:sp>
      <p:sp>
        <p:nvSpPr>
          <p:cNvPr id="2" name="TextBox 1"/>
          <p:cNvSpPr txBox="1"/>
          <p:nvPr/>
        </p:nvSpPr>
        <p:spPr>
          <a:xfrm>
            <a:off x="2786698" y="5376755"/>
            <a:ext cx="269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WORLD RECORD!</a:t>
            </a:r>
          </a:p>
        </p:txBody>
      </p:sp>
    </p:spTree>
    <p:extLst>
      <p:ext uri="{BB962C8B-B14F-4D97-AF65-F5344CB8AC3E}">
        <p14:creationId xmlns:p14="http://schemas.microsoft.com/office/powerpoint/2010/main" val="17230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11458</TotalTime>
  <Words>1356</Words>
  <Application>Microsoft Macintosh PowerPoint</Application>
  <PresentationFormat>On-screen Show (4:3)</PresentationFormat>
  <Paragraphs>257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Mangal</vt:lpstr>
      <vt:lpstr>Symbol</vt:lpstr>
      <vt:lpstr>Times</vt:lpstr>
      <vt:lpstr>Arial</vt:lpstr>
      <vt:lpstr>Office Theme</vt:lpstr>
      <vt:lpstr>The Oslo plasma lens at the CERN electron test accelerator</vt:lpstr>
      <vt:lpstr>PowerPoint Presentation</vt:lpstr>
      <vt:lpstr>PowerPoint Presentation</vt:lpstr>
      <vt:lpstr>CLEAR: recent user facility at CERN Reuse of the CLIC test facility 200 MeV electron linac S-band linac with photoinjector, norm. emittances down to about 1 um, for 10-100 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and outlook</vt:lpstr>
      <vt:lpstr>Extra</vt:lpstr>
      <vt:lpstr>PowerPoint Presentation</vt:lpstr>
      <vt:lpstr>Capillary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 A</dc:creator>
  <cp:lastModifiedBy>Erik Adli</cp:lastModifiedBy>
  <cp:revision>1148</cp:revision>
  <dcterms:created xsi:type="dcterms:W3CDTF">2016-10-09T15:08:36Z</dcterms:created>
  <dcterms:modified xsi:type="dcterms:W3CDTF">2020-01-04T15:04:26Z</dcterms:modified>
</cp:coreProperties>
</file>