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547" r:id="rId2"/>
    <p:sldId id="503" r:id="rId3"/>
    <p:sldId id="504" r:id="rId4"/>
    <p:sldId id="505" r:id="rId5"/>
    <p:sldId id="506" r:id="rId6"/>
    <p:sldId id="507" r:id="rId7"/>
    <p:sldId id="508" r:id="rId8"/>
    <p:sldId id="510" r:id="rId9"/>
    <p:sldId id="509" r:id="rId10"/>
    <p:sldId id="511" r:id="rId11"/>
    <p:sldId id="512" r:id="rId12"/>
    <p:sldId id="513" r:id="rId13"/>
    <p:sldId id="514" r:id="rId14"/>
    <p:sldId id="515" r:id="rId15"/>
    <p:sldId id="453" r:id="rId16"/>
    <p:sldId id="516" r:id="rId17"/>
    <p:sldId id="517" r:id="rId18"/>
    <p:sldId id="528" r:id="rId19"/>
    <p:sldId id="530" r:id="rId20"/>
    <p:sldId id="532" r:id="rId21"/>
    <p:sldId id="531" r:id="rId22"/>
    <p:sldId id="533" r:id="rId23"/>
    <p:sldId id="534" r:id="rId24"/>
    <p:sldId id="535" r:id="rId25"/>
    <p:sldId id="536" r:id="rId26"/>
    <p:sldId id="537" r:id="rId27"/>
    <p:sldId id="538" r:id="rId28"/>
    <p:sldId id="539" r:id="rId29"/>
    <p:sldId id="540" r:id="rId30"/>
    <p:sldId id="541" r:id="rId31"/>
    <p:sldId id="542" r:id="rId32"/>
    <p:sldId id="543" r:id="rId33"/>
    <p:sldId id="544" r:id="rId34"/>
    <p:sldId id="545" r:id="rId35"/>
    <p:sldId id="546" r:id="rId36"/>
    <p:sldId id="548" r:id="rId37"/>
    <p:sldId id="549" r:id="rId38"/>
    <p:sldId id="550" r:id="rId39"/>
    <p:sldId id="486" r:id="rId40"/>
    <p:sldId id="551" r:id="rId41"/>
    <p:sldId id="552" r:id="rId42"/>
    <p:sldId id="553" r:id="rId43"/>
    <p:sldId id="554" r:id="rId44"/>
    <p:sldId id="555" r:id="rId45"/>
    <p:sldId id="556" r:id="rId46"/>
    <p:sldId id="557" r:id="rId47"/>
    <p:sldId id="558" r:id="rId48"/>
    <p:sldId id="559" r:id="rId49"/>
    <p:sldId id="560" r:id="rId50"/>
    <p:sldId id="561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55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56" autoAdjust="0"/>
  </p:normalViewPr>
  <p:slideViewPr>
    <p:cSldViewPr>
      <p:cViewPr varScale="1">
        <p:scale>
          <a:sx n="83" d="100"/>
          <a:sy n="83" d="100"/>
        </p:scale>
        <p:origin x="504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9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gs" Target="tags/tag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E7BDB-8085-40BF-BB3A-43BCDC17DBC5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E5F41-D193-45FC-8274-01B633CB0A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Palatino Linotype" pitchFamily="18" charset="0"/>
              </a:defRPr>
            </a:lvl1pPr>
            <a:lvl2pPr>
              <a:defRPr sz="2000">
                <a:latin typeface="Palatino Linotype" pitchFamily="18" charset="0"/>
              </a:defRPr>
            </a:lvl2pPr>
            <a:lvl3pPr>
              <a:defRPr sz="1800">
                <a:latin typeface="Palatino Linotype" pitchFamily="18" charset="0"/>
              </a:defRPr>
            </a:lvl3pPr>
            <a:lvl4pPr>
              <a:defRPr sz="1600">
                <a:latin typeface="Palatino Linotype" pitchFamily="18" charset="0"/>
              </a:defRPr>
            </a:lvl4pPr>
            <a:lvl5pPr>
              <a:defRPr sz="1400">
                <a:latin typeface="Palatino Linotype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60000">
              <a:schemeClr val="accent6">
                <a:lumMod val="40000"/>
                <a:lumOff val="60000"/>
              </a:schemeClr>
            </a:gs>
            <a:gs pos="90000">
              <a:schemeClr val="accent6">
                <a:lumMod val="60000"/>
                <a:lumOff val="40000"/>
                <a:alpha val="73000"/>
              </a:schemeClr>
            </a:gs>
            <a:gs pos="100000">
              <a:schemeClr val="accent6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2F9EA-1C1C-42F5-9C01-0B656418D988}" type="datetimeFigureOut">
              <a:rPr lang="en-US" smtClean="0"/>
              <a:pPr/>
              <a:t>2/14/2022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AAF0B-72EB-4263-8D53-03E0644751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aramond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3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0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62000"/>
            <a:ext cx="8686800" cy="1600200"/>
          </a:xfrm>
        </p:spPr>
        <p:txBody>
          <a:bodyPr>
            <a:normAutofit fontScale="90000"/>
          </a:bodyPr>
          <a:lstStyle/>
          <a:p>
            <a:r>
              <a:rPr lang="en-US" dirty="0"/>
              <a:t>Classical Gravity from </a:t>
            </a:r>
            <a:br>
              <a:rPr lang="en-US" dirty="0"/>
            </a:br>
            <a:r>
              <a:rPr lang="en-US" dirty="0"/>
              <a:t>Quantum Scattering Amplitudes</a:t>
            </a:r>
            <a:br>
              <a:rPr lang="en-US" dirty="0"/>
            </a:br>
            <a:r>
              <a:rPr lang="en-US" sz="3100" dirty="0"/>
              <a:t>Lecture I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84120"/>
            <a:ext cx="9144000" cy="3383280"/>
          </a:xfrm>
        </p:spPr>
        <p:txBody>
          <a:bodyPr>
            <a:normAutofit/>
          </a:bodyPr>
          <a:lstStyle/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David A. Kosower</a:t>
            </a:r>
            <a:b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</a:b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Institut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 de Physique </a:t>
            </a:r>
            <a:r>
              <a:rPr kumimoji="1" lang="fr-F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Th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é</a:t>
            </a:r>
            <a:r>
              <a:rPr kumimoji="1" lang="fr-FR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orique</a:t>
            </a:r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, CEA–</a:t>
            </a:r>
            <a:r>
              <a:rPr kumimoji="1"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Saclay</a:t>
            </a:r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endParaRPr kumimoji="1"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Palatino Linotype" pitchFamily="18" charset="0"/>
            </a:endParaRPr>
          </a:p>
          <a:p>
            <a:r>
              <a:rPr kumimoji="1"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Palatino Linotype" pitchFamily="18" charset="0"/>
              </a:rPr>
              <a:t>Nordic Winter School, Feb 5–10,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DB1111-A88D-47AC-BC5E-A55775732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5623560"/>
            <a:ext cx="1349312" cy="110070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4E4D0-3551-43F6-A197-EEA50F02A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616" y="5623560"/>
            <a:ext cx="1645224" cy="1097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C2685-6518-4AFA-B2D2-640B61D81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I won’t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9D6EC-290C-4DDE-A3A1-47475B1C1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Can </a:t>
                </a:r>
                <a:r>
                  <a:rPr lang="en-US" dirty="0" err="1"/>
                  <a:t>resum</a:t>
                </a:r>
                <a:r>
                  <a:rPr lang="en-US" dirty="0"/>
                  <a:t>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dependence to organize the potential in a standard perturbative expansion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num>
                                    <m:den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12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to compute a scattering amplitude in terms of unknown coefficients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Match to a scattering amplitude for gravity computed using amplitude techniques and isolating classical terms in order to fix the coefficients</a:t>
                </a:r>
              </a:p>
              <a:p>
                <a:r>
                  <a:rPr lang="en-US" dirty="0"/>
                  <a:t>Then use the potential in bound-state calculations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9D6EC-290C-4DDE-A3A1-47475B1C1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833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B7249-5615-4324-90DD-FA043DE7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I won’t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ECF41-49E3-4905-AA6B-D4694C437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 the approach used by Bern, Cheung, </a:t>
                </a:r>
                <a:r>
                  <a:rPr lang="en-US" dirty="0" err="1"/>
                  <a:t>Roiban</a:t>
                </a:r>
                <a:r>
                  <a:rPr lang="en-US" dirty="0"/>
                  <a:t>, Shen, Solon, &amp; Zeng in their breakthrough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computation that went beyond what was known from GR</a:t>
                </a:r>
              </a:p>
              <a:p>
                <a:endParaRPr lang="en-US" dirty="0"/>
              </a:p>
              <a:p>
                <a:r>
                  <a:rPr lang="en-US" dirty="0"/>
                  <a:t>This approach has some overlap with the rest of my lectures — in the scattering amplitudes and analysis of integrals</a:t>
                </a:r>
              </a:p>
              <a:p>
                <a:endParaRPr lang="en-US" dirty="0"/>
              </a:p>
              <a:p>
                <a:r>
                  <a:rPr lang="en-US" dirty="0"/>
                  <a:t>World-line integrals, related to EFT </a:t>
                </a:r>
              </a:p>
              <a:p>
                <a:r>
                  <a:rPr lang="en-US" dirty="0" err="1"/>
                  <a:t>Eikonal</a:t>
                </a:r>
                <a:r>
                  <a:rPr lang="en-US" dirty="0"/>
                  <a:t> approach</a:t>
                </a:r>
              </a:p>
              <a:p>
                <a:r>
                  <a:rPr lang="en-US" dirty="0"/>
                  <a:t>Study of amplitude internals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F1ECF41-49E3-4905-AA6B-D4694C437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648200"/>
              </a:xfrm>
              <a:blipFill>
                <a:blip r:embed="rId2"/>
                <a:stretch>
                  <a:fillRect l="-937" t="-1050" r="-216" b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9698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5E54-3103-4B6F-B0AC-89644D39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Observables-Based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6A5840-D0F5-4A2D-BFD7-991F81AA5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 algn="r">
              <a:buNone/>
            </a:pPr>
            <a:r>
              <a:rPr lang="en-US" sz="1800" i="1" dirty="0">
                <a:solidFill>
                  <a:srgbClr val="C00000"/>
                </a:solidFill>
              </a:rPr>
              <a:t>with</a:t>
            </a:r>
            <a:r>
              <a:rPr lang="en-US" sz="1800" dirty="0">
                <a:solidFill>
                  <a:srgbClr val="C00000"/>
                </a:solidFill>
              </a:rPr>
              <a:t> O’Connell, </a:t>
            </a:r>
            <a:r>
              <a:rPr lang="en-US" sz="1800" dirty="0" err="1">
                <a:solidFill>
                  <a:srgbClr val="C00000"/>
                </a:solidFill>
              </a:rPr>
              <a:t>Maybee</a:t>
            </a:r>
            <a:r>
              <a:rPr lang="en-US" sz="1800" dirty="0">
                <a:solidFill>
                  <a:srgbClr val="C00000"/>
                </a:solidFill>
              </a:rPr>
              <a:t>, Gonzo, </a:t>
            </a:r>
            <a:r>
              <a:rPr lang="en-US" sz="1800" dirty="0" err="1">
                <a:solidFill>
                  <a:srgbClr val="C00000"/>
                </a:solidFill>
              </a:rPr>
              <a:t>Cristofoli</a:t>
            </a:r>
            <a:endParaRPr lang="en-US" sz="1800" dirty="0">
              <a:solidFill>
                <a:srgbClr val="C00000"/>
              </a:solidFill>
            </a:endParaRPr>
          </a:p>
          <a:p>
            <a:r>
              <a:rPr lang="en-US" dirty="0"/>
              <a:t>Why would we want to use quantum scattering amplitudes at all?</a:t>
            </a:r>
          </a:p>
          <a:p>
            <a:endParaRPr lang="en-US" dirty="0"/>
          </a:p>
          <a:p>
            <a:r>
              <a:rPr lang="en-US" dirty="0"/>
              <a:t>Philosophy:</a:t>
            </a:r>
          </a:p>
          <a:p>
            <a:pPr lvl="1"/>
            <a:r>
              <a:rPr lang="en-US" dirty="0"/>
              <a:t>Calculate only what’s needed for physical observables</a:t>
            </a:r>
          </a:p>
          <a:p>
            <a:pPr lvl="1"/>
            <a:r>
              <a:rPr lang="en-US" dirty="0"/>
              <a:t>No need for auxiliary Hamiltonians or potentials</a:t>
            </a:r>
          </a:p>
          <a:p>
            <a:pPr lvl="1"/>
            <a:r>
              <a:rPr lang="en-US" dirty="0"/>
              <a:t>Manifestly gauge invariant</a:t>
            </a:r>
          </a:p>
          <a:p>
            <a:pPr lvl="1"/>
            <a:endParaRPr lang="en-US" dirty="0"/>
          </a:p>
          <a:p>
            <a:r>
              <a:rPr lang="en-US" dirty="0"/>
              <a:t>Pretty thin motivation, unlike in scattering applications when contrasted with Feynman diagrams</a:t>
            </a:r>
          </a:p>
        </p:txBody>
      </p:sp>
    </p:spTree>
    <p:extLst>
      <p:ext uri="{BB962C8B-B14F-4D97-AF65-F5344CB8AC3E}">
        <p14:creationId xmlns:p14="http://schemas.microsoft.com/office/powerpoint/2010/main" val="2350899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D8A6-9531-4604-8B35-3BF69D6E1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Amplitudes?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3A189-6F2E-4128-977C-A846835620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8686800" cy="4708525"/>
          </a:xfrm>
        </p:spPr>
        <p:txBody>
          <a:bodyPr/>
          <a:lstStyle/>
          <a:p>
            <a:r>
              <a:rPr lang="en-US" dirty="0"/>
              <a:t>Real promise is the double copy — simplify the calculation of gravitational amplitudes</a:t>
            </a:r>
          </a:p>
          <a:p>
            <a:r>
              <a:rPr lang="en-US" dirty="0"/>
              <a:t>Feynman rules for GR: three-point vertex has ~100 terms; &amp; we have infinite number of vertices of increasing complexity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r">
              <a:buNone/>
            </a:pPr>
            <a:r>
              <a:rPr lang="en-US" dirty="0"/>
              <a:t>DeWitt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3AF1BC-CFA2-485A-BF58-80C3699D22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5200" y="3170551"/>
            <a:ext cx="7043400" cy="35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59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12540-49C5-4C60-8D37-B790027F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Amplitudes?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39E94-3227-46C2-99C9-6CE435B5D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/>
              <a:t>In Yang–Mills theory, only three- and four-point Feynman vertices; three-point vertex has only 3 terms</a:t>
            </a:r>
          </a:p>
          <a:p>
            <a:endParaRPr lang="en-US" dirty="0"/>
          </a:p>
          <a:p>
            <a:r>
              <a:rPr lang="en-US" dirty="0"/>
              <a:t>Vastly greater complexity in GR</a:t>
            </a:r>
          </a:p>
          <a:p>
            <a:endParaRPr lang="en-US" dirty="0"/>
          </a:p>
          <a:p>
            <a:r>
              <a:rPr lang="en-US" dirty="0"/>
              <a:t>Double copy</a:t>
            </a:r>
          </a:p>
          <a:p>
            <a:endParaRPr lang="en-US" dirty="0"/>
          </a:p>
          <a:p>
            <a:r>
              <a:rPr lang="en-US" dirty="0"/>
              <a:t>Gravitational Amplitude ~ (Yang–Mills Amplitude)</a:t>
            </a:r>
            <a:r>
              <a:rPr lang="en-US" baseline="30000" dirty="0"/>
              <a:t>2</a:t>
            </a:r>
          </a:p>
          <a:p>
            <a:endParaRPr lang="en-US" baseline="30000" dirty="0"/>
          </a:p>
          <a:p>
            <a:r>
              <a:rPr lang="en-US" dirty="0"/>
              <a:t>More in Henrik Johansson’s lecture</a:t>
            </a:r>
          </a:p>
        </p:txBody>
      </p:sp>
    </p:spTree>
    <p:extLst>
      <p:ext uri="{BB962C8B-B14F-4D97-AF65-F5344CB8AC3E}">
        <p14:creationId xmlns:p14="http://schemas.microsoft.com/office/powerpoint/2010/main" val="2875910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65FC-10F7-4C79-87A7-515471A4F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Copy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A3624-F0DC-47C9-802D-F4189C863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983162"/>
          </a:xfrm>
        </p:spPr>
        <p:txBody>
          <a:bodyPr>
            <a:normAutofit/>
          </a:bodyPr>
          <a:lstStyle/>
          <a:p>
            <a:r>
              <a:rPr lang="en-US" dirty="0"/>
              <a:t>Yang–Mills three-point amplitude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Gravity three-point amplitude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Field-theory equivalent of Kawai–Lewellen–</a:t>
            </a:r>
            <a:r>
              <a:rPr lang="en-US" dirty="0" err="1"/>
              <a:t>Tye</a:t>
            </a:r>
            <a:r>
              <a:rPr lang="en-US" dirty="0"/>
              <a:t> expression for closed-string amplitudes in terms of open-string ones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6BD8A6-512A-41A8-95EC-C613DCBD59E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39999" y="2540000"/>
            <a:ext cx="1230476" cy="775238"/>
          </a:xfrm>
          <a:prstGeom prst="rect">
            <a:avLst/>
          </a:prstGeom>
        </p:spPr>
      </p:pic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\def\spa#1.#2{\langle#1\,#2\rangle}&#10;\def\spb#1.#2{[#1\,#2]}&#10;&#10;&#10;\begin{equation*}&#10;\left(\frac{\spa1.2^3}{\spa2.3\spa3.1}\right)^2&#10;= (\textrm{YM})^2&#10;\end{equation*}&#10;&#10;&#10;\end{document}" title="IguanaTex Bitmap Display">
            <a:extLst>
              <a:ext uri="{FF2B5EF4-FFF2-40B4-BE49-F238E27FC236}">
                <a16:creationId xmlns:a16="http://schemas.microsoft.com/office/drawing/2014/main" id="{818A771C-F075-4961-AE76-1B797FD8E80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03325" y="4558763"/>
            <a:ext cx="3156189" cy="84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39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88B05-0E61-4311-945F-53BD4022C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Double Copy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78037-3087-4E08-B70F-F001EF3A75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/>
              <a:lstStyle/>
              <a:p>
                <a:r>
                  <a:rPr lang="en-US" dirty="0"/>
                  <a:t>More generally, at tree level: a discrete convolution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 − ++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Generalization to higher multiplicity is known and proven</a:t>
                </a:r>
              </a:p>
              <a:p>
                <a:endParaRPr lang="en-US" dirty="0"/>
              </a:p>
              <a:p>
                <a:r>
                  <a:rPr lang="en-US"/>
                  <a:t>Yang–Mills </a:t>
                </a:r>
                <a:r>
                  <a:rPr lang="en-US" dirty="0"/>
                  <a:t>quantum scattering amplitudes + double copy </a:t>
                </a:r>
                <a:r>
                  <a:rPr lang="en-US" dirty="0">
                    <a:sym typeface="Symbol" panose="05050102010706020507" pitchFamily="18" charset="2"/>
                  </a:rPr>
                  <a:t> simpler way to compute gravity amplitudes and any quantities dependent on them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C78037-3087-4E08-B70F-F001EF3A75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2"/>
                <a:stretch>
                  <a:fillRect l="-106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550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B529C-DF1E-43AF-8D8C-B64940E68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Observables-Based Formalism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174B3C-F0A7-4848-862E-AA3FFF251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Pick well-defined observables in the quantum theory</a:t>
            </a:r>
          </a:p>
          <a:p>
            <a:pPr marL="0" indent="0">
              <a:buNone/>
            </a:pPr>
            <a:r>
              <a:rPr lang="en-US" dirty="0"/>
              <a:t>    that are also relevant classically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Express them in terms of scattering amplitudes in the quantum theory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Understand how to take the classical limit efficiently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542A-074F-45C2-A22F-4B020B367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A1D68-28FB-469A-AF19-96A927775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r>
              <a:rPr lang="en-US" dirty="0"/>
              <a:t>Scatter two massive particles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Look at observables:</a:t>
            </a:r>
          </a:p>
          <a:p>
            <a:pPr lvl="1"/>
            <a:r>
              <a:rPr lang="en-US" dirty="0"/>
              <a:t>Change in momentum (‘impulse’) of one of them</a:t>
            </a:r>
          </a:p>
          <a:p>
            <a:pPr lvl="1"/>
            <a:r>
              <a:rPr lang="en-US" dirty="0"/>
              <a:t>Radiated waveform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We all love scattering amplitudes</a:t>
            </a:r>
          </a:p>
          <a:p>
            <a:pPr marL="457200" lvl="1" indent="0">
              <a:buNone/>
            </a:pPr>
            <a:r>
              <a:rPr lang="en-US" dirty="0"/>
              <a:t>But they aren’t the final goal or physically meaningful on their own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161F170-2EFE-4ADD-8FF6-F6BFEB671387}"/>
              </a:ext>
            </a:extLst>
          </p:cNvPr>
          <p:cNvSpPr>
            <a:spLocks noChangeAspect="1"/>
          </p:cNvSpPr>
          <p:nvPr/>
        </p:nvSpPr>
        <p:spPr>
          <a:xfrm>
            <a:off x="3429000" y="2590800"/>
            <a:ext cx="685800" cy="647700"/>
          </a:xfrm>
          <a:prstGeom prst="ellipse">
            <a:avLst/>
          </a:prstGeom>
          <a:gradFill>
            <a:gsLst>
              <a:gs pos="0">
                <a:srgbClr val="00B0F0"/>
              </a:gs>
              <a:gs pos="99000">
                <a:srgbClr val="FF0000"/>
              </a:gs>
              <a:gs pos="90000">
                <a:srgbClr val="FF0000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8679EC0-842E-4A37-9B61-B193698CDC09}"/>
              </a:ext>
            </a:extLst>
          </p:cNvPr>
          <p:cNvCxnSpPr>
            <a:endCxn id="4" idx="1"/>
          </p:cNvCxnSpPr>
          <p:nvPr/>
        </p:nvCxnSpPr>
        <p:spPr>
          <a:xfrm>
            <a:off x="1905000" y="2286000"/>
            <a:ext cx="1624433" cy="399653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8F828EE-EBBF-4AAA-ACA8-7253C62BBFE6}"/>
              </a:ext>
            </a:extLst>
          </p:cNvPr>
          <p:cNvCxnSpPr>
            <a:cxnSpLocks/>
          </p:cNvCxnSpPr>
          <p:nvPr/>
        </p:nvCxnSpPr>
        <p:spPr>
          <a:xfrm flipV="1">
            <a:off x="1901952" y="3145132"/>
            <a:ext cx="1627632" cy="402336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A1C1B3-B5A2-40B5-8D26-8DA7D6938E2A}"/>
              </a:ext>
            </a:extLst>
          </p:cNvPr>
          <p:cNvCxnSpPr>
            <a:cxnSpLocks/>
            <a:stCxn id="4" idx="7"/>
          </p:cNvCxnSpPr>
          <p:nvPr/>
        </p:nvCxnSpPr>
        <p:spPr>
          <a:xfrm flipV="1">
            <a:off x="4014367" y="2209800"/>
            <a:ext cx="1776833" cy="475853"/>
          </a:xfrm>
          <a:prstGeom prst="line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C66BD3-6626-4B38-B46E-06EF05BC501C}"/>
              </a:ext>
            </a:extLst>
          </p:cNvPr>
          <p:cNvCxnSpPr>
            <a:cxnSpLocks/>
          </p:cNvCxnSpPr>
          <p:nvPr/>
        </p:nvCxnSpPr>
        <p:spPr>
          <a:xfrm>
            <a:off x="4041167" y="3122758"/>
            <a:ext cx="1776833" cy="4754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F2295F-F486-44D5-98E1-2236D85D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81200"/>
            <a:ext cx="1238423" cy="6973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D3D057-AAEA-4172-AD8B-D1F0276C0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200400"/>
            <a:ext cx="1238423" cy="6973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AA1395-72A9-4D64-9BA2-74B8E3D2742C}"/>
              </a:ext>
            </a:extLst>
          </p:cNvPr>
          <p:cNvSpPr txBox="1"/>
          <p:nvPr/>
        </p:nvSpPr>
        <p:spPr>
          <a:xfrm flipH="1">
            <a:off x="6065536" y="2078394"/>
            <a:ext cx="3118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Palatino Linotype" panose="02040502050505030304" pitchFamily="18" charset="0"/>
              </a:rPr>
              <a:t>impact parameter </a:t>
            </a:r>
            <a:r>
              <a:rPr lang="en-US" i="1" dirty="0">
                <a:latin typeface="Palatino Linotype" panose="02040502050505030304" pitchFamily="18" charset="0"/>
              </a:rPr>
              <a:t>b</a:t>
            </a:r>
          </a:p>
          <a:p>
            <a:r>
              <a:rPr lang="en-US" dirty="0">
                <a:latin typeface="Palatino Linotype" panose="02040502050505030304" pitchFamily="18" charset="0"/>
              </a:rPr>
              <a:t>distinguishable particles</a:t>
            </a:r>
          </a:p>
        </p:txBody>
      </p:sp>
    </p:spTree>
    <p:extLst>
      <p:ext uri="{BB962C8B-B14F-4D97-AF65-F5344CB8AC3E}">
        <p14:creationId xmlns:p14="http://schemas.microsoft.com/office/powerpoint/2010/main" val="324356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BA37-AC23-465E-92B9-42854309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Classical limit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b="0" dirty="0"/>
                  <a:t>: restore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We’re still relativistic field theorists: keep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Dimensional analysis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⟩]=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[</a:t>
                </a:r>
                <a:r>
                  <a:rPr lang="en-US" dirty="0" err="1"/>
                  <a:t>Ampl</a:t>
                </a:r>
                <a:r>
                  <a:rPr lang="en-US" i="1" baseline="-25000" dirty="0" err="1"/>
                  <a:t>n</a:t>
                </a:r>
                <a:r>
                  <a:rPr lang="en-US" dirty="0"/>
                  <a:t>]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 in couplings: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</m:rad>
                  </m:oMath>
                </a14:m>
                <a:r>
                  <a:rPr lang="en-US" dirty="0"/>
                  <a:t>		photon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</m:rad>
                  </m:oMath>
                </a14:m>
                <a:r>
                  <a:rPr lang="en-US" dirty="0"/>
                  <a:t>		graviton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</m:rad>
                  </m:oMath>
                </a14:m>
                <a:r>
                  <a:rPr lang="en-US" dirty="0"/>
                  <a:t>	either/generic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>
                <a:blip r:embed="rId3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\documentclass{article}&#10;\usepackage{amsmath}&#10;\pagestyle{empty}&#10;\begin{document}&#10;&#10;\def\DB{I_{\textrm{DB}}}&#10;\def\eps{\epsilon}&#10;\def\Poly{\textsl{Poly}}&#10;\def\Denom{\textsl{Denom}}&#10;&#10;\begin{equation*}&#10;\left.\begin{aligned}&#10;\phantom{A} \\ \phantom{A}&#10;\end{aligned}\right\}\quad \textrm{``messengers'' collectively}&#10;\end{equation*}&#10;&#10;&#10;\end{document}" title="IguanaTex Bitmap Display">
            <a:extLst>
              <a:ext uri="{FF2B5EF4-FFF2-40B4-BE49-F238E27FC236}">
                <a16:creationId xmlns:a16="http://schemas.microsoft.com/office/drawing/2014/main" id="{20F31B97-19E0-4799-97DC-88C5BD4B2D7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1" y="4727543"/>
            <a:ext cx="3227425" cy="7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871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83EEC-D8FA-4150-8676-F171FA755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24A7B-713D-4630-A106-C50989D2F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/>
          <a:lstStyle/>
          <a:p>
            <a:r>
              <a:rPr lang="en-US"/>
              <a:t>Six years </a:t>
            </a:r>
            <a:r>
              <a:rPr lang="en-US" dirty="0"/>
              <a:t>since “first shaking” at LIGO/VIRGO</a:t>
            </a:r>
          </a:p>
          <a:p>
            <a:endParaRPr lang="en-US" dirty="0"/>
          </a:p>
          <a:p>
            <a:r>
              <a:rPr lang="en-US" dirty="0"/>
              <a:t>LIGO/VIRGO sees incredibly small distortions in the gravitational metric</a:t>
            </a:r>
          </a:p>
          <a:p>
            <a:endParaRPr lang="en-US" dirty="0"/>
          </a:p>
          <a:p>
            <a:r>
              <a:rPr lang="en-US" dirty="0"/>
              <a:t>What can high-energy physics, indeed the deepest of quantum regimes (QCD) teach us about such feeble and deeply classical phenomena?</a:t>
            </a:r>
          </a:p>
          <a:p>
            <a:endParaRPr lang="en-US" dirty="0"/>
          </a:p>
          <a:p>
            <a:r>
              <a:rPr lang="en-US" dirty="0"/>
              <a:t>Many different approaches to theoretical aspects of gravitational waves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7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BA37-AC23-465E-92B9-42854309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Distinguish wavenumber from momentum: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/ℏ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i="1" dirty="0"/>
                  <a:t>n</a:t>
                </a:r>
                <a:r>
                  <a:rPr lang="en-US" dirty="0"/>
                  <a:t>-point tree amplitude in QED scales as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n</a:t>
                </a:r>
                <a:r>
                  <a:rPr lang="en-US" dirty="0"/>
                  <a:t>-point, </a:t>
                </a:r>
                <a:r>
                  <a:rPr lang="en-US" i="1" dirty="0"/>
                  <a:t>L</a:t>
                </a:r>
                <a:r>
                  <a:rPr lang="en-US" dirty="0"/>
                  <a:t>-loop amplitude in QED scales as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>
                <a:blip r:embed="rId2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48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BA37-AC23-465E-92B9-42854309B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In terms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, an </a:t>
                </a:r>
                <a:r>
                  <a:rPr lang="en-US" i="1" dirty="0"/>
                  <a:t>n</a:t>
                </a:r>
                <a:r>
                  <a:rPr lang="en-US" dirty="0"/>
                  <a:t>-point L-loop amplitude scales as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ℏ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Seemingly singular behavior!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This isn’t the whole story though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CE6399-0B63-4C71-ABE8-F339043DC31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81600"/>
              </a:xfrm>
              <a:blipFill>
                <a:blip r:embed="rId2"/>
                <a:stretch>
                  <a:fillRect l="-963"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235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3EE8A-94EA-4C42-99D8-FDAFFF44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946BA-9281-4E6A-BD0D-FE27DCE681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collider applications, we use plane-wave states</a:t>
                </a:r>
              </a:p>
              <a:p>
                <a:r>
                  <a:rPr lang="en-US" dirty="0"/>
                  <a:t>Here, we want localized states</a:t>
                </a:r>
              </a:p>
              <a:p>
                <a:r>
                  <a:rPr lang="en-US" dirty="0"/>
                  <a:t>Build them out of plane-wave states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(+)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Clean up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s: 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e>
                            </m:d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	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)≡2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Abbreviate 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</m:acc>
                      </m:e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4946BA-9281-4E6A-BD0D-FE27DCE681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1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begin{equation*}&#10;|\psi_1\rangle_{\textrm{in}} = &#10;\int \frac{d^4p}{(2\pi)^4}\,&#10; 2\pi \delta^{(+)}(p^2-m^2) |p\rangle_{\textrm{in}}&#10; \,\phi(p)&#10;\end{equation*}&#10;&#10;&#10;\end{document}" title="IguanaTex Bitmap Display">
            <a:extLst>
              <a:ext uri="{FF2B5EF4-FFF2-40B4-BE49-F238E27FC236}">
                <a16:creationId xmlns:a16="http://schemas.microsoft.com/office/drawing/2014/main" id="{54581628-63DF-48D1-9786-681C1614E2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8800" y="2913372"/>
            <a:ext cx="5646629" cy="74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5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292EA-AD97-4BFC-AA5A-A8C70D58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State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7842F-79CB-46BE-9CA2-D76570558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610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One-particle initial state is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Dimensions: </a:t>
                </a:r>
              </a:p>
              <a:p>
                <a:pPr marL="0" indent="0">
                  <a:buNone/>
                </a:pPr>
                <a:r>
                  <a:rPr lang="en-US" b="0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;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⟩]=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we need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Two-particle initial 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/ℏ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Normalize state so that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Pre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sPre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requires</a:t>
                </a:r>
              </a:p>
              <a:p>
                <a:pPr marL="0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7842F-79CB-46BE-9CA2-D76570558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610600" cy="5410200"/>
              </a:xfrm>
              <a:blipFill>
                <a:blip r:embed="rId2"/>
                <a:stretch>
                  <a:fillRect l="-920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7254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05C4E-8F45-4CDD-8CBF-C1A51258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B306B-07B8-49C9-91BE-76B69725E9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</p:spPr>
            <p:txBody>
              <a:bodyPr/>
              <a:lstStyle/>
              <a:p>
                <a:r>
                  <a:rPr lang="en-US" dirty="0"/>
                  <a:t>Now we can start to build observables</a:t>
                </a:r>
              </a:p>
              <a:p>
                <a:endParaRPr lang="en-US" dirty="0"/>
              </a:p>
              <a:p>
                <a:r>
                  <a:rPr lang="en-US" dirty="0"/>
                  <a:t>Final momentum of (say) particle 1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sPre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Write the final state in terms of the </a:t>
                </a:r>
                <a:r>
                  <a:rPr lang="en-US" i="1" dirty="0"/>
                  <a:t>S</a:t>
                </a:r>
                <a:r>
                  <a:rPr lang="en-US" dirty="0"/>
                  <a:t> matrix, thinking of it as the evolution operator from the far past to the far future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out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Pre>
                        <m:sPre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⟨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</m:e>
                      </m:sPre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EB306B-07B8-49C9-91BE-76B69725E9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287962"/>
              </a:xfrm>
              <a:blipFill>
                <a:blip r:embed="rId2"/>
                <a:stretch>
                  <a:fillRect l="-963" t="-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98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F2AC4-9E8F-4146-B9AE-B2A8FB645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Momentum Observable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5FB6F6-38E5-4624-92CE-1ECA04597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insert a complete set of states to rewrite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Evaluation in terms of scattering amplitudes</a:t>
            </a:r>
          </a:p>
        </p:txBody>
      </p:sp>
      <p:pic>
        <p:nvPicPr>
          <p:cNvPr id="7" name="Picture 6" descr="\documentclass{article}&#10;\usepackage{amsmath}&#10;\pagestyle{empty}&#10;\begin{document}&#10;&#10;\def\DB{I_{\textrm{DB}}}&#10;\def\eps{\epsilon}&#10;\def\Poly{\textsl{Poly}}&#10;\def\Denom{\textsl{Denom}}&#10;&#10;\begin{equation*}&#10;\langle p_{1,{\rm out}}^\mu\rangle =&#10;\sum_X\,\int d\Phi(r_1)d\Phi(r_2)\; r_1^\mu\,&#10;\bigl|\langle r_1 r_2 X|S|\psi\rangle_{\rm in}\bigr|^2&#10;\end{equation*}&#10;&#10;&#10;\end{document}" title="IguanaTex Bitmap Display">
            <a:extLst>
              <a:ext uri="{FF2B5EF4-FFF2-40B4-BE49-F238E27FC236}">
                <a16:creationId xmlns:a16="http://schemas.microsoft.com/office/drawing/2014/main" id="{F829FF69-CCC5-4ED4-84D8-79A73AC6B9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600200" y="2362200"/>
            <a:ext cx="6593829" cy="77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4940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05EE0-8FEE-41EC-B3C0-75B3F23B4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F7087-ED60-424A-B06A-BD2EEE69EB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This isn’t exactly what we set out to compute</a:t>
                </a:r>
              </a:p>
              <a:p>
                <a:r>
                  <a:rPr lang="en-US" dirty="0"/>
                  <a:t>We want the (integrated) change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out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in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           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Write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†</m:t>
                                      </m:r>
                                    </m:sup>
                                  </m:sSup>
                                </m:e>
                              </m:d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+⟨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†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r>
                  <a:rPr lang="en-US" b="0" dirty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begChr m:val="⟨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bSup>
                    <m:d>
                      <m:dPr>
                        <m:begChr m:val="|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Next use unitarity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=1=1−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†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7F7087-ED60-424A-B06A-BD2EEE69EB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5181600"/>
              </a:xfrm>
              <a:blipFill>
                <a:blip r:embed="rId2"/>
                <a:stretch>
                  <a:fillRect l="-963" t="-941" b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08850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6D475-E2D6-4C19-9942-B79329D4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77417-B7B7-448B-BFF8-F3976AC272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00200"/>
                <a:ext cx="86868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Using unitarity, the last two terms cancel and we’re left with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p>
                          </m:sSub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=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+                 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(2)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+     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We may label these terms “conservative” and “radiative”, but not in the same sense as the potential separation (which is arbitrary)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r>
                  <a:rPr lang="en-US" dirty="0"/>
                  <a:t>Also may label them “virtual” and “cut”</a:t>
                </a:r>
              </a:p>
              <a:p>
                <a:r>
                  <a:rPr lang="en-US" dirty="0"/>
                  <a:t>Expression is valid to all orders in perturbation theory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ED77417-B7B7-448B-BFF8-F3976AC272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00200"/>
                <a:ext cx="8686800" cy="4876800"/>
              </a:xfrm>
              <a:blipFill>
                <a:blip r:embed="rId2"/>
                <a:stretch>
                  <a:fillRect l="-912" t="-1000" r="-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4070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95313-97F3-44EA-9931-5B4C884F6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A84EE-ABCF-4C75-ADA0-7190F43E18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play around with this expression, starting with the first term</a:t>
                </a:r>
              </a:p>
              <a:p>
                <a:r>
                  <a:rPr lang="en-US" dirty="0"/>
                  <a:t>Note that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s appearing are the </a:t>
                </a:r>
                <a:r>
                  <a:rPr lang="en-US" i="1" dirty="0">
                    <a:solidFill>
                      <a:srgbClr val="FF0000"/>
                    </a:solidFill>
                  </a:rPr>
                  <a:t>initial</a:t>
                </a:r>
                <a:r>
                  <a:rPr lang="en-US" dirty="0"/>
                  <a:t> state; this is an in–in formalism, not the usual in–out one</a:t>
                </a:r>
              </a:p>
              <a:p>
                <a:r>
                  <a:rPr lang="en-US" dirty="0"/>
                  <a:t>Put in our earlier expression for the initial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3A84EE-ABCF-4C75-ADA0-7190F43E18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d\Phi(p_1) d\Phi(p_2)\,&#10;d\Phi(p_1') d\Phi(p_2')&#10;\\[-2mm]&#10;&amp;\times e^{i\, b\cdot(p_1-p_1')/\hbar}&#10;\,\phi_1^\ps(p_1)\phi_2^\ps(p_2)&#10;\,\phi_1^*(p_1')\phi_2^*(p_2')\\&#10;&amp;\times i\,\bigl(p_1^{\prime\mu}-p_1^\mu\bigr)&#10;\,\langle p_1' p_2'|T|p_1 p_2\rangle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F8C5CE43-4E56-4641-8721-BE1BBFB71D4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16286" y="3962400"/>
            <a:ext cx="6568227" cy="15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976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F26BC-C660-4B58-A891-7EA580644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91DA0E-1703-489E-B307-4A776FA06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Linear in an amplitude</a:t>
                </a:r>
              </a:p>
              <a:p>
                <a:r>
                  <a:rPr lang="en-US" dirty="0"/>
                  <a:t>Amplitude links different copies of the initial state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→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(4)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91DA0E-1703-489E-B307-4A776FA06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d\Phi(p_1) d\Phi(p_2)\,&#10;d\Phi(p_1') d\Phi(p_2')&#10;\\[-2mm]&#10;&amp;\times e^{i\, b\cdot(p_1-p_1')/\hbar}&#10;\,\phi_1^\ps(p_1)\phi_2^\ps(p_2)&#10;\,\phi_1^*(p_1')\phi_2^*(p_2')\\&#10;&amp;\times i\,\bigl(p_1^{\prime\mu}-p_1^\mu\bigr)&#10;\,\langle p_1' p_2'|T|p_1 p_2\rangle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7FBFC060-E6C8-4F2B-BE2E-68F57765663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447800" y="1524000"/>
            <a:ext cx="6568227" cy="152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25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041E-EB5E-43A4-B195-3DDBAA9A9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Science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CEF71-139B-4C51-A6C4-2E7F3E1F3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486400"/>
          </a:xfrm>
        </p:spPr>
        <p:txBody>
          <a:bodyPr>
            <a:normAutofit/>
          </a:bodyPr>
          <a:lstStyle/>
          <a:p>
            <a:r>
              <a:rPr lang="en-US" dirty="0"/>
              <a:t>You’ll have heard about the instrument and analyses from Maria Haney</a:t>
            </a:r>
          </a:p>
          <a:p>
            <a:r>
              <a:rPr lang="en-US" dirty="0"/>
              <a:t>Determine presence and distribution of heavy compact objects</a:t>
            </a:r>
          </a:p>
          <a:p>
            <a:pPr lvl="1"/>
            <a:r>
              <a:rPr lang="en-US" dirty="0"/>
              <a:t>Already discovered unexpected class of black holes, tens of solar masses, indeed binaries of such black holes</a:t>
            </a:r>
          </a:p>
          <a:p>
            <a:pPr lvl="1"/>
            <a:r>
              <a:rPr lang="en-US" dirty="0"/>
              <a:t>More surprises?</a:t>
            </a:r>
          </a:p>
          <a:p>
            <a:r>
              <a:rPr lang="en-US" dirty="0"/>
              <a:t>Neutron stars</a:t>
            </a:r>
          </a:p>
          <a:p>
            <a:pPr lvl="1"/>
            <a:r>
              <a:rPr lang="en-US" dirty="0"/>
              <a:t>Determine equation of state</a:t>
            </a:r>
          </a:p>
          <a:p>
            <a:pPr lvl="1"/>
            <a:r>
              <a:rPr lang="en-US" dirty="0"/>
              <a:t>Contribution to </a:t>
            </a:r>
            <a:r>
              <a:rPr lang="en-US" dirty="0" err="1"/>
              <a:t>transferric</a:t>
            </a:r>
            <a:r>
              <a:rPr lang="en-US" dirty="0"/>
              <a:t> element production</a:t>
            </a:r>
          </a:p>
          <a:p>
            <a:pPr lvl="1"/>
            <a:r>
              <a:rPr lang="en-US" dirty="0"/>
              <a:t>Measure Hubble constant?</a:t>
            </a:r>
          </a:p>
          <a:p>
            <a:r>
              <a:rPr lang="en-US" dirty="0"/>
              <a:t>Limits on exotic compact objects</a:t>
            </a:r>
          </a:p>
          <a:p>
            <a:r>
              <a:rPr lang="en-US" dirty="0"/>
              <a:t>Precision strong-field tests of Einstein gravity</a:t>
            </a:r>
          </a:p>
          <a:p>
            <a:r>
              <a:rPr lang="en-US" dirty="0"/>
              <a:t>Insight in quantum gravity [in the LISA era]?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3CC170-E53E-421C-8D6E-5119EB4545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2898284"/>
            <a:ext cx="3276600" cy="12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46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FF331-73F7-442C-85E7-C703BD64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First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FBF05-5E72-4C89-887E-88CD909000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/>
              <a:lstStyle/>
              <a:p>
                <a:r>
                  <a:rPr lang="en-US" dirty="0"/>
                  <a:t>Let’s change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drop index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looks like a momentum transfer from the point of view of the amplitude</a:t>
                </a:r>
              </a:p>
              <a:p>
                <a:r>
                  <a:rPr lang="en-US" dirty="0"/>
                  <a:t>It isn’t; we should think of it as a momentum mismatch between two copies of the initial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3DFBF05-5E72-4C89-887E-88CD909000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>
                <a:blip r:embed="rId3"/>
                <a:stretch>
                  <a:fillRect l="-963" t="-955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 d\Phi(p_1) d\Phi(p_2)\, &#10;\hat d^{4} q \;\hat\delta(2p_1\cdot q+q^2)&#10;\hat\delta(2p_2\cdot q-q^2)&#10;\\[-2mm]&amp;\hspace*{20mm} \times \Theta(p_1^0+q^0)&#10;\Theta(p_2^0-q^0)&#10;\\&amp;\times e^{-i\,b\cdot q/\hbar}&#10;\,\phi_1^\ps(p_1)\phi_2^\ps(p_2)&#10;\,\phi_1^*(p_1+q)\phi_2^*(p_2-q)&#10;\\&amp;\times i\,q^\mu &#10;  \, A(p_1 p_2\longrightarrow p_1+q,\,p_2-q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8DB6EE0F-4F07-4561-B3D9-EF5BE1673DC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90601" y="2209800"/>
            <a:ext cx="7193595" cy="19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675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9500-20C9-45DA-A5DC-C59A818B7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First Term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00A4A-762F-414A-8FB7-3D2F00650A0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86800" cy="4800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can write this diagrammatically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There can be additional messengers, showing up as virtual particles inside </a:t>
                </a:r>
                <a:r>
                  <a:rPr lang="en-US"/>
                  <a:t>the amplitude</a:t>
                </a:r>
                <a:endParaRPr lang="en-US" dirty="0"/>
              </a:p>
              <a:p>
                <a:r>
                  <a:rPr lang="en-US" dirty="0"/>
                  <a:t>This expression is exact</a:t>
                </a:r>
              </a:p>
              <a:p>
                <a:r>
                  <a:rPr lang="en-US" dirty="0"/>
                  <a:t>Lowest-order contribution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has tree-level amplitude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B00A4A-762F-414A-8FB7-3D2F00650A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86800" cy="4800600"/>
              </a:xfrm>
              <a:blipFill>
                <a:blip r:embed="rId2"/>
                <a:stretch>
                  <a:fillRect l="-982" t="-1017" r="-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B36649F9-7E33-4183-82FB-6DCD1E85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19200"/>
            <a:ext cx="4536142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476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35A29-249D-4E0D-960B-C31091D37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E51EC-ED35-4E2C-9F86-29BC2B451FA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continue with the second term</a:t>
                </a:r>
              </a:p>
              <a:p>
                <a:endParaRPr lang="en-US" dirty="0"/>
              </a:p>
              <a:p>
                <a:r>
                  <a:rPr lang="en-US" dirty="0"/>
                  <a:t>Introduce a complete set of intermediate states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†</m:t>
                                  </m:r>
                                </m:sup>
                              </m:sSup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p>
                                  </m:sSub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                                                                 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/>
                        <m:e>
                          <m:nary>
                            <m:naryPr>
                              <m:limLoc m:val="undOvr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†</m:t>
                                          </m:r>
                                        </m:sup>
                                      </m:sSup>
                                    </m:e>
                                  </m:d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𝜇</m:t>
                                              </m:r>
                                            </m:sup>
                                          </m:sSub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AE51EC-ED35-4E2C-9F86-29BC2B451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64925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4D99-C648-4E25-B69D-31500C14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761B3-7E1F-46B9-AAF3-6AC0E5F503A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7630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Write 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dirty="0"/>
                  <a:t> again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is total momentum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Lowest-order contribution: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Cut of one-loop amplitude, </a:t>
                </a:r>
                <a:r>
                  <a:rPr lang="en-US" i="1" dirty="0"/>
                  <a:t>i.e.</a:t>
                </a:r>
                <a:r>
                  <a:rPr lang="en-US" dirty="0"/>
                  <a:t> four-point tree squared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𝒪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D761B3-7E1F-46B9-AAF3-6AC0E5F503A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763000" cy="4525963"/>
              </a:xfrm>
              <a:blipFill>
                <a:blip r:embed="rId3"/>
                <a:stretch>
                  <a:fillRect l="-974" t="-1078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 descr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d\Phi(p'_j)&#10;\,\phi_j^\ps(p_j)\phi_j^*(p'_j)&#10;\\[-4mm]&amp;\ind\times e^{-i\,b\cdot(p'_1-p_1)/\hbar}&#10;\, (r_1^\mu-p_1^\mu)&#10;\\&amp;\ind\times\hat\delta^{(4)}(p_1+p_2-r_1-r_2-r_X)&#10;\\&amp;\ind\times\hat\delta^{(4)}(p'_1+p'_2-r_1-r_2-r_X)&#10;\\&amp;\ind\times A(p_1 p_2\longrightarrow r_1 r_2 X)&#10;A^*(p'_1 p'_2\longrightarrow r_1 r_2 X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315D5B9C-D51F-4969-B91D-2E96BAF2E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9741" y="2057400"/>
            <a:ext cx="8093259" cy="24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99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D8BF9-8547-4880-84BC-2F34D0D87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99D7E-4285-43BD-AE59-EDA828A540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Again change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integrate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, drop index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2D99D7E-4285-43BD-AE59-EDA828A540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\,\hat d^{4}q\;&#10;\hat\delta(2p_1\cdot q+q^2)\hat\delta(2p_2\cdot q-q^2)&#10;\\[-4mm]&amp;\ind\hspace*{23mm}\times&#10;\Theta(p_1^0+q^0)\Theta(p_2^0-q^0)&#10;\\&amp;\ind\times\phi_1^\ps(p_1)\phi_2^\ps(p_2) &#10;  \phi_1^*(p_1+q) \phi_2^*(p_2-q)&#10;\\&amp;\ind\times e^{-i\,b\cdot q/\hbar}&#10;\, (r_1^\mu-p_1^\mu)&#10;\\&amp;\ind\times\hat\delta^{(4)}(p_1+p_2-r_1-r_2-r_X)&#10;\\&amp;\ind\times A(p_1 p_2\longrightarrow r_1 r_2 X)&#10;\\&amp;\ind\times &#10;A^*(p_1+q,\, p_2-q\longrightarrow r_1 r_2 X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5DFF1065-146D-4840-94F5-5D946360715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69743" y="2533201"/>
            <a:ext cx="8312687" cy="33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859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615B-AB80-403C-B135-781D246A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0878F-6B29-4CAE-A734-F8892A33F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/>
                  <a:t> is again a momentum mismatch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0878F-6B29-4CAE-A734-F8892A33F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\,\hat d^{4}q\;&#10;\hat\delta(2p_1\cdot q+q^2)\hat\delta(2p_2\cdot q-q^2)&#10;\\[-4mm]&amp;\ind\hspace*{23mm}\times&#10;\Theta(p_1^0+q^0)\Theta(p_2^0-q^0)&#10;\\&amp;\ind\times\phi_1^\ps(p_1)\phi_2^\ps(p_2) &#10;  \phi_1^*(p_1+q) \phi_2^*(p_2-q)&#10;\\&amp;\ind\times e^{-i\,b\cdot q/\hbar}&#10;\, (r_1^\mu-p_1^\mu)&#10;\\&amp;\ind\times\hat\delta^{(4)}(p_1+p_2-r_1-r_2-r_X)&#10;\\&amp;\ind\times A(p_1 p_2\longrightarrow r_1 r_2 X)&#10;\\&amp;\ind\times &#10;A^*(p_1+q,\, p_2-q\longrightarrow r_1 r_2 X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8ABC32AB-F11F-4F6C-8771-68D3FAE41D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33400" y="1295400"/>
            <a:ext cx="8312687" cy="336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356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615B-AB80-403C-B135-781D246A3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0878F-6B29-4CAE-A734-F8892A33F7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600200"/>
                <a:ext cx="8077201" cy="4525963"/>
              </a:xfrm>
            </p:spPr>
            <p:txBody>
              <a:bodyPr/>
              <a:lstStyle/>
              <a:p>
                <a:r>
                  <a:rPr lang="en-US" b="0" dirty="0"/>
                  <a:t>Re-express </a:t>
                </a:r>
                <a:r>
                  <a:rPr lang="en-US" dirty="0"/>
                  <a:t>in terms of momentum transfers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00878F-6B29-4CAE-A734-F8892A33F7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600200"/>
                <a:ext cx="8077201" cy="4525963"/>
              </a:xfrm>
              <a:blipFill>
                <a:blip r:embed="rId3"/>
                <a:stretch>
                  <a:fillRect l="-98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p_j)\,\hat d^4w_j \,\hat d^{4}q\;&#10;\hat\delta(2p_j\cdot w_j+w_j^2)\Theta(p_j^0+w_j^0)&#10;\\[-4mm]&amp;\ind\times&#10;\hat\delta(2p_1\cdot q+q^2)\hat\delta(2p_2\cdot q-q^2)&#10;\\&amp;\ind\times&#10;\Theta(p_1^0+q^0)\Theta(p_2^0-q^0)&#10;\\&amp;\ind\times\phi_1^\ps(p_1)\phi_2^\ps(p_2) &#10;  \phi_1^*(p_1+q) \phi_2^*(p_2-q)&#10;\\&amp;\ind\times e^{-i\,b\cdot q/\hbar}&#10;\, w_1^\mu&#10;%\\&amp;\ind\times&#10;\hat\delta^{(4)}(w_1+w_2+r_X)&#10;\\&amp;\ind\times A(p_1 p_2\longrightarrow p_1+w_1,\,&#10;p_2+w_2,\, X)&#10;\\&amp;\ind\times &#10;A^*(p_1+q,\, p_2-q\longrightarrow p_1+w_1,\,&#10;p_2+w_2,\, X)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A3828FB1-6E99-474D-B943-5FDE2B0365D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201687"/>
            <a:ext cx="8641828" cy="336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79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C345-4A7F-4BE4-A06F-72CC1BA86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Impulse Observable, Second Term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C5694-6B9A-4BCA-99E2-61BAAE969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represent this diagrammatically again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all-orders expression: corrections both through loops and intermediate particles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26C427-01DF-4591-91A0-117B86406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5400"/>
            <a:ext cx="562087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0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08938-12A2-4C3D-A408-120715113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38B5D-A2DD-4F9F-9486-ABC94A1C2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Next task: obtain classical limits of these expressions</a:t>
                </a:r>
              </a:p>
              <a:p>
                <a:endParaRPr lang="en-US" dirty="0"/>
              </a:p>
              <a:p>
                <a:r>
                  <a:rPr lang="en-US" dirty="0"/>
                  <a:t>Choose specific class of point-particle wavefunctions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Three different scales in our problem:</a:t>
                </a:r>
              </a:p>
              <a:p>
                <a:pPr lvl="1"/>
                <a:r>
                  <a:rPr lang="en-US" dirty="0"/>
                  <a:t>the Compton wavelength of the particles,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 err="1"/>
                  <a:t>wavepacket</a:t>
                </a:r>
                <a:r>
                  <a:rPr lang="en-US" dirty="0"/>
                  <a:t> size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scattering length of the amplitude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, </a:t>
                </a:r>
                <a:br>
                  <a:rPr lang="en-US" dirty="0"/>
                </a:br>
                <a:r>
                  <a:rPr lang="en-US" dirty="0"/>
                  <a:t>which 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impact parameter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Let’s start by thinking about a nonrelativistic wavefunction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538B5D-A2DD-4F9F-9486-ABC94A1C2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525963"/>
              </a:xfrm>
              <a:blipFill>
                <a:blip r:embed="rId2"/>
                <a:stretch>
                  <a:fillRect l="-920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784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FB53-2163-4743-A365-0BC07742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295400"/>
                <a:ext cx="89154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Minimum-uncertainty non-relativistic wavefunction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Compton wavelength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: Wavefunction spread</a:t>
                </a:r>
              </a:p>
              <a:p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 position-space wavefunction would be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dirty="0"/>
                  <a:t>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tells us how well we know the particle’s position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295400"/>
                <a:ext cx="8915400" cy="5029200"/>
              </a:xfrm>
              <a:blipFill>
                <a:blip r:embed="rId2"/>
                <a:stretch>
                  <a:fillRect l="-1025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455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7E5E8-1D84-45FF-923D-24644F09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Theorists’ Role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1D009-0E4F-4A66-9F03-6536DF3E2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7638"/>
            <a:ext cx="9144000" cy="5257800"/>
          </a:xfrm>
        </p:spPr>
        <p:txBody>
          <a:bodyPr>
            <a:normAutofit/>
          </a:bodyPr>
          <a:lstStyle/>
          <a:p>
            <a:r>
              <a:rPr lang="en-US" dirty="0"/>
              <a:t>One aspect of detection &amp; analysis</a:t>
            </a:r>
          </a:p>
          <a:p>
            <a:r>
              <a:rPr lang="en-US" dirty="0"/>
              <a:t>High noise level: 400 times larger than signal! </a:t>
            </a:r>
            <a:r>
              <a:rPr lang="en-US" sz="2000" dirty="0">
                <a:solidFill>
                  <a:srgbClr val="C00000"/>
                </a:solidFill>
              </a:rPr>
              <a:t>Rehman [1711.07421]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dirty="0"/>
              <a:t>To extract the signal, we need theoretical templates</a:t>
            </a:r>
          </a:p>
          <a:p>
            <a:r>
              <a:rPr lang="en-US" dirty="0"/>
              <a:t>That’s where theorists come into the picture</a:t>
            </a:r>
          </a:p>
          <a:p>
            <a:r>
              <a:rPr lang="en-US" dirty="0"/>
              <a:t>Also need theoretical calculations to measure parameters of mergers once seen — masses, spins, etc.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68C42-83C1-408A-B9B9-8151BC72D2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854830"/>
            <a:ext cx="8130176" cy="179337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D2204B6-640C-4A90-88AF-096E8278108C}"/>
              </a:ext>
            </a:extLst>
          </p:cNvPr>
          <p:cNvSpPr/>
          <p:nvPr/>
        </p:nvSpPr>
        <p:spPr>
          <a:xfrm>
            <a:off x="929310" y="2846970"/>
            <a:ext cx="36576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E1D59-55CF-4A43-9349-0F7A83E19283}"/>
              </a:ext>
            </a:extLst>
          </p:cNvPr>
          <p:cNvSpPr/>
          <p:nvPr/>
        </p:nvSpPr>
        <p:spPr>
          <a:xfrm>
            <a:off x="6380920" y="2851565"/>
            <a:ext cx="36576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1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7ACC8B-3C39-491D-A74E-8190C43E6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04AB8-A93E-4951-96DA-C538B91C73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724400"/>
              </a:xfrm>
            </p:spPr>
            <p:txBody>
              <a:bodyPr/>
              <a:lstStyle/>
              <a:p>
                <a:r>
                  <a:rPr lang="en-US" dirty="0"/>
                  <a:t>Relativistic quantum theory: notion of a particle’s position is not well-defined</a:t>
                </a:r>
              </a:p>
              <a:p>
                <a:r>
                  <a:rPr lang="en-US" dirty="0"/>
                  <a:t>Can still 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 as a measure of localization</a:t>
                </a:r>
              </a:p>
              <a:p>
                <a:endParaRPr lang="en-US" dirty="0"/>
              </a:p>
              <a:p>
                <a:r>
                  <a:rPr lang="en-US" dirty="0"/>
                  <a:t>Physically we want to take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ℏ→0</m:t>
                    </m:r>
                  </m:oMath>
                </a14:m>
                <a:r>
                  <a:rPr lang="en-US" dirty="0"/>
                  <a:t> limit,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Also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dirty="0"/>
                  <a:t>  dimensionless</a:t>
                </a:r>
              </a:p>
              <a:p>
                <a:endParaRPr lang="en-US" dirty="0"/>
              </a:p>
              <a:p>
                <a:r>
                  <a:rPr lang="en-US" dirty="0"/>
                  <a:t>Also need the particle wavefunctions to be well-separated, that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E04AB8-A93E-4951-96DA-C538B91C73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724400"/>
              </a:xfrm>
              <a:blipFill>
                <a:blip r:embed="rId2"/>
                <a:stretch>
                  <a:fillRect l="-937" t="-1032" r="-1369" b="-14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2C61C089-AC69-4BF3-9927-AE414F65A2B4}"/>
              </a:ext>
            </a:extLst>
          </p:cNvPr>
          <p:cNvGrpSpPr/>
          <p:nvPr/>
        </p:nvGrpSpPr>
        <p:grpSpPr>
          <a:xfrm>
            <a:off x="6553200" y="3801147"/>
            <a:ext cx="1371600" cy="1532853"/>
            <a:chOff x="6477000" y="2886747"/>
            <a:chExt cx="1371600" cy="153285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7D09744-B9D4-47A2-BD43-A1DF85590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0" y="3048000"/>
              <a:ext cx="1371600" cy="1371600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46CF01F-6DF5-4242-8AFF-B7F6661A648A}"/>
                </a:ext>
              </a:extLst>
            </p:cNvPr>
            <p:cNvCxnSpPr/>
            <p:nvPr/>
          </p:nvCxnSpPr>
          <p:spPr>
            <a:xfrm>
              <a:off x="6934200" y="3352800"/>
              <a:ext cx="457200" cy="0"/>
            </a:xfrm>
            <a:prstGeom prst="straightConnector1">
              <a:avLst/>
            </a:prstGeom>
            <a:ln w="317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FBB996E-3D26-4C89-8E64-4F1E75205FE1}"/>
                    </a:ext>
                  </a:extLst>
                </p:cNvPr>
                <p:cNvSpPr txBox="1"/>
                <p:nvPr/>
              </p:nvSpPr>
              <p:spPr>
                <a:xfrm>
                  <a:off x="6957648" y="2886747"/>
                  <a:ext cx="407291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A033B6C-9E7C-4D75-B817-191A09DF00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7648" y="2886747"/>
                  <a:ext cx="407291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60005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FB53-2163-4743-A365-0BC077427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15400" cy="4648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Minimum-uncertainty non-relativistic wavefunction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ℓ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/>
                  <a:t>: Compton wavelength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/>
                  <a:t>: Wavefunction spread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Take relativistic wavefunction to be controlled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dirty="0"/>
                  <a:t> as well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Needs four-momentum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: four-velocity</a:t>
                </a:r>
              </a:p>
              <a:p>
                <a:r>
                  <a:rPr lang="en-US" dirty="0"/>
                  <a:t>Simplest dependence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CDA5F4-02F9-4514-B599-EFB94E4B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15400" cy="4648200"/>
              </a:xfrm>
              <a:blipFill>
                <a:blip r:embed="rId2"/>
                <a:stretch>
                  <a:fillRect l="-889" t="-18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89073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2FDE5-C1D3-4AB5-9939-9CD943B24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6072C-CC39-4D5E-95F5-599C7A406C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All together, we want the conditions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 call these the “Goldilocks” conditions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Let’s see how they emerge in a bit more detail by looking at a specific choice of relativistic wavefunction</a:t>
                </a:r>
              </a:p>
              <a:p>
                <a:endParaRPr lang="en-US" dirty="0"/>
              </a:p>
              <a:p>
                <a:r>
                  <a:rPr lang="en-US" dirty="0"/>
                  <a:t>We need another four-vector: with the momentum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we have only one invariant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— constant</a:t>
                </a:r>
              </a:p>
              <a:p>
                <a:endParaRPr lang="en-US" dirty="0"/>
              </a:p>
              <a:p>
                <a:r>
                  <a:rPr lang="en-US" dirty="0"/>
                  <a:t>Introduce a four-vector parameter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Will turn out to be the classical four-velocity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46072C-CC39-4D5E-95F5-599C7A406C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181600"/>
              </a:xfrm>
              <a:blipFill>
                <a:blip r:embed="rId2"/>
                <a:stretch>
                  <a:fillRect l="-1111" t="-941" r="-2000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2057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E272A-21A6-4561-AE64-0CFA3C9A3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6843-B396-42C0-991F-BC886E3061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Now have a non-constant invariant,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dirty="0"/>
              </a:p>
              <a:p>
                <a:r>
                  <a:rPr lang="en-US" dirty="0"/>
                  <a:t>Make it dimensionless: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 is the dimensionless parameter controlling the limit</a:t>
                </a:r>
              </a:p>
              <a:p>
                <a:r>
                  <a:rPr lang="en-US" dirty="0"/>
                  <a:t>Build functions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Simplest useful function is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At first glance, this looks wrong: won’t it blow up in some direction?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7A6843-B396-42C0-991F-BC886E3061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3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43140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32243-5659-4458-95CF-3BEFA751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320A4-C110-484A-9B91-E199E300FD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𝒩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No! If we boost to the rest frame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, the argument of the exponential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r>
                  <a:rPr lang="en-US" dirty="0"/>
                  <a:t>so it falls off in all directions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Indeed, it gives a Gaussian in the nonrelativistic limit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320A4-C110-484A-9B91-E199E300FD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33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F2A9A-D5F6-44B4-BCDE-1A332304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3C43F-3267-43B3-9541-C1141F2BE9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happens to this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Compute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⟨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We find an expression in terms of Bessel functions</a:t>
                </a:r>
              </a:p>
              <a:p>
                <a:pPr marL="0" indent="0" algn="r">
                  <a:buNone/>
                </a:pPr>
                <a:r>
                  <a:rPr lang="en-US" sz="1800" dirty="0"/>
                  <a:t>[modified Bessel functions of the second kind]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𝒪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Exercise: do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DC3C43F-3267-43B3-9541-C1141F2BE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 r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3869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3BF8C-B2CB-4092-9BD9-2621F7B2D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864D6-F48B-4E29-B5F7-E8FFA05469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r>
                  <a:rPr lang="en-US" dirty="0"/>
                  <a:t>What happens to our observable?</a:t>
                </a:r>
              </a:p>
              <a:p>
                <a:r>
                  <a:rPr lang="en-US" dirty="0"/>
                  <a:t>Look first at a toy integral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</m:acc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Plug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change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=ℏ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Evaluate integrals (note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5864D6-F48B-4E29-B5F7-E8FFA05469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4830763"/>
              </a:xfrm>
              <a:blipFill>
                <a:blip r:embed="rId4"/>
                <a:stretch>
                  <a:fillRect l="-1111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\documentclass{article}&#10;\usepackage{amsmath}&#10;\pagestyle{empty}&#10;\begin{document}&#10;&#10;\def\DB{I_{\textrm{DB}}}&#10;\def\eps{\epsilon}&#10;\def\Poly{\textsl{Poly}}&#10;\def\Denom{\textsl{Denom}}&#10;&#10;\def\qb{{\bar q}}&#10;\begin{equation*}&#10;T_1 = \frac1{\hbar m} &#10;\exp\biggl[-\frac{\hbar \qb\cdot u}{m\xi}\biggr]&#10;\int d\Phi(p)\;\hat\delta(2p\cdot\qb/m+\hbar \qb^2/m)&#10;\,|\phi(p)|^2&#10;\end{equation*}&#10;&#10;&#10;\end{document}" title="IguanaTex Bitmap Display">
            <a:extLst>
              <a:ext uri="{FF2B5EF4-FFF2-40B4-BE49-F238E27FC236}">
                <a16:creationId xmlns:a16="http://schemas.microsoft.com/office/drawing/2014/main" id="{23A62CE8-38A7-4AF4-8E11-4E6FD302942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5800" y="3657600"/>
            <a:ext cx="7956114" cy="729600"/>
          </a:xfrm>
          <a:prstGeom prst="rect">
            <a:avLst/>
          </a:prstGeom>
        </p:spPr>
      </p:pic>
      <p:pic>
        <p:nvPicPr>
          <p:cNvPr id="10" name="Picture 9" descr="\documentclass{article}&#10;\usepackage{amsmath}&#10;\pagestyle{empty}&#10;\begin{document}&#10;&#10;\def\DB{I_{\textrm{DB}}}&#10;\def\eps{\epsilon}&#10;\def\Poly{\textsl{Poly}}&#10;\def\Denom{\textsl{Denom}}&#10;&#10;\def\qb{{\bar q}}&#10;\begin{equation*}&#10;\begin{aligned}&#10;&amp;\frac1{\hbar m\,\sqrt{(\qb\cdot u)^2-\qb^2} &#10;        K_1(2/\xi)} &#10;\exp\biggl[-\frac{\hbar \qb\cdot u}{m\xi}\biggr]&#10;\\&amp;\hspace*{10mm}\times&#10;\exp\biggl[-\frac2{\xi}&#10;    \frac{\sqrt{(\qb\cdot u)^2-\qb^2}}&#10;         {\sqrt{-\qb^2}}&#10;     \sqrt{1-\hbar^2\qb^2/(4m^2)}\biggr]&#10;\end{aligned}&#10;\end{equation*}&#10;&#10;&#10;\end{document}" title="IguanaTex Bitmap Display">
            <a:extLst>
              <a:ext uri="{FF2B5EF4-FFF2-40B4-BE49-F238E27FC236}">
                <a16:creationId xmlns:a16="http://schemas.microsoft.com/office/drawing/2014/main" id="{04128597-589F-407E-A19C-C5E74E0CE40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49371" y="4876800"/>
            <a:ext cx="6670629" cy="1744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7C21-E045-418D-B46D-4E4B15EF9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E7344-AB01-4B1A-B48F-4613BE08F0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</m:oMath>
                </a14:m>
                <a:r>
                  <a:rPr lang="en-US" dirty="0"/>
                  <a:t>,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dirty="0"/>
                  <a:t>, we expect this function to be concentrated in a small region 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  <a:p>
                <a:r>
                  <a:rPr lang="en-US" dirty="0"/>
                  <a:t>Clean up some of the weeds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ℏ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r>
                  <a:rPr lang="en-US" dirty="0"/>
                  <a:t>, so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exp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looks like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function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EE7344-AB01-4B1A-B48F-4613BE08F0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1078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156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722F6-7D02-46C0-8A90-09E10004A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93126-D401-4F78-AEA9-43F696B3C96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8945650" cy="4525963"/>
              </a:xfrm>
            </p:spPr>
            <p:txBody>
              <a:bodyPr/>
              <a:lstStyle/>
              <a:p>
                <a:r>
                  <a:rPr lang="en-US" dirty="0"/>
                  <a:t>Work in rest frame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; parametrize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acc>
                          <m:accPr>
                            <m:chr m:val="̅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sinh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cosh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𝜉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Exponent becomes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cosh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(4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den>
                              </m:f>
                            </m:e>
                          </m:ra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which will localize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ℏ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 algn="r">
                  <a:buNone/>
                </a:pPr>
                <a:r>
                  <a:rPr lang="en-US" sz="1600" dirty="0">
                    <a:solidFill>
                      <a:srgbClr val="C00000"/>
                    </a:solidFill>
                  </a:rPr>
                  <a:t>need to treat corrections carefully if we have spurious singular contributions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dirty="0"/>
                  <a:t>In general, peaking will force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ℏ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dirty="0"/>
                  <a:t>, or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≪</m:t>
                      </m:r>
                      <m:rad>
                        <m:radPr>
                          <m:degHide m:val="on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493126-D401-4F78-AEA9-43F696B3C96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8945650" cy="4525963"/>
              </a:xfrm>
              <a:blipFill>
                <a:blip r:embed="rId2"/>
                <a:stretch>
                  <a:fillRect l="-1022" t="-943" r="-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3825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1D53-7D02-4B4A-A3D9-9BFE5463D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A285-B995-4AE9-88A2-56066AB424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10600" cy="4983162"/>
              </a:xfrm>
            </p:spPr>
            <p:txBody>
              <a:bodyPr/>
              <a:lstStyle/>
              <a:p>
                <a:r>
                  <a:rPr lang="en-US" dirty="0"/>
                  <a:t>We’re considering a more general integration, with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and a more complicated function, but the same feature will emerge</a:t>
                </a:r>
              </a:p>
              <a:p>
                <a:endParaRPr lang="en-US" dirty="0"/>
              </a:p>
              <a:p>
                <a:r>
                  <a:rPr lang="en-US" dirty="0"/>
                  <a:t>Function will depend on the dimensionless ratios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r>
                  <a:rPr lang="en-US" dirty="0"/>
                  <a:t> a “scattering length”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          </a:t>
                </a:r>
                <a:r>
                  <a:rPr lang="en-US" sz="1800" dirty="0"/>
                  <a:t>calculation will give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Dimensionless ratios are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 and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23A285-B995-4AE9-88A2-56066AB424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10600" cy="4983162"/>
              </a:xfrm>
              <a:blipFill>
                <a:blip r:embed="rId2"/>
                <a:stretch>
                  <a:fillRect l="-1062" t="-979" r="-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09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5BF4-0490-43B9-9C11-B6C160FDE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Setup in Mergers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7E124-28B6-4874-B79A-5BD9B4BC4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slowly </a:t>
            </a:r>
            <a:r>
              <a:rPr lang="en-US" dirty="0" err="1"/>
              <a:t>inspiralling</a:t>
            </a:r>
            <a:br>
              <a:rPr lang="en-US" dirty="0"/>
            </a:br>
            <a:r>
              <a:rPr lang="en-US" dirty="0"/>
              <a:t>compact objects</a:t>
            </a:r>
          </a:p>
          <a:p>
            <a:r>
              <a:rPr lang="en-US" dirty="0"/>
              <a:t>Ringdown</a:t>
            </a:r>
          </a:p>
          <a:p>
            <a:pPr lvl="1"/>
            <a:r>
              <a:rPr lang="en-US" dirty="0"/>
              <a:t>Perturbation theory: normal</a:t>
            </a:r>
            <a:br>
              <a:rPr lang="en-US" dirty="0"/>
            </a:br>
            <a:r>
              <a:rPr lang="en-US" dirty="0"/>
              <a:t>modes of final black hole</a:t>
            </a:r>
          </a:p>
          <a:p>
            <a:r>
              <a:rPr lang="en-US" dirty="0"/>
              <a:t>Merger</a:t>
            </a:r>
          </a:p>
          <a:p>
            <a:pPr lvl="1"/>
            <a:r>
              <a:rPr lang="en-US" dirty="0"/>
              <a:t>Strong fields: numerical relativity</a:t>
            </a:r>
          </a:p>
          <a:p>
            <a:r>
              <a:rPr lang="en-US" dirty="0" err="1"/>
              <a:t>Inspiral</a:t>
            </a:r>
            <a:endParaRPr lang="en-US" dirty="0"/>
          </a:p>
          <a:p>
            <a:pPr lvl="1"/>
            <a:r>
              <a:rPr lang="en-US" dirty="0"/>
              <a:t>Weak-field perturbation theory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AF505-F31A-4F98-AD05-87EF138F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82048" y="1285349"/>
            <a:ext cx="3580952" cy="20142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40B68-0FBA-482F-8B92-92ABC15F724F}"/>
              </a:ext>
            </a:extLst>
          </p:cNvPr>
          <p:cNvSpPr txBox="1"/>
          <p:nvPr/>
        </p:nvSpPr>
        <p:spPr>
          <a:xfrm>
            <a:off x="70866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Antelis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</a:t>
            </a:r>
          </a:p>
        </p:txBody>
      </p:sp>
    </p:spTree>
    <p:extLst>
      <p:ext uri="{BB962C8B-B14F-4D97-AF65-F5344CB8AC3E}">
        <p14:creationId xmlns:p14="http://schemas.microsoft.com/office/powerpoint/2010/main" val="41797850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2FCE5-8794-4AD0-9539-611CF074C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Limit, part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C1AF3-C812-45E3-AD68-8B93884FF5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82000" cy="498316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Function is polynomial in the ratios, angular integrations implicit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will force all to be localized to an appropriate power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𝜉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power?</a:t>
                </a:r>
              </a:p>
              <a:p>
                <a:endParaRPr lang="en-US" dirty="0"/>
              </a:p>
              <a:p>
                <a:r>
                  <a:rPr lang="en-US" dirty="0"/>
                  <a:t>Nonrelativistic limit suggest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r>
                  <a:rPr lang="en-US" dirty="0"/>
                  <a:t> as the </a:t>
                </a:r>
                <a:r>
                  <a:rPr lang="en-US" i="1" dirty="0"/>
                  <a:t>lowest</a:t>
                </a:r>
                <a:r>
                  <a:rPr lang="en-US" dirty="0"/>
                  <a:t> possible one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r>
                  <a:rPr lang="en-US" dirty="0"/>
                  <a:t> 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≲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Higher power would give </a:t>
                </a:r>
                <a:r>
                  <a:rPr lang="en-US" i="1" dirty="0"/>
                  <a:t>stronger</a:t>
                </a:r>
                <a:r>
                  <a:rPr lang="en-US" dirty="0"/>
                  <a:t> constraints</a:t>
                </a:r>
              </a:p>
              <a:p>
                <a:r>
                  <a:rPr lang="en-US" dirty="0"/>
                  <a:t>Combining we get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, matches physical intuition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9C1AF3-C812-45E3-AD68-8B93884FF5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82000" cy="4983162"/>
              </a:xfrm>
              <a:blipFill>
                <a:blip r:embed="rId2"/>
                <a:stretch>
                  <a:fillRect l="-945" t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6342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DC1B-0D6B-4A17-A030-65CA82AF9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Inspiral</a:t>
            </a:r>
            <a:r>
              <a:rPr lang="en-US" dirty="0"/>
              <a:t> phase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4E10B-EF0F-4EBD-9423-BAB99C4E5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</p:spPr>
            <p:txBody>
              <a:bodyPr/>
              <a:lstStyle/>
              <a:p>
                <a:r>
                  <a:rPr lang="en-US" dirty="0"/>
                  <a:t>Traditional approach, within General Relativity: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Post-Newtonian (PN) expansion: expand in powers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Field theorists: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2400" dirty="0"/>
                  <a:t>Perturbative expansion in powers of Newton’s constant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(or its square root up to factors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400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8E4E10B-EF0F-4EBD-9423-BAB99C4E5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686800" cy="4525963"/>
              </a:xfrm>
              <a:blipFill>
                <a:blip r:embed="rId2"/>
                <a:stretch>
                  <a:fillRect l="-912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277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5E80F-766E-424E-B47C-19E0F7B10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I won’t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AE855-BE4C-42C3-B4FB-5DD917D54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Classical GR</a:t>
            </a:r>
            <a:r>
              <a:rPr lang="en-US" dirty="0"/>
              <a:t>: you’ll see some aspects in Adam Pound and Alex Nielsen’s lectures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Traditional approach: solve GR equations of motion in classical perturbation theory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Most of what we know, and what LIGO/VIRGO use, comes from decades of hard work in this approach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76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0A046-E51F-461F-996B-7ECFFA846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I won’t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F58AA-65E7-4806-9C07-552D79C0C2B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211762"/>
              </a:xfrm>
            </p:spPr>
            <p:txBody>
              <a:bodyPr/>
              <a:lstStyle/>
              <a:p>
                <a:r>
                  <a:rPr lang="en-US" dirty="0"/>
                  <a:t>Usually phrased in Hamiltonian form, focusing on the two-body problem,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PN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Newton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PN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PN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corrections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dirty="0"/>
                  <a:t>Still needed at present to interface to analyses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Bound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↔</m:t>
                    </m:r>
                  </m:oMath>
                </a14:m>
                <a:r>
                  <a:rPr lang="en-US" dirty="0"/>
                  <a:t> scattering connection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0F58AA-65E7-4806-9C07-552D79C0C2B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211762"/>
              </a:xfrm>
              <a:blipFill>
                <a:blip r:embed="rId2"/>
                <a:stretch>
                  <a:fillRect l="-963" t="-9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214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F909-B442-4496-8FFF-3794944F5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Subjects I won’t cover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15918-3715-4D74-8327-3D2330DA16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/>
                  <a:t>Effective Field Theory</a:t>
                </a:r>
              </a:p>
              <a:p>
                <a:r>
                  <a:rPr lang="en-US" dirty="0"/>
                  <a:t>In the weak-field regime, well before merger, there are three distinct scales</a:t>
                </a:r>
              </a:p>
              <a:p>
                <a:pPr lvl="1"/>
                <a:r>
                  <a:rPr lang="en-US" dirty="0"/>
                  <a:t>Size of compact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Separation of compact objects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Wavelength of emitted radiation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Hierarchy: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Hierarchy of scales can be used to write down an effective field theory		Michele Levi’s lectures</a:t>
                </a:r>
              </a:p>
              <a:p>
                <a:pPr lvl="1"/>
                <a:r>
                  <a:rPr lang="en-US" dirty="0"/>
                  <a:t>Originated with Goldberger and Rothstein</a:t>
                </a:r>
              </a:p>
              <a:p>
                <a:pPr lvl="1"/>
                <a:r>
                  <a:rPr lang="en-US" dirty="0"/>
                  <a:t>Intellectual debt to Steven Weinberg</a:t>
                </a:r>
              </a:p>
              <a:p>
                <a:pPr lvl="1"/>
                <a:r>
                  <a:rPr lang="en-US" dirty="0"/>
                  <a:t>Plays a role in some developments connecting scattering amplitudes to gravitational waves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115918-3715-4D74-8327-3D2330DA16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10200"/>
              </a:xfrm>
              <a:blipFill>
                <a:blip r:embed="rId2"/>
                <a:stretch>
                  <a:fillRect l="-1111" t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43137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article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True"/>
  <p:tag name="DEFAULTWORKAROUNDTRANSPARENCYBUG" val="False"/>
  <p:tag name="DEFAULTRESOLUTION" val="1200"/>
  <p:tag name="DEFAULTMAGNIFICATION" val="2"/>
  <p:tag name="DEFAULTFONTSIZE" val="10"/>
  <p:tag name="DEFAULTWIDTH" val="348"/>
  <p:tag name="DEFAULTHEIGHT" val="2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23.622"/>
  <p:tag name="ORIGINALWIDTH" val="3319.085"/>
  <p:tag name="LATEXADDIN" val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d\Phi(p'_j)&#10;\,\phi_j^\ps(p_j)\phi_j^*(p'_j)&#10;\\[-4mm]&amp;\ind\times e^{-i\,b\cdot(p'_1-p_1)/\hbar}&#10;\, (r_1^\mu-p_1^\mu)&#10;\\&amp;\ind\times\hat\delta^{(4)}(p_1+p_2-r_1-r_2-r_X)&#10;\\&amp;\ind\times\hat\delta^{(4)}(p'_1+p'_2-r_1-r_2-r_X)&#10;\\&amp;\ind\times A(p_1 p_2\longrightarrow r_1 r_2 X)&#10;A^*(p'_1 p'_2\longrightarrow r_1 r_2 X)&#10;\end{aligned}&#10;\end{equation*}&#10;&#10;&#10;\end{document}"/>
  <p:tag name="IGUANATEXSIZE" val="24"/>
  <p:tag name="IGUANATEXCURSOR" val="225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8.328"/>
  <p:tag name="ORIGINALWIDTH" val="3409.074"/>
  <p:tag name="LATEXADDIN" val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\,\hat d^{4}q\;&#10;\hat\delta(2p_1\cdot q+q^2)\hat\delta(2p_2\cdot q-q^2)&#10;\\[-4mm]&amp;\ind\hspace*{23mm}\times&#10;\Theta(p_1^0+q^0)\Theta(p_2^0-q^0)&#10;\\&amp;\ind\times\phi_1^\ps(p_1)\phi_2^\ps(p_2) &#10;  \phi_1^*(p_1+q) \phi_2^*(p_2-q)&#10;\\&amp;\ind\times e^{-i\,b\cdot q/\hbar}&#10;\, (r_1^\mu-p_1^\mu)&#10;\\&amp;\ind\times\hat\delta^{(4)}(p_1+p_2-r_1-r_2-r_X)&#10;\\&amp;\ind\times A(p_1 p_2\longrightarrow r_1 r_2 X)&#10;\\&amp;\ind\times &#10;A^*(p_1+q,\, p_2-q\longrightarrow r_1 r_2 X)&#10;\end{aligned}&#10;\end{equation*}&#10;&#10;&#10;\end{document}"/>
  <p:tag name="IGUANATEXSIZE" val="24"/>
  <p:tag name="IGUANATEXCURSOR" val="4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8.328"/>
  <p:tag name="ORIGINALWIDTH" val="3409.074"/>
  <p:tag name="LATEXADDIN" val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r_j)d\Phi(p_j) \,\hat d^{4}q\;&#10;\hat\delta(2p_1\cdot q+q^2)\hat\delta(2p_2\cdot q-q^2)&#10;\\[-4mm]&amp;\ind\hspace*{23mm}\times&#10;\Theta(p_1^0+q^0)\Theta(p_2^0-q^0)&#10;\\&amp;\ind\times\phi_1^\ps(p_1)\phi_2^\ps(p_2) &#10;  \phi_1^*(p_1+q) \phi_2^*(p_2-q)&#10;\\&amp;\ind\times e^{-i\,b\cdot q/\hbar}&#10;\, (r_1^\mu-p_1^\mu)&#10;\\&amp;\ind\times\hat\delta^{(4)}(p_1+p_2-r_1-r_2-r_X)&#10;\\&amp;\ind\times A(p_1 p_2\longrightarrow r_1 r_2 X)&#10;\\&amp;\ind\times &#10;A^*(p_1+q,\, p_2-q\longrightarrow r_1 r_2 X)&#10;\end{aligned}&#10;\end{equation*}&#10;&#10;&#10;\end{document}"/>
  <p:tag name="IGUANATEXSIZE" val="24"/>
  <p:tag name="IGUANATEXCURSOR" val="41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81.327"/>
  <p:tag name="ORIGINALWIDTH" val="3544.057"/>
  <p:tag name="LATEXADDIN" val="\documentclass{article}&#10;\usepackage{amsmath}&#10;\pagestyle{empty}&#10;\begin{document}&#10;&#10;\def\DB{I_{\textrm{DB}}}&#10;\def\eps{\epsilon}&#10;\def\Poly{\textsl{Poly}}&#10;\def\Denom{\textsl{Denom}}&#10;&#10;\def\ps{{\vphantom{*}}}&#10;\def\ind{\hspace*{3mm}}&#10;\begin{equation*}&#10;\begin{aligned}&#10;I_{(2)}^\mu = \sum_X \int \prod_{j=1,2}&#10;&amp;d\Phi(p_j)\,\hat d^4w_j \,\hat d^{4}q\;&#10;\hat\delta(2p_j\cdot w_j+w_j^2)\Theta(p_j^0+w_j^0)&#10;\\[-4mm]&amp;\ind\times&#10;\hat\delta(2p_1\cdot q+q^2)\hat\delta(2p_2\cdot q-q^2)&#10;\\&amp;\ind\times&#10;\Theta(p_1^0+q^0)\Theta(p_2^0-q^0)&#10;\\&amp;\ind\times\phi_1^\ps(p_1)\phi_2^\ps(p_2) &#10;  \phi_1^*(p_1+q) \phi_2^*(p_2-q)&#10;\\&amp;\ind\times e^{-i\,b\cdot q/\hbar}&#10;\, w_1^\mu&#10;%\\&amp;\ind\times&#10;\hat\delta^{(4)}(w_1+w_2+r_X)&#10;\\&amp;\ind\times A(p_1 p_2\longrightarrow p_1+w_1,\,&#10;p_2+w_2,\, X)&#10;\\&amp;\ind\times &#10;A^*(p_1+q,\, p_2-q\longrightarrow p_1+w_1,\,&#10;p_2+w_2,\, X)&#10;\end{aligned}&#10;\end{equation*}&#10;&#10;&#10;\end{document}"/>
  <p:tag name="IGUANATEXSIZE" val="24"/>
  <p:tag name="IGUANATEXCURSOR" val="356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262.842"/>
  <p:tag name="LATEXADDIN" val="\documentclass{article}&#10;\usepackage{amsmath}&#10;\pagestyle{empty}&#10;\begin{document}&#10;&#10;\def\DB{I_{\textrm{DB}}}&#10;\def\eps{\epsilon}&#10;\def\Poly{\textsl{Poly}}&#10;\def\Denom{\textsl{Denom}}&#10;&#10;\def\qb{{\bar q}}&#10;\begin{equation*}&#10;T_1 = \frac1{\hbar m} &#10;\exp\biggl[-\frac{\hbar \qb\cdot u}{m\xi}\biggr]&#10;\int d\Phi(p)\;\hat\delta(2p\cdot\qb/m+\hbar \qb^2/m)&#10;\,|\phi(p)|^2&#10;\end{equation*}&#10;&#10;&#10;\end{document}"/>
  <p:tag name="IGUANATEXSIZE" val="24"/>
  <p:tag name="IGUANATEXCURSOR" val="353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15.4105"/>
  <p:tag name="ORIGINALWIDTH" val="2735.658"/>
  <p:tag name="LATEXADDIN" val="\documentclass{article}&#10;\usepackage{amsmath}&#10;\pagestyle{empty}&#10;\begin{document}&#10;&#10;\def\DB{I_{\textrm{DB}}}&#10;\def\eps{\epsilon}&#10;\def\Poly{\textsl{Poly}}&#10;\def\Denom{\textsl{Denom}}&#10;&#10;\def\qb{{\bar q}}&#10;\begin{equation*}&#10;\begin{aligned}&#10;&amp;\frac1{\hbar m\,\sqrt{(\qb\cdot u)^2-\qb^2} &#10;        K_1(2/\xi)} &#10;\exp\biggl[-\frac{\hbar \qb\cdot u}{m\xi}\biggr]&#10;\\&amp;\hspace*{10mm}\times&#10;\exp\biggl[-\frac2{\xi}&#10;    \frac{\sqrt{(\qb\cdot u)^2-\qb^2}}&#10;         {\sqrt{-\qb^2}}&#10;     \sqrt{1-\hbar^2\qb^2/(4m^2)}\biggr]&#10;\end{aligned}&#10;\end{equation*}&#10;&#10;&#10;\end{document}"/>
  <p:tag name="IGUANATEXSIZE" val="24"/>
  <p:tag name="IGUANATEXCURSOR" val="51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5.2118"/>
  <p:tag name="ORIGINALWIDTH" val="484.4395"/>
  <p:tag name="OUTPUTDPI" val="1200"/>
  <p:tag name="LATEXADDIN" val="\documentclass{article}&#10;\usepackage{amsmath}&#10;\pagestyle{empty}&#10;\begin{document}&#10;&#10;\def\DB{I_{\textrm{DB}}}&#10;\def\eps{\epsilon}&#10;\def\Poly{\textsl{Poly}}&#10;\def\Denom{\textsl{Denom}}&#10;\def\spa#1.#2{\langle#1\,#2\rangle}&#10;\def\spb#1.#2{[#1\,#2]}&#10;&#10;&#10;\begin{equation*}&#10;\frac{\spa1.2^3}{\spa2.3\spa3.1}&#10;\end{equation*}&#10;&#10;&#10;\end{document}"/>
  <p:tag name="IGUANATEXSIZE" val="22"/>
  <p:tag name="IGUANATEXCURSOR" val="217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31.4586"/>
  <p:tag name="ORIGINALWIDTH" val="1242.595"/>
  <p:tag name="LATEXADDIN" val="\documentclass{article}&#10;\usepackage{amsmath}&#10;\pagestyle{empty}&#10;\begin{document}&#10;&#10;\def\DB{I_{\textrm{DB}}}&#10;\def\eps{\epsilon}&#10;\def\Poly{\textsl{Poly}}&#10;\def\Denom{\textsl{Denom}}&#10;\def\spa#1.#2{\langle#1\,#2\rangle}&#10;\def\spb#1.#2{[#1\,#2]}&#10;&#10;&#10;\begin{equation*}&#10;\left(\frac{\spa1.2^3}{\spa2.3\spa3.1}\right)^2&#10;= (\textrm{YM})^2&#10;\end{equation*}&#10;&#10;&#10;\end{document}"/>
  <p:tag name="IGUANATEXSIZE" val="22"/>
  <p:tag name="IGUANATEXCURSOR" val="322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588.301"/>
  <p:tag name="LATEXADDIN" val="\documentclass{article}&#10;\usepackage{amsmath}&#10;\pagestyle{empty}&#10;\begin{document}&#10;&#10;\def\DB{I_{\textrm{DB}}}&#10;\def\eps{\epsilon}&#10;\def\Poly{\textsl{Poly}}&#10;\def\Denom{\textsl{Denom}}&#10;&#10;\begin{equation*}&#10;\left.\begin{aligned}&#10;\phantom{A} \\ \phantom{A}&#10;\end{aligned}\right\}\quad \textrm{``messengers'' collectively}&#10;\end{equation*}&#10;&#10;&#10;\end{document}"/>
  <p:tag name="IGUANATEXSIZE" val="20"/>
  <p:tag name="IGUANATEXCURSOR" val="27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2118"/>
  <p:tag name="ORIGINALWIDTH" val="2315.71"/>
  <p:tag name="LATEXADDIN" val="\documentclass{article}&#10;\usepackage{amsmath}&#10;\pagestyle{empty}&#10;\begin{document}&#10;&#10;\def\DB{I_{\textrm{DB}}}&#10;\def\eps{\epsilon}&#10;\def\Poly{\textsl{Poly}}&#10;\def\Denom{\textsl{Denom}}&#10;&#10;\begin{equation*}&#10;|\psi_1\rangle_{\textrm{in}} = &#10;\int \frac{d^4p}{(2\pi)^4}\,&#10; 2\pi \delta^{(+)}(p^2-m^2) |p\rangle_{\textrm{in}}&#10; \,\phi(p)&#10;\end{equation*}&#10;&#10;&#10;\end{document}"/>
  <p:tag name="IGUANATEXSIZE" val="24"/>
  <p:tag name="IGUANATEXCURSOR" val="227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2704.162"/>
  <p:tag name="LATEXADDIN" val="\documentclass{article}&#10;\usepackage{amsmath}&#10;\pagestyle{empty}&#10;\begin{document}&#10;&#10;\def\DB{I_{\textrm{DB}}}&#10;\def\eps{\epsilon}&#10;\def\Poly{\textsl{Poly}}&#10;\def\Denom{\textsl{Denom}}&#10;&#10;\begin{equation*}&#10;\langle p_{1,{\rm out}}^\mu\rangle =&#10;\sum_X\,\int d\Phi(r_1)d\Phi(r_2)\; r_1^\mu\,&#10;\bigl|\langle r_1 r_2 X|S|\psi\rangle_{\rm in}\bigr|^2&#10;\end{equation*}&#10;&#10;&#10;\end{document}"/>
  <p:tag name="IGUANATEXSIZE" val="24"/>
  <p:tag name="IGUANATEXCURSOR" val="230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5.4218"/>
  <p:tag name="ORIGINALWIDTH" val="2693.663"/>
  <p:tag name="LATEXADDIN" val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d\Phi(p_1) d\Phi(p_2)\,&#10;d\Phi(p_1') d\Phi(p_2')&#10;\\[-2mm]&#10;&amp;\times e^{i\, b\cdot(p_1-p_1')/\hbar}&#10;\,\phi_1^\ps(p_1)\phi_2^\ps(p_2)&#10;\,\phi_1^*(p_1')\phi_2^*(p_2')\\&#10;&amp;\times i\,\bigl(p_1^{\prime\mu}-p_1^\mu\bigr)&#10;\,\langle p_1' p_2'|T|p_1 p_2\rangle&#10;\end{aligned}&#10;\end{equation*}&#10;&#10;&#10;\end{document}"/>
  <p:tag name="IGUANATEXSIZE" val="24"/>
  <p:tag name="IGUANATEXCURSOR" val="3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25.4218"/>
  <p:tag name="ORIGINALWIDTH" val="2693.663"/>
  <p:tag name="LATEXADDIN" val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d\Phi(p_1) d\Phi(p_2)\,&#10;d\Phi(p_1') d\Phi(p_2')&#10;\\[-2mm]&#10;&amp;\times e^{i\, b\cdot(p_1-p_1')/\hbar}&#10;\,\phi_1^\ps(p_1)\phi_2^\ps(p_2)&#10;\,\phi_1^*(p_1')\phi_2^*(p_2')\\&#10;&amp;\times i\,\bigl(p_1^{\prime\mu}-p_1^\mu\bigr)&#10;\,\langle p_1' p_2'|T|p_1 p_2\rangle&#10;\end{aligned}&#10;\end{equation*}&#10;&#10;&#10;\end{document}"/>
  <p:tag name="IGUANATEXSIZE" val="24"/>
  <p:tag name="IGUANATEXCURSOR" val="311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92.6509"/>
  <p:tag name="ORIGINALWIDTH" val="2950.131"/>
  <p:tag name="LATEXADDIN" val="\documentclass{article}&#10;\usepackage{amsmath}&#10;\pagestyle{empty}&#10;\begin{document}&#10;&#10;\def\DB{I_{\textrm{DB}}}&#10;\def\eps{\epsilon}&#10;\def\Poly{\textsl{Poly}}&#10;\def\Denom{\textsl{Denom}}&#10;\def\ps{{\vphantom{*}}}&#10;\begin{equation*}&#10;\begin{aligned}&#10;I_{(1)}^\mu = \int &amp; d\Phi(p_1) d\Phi(p_2)\, &#10;\hat d^{4} q \;\hat\delta(2p_1\cdot q+q^2)&#10;\hat\delta(2p_2\cdot q-q^2)&#10;\\[-2mm]&amp;\hspace*{20mm} \times \Theta(p_1^0+q^0)&#10;\Theta(p_2^0-q^0)&#10;\\&amp;\times e^{-i\,b\cdot q/\hbar}&#10;\,\phi_1^\ps(p_1)\phi_2^\ps(p_2)&#10;\,\phi_1^*(p_1+q)\phi_2^*(p_2-q)&#10;\\&amp;\times i\,q^\mu &#10;  \, A(p_1 p_2\longrightarrow p_1+q,\,p_2-q)&#10;\end{aligned}&#10;\end{equation*}&#10;&#10;&#10;\end{document}"/>
  <p:tag name="IGUANATEXSIZE" val="24"/>
  <p:tag name="IGUANATEXCURSOR" val="289"/>
  <p:tag name="TRANSPARENCY" val="True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2502</Words>
  <Application>Microsoft Office PowerPoint</Application>
  <PresentationFormat>On-screen Show (4:3)</PresentationFormat>
  <Paragraphs>446</Paragraphs>
  <Slides>50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Cambria Math</vt:lpstr>
      <vt:lpstr>Garamond</vt:lpstr>
      <vt:lpstr>Palatino Linotype</vt:lpstr>
      <vt:lpstr>Times New Roman</vt:lpstr>
      <vt:lpstr>Wingdings</vt:lpstr>
      <vt:lpstr>Office Theme</vt:lpstr>
      <vt:lpstr>Classical Gravity from  Quantum Scattering Amplitudes Lecture I</vt:lpstr>
      <vt:lpstr>Introduction</vt:lpstr>
      <vt:lpstr>Science Goals</vt:lpstr>
      <vt:lpstr>Theorists’ Role</vt:lpstr>
      <vt:lpstr>Basic Setup in Mergers</vt:lpstr>
      <vt:lpstr>Inspiral phase</vt:lpstr>
      <vt:lpstr>Subjects I won’t cover</vt:lpstr>
      <vt:lpstr>Subjects I won’t cover</vt:lpstr>
      <vt:lpstr>Subjects I won’t cover</vt:lpstr>
      <vt:lpstr>Subjects I won’t cover</vt:lpstr>
      <vt:lpstr>Subjects I won’t cover</vt:lpstr>
      <vt:lpstr>Observables-Based Approach</vt:lpstr>
      <vt:lpstr>Why Amplitudes?</vt:lpstr>
      <vt:lpstr>Why Amplitudes?</vt:lpstr>
      <vt:lpstr>Double Copy</vt:lpstr>
      <vt:lpstr>Double Copy</vt:lpstr>
      <vt:lpstr>Observables-Based Formalism</vt:lpstr>
      <vt:lpstr>Set-up</vt:lpstr>
      <vt:lpstr>Classical Limit, part 1</vt:lpstr>
      <vt:lpstr>Classical Limit, part 1</vt:lpstr>
      <vt:lpstr>Classical Limit, part 1</vt:lpstr>
      <vt:lpstr>Initial State</vt:lpstr>
      <vt:lpstr>Initial State</vt:lpstr>
      <vt:lpstr>Observables</vt:lpstr>
      <vt:lpstr>Momentum Observable</vt:lpstr>
      <vt:lpstr>Impulse Observable</vt:lpstr>
      <vt:lpstr>Impulse Observable</vt:lpstr>
      <vt:lpstr>Impulse Observable, First Term</vt:lpstr>
      <vt:lpstr>Impulse Observable, First Term</vt:lpstr>
      <vt:lpstr>Impulse Observable, First Term</vt:lpstr>
      <vt:lpstr>Impulse Observable, First Term</vt:lpstr>
      <vt:lpstr>Impulse Observable, Second Term</vt:lpstr>
      <vt:lpstr>Impulse Observable, Second Term</vt:lpstr>
      <vt:lpstr>Impulse Observable, Second Term</vt:lpstr>
      <vt:lpstr>Impulse Observable, Second Term</vt:lpstr>
      <vt:lpstr>Impulse Observable, Second Term</vt:lpstr>
      <vt:lpstr>Impulse Observable, Second Term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  <vt:lpstr>Classical Limit, part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A. Kosower</dc:creator>
  <cp:lastModifiedBy>David A. Kosower</cp:lastModifiedBy>
  <cp:revision>731</cp:revision>
  <dcterms:created xsi:type="dcterms:W3CDTF">2011-08-09T19:59:47Z</dcterms:created>
  <dcterms:modified xsi:type="dcterms:W3CDTF">2022-02-14T14:43:01Z</dcterms:modified>
</cp:coreProperties>
</file>