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610" r:id="rId3"/>
    <p:sldId id="622" r:id="rId4"/>
    <p:sldId id="623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1" r:id="rId56"/>
    <p:sldId id="612" r:id="rId57"/>
    <p:sldId id="613" r:id="rId58"/>
    <p:sldId id="614" r:id="rId59"/>
    <p:sldId id="615" r:id="rId60"/>
    <p:sldId id="616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55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56" autoAdjust="0"/>
  </p:normalViewPr>
  <p:slideViewPr>
    <p:cSldViewPr>
      <p:cViewPr varScale="1">
        <p:scale>
          <a:sx n="83" d="100"/>
          <a:sy n="83" d="100"/>
        </p:scale>
        <p:origin x="504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accent6">
                <a:lumMod val="40000"/>
                <a:lumOff val="60000"/>
              </a:schemeClr>
            </a:gs>
            <a:gs pos="90000">
              <a:schemeClr val="accent6">
                <a:lumMod val="60000"/>
                <a:lumOff val="40000"/>
                <a:alpha val="73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55.xml"/><Relationship Id="rId7" Type="http://schemas.openxmlformats.org/officeDocument/2006/relationships/image" Target="../media/image10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6.png"/><Relationship Id="rId5" Type="http://schemas.openxmlformats.org/officeDocument/2006/relationships/image" Target="../media/image104.png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Classical Gravity from </a:t>
            </a:r>
            <a:br>
              <a:rPr lang="en-US" dirty="0"/>
            </a:br>
            <a:r>
              <a:rPr lang="en-US" dirty="0"/>
              <a:t>Quantum Scattering Amplitudes</a:t>
            </a:r>
            <a:br>
              <a:rPr lang="en-US" dirty="0"/>
            </a:br>
            <a:r>
              <a:rPr lang="en-US" sz="3100" dirty="0"/>
              <a:t>Lecture 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84120"/>
            <a:ext cx="9144000" cy="338328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Nordic Winter School, Feb 5–10,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B1111-A88D-47AC-BC5E-A5577573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623560"/>
            <a:ext cx="1349312" cy="1100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4E4D0-3551-43F6-A197-EEA50F02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16" y="5623560"/>
            <a:ext cx="1645224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1391-7606-4308-8393-28F42751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6D1AF-2323-4C8B-84A2-8CA4B72D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need the tree-level amplitude for scattering of massive particles</a:t>
            </a:r>
          </a:p>
          <a:p>
            <a:r>
              <a:rPr lang="en-US" dirty="0"/>
              <a:t>Let’s look at the scattering of charged scalars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AFC2C-695B-4954-95C6-A9C97667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3756" y="2907789"/>
            <a:ext cx="6999091" cy="1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A3F8-155A-4522-B9CF-44DA7ACF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7A3-C874-4E5E-9F11-C0837FD3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substitute this to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Evaluate the integral</a:t>
            </a:r>
          </a:p>
        </p:txBody>
      </p:sp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\Delta p_1^{\mu,(0)} =&#10;ie^2 Q_1 Q_2 \int \hat d^4\qb\;&#10;&amp;\hat\delta(u_1\cdot\qb)&#10;\hat\delta(u_2\cdot\qb)&#10;%\\[-4mm]&amp;\hspace*{-5mm}&#10;%\times&#10;\, e^{-ib\cdot\qb} \qb^\mu\,&#10;\frac{u_1\cdot u_2}{\qb^2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75FC3DC-A9B1-4CB1-915E-867CA463F9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4201" y="2133600"/>
            <a:ext cx="7539199" cy="68022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begin{equation*}&#10;\Delta p_1^{\mu,(0)} = &#10;-\frac{e^2 Q_1 Q_2}{2\pi} &#10;\frac{\gamma}{\sqrt{\gamma^2-1}}\frac{b^\mu}{b^2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189EC45-47E0-4B32-BB29-59033C8DB6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3124" y="3601295"/>
            <a:ext cx="3518476" cy="6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7F3E-4BB0-458A-87A5-1DE55521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Double 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86DAA-D770-48F4-AA94-E6493CF66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Squaring relation in its Bern–Carrasco–Johansson form tells us to square the numerator,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+ℏ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−ℏ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isn’t quite GR, it’s GR + </a:t>
                </a:r>
                <a:r>
                  <a:rPr lang="en-US" dirty="0" err="1"/>
                  <a:t>dilaton</a:t>
                </a:r>
                <a:endParaRPr lang="en-US" dirty="0"/>
              </a:p>
              <a:p>
                <a:r>
                  <a:rPr lang="en-US" dirty="0"/>
                  <a:t>Impulse here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Exactly same integral — only difference inside is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86DAA-D770-48F4-AA94-E6493CF66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>
                <a:blip r:embed="rId3"/>
                <a:stretch>
                  <a:fillRect l="-963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\Delta p_1^{\mu,(0)} =&#10;i\frac{\kappa^2}4 m_1 m_2 \int \hat d^4\qb\;&#10;&amp;\hat\delta(u_1\cdot\qb)&#10;\hat\delta(u_2\cdot\qb)&#10;%\\[-4mm]&amp;\hspace*{-5mm}&#10;\,e^{-ib\cdot\qb} \qb^\mu\,&#10;\frac{(u_1\cdot u_2)^2}{\qb^2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8252689-4417-4AAA-99F1-35642E0A7A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9001" y="4800600"/>
            <a:ext cx="8073142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1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C3E9-3213-492C-BD0E-BA7E6CF5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Double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0A4C6-5534-44F5-A299-8DDFCEE9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here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turns out to be straightforward here to subtract out the </a:t>
            </a:r>
            <a:r>
              <a:rPr lang="en-US" dirty="0" err="1"/>
              <a:t>dilaton</a:t>
            </a:r>
            <a:r>
              <a:rPr lang="en-US" dirty="0"/>
              <a:t> and obtain the classical GR result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which has been known since the ‘70s/’80s</a:t>
            </a:r>
          </a:p>
        </p:txBody>
      </p:sp>
      <p:pic>
        <p:nvPicPr>
          <p:cNvPr id="9" name="Picture 8" descr="\documentclass{article}&#10;\usepackage{amsmath}&#10;\pagestyle{empty}&#10;\begin{document}&#10;&#10;\def\DB{I_{\textrm{DB}}}&#10;\def\eps{\epsilon}&#10;\def\Poly{\textsl{Poly}}&#10;\def\Denom{\textsl{Denom}}&#10;&#10;\begin{equation*}&#10;\Delta p_1^{\mu,(0)} = &#10;-{4 G m_1 m_2} &#10;\frac{\gamma^2}{\sqrt{\gamma^2-1}}\frac{b^\mu}{b^2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C6899B6-63E5-4BA6-A25D-C64FA4B9D4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44126" y="2133600"/>
            <a:ext cx="3596189" cy="66590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begin{equation*}&#10;\Delta p_1^{\mu,(0)} = &#10;-{4 G m_1 m_2} &#10;\frac{\gamma^2-\frac12}{\sqrt{\gamma^2-1}}&#10;\frac{b^\mu}{b^2}&#10;\end{equation*}&#10;&#10;&#10;\end{document}" title="IguanaTex Bitmap Display">
            <a:extLst>
              <a:ext uri="{FF2B5EF4-FFF2-40B4-BE49-F238E27FC236}">
                <a16:creationId xmlns:a16="http://schemas.microsoft.com/office/drawing/2014/main" id="{E4BFF5CC-BFF1-4BC0-9F0B-7A8CA4019D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42612" y="3886199"/>
            <a:ext cx="3596189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1218-BB31-4EB8-8AAC-E458EFE8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679A-6574-41F2-8E30-6790BFE98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876800"/>
              </a:xfrm>
            </p:spPr>
            <p:txBody>
              <a:bodyPr/>
              <a:lstStyle/>
              <a:p>
                <a:r>
                  <a:rPr lang="en-US" dirty="0"/>
                  <a:t>Impulse is an example of a </a:t>
                </a:r>
                <a:r>
                  <a:rPr lang="en-US" i="1" dirty="0"/>
                  <a:t>global</a:t>
                </a:r>
                <a:r>
                  <a:rPr lang="en-US" dirty="0"/>
                  <a:t> variable</a:t>
                </a:r>
              </a:p>
              <a:p>
                <a:r>
                  <a:rPr lang="en-US" dirty="0"/>
                  <a:t>More extreme example would be the total radiated momentum</a:t>
                </a:r>
              </a:p>
              <a:p>
                <a:r>
                  <a:rPr lang="en-US" dirty="0"/>
                  <a:t>Can be computed in similar form</a:t>
                </a:r>
              </a:p>
              <a:p>
                <a:endParaRPr lang="en-US" dirty="0"/>
              </a:p>
              <a:p>
                <a:r>
                  <a:rPr lang="en-US" dirty="0"/>
                  <a:t>We’re interested in finer-grained observables, such as the emission waveform in a given direction</a:t>
                </a:r>
              </a:p>
              <a:p>
                <a:endParaRPr lang="en-US" dirty="0"/>
              </a:p>
              <a:p>
                <a:r>
                  <a:rPr lang="en-US" dirty="0"/>
                  <a:t>Waveform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Spectral waveform given by Fourier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679A-6574-41F2-8E30-6790BFE98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876800"/>
              </a:xfrm>
              <a:blipFill>
                <a:blip r:embed="rId2"/>
                <a:stretch>
                  <a:fillRect l="-941" t="-1000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07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E359-AF13-4833-930F-788CCE92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ECCDA-B0B4-4EFF-A53C-B4887B1CD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r>
                  <a:rPr lang="en-US" dirty="0"/>
                  <a:t>Idealization of scattering and radiation</a:t>
                </a:r>
              </a:p>
              <a:p>
                <a:endParaRPr lang="en-US" dirty="0"/>
              </a:p>
              <a:p>
                <a:r>
                  <a:rPr lang="en-US" dirty="0"/>
                  <a:t>Closest approach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Box of temporal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spatial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Radiation emitted inside box during scattering, then spreads out</a:t>
                </a:r>
              </a:p>
              <a:p>
                <a:endParaRPr lang="en-US" dirty="0"/>
              </a:p>
              <a:p>
                <a:r>
                  <a:rPr lang="en-US" dirty="0"/>
                  <a:t>Details of scattering determine radiation but</a:t>
                </a:r>
                <a:br>
                  <a:rPr lang="en-US" dirty="0"/>
                </a:br>
                <a:r>
                  <a:rPr lang="en-US" dirty="0"/>
                  <a:t>do </a:t>
                </a:r>
                <a:r>
                  <a:rPr lang="en-US" i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affect propagation out to the observer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ECCDA-B0B4-4EFF-A53C-B4887B1CD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79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8755-EEC9-411A-8CDC-2B41171B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904BC-FD27-49E3-A06A-1C4ED3D4A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Details of scattering define a current</a:t>
                </a:r>
              </a:p>
              <a:p>
                <a:r>
                  <a:rPr lang="en-US" dirty="0"/>
                  <a:t>Field strength current (</a:t>
                </a:r>
                <a:r>
                  <a:rPr lang="en-US" sz="1800" dirty="0"/>
                  <a:t>wavenumber space</a:t>
                </a:r>
                <a:r>
                  <a:rPr lang="en-US" dirty="0"/>
                  <a:t>)</a:t>
                </a:r>
                <a:r>
                  <a:rPr lang="en-US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indices</m:t>
                            </m:r>
                            <m: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scalar</m:t>
                            </m:r>
                          </m:e>
                          <m:e>
                            <m: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indices</m:t>
                            </m:r>
                            <m: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1800" i="0" dirty="0">
                                <a:latin typeface="Cambria Math" panose="02040503050406030204" pitchFamily="18" charset="0"/>
                              </a:rPr>
                              <m:t>EM</m:t>
                            </m:r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panose="02040503050406030204" pitchFamily="18" charset="0"/>
                              </a:rPr>
                              <m:t>indices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panose="02040503050406030204" pitchFamily="18" charset="0"/>
                              </a:rPr>
                              <m:t>GR</m:t>
                            </m:r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Position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904BC-FD27-49E3-A06A-1C4ED3D4A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EA092B6-A6D5-4DB3-92FB-8B07B2CA4303}"/>
              </a:ext>
            </a:extLst>
          </p:cNvPr>
          <p:cNvSpPr/>
          <p:nvPr/>
        </p:nvSpPr>
        <p:spPr>
          <a:xfrm>
            <a:off x="2133600" y="2286000"/>
            <a:ext cx="1066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E44B77-6755-4C54-9DB1-462EE99434C2}"/>
              </a:ext>
            </a:extLst>
          </p:cNvPr>
          <p:cNvCxnSpPr/>
          <p:nvPr/>
        </p:nvCxnSpPr>
        <p:spPr>
          <a:xfrm flipV="1">
            <a:off x="3505200" y="1905000"/>
            <a:ext cx="2743200" cy="533400"/>
          </a:xfrm>
          <a:prstGeom prst="line">
            <a:avLst/>
          </a:prstGeom>
          <a:ln w="28575">
            <a:solidFill>
              <a:srgbClr val="FF0000"/>
            </a:solidFill>
            <a:headEnd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Eyes">
            <a:extLst>
              <a:ext uri="{FF2B5EF4-FFF2-40B4-BE49-F238E27FC236}">
                <a16:creationId xmlns:a16="http://schemas.microsoft.com/office/drawing/2014/main" id="{9D9AED71-F4F0-45F8-ADC4-36F128492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12954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E33B7E-D744-4BEB-9F69-1998B8658C15}"/>
                  </a:ext>
                </a:extLst>
              </p:cNvPr>
              <p:cNvSpPr txBox="1"/>
              <p:nvPr/>
            </p:nvSpPr>
            <p:spPr>
              <a:xfrm>
                <a:off x="4419600" y="2362200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 panose="02040502050505030304" pitchFamily="18" charset="0"/>
                  </a:rPr>
                  <a:t>Radiation propagates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dirty="0">
                    <a:latin typeface="Palatino Linotype" panose="02040502050505030304" pitchFamily="18" charset="0"/>
                  </a:rPr>
                  <a:t> direction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E33B7E-D744-4BEB-9F69-1998B865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362200"/>
                <a:ext cx="2438400" cy="646331"/>
              </a:xfrm>
              <a:prstGeom prst="rect">
                <a:avLst/>
              </a:prstGeom>
              <a:blipFill>
                <a:blip r:embed="rId5"/>
                <a:stretch>
                  <a:fillRect l="-2000" t="-5660" r="-100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E5DD4-54E0-45B1-801B-68BFFBCE4B02}"/>
                  </a:ext>
                </a:extLst>
              </p:cNvPr>
              <p:cNvSpPr txBox="1"/>
              <p:nvPr/>
            </p:nvSpPr>
            <p:spPr>
              <a:xfrm>
                <a:off x="1676400" y="3124200"/>
                <a:ext cx="2514600" cy="41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 panose="02040502050505030304" pitchFamily="18" charset="0"/>
                  </a:rPr>
                  <a:t>Scattering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E5DD4-54E0-45B1-801B-68BFFBCE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4200"/>
                <a:ext cx="2514600" cy="413447"/>
              </a:xfrm>
              <a:prstGeom prst="rect">
                <a:avLst/>
              </a:prstGeom>
              <a:blipFill>
                <a:blip r:embed="rId6"/>
                <a:stretch>
                  <a:fillRect l="-1937" t="-2985" r="-4843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78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DB4F-B75E-44B6-979D-BFCC5220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0053F-69F1-47B2-A2BC-2B6D9EA6E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form of radiation observable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Through a few manipulations we can rewrite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0053F-69F1-47B2-A2BC-2B6D9EA6E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begin{equation*}&#10;R_{\vmu}(x) = i\int d\Phi(\kb)\;\bigl[&#10;\tilde J_\vmu^\ps(\kb)\,e^{-i\kb\cdot x}&#10;-\tilde J_\vmu^*(\kb)\,e^{+i\kb\cdot x}\bigr]&#10;\end{equation*}&#10;&#10;&#10;\end{document}" title="IguanaTex Bitmap Display">
            <a:extLst>
              <a:ext uri="{FF2B5EF4-FFF2-40B4-BE49-F238E27FC236}">
                <a16:creationId xmlns:a16="http://schemas.microsoft.com/office/drawing/2014/main" id="{E1E7F3B5-A0E1-4F17-AEB1-B7C67C393E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52600" y="2133600"/>
            <a:ext cx="6261028" cy="67474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begin{equation*}&#10;R_{\vmu}(x) = \int \hat d\omega\, \hat d^3{\bf\kb} \,&#10;d^3{\bf y}\;&#10;\tilde J_\vmu(\kb)\,&#10;\frac{e^{-i\omega x^0}e^{+i\omega|{\bf x}-{\bf y}|}&#10;e^{+i \kb\cdot y}}&#10;{4\pi|{\bf x}-{\bf y}|}&#10;\end{equation*}&#10;&#10;&#10;\end{document}" title="IguanaTex Bitmap Display">
            <a:extLst>
              <a:ext uri="{FF2B5EF4-FFF2-40B4-BE49-F238E27FC236}">
                <a16:creationId xmlns:a16="http://schemas.microsoft.com/office/drawing/2014/main" id="{EEBE53C3-8638-486D-802D-7E2AA8CEF5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95400" y="4419601"/>
            <a:ext cx="6710858" cy="7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648-06B6-4DBB-9443-A112D2F9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6E244-C22E-4AF7-B267-2AA7C0F0D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:r>
                  <a:rPr lang="en-US" dirty="0"/>
                  <a:t>Large-distance expansion,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concentrated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Expand there,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Do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dirty="0"/>
                  <a:t> integrals to get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Drop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6E244-C22E-4AF7-B267-2AA7C0F0D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3"/>
                <a:stretch>
                  <a:fillRect l="-920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R_{\vmu}(x) = \frac1{4\pi|\mathbf{ x}|}&#10;\int \hat d\omega\;&#10;\tilde J_\vmu(\omega,\omega\bhn)\,&#10;e^{-i\omega (x^0-|{\bf x}|)}&#10;\end{equation*}&#10;&#10;&#10;\end{document}" title="IguanaTex Bitmap Display">
            <a:extLst>
              <a:ext uri="{FF2B5EF4-FFF2-40B4-BE49-F238E27FC236}">
                <a16:creationId xmlns:a16="http://schemas.microsoft.com/office/drawing/2014/main" id="{EAB63774-038A-4CE9-BBF0-7220A9C24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95400" y="4343400"/>
            <a:ext cx="5628345" cy="6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A969-52CB-469E-BE4E-7D3A936A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62A55-01E7-4834-9A6E-8A7746606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Waveform is the coefficient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Relative phase between nearby observers is measurable</a:t>
                </a:r>
              </a:p>
              <a:p>
                <a:endParaRPr lang="en-US" dirty="0"/>
              </a:p>
              <a:p>
                <a:r>
                  <a:rPr lang="en-US" dirty="0"/>
                  <a:t>Spectral waveform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62A55-01E7-4834-9A6E-8A7746606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W_\vmu(t,\bhn;x) = \frac1{4\pi}&#10;\int \hat d\omega\;&#10;\tilde J_\vmu(\omega,\omega\bhn)\,&#10;e^{-i\omega (x^0-|{\bf x}|)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5A7643F-6A3E-41FD-9ADC-5A271E10C6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5400" y="2057400"/>
            <a:ext cx="5898974" cy="67474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f_\vmu(\omega,\bhn) = &#10;\left\{\begin{matrix}&#10;\frac1{4\pi}&#10;\tilde J_\vmu^\ps(\omega,\omega\bhn)\,,\hfill&#10;&amp;\omega\ge 0\,,&#10;\\&#10;\frac1{4\pi}&#10;\tilde J_\vmu^*(-\omega,-\omega\bhn)\,,\hfill&#10;&amp;\omega &lt; 0\,,&#10;\end{matrix}\right.&#10;\end{equation*}&#10;&#10;&#10;\end{document}" title="IguanaTex Bitmap Display">
            <a:extLst>
              <a:ext uri="{FF2B5EF4-FFF2-40B4-BE49-F238E27FC236}">
                <a16:creationId xmlns:a16="http://schemas.microsoft.com/office/drawing/2014/main" id="{2BF8A151-7ACA-49CB-8E67-77DB6A615F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95400" y="4811656"/>
            <a:ext cx="5136458" cy="9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9534-C692-4DCF-B132-90986D40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0218-27D3-46B3-BB4F-5D482C84C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Study physical observables: impulse</a:t>
                </a:r>
              </a:p>
              <a:p>
                <a:r>
                  <a:rPr lang="en-US" dirty="0"/>
                  <a:t>Restore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 by dimensional analysis</a:t>
                </a:r>
              </a:p>
              <a:p>
                <a:r>
                  <a:rPr lang="en-US" dirty="0"/>
                  <a:t>Build two-particle initial state using relativistic wavefunctions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Observables will typically have the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𝕆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All-orders master formula for impulse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=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+      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Require “Goldilocks”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0218-27D3-46B3-BB4F-5D482C84C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15400" cy="5638800"/>
              </a:xfrm>
              <a:blipFill>
                <a:blip r:embed="rId2"/>
                <a:stretch>
                  <a:fillRect l="-889" t="-865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79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AD3D-022C-487D-8827-25D985BA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B24D5-0287-4697-A303-5A94C1340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Next task is to obtain explicit expressions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Simplest case is electromagnetic radiation</a:t>
                </a:r>
              </a:p>
              <a:p>
                <a:r>
                  <a:rPr lang="en-US" dirty="0"/>
                  <a:t>Observable is the field strength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sPre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form of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Take a brief interlude to write it down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B24D5-0287-4697-A303-5A94C1340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5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84B6-C714-4537-B44C-95E9676D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3AF7B-E903-4CD9-A317-CF1975DCA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Electromagnetic field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Commutation relations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≡2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Single-particle positive-helicity state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3AF7B-E903-4CD9-A317-CF1975DCA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begin{equation*}&#10;\mathbb{A}_\mu(x) = \frac1{\sqrt{\hbar}}&#10;\sum_{\eta} \int d\Phi(k)\;&#10;\bigl[ a^\vd_{(\eta)}(k) \varepsilon_\mu^{(\eta)*}(k)&#10;e^{-i k\cdot x/\hbar}&#10;+a^\dagger_{(\eta)}(k) \varepsilon_\mu^{(\eta)}(k)&#10;e^{+i k\cdot x/\hbar}&#10;\bigr]&#10;\end{equation*}&#10;&#10;&#10;\end{document}" title="IguanaTex Bitmap Display">
            <a:extLst>
              <a:ext uri="{FF2B5EF4-FFF2-40B4-BE49-F238E27FC236}">
                <a16:creationId xmlns:a16="http://schemas.microsoft.com/office/drawing/2014/main" id="{6240F74F-D97A-4638-A15B-8F4777D768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286001"/>
            <a:ext cx="8645714" cy="7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4285-7C53-4727-8FF6-E68B4038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Field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498E6-6DE1-41FF-AC1C-808F7E816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it’s easy to write down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plug this back into our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498E6-6DE1-41FF-AC1C-808F7E816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def\ve{{\vphantom{(\eta)}}}&#10;\begin{equation*}&#10;\begin{aligned}&#10;\mathbb{F}_{\mu\nu}(x) = -\frac{2i}{\hbar^{3/2}}&#10;\sum_{\eta} \int d\Phi(k)\;&#10;\bigl[&amp; a^\vd_{(\eta)}(k) &#10;k_{[\mu}^\ve\varepsilon_{\nu]}^{(\eta)*}(k)&#10;e^{-i k\cdot x/\hbar}&#10;\\[-3mm]&amp; -a^\dagger_{(\eta)}(k) &#10;k_{[\mu}^\ve\varepsilon_{\nu]}^{(\eta)}(k)&#10;e^{+i k\cdot x/\hbar}&#10;\bigr]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395C30B-FE04-4EF3-B741-1CF4ED2E0E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9420" y="2209799"/>
            <a:ext cx="7596384" cy="115809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begin{equation*}&#10;\begin{aligned}&#10;\langle F_{\mu\nu}^{\rm out}(x)\rangle =&#10;-2i\hbar^{3/2} \sum_{\eta} \int d\Phi(\kb)\;&#10;\bigl[&#10;&amp;\langle\psi|S^\dagger a_{(\eta)}^\vd(\kb)S|\psi\rangle&#10;\kb_{[\mu}^\ve\varepsilon_{\nu]}^{(\eta)*}(\kb)&#10;e^{-i \kb\cdot x}&#10;\\[-4mm]&#10;&amp; -\langle\psi|S^\dagger a_{(\eta)}^\dagger(\kb)S|\psi\rangle&#10;\kb_{[\mu}^\ve\varepsilon_{\nu]}^{(\eta)}(\kb)&#10;e^{+i \kb\cdot x}&#10;\bigr]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320A15C-AFD8-42CD-BE0F-0FD4737158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" y="4495800"/>
            <a:ext cx="8712000" cy="10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6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6698-4FDD-4528-B8B1-77DB62BF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&amp; Spectral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888B-C0BD-4DB5-97F2-112488EF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76800"/>
          </a:xfrm>
        </p:spPr>
        <p:txBody>
          <a:bodyPr/>
          <a:lstStyle/>
          <a:p>
            <a:r>
              <a:rPr lang="en-US" dirty="0"/>
              <a:t>This has exactly the form of our general radiation observable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Spectral waveform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Forms valid to all orders in perturbation theory</a:t>
            </a:r>
          </a:p>
          <a:p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begin{equation*}&#10;\begin{aligned}&#10;\tilde J_{\mu\nu}(\kb) = &#10;-2\hbar^{3/2} \sum_{\eta} &#10;\langle\psi|S^\dagger a_{(\eta)}^\vd(\kb)S|\psi\rangle&#10;\kb_{[\mu}^\ve\varepsilon_{\nu]}^{(\eta)*}(\kb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A9D9D01-A1B2-4440-95C9-8B84392F3E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26087" y="2150829"/>
            <a:ext cx="5917713" cy="66857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f_{\mu\nu}(\omega,\bhn) = &#10;\left\{&#10;\begin{matrix}&#10;\displaystyle&#10;-\frac{\hbar^{3/2}}{2\pi} \sum_{\eta} &#10;\langle\psi|S^\dagger a_{(\eta)}^\vd(\kb)S|\psi\rangle&#10;\kb_{[\mu}^\ve\varepsilon_{\nu]}^{(\eta)*}(\kb)&#10;\bigg|_{\kb=\omega(1,\bhn)}\,,\hfill&amp;\omega\ge 0&#10;\\&#10;\displaystyle&#10;-\frac{\hbar^{3/2}}{2\pi} \sum_{\eta} &#10;\langle\psi|S^\dagger a_{(\eta)}^\dagger(\kb)S|\psi\rangle&#10;\kb_{[\mu}^\ve\varepsilon_{\nu]}^{(\eta)}(\kb)&#10;\bigg|_{\kb=-\omega(1,\bhn)}\,,\hfill&amp;\omega&lt;0&#10;\end{matrix}&#10;\right.&#10;\end{equation*}&#10;&#10;&#10;\end{document}" title="IguanaTex Bitmap Display">
            <a:extLst>
              <a:ext uri="{FF2B5EF4-FFF2-40B4-BE49-F238E27FC236}">
                <a16:creationId xmlns:a16="http://schemas.microsoft.com/office/drawing/2014/main" id="{4B100CF7-3A30-4F9B-A76F-CB43A657BF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1" y="3505200"/>
            <a:ext cx="8200476" cy="16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288A-EA5E-497B-A603-D5D2AEB6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34F79-5B64-4009-88C8-43FE8201D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83162"/>
              </a:xfrm>
            </p:spPr>
            <p:txBody>
              <a:bodyPr/>
              <a:lstStyle/>
              <a:p>
                <a:r>
                  <a:rPr lang="en-US" dirty="0"/>
                  <a:t>In gravity, the corresponding observable is the Riemann tensor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𝜇𝜈𝜆𝜎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corresponding spectral waveform is the double copy of the electromagnetic one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/>
                  <a:t> to match conventional normalization)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Nonlinear terms in the Riemann tensor fall off faster (Weyl tensor is equivalent for large-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terms)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34F79-5B64-4009-88C8-43FE8201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83162"/>
              </a:xfrm>
              <a:blipFill>
                <a:blip r:embed="rId3"/>
                <a:stretch>
                  <a:fillRect l="-937" t="-979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f_{\mu\nu\lambda\sigma}(\omega,\bhn) = &#10;\left\{&#10;\begin{matrix}&#10;\displaystyle&#10;-\frac{i\kappa\hbar^{3/2}}{2\pi} \sum_{\eta} &#10;\langle\psi|S^\dagger a_{(\eta)}^\vd(\kb)S|\psi\rangle&#10;\kb_{[\mu}^\ve\varepsilon_{\nu]}^{(\eta)*}(\kb)&#10;\kb_{[\lambda}^\ve\varepsilon_{\sigma]}^{(\eta)*}(\kb)&#10;\bigg|_{\kb=\omega(1,\bhn)}\,,\hfill&amp;\omega\ge 0&#10;\\&#10;\displaystyle&#10;-\frac{i\kappa\hbar^{3/2}}{2\pi} \sum_{\eta} &#10;\langle\psi|S^\dagger a_{(\eta)}^\dagger(\kb)S|\psi\rangle&#10;\kb_{[\mu}^\ve\varepsilon_{\nu]}^{(\eta)}(\kb)&#10;\kb_{[\lambda}^\ve\varepsilon_{\sigma]}^{(\eta)}(\kb)&#10;\bigg|_{\kb=-\omega(1,\bhn)}\,,\hfill&amp;\omega&lt;0&#10;\end{matrix}&#10;\right.&#10;\end{equation*}&#10;&#10;&#10;\end{document}" title="IguanaTex Bitmap Display">
            <a:extLst>
              <a:ext uri="{FF2B5EF4-FFF2-40B4-BE49-F238E27FC236}">
                <a16:creationId xmlns:a16="http://schemas.microsoft.com/office/drawing/2014/main" id="{B434592E-B455-4AEB-8C70-441F4D16BC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1" y="3865733"/>
            <a:ext cx="8720001" cy="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2062-2A20-43B1-A1C6-BD11E71C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Newman–Penrose Scalars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D3CE2-C7F7-461C-A717-E0B3836B6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r>
                  <a:rPr lang="en-US" dirty="0"/>
                  <a:t>Convenient to make polarizations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±)</m:t>
                    </m:r>
                  </m:oMath>
                </a14:m>
                <a:r>
                  <a:rPr lang="en-US" dirty="0"/>
                  <a:t> manifest</a:t>
                </a:r>
              </a:p>
              <a:p>
                <a:endParaRPr lang="en-US" dirty="0"/>
              </a:p>
              <a:p>
                <a:r>
                  <a:rPr lang="en-US" dirty="0"/>
                  <a:t>Do this with Newman–Penrose formalism, related to spinor-helicity method</a:t>
                </a:r>
              </a:p>
              <a:p>
                <a:endParaRPr lang="en-US" dirty="0"/>
              </a:p>
              <a:p>
                <a:r>
                  <a:rPr lang="en-US" dirty="0"/>
                  <a:t>Pick complex basis of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b="0" dirty="0"/>
                  <a:t> null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D3CE2-C7F7-461C-A717-E0B3836B6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111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64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A73E-9BC1-494D-9A2D-BD76AE46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Newman–Penrose Scalars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08837-AA49-4D4C-BE8F-70747306A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Only non-zero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dirty="0"/>
                  <a:t> in Newman–Penrose basis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808837-AA49-4D4C-BE8F-70747306A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>
                <a:blip r:embed="rId3"/>
                <a:stretch>
                  <a:fillRect l="-89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\tilde\Phi^0_2(\omega,\bhn) = &#10;\left\{&#10;\begin{matrix}&#10;\displaystyle&#10;-\frac{\omega\hbar^{3/2}}{4\pi} &#10;\langle\psi|S^\dagger a_{(-)}^\vd(\kb)S|\psi\rangle&#10;\bigg|_{\kb=\omega(1,\bhn)}\,,\hfill&amp;\omega\ge 0&#10;\\&#10;\displaystyle&#10;+\frac{\omega\hbar^{3/2}}{4\pi}  &#10;\langle\psi|S^\dagger a_{(+)}^\dagger(\kb)S|\psi\rangle&#10;\bigg|_{\kb=-\omega(1,\bhn)}\,,\hfill&amp;\omega&lt;0&#10;\end{matrix}&#10;\right.&#10;\end{equation*}&#10;&#10;&#10;\end{document}" title="IguanaTex Bitmap Display">
            <a:extLst>
              <a:ext uri="{FF2B5EF4-FFF2-40B4-BE49-F238E27FC236}">
                <a16:creationId xmlns:a16="http://schemas.microsoft.com/office/drawing/2014/main" id="{579BB146-6524-47E6-BE40-B9E1F42CBC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5801" y="3505200"/>
            <a:ext cx="6783810" cy="15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E3C7-0C81-40A8-9F72-52E7379F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Newman–Penrose Scalars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D2DE-EED7-4CE4-8B96-8F3ED040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spectral NP scalar in gravity is similar</a:t>
            </a:r>
          </a:p>
        </p:txBody>
      </p:sp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\tilde\Psi^0_4(\omega,\bhn) = &#10;\left\{&#10;\begin{matrix}&#10;\displaystyle&#10;-i\frac{\kappa\omega^2\hbar^{3/2}}{8\pi} &#10;\langle\psi|S^\dagger a_{(--)}^\vd(\kb)S|\psi\rangle&#10;\bigg|_{\kb=\omega(1,\bhn)}\,,\hfill&amp;\omega\ge 0&#10;\\&#10;\displaystyle&#10;-i\frac{\kappa\omega^2\hbar^{3/2}}{8\pi}  &#10;\langle\psi|S^\dagger a_{(++)}^\dagger(\kb)S|\psi\rangle&#10;\bigg|_{\kb=-\omega(1,\bhn)}\,,\hfill&amp;\omega&lt;0&#10;\end{matrix}&#10;\right.&#10;\end{equation*}&#10;&#10;&#10;\end{document}" title="IguanaTex Bitmap Display">
            <a:extLst>
              <a:ext uri="{FF2B5EF4-FFF2-40B4-BE49-F238E27FC236}">
                <a16:creationId xmlns:a16="http://schemas.microsoft.com/office/drawing/2014/main" id="{365F1D02-D4AB-4DE4-AA70-EC832F88FA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5801" y="2133600"/>
            <a:ext cx="7331050" cy="15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6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2196-9A78-43FD-846D-09663EAA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EE175-32AB-4869-95BE-25EA8B379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Expand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+⟨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:endParaRPr lang="en-US" sz="230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Alternatively, use unitarity to write </a:t>
                </a:r>
                <a:r>
                  <a:rPr lang="en-US" sz="2300" dirty="0"/>
                  <a:t>(</a:t>
                </a:r>
                <a:r>
                  <a:rPr lang="en-US" sz="1800" dirty="0"/>
                  <a:t>with no incoming radiation</a:t>
                </a:r>
                <a:r>
                  <a:rPr lang="en-US" sz="23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reminiscent of the impulse (but less useful here)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At lowest order only the first term contributions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The second term enters at next-to-leading order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2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EE175-32AB-4869-95BE-25EA8B379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  <a:blipFill>
                <a:blip r:embed="rId2"/>
                <a:stretch>
                  <a:fillRect l="-1076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00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5347-0DEE-459D-9DE0-C8A7303F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Waveform, First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180E-CD2C-4BD1-BE84-6DE1E4CE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Substitute two-particle wavefunction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 out the matrix element</a:t>
            </a:r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\def\DB{I_{\textrm{DB}}}&#10;\def\eps{\epsilon}&#10;\def\Poly{\textsl{Poly}}&#10;\def\Denom{\textsl{Denom}}&#10;\def\Re{\mathop{\textrm{Re}}\nolimits}&#10;\def\hpr{{\vphantom{\prime}}}&#10;\def\ps{{\vphantom{*}}}&#10;\def\ve{{\vphantom{(\eta)}}}&#10;&#10;\begin{equation*}&#10;\begin{aligned}&#10;\langle F_{\mu\nu}(x)\rangle_1 =\hspace*{5mm}&amp;&#10;\\&#10;\frac4{\hbar^{3/2}} \Re \sum_\eta&#10;\int &amp;\Phi(p^\hpr_1) d\Phi(p^\hpr_2) &#10;d\Phi(p'_1) d\Phi(p'_2) d\Phi(k)&#10;\\[-4mm]&amp;\times &#10;e^{-i b\cdot (p'_1-p^\hpr_1)/\hbar}&#10;\phi_1^\ps(p^\hpr_1)\phi_2^\ps(p^\hpr_2)&#10;\phi_1^*(p'_1)\phi_2^*(p'_2)&#10;\\&amp;\times &#10;k^\ve_{[\mu}\varepsilon^{(\eta)*}_{\nu]}(k)&#10;e^{-i k\cdot x/\hbar}&#10;\langle p'_1 p'_2|a_{(\eta)}(k) T|p^\hpr_1 p^\hpr_2\rangle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D651C599-26E8-44B5-B7DD-8350A0BFB2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975" y="2209800"/>
            <a:ext cx="7451425" cy="207359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def\DB{I_{\textrm{DB}}}&#10;\def\eps{\epsilon}&#10;\def\Poly{\textsl{Poly}}&#10;\def\Denom{\textsl{Denom}}&#10;\def\Re{\mathop{\textrm{Re}}\nolimits}&#10;\def\hpr{{\vphantom{\prime}}}&#10;\def\ps{{\vphantom{*}}}&#10;\def\ve{{\vphantom{(\eta)}}}&#10;&#10;\begin{equation*}&#10;\begin{aligned}&#10;\langle p'_1 p'_2|a_{(\eta)}(k) T|p^\hpr_1 p^\hpr_2\rangle &amp;= &#10;\langle p'_1 p'_2 k^\eta|T|p^\hpr_1 p^\hpr_2\rangle&#10;\\&amp;= A(p^\hpr_1 p^\hpr_2\rightarrow p'_1 p'_2 k^\eta)&#10;\\&amp;\hspace*{5mm}\times&#10;\hat\delta^{(4)}(p^\hpr_1\!+\!p^\hpr_2&#10;\!-\!p'_1\!-\!p'_2\!-\!k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6988EFD-E2DB-41E5-AAE9-CFF741ECB1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5947" y="4873915"/>
            <a:ext cx="6531653" cy="12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B9D369-6D79-4D91-B946-6EB8BAD733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B9D369-6D79-4D91-B946-6EB8BAD73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76A7-1D2B-402B-9EF2-DB2C8D91D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42F5B-2AA9-4BBF-97C5-DB6D4966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453614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BA94-AE67-48EC-81B9-41461C8A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Waveform,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4BA75-3F88-45AF-B255-E66EEB4D36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Define the momentum mismatches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Trade integrals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for integrals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Change to wavenumber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In classical limit, at leading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4BA75-3F88-45AF-B255-E66EEB4D3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3"/>
                <a:stretch>
                  <a:fillRect l="-96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\langle F_{\mu\nu}(x)\rangle_{1,\cl} =\hspace*{-3mm}&amp;&#10;\\g^3 \Lexp \hbar^2 &amp;\Re \sum_{\eta}&#10;\int d\Phi(\kb)\; &#10;k_{[\mu}^{\ve\ps}\varepsilon_{\nu]}^{(\eta)*}(\kb)&#10;\,e^{-i\kb\cdot x}&#10;\\ &amp;\times\int \prod_{j=1,2} \hat d^4\qb_j\;&#10;\hat\delta(p_j\cdot \qb_j)\,e^{-i b\cdot\qb_1}&#10;\hat \delta^{(4)}(\qb_1+\qb_2+\kb)&#10;\\[-2mm]&amp;\hspace*{15mm}\times&#10;\bar A(p_1 p_2\rightarrow p_1+\hbar\qb_1,\,p_2+\hbar\qb_2,\,&#10;\hbar\kb)&#10; 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D4FBACF1-7364-447C-9A71-57A915BB18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0690" y="3647628"/>
            <a:ext cx="7925024" cy="29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66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D5CF-1A94-473D-B133-1A64816B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F288-E5FF-4F17-ACA0-A12698A7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object appears in total radiated momentum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it we can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which again has the form of a radiation observable</a:t>
            </a:r>
          </a:p>
        </p:txBody>
      </p:sp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{\cal R}^{(0)}(\kb^\eta;b) \equiv&#10;\hbar^2 \int\prod_{j=1,2} \hat d^4\qb_j\;&#10;&amp;\hat\delta(p_j\cdot\qb_j)\,e^{-i b\cdot \qb_1}&#10;\,\hat\delta^{(4)}(\qb_1+\qb_2+\kb)&#10;\\[-3mm]&amp;\times&#10;\bar A(p_1 p_2\rightarrow p_1+\hbar\qb_1,\,p_2+\hbar\qb_2,\,&#10;\hbar\kb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86F189A3-F518-45E5-ACDE-6CF5D577AB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3805" y="2161771"/>
            <a:ext cx="8601595" cy="10386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\langle F_{\mu\nu}(x)\rangle_{1,\cl}^{(0)} =&#10;g^3 \Lexp\Re\sum_\eta&#10;\int d\Phi(\kb)\;&#10;k_{[\mu}^{\ve\ps} \varepsilon_{\nu]}^{(\eta)*}(\kb)&#10;\,e^{-i \kb\cdot x}\,{\cal R}^{(0)}(\kb^\eta;b)&#10;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77B7F10-1D2B-4275-AD13-DE31F6B4E3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0633" y="3990571"/>
            <a:ext cx="8548567" cy="8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7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A8E2-B78B-413B-BAB2-3FA5F8BE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37BF-CD23-4A98-AEC7-1C214FBD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Spectral waveform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Fourier-space NP scalar</a:t>
            </a:r>
          </a:p>
        </p:txBody>
      </p:sp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def\bhn{{\bf \hat n}}&#10;\def\hellabel{\eta}&#10;\def\vsuperp{\vphantom{()}}&#10;\newcommand{\RadKerCl}{\mathcal{R}^{(0)}}&#10;\def\kb{\bar k}\def\pol{\varepsilon}&#10;&#10;\def\polv{\varepsilon}&#10;\def\polvh#1{\varepsilon^{(#1)}}&#10;\def\polvhconj#1{\varepsilon^{(#1)*}}&#10;\def\polvhb#1{{\bar\varepsilon}^{(#1)}}&#10;\def\polvhi#1#2{\varepsilon^{(#1)#2}}&#10;&#10;\begin{equation*}&#10;\begin{aligned}&#10;f_{\mu\nu}(\omega,\bhn) = &#10; -\frac{i g^3}{8 \pi}\sum_{\hellabel} \bigl[&amp;\Theta(\omega)    &#10;  \kb^{[\mu\vsuperp}\pol^{(\hellabel)\nu]*}&#10;     \RadKerCl(\kb^{\hellabel};b)\big|_{\kb=\omega(1,\bhn)}&#10;\\ &amp;-\Theta(-\omega)    &#10;  \kb^{[\mu\vsuperp}\pol^{(\hellabel)\nu]}&#10;     \RadKerCl{}^*(\kb^{\hellabel};b)\big|_{\kb=-\omega(1,\bhn)}     &#10;     \bigr]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01D7DCEB-F39D-4307-BDCA-B311D057B8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9057" y="2133600"/>
            <a:ext cx="8213943" cy="145737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bhn{{\bf \hat n}}&#10;\def\hellabel{\eta}&#10;\def\vsuperp{\vphantom{()}}&#10;\newcommand{\RadKerCl}{\mathcal{R}^{(0)}}&#10;\def\kb{\bar k}\def\pol{\varepsilon}&#10;&#10;\def\polv{\varepsilon}&#10;\def\polvh#1{\varepsilon^{(#1)}}&#10;\def\polvhconj#1{\varepsilon^{(#1)*}}&#10;\def\polvhb#1{{\bar\varepsilon}^{(#1)}}&#10;\def\polvhi#1#2{\varepsilon^{(#1)#2}}&#10;&#10;\def\Lexp{\biggl\langle\!\!\!\biggl\langle}&#10;\def\Rexp{\biggr\rangle\!\!\!\biggr\rangle}&#10;\def\npPhi{\Phi}&#10;\def\npPsi{\Psi}&#10;&#10;\begin{equation*}&#10;\begin{aligned}&#10;\tilde\npPhi_2^0(\omega,\bhn) = -\frac{i g^3 \omega}{16\pi}&#10;      \Lexp \Theta(\omega)\RadKerCl(\omega(1,\bhn)^{-};b)&#10;      +\Theta(-\omega)\RadKerCl{}^*(-\omega(1,\bhn)^{+};b)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F5475F2-FE7F-4285-8A77-CA0A952A1A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457" y="4486230"/>
            <a:ext cx="8603620" cy="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E7047A-F5A6-434E-BB3E-60CEC0232A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E7047A-F5A6-434E-BB3E-60CEC0232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C4EF-7516-429B-9351-C2CA064C9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Integral over a five-point amplitude</a:t>
                </a:r>
              </a:p>
              <a:p>
                <a:endParaRPr lang="en-US" dirty="0"/>
              </a:p>
              <a:p>
                <a:r>
                  <a:rPr lang="en-US" dirty="0"/>
                  <a:t>Leads to </a:t>
                </a:r>
                <a:r>
                  <a:rPr lang="en-US" sz="1800" dirty="0"/>
                  <a:t>modified</a:t>
                </a:r>
                <a:r>
                  <a:rPr lang="en-US" dirty="0"/>
                  <a:t> Bessel functions </a:t>
                </a:r>
                <a:r>
                  <a:rPr lang="en-US" sz="1800" dirty="0"/>
                  <a:t>of the second kind</a:t>
                </a:r>
              </a:p>
              <a:p>
                <a:endParaRPr lang="en-US" sz="1800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Fourier-like integrals of these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C4EF-7516-429B-9351-C2CA064C9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854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B973-24BA-45D9-90D8-1D2A0271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FE9A-21F8-436A-867F-4231D3B0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Functions from transforming </a:t>
            </a:r>
            <a:r>
              <a:rPr lang="en-US" dirty="0" err="1"/>
              <a:t>Bessels</a:t>
            </a:r>
            <a:endParaRPr lang="en-US" dirty="0"/>
          </a:p>
        </p:txBody>
      </p:sp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def\adenom{\rho}&#10;\def\bn{{\bf b}\cdot \bhn}&#10;\def\bhn{{\bf \hat n}}&#10;\def\nh{{\hat n}}&#10;\def\kb{\bar k}&#10;&#10;\begin{equation*}&#10;\begin{aligned}&#10;u_{i,\bhn} &amp;\equiv u_i\cdot \kb/\omega = u_i\cdot(1,\bhn)&#10;\\ \adenom_1(t) &amp;\equiv -b^2 u_{1,\bhn}^2+(\gamma^2-1)(t+\bn)^2&#10;\\ \adenom_2(t) &amp;\equiv -b^2 u_{2,\bhn}^2+(\gamma^2-1)t^2&#10;\end{aligned}    &#10;\end{equation*}&#10;&#10;&#10;\end{document}" title="IguanaTex Bitmap Display">
            <a:extLst>
              <a:ext uri="{FF2B5EF4-FFF2-40B4-BE49-F238E27FC236}">
                <a16:creationId xmlns:a16="http://schemas.microsoft.com/office/drawing/2014/main" id="{4691EDD3-5671-4EAD-8334-F8B6A5F6A7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67000" y="1361268"/>
            <a:ext cx="4946286" cy="136960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mathtools}&#10;&#10;\pagestyle{empty}&#10;\begin{document}&#10;&#10;\def\DB{I_{\textrm{DB}}}&#10;\def\eps{\epsilon}&#10;\def\Poly{\textsl{Poly}}&#10;\def\Denom{\textsl{Denom}}&#10;\def\bhn{{\bf \hat n}}&#10;&#10;%\DeclareMathOperator\arctanh{arctanh}&#10;%\DeclareMathOperator\arcsinh{arcsinh}&#10;\def\arcsinh{\mathop{\rm arcsinh}\nolimits}&#10;\def\adenom{\rho}&#10;&#10;\def\Util{\Xi}&#10;\def\bv{{\bf v}}&#10;\begin{equation*}&#10;\begin{aligned}&#10;\Util_{ia}^{\zeta}(t,\bhn;\bv) &amp;=&#10;\frac{\sqrt{\gamma^2-1}}&#10;      {\adenom_1(t)} &#10;      -\zeta\frac{(\gamma^2-1)(t+\bv\cdot\bhn)}&#10;            {\adenom_1^{3/2}(t)}&#10;%\\&amp;\phantom{=\,}\hspace*{60mm}\times&#10;             \arcsinh\biggl(&#10;                \frac{\sqrt{\gamma^2-1}}{\sqrt{-b^2} u_{1,\bhn}}(t+\bv\cdot\bhn)\biggr)&#10;\\&amp;\phantom{=\,}%\hspace*{40mm}&#10;-\frac{i\pi}2 \frac{(\gamma^2-1)(t+\bv\cdot\bhn)}&#10;        {\adenom_1^{3/2}(t)}&#10;%&#10;\\&#10;\Util_{ib}(t,\bhn;\bv) &amp;=&#10;         \frac{\pi u_{1,\bhn}}&#10;                {\adenom_1^{3/2}(t)}&#10;                +i\frac{\sqrt{\gamma^2-1} (t+\bv\cdot\bhn)}&#10;                    {b^2 u_{1,\bhn}&#10;                     \adenom_1(t)}&#10;\\&amp;\phantom{=\,}%\hspace*{42mm}&#10;            -i\frac{u_{1,\bhn}}&#10;           {\adenom_1^{3/2}(t)}&#10;%\\&amp;\phantom{=\,}\hspace*{60mm}\times&#10;           \arcsinh\biggl(\frac{\sqrt{\gamma^2-1}}&#10;                              {\sqrt{-b^2} u_{1,\bhn}}&#10;                              (t+\bv\cdot\bhn)\biggr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B8D7CCC-630B-404E-B2DA-3FFB9B1438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3581400"/>
            <a:ext cx="7881429" cy="29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9D8A-8305-493E-AB5C-621B6732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Time-Domain Waveform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387E9-B95E-4BE2-B119-F4F834107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Newman–Penrose scalar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are spinors for the null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387E9-B95E-4BE2-B119-F4F834107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def\nsandaa#1.#2.#3{%&#10; \left\langle\smash{#1}{\vphantom1}\right|{#2}%&#10; \left|\smash{#3}{\vphantom1}\right\rangle}&#10;\def\nsandbb#1.#2.#3{%&#10; \left[\smash{#1}{\vphantom1}\right|{#2}%&#10; \left|\smash{#3}{\vphantom1}\right]}&#10;\def\adenom{\rho}&#10;\def\bn{{\bf b}\cdot \bhn}&#10;\def\nh{{\hat n}}&#10;\def\Util{\Xi}&#10;\def\bv{{\bf v}}&#10;\def\bhn{{\bf \hat n}}&#10;\def\npPhi{\Phi}&#10;\def\npPsi{\Psi}&#10;&#10;\begin{equation*}&#10;\begin{aligned}&#10;\npPhi_2^0&amp;(t,\bhn) =&#10;\\ &amp;-\frac{i g^3 Q_1^2 Q_2}&#10;  {(4 \pi)^3\sqrt2 m_1\, u_{1,\bhn}} &#10;%\\ &amp;\phantom{=\,}\hspace*{8mm}\times&#10;\Bigl[ \nsandaa{\nh}.{u_2\, u_1}.{\nh} &#10;             \,\Util_{1a}^+(t,\bhn;{\bf b})&#10;             -\nsandbb{\nh}.{u_2\, u_1}.{\nh}&#10;             \,\Util_{1a}^-(t,\bhn;{\bf b})&#10;%\\ &amp;\phantom{=\,}%\hspace*{40mm}\phantom{+\,}\times &#10;\\&amp;%\phantom{=\,}&#10;   \hspace*{30mm}%\hphantom{\times\biggl\{\,}&#10;+i \bigl(\nsandaa{\nh}.{b\, u_1}.{\nh} &#10;                -{\nsandbb{\nh}.{b\, u_1}.{\nh}}\bigr)&#10;\,\Util_{1b}(t,\bhn;{\bf b})\Bigr]&#10;%&#10;\\&amp;%\phantom{=\,}&#10;-\frac{i g^3 Q_1 Q_2^2}&#10; {(4 \pi)^3\sqrt2 m_2\, u_{2,\bhn}} &#10;%\\ &amp;\phantom{=\,}\hspace*{8mm}\times&#10;\Bigl[ \nsandaa{\nh}.{u_1\, u_2}.{\nh} &#10;             \,\Util_{2a}^+(t,\bhn;{\bf 0})&#10;             -\nsandbb{\nh}.{u_1\, u_2}.{\nh}&#10;               \,\Util_{2a}^-(t,\bhn;{\bf 0})&#10;\\&amp;%\phantom{=\,}&#10;   \hspace*{30mm}%\hphantom{\times\biggl\{\,}&#10;+i \bigl(\nsandaa{\nh}.{b\, u_2}.{\nh} &#10;         -{\nsandbb{\nh}.{b\, u_2}.{\nh}}\bigr)&#10;\,\Util_{2b}(t,\bhn;{\bf 0})&#10;           \Bigr]&#10;\end{aligned}    &#10;\end{equation*}&#10;&#10;&#10;\end{document}" title="IguanaTex Bitmap Display">
            <a:extLst>
              <a:ext uri="{FF2B5EF4-FFF2-40B4-BE49-F238E27FC236}">
                <a16:creationId xmlns:a16="http://schemas.microsoft.com/office/drawing/2014/main" id="{25A3DE48-A959-4594-A15A-F127001A0F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524" y="2209800"/>
            <a:ext cx="8438476" cy="31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2B6-21EB-4933-B780-9B30C5BC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Massless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9C5-0458-4C72-BBC7-F1A7A395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use this formalism for massless (or very light) particles</a:t>
            </a:r>
          </a:p>
          <a:p>
            <a:r>
              <a:rPr lang="en-US" dirty="0"/>
              <a:t>Compton wavelength diverges</a:t>
            </a:r>
          </a:p>
          <a:p>
            <a:endParaRPr lang="en-US" dirty="0"/>
          </a:p>
          <a:p>
            <a:r>
              <a:rPr lang="en-US" dirty="0"/>
              <a:t>Classically, massless particles don’t exist</a:t>
            </a:r>
          </a:p>
          <a:p>
            <a:endParaRPr lang="en-US" dirty="0"/>
          </a:p>
          <a:p>
            <a:r>
              <a:rPr lang="en-US" dirty="0"/>
              <a:t>We only have classical waves</a:t>
            </a:r>
          </a:p>
        </p:txBody>
      </p:sp>
    </p:spTree>
    <p:extLst>
      <p:ext uri="{BB962C8B-B14F-4D97-AF65-F5344CB8AC3E}">
        <p14:creationId xmlns:p14="http://schemas.microsoft.com/office/powerpoint/2010/main" val="2554333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7778-FB38-411E-8511-42A8AF6D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05ACB-690A-4AD7-B048-04750AEC7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 flipH="1">
                <a:off x="152400" y="1600200"/>
                <a:ext cx="894182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classical field: solution to classical vacuum equation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is a function</a:t>
                </a:r>
              </a:p>
              <a:p>
                <a:r>
                  <a:rPr lang="en-US" dirty="0"/>
                  <a:t>This looks very much like the expression for the field operator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the creation/annihilation operators replaced by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Want a quantum state that effectively makes this replacement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05ACB-690A-4AD7-B048-04750AEC7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152400" y="1600200"/>
                <a:ext cx="8941820" cy="4525963"/>
              </a:xfrm>
              <a:blipFill>
                <a:blip r:embed="rId4"/>
                <a:stretch>
                  <a:fillRect l="-1022" t="-1078" r="-545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def\Acl{A_\textrm{cl}}&#10;\def\kb{k}&#10;\def\fourA{{\tilde A}}&#10;\def\polvhconj#1{\varepsilon^{(#1)*}}&#10;\def\polvh#1{\varepsilon^{(#1)}}&#10;&#10;\begin{equation*}&#10;\sum_\eta \Acl^{(\eta) \, \mu}(x) = \sum_\eta \int d\Phi(\kb)  &#10;\bigl[ \fourA_\eta(\kb) \polvhconj{\eta}{}^\mu(\kb) e^{-i \kb \cdot x} &#10;+ \fourA_\eta^*(\kb) \polvh{\eta}{}^\mu(\kb) e^{+i \kb \cdot x} \bigr] &#10;\end{equation*}&#10;&#10;&#10;\end{document}" title="IguanaTex Bitmap Display">
            <a:extLst>
              <a:ext uri="{FF2B5EF4-FFF2-40B4-BE49-F238E27FC236}">
                <a16:creationId xmlns:a16="http://schemas.microsoft.com/office/drawing/2014/main" id="{524626DC-FADE-49ED-BF56-124B652169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6981" y="2222075"/>
            <a:ext cx="7958858" cy="673524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begin{equation*}&#10;\mathbb{A}_\mu(x) = \frac1{\sqrt{\hbar}}&#10;\sum_{\eta} \int d\Phi(k)\;&#10;\bigl[ a^\vd_{(\eta)}(k) \varepsilon_\mu^{(\eta)*}(k)&#10;e^{-i k\cdot x/\hbar}&#10;+a^\dagger_{(\eta)}(k) \varepsilon_\mu^{(\eta)}(k)&#10;e^{+i k\cdot x/\hbar}&#10;\bigr]&#10;\end{equation*}&#10;&#10;&#10;\end{document}" title="IguanaTex Bitmap Display">
            <a:extLst>
              <a:ext uri="{FF2B5EF4-FFF2-40B4-BE49-F238E27FC236}">
                <a16:creationId xmlns:a16="http://schemas.microsoft.com/office/drawing/2014/main" id="{2EE95A9C-97E5-4854-8751-28FD2524C2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800" y="4008781"/>
            <a:ext cx="8645714" cy="7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7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E7FE-EA6D-4F9B-8FE5-F03D0B6A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Classical–Quantum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7EBB0-19CA-4D47-8DF8-93D306604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Such states are </a:t>
                </a:r>
                <a:r>
                  <a:rPr lang="en-US" i="1" dirty="0"/>
                  <a:t>coherent</a:t>
                </a:r>
                <a:r>
                  <a:rPr lang="en-US" dirty="0"/>
                  <a:t> states, eigenstates of creation/annihilation operators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‘waveshape’</a:t>
                </a:r>
              </a:p>
              <a:p>
                <a:endParaRPr lang="en-US" dirty="0"/>
              </a:p>
              <a:p>
                <a:r>
                  <a:rPr lang="en-US" dirty="0"/>
                  <a:t>Creates coherent states (</a:t>
                </a:r>
                <a:r>
                  <a:rPr lang="en-US" sz="1800" i="1" dirty="0"/>
                  <a:t>e.g</a:t>
                </a:r>
                <a:r>
                  <a:rPr lang="en-US" sz="1800" dirty="0"/>
                  <a:t>. + helicity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7EBB0-19CA-4D47-8DF8-93D306604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usepackage{amssymb}&#10;\pagestyle{empty}&#10;\begin{document}&#10;&#10;\def\DB{I_{\textrm{DB}}}&#10;\def\eps{\epsilon}&#10;\def\Poly{\textsl{Poly}}&#10;\def\Denom{\textsl{Denom}}&#10;&#10;\def\creation#1{a^\dagger_{#1}}&#10;\def\annihilation#1{a^{\vphantom{\dagger}}_{#1}}&#10;\def\creationh#1{\creation{(#1)}}&#10;\def\annihilationh#1{\annihilation{(#1)}}&#10;&#10;\def\coherent#1{\mathbb{C}_{#1}}&#10;\def\normcoherent#1{\mathcal{N}_{#1}}&#10;\def\coherentbra#1{\langle #1|}&#10;\def\coherentket#1{| #1\rangle}&#10;\def\coherentinner#1{\langle #1| #1\rangle}&#10;&#10;&#10;\begin{equation*}&#10;\coherent{\alpha,(\eta)} \equiv &#10;\normcoherent{\alpha} \exp \biggl[ \int d\Phi(k) \, \alpha(k) &#10;\creation{(\eta)}(k) \biggr]&#10;\end{equation*}&#10;&#10;&#10;\end{document}" title="IguanaTex Bitmap Display">
            <a:extLst>
              <a:ext uri="{FF2B5EF4-FFF2-40B4-BE49-F238E27FC236}">
                <a16:creationId xmlns:a16="http://schemas.microsoft.com/office/drawing/2014/main" id="{BDF60843-5C4F-4BE6-AABE-832CD372E9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86000" y="2514600"/>
            <a:ext cx="5046856" cy="72960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amssymb}&#10;\pagestyle{empty}&#10;\begin{document}&#10;&#10;\def\DB{I_{\textrm{DB}}}&#10;\def\eps{\epsilon}&#10;\def\Poly{\textsl{Poly}}&#10;\def\Denom{\textsl{Denom}}&#10;&#10;\def\creation#1{a^\dagger_{#1}}&#10;\def\annihilation#1{a^{\vphantom{\dagger}}_{#1}}&#10;\def\creationh#1{\creation{(#1)}}&#10;\def\annihilationh#1{\annihilation{(#1)}}&#10;&#10;\def\coherent#1{\mathbb{C}_{#1}}&#10;\def\normcoherent#1{\mathcal{N}_{#1}}&#10;\def\coherentbra#1{\langle #1|}&#10;\def\coherentket#1{| #1\rangle}&#10;\def\coherentinner#1{\langle #1| #1\rangle}&#10;&#10;&#10;\begin{equation*}&#10;\coherentket{\alpha^{+}} =  \coherent{\alpha,(+)} |0\rangle &#10;\end{equation*}&#10;&#10;&#10;\end{document}" title="IguanaTex Bitmap Display">
            <a:extLst>
              <a:ext uri="{FF2B5EF4-FFF2-40B4-BE49-F238E27FC236}">
                <a16:creationId xmlns:a16="http://schemas.microsoft.com/office/drawing/2014/main" id="{527D293E-B2D5-4630-BE16-D4D11C58DE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6515" y="4756799"/>
            <a:ext cx="2130285" cy="3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2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2B85-D724-46F7-8D34-6B8944E1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Classical–Quantum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AC93D-2193-4FB7-B9E0-D85E49F15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the expectation of the field in a coherent state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we 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AC93D-2193-4FB7-B9E0-D85E49F15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usepackage{amssymb}&#10;\pagestyle{empty}&#10;\begin{document}&#10;&#10;\def\DB{I_{\textrm{DB}}}&#10;\def\eps{\epsilon}&#10;\def\Poly{\textsl{Poly}}&#10;\def\Denom{\textsl{Denom}}&#10;&#10;\def\polv{\varepsilon}&#10;\def\polvh#1{\varepsilon^{(#1)}}&#10;\def\polvhconj#1{\varepsilon^{(#1)*}}&#10;\def\polvhb#1{{\bar\varepsilon}^{(#1)}}&#10;\def\polvhi#1#2{\varepsilon^{(#1)#2}}&#10;\def\Acl{A_\textrm{cl}}&#10;&#10;\def\coherent#1{\mathbb{C}_{#1}}&#10;\def\normcoherent#1{\mathcal{N}_{#1}}&#10;\def\coherentbra#1{\langle #1|}&#10;\def\coherentket#1{| #1\rangle}&#10;\def\coherentinner#1{\langle #1| #1\rangle}&#10;&#10;\def\kb{\bar k}&#10;\def\alphab{\bar\alpha}&#10;&#10;\def\opA{\operator{A}}&#10;\def\opN{\operator{N}}&#10;\def\operator{\mathbb}&#10;&#10;\begin{equation*}&#10;\begin{aligned}&#10;\coherentbra{\alpha^+} \opA_\mu(x) \coherentket{\alpha^+} &amp;= &#10;\frac1{\sqrt{\hbar}} \int d\Phi(k) \, &#10;\bigl[ \alpha(k) \polvhconj{+}_\mu(k) e^{-i k\cdot x/\hbar} &#10; + \alpha^*(k) \polvh{+}_\mu(k) e^{+ik \cdot x/\hbar} \bigr]&#10; \\&amp;= &#10;\int d\Phi(\kb) \, &#10;\bigl[ \alphab(\kb) \polvhconj{+}_\mu(\kb) e^{-i \kb\cdot x} &#10; + \alphab^*(\kb) \polvh{+}_\mu(\kb) e^{+i \kb \cdot x} \bigr] \\&#10;&amp;\equiv A_{\textrm{cl} \, \mu}(x)\,,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4D80E779-C4DE-4353-962F-EE0AFDC573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" y="2150581"/>
            <a:ext cx="8901524" cy="17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FC949C-1CAA-471D-8935-E4A90CE7DF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FC949C-1CAA-471D-8935-E4A90CE7D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E843-5934-4757-922D-5059A0D56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9C63A-4B04-4414-8394-B52CAED64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29" y="1371600"/>
            <a:ext cx="56208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8164-42B0-4FE4-AA6E-AC9102AC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Would-Be Wave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9C0A-AA7A-4194-9E52-C66F698C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Coherence is not enough; can’t have quantum correlations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800" dirty="0"/>
              <a:t>Glauber’s “complete coherence condition”</a:t>
            </a:r>
          </a:p>
          <a:p>
            <a:r>
              <a:rPr lang="en-US" dirty="0"/>
              <a:t>One can show that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photons </a:t>
            </a:r>
          </a:p>
        </p:txBody>
      </p:sp>
      <p:pic>
        <p:nvPicPr>
          <p:cNvPr id="10" name="Picture 9" descr="\documentclass{article}&#10;\usepackage{amsmath}&#10;\usepackage{amssymb}&#10;\pagestyle{empty}&#10;\begin{document}&#10;&#10;\def\DB{I_{\textrm{DB}}}&#10;\def\eps{\epsilon}&#10;\def\Poly{\textsl{Poly}}&#10;\def\Denom{\textsl{Denom}}&#10;\def\kb{\bar k}&#10;&#10;\def\coherent#1{\mathbb{C}_{#1}}&#10;\def\normcoherent#1{\mathcal{N}_{#1}}&#10;\def\coherentbra#1{\langle #1|}&#10;\def\coherentket#1{| #1\rangle}&#10;\def\coherentinner#1{\langle #1| #1\rangle}&#10;&#10;\begin{equation*}&#10;\begin{aligned}&#10;\coherentbra{\alpha^+} \mathbb{F}^{\mu\nu}(x) \mathbb{F}^{\rho\sigma}(y) \coherentket{\alpha^+} =\ &#10;&amp;\coherentbra{\alpha^+} \mathbb{F}^{\mu\nu}(x) \coherentket{\alpha^+} &#10;\coherentbra{\alpha^+} \mathbb{F}^{\rho\sigma}(y) \coherentket{\alpha^+} \\&#10;&amp; + 4\hbar  &#10;\partial^{[\mu} \eta^{\nu][\sigma}\partial^{\rho]}  &#10;\, \int d\Phi(\kb) \, e^{-i \kb \cdot (x-y)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43BB4C3-D7FA-4ECB-866B-27CF4EF3F4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1638" y="3374257"/>
            <a:ext cx="6640762" cy="969143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amssymb}&#10;\pagestyle{empty}&#10;\begin{document}&#10;&#10;\def\DB{I_{\textrm{DB}}}&#10;\def\eps{\epsilon}&#10;\def\Poly{\textsl{Poly}}&#10;\def\Denom{\textsl{Denom}}&#10;\def\kb{\bar k}&#10;&#10;\def\coherent#1{\mathbb{C}_{#1}}&#10;\def\normcoherent#1{\mathcal{N}_{#1}}&#10;\def\coherentbra#1{\langle #1|}&#10;\def\coherentket#1{| #1\rangle}&#10;\def\coherentinner#1{\langle #1| #1\rangle}&#10;&#10;\begin{equation*}&#10;\begin{aligned}&#10;\coherentbra{\alpha^+} \mathbb{F}^{\mu\nu}(x) \mathbb{F}^{\rho\sigma}(y) \coherentket{\alpha^+} &#10;\simeq\ &amp;\coherentbra{\alpha^+} \mathbb{F}^{\mu\nu}(x) \coherentket{\alpha^+} &#10;\coherentbra{\alpha^+} \mathbb{F}^{\rho\sigma}(y) \coherentket{\alpha^+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D8131D8-3F11-49AC-95CF-24EB8D6286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62295" y="2154264"/>
            <a:ext cx="6233905" cy="278857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&#10;\begin{equation*}&#10;\opN_\gamma = \sum_\hellabel \int \df(k) \, \creationh{\hellabel}(k) \annihilationh{\hellabel}(k)&#10;\end{equation*}&#10;&#10;&#10;\end{document}" title="IguanaTex Bitmap Display">
            <a:extLst>
              <a:ext uri="{FF2B5EF4-FFF2-40B4-BE49-F238E27FC236}">
                <a16:creationId xmlns:a16="http://schemas.microsoft.com/office/drawing/2014/main" id="{4D07BDFC-128C-4881-A74D-BB9E77A900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2200" y="5211571"/>
            <a:ext cx="4220344" cy="8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85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DF59-5C8D-4600-AF15-D043591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Would-Be Wave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F268F-7756-4843-A92D-3E10E7635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/>
              <a:lstStyle/>
              <a:p>
                <a:r>
                  <a:rPr lang="en-US" dirty="0"/>
                  <a:t>How many photons are in our state?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Classical limit </a:t>
                </a:r>
                <a:r>
                  <a:rPr lang="en-US" dirty="0"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≫1</m:t>
                    </m:r>
                  </m:oMath>
                </a14:m>
                <a:r>
                  <a:rPr lang="en-US" dirty="0"/>
                  <a:t>   many photons!</a:t>
                </a:r>
              </a:p>
              <a:p>
                <a:r>
                  <a:rPr lang="en-US" dirty="0"/>
                  <a:t>Also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well-defined and not parametrically small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F268F-7756-4843-A92D-3E10E7635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>
                <a:blip r:embed="rId3"/>
                <a:stretch>
                  <a:fillRect l="-89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\def\alphab{\bar\alpha}&#10;\def\kb{\bar k}&#10;\def\coherent#1{\mathbb{C}_{#1}}&#10;\def\normcoherent#1{\mathcal{N}_{#1}}&#10;\def\coherentbra#1{\langle #1|}&#10;\def\coherentket#1{| #1\rangle}&#10;\def\coherentinner#1{\langle #1| #1\rangle}&#10;&#10;\begin{equation*}&#10;\begin{aligned}&#10;N_\gamma &amp;= \coherentbra{\alpha^+}\opN_\gamma\coherentket{\alpha^+}&#10;\\ &amp;= \int \df(k) |\alpha(k)|^2&#10;\\ &amp;= \frac1{\hbar}\int \df(\kb) |\alphab(\kb)|^2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8FFAA408-6138-40C7-9793-B67F3737B7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485" y="2133601"/>
            <a:ext cx="3092115" cy="19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6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FF2D-93F8-4B6D-B271-1E5D8958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Would-Be Wave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7820-63D3-4487-8B80-D84F1F2B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momentum does it carry?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Finite in classical limit</a:t>
            </a:r>
          </a:p>
          <a:p>
            <a:endParaRPr lang="en-US" dirty="0"/>
          </a:p>
        </p:txBody>
      </p:sp>
      <p:pic>
        <p:nvPicPr>
          <p:cNvPr id="10" name="Picture 9" descr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\def\alphab{\bar\alpha}&#10;\def\kb{\bar k}&#10;\def\coherent#1{\mathbb{C}_{#1}}&#10;\def\normcoherent#1{\mathcal{N}_{#1}}&#10;\def\coherentbra#1{\langle #1|}&#10;\def\coherentket#1{| #1\rangle}&#10;\def\coherentinner#1{\langle #1| #1\rangle}&#10;&#10;\def\beamsymbol{{%&#10;\mathchoice{\scalebox{0.8}{$\odot$}}%&#10;{\scalebox{0.8}{$\odot$}}%&#10;{\scalebox{0.6}{$\odot$}}%&#10;{\scalebox{0.4}{$\odot$}}}}&#10;\def\beamsymbol{\odot}&#10;\def\kbeam{k_{\beamsymbol}}&#10;\def\kbbeam{\kb_{\beamsymbol}}&#10;\def\beampolv{\polv_{\beamsymbol}}&#10;\def\beampolvh#1{\polvh{#1}_{\beamsymbol}}&#10;\def\totalBeamMomentum{K_{\beamsymbol}}&#10;\def\opK{\mathbb{K}}&#10;&#10;\begin{equation*}&#10;\begin{aligned}&#10;\totalBeamMomentum^\mu &amp;= &#10;\coherentbra{\alpha^+}\opK^\mu\coherentket{\alpha^+}&#10;\\ &amp;= \int \df(k) |\alpha(k)|^2\,k^\mu&#10;\\ &amp;= \int \df(\kb) |\alphab(\kb)|^2\,\kb^\mu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877BE97-7BAE-4DD6-8C2F-6F49536A42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0485" y="2133602"/>
            <a:ext cx="3251197" cy="19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5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FD63-FD0E-4355-883F-8CEF751A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Wave–Particle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C83C1-4ACE-4089-9194-15848CBBA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There’s only one kind of spinless structureless point particle</a:t>
                </a:r>
              </a:p>
              <a:p>
                <a:r>
                  <a:rPr lang="en-US" dirty="0"/>
                  <a:t>There are many kinds of classical electromagnetic waves</a:t>
                </a:r>
              </a:p>
              <a:p>
                <a:r>
                  <a:rPr lang="en-US" dirty="0"/>
                  <a:t>The wave is specified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Compton wavelength of particle must be very small</a:t>
                </a:r>
              </a:p>
              <a:p>
                <a:r>
                  <a:rPr lang="en-US" dirty="0"/>
                  <a:t>No such requirement for wavelength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of classical wave</a:t>
                </a:r>
              </a:p>
              <a:p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Just need the wave to not be able to probe the particle quantum-mechanically, nor see its structure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C83C1-4ACE-4089-9194-15848CBBA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  <a:blipFill>
                <a:blip r:embed="rId2"/>
                <a:stretch>
                  <a:fillRect l="-974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92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C634-298D-4759-8B09-874E4402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Wave–Particle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A456B-B6DC-4A44-AE30-FBA41C406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</p:spPr>
            <p:txBody>
              <a:bodyPr/>
              <a:lstStyle/>
              <a:p>
                <a:r>
                  <a:rPr lang="en-US" dirty="0"/>
                  <a:t>Scattering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Particle–particle scattering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light scattering off a charged particle,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offshellness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A456B-B6DC-4A44-AE30-FBA41C406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91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911E-46ED-412E-B461-D2EEDCD7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99338-5186-4F42-A02A-B09B4351B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Basis of plane-wave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coherent states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Initial state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Impact parameter separates beam center from particle</a:t>
                </a:r>
              </a:p>
              <a:p>
                <a:r>
                  <a:rPr lang="en-US" dirty="0"/>
                  <a:t>Particle’s classical four-velocity hidden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Wave’s overall momentum hidden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99338-5186-4F42-A02A-B09B4351B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1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665A-8991-4F30-959F-42DB9770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in Wave–Particle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60E88-EFAA-4D4D-8654-A4823F59A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Same master formula as before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 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+      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+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Look at the first term</a:t>
                </a:r>
              </a:p>
              <a:p>
                <a:r>
                  <a:rPr lang="en-US" dirty="0"/>
                  <a:t>Plug in the form for the initial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60E88-EFAA-4D4D-8654-A4823F59A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&#10;\begin{equation*}&#10;\begin{aligned}&#10;I^\mu_{w(1)} = \int \df(p_1^\vpp)\df(p_1')\; &#10;&amp;e^{-i b\cdot(p_1'-p_1^\vpp)/\hbar} \phi_1(p_1^\vpp)\phi_1^*(p_1')&#10;\\[-2mm] &amp; \times &#10;\,&#10;i (p_1'-p_1^\vpp)^\mu &#10;\langle p_1'\, \alpha_2^{\eta}|T|p_1^\vpp\,\alpha_2^{\eta}\rangle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36B23ED-B043-457A-BA21-3996FD2EC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3484" y="4495800"/>
            <a:ext cx="7111316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9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FF44-FB31-42D7-A28F-DFFDC1CD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5298D-D73D-40F4-8E30-8BB0DD44F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11762"/>
              </a:xfrm>
            </p:spPr>
            <p:txBody>
              <a:bodyPr/>
              <a:lstStyle/>
              <a:p>
                <a:r>
                  <a:rPr lang="en-US" dirty="0"/>
                  <a:t>Matrix elements of coherent states are not of definite order in perturbation theory</a:t>
                </a:r>
              </a:p>
              <a:p>
                <a:r>
                  <a:rPr lang="en-US" dirty="0"/>
                  <a:t>Would ordinarily introduce complete sets of states of definite particle number on both sides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Sums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over different numbers of messengers, include phase-space integrals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5298D-D73D-40F4-8E30-8BB0DD44F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11762"/>
              </a:xfrm>
              <a:blipFill>
                <a:blip r:embed="rId3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&#10;\begin{equation*}&#10;\begin{aligned}&#10;I^\mu_{w(1)} = \hspace*{-10mm}&amp;&#10;\\&amp;\sum_{X,X'}\sum_{\innerh,\innerh'=\pm}&#10;\int \df(p_1^\vpp)\df(p_1')\df(r_1^\vpp)\df(r_1')&#10; \df(k_2^\vpp)\df(k_2')\; &#10;\\[-3mm] &amp;\hspace*{20mm} \times &#10;e^{-i b\cdot(p_1'-p_1^\vpp)/\hbar} &#10;  \phi_1(p_1^\vpp)\phi_1^*(p_1')&#10;\,i (p_1'-p_1^\vpp)^\mu &#10;\\ &amp;\hspace*{20mm} \times &#10;\langle p_1'\, \alpha_2^{\eta}|r_1'\,k_2^{\prime\innerh'}\,X'\rangle&#10;\langle r_1'\,k_2^{\prime \innerh'}\,X'| T&#10;|r_1^\vpp\,k_2^{\innerh}\,X\rangle&#10;\langle r_1^\vpp\,k_2^{\innerh}\,X|p_1^\vpp\,\alpha_2^{\eta}\rangle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CBA6881E-A5CE-47A7-B466-75F65EB7D0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1" y="3229800"/>
            <a:ext cx="8518285" cy="2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6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0CC6-C7E4-47B8-9430-3A6C7E3F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14DC7-4D45-4126-B51B-AD28E3D97E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Drop pair creation</a:t>
                </a:r>
              </a:p>
              <a:p>
                <a:r>
                  <a:rPr lang="en-US" dirty="0"/>
                  <a:t>Each intermediate state contains one massive particle,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On-shell conditions require at least one messenger,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Temptation: leading-order contribution arises from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14DC7-4D45-4126-B51B-AD28E3D97E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91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94A2-1E41-432A-9114-293BFD4B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1424-14D6-4AFE-9199-9A0ABDCB4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Don’t give in to temptation!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Dominant contribution arises when most messengers pass directly from initial to final state</a:t>
            </a:r>
          </a:p>
          <a:p>
            <a:r>
              <a:rPr lang="en-US" dirty="0"/>
              <a:t>Need to sum over additional messengers in the coherent states</a:t>
            </a:r>
          </a:p>
          <a:p>
            <a:r>
              <a:rPr lang="en-US" dirty="0"/>
              <a:t>Needed to recover correct normalization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E9EF-8BB8-4F11-A243-0118BF29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0537B-8CA6-4AEF-BA03-8670E2C64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410200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Caveats</a:t>
                </a:r>
              </a:p>
              <a:p>
                <a:r>
                  <a:rPr lang="en-US" dirty="0"/>
                  <a:t>Two terms inside on-shell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is parametrically smaller and can be ignored </a:t>
                </a:r>
                <a:r>
                  <a:rPr lang="en-US" i="1" dirty="0">
                    <a:solidFill>
                      <a:srgbClr val="FF0000"/>
                    </a:solidFill>
                  </a:rPr>
                  <a:t>unless</a:t>
                </a:r>
                <a:r>
                  <a:rPr lang="en-US" dirty="0"/>
                  <a:t> there are other factors singular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actually happens beyond leading order</a:t>
                </a:r>
              </a:p>
              <a:p>
                <a:endParaRPr lang="en-US" dirty="0"/>
              </a:p>
              <a:p>
                <a:r>
                  <a:rPr lang="en-US" dirty="0"/>
                  <a:t>Need to Laurent-expand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Singularities cancel between terms in physical observables</a:t>
                </a:r>
              </a:p>
              <a:p>
                <a:r>
                  <a:rPr lang="en-US" dirty="0"/>
                  <a:t>For this reason, and on more general grounds, we cannot simply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0537B-8CA6-4AEF-BA03-8670E2C64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410200"/>
              </a:xfrm>
              <a:blipFill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342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07F8-D6CC-40BA-BED0-6419FCF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DA51A-168A-4B26-A3AB-D46C64EF5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/>
                  <a:t>One can carry out these sums explicitly, but that’s very cumbersome and tedious</a:t>
                </a:r>
              </a:p>
              <a:p>
                <a:endParaRPr lang="en-US" dirty="0"/>
              </a:p>
              <a:p>
                <a:r>
                  <a:rPr lang="en-US" dirty="0"/>
                  <a:t>Instead, introduce alternate representation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Evaluate matrix element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DA51A-168A-4B26-A3AB-D46C64EF5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4"/>
                <a:stretch>
                  <a:fillRect l="-929" t="-1078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&#10;&#10;\begin{equation*}&#10;\begin{aligned}&#10;T = \sum_{\tilde\hellabel, \tilde\hellabel'} &#10;\int \df(\trn_1, \trp_1,\tilde k_2^\vpp, \tilde k_2') \; &#10;\langle \trp_1\tilde k_2^{\prime\tilde\hellabel'}  | T &#10;| \trn_1 \tilde k_2^{\tilde\hellabel} \rangle \;&#10;\creationh{\tilde\hellabel'}(\tilde k_2') \creation{}(\trp_1)\, &#10;\annihilation{}(\trn_1)\annihilationh{\tilde\hellabel}(\tilde k_2^\vpp) &#10; + \cdots 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843B0BF-A416-423D-8631-7C260CB4B9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9324" y="3538629"/>
            <a:ext cx="8948476" cy="7285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&#10;\begin{equation*}&#10;\begin{aligned}&#10;\langle p_1'\, \alpha_2^{\eta}| &#10;T|p_1\,\alpha_2^{\eta}\rangle &amp;=&#10;%&#10;\langle \trp_1 \tilde k_2^{\prime\tilde\hellabel'} | T &#10;|\trn_1  \tilde k_2^{\tilde\hellabel} \rangle \;&#10;\langle p_1'\, \alpha_2^{\eta}|&#10;\creationh{\tilde\hellabel'}(\tilde k_2') \creation{}(\trp_1)\, &#10;\annihilationh{\tilde\hellabel}(\tilde k_2^\vpp) &#10;\annihilation{}(\trn_1) |p_1\,\alpha_2^{\eta}\rangle&#10;\\ &amp;= \Del(\trn_1-p_1)\,\Del(\trp_1-p'_1)\,&#10;      \delta_{\tilde\hellabel,\hellabel}&#10;      \delta_{\tilde\hellabel',\hellabel}&#10;      \alpha_2(\tilde k_2^\vpp)\alpha_2^*(\tilde k_2')&#10;      \,\langle \trp_1 \tilde k_2'^{\tilde\hellabel'} | T &#10;| \trn_1 \tilde k_2^{\tilde\hellabel} \rangle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A8C5DF0-5817-4B91-A6C1-444E69D9E9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332" y="5215027"/>
            <a:ext cx="9034286" cy="8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9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23FD-AA48-436F-BCE4-A82A4AF0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AB6B-4CF3-4DC1-8D23-0943FF97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/>
              <a:t>Remaining matrix element introduces scattering amplitude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Messenger superscripts are physical helicities, flip after crossing in usual amplitudes convention</a:t>
            </a:r>
          </a:p>
          <a:p>
            <a:endParaRPr lang="en-US" dirty="0"/>
          </a:p>
          <a:p>
            <a:r>
              <a:rPr lang="en-US" dirty="0"/>
              <a:t>Substitute and sum over intermediate helicities</a:t>
            </a:r>
            <a:endParaRPr lang="en-US" sz="2800" dirty="0"/>
          </a:p>
        </p:txBody>
      </p:sp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\newcommand{\Ampl}{\mathcal{A}}&#10;\newcommand{\AmplB}{\mathcal{\bar A}}&#10;&#10;\begin{equation*}&#10;\begin{aligned}&#10;\langle \trp_1\,\tilde k_2^{\prime\hellabel'}| T&#10;|\trn_1\,\tilde k_2^{\tilde\hellabel}\rangle&#10;&amp;= \Ampl(\trn_1\,\tilde k_2^{\tilde\hellabel}\rightarrow \trp_1\,k_2^{\prime\tilde\hellabel'})\,&#10;\del^{(4)}(\trn_1+\tilde k_2^\vpp-\trp_1-\tilde k_2'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46D918AC-0E3E-4055-B504-C78BBDDF53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2286000"/>
            <a:ext cx="6892286" cy="35619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&#10;\begin{equation*}&#10;\begin{aligned}&#10;I^\mu_{w(1)} &amp;= &#10;%\hspace*{-10mm}&amp;&#10;%\\&amp;&#10;\int \df(p_1)\df(p_1')\df(k_2^\vpp)\df(k_2')\; &#10;\phi_1(p_1^\vpp)\phi_1^*(p_1')&#10;     \alpha_2(k_2^\vpp)\alpha_2^*(k_2')&#10; \\[-2mm] &amp;\hspace*{15mm} \times &#10; e^{-i b\cdot(p_1'-p_1^\vpp)/\hbar} &#10;\,i (p_1'-p_1^\vpp)^\mu &#10;\\ &amp;\hspace*{15mm} \times &#10;\Ampl(p_1^\vpp\,k_2^{\eta}\rightarrow p_1'\,k_2^{\prime \eta})\,\del^{(4)}(p_1^\vpp+k_2^\vpp-p_1'-k_2'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BA33382-2AE4-4CA5-A49B-7E023C37BC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5292" y="4220400"/>
            <a:ext cx="7947423" cy="14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6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D4F7-0E2D-4B18-AEB6-709834CD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E8C8-FC95-4C58-9C3C-BDDDFC4F5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/>
              <a:lstStyle/>
              <a:p>
                <a:r>
                  <a:rPr lang="en-US" dirty="0"/>
                  <a:t>You know the drill…</a:t>
                </a:r>
              </a:p>
              <a:p>
                <a:r>
                  <a:rPr lang="en-US" dirty="0"/>
                  <a:t>Change variables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drop subscript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Analysis of point particle is the same as before</a:t>
                </a:r>
              </a:p>
              <a:p>
                <a:r>
                  <a:rPr lang="en-US" dirty="0"/>
                  <a:t>At leading order, no worries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7E8C8-FC95-4C58-9C3C-BDDDFC4F5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>
                <a:blip r:embed="rId4"/>
                <a:stretch>
                  <a:fillRect l="-963" t="-95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&#10;\begin{equation*}&#10;\begin{aligned}&#10;I^\mu_{w(1)} &amp;= &#10;%\hspace*{-10mm}&amp;&#10;%\\&amp;&#10;\int \df(p_1)\df(k_2)\dd^4 q\;\del(2q\cdot p_1+q^2)\del(2q\cdot k_2-q^2)&#10;\\[-2mm] &amp;\hspace*{20mm} \times &#10;     \Theta(p_1^0+q^0)\Theta(k_2^0-q^0)\; &#10;\\ &amp;\hspace*{20mm} \times &#10;\phi_1(p_1)\phi_1^*(p_1+q)\,\alpha_2^*(k_2-q)\alpha_2(k_2)&#10;\\ &amp;\hspace*{20mm} \times &#10; e^{-i b\cdot q/\hbar} &#10;\,i q^\mu \,&#10;%\\ &amp;\hspace*{30mm} \times &#10;\Ampl(p_1\,k_2^{\eta}\rightarrow p_1+q,\,(k_2-q)^{\eta}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9712AB1-C686-4D7E-8708-F24009D34A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9605" y="2602458"/>
            <a:ext cx="7499995" cy="181714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\def\qb{\bar q}&#10;&#10;\begin{equation*}&#10;\begin{aligned}&#10;\del(2q\cdot p_1+q^2) &amp;\rightarrow \hbar^{-1}\del(2\qb\cdot p_1)&#10;\\ \phi(p_1+q) &amp;\rightarrow \phi(p_1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0BFE254-C62E-470D-82CD-8FD844F4AD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87524" y="5732448"/>
            <a:ext cx="3508476" cy="7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5C13-0365-4898-939B-0CA35714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F680-AEEF-4006-ACC2-FED0520B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 couplings, we have our classical limit</a:t>
            </a:r>
          </a:p>
        </p:txBody>
      </p:sp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begin{equation*}&#10;\begin{aligned}&#10;I^\mu_{w(1),{\rm cl}} &amp;= &#10; g^2 \Lexp \int \df(\kb_2)\dd^4 \qb\;\del(2\qb\cdot p_1)\del(2\qb\cdot \kb_2-\qb^2) \, &#10;\Theta(\kb_2^t - \qb^t)\;&#10;\\[-2mm] &amp;\hspace*{20mm} \times &#10;\alphab_2^*(\kb_2-\qb)\alphab_2(\kb_2)&#10;\\ &amp;\hspace*{20mm} \times &#10;e^{-ib\cdot \qb} &#10;\,i \qb^\mu \,&#10;%\\ &amp;\hspace*{30mm} \times &#10;\AmplB(p_1\,\hbar \kb_2^{\eta}\rightarrow p_1+\hbar \qb,\,\hbar (\kb_2-\qb)^{\eta})&#10;\Rexp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C11C738-2696-4628-B474-2E7097DEAC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400" y="2133600"/>
            <a:ext cx="8255994" cy="1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1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73F6-F871-436A-BC75-978012F3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0E13-5DF2-4A0F-B32F-3E87B48DAF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</p:spPr>
            <p:txBody>
              <a:bodyPr/>
              <a:lstStyle/>
              <a:p>
                <a:r>
                  <a:rPr lang="en-US" dirty="0"/>
                  <a:t>Work in geometric optics domain: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Work with narrow, well-collimated beam: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≪ℓ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steeply peaked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Light scattering gravitationally: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-channel,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Scales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0E13-5DF2-4A0F-B32F-3E87B48DAF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  <a:blipFill>
                <a:blip r:embed="rId2"/>
                <a:stretch>
                  <a:fillRect l="-963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108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6237-5B18-469F-A475-44F8113F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6315B-5BA5-47F3-937C-7D88E4CA7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Simplifications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Impulse of the wave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6315B-5BA5-47F3-937C-7D88E4CA7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begin{equation*}&#10;\begin{aligned}&#10;\langle \Delta p^\mu_2 \rangle &amp;= &#10;-g^2 \Lexp \int \df(\kb_2)\dd^4 \qb\;\del(2\qb\cdot p_1)\del(2\qb\cdot \kb_2) \, \;&#10;|\alphab_2(\kb_2)|^2&#10;\\[-3mm] &amp;\hspace*{20mm} \times &#10;\, e^{-ib\cdot \qb} &#10;\,i \qb^\mu \,&#10;\AmplB(p_1\,\hbar \kb_2^{\eta}\rightarrow p_1+\hbar \qb,\,\hbar (\kb_2-\qb)^{\eta})&#10;\Rexp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52E31F7-4929-40B3-82BB-509207EEC4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1" y="3940715"/>
            <a:ext cx="8202851" cy="12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8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3296-315C-4B06-8873-38581CAE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362EB-399E-4A6F-B0B1-6719A6D88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r>
                  <a:rPr lang="en-US" dirty="0"/>
                  <a:t>Integral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analogous to integral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Sharply peaked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slowly varying amplitude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Convolution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function will produce a sharply peaked function, which we approximate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recognize the remaining integral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ℏ×</m:t>
                    </m:r>
                  </m:oMath>
                </a14:m>
                <a:r>
                  <a:rPr lang="en-US" dirty="0"/>
                  <a:t> number of photons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362EB-399E-4A6F-B0B1-6719A6D88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5"/>
                <a:stretch>
                  <a:fillRect l="-963" t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 \int \df(\kb_2) \, \del(2\qb\cdot \kb_2) \, |\alphab_2(\kb_2)|^2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31D7D8F7-679D-4D1E-8858-BA36A9F1A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3581" y="2362200"/>
            <a:ext cx="8365619" cy="597429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&#10;\, \del(2\qb\cdot \kbbeam) &#10;\int \df(\kb_2)  \, |\alphab_2(\kb_2)|^2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8B3A858-22C9-47EC-9FD3-D8CCC8B365E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3581" y="3974571"/>
            <a:ext cx="8427142" cy="59742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&#10;\,N_\gamma\hbar\, \del(2\qb\cdot \kbbeam) 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D24361BC-2855-45D2-AF57-39CE9F3801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8258" y="5638800"/>
            <a:ext cx="6738476" cy="5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1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21C-5E9B-4651-BF83-A73DCBD4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1CE0E-AB66-403F-B1A7-BE3A9B1D1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:r>
                  <a:rPr lang="en-US" dirty="0"/>
                  <a:t>It’s not precisely clear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means physically</a:t>
                </a:r>
              </a:p>
              <a:p>
                <a:r>
                  <a:rPr lang="en-US" dirty="0"/>
                  <a:t>We can relate it to the total momentum carried by the beam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Substitute into the beam’s impulse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1CE0E-AB66-403F-B1A7-BE3A9B1D1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4"/>
                <a:stretch>
                  <a:fillRect l="-920" t="-674" r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\def\totalBeamMomentum{K_{\odot}}&#10;&#10;\begin{equation*}&#10;\begin{aligned}&#10;\totalBeamMomentum^\mu &amp;= \int \df(\kb) |\alphab(\kb)|^2\,\kb^\mu &#10;\simeq N_\gamma \hbar \, \kbbeam^\mu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A0CC3F8-1A0D-464E-B44D-70DB1AC5E8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6296" y="2590801"/>
            <a:ext cx="4105904" cy="5974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&#10;\begin{equation*}&#10;\begin{aligned}&#10;\langle \Delta p^\mu_2 \rangle &amp;= &#10;-N_\gamma \hbar \, g^2 &#10;\Lexp \int \dd^4 \qb\;\del(2\qb\cdot p_1)\del(2\qb\cdot \kbbeam) \, \;&#10;\\[-3mm] &amp;\hspace*{25mm} \times &#10;\, e^{-ib\cdot \qb} &#10;\,i \qb^\mu \,&#10;\AmplB(p_1\,\hbar \kbbeam^{\eta}\rightarrow p_1+\hbar \qb,\,\hbar (\kbbeam-\qb)^{\eta})&#10;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4C502D1-89A8-4434-A883-84E92E766E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6178" y="3886200"/>
            <a:ext cx="8715422" cy="12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17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31D7-65B7-461C-B691-014DC5CA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F9B8-627D-4E02-A207-4A9D90F4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Amplitude is photon scattering gravitationally off a massive particle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it 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We’ve seen this integral before…</a:t>
            </a:r>
          </a:p>
        </p:txBody>
      </p:sp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\def\totalBeamMomentum{K_{\beamsymbol}}&#10;&#10;\begin{equation*}&#10;\begin{aligned}&#10;\langle \Delta p^\mu_2 \rangle &amp;= i\kappa^2 \, &#10;N_\gamma \hbar \, (p_{1}\cdot \kbbeam)^2 \, \int \dd^4 \qb \;&#10; \del(2\qb\cdot p_1)\del(2\qb\cdot \kbbeam)\;&#10;\, e^{-i b\cdot \qb}  \frac{\qb^\mu}{\bar{q}^2}\\&#10;&amp;= i\kappa^2 \, (p_{1}\cdot \totalBeamMomentum)^2 \, \int \dd^4 \qb \;&#10; \del(2\qb\cdot p_1)\del(2\qb\cdot \totalBeamMomentum)\;&#10;\, e^{-i b\cdot \qb}  \frac{\qb^\mu}{\bar{q}^2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0E81405-4DCD-46E7-8549-BFD891646B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4892" y="3791315"/>
            <a:ext cx="7645709" cy="139028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&#10;\begin{equation*}&#10;\begin{aligned}&#10;\AmplB(p_1^\vpp\,k_2^{\eta}\rightarrow p_1',\,k_2'^{\eta})&#10;= -\frac{(p_{1}^\vpp\cdot \kb_2^\vpp)^2}{\qb^2}+\cdots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B65F30C1-57FA-4BD4-ACF7-FB665F1673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99689" y="2438400"/>
            <a:ext cx="4729711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F240-A2EA-4584-8721-A788C9BA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B044-6C5D-4215-A49B-214EF249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for the impulse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to scattering angle</a:t>
            </a:r>
          </a:p>
        </p:txBody>
      </p:sp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\def\totalBeamMomentum{K_{\beamsymbol}}&#10;&#10;\begin{equation*}&#10;\begin{aligned}&#10;\langle \Delta p^\mu_2 \rangle &amp;= -\kappa^2\, \frac{p_{1}\cdot \totalBeamMomentum}{8 \pi \, b^2} \, b^{\mu}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12B2F3E2-5EF3-4568-B8EF-60071FBE32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78088" y="2133600"/>
            <a:ext cx="2941712" cy="588000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renewcommand{\v}[1]{\boldsymbol{{#1}}}&#10;&#10;\def\DB{I_{\textrm{DB}}}&#10;\def\eps{\epsilon}&#10;\def\Poly{\textsl{Poly}}&#10;\def\Denom{\textsl{Denom}}&#10;&#10;\def\arcsin{\mathop{\rm arcsin}\nolimits}&#10;&#10;\begin{equation*}&#10;|\theta| = &#10;\arcsin\frac{|b \cdot \Delta p|}{|\v{b}| \, E}&#10;= \frac{4G_{N}m}{|\v{b}|}+\cdots&#10;\end{equation*}&#10;&#10;&#10;\end{document}" title="IguanaTex Bitmap Display">
            <a:extLst>
              <a:ext uri="{FF2B5EF4-FFF2-40B4-BE49-F238E27FC236}">
                <a16:creationId xmlns:a16="http://schemas.microsoft.com/office/drawing/2014/main" id="{121A093A-E66A-4329-9913-5AAA0DD55C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78088" y="3962400"/>
            <a:ext cx="3815618" cy="5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F6F3-63BC-4280-AA46-39F7B329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7E0F6-AC56-4F98-8178-062FBABA0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/>
                  <a:t>Key point: correct quantity to integrate over is </a:t>
                </a:r>
                <a:r>
                  <a:rPr lang="en-US" i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the momentum mismatch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the wavenumber mismatch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Associated with messenger exchange</a:t>
                </a:r>
              </a:p>
              <a:p>
                <a:endParaRPr lang="en-US" dirty="0"/>
              </a:p>
              <a:p>
                <a:r>
                  <a:rPr lang="en-US" dirty="0"/>
                  <a:t>What about other momenta?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7E0F6-AC56-4F98-8178-062FBABA0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937" t="-1078" r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697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F288-0386-4578-B080-5CCB47E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Observables-Based Formalism: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A4CAA-5925-43DD-B089-DA9F61980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5364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Pick well-defined observables in the quantum theory also relevant classically</a:t>
                </a:r>
              </a:p>
              <a:p>
                <a:r>
                  <a:rPr lang="en-US" dirty="0"/>
                  <a:t>Express them in terms of scattering amplitudes in the quantum theory</a:t>
                </a:r>
              </a:p>
              <a:p>
                <a:r>
                  <a:rPr lang="en-US" dirty="0"/>
                  <a:t>Take classical limit</a:t>
                </a:r>
              </a:p>
              <a:p>
                <a:pPr lvl="1"/>
                <a:r>
                  <a:rPr lang="en-US" dirty="0"/>
                  <a:t>Extract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s in couplings</a:t>
                </a:r>
              </a:p>
              <a:p>
                <a:pPr lvl="1"/>
                <a:r>
                  <a:rPr lang="en-US" dirty="0"/>
                  <a:t>Wavenumbers for messengers, momenta for particles: extract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dirty="0"/>
                  <a:t> limit, Laurent-expanding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 where needed</a:t>
                </a:r>
              </a:p>
              <a:p>
                <a:r>
                  <a:rPr lang="en-US" dirty="0"/>
                  <a:t>Scattering domain at the moment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Impulse</a:t>
                </a:r>
              </a:p>
              <a:p>
                <a:pPr lvl="1"/>
                <a:r>
                  <a:rPr lang="en-US" dirty="0"/>
                  <a:t>Waveform</a:t>
                </a:r>
              </a:p>
              <a:p>
                <a:pPr lvl="1"/>
                <a:r>
                  <a:rPr lang="en-US" dirty="0"/>
                  <a:t>Light Deflection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A4CAA-5925-43DD-B089-DA9F61980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5364162"/>
              </a:xfrm>
              <a:blipFill>
                <a:blip r:embed="rId2"/>
                <a:stretch>
                  <a:fillRect l="-963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37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BF98-C58B-4C35-9E42-6322F87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664B1-39E5-4C88-9014-A02A05A45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915400" cy="5334000"/>
              </a:xfrm>
            </p:spPr>
            <p:txBody>
              <a:bodyPr/>
              <a:lstStyle/>
              <a:p>
                <a:r>
                  <a:rPr lang="en-US" dirty="0"/>
                  <a:t>Final-state momenta</a:t>
                </a:r>
              </a:p>
              <a:p>
                <a:r>
                  <a:rPr lang="en-US" dirty="0"/>
                  <a:t>Expect: small distortion of </a:t>
                </a:r>
                <a:r>
                  <a:rPr lang="en-US" dirty="0" err="1"/>
                  <a:t>wavepackets</a:t>
                </a:r>
                <a:r>
                  <a:rPr lang="en-US" dirty="0"/>
                  <a:t> under perturbative scattering, narrow peaking to be maintained</a:t>
                </a:r>
              </a:p>
              <a:p>
                <a:r>
                  <a:rPr lang="en-US" dirty="0"/>
                  <a:t>Practically: hard to recast state sums in terms of </a:t>
                </a:r>
                <a:r>
                  <a:rPr lang="en-US" dirty="0" err="1"/>
                  <a:t>wavepackets</a:t>
                </a:r>
                <a:endParaRPr lang="en-US" dirty="0"/>
              </a:p>
              <a:p>
                <a:r>
                  <a:rPr lang="en-US" dirty="0"/>
                  <a:t>Look at peaking indirectly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perturbative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corrections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Implies that momentum transfers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also be small compared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r>
                  <a:rPr lang="en-US" dirty="0"/>
                  <a:t>, and that correct 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Likewise for additional emissions</a:t>
                </a:r>
              </a:p>
              <a:p>
                <a:r>
                  <a:rPr lang="en-US" dirty="0"/>
                  <a:t>Unitarity implies that virtual messenger momenta also must be traded for messenger wavenumbers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664B1-39E5-4C88-9014-A02A05A45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915400" cy="5334000"/>
              </a:xfrm>
              <a:blipFill>
                <a:blip r:embed="rId2"/>
                <a:stretch>
                  <a:fillRect l="-889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9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E20C-EFA6-41AA-9B38-A3249CA7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Work in Practice?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22914-F46A-4FE5-99ED-6592DF66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We see right away that there are additional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can’t just count those at the vertices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nary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Introduce simplifying notation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22914-F46A-4FE5-99ED-6592DF66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3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lead{\mathop{\rm lead}}&#10;\begin{equation*}&#10;\Lexp f(p_i) \Rexp = \lead_{\xi\rightarrow 0}&#10;\int d\Phi(p_i)\,|\phi(p_i)|^2\;f(p_i)\bigg|_{p_i\rightarrow m_i u_i}&#10;\end{equation*}&#10;&#10;&#10;\end{document}" title="IguanaTex Bitmap Display">
            <a:extLst>
              <a:ext uri="{FF2B5EF4-FFF2-40B4-BE49-F238E27FC236}">
                <a16:creationId xmlns:a16="http://schemas.microsoft.com/office/drawing/2014/main" id="{D41AC8A3-5DE3-48C5-BB03-05B0C18F0F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95400" y="5150000"/>
            <a:ext cx="6325029" cy="7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0B6F2F-9C77-49B9-8CC1-CC07AAE93F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General Form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/>
                  <a:t> at Leading Order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0B6F2F-9C77-49B9-8CC1-CC07AAE93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444" r="-444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F5B66-9F45-4850-8F28-C1CB3699B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classical limit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/>
                  <a:t> at leading order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Extract factors of coupling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drop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F5B66-9F45-4850-8F28-C1CB3699B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6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I_{(1),\cl}^\mu =&#10;i\Lexp \hbar^3 \int \hat d^4\qb\;&#10;&amp;\hat\delta(2p_1\cdot\qb+\hbar\qb^2)&#10;\hat\delta(2p_2\cdot\qb-\hbar\qb^2)&#10;\\[-4mm]&amp;\times e^{-ib\cdot\qb} \qb^\mu\,&#10;A^{(0)}(p_1p_2\rightarrow p_1+\hbar\qb,\,p_2-\hbar \qb)&#10; 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E831270-A20A-4B5E-8522-871CAA3F1B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2286000"/>
            <a:ext cx="8466284" cy="123428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I_{(1),\cl}^\mu =&#10;i\frac{g^2}4 \Lexp \hbar^2 \int \hat d^4\qb\;&#10;&amp;\hat\delta(2p_1\cdot\qb)&#10;\hat\delta(2p_2\cdot\qb)&#10;\\[-4mm]&amp;\hspace*{-5mm}&#10;\times e^{-ib\cdot\qb} \qb^\mu\,&#10;\bar A^{(0)}(p_1p_2\rightarrow p_1+\hbar\qb,\,p_2-\hbar \qb)&#10; \Rexp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856FEDA-1EDE-4B63-8C40-B6D9898F90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" y="4175914"/>
            <a:ext cx="8400456" cy="12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567.679"/>
  <p:tag name="LATEXADDIN" val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begin{equation*}&#10;R_{\vmu}(x) = i\int d\Phi(\kb)\;\bigl[&#10;\tilde J_\vmu^\ps(\kb)\,e^{-i\kb\cdot x}&#10;-\tilde J_\vmu^*(\kb)\,e^{+i\kb\cdot x}\bigr]&#10;\end{equation*}&#10;&#10;&#10;\end{document}"/>
  <p:tag name="IGUANATEXSIZE" val="24"/>
  <p:tag name="IGUANATEXCURSOR" val="3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4.7094"/>
  <p:tag name="ORIGINALWIDTH" val="2752.156"/>
  <p:tag name="LATEXADDIN" val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begin{equation*}&#10;R_{\vmu}(x) = \int \hat d\omega\, \hat d^3{\bf\kb} \,&#10;d^3{\bf y}\;&#10;\tilde J_\vmu(\kb)\,&#10;\frac{e^{-i\omega x^0}e^{+i\omega|{\bf x}-{\bf y}|}&#10;e^{+i \kb\cdot y}}&#10;{4\pi|{\bf x}-{\bf y}|}&#10;\end{equation*}&#10;&#10;&#10;\end{document}"/>
  <p:tag name="IGUANATEXSIZE" val="24"/>
  <p:tag name="IGUANATEXCURSOR" val="3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2308.211"/>
  <p:tag name="LATEXADDIN" val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R_{\vmu}(x) = \frac1{4\pi|\mathbf{ x}|}&#10;\int \hat d\omega\;&#10;\tilde J_\vmu(\omega,\omega\bhn)\,&#10;e^{-i\omega (x^0-|{\bf x}|)}&#10;\end{equation*}&#10;&#10;&#10;\end{document}"/>
  <p:tag name="IGUANATEXSIZE" val="24"/>
  <p:tag name="IGUANATEXCURSOR" val="3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419.198"/>
  <p:tag name="LATEXADDIN" val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W_\vmu(t,\bhn;x) = \frac1{4\pi}&#10;\int \hat d\omega\;&#10;\tilde J_\vmu(\omega,\omega\bhn)\,&#10;e^{-i\omega (x^0-|{\bf x}|)}&#10;\end{equation*}&#10;&#10;&#10;\end{document}"/>
  <p:tag name="IGUANATEXSIZE" val="24"/>
  <p:tag name="IGUANATEXCURSOR" val="3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106.487"/>
  <p:tag name="LATEXADDIN" val="\documentclass{article}&#10;\usepackage{amsmath}&#10;\pagestyle{empty}&#10;\begin{document}&#10;&#10;\def\DB{I_{\textrm{DB}}}&#10;\def\eps{\epsilon}&#10;\def\Poly{\textsl{Poly}}&#10;\def\Denom{\textsl{Denom}}&#10;&#10;\def\kb{\bar k}&#10;\def\vmu{{\vec\mu}}&#10;\def\ps{{\vphantom{*}}}&#10;\def\bhn{{\bf\hat n}}&#10;\begin{equation*}&#10;f_\vmu(\omega,\bhn) = &#10;\left\{\begin{matrix}&#10;\frac1{4\pi}&#10;\tilde J_\vmu^\ps(\omega,\omega\bhn)\,,\hfill&#10;&amp;\omega\ge 0\,,&#10;\\&#10;\frac1{4\pi}&#10;\tilde J_\vmu^*(-\omega,-\omega\bhn)\,,\hfill&#10;&amp;\omega &lt; 0\,,&#10;\end{matrix}\right.&#10;\end{equation*}&#10;&#10;&#10;\end{document}"/>
  <p:tag name="IGUANATEXSIZE" val="24"/>
  <p:tag name="IGUANATEXCURSOR" val="4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4004.5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begin{equation*}&#10;\mathbb{A}_\mu(x) = \frac1{\sqrt{\hbar}}&#10;\sum_{\eta} \int d\Phi(k)\;&#10;\bigl[ a^\vd_{(\eta)}(k) \varepsilon_\mu^{(\eta)*}(k)&#10;e^{-i k\cdot x/\hbar}&#10;+a^\dagger_{(\eta)}(k) \varepsilon_\mu^{(\eta)}(k)&#10;e^{+i k\cdot x/\hbar}&#10;\bigr]&#10;\end{equation*}&#10;&#10;&#10;\end{document}"/>
  <p:tag name="IGUANATEXSIZE" val="24"/>
  <p:tag name="IGUANATEXCURSOR" val="4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.94"/>
  <p:tag name="ORIGINALWIDTH" val="3148.106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def\ve{{\vphantom{(\eta)}}}&#10;\begin{equation*}&#10;\begin{aligned}&#10;\mathbb{F}_{\mu\nu}(x) = -\frac{2i}{\hbar^{3/2}}&#10;\sum_{\eta} \int d\Phi(k)\;&#10;\bigl[&amp; a^\vd_{(\eta)}(k) &#10;k_{[\mu}^\ve\varepsilon_{\nu]}^{(\eta)*}(k)&#10;e^{-i k\cdot x/\hbar}&#10;\\[-3mm]&amp; -a^\dagger_{(\eta)}(k) &#10;k_{[\mu}^\ve\varepsilon_{\nu]}^{(\eta)}(k)&#10;e^{+i k\cdot x/\hbar}&#10;\bigr]&#10;\end{aligned}&#10;\end{equation*}&#10;&#10;&#10;\end{document}"/>
  <p:tag name="IGUANATEXSIZE" val="24"/>
  <p:tag name="IGUANATEXCURSOR" val="4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4.6944"/>
  <p:tag name="ORIGINALWIDTH" val="3811.024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begin{equation*}&#10;\begin{aligned}&#10;\langle F_{\mu\nu}^{\rm out}(x)\rangle =&#10;-2i\hbar^{3/2} \sum_{\eta} \int d\Phi(\kb)\;&#10;\bigl[&#10;&amp;\langle\psi|S^\dagger a_{(\eta)}^\vd(\kb)S|\psi\rangle&#10;\kb_{[\mu}^\ve\varepsilon_{\nu]}^{(\eta)*}(\kb)&#10;e^{-i \kb\cdot x}&#10;\\[-4mm]&#10;&amp; -\langle\psi|S^\dagger a_{(\eta)}^\dagger(\kb)S|\psi\rangle&#10;\kb_{[\mu}^\ve\varepsilon_{\nu]}^{(\eta)}(\kb)&#10;e^{+i \kb\cdot x}&#10;\bigr]&#10;\end{aligned}&#10;\end{equation*}&#10;&#10;&#10;\end{document}"/>
  <p:tag name="IGUANATEXSIZE" val="24"/>
  <p:tag name="IGUANATEXCURSOR" val="5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2588.676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begin{equation*}&#10;\begin{aligned}&#10;\tilde J_{\mu\nu}(\kb) = &#10;-2\hbar^{3/2} \sum_{\eta} &#10;\langle\psi|S^\dagger a_{(\eta)}^\vd(\kb)S|\psi\rangle&#10;\kb_{[\mu}^\ve\varepsilon_{\nu]}^{(\eta)*}(\kb)&#10;\end{aligned}&#10;\end{equation*}&#10;&#10;&#10;\end{document}"/>
  <p:tag name="IGUANATEXSIZE" val="24"/>
  <p:tag name="IGUANATEXCURSOR" val="4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.6561"/>
  <p:tag name="ORIGINALWIDTH" val="3798.275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f_{\mu\nu}(\omega,\bhn) = &#10;\left\{&#10;\begin{matrix}&#10;\displaystyle&#10;-\frac{\hbar^{3/2}}{2\pi} \sum_{\eta} &#10;\langle\psi|S^\dagger a_{(\eta)}^\vd(\kb)S|\psi\rangle&#10;\kb_{[\mu}^\ve\varepsilon_{\nu]}^{(\eta)*}(\kb)&#10;\bigg|_{\kb=\omega(1,\bhn)}\,,\hfill&amp;\omega\ge 0&#10;\\&#10;\displaystyle&#10;-\frac{\hbar^{3/2}}{2\pi} \sum_{\eta} &#10;\langle\psi|S^\dagger a_{(\eta)}^\dagger(\kb)S|\psi\rangle&#10;\kb_{[\mu}^\ve\varepsilon_{\nu]}^{(\eta)}(\kb)&#10;\bigg|_{\kb=-\omega(1,\bhn)}\,,\hfill&amp;\omega&lt;0&#10;\end{matrix}&#10;\right.&#10;\end{equation*}&#10;&#10;&#10;\end{document}"/>
  <p:tag name="IGUANATEXSIZE" val="24"/>
  <p:tag name="IGUANATEXCURSOR" val="7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2593.926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lead{\mathop{\rm lead}}&#10;\begin{equation*}&#10;\Lexp f(p_i) \Rexp = \lead_{\xi\rightarrow 0}&#10;\int d\Phi(p_i)\,|\phi(p_i)|^2\;f(p_i)\bigg|_{p_i\rightarrow m_i u_i}&#10;\end{equation*}&#10;&#10;&#10;\end{document}"/>
  <p:tag name="IGUANATEXSIZE" val="24"/>
  <p:tag name="IGUANATEXCURSOR" val="2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.6561"/>
  <p:tag name="ORIGINALWIDTH" val="4577.428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f_{\mu\nu\lambda\sigma}(\omega,\bhn) = &#10;\left\{&#10;\begin{matrix}&#10;\displaystyle&#10;-\frac{i\kappa\hbar^{3/2}}{2\pi} \sum_{\eta} &#10;\langle\psi|S^\dagger a_{(\eta)}^\vd(\kb)S|\psi\rangle&#10;\kb_{[\mu}^\ve\varepsilon_{\nu]}^{(\eta)*}(\kb)&#10;\kb_{[\lambda}^\ve\varepsilon_{\sigma]}^{(\eta)*}(\kb)&#10;\bigg|_{\kb=\omega(1,\bhn)}\,,\hfill&amp;\omega\ge 0&#10;\\&#10;\displaystyle&#10;-\frac{i\kappa\hbar^{3/2}}{2\pi} \sum_{\eta} &#10;\langle\psi|S^\dagger a_{(\eta)}^\dagger(\kb)S|\psi\rangle&#10;\kb_{[\mu}^\ve\varepsilon_{\nu]}^{(\eta)}(\kb)&#10;\kb_{[\lambda}^\ve\varepsilon_{\sigma]}^{(\eta)}(\kb)&#10;\bigg|_{\kb=-\omega(1,\bhn)}\,,\hfill&amp;\omega&lt;0&#10;\end{matrix}&#10;\right.&#10;\end{equation*}&#10;&#10;&#10;\end{document}"/>
  <p:tag name="IGUANATEXSIZE" val="24"/>
  <p:tag name="IGUANATEXCURSOR" val="3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3142.107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\tilde\Phi^0_2(\omega,\bhn) = &#10;\left\{&#10;\begin{matrix}&#10;\displaystyle&#10;-\frac{\omega\hbar^{3/2}}{4\pi} &#10;\langle\psi|S^\dagger a_{(-)}^\vd(\kb)S|\psi\rangle&#10;\bigg|_{\kb=\omega(1,\bhn)}\,,\hfill&amp;\omega\ge 0&#10;\\&#10;\displaystyle&#10;+\frac{\omega\hbar^{3/2}}{4\pi}  &#10;\langle\psi|S^\dagger a_{(+)}^\dagger(\kb)S|\psi\rangle&#10;\bigg|_{\kb=-\omega(1,\bhn)}\,,\hfill&amp;\omega&lt;0&#10;\end{matrix}&#10;\right.&#10;\end{equation*}&#10;&#10;&#10;\end{document}"/>
  <p:tag name="IGUANATEXSIZE" val="24"/>
  <p:tag name="IGUANATEXCURSOR" val="5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3395.575"/>
  <p:tag name="LATEXADDIN" val="\documentclass{article}&#10;\usepackage{amsmath}&#10;\pagestyle{empty}&#10;\begin{document}&#10;&#10;\def\DB{I_{\textrm{DB}}}&#10;\def\eps{\epsilon}&#10;\def\Poly{\textsl{Poly}}&#10;\def\Denom{\textsl{Denom}}&#10;&#10;\def\vd{{\vphantom{\dagger}}}&#10;\def\ve{{\vphantom{(\eta)}}}&#10;\def\kb{\bar k}&#10;\def\bhn{{\bf\hat n}}&#10;\begin{equation*}&#10;\tilde\Psi^0_4(\omega,\bhn) = &#10;\left\{&#10;\begin{matrix}&#10;\displaystyle&#10;-i\frac{\kappa\omega^2\hbar^{3/2}}{8\pi} &#10;\langle\psi|S^\dagger a_{(--)}^\vd(\kb)S|\psi\rangle&#10;\bigg|_{\kb=\omega(1,\bhn)}\,,\hfill&amp;\omega\ge 0&#10;\\&#10;\displaystyle&#10;-i\frac{\kappa\omega^2\hbar^{3/2}}{8\pi}  &#10;\langle\psi|S^\dagger a_{(++)}^\dagger(\kb)S|\psi\rangle&#10;\bigg|_{\kb=-\omega(1,\bhn)}\,,\hfill&amp;\omega&lt;0&#10;\end{matrix}&#10;\right.&#10;\end{equation*}&#10;&#10;&#10;\end{document}"/>
  <p:tag name="IGUANATEXSIZE" val="24"/>
  <p:tag name="IGUANATEXCURSOR" val="5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0.3937"/>
  <p:tag name="ORIGINALWIDTH" val="3055.868"/>
  <p:tag name="LATEXADDIN" val="\documentclass{article}&#10;\usepackage{amsmath}&#10;\pagestyle{empty}&#10;\begin{document}&#10;&#10;\def\DB{I_{\textrm{DB}}}&#10;\def\eps{\epsilon}&#10;\def\Poly{\textsl{Poly}}&#10;\def\Denom{\textsl{Denom}}&#10;\def\Re{\mathop{\textrm{Re}}\nolimits}&#10;\def\hpr{{\vphantom{\prime}}}&#10;\def\ps{{\vphantom{*}}}&#10;\def\ve{{\vphantom{(\eta)}}}&#10;&#10;\begin{equation*}&#10;\begin{aligned}&#10;\langle F_{\mu\nu}(x)\rangle_1 =\hspace*{5mm}&amp;&#10;\\&#10;\frac4{\hbar^{3/2}} \Re \sum_\eta&#10;\int &amp;\Phi(p^\hpr_1) d\Phi(p^\hpr_2) &#10;d\Phi(p'_1) d\Phi(p'_2) d\Phi(k)&#10;\\[-4mm]&amp;\times &#10;e^{-i b\cdot (p'_1-p^\hpr_1)/\hbar}&#10;\phi_1^\ps(p^\hpr_1)\phi_2^\ps(p^\hpr_2)&#10;\phi_1^*(p'_1)\phi_2^*(p'_2)&#10;\\&amp;\times &#10;k^\ve_{[\mu}\varepsilon^{(\eta)*}_{\nu]}(k)&#10;e^{-i k\cdot x/\hbar}&#10;\langle p'_1 p'_2|a_{(\eta)}(k) T|p^\hpr_1 p^\hpr_2\rangle&#10;\end{aligned}&#10;\end{equation*}&#10;&#10;&#10;\end{document}"/>
  <p:tag name="IGUANATEXSIZE" val="24"/>
  <p:tag name="IGUANATEXCURSOR" val="3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2.4335"/>
  <p:tag name="ORIGINALWIDTH" val="2678.665"/>
  <p:tag name="LATEXADDIN" val="\documentclass{article}&#10;\usepackage{amsmath}&#10;\pagestyle{empty}&#10;\begin{document}&#10;&#10;\def\DB{I_{\textrm{DB}}}&#10;\def\eps{\epsilon}&#10;\def\Poly{\textsl{Poly}}&#10;\def\Denom{\textsl{Denom}}&#10;\def\Re{\mathop{\textrm{Re}}\nolimits}&#10;\def\hpr{{\vphantom{\prime}}}&#10;\def\ps{{\vphantom{*}}}&#10;\def\ve{{\vphantom{(\eta)}}}&#10;&#10;\begin{equation*}&#10;\begin{aligned}&#10;\langle p'_1 p'_2|a_{(\eta)}(k) T|p^\hpr_1 p^\hpr_2\rangle &amp;= &#10;\langle p'_1 p'_2 k^\eta|T|p^\hpr_1 p^\hpr_2\rangle&#10;\\&amp;= A(p^\hpr_1 p^\hpr_2\rightarrow p'_1 p'_2 k^\eta)&#10;\\&amp;\hspace*{5mm}\times&#10;\hat\delta^{(4)}(p^\hpr_1\!+\!p^\hpr_2&#10;\!-\!p'_1\!-\!p'_2\!-\!k)&#10;\end{aligned}&#10;\end{equation*}&#10;&#10;&#10;\end{document}"/>
  <p:tag name="IGUANATEXSIZE" val="24"/>
  <p:tag name="IGUANATEXCURSOR" val="5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4.848"/>
  <p:tag name="ORIGINALWIDTH" val="3250.094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\langle F_{\mu\nu}(x)\rangle_{1,\cl} =\hspace*{-3mm}&amp;&#10;\\g^3 \Lexp \hbar^2 &amp;\Re \sum_{\eta}&#10;\int d\Phi(\kb)\; &#10;k_{[\mu}^{\ve\ps}\varepsilon_{\nu]}^{(\eta)*}(\kb)&#10;\,e^{-i\kb\cdot x}&#10;\\ &amp;\times\int \prod_{j=1,2} \hat d^4\qb_j\;&#10;\hat\delta(p_j\cdot \qb_j)\,e^{-i b\cdot\qb_1}&#10;\hat \delta^{(4)}(\qb_1+\qb_2+\kb)&#10;\\[-2mm]&amp;\hspace*{15mm}\times&#10;\bar A(p_1 p_2\rightarrow p_1+\hbar\qb_1,\,p_2+\hbar\qb_2,\,&#10;\hbar\kb)&#10; \Rexp&#10;\end{aligned}&#10;\end{equation*}&#10;&#10;&#10;\end{document}"/>
  <p:tag name="IGUANATEXSIZE" val="24"/>
  <p:tag name="IGUANATEXCURSOR" val="8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5.9468"/>
  <p:tag name="ORIGINALWIDTH" val="3527.559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{\cal R}^{(0)}(\kb^\eta;b) \equiv&#10;\hbar^2 \int\prod_{j=1,2} \hat d^4\qb_j\;&#10;&amp;\hat\delta(p_j\cdot\qb_j)\,e^{-i b\cdot \qb_1}&#10;\,\hat\delta^{(4)}(\qb_1+\qb_2+\kb)&#10;\\[-3mm]&amp;\times&#10;\bar A(p_1 p_2\rightarrow p_1+\hbar\qb_1,\,p_2+\hbar\qb_2,\,&#10;\hbar\kb)&#10;\end{aligned}&#10;\end{equation*}&#10;&#10;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3505.812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\def\Re{\mathop{\rm Re}\nolimits}&#10;\def\ps{{\vphantom{*}}}&#10;\def\ve{{\vphantom{(\eta)}}}&#10;\def\kb{\bar k}&#10;\def\qb{\bar q}&#10;&#10;\begin{equation*}&#10;\begin{aligned}&#10;\langle F_{\mu\nu}(x)\rangle_{1,\cl}^{(0)} =&#10;g^3 \Lexp\Re\sum_\eta&#10;\int d\Phi(\kb)\;&#10;k_{[\mu}^{\ve\ps} \varepsilon_{\nu]}^{(\eta)*}(\kb)&#10;\,e^{-i \kb\cdot x}\,{\cal R}^{(0)}(\kb^\eta;b)&#10;\Rexp&#10;\end{aligned}&#10;\end{equation*}&#10;&#10;&#10;\end{document}"/>
  <p:tag name="IGUANATEXSIZE" val="24"/>
  <p:tag name="IGUANATEXCURSOR" val="6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68.579"/>
  <p:tag name="LATEXADDIN" val="\documentclass{article}&#10;\usepackage{amsmath}&#10;\pagestyle{empty}&#10;\begin{document}&#10;&#10;\def\DB{I_{\textrm{DB}}}&#10;\def\eps{\epsilon}&#10;\def\Poly{\textsl{Poly}}&#10;\def\Denom{\textsl{Denom}}&#10;&#10;\def\bhn{{\bf \hat n}}&#10;\def\hellabel{\eta}&#10;\def\vsuperp{\vphantom{()}}&#10;\newcommand{\RadKerCl}{\mathcal{R}^{(0)}}&#10;\def\kb{\bar k}\def\pol{\varepsilon}&#10;&#10;\def\polv{\varepsilon}&#10;\def\polvh#1{\varepsilon^{(#1)}}&#10;\def\polvhconj#1{\varepsilon^{(#1)*}}&#10;\def\polvhb#1{{\bar\varepsilon}^{(#1)}}&#10;\def\polvhi#1#2{\varepsilon^{(#1)#2}}&#10;&#10;\begin{equation*}&#10;\begin{aligned}&#10;f_{\mu\nu}(\omega,\bhn) = &#10; -\frac{i g^3}{8 \pi}\sum_{\hellabel} \bigl[&amp;\Theta(\omega)    &#10;  \kb^{[\mu\vsuperp}\pol^{(\hellabel)\nu]*}&#10;     \RadKerCl(\kb^{\hellabel};b)\big|_{\kb=\omega(1,\bhn)}&#10;\\ &amp;-\Theta(-\omega)    &#10;  \kb^{[\mu\vsuperp}\pol^{(\hellabel)\nu]}&#10;     \RadKerCl{}^*(\kb^{\hellabel};b)\big|_{\kb=-\omega(1,\bhn)}     &#10;     \bigr]&#10;\end{aligned}&#10;\end{equation*}&#10;&#10;&#10;\end{document}"/>
  <p:tag name="IGUANATEXSIZE" val="24"/>
  <p:tag name="IGUANATEXCURSOR" val="3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3985.002"/>
  <p:tag name="LATEXADDIN" val="\documentclass{article}&#10;\usepackage{amsmath}&#10;\pagestyle{empty}&#10;\begin{document}&#10;&#10;\def\DB{I_{\textrm{DB}}}&#10;\def\eps{\epsilon}&#10;\def\Poly{\textsl{Poly}}&#10;\def\Denom{\textsl{Denom}}&#10;&#10;\def\bhn{{\bf \hat n}}&#10;\def\hellabel{\eta}&#10;\def\vsuperp{\vphantom{()}}&#10;\newcommand{\RadKerCl}{\mathcal{R}^{(0)}}&#10;\def\kb{\bar k}\def\pol{\varepsilon}&#10;&#10;\def\polv{\varepsilon}&#10;\def\polvh#1{\varepsilon^{(#1)}}&#10;\def\polvhconj#1{\varepsilon^{(#1)*}}&#10;\def\polvhb#1{{\bar\varepsilon}^{(#1)}}&#10;\def\polvhi#1#2{\varepsilon^{(#1)#2}}&#10;&#10;\def\Lexp{\biggl\langle\!\!\!\biggl\langle}&#10;\def\Rexp{\biggr\rangle\!\!\!\biggr\rangle}&#10;\def\npPhi{\Phi}&#10;\def\npPsi{\Psi}&#10;&#10;\begin{equation*}&#10;\begin{aligned}&#10;\tilde\npPhi_2^0(\omega,\bhn) = -\frac{i g^3 \omega}{16\pi}&#10;      \Lexp \Theta(\omega)\RadKerCl(\omega(1,\bhn)^{-};b)&#10;      +\Theta(-\omega)\RadKerCl{}^*(-\omega(1,\bhn)^{+};b)\Rexp&#10;\end{aligned}&#10;\end{equation*}&#10;&#10;&#10;\end{document}"/>
  <p:tag name="IGUANATEXSIZE" val="24"/>
  <p:tag name="IGUANATEXCURSOR" val="8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1867"/>
  <p:tag name="ORIGINALWIDTH" val="3472.066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I_{(1),\cl}^\mu =&#10;i\Lexp \hbar^3 \int \hat d^4\qb\;&#10;&amp;\hat\delta(2p_1\cdot\qb+\hbar\qb^2)&#10;\hat\delta(2p_2\cdot\qb-\hbar\qb^2)&#10;\\[-4mm]&amp;\times e^{-ib\cdot\qb} \qb^\mu\,&#10;A^{(0)}(p_1p_2\rightarrow p_1+\hbar\qb,\,p_2-\hbar \qb)&#10; \Rexp&#10;\end{aligned}&#10;\end{equation*}&#10;&#10;&#10;\end{document}"/>
  <p:tag name="IGUANATEXSIZE" val="24"/>
  <p:tag name="IGUANATEXCURSOR" val="5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1.6797"/>
  <p:tag name="ORIGINALWIDTH" val="2028.496"/>
  <p:tag name="LATEXADDIN" val="\documentclass{article}&#10;\usepackage{amsmath}&#10;\pagestyle{empty}&#10;\begin{document}&#10;&#10;\def\DB{I_{\textrm{DB}}}&#10;\def\eps{\epsilon}&#10;\def\Poly{\textsl{Poly}}&#10;\def\Denom{\textsl{Denom}}&#10;&#10;\def\adenom{\rho}&#10;\def\bn{{\bf b}\cdot \bhn}&#10;\def\bhn{{\bf \hat n}}&#10;\def\nh{{\hat n}}&#10;\def\kb{\bar k}&#10;&#10;\begin{equation*}&#10;\begin{aligned}&#10;u_{i,\bhn} &amp;\equiv u_i\cdot \kb/\omega = u_i\cdot(1,\bhn)&#10;\\ \adenom_1(t) &amp;\equiv -b^2 u_{1,\bhn}^2+(\gamma^2-1)(t+\bn)^2&#10;\\ \adenom_2(t) &amp;\equiv -b^2 u_{2,\bhn}^2+(\gamma^2-1)t^2&#10;\end{aligned}    &#10;\end{equation*}&#10;&#10;&#10;\end{document}"/>
  <p:tag name="IGUANATEXSIZE" val="24"/>
  <p:tag name="IGUANATEXCURSOR" val="4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8.058"/>
  <p:tag name="ORIGINALWIDTH" val="4137.233"/>
  <p:tag name="LATEXADDIN" val="\documentclass{article}&#10;\usepackage{amsmath}&#10;\usepackage{mathtools}&#10;&#10;\pagestyle{empty}&#10;\begin{document}&#10;&#10;\def\DB{I_{\textrm{DB}}}&#10;\def\eps{\epsilon}&#10;\def\Poly{\textsl{Poly}}&#10;\def\Denom{\textsl{Denom}}&#10;\def\bhn{{\bf \hat n}}&#10;&#10;%\DeclareMathOperator\arctanh{arctanh}&#10;%\DeclareMathOperator\arcsinh{arcsinh}&#10;\def\arcsinh{\mathop{\rm arcsinh}\nolimits}&#10;\def\adenom{\rho}&#10;&#10;\def\Util{\Xi}&#10;\def\bv{{\bf v}}&#10;\begin{equation*}&#10;\begin{aligned}&#10;\Util_{ia}^{\zeta}(t,\bhn;\bv) &amp;=&#10;\frac{\sqrt{\gamma^2-1}}&#10;      {\adenom_1(t)} &#10;      -\zeta\frac{(\gamma^2-1)(t+\bv\cdot\bhn)}&#10;            {\adenom_1^{3/2}(t)}&#10;%\\&amp;\phantom{=\,}\hspace*{60mm}\times&#10;             \arcsinh\biggl(&#10;                \frac{\sqrt{\gamma^2-1}}{\sqrt{-b^2} u_{1,\bhn}}(t+\bv\cdot\bhn)\biggr)&#10;\\&amp;\phantom{=\,}%\hspace*{40mm}&#10;-\frac{i\pi}2 \frac{(\gamma^2-1)(t+\bv\cdot\bhn)}&#10;        {\adenom_1^{3/2}(t)}&#10;%&#10;\\&#10;\Util_{ib}(t,\bhn;\bv) &amp;=&#10;         \frac{\pi u_{1,\bhn}}&#10;                {\adenom_1^{3/2}(t)}&#10;                +i\frac{\sqrt{\gamma^2-1} (t+\bv\cdot\bhn)}&#10;                    {b^2 u_{1,\bhn}&#10;                     \adenom_1(t)}&#10;\\&amp;\phantom{=\,}%\hspace*{42mm}&#10;            -i\frac{u_{1,\bhn}}&#10;           {\adenom_1^{3/2}(t)}&#10;%\\&amp;\phantom{=\,}\hspace*{60mm}\times&#10;           \arcsinh\biggl(\frac{\sqrt{\gamma^2-1}}&#10;                              {\sqrt{-b^2} u_{1,\bhn}}&#10;                              (t+\bv\cdot\bhn)\biggr)&#10;\end{aligned}&#10;\end{equation*}&#10;&#10;&#10;\end{document}"/>
  <p:tag name="IGUANATEXSIZE" val="24"/>
  <p:tag name="IGUANATEXCURSOR" val="13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2.07"/>
  <p:tag name="ORIGINALWIDTH" val="3908.511"/>
  <p:tag name="LATEXADDIN" val="\documentclass{article}&#10;\usepackage{amsmath}&#10;\pagestyle{empty}&#10;\begin{document}&#10;&#10;\def\DB{I_{\textrm{DB}}}&#10;\def\eps{\epsilon}&#10;\def\Poly{\textsl{Poly}}&#10;\def\Denom{\textsl{Denom}}&#10;&#10;\def\nsandaa#1.#2.#3{%&#10; \left\langle\smash{#1}{\vphantom1}\right|{#2}%&#10; \left|\smash{#3}{\vphantom1}\right\rangle}&#10;\def\nsandbb#1.#2.#3{%&#10; \left[\smash{#1}{\vphantom1}\right|{#2}%&#10; \left|\smash{#3}{\vphantom1}\right]}&#10;\def\adenom{\rho}&#10;\def\bn{{\bf b}\cdot \bhn}&#10;\def\nh{{\hat n}}&#10;\def\Util{\Xi}&#10;\def\bv{{\bf v}}&#10;\def\bhn{{\bf \hat n}}&#10;\def\npPhi{\Phi}&#10;\def\npPsi{\Psi}&#10;&#10;\begin{equation*}&#10;\begin{aligned}&#10;\npPhi_2^0&amp;(t,\bhn) =&#10;\\ &amp;-\frac{i g^3 Q_1^2 Q_2}&#10;  {(4 \pi)^3\sqrt2 m_1\, u_{1,\bhn}} &#10;%\\ &amp;\phantom{=\,}\hspace*{8mm}\times&#10;\Bigl[ \nsandaa{\nh}.{u_2\, u_1}.{\nh} &#10;             \,\Util_{1a}^+(t,\bhn;{\bf b})&#10;             -\nsandbb{\nh}.{u_2\, u_1}.{\nh}&#10;             \,\Util_{1a}^-(t,\bhn;{\bf b})&#10;%\\ &amp;\phantom{=\,}%\hspace*{40mm}\phantom{+\,}\times &#10;\\&amp;%\phantom{=\,}&#10;   \hspace*{30mm}%\hphantom{\times\biggl\{\,}&#10;+i \bigl(\nsandaa{\nh}.{b\, u_1}.{\nh} &#10;                -{\nsandbb{\nh}.{b\, u_1}.{\nh}}\bigr)&#10;\,\Util_{1b}(t,\bhn;{\bf b})\Bigr]&#10;%&#10;\\&amp;%\phantom{=\,}&#10;-\frac{i g^3 Q_1 Q_2^2}&#10; {(4 \pi)^3\sqrt2 m_2\, u_{2,\bhn}} &#10;%\\ &amp;\phantom{=\,}\hspace*{8mm}\times&#10;\Bigl[ \nsandaa{\nh}.{u_1\, u_2}.{\nh} &#10;             \,\Util_{2a}^+(t,\bhn;{\bf 0})&#10;             -\nsandbb{\nh}.{u_1\, u_2}.{\nh}&#10;               \,\Util_{2a}^-(t,\bhn;{\bf 0})&#10;\\&amp;%\phantom{=\,}&#10;   \hspace*{30mm}%\hphantom{\times\biggl\{\,}&#10;+i \bigl(\nsandaa{\nh}.{b\, u_2}.{\nh} &#10;         -{\nsandbb{\nh}.{b\, u_2}.{\nh}}\bigr)&#10;\,\Util_{2b}(t,\bhn;{\bf 0})&#10;           \Bigr]&#10;\end{aligned}    &#10;\end{equation*}&#10;&#10;&#10;\end{document}"/>
  <p:tag name="IGUANATEXSIZE" val="24"/>
  <p:tag name="IGUANATEXCURSOR" val="16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3916.76"/>
  <p:tag name="LATEXADDIN" val="\documentclass{article}&#10;\usepackage{amsmath}&#10;\pagestyle{empty}&#10;\begin{document}&#10;&#10;\def\DB{I_{\textrm{DB}}}&#10;\def\eps{\epsilon}&#10;\def\Poly{\textsl{Poly}}&#10;\def\Denom{\textsl{Denom}}&#10;&#10;\def\Acl{A_\textrm{cl}}&#10;\def\kb{k}&#10;\def\fourA{{\tilde A}}&#10;\def\polvhconj#1{\varepsilon^{(#1)*}}&#10;\def\polvh#1{\varepsilon^{(#1)}}&#10;&#10;\begin{equation*}&#10;\sum_\eta \Acl^{(\eta) \, \mu}(x) = \sum_\eta \int d\Phi(\kb)  &#10;\bigl[ \fourA_\eta(\kb) \polvhconj{\eta}{}^\mu(\kb) e^{-i \kb \cdot x} &#10;+ \fourA_\eta^*(\kb) \polvh{\eta}{}^\mu(\kb) e^{+i \kb \cdot x} \bigr] &#10;\end{equation*}&#10;&#10;&#10;\end{document}"/>
  <p:tag name="IGUANATEXSIZE" val="20"/>
  <p:tag name="IGUANATEXCURSOR" val="5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4004.5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vd{{\vphantom{\dagger}}}&#10;\begin{equation*}&#10;\mathbb{A}_\mu(x) = \frac1{\sqrt{\hbar}}&#10;\sum_{\eta} \int d\Phi(k)\;&#10;\bigl[ a^\vd_{(\eta)}(k) \varepsilon_\mu^{(\eta)*}(k)&#10;e^{-i k\cdot x/\hbar}&#10;+a^\dagger_{(\eta)}(k) \varepsilon_\mu^{(\eta)}(k)&#10;e^{+i k\cdot x/\hbar}&#10;\bigr]&#10;\end{equation*}&#10;&#10;&#10;\end{document}"/>
  <p:tag name="IGUANATEXSIZE" val="24"/>
  <p:tag name="IGUANATEXCURSOR" val="4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69.741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creation#1{a^\dagger_{#1}}&#10;\def\annihilation#1{a^{\vphantom{\dagger}}_{#1}}&#10;\def\creationh#1{\creation{(#1)}}&#10;\def\annihilationh#1{\annihilation{(#1)}}&#10;&#10;\def\coherent#1{\mathbb{C}_{#1}}&#10;\def\normcoherent#1{\mathcal{N}_{#1}}&#10;\def\coherentbra#1{\langle #1|}&#10;\def\coherentket#1{| #1\rangle}&#10;\def\coherentinner#1{\langle #1| #1\rangle}&#10;&#10;&#10;\begin{equation*}&#10;\coherent{\alpha,(\eta)} \equiv &#10;\normcoherent{\alpha} \exp \biggl[ \int d\Phi(k) \, \alpha(k) &#10;\creation{(\eta)}(k) \biggr]&#10;\end{equation*}&#10;&#10;&#10;\end{document}"/>
  <p:tag name="IGUANATEXSIZE" val="24"/>
  <p:tag name="IGUANATEXCURSOR" val="6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873.6408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creation#1{a^\dagger_{#1}}&#10;\def\annihilation#1{a^{\vphantom{\dagger}}_{#1}}&#10;\def\creationh#1{\creation{(#1)}}&#10;\def\annihilationh#1{\annihilation{(#1)}}&#10;&#10;\def\coherent#1{\mathbb{C}_{#1}}&#10;\def\normcoherent#1{\mathcal{N}_{#1}}&#10;\def\coherentbra#1{\langle #1|}&#10;\def\coherentket#1{| #1\rangle}&#10;\def\coherentinner#1{\langle #1| #1\rangle}&#10;&#10;&#10;\begin{equation*}&#10;\coherentket{\alpha^{+}} =  \coherent{\alpha,(+)} |0\rangle &#10;\end{equation*}&#10;&#10;&#10;\end{document}"/>
  <p:tag name="IGUANATEXSIZE" val="24"/>
  <p:tag name="IGUANATEXCURSOR" val="6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8995"/>
  <p:tag name="ORIGINALWIDTH" val="4122.984"/>
  <p:tag name="LATEXADDIN" val="\documentclass{article}&#10;\usepackage{amsmath}&#10;\usepackage{amssymb}&#10;\pagestyle{empty}&#10;\begin{document}&#10;&#10;\def\DB{I_{\textrm{DB}}}&#10;\def\eps{\epsilon}&#10;\def\Poly{\textsl{Poly}}&#10;\def\Denom{\textsl{Denom}}&#10;&#10;\def\polv{\varepsilon}&#10;\def\polvh#1{\varepsilon^{(#1)}}&#10;\def\polvhconj#1{\varepsilon^{(#1)*}}&#10;\def\polvhb#1{{\bar\varepsilon}^{(#1)}}&#10;\def\polvhi#1#2{\varepsilon^{(#1)#2}}&#10;\def\Acl{A_\textrm{cl}}&#10;&#10;\def\coherent#1{\mathbb{C}_{#1}}&#10;\def\normcoherent#1{\mathcal{N}_{#1}}&#10;\def\coherentbra#1{\langle #1|}&#10;\def\coherentket#1{| #1\rangle}&#10;\def\coherentinner#1{\langle #1| #1\rangle}&#10;&#10;\def\kb{\bar k}&#10;\def\alphab{\bar\alpha}&#10;&#10;\def\opA{\operator{A}}&#10;\def\opN{\operator{N}}&#10;\def\operator{\mathbb}&#10;&#10;\begin{equation*}&#10;\begin{aligned}&#10;\coherentbra{\alpha^+} \opA_\mu(x) \coherentket{\alpha^+} &amp;= &#10;\frac1{\sqrt{\hbar}} \int d\Phi(k) \, &#10;\bigl[ \alpha(k) \polvhconj{+}_\mu(k) e^{-i k\cdot x/\hbar} &#10; + \alpha^*(k) \polvh{+}_\mu(k) e^{+ik \cdot x/\hbar} \bigr]&#10; \\&amp;= &#10;\int d\Phi(\kb) \, &#10;\bigl[ \alphab(\kb) \polvhconj{+}_\mu(\kb) e^{-i \kb\cdot x} &#10; + \alphab^*(\kb) \polvh{+}_\mu(\kb) e^{+i \kb \cdot x} \bigr] \\&#10;&amp;\equiv A_{\textrm{cl} \, \mu}(x)\,,&#10;\end{aligned}&#10;\end{equation*}&#10;&#10;&#10;\end{document}"/>
  <p:tag name="IGUANATEXSIZE" val="24"/>
  <p:tag name="IGUANATEXCURSOR" val="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6.9404"/>
  <p:tag name="ORIGINALWIDTH" val="3268.091"/>
  <p:tag name="LATEXADDIN" val="\documentclass{article}&#10;\usepackage{amsmath}&#10;\usepackage{amssymb}&#10;\pagestyle{empty}&#10;\begin{document}&#10;&#10;\def\DB{I_{\textrm{DB}}}&#10;\def\eps{\epsilon}&#10;\def\Poly{\textsl{Poly}}&#10;\def\Denom{\textsl{Denom}}&#10;\def\kb{\bar k}&#10;&#10;\def\coherent#1{\mathbb{C}_{#1}}&#10;\def\normcoherent#1{\mathcal{N}_{#1}}&#10;\def\coherentbra#1{\langle #1|}&#10;\def\coherentket#1{| #1\rangle}&#10;\def\coherentinner#1{\langle #1| #1\rangle}&#10;&#10;\begin{equation*}&#10;\begin{aligned}&#10;\coherentbra{\alpha^+} \mathbb{F}^{\mu\nu}(x) \mathbb{F}^{\rho\sigma}(y) \coherentket{\alpha^+} =\ &#10;&amp;\coherentbra{\alpha^+} \mathbb{F}^{\mu\nu}(x) \coherentket{\alpha^+} &#10;\coherentbra{\alpha^+} \mathbb{F}^{\rho\sigma}(y) \coherentket{\alpha^+} \\&#10;&amp; + 4\hbar  &#10;\partial^{[\mu} \eta^{\nu][\sigma}\partial^{\rho]}  &#10;\, \int d\Phi(\kb) \, e^{-i \kb \cdot (x-y)}&#10;\end{aligned}&#10;\end{equation*}&#10;&#10;&#10;\end{document}"/>
  <p:tag name="IGUANATEXSIZE" val="20"/>
  <p:tag name="IGUANATEXCURSOR" val="7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3067.866"/>
  <p:tag name="LATEXADDIN" val="\documentclass{article}&#10;\usepackage{amsmath}&#10;\usepackage{amssymb}&#10;\pagestyle{empty}&#10;\begin{document}&#10;&#10;\def\DB{I_{\textrm{DB}}}&#10;\def\eps{\epsilon}&#10;\def\Poly{\textsl{Poly}}&#10;\def\Denom{\textsl{Denom}}&#10;\def\kb{\bar k}&#10;&#10;\def\coherent#1{\mathbb{C}_{#1}}&#10;\def\normcoherent#1{\mathcal{N}_{#1}}&#10;\def\coherentbra#1{\langle #1|}&#10;\def\coherentket#1{| #1\rangle}&#10;\def\coherentinner#1{\langle #1| #1\rangle}&#10;&#10;\begin{equation*}&#10;\begin{aligned}&#10;\coherentbra{\alpha^+} \mathbb{F}^{\mu\nu}(x) \mathbb{F}^{\rho\sigma}(y) \coherentket{\alpha^+} &#10;\simeq\ &amp;\coherentbra{\alpha^+} \mathbb{F}^{\mu\nu}(x) \coherentket{\alpha^+} &#10;\coherentbra{\alpha^+} \mathbb{F}^{\rho\sigma}(y) \coherentket{\alpha^+}&#10;\end{aligned}&#10;\end{equation*}&#10;&#10;&#10;\end{document}"/>
  <p:tag name="IGUANATEXSIZE" val="20"/>
  <p:tag name="IGUANATEXCURSOR" val="6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2.9359"/>
  <p:tag name="ORIGINALWIDTH" val="3445.069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I_{(1),\cl}^\mu =&#10;i\frac{g^2}4 \Lexp \hbar^2 \int \hat d^4\qb\;&#10;&amp;\hat\delta(2p_1\cdot\qb)&#10;\hat\delta(2p_2\cdot\qb)&#10;\\[-4mm]&amp;\hspace*{-5mm}&#10;\times e^{-ib\cdot\qb} \qb^\mu\,&#10;\bar A^{(0)}(p_1p_2\rightarrow p_1+\hbar\qb,\,p_2-\hbar \qb)&#10; \Rexp&#10;\end{aligned}&#10;\end{equation*}&#10;&#10;&#10;\end{document}"/>
  <p:tag name="IGUANATEXSIZE" val="24"/>
  <p:tag name="IGUANATEXCURSOR" val="5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1730.784"/>
  <p:tag name="LATEXADDIN" val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&#10;\begin{equation*}&#10;\opN_\gamma = \sum_\hellabel \int \df(k) \, \creationh{\hellabel}(k) \annihilationh{\hellabel}(k)&#10;\end{equation*}&#10;&#10;&#10;\end{document}"/>
  <p:tag name="IGUANATEXSIZE" val="24"/>
  <p:tag name="IGUANATEXCURSOR" val="5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1496"/>
  <p:tag name="ORIGINALWIDTH" val="1268.092"/>
  <p:tag name="LATEXADDIN" val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\def\alphab{\bar\alpha}&#10;\def\kb{\bar k}&#10;\def\coherent#1{\mathbb{C}_{#1}}&#10;\def\normcoherent#1{\mathcal{N}_{#1}}&#10;\def\coherentbra#1{\langle #1|}&#10;\def\coherentket#1{| #1\rangle}&#10;\def\coherentinner#1{\langle #1| #1\rangle}&#10;&#10;\begin{equation*}&#10;\begin{aligned}&#10;N_\gamma &amp;= \coherentbra{\alpha^+}\opN_\gamma\coherentket{\alpha^+}&#10;\\ &amp;= \int \df(k) |\alpha(k)|^2&#10;\\ &amp;= \frac1{\hbar}\int \df(\kb) |\alphab(\kb)|^2&#10;\end{aligned}&#10;\end{equation*}&#10;&#10;&#10;\end{document}"/>
  <p:tag name="IGUANATEXSIZE" val="24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1496"/>
  <p:tag name="ORIGINALWIDTH" val="1333.333"/>
  <p:tag name="LATEXADDIN" val="\documentclass{article}&#10;\usepackage{amsmath}&#10;\usepackage{amssymb}&#10;\pagestyle{empty}&#10;\begin{document}&#10;&#10;\def\DB{I_{\textrm{DB}}}&#10;\def\eps{\epsilon}&#10;\def\Poly{\textsl{Poly}}&#10;\def\Denom{\textsl{Denom}}&#10;\def\hellabel{\eta}&#10;\def\opN{\mathbb{N}}&#10;\def\df{d\Phi}&#10;\def\creation#1{a^\dagger_{#1}}&#10;\def\annihilation#1{a^{\vphantom{\dagger}}_{#1}}&#10;\def\creationh#1{\creation{(#1)}}&#10;\def\annihilationh#1{\annihilation{(#1)}}&#10;\def\alphab{\bar\alpha}&#10;\def\kb{\bar k}&#10;\def\coherent#1{\mathbb{C}_{#1}}&#10;\def\normcoherent#1{\mathcal{N}_{#1}}&#10;\def\coherentbra#1{\langle #1|}&#10;\def\coherentket#1{| #1\rangle}&#10;\def\coherentinner#1{\langle #1| #1\rangle}&#10;&#10;\def\beamsymbol{{%&#10;\mathchoice{\scalebox{0.8}{$\odot$}}%&#10;{\scalebox{0.8}{$\odot$}}%&#10;{\scalebox{0.6}{$\odot$}}%&#10;{\scalebox{0.4}{$\odot$}}}}&#10;\def\beamsymbol{\odot}&#10;\def\kbeam{k_{\beamsymbol}}&#10;\def\kbbeam{\kb_{\beamsymbol}}&#10;\def\beampolv{\polv_{\beamsymbol}}&#10;\def\beampolvh#1{\polvh{#1}_{\beamsymbol}}&#10;\def\totalBeamMomentum{K_{\beamsymbol}}&#10;\def\opK{\mathbb{K}}&#10;&#10;\begin{equation*}&#10;\begin{aligned}&#10;\totalBeamMomentum^\mu &amp;= &#10;\coherentbra{\alpha^+}\opK^\mu\coherentket{\alpha^+}&#10;\\ &amp;= \int \df(k) |\alpha(k)|^2\,k^\mu&#10;\\ &amp;= \int \df(\kb) |\alphab(\kb)|^2\,\kb^\mu&#10;\end{aligned}&#10;\end{equation*}&#10;&#10;&#10;\end{document}"/>
  <p:tag name="IGUANATEXSIZE" val="24"/>
  <p:tag name="IGUANATEXCURSOR" val="7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3.7008"/>
  <p:tag name="ORIGINALWIDTH" val="2916.385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&#10;\begin{equation*}&#10;\begin{aligned}&#10;I^\mu_{w(1)} = \int \df(p_1^\vpp)\df(p_1')\; &#10;&amp;e^{-i b\cdot(p_1'-p_1^\vpp)/\hbar} \phi_1(p_1^\vpp)\phi_1^*(p_1')&#10;\\[-2mm] &amp; \times &#10;\,&#10;i (p_1'-p_1^\vpp)^\mu &#10;\langle p_1'\, \alpha_2^{\eta}|T|p_1^\vpp\,\alpha_2^{\eta}\rangle&#10;\end{aligned}&#10;\end{equation*}&#10;&#10;&#10;\end{document}"/>
  <p:tag name="IGUANATEXSIZE" val="24"/>
  <p:tag name="IGUANATEXCURSOR" val="3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7.1392"/>
  <p:tag name="ORIGINALWIDTH" val="3726.284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&#10;\begin{equation*}&#10;\begin{aligned}&#10;I^\mu_{w(1)} = \hspace*{-10mm}&amp;&#10;\\&amp;\sum_{X,X'}\sum_{\innerh,\innerh'=\pm}&#10;\int \df(p_1^\vpp)\df(p_1')\df(r_1^\vpp)\df(r_1')&#10; \df(k_2^\vpp)\df(k_2')\; &#10;\\[-3mm] &amp;\hspace*{20mm} \times &#10;e^{-i b\cdot(p_1'-p_1^\vpp)/\hbar} &#10;  \phi_1(p_1^\vpp)\phi_1^*(p_1')&#10;\,i (p_1'-p_1^\vpp)^\mu &#10;\\ &amp;\hspace*{20mm} \times &#10;\langle p_1'\, \alpha_2^{\eta}|r_1'\,k_2^{\prime\innerh'}\,X'\rangle&#10;\langle r_1'\,k_2^{\prime \innerh'}\,X'| T&#10;|r_1^\vpp\,k_2^{\innerh}\,X\rangle&#10;\langle r_1^\vpp\,k_2^{\innerh}\,X|p_1^\vpp\,\alpha_2^{\eta}\rangle\end{aligned}&#10;\end{equation*}&#10;&#10;&#10;\end{document}"/>
  <p:tag name="IGUANATEXSIZE" val="24"/>
  <p:tag name="IGUANATEXCURSOR" val="5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.4578"/>
  <p:tag name="ORIGINALWIDTH" val="4144.732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&#10;&#10;\begin{equation*}&#10;\begin{aligned}&#10;T = \sum_{\tilde\hellabel, \tilde\hellabel'} &#10;\int \df(\trn_1, \trp_1,\tilde k_2^\vpp, \tilde k_2') \; &#10;\langle \trp_1\tilde k_2^{\prime\tilde\hellabel'}  | T &#10;| \trn_1 \tilde k_2^{\tilde\hellabel} \rangle \;&#10;\creationh{\tilde\hellabel'}(\tilde k_2') \creation{}(\trp_1)\, &#10;\annihilation{}(\trn_1)\annihilationh{\tilde\hellabel}(\tilde k_2^\vpp) &#10; + \cdots &#10;\end{aligned}&#10;\end{equation*}&#10;&#10;&#10;\end{document}"/>
  <p:tag name="IGUANATEXSIZE" val="24"/>
  <p:tag name="IGUANATEXCURSOR" val="3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5.448"/>
  <p:tag name="ORIGINALWIDTH" val="4184.477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&#10;\begin{equation*}&#10;\begin{aligned}&#10;\langle p_1'\, \alpha_2^{\eta}| &#10;T|p_1\,\alpha_2^{\eta}\rangle &amp;=&#10;%&#10;\langle \trp_1 \tilde k_2^{\prime\tilde\hellabel'} | T &#10;|\trn_1  \tilde k_2^{\tilde\hellabel} \rangle \;&#10;\langle p_1'\, \alpha_2^{\eta}|&#10;\creationh{\tilde\hellabel'}(\tilde k_2') \creation{}(\trp_1)\, &#10;\annihilationh{\tilde\hellabel}(\tilde k_2^\vpp) &#10;\annihilation{}(\trn_1) |p_1\,\alpha_2^{\eta}\rangle&#10;\\ &amp;= \Del(\trn_1-p_1)\,\Del(\trp_1-p'_1)\,&#10;      \delta_{\tilde\hellabel,\hellabel}&#10;      \delta_{\tilde\hellabel',\hellabel}&#10;      \alpha_2(\tilde k_2^\vpp)\alpha_2^*(\tilde k_2')&#10;      \,\langle \trp_1 \tilde k_2'^{\tilde\hellabel'} | T &#10;| \trn_1 \tilde k_2^{\tilde\hellabel} \rangle&#10;\end{aligned}&#10;\end{equation*}&#10;&#10;&#10;\end{document}"/>
  <p:tag name="IGUANATEXSIZE" val="24"/>
  <p:tag name="IGUANATEXCURSOR" val="8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3192.351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\newcommand{\Ampl}{\mathcal{A}}&#10;\newcommand{\AmplB}{\mathcal{\bar A}}&#10;&#10;\begin{equation*}&#10;\begin{aligned}&#10;\langle \trp_1\,\tilde k_2^{\prime\hellabel'}| T&#10;|\trn_1\,\tilde k_2^{\tilde\hellabel}\rangle&#10;&amp;= \Ampl(\trn_1\,\tilde k_2^{\tilde\hellabel}\rightarrow \trp_1\,k_2^{\prime\tilde\hellabel'})\,&#10;\del^{(4)}(\trn_1+\tilde k_2^\vpp-\trp_1-\tilde k_2')&#10;\end{aligned}&#10;\end{equation*}&#10;&#10;&#10;\end{document}"/>
  <p:tag name="IGUANATEXSIZE" val="24"/>
  <p:tag name="IGUANATEXCURSOR" val="5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6.1718"/>
  <p:tag name="ORIGINALWIDTH" val="3476.565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&#10;\begin{equation*}&#10;\begin{aligned}&#10;I^\mu_{w(1)} &amp;= &#10;%\hspace*{-10mm}&amp;&#10;%\\&amp;&#10;\int \df(p_1)\df(p_1')\df(k_2^\vpp)\df(k_2')\; &#10;\phi_1(p_1^\vpp)\phi_1^*(p_1')&#10;     \alpha_2(k_2^\vpp)\alpha_2^*(k_2')&#10; \\[-2mm] &amp;\hspace*{15mm} \times &#10; e^{-i b\cdot(p_1'-p_1^\vpp)/\hbar} &#10;\,i (p_1'-p_1^\vpp)^\mu &#10;\\ &amp;\hspace*{15mm} \times &#10;\Ampl(p_1^\vpp\,k_2^{\eta}\rightarrow p_1'\,k_2^{\prime \eta})\,\del^{(4)}(p_1^\vpp+k_2^\vpp-p_1'-k_2')&#10;\end{aligned}&#10;\end{equation*}&#10;&#10;&#10;\end{document}"/>
  <p:tag name="IGUANATEXSIZE" val="24"/>
  <p:tag name="IGUANATEXCURSOR" val="7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4.9006"/>
  <p:tag name="ORIGINALWIDTH" val="3280.84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&#10;\begin{equation*}&#10;\begin{aligned}&#10;I^\mu_{w(1)} &amp;= &#10;%\hspace*{-10mm}&amp;&#10;%\\&amp;&#10;\int \df(p_1)\df(k_2)\dd^4 q\;\del(2q\cdot p_1+q^2)\del(2q\cdot k_2-q^2)&#10;\\[-2mm] &amp;\hspace*{20mm} \times &#10;     \Theta(p_1^0+q^0)\Theta(k_2^0-q^0)\; &#10;\\ &amp;\hspace*{20mm} \times &#10;\phi_1(p_1)\phi_1^*(p_1+q)\,\alpha_2^*(k_2-q)\alpha_2(k_2)&#10;\\ &amp;\hspace*{20mm} \times &#10; e^{-i b\cdot q/\hbar} &#10;\,i q^\mu \,&#10;%\\ &amp;\hspace*{30mm} \times &#10;\Ampl(p_1\,k_2^{\eta}\rightarrow p_1+q,\,(k_2-q)^{\eta})&#10;\end{aligned}&#10;\end{equation*}&#10;&#10;&#10;\end{document}"/>
  <p:tag name="IGUANATEXSIZE" val="24"/>
  <p:tag name="IGUANATEXCURSOR" val="5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3091.863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\Delta p_1^{\mu,(0)} =&#10;ie^2 Q_1 Q_2 \int \hat d^4\qb\;&#10;&amp;\hat\delta(u_1\cdot\qb)&#10;\hat\delta(u_2\cdot\qb)&#10;%\\[-4mm]&amp;\hspace*{-5mm}&#10;%\times&#10;\, e^{-ib\cdot\qb} \qb^\mu\,&#10;\frac{u_1\cdot u_2}{\qb^2}&#10;\end{aligned}&#10;\end{equation*}&#10;&#10;&#10;\end{document}"/>
  <p:tag name="IGUANATEXSIZE" val="24"/>
  <p:tag name="IGUANATEXCURSOR" val="4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7079"/>
  <p:tag name="ORIGINALWIDTH" val="1625.047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hellabel{\eta}&#10;&#10;\def\trn{\tilde r^\vpp}&#10;\def\trp{\tilde r'}&#10;&#10;&#10;\def\creation#1{a^\dagger_{#1}}&#10;\def\annihilation#1{a^{\vphantom{\dagger}}_{#1}}&#10;\def\creationh#1{\creation{(#1)}}&#10;\def\annihilationh#1{\annihilation{(#1)}}&#10;\def\Del{\del_\Phi}&#10;\def\del{\hat \delta}&#10;&#10;\def\qb{\bar q}&#10;&#10;\begin{equation*}&#10;\begin{aligned}&#10;\del(2q\cdot p_1+q^2) &amp;\rightarrow \hbar^{-1}\del(2\qb\cdot p_1)&#10;\\ \phi(p_1+q) &amp;\rightarrow \phi(p_1)&#10;\end{aligned}&#10;\end{equation*}&#10;&#10;&#10;\end{document}"/>
  <p:tag name="IGUANATEXSIZE" val="24"/>
  <p:tag name="IGUANATEXCURSOR" val="5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6.153"/>
  <p:tag name="ORIGINALWIDTH" val="3611.548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begin{equation*}&#10;\begin{aligned}&#10;I^\mu_{w(1),{\rm cl}} &amp;= &#10; g^2 \Lexp \int \df(\kb_2)\dd^4 \qb\;\del(2\qb\cdot p_1)\del(2\qb\cdot \kb_2-\qb^2) \, &#10;\Theta(\kb_2^t - \qb^t)\;&#10;\\[-2mm] &amp;\hspace*{20mm} \times &#10;\alphab_2^*(\kb_2-\qb)\alphab_2(\kb_2)&#10;\\ &amp;\hspace*{20mm} \times &#10;e^{-ib\cdot \qb} &#10;\,i \qb^\mu \,&#10;%\\ &amp;\hspace*{30mm} \times &#10;\AmplB(p_1\,\hbar \kb_2^{\eta}\rightarrow p_1+\hbar \qb,\,\hbar (\kb_2-\qb)^{\eta})&#10;\Rexp\end{aligned}&#10;\end{equation*}&#10;&#10;&#10;\end{document}"/>
  <p:tag name="IGUANATEXSIZE" val="24"/>
  <p:tag name="IGUANATEXCURSOR" val="7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.4323"/>
  <p:tag name="ORIGINALWIDTH" val="3588.302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begin{equation*}&#10;\begin{aligned}&#10;\langle \Delta p^\mu_2 \rangle &amp;= &#10;-g^2 \Lexp \int \df(\kb_2)\dd^4 \qb\;\del(2\qb\cdot p_1)\del(2\qb\cdot \kb_2) \, \;&#10;|\alphab_2(\kb_2)|^2&#10;\\[-3mm] &amp;\hspace*{20mm} \times &#10;\, e^{-ib\cdot \qb} &#10;\,i \qb^\mu \,&#10;\AmplB(p_1\,\hbar \kb_2^{\eta}\rightarrow p_1+\hbar \qb,\,\hbar (\kb_2-\qb)^{\eta})&#10;\Rexp\end{aligned}&#10;\end{equation*}&#10;&#10;&#10;\end{document}"/>
  <p:tag name="IGUANATEXSIZE" val="24"/>
  <p:tag name="IGUANATEXCURSOR" val="7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874.766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 \int \df(\kb_2) \, \del(2\qb\cdot \kb_2) \, |\alphab_2(\kb_2)|^2&#10;\end{aligned}&#10;\end{equation*}&#10;&#10;&#10;\end{document}"/>
  <p:tag name="IGUANATEXSIZE" val="24"/>
  <p:tag name="IGUANATEXCURSOR" val="5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03.262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&#10;\, \del(2\qb\cdot \kbbeam) &#10;\int \df(\kb_2)  \, |\alphab_2(\kb_2)|^2&#10;\end{aligned}&#10;\end{equation*}&#10;&#10;&#10;\end{document}"/>
  <p:tag name="IGUANATEXSIZE" val="24"/>
  <p:tag name="IGUANATEXCURSOR" val="7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121.11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&#10;\begin{equation*}&#10;\begin{aligned}&#10;\int \df(\kb_2) \, \del(2\qb\cdot \kb_2) \, |\alphab_2(\kb_2)|^2 \, f(\kb_2) \, \simeq f(\kbbeam)&#10;\,N_\gamma\hbar\, \del(2\qb\cdot \kbbeam) &#10;\end{aligned}&#10;\end{equation*}&#10;&#10;&#10;\end{document}"/>
  <p:tag name="IGUANATEXSIZE" val="24"/>
  <p:tag name="IGUANATEXCURSOR" val="7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901.762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&#10;\def\kbeam{k_{\odot}}&#10;\def\kbbeam{\kb_{\odot}}&#10;\def\totalBeamMomentum{K_{\odot}}&#10;&#10;\begin{equation*}&#10;\begin{aligned}&#10;\totalBeamMomentum^\mu &amp;= \int \df(\kb) |\alphab(\kb)|^2\,\kb^\mu &#10;\simeq N_\gamma \hbar \, \kbbeam^\mu&#10;\end{aligned}&#10;\end{equation*}&#10;&#10;&#10;\end{document}"/>
  <p:tag name="IGUANATEXSIZE" val="24"/>
  <p:tag name="IGUANATEXCURSOR" val="7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.4323"/>
  <p:tag name="ORIGINALWIDTH" val="3812.523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&#10;\begin{equation*}&#10;\begin{aligned}&#10;\langle \Delta p^\mu_2 \rangle &amp;= &#10;-N_\gamma \hbar \, g^2 &#10;\Lexp \int \dd^4 \qb\;\del(2\qb\cdot p_1)\del(2\qb\cdot \kbbeam) \, \;&#10;\\[-3mm] &amp;\hspace*{25mm} \times &#10;\, e^{-ib\cdot \qb} &#10;\,i \qb^\mu \,&#10;\AmplB(p_1\,\hbar \kbbeam^{\eta}\rightarrow p_1+\hbar \qb,\,\hbar (\kbbeam-\qb)^{\eta})&#10;\Rexp&#10;\end{aligned}&#10;\end{equation*}&#10;&#10;&#10;\end{document}"/>
  <p:tag name="IGUANATEXSIZE" val="24"/>
  <p:tag name="IGUANATEXCURSOR" val="7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.174"/>
  <p:tag name="ORIGINALWIDTH" val="3344.582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\def\totalBeamMomentum{K_{\beamsymbol}}&#10;&#10;\begin{equation*}&#10;\begin{aligned}&#10;\langle \Delta p^\mu_2 \rangle &amp;= i\kappa^2 \, &#10;N_\gamma \hbar \, (p_{1}\cdot \kbbeam)^2 \, \int \dd^4 \qb \;&#10; \del(2\qb\cdot p_1)\del(2\qb\cdot \kbbeam)\;&#10;\, e^{-i b\cdot \qb}  \frac{\qb^\mu}{\bar{q}^2}\\&#10;&amp;= i\kappa^2 \, (p_{1}\cdot \totalBeamMomentum)^2 \, \int \dd^4 \qb \;&#10; \del(2\qb\cdot p_1)\del(2\qb\cdot \totalBeamMomentum)\;&#10;\, e^{-i b\cdot \qb}  \frac{\qb^\mu}{\bar{q}^2}&#10;\end{aligned}&#10;\end{equation*}&#10;&#10;&#10;\end{document}"/>
  <p:tag name="IGUANATEXSIZE" val="24"/>
  <p:tag name="IGUANATEXCURSOR" val="10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2068.991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&#10;\begin{equation*}&#10;\begin{aligned}&#10;\AmplB(p_1^\vpp\,k_2^{\eta}\rightarrow p_1',\,k_2'^{\eta})&#10;= -\frac{(p_{1}^\vpp\cdot \kb_2^\vpp)^2}{\qb^2}+\cdots&#10;\end{aligned}&#10;\end{equation*}&#10;&#10;&#10;\end{document}"/>
  <p:tag name="IGUANATEXSIZE" val="24"/>
  <p:tag name="IGUANATEXCURSOR" val="6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1731.534"/>
  <p:tag name="LATEXADDIN" val="\documentclass{article}&#10;\usepackage{amsmath}&#10;\pagestyle{empty}&#10;\begin{document}&#10;&#10;\def\DB{I_{\textrm{DB}}}&#10;\def\eps{\epsilon}&#10;\def\Poly{\textsl{Poly}}&#10;\def\Denom{\textsl{Denom}}&#10;&#10;\begin{equation*}&#10;\Delta p_1^{\mu,(0)} = &#10;-\frac{e^2 Q_1 Q_2}{2\pi} &#10;\frac{\gamma}{\sqrt{\gamma^2-1}}\frac{b^\mu}{b^2}&#10;\end{equation*}&#10;&#10;&#10;\end{document}"/>
  <p:tag name="IGUANATEXSIZE" val="20"/>
  <p:tag name="IGUANATEXCURSOR" val="2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1286.839"/>
  <p:tag name="LATEXADDIN" val="\documentclass{article}&#10;\usepackage{amsmath}&#10;\pagestyle{empty}&#10;\begin{document}&#10;&#10;\def\DB{I_{\textrm{DB}}}&#10;\def\eps{\epsilon}&#10;\def\Poly{\textsl{Poly}}&#10;\def\Denom{\textsl{Denom}}&#10;&#10;\def\df{d\Phi}&#10;\def\vpp{{\vphantom{\prime}}}&#10;\def\innerh{\zeta}&#10;\def\del{\hat \delta}&#10;\def\delp{\hat \delta^{(+)}}&#10;\newcommand{\Ampl}{\mathcal{A}}&#10;\newcommand{\AmplB}{\mathcal{\bar A}}&#10;\def\dd{\hat d}&#10;\def\Lexp{\biggl\langle\!\!\!\biggl\langle}&#10;\def\Rexp{\biggr\rangle\!\!\!\biggr\rangle}&#10;\def\qb{\bar q}&#10;\def\kb{\bar k}&#10;\def\alphab{\bar\alpha}&#10;\def\beamsymbol{\odot}&#10;\def\kbbeam{\kb_{\beamsymbol}}&#10;\def\totalBeamMomentum{K_{\beamsymbol}}&#10;&#10;\begin{equation*}&#10;\begin{aligned}&#10;\langle \Delta p^\mu_2 \rangle &amp;= -\kappa^2\, \frac{p_{1}\cdot \totalBeamMomentum}{8 \pi \, b^2} \, b^{\mu}&#10;\end{aligned}&#10;\end{equation*}&#10;&#10;&#10;\end{document}"/>
  <p:tag name="IGUANATEXSIZE" val="24"/>
  <p:tag name="IGUANATEXCURSOR" val="7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877.765"/>
  <p:tag name="LATEXADDIN" val="\documentclass{article}&#10;\usepackage{amsmath}&#10;\pagestyle{empty}&#10;\begin{document}&#10;&#10;\renewcommand{\v}[1]{\boldsymbol{{#1}}}&#10;&#10;\def\DB{I_{\textrm{DB}}}&#10;\def\eps{\epsilon}&#10;\def\Poly{\textsl{Poly}}&#10;\def\Denom{\textsl{Denom}}&#10;&#10;\def\arcsin{\mathop{\rm arcsin}\nolimits}&#10;&#10;\begin{equation*}&#10;|\theta| = &#10;\arcsin\frac{|b \cdot \Delta p|}{|\v{b}| \, E}&#10;= \frac{4G_{N}m}{|\v{b}|}+\cdots&#10;\end{equation*}&#10;&#10;&#10;\end{document}"/>
  <p:tag name="IGUANATEXSIZE" val="20"/>
  <p:tag name="IGUANATEXCURSOR" val="2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3310.836"/>
  <p:tag name="LATEXADDIN" val="\documentclass{article}&#10;\usepackage{amsmath}&#10;\pagestyle{empty}&#10;\begin{document}&#10;&#10;\def\DB{I_{\textrm{DB}}}&#10;\def\eps{\epsilon}&#10;\def\Poly{\textsl{Poly}}&#10;\def\Denom{\textsl{Denom}}&#10;&#10;\def\Lexp{\biggl\langle\!\!\!\biggl\langle}&#10;\def\Rexp{\biggr\rangle\!\!\!\biggr\rangle}&#10;\def\cl{\textrm{cl}}&#10;\def\lead{\mathop{\rm lead}}&#10;\def\qb{\bar q}&#10;&#10;\begin{equation*}&#10;\begin{aligned}&#10;\Delta p_1^{\mu,(0)} =&#10;i\frac{\kappa^2}4 m_1 m_2 \int \hat d^4\qb\;&#10;&amp;\hat\delta(u_1\cdot\qb)&#10;\hat\delta(u_2\cdot\qb)&#10;%\\[-4mm]&amp;\hspace*{-5mm}&#10;\,e^{-ib\cdot\qb} \qb^\mu\,&#10;\frac{(u_1\cdot u_2)^2}{\qb^2}&#10;\end{aligned}&#10;\end{equation*}&#10;&#10;&#10;\end{document}"/>
  <p:tag name="IGUANATEXSIZE" val="24"/>
  <p:tag name="IGUANATEXCURSOR" val="5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1769.779"/>
  <p:tag name="LATEXADDIN" val="\documentclass{article}&#10;\usepackage{amsmath}&#10;\pagestyle{empty}&#10;\begin{document}&#10;&#10;\def\DB{I_{\textrm{DB}}}&#10;\def\eps{\epsilon}&#10;\def\Poly{\textsl{Poly}}&#10;\def\Denom{\textsl{Denom}}&#10;&#10;\begin{equation*}&#10;\Delta p_1^{\mu,(0)} = &#10;-{4 G m_1 m_2} &#10;\frac{\gamma^2}{\sqrt{\gamma^2-1}}\frac{b^\mu}{b^2}&#10;\end{equation*}&#10;&#10;&#10;\end{document}"/>
  <p:tag name="IGUANATEXSIZE" val="20"/>
  <p:tag name="IGUANATEXCURSOR" val="2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9576"/>
  <p:tag name="ORIGINALWIDTH" val="1769.779"/>
  <p:tag name="LATEXADDIN" val="\documentclass{article}&#10;\usepackage{amsmath}&#10;\pagestyle{empty}&#10;\begin{document}&#10;&#10;\def\DB{I_{\textrm{DB}}}&#10;\def\eps{\epsilon}&#10;\def\Poly{\textsl{Poly}}&#10;\def\Denom{\textsl{Denom}}&#10;&#10;\begin{equation*}&#10;\Delta p_1^{\mu,(0)} = &#10;-{4 G m_1 m_2} &#10;\frac{\gamma^2-\frac12}{\sqrt{\gamma^2-1}}&#10;\frac{b^\mu}{b^2}&#10;\end{equation*}&#10;&#10;&#10;\end{document}"/>
  <p:tag name="IGUANATEXSIZE" val="20"/>
  <p:tag name="IGUANATEXCURSOR" val="2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Microsoft Office PowerPoint</Application>
  <PresentationFormat>On-screen Show (4:3)</PresentationFormat>
  <Paragraphs>465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Cambria Math</vt:lpstr>
      <vt:lpstr>Garamond</vt:lpstr>
      <vt:lpstr>Palatino Linotype</vt:lpstr>
      <vt:lpstr>Office Theme</vt:lpstr>
      <vt:lpstr>Classical Gravity from  Quantum Scattering Amplitudes Lecture II</vt:lpstr>
      <vt:lpstr>Summary of Lecture I</vt:lpstr>
      <vt:lpstr>I_((1))^μ</vt:lpstr>
      <vt:lpstr>I_((2))^μ</vt:lpstr>
      <vt:lpstr>Classical Limit, part 2</vt:lpstr>
      <vt:lpstr>Classical Limit, part 2</vt:lpstr>
      <vt:lpstr>Classical Limit, part 2</vt:lpstr>
      <vt:lpstr>How Does This Work in Practice?</vt:lpstr>
      <vt:lpstr>General Form of I_((1))^μ at Leading Order</vt:lpstr>
      <vt:lpstr>QED Example</vt:lpstr>
      <vt:lpstr>QED Example</vt:lpstr>
      <vt:lpstr>Simple Example of Double Copy</vt:lpstr>
      <vt:lpstr>Simple Example of Double Copy</vt:lpstr>
      <vt:lpstr>Local Observables</vt:lpstr>
      <vt:lpstr>Local Observables</vt:lpstr>
      <vt:lpstr>Radiation</vt:lpstr>
      <vt:lpstr>Radiation</vt:lpstr>
      <vt:lpstr>Radiation</vt:lpstr>
      <vt:lpstr>Radiation</vt:lpstr>
      <vt:lpstr>Waveform</vt:lpstr>
      <vt:lpstr>Electromagnetic Field</vt:lpstr>
      <vt:lpstr>Electromagnetic Field Strength</vt:lpstr>
      <vt:lpstr>Current &amp; Spectral Waveform</vt:lpstr>
      <vt:lpstr>Gravity</vt:lpstr>
      <vt:lpstr>Newman–Penrose Scalars</vt:lpstr>
      <vt:lpstr>Newman–Penrose Scalars</vt:lpstr>
      <vt:lpstr>Newman–Penrose Scalars</vt:lpstr>
      <vt:lpstr>Waveform</vt:lpstr>
      <vt:lpstr>Waveform, First Term</vt:lpstr>
      <vt:lpstr>Waveform, First Term</vt:lpstr>
      <vt:lpstr>Radiation Kernel</vt:lpstr>
      <vt:lpstr>Spectral Waveform</vt:lpstr>
      <vt:lpstr>Evaluating R</vt:lpstr>
      <vt:lpstr>Auxiliary Functions</vt:lpstr>
      <vt:lpstr>Time-Domain Waveform</vt:lpstr>
      <vt:lpstr>Scattering Massless Particles</vt:lpstr>
      <vt:lpstr>Classical Waves</vt:lpstr>
      <vt:lpstr>Classical–Quantum Correspondence</vt:lpstr>
      <vt:lpstr>Classical–Quantum Correspondence</vt:lpstr>
      <vt:lpstr>Properties of Would-Be Wave States</vt:lpstr>
      <vt:lpstr>Properties of Would-Be Wave States</vt:lpstr>
      <vt:lpstr>Properties of Would-Be Wave States</vt:lpstr>
      <vt:lpstr>Wave–Particle Scattering</vt:lpstr>
      <vt:lpstr>Wave–Particle Scattering</vt:lpstr>
      <vt:lpstr>Initial State</vt:lpstr>
      <vt:lpstr>Impulse in Wave–Particle Scattering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Light Deflection</vt:lpstr>
      <vt:lpstr>Light Deflection</vt:lpstr>
      <vt:lpstr>Light Deflection</vt:lpstr>
      <vt:lpstr>Light Deflection</vt:lpstr>
      <vt:lpstr>Light Deflection</vt:lpstr>
      <vt:lpstr>Light Deflection</vt:lpstr>
      <vt:lpstr>Observables-Based Formalism: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800</cp:revision>
  <dcterms:created xsi:type="dcterms:W3CDTF">2011-08-09T19:59:47Z</dcterms:created>
  <dcterms:modified xsi:type="dcterms:W3CDTF">2022-02-10T13:55:30Z</dcterms:modified>
</cp:coreProperties>
</file>