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7" r:id="rId6"/>
    <p:sldId id="261" r:id="rId7"/>
    <p:sldId id="266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84" y="464"/>
      </p:cViewPr>
      <p:guideLst/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AE57-23C6-DB48-9E9B-716791B48008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AB5C-2210-0547-A1A4-ACBB4F99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9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24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9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nbi.ku.dk/e/earthandsk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nbi.ku.dk/e/earthandsk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.d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&lt;earth and sky banner (picture by Gabriel Brammer)&gt;">
            <a:extLst>
              <a:ext uri="{FF2B5EF4-FFF2-40B4-BE49-F238E27FC236}">
                <a16:creationId xmlns:a16="http://schemas.microsoft.com/office/drawing/2014/main" id="{3B5AC895-5819-A64D-8170-29BCBB0B0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40915"/>
          <a:stretch/>
        </p:blipFill>
        <p:spPr bwMode="auto"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B3290-A510-6345-819D-CB1E4C849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27" y="1621241"/>
            <a:ext cx="3306948" cy="2273389"/>
          </a:xfrm>
        </p:spPr>
        <p:txBody>
          <a:bodyPr anchor="b">
            <a:normAutofit fontScale="90000"/>
          </a:bodyPr>
          <a:lstStyle/>
          <a:p>
            <a:r>
              <a:rPr lang="en-US" sz="4800" cap="all" dirty="0"/>
              <a:t>where   the earth meets    the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312D7-56AA-524F-8D9C-696C74F73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27" y="4389496"/>
            <a:ext cx="3843660" cy="2130573"/>
          </a:xfrm>
        </p:spPr>
        <p:txBody>
          <a:bodyPr anchor="t">
            <a:normAutofit/>
          </a:bodyPr>
          <a:lstStyle/>
          <a:p>
            <a:r>
              <a:rPr lang="en-US" dirty="0"/>
              <a:t>inter-disciplinary workshop</a:t>
            </a:r>
          </a:p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and 28</a:t>
            </a:r>
            <a:r>
              <a:rPr lang="en-US" baseline="30000" dirty="0"/>
              <a:t>th</a:t>
            </a:r>
            <a:r>
              <a:rPr lang="en-US" dirty="0"/>
              <a:t> of May 2021</a:t>
            </a:r>
          </a:p>
          <a:p>
            <a:endParaRPr lang="en-US" dirty="0"/>
          </a:p>
          <a:p>
            <a:r>
              <a:rPr lang="en-US" b="1" dirty="0">
                <a:hlinkClick r:id="rId3"/>
              </a:rPr>
              <a:t>https://indico.nbi.ku.dk/e/earthandsky</a:t>
            </a:r>
            <a:endParaRPr lang="en-US" b="1" dirty="0"/>
          </a:p>
          <a:p>
            <a:endParaRPr lang="en-US" dirty="0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D3F46-8E0F-594B-A314-88D3CB08E4B3}"/>
              </a:ext>
            </a:extLst>
          </p:cNvPr>
          <p:cNvSpPr txBox="1"/>
          <p:nvPr/>
        </p:nvSpPr>
        <p:spPr>
          <a:xfrm>
            <a:off x="10760764" y="6590934"/>
            <a:ext cx="1431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G. Brammer</a:t>
            </a:r>
          </a:p>
        </p:txBody>
      </p:sp>
    </p:spTree>
    <p:extLst>
      <p:ext uri="{BB962C8B-B14F-4D97-AF65-F5344CB8AC3E}">
        <p14:creationId xmlns:p14="http://schemas.microsoft.com/office/powerpoint/2010/main" val="316732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BA30-9F60-7B47-BE78-49441B15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start!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7C2D-F59B-2449-BDB8-05697E63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B31F9-8864-6D45-B2B4-8D6037F47AF0}"/>
              </a:ext>
            </a:extLst>
          </p:cNvPr>
          <p:cNvSpPr txBox="1"/>
          <p:nvPr/>
        </p:nvSpPr>
        <p:spPr>
          <a:xfrm>
            <a:off x="285920" y="4653250"/>
            <a:ext cx="4636975" cy="1431161"/>
          </a:xfrm>
          <a:prstGeom prst="rect">
            <a:avLst/>
          </a:pr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11987"/>
                      <a:gd name="connsiteY0" fmla="*/ 0 h 723275"/>
                      <a:gd name="connsiteX1" fmla="*/ 484379 w 4211987"/>
                      <a:gd name="connsiteY1" fmla="*/ 0 h 723275"/>
                      <a:gd name="connsiteX2" fmla="*/ 884517 w 4211987"/>
                      <a:gd name="connsiteY2" fmla="*/ 0 h 723275"/>
                      <a:gd name="connsiteX3" fmla="*/ 1495255 w 4211987"/>
                      <a:gd name="connsiteY3" fmla="*/ 0 h 723275"/>
                      <a:gd name="connsiteX4" fmla="*/ 1979634 w 4211987"/>
                      <a:gd name="connsiteY4" fmla="*/ 0 h 723275"/>
                      <a:gd name="connsiteX5" fmla="*/ 2464012 w 4211987"/>
                      <a:gd name="connsiteY5" fmla="*/ 0 h 723275"/>
                      <a:gd name="connsiteX6" fmla="*/ 3074751 w 4211987"/>
                      <a:gd name="connsiteY6" fmla="*/ 0 h 723275"/>
                      <a:gd name="connsiteX7" fmla="*/ 3517009 w 4211987"/>
                      <a:gd name="connsiteY7" fmla="*/ 0 h 723275"/>
                      <a:gd name="connsiteX8" fmla="*/ 4211987 w 4211987"/>
                      <a:gd name="connsiteY8" fmla="*/ 0 h 723275"/>
                      <a:gd name="connsiteX9" fmla="*/ 4211987 w 4211987"/>
                      <a:gd name="connsiteY9" fmla="*/ 376103 h 723275"/>
                      <a:gd name="connsiteX10" fmla="*/ 4211987 w 4211987"/>
                      <a:gd name="connsiteY10" fmla="*/ 723275 h 723275"/>
                      <a:gd name="connsiteX11" fmla="*/ 3685489 w 4211987"/>
                      <a:gd name="connsiteY11" fmla="*/ 723275 h 723275"/>
                      <a:gd name="connsiteX12" fmla="*/ 3201110 w 4211987"/>
                      <a:gd name="connsiteY12" fmla="*/ 723275 h 723275"/>
                      <a:gd name="connsiteX13" fmla="*/ 2590372 w 4211987"/>
                      <a:gd name="connsiteY13" fmla="*/ 723275 h 723275"/>
                      <a:gd name="connsiteX14" fmla="*/ 1979634 w 4211987"/>
                      <a:gd name="connsiteY14" fmla="*/ 723275 h 723275"/>
                      <a:gd name="connsiteX15" fmla="*/ 1537375 w 4211987"/>
                      <a:gd name="connsiteY15" fmla="*/ 723275 h 723275"/>
                      <a:gd name="connsiteX16" fmla="*/ 1010877 w 4211987"/>
                      <a:gd name="connsiteY16" fmla="*/ 723275 h 723275"/>
                      <a:gd name="connsiteX17" fmla="*/ 0 w 4211987"/>
                      <a:gd name="connsiteY17" fmla="*/ 723275 h 723275"/>
                      <a:gd name="connsiteX18" fmla="*/ 0 w 4211987"/>
                      <a:gd name="connsiteY18" fmla="*/ 361638 h 723275"/>
                      <a:gd name="connsiteX19" fmla="*/ 0 w 4211987"/>
                      <a:gd name="connsiteY19" fmla="*/ 0 h 723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211987" h="723275" extrusionOk="0">
                        <a:moveTo>
                          <a:pt x="0" y="0"/>
                        </a:moveTo>
                        <a:cubicBezTo>
                          <a:pt x="173507" y="-17401"/>
                          <a:pt x="363702" y="18359"/>
                          <a:pt x="484379" y="0"/>
                        </a:cubicBezTo>
                        <a:cubicBezTo>
                          <a:pt x="605056" y="-18359"/>
                          <a:pt x="737437" y="6805"/>
                          <a:pt x="884517" y="0"/>
                        </a:cubicBezTo>
                        <a:cubicBezTo>
                          <a:pt x="1031597" y="-6805"/>
                          <a:pt x="1265356" y="14456"/>
                          <a:pt x="1495255" y="0"/>
                        </a:cubicBezTo>
                        <a:cubicBezTo>
                          <a:pt x="1725154" y="-14456"/>
                          <a:pt x="1856524" y="52850"/>
                          <a:pt x="1979634" y="0"/>
                        </a:cubicBezTo>
                        <a:cubicBezTo>
                          <a:pt x="2102744" y="-52850"/>
                          <a:pt x="2329740" y="49329"/>
                          <a:pt x="2464012" y="0"/>
                        </a:cubicBezTo>
                        <a:cubicBezTo>
                          <a:pt x="2598284" y="-49329"/>
                          <a:pt x="2775280" y="38868"/>
                          <a:pt x="3074751" y="0"/>
                        </a:cubicBezTo>
                        <a:cubicBezTo>
                          <a:pt x="3374222" y="-38868"/>
                          <a:pt x="3316366" y="43401"/>
                          <a:pt x="3517009" y="0"/>
                        </a:cubicBezTo>
                        <a:cubicBezTo>
                          <a:pt x="3717652" y="-43401"/>
                          <a:pt x="3967193" y="83008"/>
                          <a:pt x="4211987" y="0"/>
                        </a:cubicBezTo>
                        <a:cubicBezTo>
                          <a:pt x="4243417" y="113644"/>
                          <a:pt x="4194961" y="272414"/>
                          <a:pt x="4211987" y="376103"/>
                        </a:cubicBezTo>
                        <a:cubicBezTo>
                          <a:pt x="4229013" y="479792"/>
                          <a:pt x="4180979" y="572988"/>
                          <a:pt x="4211987" y="723275"/>
                        </a:cubicBezTo>
                        <a:cubicBezTo>
                          <a:pt x="4031643" y="769160"/>
                          <a:pt x="3834811" y="688677"/>
                          <a:pt x="3685489" y="723275"/>
                        </a:cubicBezTo>
                        <a:cubicBezTo>
                          <a:pt x="3536167" y="757873"/>
                          <a:pt x="3433238" y="683653"/>
                          <a:pt x="3201110" y="723275"/>
                        </a:cubicBezTo>
                        <a:cubicBezTo>
                          <a:pt x="2968982" y="762897"/>
                          <a:pt x="2716415" y="697821"/>
                          <a:pt x="2590372" y="723275"/>
                        </a:cubicBezTo>
                        <a:cubicBezTo>
                          <a:pt x="2464329" y="748729"/>
                          <a:pt x="2178102" y="651664"/>
                          <a:pt x="1979634" y="723275"/>
                        </a:cubicBezTo>
                        <a:cubicBezTo>
                          <a:pt x="1781166" y="794886"/>
                          <a:pt x="1636304" y="684150"/>
                          <a:pt x="1537375" y="723275"/>
                        </a:cubicBezTo>
                        <a:cubicBezTo>
                          <a:pt x="1438446" y="762400"/>
                          <a:pt x="1158548" y="700676"/>
                          <a:pt x="1010877" y="723275"/>
                        </a:cubicBezTo>
                        <a:cubicBezTo>
                          <a:pt x="863206" y="745874"/>
                          <a:pt x="312959" y="670168"/>
                          <a:pt x="0" y="723275"/>
                        </a:cubicBezTo>
                        <a:cubicBezTo>
                          <a:pt x="-8671" y="633522"/>
                          <a:pt x="42616" y="474841"/>
                          <a:pt x="0" y="361638"/>
                        </a:cubicBezTo>
                        <a:cubicBezTo>
                          <a:pt x="-42616" y="248435"/>
                          <a:pt x="25492" y="1028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more info on the website</a:t>
            </a:r>
          </a:p>
          <a:p>
            <a:pPr>
              <a:spcAft>
                <a:spcPts val="600"/>
              </a:spcAft>
            </a:pPr>
            <a:r>
              <a:rPr lang="en-US" b="1" dirty="0">
                <a:hlinkClick r:id="rId2"/>
              </a:rPr>
              <a:t>https://indico.nbi.ku.dk/e/earthandsky</a:t>
            </a: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 algn="ctr">
              <a:spcAft>
                <a:spcPts val="600"/>
              </a:spcAft>
            </a:pPr>
            <a:r>
              <a:rPr lang="en-US" dirty="0"/>
              <a:t>or ping us on the Webinar Chat</a:t>
            </a:r>
          </a:p>
        </p:txBody>
      </p:sp>
    </p:spTree>
    <p:extLst>
      <p:ext uri="{BB962C8B-B14F-4D97-AF65-F5344CB8AC3E}">
        <p14:creationId xmlns:p14="http://schemas.microsoft.com/office/powerpoint/2010/main" val="55194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9B7E-288C-BD42-B51E-A9438BC6E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357864"/>
            <a:ext cx="6720840" cy="3730752"/>
          </a:xfrm>
        </p:spPr>
        <p:txBody>
          <a:bodyPr>
            <a:normAutofit/>
          </a:bodyPr>
          <a:lstStyle/>
          <a:p>
            <a:r>
              <a:rPr lang="en-US" dirty="0"/>
              <a:t>Welcome!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1C660-5F3B-E249-AF72-5F7406A5E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401" y="1840195"/>
            <a:ext cx="9703333" cy="3268685"/>
          </a:xfrm>
        </p:spPr>
        <p:txBody>
          <a:bodyPr/>
          <a:lstStyle/>
          <a:p>
            <a:r>
              <a:rPr lang="en-US" dirty="0"/>
              <a:t>on behalf of the organizers:</a:t>
            </a:r>
          </a:p>
          <a:p>
            <a:endParaRPr lang="en-US" dirty="0"/>
          </a:p>
          <a:p>
            <a:r>
              <a:rPr lang="en-US" dirty="0"/>
              <a:t>Adriano </a:t>
            </a:r>
            <a:r>
              <a:rPr lang="en-US" dirty="0" err="1"/>
              <a:t>Agnello</a:t>
            </a:r>
            <a:r>
              <a:rPr lang="en-US" dirty="0"/>
              <a:t>, </a:t>
            </a:r>
            <a:r>
              <a:rPr lang="en-US" dirty="0" err="1"/>
              <a:t>Iary</a:t>
            </a:r>
            <a:r>
              <a:rPr lang="en-US" dirty="0"/>
              <a:t> </a:t>
            </a:r>
            <a:r>
              <a:rPr lang="en-US" dirty="0" err="1"/>
              <a:t>Davidzon</a:t>
            </a:r>
            <a:r>
              <a:rPr lang="en-US" dirty="0"/>
              <a:t>, Theis Lange, Tom </a:t>
            </a:r>
            <a:r>
              <a:rPr lang="en-US" dirty="0" err="1"/>
              <a:t>Mellan</a:t>
            </a:r>
            <a:endParaRPr lang="en-US" dirty="0"/>
          </a:p>
          <a:p>
            <a:endParaRPr lang="en-US" dirty="0"/>
          </a:p>
          <a:p>
            <a:r>
              <a:rPr lang="en-US" dirty="0"/>
              <a:t>Nikki Arendse, David </a:t>
            </a:r>
            <a:r>
              <a:rPr lang="en-US" dirty="0" err="1"/>
              <a:t>Blanquez</a:t>
            </a:r>
            <a:r>
              <a:rPr lang="en-US" dirty="0"/>
              <a:t>-Sese, Nina Bonaventura, John Weaver</a:t>
            </a:r>
          </a:p>
          <a:p>
            <a:endParaRPr lang="en-US" dirty="0"/>
          </a:p>
          <a:p>
            <a:r>
              <a:rPr lang="en-US" dirty="0"/>
              <a:t>and the staff at</a:t>
            </a:r>
          </a:p>
        </p:txBody>
      </p:sp>
      <p:pic>
        <p:nvPicPr>
          <p:cNvPr id="4" name="Picture 14" descr="Cosmic Dawn Center">
            <a:extLst>
              <a:ext uri="{FF2B5EF4-FFF2-40B4-BE49-F238E27FC236}">
                <a16:creationId xmlns:a16="http://schemas.microsoft.com/office/drawing/2014/main" id="{0F6AA9DD-E288-F84C-8A50-8F6F3DD3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6" y="5174384"/>
            <a:ext cx="6858000" cy="15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72CC8-4741-0845-8C6E-F56F2A258329}"/>
              </a:ext>
            </a:extLst>
          </p:cNvPr>
          <p:cNvSpPr txBox="1"/>
          <p:nvPr/>
        </p:nvSpPr>
        <p:spPr>
          <a:xfrm>
            <a:off x="4981340" y="6452897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cosmicdawn.dk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2D271B9-9BA2-4AF0-AE69-43E7D26B5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95A86-DDA2-7840-A93D-F2843618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29" y="329862"/>
            <a:ext cx="10508423" cy="838613"/>
          </a:xfrm>
        </p:spPr>
        <p:txBody>
          <a:bodyPr>
            <a:normAutofit/>
          </a:bodyPr>
          <a:lstStyle/>
          <a:p>
            <a:r>
              <a:rPr lang="en-US" sz="4400" dirty="0"/>
              <a:t>supported by</a:t>
            </a:r>
          </a:p>
        </p:txBody>
      </p:sp>
      <p:pic>
        <p:nvPicPr>
          <p:cNvPr id="2050" name="Picture 2" descr="The Marie Skłodowska Curie Individual Fellowship (MSCA IF) | IED">
            <a:extLst>
              <a:ext uri="{FF2B5EF4-FFF2-40B4-BE49-F238E27FC236}">
                <a16:creationId xmlns:a16="http://schemas.microsoft.com/office/drawing/2014/main" id="{BE6085AC-4741-F64E-B186-DDAA0F44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988" y="2048593"/>
            <a:ext cx="2857868" cy="17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id="{4C81B9CA-1414-4F8E-878C-2D9B6603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060" name="Picture 12" descr="Kortlægning af fondspartnerskaber for Novo Nordisk Fonden – Moos-Bjerre">
            <a:extLst>
              <a:ext uri="{FF2B5EF4-FFF2-40B4-BE49-F238E27FC236}">
                <a16:creationId xmlns:a16="http://schemas.microsoft.com/office/drawing/2014/main" id="{207A715B-6212-FD45-8C7C-6C7733E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3" y="1769166"/>
            <a:ext cx="2889627" cy="22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8565E-F929-B44C-895A-7391C5B3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dirty="0"/>
              <a:t>Some numbers…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0807701-904A-524E-84E4-F92F518F1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8" t="3908" r="5966" b="4523"/>
          <a:stretch/>
        </p:blipFill>
        <p:spPr>
          <a:xfrm>
            <a:off x="338897" y="2070618"/>
            <a:ext cx="5900894" cy="4692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6415-FF24-2B4F-916E-B9F9E021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960" y="2100527"/>
            <a:ext cx="4667528" cy="491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</a:t>
            </a:r>
            <a:r>
              <a:rPr lang="en-US" sz="2400" b="1" dirty="0"/>
              <a:t>140</a:t>
            </a:r>
            <a:r>
              <a:rPr lang="en-US" sz="2400" dirty="0"/>
              <a:t> registrations,</a:t>
            </a:r>
          </a:p>
          <a:p>
            <a:pPr marL="0" indent="0">
              <a:buNone/>
            </a:pPr>
            <a:r>
              <a:rPr lang="en-US" sz="2400" dirty="0"/>
              <a:t>of which </a:t>
            </a:r>
            <a:r>
              <a:rPr lang="en-US" sz="2400" b="1" dirty="0"/>
              <a:t>2/3</a:t>
            </a:r>
            <a:r>
              <a:rPr lang="en-US" sz="2400" b="1" baseline="30000" dirty="0"/>
              <a:t>rd</a:t>
            </a:r>
            <a:r>
              <a:rPr lang="en-US" sz="2400" dirty="0"/>
              <a:t> from </a:t>
            </a:r>
            <a:r>
              <a:rPr lang="en-US" sz="2400" dirty="0" err="1"/>
              <a:t>astro</a:t>
            </a:r>
            <a:r>
              <a:rPr lang="en-US" sz="2400" dirty="0"/>
              <a:t> and </a:t>
            </a:r>
            <a:r>
              <a:rPr lang="en-US" sz="2400" b="1" dirty="0"/>
              <a:t>1/3</a:t>
            </a:r>
            <a:r>
              <a:rPr lang="en-US" sz="2400" b="1" baseline="30000" dirty="0"/>
              <a:t>rd</a:t>
            </a:r>
            <a:r>
              <a:rPr lang="en-US" sz="2400" dirty="0"/>
              <a:t> from med/public health…  </a:t>
            </a:r>
          </a:p>
          <a:p>
            <a:pPr marL="0" indent="0">
              <a:buNone/>
            </a:pPr>
            <a:r>
              <a:rPr lang="en-US" sz="2400" dirty="0"/>
              <a:t>…but also </a:t>
            </a:r>
            <a:r>
              <a:rPr lang="en-US" sz="2400" b="1" dirty="0"/>
              <a:t>10</a:t>
            </a:r>
            <a:r>
              <a:rPr lang="en-US" sz="2400" dirty="0"/>
              <a:t> persons with a different background!</a:t>
            </a:r>
          </a:p>
          <a:p>
            <a:pPr marL="0" indent="0">
              <a:buNone/>
            </a:pPr>
            <a:r>
              <a:rPr lang="en-US" sz="2400" dirty="0"/>
              <a:t>At least </a:t>
            </a:r>
            <a:r>
              <a:rPr lang="en-US" sz="2400" b="1" dirty="0"/>
              <a:t>6</a:t>
            </a:r>
            <a:r>
              <a:rPr lang="en-US" sz="2400" dirty="0"/>
              <a:t> different time zones.</a:t>
            </a:r>
          </a:p>
          <a:p>
            <a:pPr marL="0" indent="0">
              <a:buNone/>
            </a:pPr>
            <a:r>
              <a:rPr lang="en-US" sz="2400" b="1" dirty="0"/>
              <a:t>7</a:t>
            </a:r>
            <a:r>
              <a:rPr lang="en-US" sz="2400" dirty="0"/>
              <a:t> keynote speakers + other </a:t>
            </a:r>
            <a:r>
              <a:rPr lang="en-US" sz="2400" b="1" dirty="0"/>
              <a:t>26</a:t>
            </a:r>
            <a:r>
              <a:rPr lang="en-US" sz="2400" dirty="0"/>
              <a:t> talks/posters (thanks for contributing!)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F48E8-4676-7349-9ABB-51AFF87B6E76}"/>
              </a:ext>
            </a:extLst>
          </p:cNvPr>
          <p:cNvSpPr txBox="1"/>
          <p:nvPr/>
        </p:nvSpPr>
        <p:spPr>
          <a:xfrm>
            <a:off x="3356658" y="6169989"/>
            <a:ext cx="35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cloud of participants’ research interests</a:t>
            </a:r>
          </a:p>
        </p:txBody>
      </p:sp>
    </p:spTree>
    <p:extLst>
      <p:ext uri="{BB962C8B-B14F-4D97-AF65-F5344CB8AC3E}">
        <p14:creationId xmlns:p14="http://schemas.microsoft.com/office/powerpoint/2010/main" val="24351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8565E-F929-B44C-895A-7391C5B3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dirty="0"/>
              <a:t>Some numbers…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6415-FF24-2B4F-916E-B9F9E021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960" y="2100527"/>
            <a:ext cx="4667528" cy="491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</a:t>
            </a:r>
            <a:r>
              <a:rPr lang="en-US" sz="2400" b="1" dirty="0"/>
              <a:t>140</a:t>
            </a:r>
            <a:r>
              <a:rPr lang="en-US" sz="2400" dirty="0"/>
              <a:t> registrations,</a:t>
            </a:r>
          </a:p>
          <a:p>
            <a:pPr marL="0" indent="0">
              <a:buNone/>
            </a:pPr>
            <a:r>
              <a:rPr lang="en-US" sz="2400" dirty="0"/>
              <a:t>of which </a:t>
            </a:r>
            <a:r>
              <a:rPr lang="en-US" sz="2400" b="1" dirty="0"/>
              <a:t>2/3</a:t>
            </a:r>
            <a:r>
              <a:rPr lang="en-US" sz="2400" b="1" baseline="30000" dirty="0"/>
              <a:t>rd</a:t>
            </a:r>
            <a:r>
              <a:rPr lang="en-US" sz="2400" dirty="0"/>
              <a:t> from </a:t>
            </a:r>
            <a:r>
              <a:rPr lang="en-US" sz="2400" dirty="0" err="1"/>
              <a:t>astro</a:t>
            </a:r>
            <a:r>
              <a:rPr lang="en-US" sz="2400" dirty="0"/>
              <a:t> and </a:t>
            </a:r>
            <a:r>
              <a:rPr lang="en-US" sz="2400" b="1" dirty="0"/>
              <a:t>1/3</a:t>
            </a:r>
            <a:r>
              <a:rPr lang="en-US" sz="2400" b="1" baseline="30000" dirty="0"/>
              <a:t>rd</a:t>
            </a:r>
            <a:r>
              <a:rPr lang="en-US" sz="2400" dirty="0"/>
              <a:t> from med/public health…  </a:t>
            </a:r>
          </a:p>
          <a:p>
            <a:pPr marL="0" indent="0">
              <a:buNone/>
            </a:pPr>
            <a:r>
              <a:rPr lang="en-US" sz="2400" dirty="0"/>
              <a:t>…but also </a:t>
            </a:r>
            <a:r>
              <a:rPr lang="en-US" sz="2400" b="1" dirty="0"/>
              <a:t>10</a:t>
            </a:r>
            <a:r>
              <a:rPr lang="en-US" sz="2400" dirty="0"/>
              <a:t> persons with a different background!</a:t>
            </a:r>
          </a:p>
          <a:p>
            <a:pPr marL="0" indent="0">
              <a:buNone/>
            </a:pPr>
            <a:r>
              <a:rPr lang="en-US" sz="2400" dirty="0"/>
              <a:t>At least </a:t>
            </a:r>
            <a:r>
              <a:rPr lang="en-US" sz="2400" b="1" dirty="0"/>
              <a:t>6</a:t>
            </a:r>
            <a:r>
              <a:rPr lang="en-US" sz="2400" dirty="0"/>
              <a:t> different time zones.</a:t>
            </a:r>
          </a:p>
          <a:p>
            <a:pPr marL="0" indent="0">
              <a:buNone/>
            </a:pPr>
            <a:r>
              <a:rPr lang="en-US" sz="2400" b="1" dirty="0"/>
              <a:t>7</a:t>
            </a:r>
            <a:r>
              <a:rPr lang="en-US" sz="2400" dirty="0"/>
              <a:t> keynote speakers + other </a:t>
            </a:r>
            <a:r>
              <a:rPr lang="en-US" sz="2400" b="1" dirty="0"/>
              <a:t>26</a:t>
            </a:r>
            <a:r>
              <a:rPr lang="en-US" sz="2400" dirty="0"/>
              <a:t> talks/posters (thanks for contributing!)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2B331-66C8-C34B-80C2-FAF1B369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3" y="2091463"/>
            <a:ext cx="6449077" cy="45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5743-D5C6-5B4B-A18C-088EE3F9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1" y="91686"/>
            <a:ext cx="4011829" cy="5762461"/>
          </a:xfrm>
        </p:spPr>
        <p:txBody>
          <a:bodyPr>
            <a:normAutofit/>
          </a:bodyPr>
          <a:lstStyle/>
          <a:p>
            <a:r>
              <a:rPr lang="en-US" dirty="0"/>
              <a:t>Zoom Webinar</a:t>
            </a:r>
            <a:br>
              <a:rPr lang="en-US" dirty="0"/>
            </a:br>
            <a:br>
              <a:rPr lang="en-US" sz="3200" dirty="0"/>
            </a:br>
            <a:r>
              <a:rPr lang="en-US" sz="3100" b="1" dirty="0">
                <a:latin typeface="+mn-lt"/>
              </a:rPr>
              <a:t>Chat</a:t>
            </a:r>
            <a:r>
              <a:rPr lang="en-US" sz="3100" dirty="0">
                <a:latin typeface="+mn-lt"/>
              </a:rPr>
              <a:t> for technical issues or general comments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b="1" dirty="0">
                <a:latin typeface="+mn-lt"/>
              </a:rPr>
              <a:t>Rise Hand </a:t>
            </a:r>
            <a:r>
              <a:rPr lang="en-US" sz="3100" dirty="0">
                <a:latin typeface="+mn-lt"/>
              </a:rPr>
              <a:t>and </a:t>
            </a:r>
            <a:r>
              <a:rPr lang="en-US" sz="3100" b="1" dirty="0">
                <a:latin typeface="+mn-lt"/>
              </a:rPr>
              <a:t>Q&amp;A </a:t>
            </a:r>
            <a:r>
              <a:rPr lang="en-US" sz="3100" dirty="0">
                <a:latin typeface="+mn-lt"/>
              </a:rPr>
              <a:t>to interact with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1817B-451E-AE45-A2B0-64560FBF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1" y="5985112"/>
            <a:ext cx="11701848" cy="1267556"/>
          </a:xfrm>
        </p:spPr>
        <p:txBody>
          <a:bodyPr/>
          <a:lstStyle/>
          <a:p>
            <a:r>
              <a:rPr lang="en-GB" b="1" dirty="0"/>
              <a:t>The workshop will be recorded. </a:t>
            </a:r>
            <a:r>
              <a:rPr lang="en-GB" dirty="0"/>
              <a:t>You can ask being removed from the video before we publish it (just send an email to </a:t>
            </a:r>
            <a:r>
              <a:rPr lang="en-GB" dirty="0" err="1"/>
              <a:t>dawn_workshops@nbi.ku.dk</a:t>
            </a:r>
            <a:r>
              <a:rPr lang="en-GB" dirty="0"/>
              <a:t>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7EDB5-71EC-AC40-BEDE-44AD901B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300" y="203338"/>
            <a:ext cx="7649192" cy="5284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2E19CF-D11F-114C-8924-DA3856B5D183}"/>
              </a:ext>
            </a:extLst>
          </p:cNvPr>
          <p:cNvSpPr/>
          <p:nvPr/>
        </p:nvSpPr>
        <p:spPr>
          <a:xfrm>
            <a:off x="4195300" y="1133062"/>
            <a:ext cx="5405900" cy="3150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presenter’s screen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A2CCB-60C5-DE46-BA8C-1CAE4B320E3F}"/>
              </a:ext>
            </a:extLst>
          </p:cNvPr>
          <p:cNvSpPr/>
          <p:nvPr/>
        </p:nvSpPr>
        <p:spPr>
          <a:xfrm>
            <a:off x="9710530" y="2276060"/>
            <a:ext cx="2133961" cy="120263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webcam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CDE838-23F6-F445-B721-AD8762D65FCA}"/>
              </a:ext>
            </a:extLst>
          </p:cNvPr>
          <p:cNvSpPr/>
          <p:nvPr/>
        </p:nvSpPr>
        <p:spPr>
          <a:xfrm>
            <a:off x="6960884" y="4779832"/>
            <a:ext cx="2401778" cy="10444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E0539-A49E-5641-8A00-CF54AC9C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69" y="0"/>
            <a:ext cx="89570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065F5031-0ED6-AE44-AC70-85F46FE55FD3}"/>
              </a:ext>
            </a:extLst>
          </p:cNvPr>
          <p:cNvSpPr/>
          <p:nvPr/>
        </p:nvSpPr>
        <p:spPr>
          <a:xfrm flipH="1">
            <a:off x="9507682" y="5304143"/>
            <a:ext cx="841663" cy="4193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F7C28E0-118D-7C4E-9E46-2A7931289397}"/>
              </a:ext>
            </a:extLst>
          </p:cNvPr>
          <p:cNvSpPr/>
          <p:nvPr/>
        </p:nvSpPr>
        <p:spPr>
          <a:xfrm flipH="1">
            <a:off x="9507682" y="5889359"/>
            <a:ext cx="841663" cy="4193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B479E35-2BEB-E249-8BD7-5822293572E7}"/>
              </a:ext>
            </a:extLst>
          </p:cNvPr>
          <p:cNvSpPr/>
          <p:nvPr/>
        </p:nvSpPr>
        <p:spPr>
          <a:xfrm flipH="1">
            <a:off x="9507681" y="6311854"/>
            <a:ext cx="841663" cy="4193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5B19-EF36-234C-86C9-D541A78C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" y="189197"/>
            <a:ext cx="10503601" cy="4754880"/>
          </a:xfrm>
        </p:spPr>
        <p:txBody>
          <a:bodyPr/>
          <a:lstStyle/>
          <a:p>
            <a:r>
              <a:rPr lang="en-US" dirty="0"/>
              <a:t>Discussion session  </a:t>
            </a:r>
            <a:r>
              <a:rPr lang="en-US" sz="4800" dirty="0"/>
              <a:t> (Friday at 16:05)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4A4F-30D9-D443-B07B-0117887B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7" y="2656303"/>
            <a:ext cx="11804073" cy="2441107"/>
          </a:xfrm>
        </p:spPr>
        <p:txBody>
          <a:bodyPr>
            <a:normAutofit/>
          </a:bodyPr>
          <a:lstStyle/>
          <a:p>
            <a:pPr marL="457200" lvl="1"/>
            <a:r>
              <a:rPr lang="en-IE" sz="3600" dirty="0">
                <a:solidFill>
                  <a:srgbClr val="222A35"/>
                </a:solidFill>
                <a:cs typeface="Calibri"/>
              </a:rPr>
              <a:t>Where are the similarities and opportunities?</a:t>
            </a:r>
          </a:p>
          <a:p>
            <a:pPr marL="457200" lvl="1"/>
            <a:r>
              <a:rPr lang="en-IE" sz="3600" dirty="0">
                <a:solidFill>
                  <a:srgbClr val="222A35"/>
                </a:solidFill>
                <a:cs typeface="Calibri"/>
              </a:rPr>
              <a:t>Where are the differences and barriers?</a:t>
            </a:r>
          </a:p>
          <a:p>
            <a:pPr marL="457200" lvl="1"/>
            <a:r>
              <a:rPr lang="en-IE" sz="3600" dirty="0">
                <a:solidFill>
                  <a:srgbClr val="222A35"/>
                </a:solidFill>
                <a:cs typeface="Calibri"/>
              </a:rPr>
              <a:t>What are the potential solutions?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12B3C-AFB4-3641-A6F3-5359B6E6799D}"/>
              </a:ext>
            </a:extLst>
          </p:cNvPr>
          <p:cNvSpPr txBox="1"/>
          <p:nvPr/>
        </p:nvSpPr>
        <p:spPr>
          <a:xfrm>
            <a:off x="79513" y="1289764"/>
            <a:ext cx="12026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organized by </a:t>
            </a:r>
            <a:r>
              <a:rPr lang="en-IE" b="1" dirty="0" err="1">
                <a:solidFill>
                  <a:srgbClr val="222A35"/>
                </a:solidFill>
                <a:cs typeface="Calibri"/>
              </a:rPr>
              <a:t>Fionagh</a:t>
            </a:r>
            <a:r>
              <a:rPr lang="en-IE" b="1" dirty="0">
                <a:solidFill>
                  <a:srgbClr val="222A35"/>
                </a:solidFill>
                <a:cs typeface="Calibri"/>
              </a:rPr>
              <a:t> Thompson </a:t>
            </a:r>
            <a:r>
              <a:rPr lang="en-IE" sz="1600" dirty="0">
                <a:solidFill>
                  <a:srgbClr val="222A35"/>
                </a:solidFill>
                <a:cs typeface="Calibri"/>
              </a:rPr>
              <a:t>(</a:t>
            </a:r>
            <a:r>
              <a:rPr lang="en-IE" sz="1600" dirty="0" err="1">
                <a:solidFill>
                  <a:srgbClr val="222A35"/>
                </a:solidFill>
                <a:cs typeface="Calibri"/>
              </a:rPr>
              <a:t>fionagh.thomson@durham.ac.uk</a:t>
            </a:r>
            <a:r>
              <a:rPr lang="en-IE" sz="1600" dirty="0">
                <a:solidFill>
                  <a:srgbClr val="222A35"/>
                </a:solidFill>
                <a:cs typeface="Calibri"/>
              </a:rPr>
              <a:t>) </a:t>
            </a:r>
          </a:p>
          <a:p>
            <a:r>
              <a:rPr lang="en-IE" dirty="0">
                <a:solidFill>
                  <a:srgbClr val="222A35"/>
                </a:solidFill>
                <a:cs typeface="Calibri"/>
              </a:rPr>
              <a:t>and </a:t>
            </a:r>
            <a:r>
              <a:rPr lang="en-IE" b="1" dirty="0">
                <a:solidFill>
                  <a:srgbClr val="222A35"/>
                </a:solidFill>
                <a:cs typeface="Calibri"/>
              </a:rPr>
              <a:t>Larry Fitzpatrick </a:t>
            </a:r>
            <a:r>
              <a:rPr lang="en-IE" sz="1600" dirty="0">
                <a:solidFill>
                  <a:srgbClr val="222A35"/>
                </a:solidFill>
                <a:cs typeface="Calibri"/>
              </a:rPr>
              <a:t>(</a:t>
            </a:r>
            <a:r>
              <a:rPr lang="en-IE" sz="1600" dirty="0" err="1">
                <a:solidFill>
                  <a:srgbClr val="222A35"/>
                </a:solidFill>
                <a:cs typeface="Calibri"/>
              </a:rPr>
              <a:t>laurence.w.fitzpatrick@durham.ac.uk</a:t>
            </a:r>
            <a:r>
              <a:rPr lang="en-IE" sz="1600" dirty="0">
                <a:solidFill>
                  <a:srgbClr val="222A35"/>
                </a:solidFill>
                <a:cs typeface="Calibri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4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3EA95-E5ED-CF44-B89A-409AF2B0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6269" cy="5233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CF76B-C90D-9D45-A3C3-A015CA81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08700" cy="537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5DB5F-D8BA-2249-83E8-E521A91B0CD6}"/>
              </a:ext>
            </a:extLst>
          </p:cNvPr>
          <p:cNvSpPr txBox="1"/>
          <p:nvPr/>
        </p:nvSpPr>
        <p:spPr>
          <a:xfrm>
            <a:off x="284209" y="6290243"/>
            <a:ext cx="656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on </a:t>
            </a:r>
            <a:r>
              <a:rPr lang="en-US" b="1" dirty="0">
                <a:hlinkClick r:id="rId4"/>
              </a:rPr>
              <a:t>www.sli.do</a:t>
            </a:r>
            <a:r>
              <a:rPr lang="en-US" b="1" dirty="0"/>
              <a:t>  (or </a:t>
            </a:r>
            <a:r>
              <a:rPr lang="en-US" b="1" dirty="0" err="1"/>
              <a:t>Slido</a:t>
            </a:r>
            <a:r>
              <a:rPr lang="en-US" b="1" dirty="0"/>
              <a:t> app) enter code # </a:t>
            </a:r>
            <a:r>
              <a:rPr lang="en-US" b="1" i="1" dirty="0"/>
              <a:t>earth-sky</a:t>
            </a:r>
            <a:r>
              <a:rPr lang="en-US" b="1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251BD6-1F4F-9942-854B-888E47115440}"/>
              </a:ext>
            </a:extLst>
          </p:cNvPr>
          <p:cNvSpPr/>
          <p:nvPr/>
        </p:nvSpPr>
        <p:spPr>
          <a:xfrm>
            <a:off x="991753" y="208815"/>
            <a:ext cx="1315029" cy="3013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C25AA5-4F69-6E43-8D51-B5B0BCCC0748}"/>
              </a:ext>
            </a:extLst>
          </p:cNvPr>
          <p:cNvSpPr/>
          <p:nvPr/>
        </p:nvSpPr>
        <p:spPr>
          <a:xfrm>
            <a:off x="7034644" y="198425"/>
            <a:ext cx="862447" cy="3013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4028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5142</TotalTime>
  <Words>344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Sitka Banner</vt:lpstr>
      <vt:lpstr>HeadlinesVTI</vt:lpstr>
      <vt:lpstr>where   the earth meets    the sky</vt:lpstr>
      <vt:lpstr>Welcome!  </vt:lpstr>
      <vt:lpstr>supported by</vt:lpstr>
      <vt:lpstr>Some numbers…</vt:lpstr>
      <vt:lpstr>Some numbers…</vt:lpstr>
      <vt:lpstr>Zoom Webinar  Chat for technical issues or general comments  Rise Hand and Q&amp;A to interact with the speaker</vt:lpstr>
      <vt:lpstr>PowerPoint Presentation</vt:lpstr>
      <vt:lpstr>Discussion session   (Friday at 16:05)</vt:lpstr>
      <vt:lpstr>PowerPoint Presentation</vt:lpstr>
      <vt:lpstr>Let’s start!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  the earth meets    the sky</dc:title>
  <dc:creator>Iary Davidzon</dc:creator>
  <cp:lastModifiedBy>Iary Davidzon</cp:lastModifiedBy>
  <cp:revision>35</cp:revision>
  <dcterms:created xsi:type="dcterms:W3CDTF">2021-05-19T16:37:45Z</dcterms:created>
  <dcterms:modified xsi:type="dcterms:W3CDTF">2021-06-02T11:23:34Z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2021-05-19T16:37:45Z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e809db11-7e76-4af3-8ff7-68ee61215e3e</vt:lpwstr>
  </property>
  <property fmtid="{D5CDD505-2E9C-101B-9397-08002B2CF9AE}" pid="8" name="MSIP_Label_6a2630e2-1ac5-455e-8217-0156b1936a76_ContentBits">
    <vt:lpwstr>0</vt:lpwstr>
  </property>
</Properties>
</file>