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AF0693-1552-49CD-BE8B-60B8287A2038}" v="192" dt="2021-05-26T16:00:09.378"/>
    <p1510:client id="{78FCD09F-C33A-4D3D-994C-3672D72CCFF2}" v="539" dt="2021-05-26T15:40:19.2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4A44F-0CED-4ACB-B75C-CC8FF86F28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8A7B3F-70D9-4389-B153-42EDCF8EE3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1989C7-D4A1-4DF8-ADEB-A1853D5DF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666-DCF5-47D5-8642-B02FB4EE4470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A54F7-C0AE-435D-8344-8FBF670B6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2E77E-0DDC-4DDB-975E-6A0DBFE38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2C4C-80A3-410F-AA5B-343818EA2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39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A52A5-11FC-4CCC-A4DA-34D4B83A0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DFFDD1-352A-487B-AE83-BC7724CA9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89CF2-4579-49E1-A92A-22337AAD2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666-DCF5-47D5-8642-B02FB4EE4470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AF186-1679-4D58-A644-F10BF66FB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999F5-BAC8-4863-9B5C-B65F1B64D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2C4C-80A3-410F-AA5B-343818EA2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30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2D0D9B-CBAF-4252-BB9A-42BCAF36EB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64FBFB-503A-431B-8256-5B54ECEF85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19CB8-2AA7-4F45-9A70-EDE49DB69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666-DCF5-47D5-8642-B02FB4EE4470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4E94C-E501-4B73-BF60-45D696CB8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974180-2222-43A8-B432-8331447E4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2C4C-80A3-410F-AA5B-343818EA2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471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AA979-D5E5-4982-A485-306B390B9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09F82-007D-41A0-9250-CCF4327D7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13C83-B8D0-4912-BDA5-4D511F050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666-DCF5-47D5-8642-B02FB4EE4470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7DACA-A293-4812-B310-37EE5752B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B11398-BA23-487E-A565-C0F3CC31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2C4C-80A3-410F-AA5B-343818EA2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840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83DA9-E850-461A-BA2D-520473B2B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5FFDE-647B-466A-B55D-78C3FB42C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6FBD4-F19B-4A3A-BE82-3031B7880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666-DCF5-47D5-8642-B02FB4EE4470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A3895-9B97-4E82-AD9D-3432094C5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00F6B-39F1-4366-B2F0-A6FB885F1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2C4C-80A3-410F-AA5B-343818EA2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22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68E5C-15DF-405C-BBB1-43114ACF2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ECAD7-75CC-4383-BF61-36DCEAEB9F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658193-8E9B-4BB8-8D22-8AD4A32B27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3F3514-BFB6-4BD5-BBB7-90C0C2B7C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666-DCF5-47D5-8642-B02FB4EE4470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B2C9CC-4D6D-43E1-BAD0-424EC29F3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4EE881-4305-49DE-A5F7-52044A233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2C4C-80A3-410F-AA5B-343818EA2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91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D3566-33E7-46BF-BA68-830370BEC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FD2B4E-F917-41A6-B07D-FB6836D8B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658F3C-6ADD-475E-89D6-F920DDBC9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E04EFB-2D61-47F3-99B3-06DE0F57BA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187119-0C6D-4DA5-B1B8-9DF0FACBDD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4E5524-3D45-4561-8D23-F285239EF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666-DCF5-47D5-8642-B02FB4EE4470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C73064-F60B-4D17-9B9B-C9B6FDA20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F7E034-EFBB-4724-87E9-529F7AB69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2C4C-80A3-410F-AA5B-343818EA2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86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BA7AC-616D-406A-AF28-EF97DE0CA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17D622-D163-481C-9B12-CB1376E1F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666-DCF5-47D5-8642-B02FB4EE4470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A94490-B4A5-4920-9F4F-DC7B65343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1DBB18-0A30-4F66-9239-2065A55B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2C4C-80A3-410F-AA5B-343818EA2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345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36465A-7E4E-460A-980C-698819A5A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666-DCF5-47D5-8642-B02FB4EE4470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B8F244-52B6-401E-90D6-13D1956B9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E0D6FF-A134-48DC-82DB-04E3BD4C2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2C4C-80A3-410F-AA5B-343818EA2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19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E6F68-0185-4D7B-8E21-D2F0D5996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DBFAA-B25F-4BBD-8BC1-36E8B76AF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79DD1A-12C0-4069-B248-4C57AF715D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742696-D514-446F-8E86-773EA5759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666-DCF5-47D5-8642-B02FB4EE4470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53613F-985A-492E-AB03-4E77271A9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FE672-E85A-4137-8F1C-A1B910EB3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2C4C-80A3-410F-AA5B-343818EA2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832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4567E-90B4-49B7-A6EB-000E4DF0B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E24570-C2A1-4381-9E88-28D51DD106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B43378-D2E8-4E39-AED1-1218147634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1D4EFB-CAD6-479E-9263-18A2A0012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D666-DCF5-47D5-8642-B02FB4EE4470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84807A-792A-4C3C-BDFC-D0F1875EF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62205B-BBB2-4A16-A2C6-1AB6909F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52C4C-80A3-410F-AA5B-343818EA2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839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3ACC24-4FE7-4122-B896-F9C1E13C8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707FCD-4A28-4E8E-99E2-61FB1004E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10EB7E-1D5A-4A5C-A65F-39F894A8DD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4D666-DCF5-47D5-8642-B02FB4EE4470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E9A6B-892B-4377-B0E0-729F5194D5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D7AC8F-8FA3-432C-837E-A26B17714F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52C4C-80A3-410F-AA5B-343818EA27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1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nbi.ku.dk/event/1330/sessions/3230/attachments/3444/5285/discussion_abstract.pdf&#8203;" TargetMode="External"/><Relationship Id="rId2" Type="http://schemas.openxmlformats.org/officeDocument/2006/relationships/hyperlink" Target="https://www.sli.d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6"/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C183D1-0082-4B86-ACE7-BF50890AB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en-IE" sz="3200" dirty="0">
                <a:solidFill>
                  <a:srgbClr val="222A35"/>
                </a:solidFill>
              </a:rPr>
            </a:br>
            <a:r>
              <a:rPr lang="en-IE" sz="3200" b="0" i="0" dirty="0">
                <a:solidFill>
                  <a:srgbClr val="222A35"/>
                </a:solidFill>
                <a:effectLst/>
                <a:latin typeface="Segoe UI" panose="020B0502040204020203" pitchFamily="34" charset="0"/>
              </a:rPr>
              <a:t>Modelling Reality (Horses for Courses): simplification is inherently useful but pragmatically different in the fields of astrophysics and healthcare.</a:t>
            </a:r>
            <a:br>
              <a:rPr lang="en-IE" sz="3200" b="0" i="0" dirty="0">
                <a:solidFill>
                  <a:srgbClr val="222A35"/>
                </a:solidFill>
                <a:effectLst/>
                <a:latin typeface="Segoe UI" panose="020B0502040204020203" pitchFamily="34" charset="0"/>
              </a:rPr>
            </a:br>
            <a:endParaRPr lang="en-GB" sz="3200" dirty="0">
              <a:solidFill>
                <a:srgbClr val="222A35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0836D19-97BF-422D-A535-2D4F02C16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8500"/>
            <a:ext cx="10515600" cy="4208463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en-IE" dirty="0">
                <a:solidFill>
                  <a:srgbClr val="222A35"/>
                </a:solidFill>
                <a:cs typeface="Calibri"/>
              </a:rPr>
              <a:t>Please get </a:t>
            </a:r>
            <a:r>
              <a:rPr lang="en-IE" dirty="0">
                <a:solidFill>
                  <a:srgbClr val="222A35"/>
                </a:solidFill>
                <a:cs typeface="Calibri"/>
                <a:hlinkClick r:id="rId2"/>
              </a:rPr>
              <a:t>Slido</a:t>
            </a:r>
            <a:r>
              <a:rPr lang="en-IE" dirty="0">
                <a:solidFill>
                  <a:srgbClr val="222A35"/>
                </a:solidFill>
                <a:cs typeface="Calibri"/>
              </a:rPr>
              <a:t> (phone app, desktop browser or both)</a:t>
            </a:r>
            <a:endParaRPr lang="en-IE" dirty="0">
              <a:ea typeface="+mn-lt"/>
              <a:cs typeface="+mn-lt"/>
            </a:endParaRPr>
          </a:p>
          <a:p>
            <a:pPr lvl="1"/>
            <a:r>
              <a:rPr lang="en-IE" sz="2800" dirty="0">
                <a:solidFill>
                  <a:srgbClr val="222A35"/>
                </a:solidFill>
                <a:ea typeface="+mn-lt"/>
                <a:cs typeface="+mn-lt"/>
              </a:rPr>
              <a:t>Will be used from before Day 1: Lunch.</a:t>
            </a:r>
            <a:endParaRPr lang="en-US" sz="2800" dirty="0">
              <a:ea typeface="+mn-lt"/>
              <a:cs typeface="+mn-lt"/>
            </a:endParaRPr>
          </a:p>
          <a:p>
            <a:pPr lvl="1"/>
            <a:r>
              <a:rPr lang="en-IE" sz="2800" dirty="0">
                <a:solidFill>
                  <a:srgbClr val="222A35"/>
                </a:solidFill>
                <a:ea typeface="+mn-lt"/>
                <a:cs typeface="+mn-lt"/>
              </a:rPr>
              <a:t>Please join </a:t>
            </a:r>
            <a:r>
              <a:rPr lang="en-IE" sz="2800" b="1" dirty="0">
                <a:solidFill>
                  <a:srgbClr val="222A35"/>
                </a:solidFill>
                <a:ea typeface="+mn-lt"/>
                <a:cs typeface="+mn-lt"/>
              </a:rPr>
              <a:t>#earth-sky</a:t>
            </a:r>
            <a:r>
              <a:rPr lang="en-IE" sz="2800" dirty="0">
                <a:solidFill>
                  <a:srgbClr val="222A35"/>
                </a:solidFill>
                <a:ea typeface="+mn-lt"/>
                <a:cs typeface="+mn-lt"/>
              </a:rPr>
              <a:t> and answer </a:t>
            </a:r>
            <a:r>
              <a:rPr lang="en-IE" sz="2800" b="1" dirty="0">
                <a:solidFill>
                  <a:srgbClr val="222A35"/>
                </a:solidFill>
                <a:ea typeface="+mn-lt"/>
                <a:cs typeface="+mn-lt"/>
              </a:rPr>
              <a:t>live poll</a:t>
            </a:r>
            <a:r>
              <a:rPr lang="en-IE" sz="2800" dirty="0">
                <a:solidFill>
                  <a:srgbClr val="222A35"/>
                </a:solidFill>
                <a:ea typeface="+mn-lt"/>
                <a:cs typeface="+mn-lt"/>
              </a:rPr>
              <a:t>.</a:t>
            </a:r>
            <a:endParaRPr lang="en-IE" sz="2800" dirty="0">
              <a:ea typeface="+mn-lt"/>
              <a:cs typeface="+mn-lt"/>
            </a:endParaRPr>
          </a:p>
          <a:p>
            <a:pPr lvl="1"/>
            <a:endParaRPr lang="en-IE" sz="2800" dirty="0">
              <a:solidFill>
                <a:srgbClr val="222A35"/>
              </a:solidFill>
              <a:ea typeface="+mn-lt"/>
              <a:cs typeface="+mn-lt"/>
            </a:endParaRPr>
          </a:p>
          <a:p>
            <a:r>
              <a:rPr lang="en-IE" b="1" dirty="0">
                <a:solidFill>
                  <a:srgbClr val="222A35"/>
                </a:solidFill>
                <a:cs typeface="Calibri"/>
              </a:rPr>
              <a:t>Open Discussion</a:t>
            </a:r>
            <a:r>
              <a:rPr lang="en-IE" dirty="0">
                <a:solidFill>
                  <a:srgbClr val="222A35"/>
                </a:solidFill>
                <a:cs typeface="Calibri"/>
              </a:rPr>
              <a:t> End of Day 2: 16:05 – 16:50</a:t>
            </a:r>
          </a:p>
          <a:p>
            <a:pPr lvl="1"/>
            <a:r>
              <a:rPr lang="en-IE" dirty="0">
                <a:solidFill>
                  <a:srgbClr val="222A35"/>
                </a:solidFill>
                <a:cs typeface="Calibri"/>
              </a:rPr>
              <a:t>Please read the abstract </a:t>
            </a:r>
            <a:r>
              <a:rPr lang="en-IE" dirty="0">
                <a:solidFill>
                  <a:srgbClr val="222A35"/>
                </a:solidFill>
                <a:cs typeface="Calibri"/>
                <a:hlinkClick r:id="rId3"/>
              </a:rPr>
              <a:t>here</a:t>
            </a:r>
            <a:r>
              <a:rPr lang="en-IE" dirty="0">
                <a:solidFill>
                  <a:srgbClr val="222A35"/>
                </a:solidFill>
                <a:cs typeface="Calibri"/>
              </a:rPr>
              <a:t> </a:t>
            </a:r>
            <a:endParaRPr lang="en-IE" dirty="0">
              <a:solidFill>
                <a:srgbClr val="222A35"/>
              </a:solidFill>
              <a:ea typeface="+mn-lt"/>
              <a:cs typeface="+mn-lt"/>
            </a:endParaRPr>
          </a:p>
          <a:p>
            <a:endParaRPr lang="en-IE" dirty="0">
              <a:solidFill>
                <a:srgbClr val="222A35"/>
              </a:solidFill>
              <a:cs typeface="Calibri"/>
            </a:endParaRPr>
          </a:p>
          <a:p>
            <a:r>
              <a:rPr lang="en-IE" dirty="0">
                <a:solidFill>
                  <a:srgbClr val="222A35"/>
                </a:solidFill>
                <a:cs typeface="Calibri"/>
              </a:rPr>
              <a:t>Underlying assumptions and practices differ between astrophysics and healthcare modelling.</a:t>
            </a:r>
          </a:p>
          <a:p>
            <a:endParaRPr lang="en-IE" dirty="0">
              <a:solidFill>
                <a:srgbClr val="222A35"/>
              </a:solidFill>
              <a:cs typeface="Calibri"/>
            </a:endParaRPr>
          </a:p>
          <a:p>
            <a:r>
              <a:rPr lang="en-IE" dirty="0">
                <a:solidFill>
                  <a:srgbClr val="222A35"/>
                </a:solidFill>
                <a:cs typeface="Calibri"/>
              </a:rPr>
              <a:t>3 questions:</a:t>
            </a:r>
          </a:p>
          <a:p>
            <a:pPr marL="457200" lvl="1" indent="0">
              <a:buNone/>
            </a:pPr>
            <a:r>
              <a:rPr lang="en-IE" dirty="0">
                <a:solidFill>
                  <a:srgbClr val="222A35"/>
                </a:solidFill>
                <a:cs typeface="Calibri"/>
              </a:rPr>
              <a:t>1) Where are the similarities and opportunities</a:t>
            </a:r>
          </a:p>
          <a:p>
            <a:pPr marL="457200" lvl="1" indent="0">
              <a:buNone/>
            </a:pPr>
            <a:r>
              <a:rPr lang="en-IE" dirty="0">
                <a:solidFill>
                  <a:srgbClr val="222A35"/>
                </a:solidFill>
                <a:cs typeface="Calibri"/>
              </a:rPr>
              <a:t>2) Where are the differences and barriers</a:t>
            </a:r>
          </a:p>
          <a:p>
            <a:pPr marL="457200" lvl="1" indent="0">
              <a:buNone/>
            </a:pPr>
            <a:r>
              <a:rPr lang="en-IE" dirty="0">
                <a:solidFill>
                  <a:srgbClr val="222A35"/>
                </a:solidFill>
                <a:cs typeface="Calibri"/>
              </a:rPr>
              <a:t>3) What are the potential solutions.</a:t>
            </a:r>
          </a:p>
          <a:p>
            <a:endParaRPr lang="en-IE" dirty="0">
              <a:solidFill>
                <a:srgbClr val="222A35"/>
              </a:solidFill>
              <a:cs typeface="Calibri"/>
            </a:endParaRPr>
          </a:p>
          <a:p>
            <a:r>
              <a:rPr lang="en-IE" dirty="0">
                <a:solidFill>
                  <a:srgbClr val="222A35"/>
                </a:solidFill>
                <a:cs typeface="Calibri"/>
              </a:rPr>
              <a:t>Any Questions to </a:t>
            </a:r>
            <a:r>
              <a:rPr lang="en-IE" dirty="0" err="1">
                <a:solidFill>
                  <a:srgbClr val="222A35"/>
                </a:solidFill>
                <a:cs typeface="Calibri"/>
              </a:rPr>
              <a:t>Fionagh</a:t>
            </a:r>
            <a:r>
              <a:rPr lang="en-IE" dirty="0">
                <a:solidFill>
                  <a:srgbClr val="222A35"/>
                </a:solidFill>
                <a:cs typeface="Calibri"/>
              </a:rPr>
              <a:t> (fionagh.thomson@durham.ac.uk) or Larry (laurence.w.fitzpatrick@durham.ac.uk)</a:t>
            </a:r>
          </a:p>
          <a:p>
            <a:endParaRPr lang="en-IE" dirty="0">
              <a:solidFill>
                <a:srgbClr val="222A35"/>
              </a:solidFill>
              <a:cs typeface="Calibri"/>
            </a:endParaRPr>
          </a:p>
          <a:p>
            <a:endParaRPr lang="en-GB" dirty="0">
              <a:solidFill>
                <a:srgbClr val="222A35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7488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138</Words>
  <Application>Microsoft Macintosh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Office Theme</vt:lpstr>
      <vt:lpstr> Modelling Reality (Horses for Courses): simplification is inherently useful but pragmatically different in the fields of astrophysics and healthcare.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Larry Fitz</dc:creator>
  <cp:lastModifiedBy>Iary Davidzon</cp:lastModifiedBy>
  <cp:revision>82</cp:revision>
  <dcterms:created xsi:type="dcterms:W3CDTF">2021-05-26T15:06:59Z</dcterms:created>
  <dcterms:modified xsi:type="dcterms:W3CDTF">2021-05-26T18:06:14Z</dcterms:modified>
</cp:coreProperties>
</file>