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90" r:id="rId5"/>
    <p:sldId id="291" r:id="rId6"/>
    <p:sldId id="314" r:id="rId7"/>
    <p:sldId id="315" r:id="rId8"/>
    <p:sldId id="316" r:id="rId9"/>
    <p:sldId id="318" r:id="rId10"/>
    <p:sldId id="317" r:id="rId11"/>
    <p:sldId id="323" r:id="rId12"/>
    <p:sldId id="319" r:id="rId13"/>
    <p:sldId id="320" r:id="rId14"/>
    <p:sldId id="322" r:id="rId15"/>
    <p:sldId id="325" r:id="rId16"/>
    <p:sldId id="330" r:id="rId17"/>
    <p:sldId id="326" r:id="rId18"/>
    <p:sldId id="327" r:id="rId19"/>
    <p:sldId id="328" r:id="rId20"/>
    <p:sldId id="3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BD0C3-FA9F-40B3-A9E2-5E160CED8723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F6C22-D57A-4C60-BEC7-4A2C19A55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7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4492706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0330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72195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br>
              <a:rPr lang="en-GB" dirty="0"/>
            </a:br>
            <a:br>
              <a:rPr lang="en-GB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en-GB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18298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9066501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 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1915694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al bullet lis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6137730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Name, source</a:t>
            </a:r>
          </a:p>
        </p:txBody>
      </p:sp>
    </p:spTree>
    <p:extLst>
      <p:ext uri="{BB962C8B-B14F-4D97-AF65-F5344CB8AC3E}">
        <p14:creationId xmlns:p14="http://schemas.microsoft.com/office/powerpoint/2010/main" val="3010026894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9633955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52509112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088-4AAA-4A97-88A1-33D16126753F}" type="datetime1">
              <a:rPr lang="en-GB" smtClean="0"/>
              <a:t>12/03/2021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0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20988191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34596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641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"empty"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49" name="Billede 40"/>
          <p:cNvPicPr>
            <a:picLocks noChangeAspect="1"/>
          </p:cNvPicPr>
          <p:nvPr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55" name="Text Box 48"/>
          <p:cNvSpPr txBox="1">
            <a:spLocks noChangeArrowheads="1"/>
          </p:cNvSpPr>
          <p:nvPr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56" name="Text Box 48"/>
          <p:cNvSpPr txBox="1">
            <a:spLocks noChangeArrowheads="1"/>
          </p:cNvSpPr>
          <p:nvPr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69923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AEF0-397B-4A25-86F9-521CD8160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CA966-07A7-4553-AE41-7F6A27B33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970F2-4CE2-4514-B513-AA1F8086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471A-6F97-446F-83BA-B77C90741347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7A13A-5698-4E7C-9C13-B535AB52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C5178-946F-4B57-8EF5-4603656B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59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906B-E883-4C5F-9810-C4F1DED8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13FF7-9FD6-4B86-9685-A61ADC25E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0B6E3-161B-4618-87B3-3731D474E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D69BF-5B94-4C6B-93C9-90861A1F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F49B-A047-4394-88BA-07507F7EB186}" type="datetime1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D66FD-F335-44DD-BC09-65C10C81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E878-4E01-418B-8F73-A07D93EE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02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6E3B-2308-41A6-A438-37994E79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B3B96-01CE-4613-AA44-65D393A64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9B34B-249F-44E0-AAA0-A5D9F1FA1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2F18F-85A4-4E1B-9646-9A834C8D0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AE2A7-669A-4794-81C2-EF281546C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DE19F4-B7EE-4B06-BB5B-432689F6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C274-408C-43E7-9440-76DD761ABDDF}" type="datetime1">
              <a:rPr lang="en-GB" smtClean="0"/>
              <a:t>12/03/2021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533354-3E5C-4FAC-8320-349B62C8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ADBDB-EEBD-4FF0-8721-C6E398DA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3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93942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9069711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58396425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45346860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226744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04745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06568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Rectangle 19"/>
          <p:cNvSpPr/>
          <p:nvPr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FD24432D-47F9-4137-9FD4-01AC40B82CD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7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7307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pos="371">
          <p15:clr>
            <a:srgbClr val="F26B43"/>
          </p15:clr>
        </p15:guide>
        <p15:guide id="6" pos="7308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ode.icecube.wisc.edu/projects/icecube/ticket/2162#no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87767-8A32-4F43-A5A4-82AC0989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AD90-48A7-4BA7-BEAA-9C5E67BABACA}" type="datetime1">
              <a:rPr lang="en-GB" smtClean="0"/>
              <a:t>12/03/2021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E960E-3F45-4D47-B715-F2A20F53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5028-9FD6-4B30-B5D3-B29B50A1F010}" type="slidenum">
              <a:rPr lang="en-GB" smtClean="0"/>
              <a:t>1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EC326-F54A-4C9A-927B-5028F2EB3D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Relative Individual DOM Efficiency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5A9CD0-9D7D-426F-8573-0954563B1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Summary of Sofus Stray’s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86FFB-977B-4A44-A7E9-99800CEDE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12/03/2021</a:t>
            </a:r>
          </a:p>
          <a:p>
            <a:r>
              <a:rPr lang="en-GB" dirty="0"/>
              <a:t>Calibration Call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59B215-96A0-4EA2-A128-B0BB15FEF3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Relative Individual DOM Efficiency</a:t>
            </a:r>
          </a:p>
        </p:txBody>
      </p:sp>
    </p:spTree>
    <p:extLst>
      <p:ext uri="{BB962C8B-B14F-4D97-AF65-F5344CB8AC3E}">
        <p14:creationId xmlns:p14="http://schemas.microsoft.com/office/powerpoint/2010/main" val="3225147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7C54-58BE-4D5D-B2E2-517578BD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F111B-F019-4756-BD85-AF6353AEC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Pick three separate groups in </a:t>
            </a:r>
            <a:r>
              <a:rPr lang="en-GB" dirty="0" err="1"/>
              <a:t>DeepCore</a:t>
            </a:r>
            <a:endParaRPr lang="en-GB" dirty="0"/>
          </a:p>
          <a:p>
            <a:r>
              <a:rPr lang="en-GB" dirty="0"/>
              <a:t>Find radius from track corresponding to 1.35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40056-E9E7-4AD3-BAD1-38D1B647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CE73-9C5D-44CB-98D3-AD6E7C85E08E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03C18-7546-45E3-98A0-AE8EDD77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6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AE39-51A6-4A84-A5AC-79292517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analysis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8F2AB93A-092E-43DD-A4CE-E0A78A604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06" y="1336101"/>
            <a:ext cx="3552371" cy="266427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4108-4B75-47A1-9EC1-8E288E82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0DBA-EB3B-4BE8-A04A-DEA8B8D5485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80B6A-83A6-428C-AEE2-22EB1197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11</a:t>
            </a:fld>
            <a:endParaRPr lang="en-GB"/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439DD81B-0713-44C0-95E2-FC3E5CA8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336101"/>
            <a:ext cx="3583223" cy="2687417"/>
          </a:xfrm>
          <a:prstGeom prst="rect">
            <a:avLst/>
          </a:prstGeo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067FD9D9-05DB-4712-9D0E-10A45996E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2" y="1336101"/>
            <a:ext cx="3583223" cy="2687417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8AD40B2D-DE2E-4399-9133-D4B0DCD68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2" y="4189760"/>
            <a:ext cx="3552371" cy="2664278"/>
          </a:xfrm>
          <a:prstGeom prst="rect">
            <a:avLst/>
          </a:prstGeom>
        </p:spPr>
      </p:pic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0557A2A0-A20A-437C-BA39-C1270EA1F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03" y="4189760"/>
            <a:ext cx="3552371" cy="2664278"/>
          </a:xfrm>
          <a:prstGeom prst="rect">
            <a:avLst/>
          </a:prstGeom>
        </p:spPr>
      </p:pic>
      <p:pic>
        <p:nvPicPr>
          <p:cNvPr id="17" name="Picture 16" descr="Chart, histogram&#10;&#10;Description automatically generated">
            <a:extLst>
              <a:ext uri="{FF2B5EF4-FFF2-40B4-BE49-F238E27FC236}">
                <a16:creationId xmlns:a16="http://schemas.microsoft.com/office/drawing/2014/main" id="{03DA0BBB-148C-47CB-9049-F3F0F09FF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36" y="4189760"/>
            <a:ext cx="3552371" cy="26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1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84A-8CEE-401D-9AF4-DD6F3F3E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RDE in </a:t>
            </a:r>
            <a:r>
              <a:rPr lang="en-GB" dirty="0" err="1"/>
              <a:t>CLSim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DFDA7B-744A-49C2-824C-70EE8CF3A2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963" y="1890376"/>
            <a:ext cx="5357812" cy="41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C863D8-20E7-4FA5-A778-77665933E2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4550" y="1635125"/>
            <a:ext cx="4457574" cy="4675188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EB345B0-BA03-4A71-80BD-16A6B4BB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BE56-7B3E-4C73-9212-179860CCB23C}" type="datetime1">
              <a:rPr lang="en-GB" smtClean="0"/>
              <a:t>12/03/2021</a:t>
            </a:fld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BB2E30F-8971-4E02-8C41-5C02E164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12</a:t>
            </a:fld>
            <a:endParaRPr lang="en-GB"/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3BEF8A62-5F18-410F-B1F1-1FE6A831B54D}"/>
              </a:ext>
            </a:extLst>
          </p:cNvPr>
          <p:cNvSpPr txBox="1"/>
          <p:nvPr/>
        </p:nvSpPr>
        <p:spPr>
          <a:xfrm>
            <a:off x="7781925" y="1019284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CLSim</a:t>
            </a:r>
            <a:r>
              <a:rPr lang="en-GB" dirty="0"/>
              <a:t> HQE </a:t>
            </a:r>
            <a:r>
              <a:rPr lang="el-GR" dirty="0"/>
              <a:t>λ</a:t>
            </a:r>
            <a:r>
              <a:rPr lang="en-GB" dirty="0"/>
              <a:t>-acceptance</a:t>
            </a:r>
          </a:p>
          <a:p>
            <a:r>
              <a:rPr lang="en-GB" dirty="0"/>
              <a:t>13/02/2019 - Summer</a:t>
            </a:r>
          </a:p>
        </p:txBody>
      </p:sp>
    </p:spTree>
    <p:extLst>
      <p:ext uri="{BB962C8B-B14F-4D97-AF65-F5344CB8AC3E}">
        <p14:creationId xmlns:p14="http://schemas.microsoft.com/office/powerpoint/2010/main" val="330264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240B-9DBA-4ABF-8616-5F6899D8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RDE factor</a:t>
            </a:r>
          </a:p>
        </p:txBody>
      </p:sp>
      <p:pic>
        <p:nvPicPr>
          <p:cNvPr id="2052" name="Picture 4" descr="The Bethe Bloch formula to calculate energy loss">
            <a:extLst>
              <a:ext uri="{FF2B5EF4-FFF2-40B4-BE49-F238E27FC236}">
                <a16:creationId xmlns:a16="http://schemas.microsoft.com/office/drawing/2014/main" id="{D9558D38-1FD8-4D97-9038-180E649F42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963" y="2292402"/>
            <a:ext cx="5357812" cy="33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D729C50-C6B5-4D26-9D2E-DE6634FD3A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2171700"/>
            <a:ext cx="5947013" cy="3208178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C802E60-F300-47D0-BB09-01D4C6DFE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98D-D6D0-4458-9FC6-F77A60EF2BF1}" type="datetime1">
              <a:rPr lang="en-GB" smtClean="0"/>
              <a:t>12/03/2021</a:t>
            </a:fld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5FEC27-2C6E-44C2-B7C4-C177B6F7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13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BD724C-0BF3-47D5-8D02-64FFC9BECE7D}"/>
              </a:ext>
            </a:extLst>
          </p:cNvPr>
          <p:cNvSpPr/>
          <p:nvPr/>
        </p:nvSpPr>
        <p:spPr>
          <a:xfrm>
            <a:off x="2714625" y="2447925"/>
            <a:ext cx="1543050" cy="2247900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5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8FDF8-1744-47D4-93B9-A2E9F484A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936" y="1286705"/>
            <a:ext cx="1773436" cy="599868"/>
          </a:xfrm>
        </p:spPr>
        <p:txBody>
          <a:bodyPr/>
          <a:lstStyle/>
          <a:p>
            <a:r>
              <a:rPr lang="en-GB" dirty="0"/>
              <a:t>Z-binning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82AD37D-CE14-4203-9E33-03A9A25DB2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70" y="784677"/>
            <a:ext cx="4313442" cy="323508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74EB81-FF9A-4608-AED6-0D6C735E3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015612" y="1112461"/>
            <a:ext cx="2336600" cy="757237"/>
          </a:xfrm>
        </p:spPr>
        <p:txBody>
          <a:bodyPr/>
          <a:lstStyle/>
          <a:p>
            <a:r>
              <a:rPr lang="en-GB" dirty="0" err="1"/>
              <a:t>Icelayers</a:t>
            </a:r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CD340C2-C9CB-40A1-81C4-DBD058E487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1" y="3901679"/>
            <a:ext cx="3941761" cy="2956321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C1473-6395-4330-AB63-D3A37B00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3D5D-88DE-4923-B6FB-A559D281E57A}" type="datetime1">
              <a:rPr lang="en-GB" smtClean="0"/>
              <a:t>12/03/2021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9CB5D-DBC3-4619-9CF9-DBB787D8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14</a:t>
            </a:fld>
            <a:endParaRPr lang="en-GB"/>
          </a:p>
        </p:txBody>
      </p:sp>
      <p:pic>
        <p:nvPicPr>
          <p:cNvPr id="22" name="Content Placeholder 11">
            <a:extLst>
              <a:ext uri="{FF2B5EF4-FFF2-40B4-BE49-F238E27FC236}">
                <a16:creationId xmlns:a16="http://schemas.microsoft.com/office/drawing/2014/main" id="{39C549D9-5307-4319-8001-93EF5899B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628" y="3901679"/>
            <a:ext cx="3941761" cy="2956321"/>
          </a:xfrm>
          <a:prstGeom prst="rect">
            <a:avLst/>
          </a:prstGeom>
        </p:spPr>
      </p:pic>
      <p:pic>
        <p:nvPicPr>
          <p:cNvPr id="23" name="Content Placeholder 9">
            <a:extLst>
              <a:ext uri="{FF2B5EF4-FFF2-40B4-BE49-F238E27FC236}">
                <a16:creationId xmlns:a16="http://schemas.microsoft.com/office/drawing/2014/main" id="{D8E185B7-405E-4A94-AD53-F98110BE2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7788" y="784677"/>
            <a:ext cx="4313442" cy="32350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727206-0049-49EC-9CDE-1C556A23AE54}"/>
              </a:ext>
            </a:extLst>
          </p:cNvPr>
          <p:cNvSpPr txBox="1"/>
          <p:nvPr/>
        </p:nvSpPr>
        <p:spPr>
          <a:xfrm>
            <a:off x="5467412" y="2032886"/>
            <a:ext cx="17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&lt; r &lt; 75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2B08C0-F7E3-49B8-BA51-B5E173A3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028"/>
            <a:ext cx="10515600" cy="1325563"/>
          </a:xfrm>
        </p:spPr>
        <p:txBody>
          <a:bodyPr/>
          <a:lstStyle/>
          <a:p>
            <a:r>
              <a:rPr lang="en-GB" dirty="0"/>
              <a:t>eff_f2k factor divided out</a:t>
            </a:r>
          </a:p>
        </p:txBody>
      </p:sp>
    </p:spTree>
    <p:extLst>
      <p:ext uri="{BB962C8B-B14F-4D97-AF65-F5344CB8AC3E}">
        <p14:creationId xmlns:p14="http://schemas.microsoft.com/office/powerpoint/2010/main" val="196603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AE39-51A6-4A84-A5AC-79292517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analysis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2AB93A-092E-43DD-A4CE-E0A78A604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8206" y="1336101"/>
            <a:ext cx="3552370" cy="266427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4108-4B75-47A1-9EC1-8E288E82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0DBA-EB3B-4BE8-A04A-DEA8B8D5485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80B6A-83A6-428C-AEE2-22EB1197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15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9DD81B-0713-44C0-95E2-FC3E5CA8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600" y="1336101"/>
            <a:ext cx="3583222" cy="2687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FD9D9-05DB-4712-9D0E-10A45996E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72" y="1336101"/>
            <a:ext cx="3583222" cy="2687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D40B2D-DE2E-4399-9133-D4B0DCD68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72" y="4189760"/>
            <a:ext cx="3552370" cy="26642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57A2A0-A20A-437C-BA39-C1270EA1F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4903" y="4189760"/>
            <a:ext cx="3552370" cy="2664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DA0BBB-148C-47CB-9049-F3F0F09FF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336" y="4189760"/>
            <a:ext cx="3552370" cy="26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8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AC06851-0505-40FC-8F88-5ED289D3DB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090" y="2301246"/>
            <a:ext cx="5209910" cy="390743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E926A9-EE4D-45FD-B4A4-2E25E8AE7C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4426" y="2301245"/>
            <a:ext cx="5209910" cy="39074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3466A-6F74-4635-8881-9A8B8FB8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619112"/>
            <a:ext cx="10515600" cy="1325563"/>
          </a:xfrm>
        </p:spPr>
        <p:txBody>
          <a:bodyPr/>
          <a:lstStyle/>
          <a:p>
            <a:r>
              <a:rPr lang="en-GB" dirty="0"/>
              <a:t>Updated 2016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93108-516A-4AD8-A078-1D7BAD0A4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Less scatter below dust layer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DD3954-69A0-497B-B896-F414C6B7C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HQE mean at expectations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6C057-82FE-4A22-A424-093B19FC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08CB-BCA3-413E-94D7-DCCCE573CB42}" type="datetime1">
              <a:rPr lang="en-GB" smtClean="0"/>
              <a:t>12/03/2021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42CEF-750C-4FED-B55C-5132F00F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9C90-1056-408A-A59E-7AB3F3D6BCFF}" type="slidenum">
              <a:rPr lang="en-GB" smtClean="0"/>
              <a:t>16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8361E-C281-4D63-A482-34AA03B0C52F}"/>
              </a:ext>
            </a:extLst>
          </p:cNvPr>
          <p:cNvSpPr txBox="1"/>
          <p:nvPr/>
        </p:nvSpPr>
        <p:spPr>
          <a:xfrm>
            <a:off x="1563848" y="5152500"/>
            <a:ext cx="2110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10m &lt; r &lt; 125m</a:t>
            </a:r>
          </a:p>
        </p:txBody>
      </p:sp>
    </p:spTree>
    <p:extLst>
      <p:ext uri="{BB962C8B-B14F-4D97-AF65-F5344CB8AC3E}">
        <p14:creationId xmlns:p14="http://schemas.microsoft.com/office/powerpoint/2010/main" val="2331293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E4A2-4675-443A-8CC8-615B52A2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of focus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7C17B2-E134-492C-B617-E3CC3BDE31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dirty="0"/>
              </a:p>
              <a:p>
                <a:r>
                  <a:rPr lang="en-GB" dirty="0"/>
                  <a:t>Minimize HQE RIDE spread</a:t>
                </a:r>
              </a:p>
              <a:p>
                <a:r>
                  <a:rPr lang="en-GB" dirty="0"/>
                  <a:t>Drop chase of 1.35 (for now)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standard deviation of mean RIDE of each group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 max standard deviation between DOMS in all groups</a:t>
                </a:r>
              </a:p>
              <a:p>
                <a:endParaRPr lang="en-GB" dirty="0"/>
              </a:p>
              <a:p>
                <a:r>
                  <a:rPr lang="en-GB" dirty="0"/>
                  <a:t>Goal: Agreement between groups, make sure </a:t>
                </a:r>
                <a:r>
                  <a:rPr lang="en-GB" dirty="0" err="1"/>
                  <a:t>stddev</a:t>
                </a:r>
                <a:r>
                  <a:rPr lang="en-GB" dirty="0"/>
                  <a:t> is not too high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7C17B2-E134-492C-B617-E3CC3BDE31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C58FB-7CB1-4F34-9D94-CFAF0686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0DBA-EB3B-4BE8-A04A-DEA8B8D54850}" type="datetime1">
              <a:rPr lang="en-GB" smtClean="0"/>
              <a:t>12/03/2021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E3016-3D0D-4974-83E7-C5E88B33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17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844CF3-E06F-4B5D-ABF0-93D3479C8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5137" y="200885"/>
            <a:ext cx="4332640" cy="3249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8AAE06-B438-4C81-853C-A96A8F436805}"/>
                  </a:ext>
                </a:extLst>
              </p:cNvPr>
              <p:cNvSpPr txBox="1"/>
              <p:nvPr/>
            </p:nvSpPr>
            <p:spPr>
              <a:xfrm>
                <a:off x="8205270" y="185738"/>
                <a:ext cx="3572873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=0.016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=0.06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8AAE06-B438-4C81-853C-A96A8F436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270" y="185738"/>
                <a:ext cx="3572873" cy="391646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42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EA2C-0986-478C-8881-C9D49B90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analysis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D01588-56F5-413C-9983-0373C869F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2914" y="4088605"/>
            <a:ext cx="3660733" cy="27455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63C89-D482-48BE-A43E-CF5CCE0C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0DBA-EB3B-4BE8-A04A-DEA8B8D5485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29FA9-5F85-458C-A90E-737DF792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18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52020E-5E14-4E4A-A4A6-9096E719E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649" y="1373765"/>
            <a:ext cx="3692526" cy="2769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A4BF45-D688-4CF9-9BDD-C73CC8B59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017" y="1373764"/>
            <a:ext cx="3692526" cy="2769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E4DBAD-2D2C-48F7-BBCF-2A56E79EF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650" y="4088605"/>
            <a:ext cx="3692526" cy="27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8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EA2C-0986-478C-8881-C9D49B90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analysis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D01588-56F5-413C-9983-0373C869F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2914" y="4088605"/>
            <a:ext cx="3660733" cy="27455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63C89-D482-48BE-A43E-CF5CCE0C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0DBA-EB3B-4BE8-A04A-DEA8B8D5485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29FA9-5F85-458C-A90E-737DF792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19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52020E-5E14-4E4A-A4A6-9096E719E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649" y="1373765"/>
            <a:ext cx="3692526" cy="27693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A4BF45-D688-4CF9-9BDD-C73CC8B59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1121" y="1373765"/>
            <a:ext cx="3692526" cy="2769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E4DBAD-2D2C-48F7-BBCF-2A56E79EF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650" y="4088605"/>
            <a:ext cx="3692526" cy="27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3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A57F-3992-4D49-B862-569A3BE4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4E43A-3789-4ADC-BF21-E889D2A7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DOM charge response in situ does not precisely match laboratory charge response</a:t>
            </a:r>
          </a:p>
          <a:p>
            <a:r>
              <a:rPr lang="en-GB" dirty="0"/>
              <a:t>Calibration of in situ charge response needed when simulating DOMs</a:t>
            </a:r>
          </a:p>
          <a:p>
            <a:r>
              <a:rPr lang="en-GB" dirty="0"/>
              <a:t>We want to calibrate Relative Individual DOM Efficiency (RIDE)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5281B-D85F-44FA-A533-F8D7E1A3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BA3F-C614-4340-9174-A3ABC41D1301}" type="datetime1">
              <a:rPr lang="en-GB" smtClean="0"/>
              <a:t>12/03/2021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5DA49-BD82-4F67-A8F3-224A28A5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5028-9FD6-4B30-B5D3-B29B50A1F0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47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919F-A766-43D9-901D-CC437E7C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CF58F-43F3-4448-B03A-97B864E17A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Confirm RDE factors</a:t>
                </a:r>
              </a:p>
              <a:p>
                <a:r>
                  <a:rPr lang="en-GB" dirty="0"/>
                  <a:t>Attempt further constraint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Full detector plots</a:t>
                </a:r>
              </a:p>
              <a:p>
                <a:r>
                  <a:rPr lang="en-GB" dirty="0"/>
                  <a:t>Move to reconstruction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CF58F-43F3-4448-B03A-97B864E17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6" t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4F593-BDA7-48E6-A13D-C57AEB99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39E-35F0-43BD-B0F6-DF09794416E0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04636-1366-4623-A0A4-E8F1A816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9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51C7-0B92-4FBB-A8FA-DF837B41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6FA77-38E5-43D6-A794-AA43D3C88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Previously showed agreement with theory on 2012 simulation</a:t>
            </a:r>
          </a:p>
          <a:p>
            <a:pPr lvl="1"/>
            <a:r>
              <a:rPr lang="en-GB" dirty="0"/>
              <a:t>Uses iceprod1</a:t>
            </a:r>
          </a:p>
          <a:p>
            <a:pPr lvl="1"/>
            <a:r>
              <a:rPr lang="en-GB" dirty="0"/>
              <a:t>No anisotropy</a:t>
            </a:r>
          </a:p>
          <a:p>
            <a:r>
              <a:rPr lang="en-GB" dirty="0"/>
              <a:t>Current goals: Get consistent RIDE values on 2016 simulation</a:t>
            </a:r>
          </a:p>
          <a:p>
            <a:pPr lvl="1"/>
            <a:r>
              <a:rPr lang="en-GB" dirty="0"/>
              <a:t>Uses spice3.2</a:t>
            </a:r>
          </a:p>
          <a:p>
            <a:pPr lvl="1"/>
            <a:r>
              <a:rPr lang="en-GB" dirty="0"/>
              <a:t>Includes anisotropy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F680B-3F52-4E8B-8B91-37C9D97B6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63F2-F83F-4324-9ECE-5B53B246ACA5}" type="datetime1">
              <a:rPr lang="en-GB" smtClean="0"/>
              <a:t>12/03/2021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F4E3A-79CB-443E-B79A-B815C688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5028-9FD6-4B30-B5D3-B29B50A1F0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6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E435-ED41-4075-A470-50A5D484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RIDE</a:t>
            </a:r>
          </a:p>
        </p:txBody>
      </p:sp>
      <p:pic>
        <p:nvPicPr>
          <p:cNvPr id="6" name="Picture Placeholder 5" descr="Chart&#10;&#10;Description automatically generated">
            <a:extLst>
              <a:ext uri="{FF2B5EF4-FFF2-40B4-BE49-F238E27FC236}">
                <a16:creationId xmlns:a16="http://schemas.microsoft.com/office/drawing/2014/main" id="{E2DDBF63-922B-433C-A770-BCCC5C3D55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7BEEBAB-A951-4A92-BD04-6FF943101B43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𝑅𝐼𝐷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𝑣𝑒𝑛𝑡𝑠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𝑣𝑒𝑛𝑡𝑠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h𝑖𝑡</m:t>
                                        </m:r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𝑣𝑒𝑛𝑡𝑠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𝑣𝑒𝑛𝑡𝑠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h𝑖𝑡</m:t>
                                        </m:r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𝑚𝑜𝑛𝑖𝑡𝑜𝑟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dirty="0"/>
                  <a:t>Initial Expectations: NQE DOMs have RIDE value of 1, HQE of 1.35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Monitor definition based on 10m-bin spacings in the z-axis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7BEEBAB-A951-4A92-BD04-6FF943101B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946" r="-3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1C07C-A380-43FA-A2C0-FCD7FB01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18F-47A0-4133-9E8F-D068E0FDA8E2}" type="datetime1">
              <a:rPr lang="en-GB" smtClean="0"/>
              <a:t>12/03/2021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73B6E-2C3F-4341-953E-24DBEA74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5028-9FD6-4B30-B5D3-B29B50A1F0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81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8ADC-6B3C-405B-823C-7EAD005B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Particle light 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86F4A-B97B-4DC6-AABD-C647871D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48834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RIDE assumption only works for well modelled particle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this study we focus on minimum ionizing muons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Known stopping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Known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Constant light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Approximate with stopped muons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SMT8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Track </a:t>
            </a:r>
            <a:r>
              <a:rPr lang="en-GB" dirty="0" err="1"/>
              <a:t>endpoint.z</a:t>
            </a:r>
            <a:r>
              <a:rPr lang="en-GB" dirty="0"/>
              <a:t> &gt; -400m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Track </a:t>
            </a:r>
            <a:r>
              <a:rPr lang="en-GB" dirty="0" err="1"/>
              <a:t>endpoint.xy</a:t>
            </a:r>
            <a:r>
              <a:rPr lang="en-GB" dirty="0"/>
              <a:t> &gt; 100m from detector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DOM radius from track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39BEB-94C5-47D2-BFE9-DB0AF4D2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424-5578-4EB7-AB61-FFFF5637E391}" type="datetime1">
              <a:rPr lang="en-GB" smtClean="0"/>
              <a:t>12/03/2021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4801C-7A23-4521-ACF6-ED6C9AD7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5028-9FD6-4B30-B5D3-B29B50A1F010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62B93AF2-3996-4CFA-ADD5-F8E0993AC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15"/>
          <a:stretch/>
        </p:blipFill>
        <p:spPr>
          <a:xfrm>
            <a:off x="6096000" y="439895"/>
            <a:ext cx="4450422" cy="3080288"/>
          </a:xfrm>
          <a:prstGeom prst="rect">
            <a:avLst/>
          </a:prstGeom>
        </p:spPr>
      </p:pic>
      <p:pic>
        <p:nvPicPr>
          <p:cNvPr id="6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F8B73D37-F89C-4EB7-9F2A-71A5D9130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20183"/>
            <a:ext cx="4450422" cy="33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6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466A-6F74-4635-8881-9A8B8FB8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094"/>
            <a:ext cx="10515600" cy="1325563"/>
          </a:xfrm>
        </p:spPr>
        <p:txBody>
          <a:bodyPr/>
          <a:lstStyle/>
          <a:p>
            <a:r>
              <a:rPr lang="en-GB" dirty="0"/>
              <a:t>2012 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93108-516A-4AD8-A078-1D7BAD0A4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NQEs not quite at 1.0, HQEs still have gradient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AC06851-0505-40FC-8F88-5ED289D3DB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62289" y="2505075"/>
            <a:ext cx="4912784" cy="36845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DD3954-69A0-497B-B896-F414C6B7C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Overall mean and std within expectations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E926A9-EE4D-45FD-B4A4-2E25E8AE7C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07402" y="2505075"/>
            <a:ext cx="4912784" cy="3684588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6C057-82FE-4A22-A424-093B19FC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58B9-9E66-4F7A-9293-D1E568EAA47C}" type="datetime1">
              <a:rPr lang="en-GB" smtClean="0"/>
              <a:t>12/03/2021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42CEF-750C-4FED-B55C-5132F00F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9C90-1056-408A-A59E-7AB3F3D6BCFF}" type="slidenum">
              <a:rPr lang="en-GB" smtClean="0"/>
              <a:t>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8361E-C281-4D63-A482-34AA03B0C52F}"/>
              </a:ext>
            </a:extLst>
          </p:cNvPr>
          <p:cNvSpPr txBox="1"/>
          <p:nvPr/>
        </p:nvSpPr>
        <p:spPr>
          <a:xfrm>
            <a:off x="1606659" y="5176837"/>
            <a:ext cx="181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0m &lt; r &lt; 130m</a:t>
            </a:r>
          </a:p>
        </p:txBody>
      </p:sp>
    </p:spTree>
    <p:extLst>
      <p:ext uri="{BB962C8B-B14F-4D97-AF65-F5344CB8AC3E}">
        <p14:creationId xmlns:p14="http://schemas.microsoft.com/office/powerpoint/2010/main" val="286581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AC06851-0505-40FC-8F88-5ED289D3DB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64" y="2301246"/>
            <a:ext cx="5406763" cy="390743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E926A9-EE4D-45FD-B4A4-2E25E8AE7C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301245"/>
            <a:ext cx="5406763" cy="39074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3466A-6F74-4635-8881-9A8B8FB8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619112"/>
            <a:ext cx="10515600" cy="1325563"/>
          </a:xfrm>
        </p:spPr>
        <p:txBody>
          <a:bodyPr/>
          <a:lstStyle/>
          <a:p>
            <a:r>
              <a:rPr lang="en-GB" dirty="0"/>
              <a:t>Initial 2016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93108-516A-4AD8-A078-1D7BAD0A4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No gradient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DD3954-69A0-497B-B896-F414C6B7C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HQE mean below expectations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6C057-82FE-4A22-A424-093B19FC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08CB-BCA3-413E-94D7-DCCCE573CB42}" type="datetime1">
              <a:rPr lang="en-GB" smtClean="0"/>
              <a:t>12/03/2021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42CEF-750C-4FED-B55C-5132F00F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9C90-1056-408A-A59E-7AB3F3D6BCFF}" type="slidenum">
              <a:rPr lang="en-GB" smtClean="0"/>
              <a:t>7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8361E-C281-4D63-A482-34AA03B0C52F}"/>
              </a:ext>
            </a:extLst>
          </p:cNvPr>
          <p:cNvSpPr txBox="1"/>
          <p:nvPr/>
        </p:nvSpPr>
        <p:spPr>
          <a:xfrm>
            <a:off x="1446402" y="5176837"/>
            <a:ext cx="181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0m &lt; r &lt; 130m</a:t>
            </a:r>
          </a:p>
        </p:txBody>
      </p:sp>
    </p:spTree>
    <p:extLst>
      <p:ext uri="{BB962C8B-B14F-4D97-AF65-F5344CB8AC3E}">
        <p14:creationId xmlns:p14="http://schemas.microsoft.com/office/powerpoint/2010/main" val="214180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E3A7-8C53-4E52-A136-6F0FF345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Icelayer</a:t>
            </a:r>
            <a:r>
              <a:rPr lang="en-GB" dirty="0"/>
              <a:t> binning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6F6D7D-ECE9-46C7-931C-438BF22514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8963" y="1975716"/>
            <a:ext cx="5357812" cy="399400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B541CA-BB17-4299-9190-21312DAD3D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5225" y="1972038"/>
            <a:ext cx="5356225" cy="4001362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9FAAA11-7295-42D3-A68D-C8BD793C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A1D2-109C-4D07-A5BC-D54945F169B7}" type="datetime1">
              <a:rPr lang="en-GB" smtClean="0"/>
              <a:t>12/03/2021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28C8E-BC6C-44EC-8F52-6329B92F8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891" b="-1625"/>
          <a:stretch/>
        </p:blipFill>
        <p:spPr>
          <a:xfrm>
            <a:off x="8453058" y="5811602"/>
            <a:ext cx="793579" cy="242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C4DA04-7EF1-456A-AF5C-C1CE03DC7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175143" y="3876436"/>
            <a:ext cx="433157" cy="168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B07208-0000-4D18-9D0B-573C2E123BA5}"/>
              </a:ext>
            </a:extLst>
          </p:cNvPr>
          <p:cNvSpPr txBox="1"/>
          <p:nvPr/>
        </p:nvSpPr>
        <p:spPr>
          <a:xfrm>
            <a:off x="7287207" y="2649894"/>
            <a:ext cx="187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Icelayer</a:t>
            </a:r>
            <a:r>
              <a:rPr lang="en-GB" dirty="0"/>
              <a:t> groups</a:t>
            </a:r>
          </a:p>
        </p:txBody>
      </p:sp>
    </p:spTree>
    <p:extLst>
      <p:ext uri="{BB962C8B-B14F-4D97-AF65-F5344CB8AC3E}">
        <p14:creationId xmlns:p14="http://schemas.microsoft.com/office/powerpoint/2010/main" val="133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8FDF8-1744-47D4-93B9-A2E9F484A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6980" y="1523658"/>
            <a:ext cx="1773436" cy="599868"/>
          </a:xfrm>
        </p:spPr>
        <p:txBody>
          <a:bodyPr/>
          <a:lstStyle/>
          <a:p>
            <a:r>
              <a:rPr lang="en-GB" dirty="0"/>
              <a:t>Z-binning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82AD37D-CE14-4203-9E33-03A9A25DB2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704" y="666597"/>
            <a:ext cx="4313442" cy="323508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74EB81-FF9A-4608-AED6-0D6C735E3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672122" y="1343441"/>
            <a:ext cx="2336600" cy="757237"/>
          </a:xfrm>
        </p:spPr>
        <p:txBody>
          <a:bodyPr/>
          <a:lstStyle/>
          <a:p>
            <a:r>
              <a:rPr lang="en-GB" dirty="0"/>
              <a:t>Tilted </a:t>
            </a:r>
            <a:r>
              <a:rPr lang="en-GB" dirty="0" err="1"/>
              <a:t>Icelayers</a:t>
            </a:r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CD340C2-C9CB-40A1-81C4-DBD058E487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1" y="3901679"/>
            <a:ext cx="3941761" cy="2956321"/>
          </a:xfrm>
        </p:spPr>
      </p:pic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95DCCAB-C87B-474A-8939-8D36E300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E1E6-59AB-4052-B1D5-861EA285F14B}" type="datetime1">
              <a:rPr lang="en-GB" smtClean="0"/>
              <a:t>12/03/2021</a:t>
            </a:fld>
            <a:endParaRPr lang="en-GB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6A3726C-4E76-4BE5-8B11-6CD5EF53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432D-47F9-4137-9FD4-01AC40B82CD3}" type="slidenum">
              <a:rPr lang="en-GB" smtClean="0"/>
              <a:t>9</a:t>
            </a:fld>
            <a:endParaRPr lang="en-GB"/>
          </a:p>
        </p:txBody>
      </p:sp>
      <p:pic>
        <p:nvPicPr>
          <p:cNvPr id="22" name="Content Placeholder 11" descr="Chart, histogram&#10;&#10;Description automatically generated">
            <a:extLst>
              <a:ext uri="{FF2B5EF4-FFF2-40B4-BE49-F238E27FC236}">
                <a16:creationId xmlns:a16="http://schemas.microsoft.com/office/drawing/2014/main" id="{39C549D9-5307-4319-8001-93EF5899B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28" y="3901679"/>
            <a:ext cx="3941762" cy="2956321"/>
          </a:xfrm>
          <a:prstGeom prst="rect">
            <a:avLst/>
          </a:prstGeom>
        </p:spPr>
      </p:pic>
      <p:pic>
        <p:nvPicPr>
          <p:cNvPr id="23" name="Content Placeholder 9" descr="Chart, scatter chart&#10;&#10;Description automatically generated">
            <a:extLst>
              <a:ext uri="{FF2B5EF4-FFF2-40B4-BE49-F238E27FC236}">
                <a16:creationId xmlns:a16="http://schemas.microsoft.com/office/drawing/2014/main" id="{D8E185B7-405E-4A94-AD53-F98110BE2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87" y="666597"/>
            <a:ext cx="4313443" cy="32350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FED09-4F33-4D07-B492-214C95B62796}"/>
              </a:ext>
            </a:extLst>
          </p:cNvPr>
          <p:cNvSpPr txBox="1"/>
          <p:nvPr/>
        </p:nvSpPr>
        <p:spPr>
          <a:xfrm>
            <a:off x="5467411" y="2167110"/>
            <a:ext cx="17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&lt; r &lt; 75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2B08C0-F7E3-49B8-BA51-B5E173A3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7" y="437492"/>
            <a:ext cx="10515600" cy="1325563"/>
          </a:xfrm>
        </p:spPr>
        <p:txBody>
          <a:bodyPr/>
          <a:lstStyle/>
          <a:p>
            <a:r>
              <a:rPr lang="en-GB" dirty="0"/>
              <a:t>Z-binning vs </a:t>
            </a:r>
            <a:r>
              <a:rPr lang="en-GB" dirty="0" err="1"/>
              <a:t>icelayers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541649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_9_ENG_full.potx" id="{CA255E10-3E16-4FB7-8EF9-205921B44FCB}" vid="{9D4D5F80-3538-44B6-AEDE-3883787177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16_9_ENG_full</Template>
  <TotalTime>477</TotalTime>
  <Words>389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Microsoft New Tai Lue</vt:lpstr>
      <vt:lpstr>Brugerdefineret design</vt:lpstr>
      <vt:lpstr>Relative Individual DOM Efficiency</vt:lpstr>
      <vt:lpstr>Motivation</vt:lpstr>
      <vt:lpstr>Motivation</vt:lpstr>
      <vt:lpstr>RIDE</vt:lpstr>
      <vt:lpstr>Particle light sources</vt:lpstr>
      <vt:lpstr>2012 results</vt:lpstr>
      <vt:lpstr>Initial 2016</vt:lpstr>
      <vt:lpstr>Icelayer binning</vt:lpstr>
      <vt:lpstr>Z-binning vs icelayers</vt:lpstr>
      <vt:lpstr>Group analysis</vt:lpstr>
      <vt:lpstr>Group analysis</vt:lpstr>
      <vt:lpstr>RDE in CLSim</vt:lpstr>
      <vt:lpstr>RDE factor</vt:lpstr>
      <vt:lpstr>eff_f2k factor divided out</vt:lpstr>
      <vt:lpstr>Group analysis</vt:lpstr>
      <vt:lpstr>Updated 2016</vt:lpstr>
      <vt:lpstr>Change of focus</vt:lpstr>
      <vt:lpstr>Group analysis 2</vt:lpstr>
      <vt:lpstr>Group analysis 2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Individual DOM Efficiency</dc:title>
  <dc:creator>Sofus Kjærsgaard Stray</dc:creator>
  <cp:lastModifiedBy>Sofus Kjærsgaard Stray</cp:lastModifiedBy>
  <cp:revision>19</cp:revision>
  <cp:lastPrinted>2021-03-11T19:47:36Z</cp:lastPrinted>
  <dcterms:created xsi:type="dcterms:W3CDTF">2021-03-11T14:16:22Z</dcterms:created>
  <dcterms:modified xsi:type="dcterms:W3CDTF">2021-03-12T08:53:44Z</dcterms:modified>
</cp:coreProperties>
</file>