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80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8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8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3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6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9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11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5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5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3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2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4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5FDD-80C5-401D-8ECC-E26BA2128889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6D663-4824-4AB3-BF84-EA026360D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0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0800000" flipH="1" flipV="1">
            <a:off x="232756" y="-343888"/>
            <a:ext cx="1116399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/>
              <a:t>Despite half-a-century of extensive field &amp; satellite observations, numerical simulations, and theoretical studies,  the parameterization of organized convection in GCMs languishes.</a:t>
            </a:r>
            <a:endParaRPr lang="en-US" sz="20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/>
              <a:t>This deficiency has far-reaching implications because convective organization significantly affects Earth’s water cycle; distribution, intensity, and frequency of precipitation; variability of weather and climate;  efficacy of GCMs; and much more. </a:t>
            </a:r>
            <a:endParaRPr lang="en-US" sz="2000" b="1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/>
              <a:t>Treatment of organized convection in GCMs is a challenging research imperative, the following is a </a:t>
            </a:r>
            <a:r>
              <a:rPr lang="en-US" sz="2000" b="1" dirty="0"/>
              <a:t>m</a:t>
            </a:r>
            <a:r>
              <a:rPr lang="en-US" sz="2000" b="1" dirty="0" smtClean="0"/>
              <a:t>inimalist parameterization, summarized later in this workshop session:</a:t>
            </a:r>
            <a:endParaRPr lang="en-US" sz="2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600" b="1" dirty="0" smtClean="0"/>
          </a:p>
          <a:p>
            <a:endParaRPr lang="en-US" sz="2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 flipV="1">
            <a:off x="3358341" y="-1453312"/>
            <a:ext cx="3541223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8341" y="2741361"/>
            <a:ext cx="4887884" cy="366591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366655" y="2759825"/>
          <a:ext cx="4871258" cy="3665913"/>
        </p:xfrm>
        <a:graphic>
          <a:graphicData uri="http://schemas.openxmlformats.org/drawingml/2006/table">
            <a:tbl>
              <a:tblPr/>
              <a:tblGrid>
                <a:gridCol w="4871258">
                  <a:extLst>
                    <a:ext uri="{9D8B030D-6E8A-4147-A177-3AD203B41FA5}">
                      <a16:colId xmlns:a16="http://schemas.microsoft.com/office/drawing/2014/main" val="3515054306"/>
                    </a:ext>
                  </a:extLst>
                </a:gridCol>
              </a:tblGrid>
              <a:tr h="36659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44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4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National Center for Atmospheric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 Moncrieff</dc:creator>
  <cp:lastModifiedBy>Mitchell Moncrieff</cp:lastModifiedBy>
  <cp:revision>32</cp:revision>
  <dcterms:created xsi:type="dcterms:W3CDTF">2021-05-02T19:19:36Z</dcterms:created>
  <dcterms:modified xsi:type="dcterms:W3CDTF">2021-05-03T16:19:34Z</dcterms:modified>
</cp:coreProperties>
</file>