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0080625" cy="7559675"/>
  <p:notesSz cx="7556500" cy="10691813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12" d="100"/>
          <a:sy n="112" d="100"/>
        </p:scale>
        <p:origin x="185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5040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5712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63804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body"/>
          </p:nvPr>
        </p:nvSpPr>
        <p:spPr>
          <a:xfrm>
            <a:off x="5040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8" name="PlaceHolder 6"/>
          <p:cNvSpPr>
            <a:spLocks noGrp="1"/>
          </p:cNvSpPr>
          <p:nvPr>
            <p:ph type="body"/>
          </p:nvPr>
        </p:nvSpPr>
        <p:spPr>
          <a:xfrm>
            <a:off x="35712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79" name="PlaceHolder 7"/>
          <p:cNvSpPr>
            <a:spLocks noGrp="1"/>
          </p:cNvSpPr>
          <p:nvPr>
            <p:ph type="body"/>
          </p:nvPr>
        </p:nvSpPr>
        <p:spPr>
          <a:xfrm>
            <a:off x="663804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8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19" name="PlaceHolder 5"/>
          <p:cNvSpPr>
            <a:spLocks noGrp="1"/>
          </p:cNvSpPr>
          <p:nvPr>
            <p:ph type="body"/>
          </p:nvPr>
        </p:nvSpPr>
        <p:spPr>
          <a:xfrm>
            <a:off x="5040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20" name="PlaceHolder 6"/>
          <p:cNvSpPr>
            <a:spLocks noGrp="1"/>
          </p:cNvSpPr>
          <p:nvPr>
            <p:ph type="body"/>
          </p:nvPr>
        </p:nvSpPr>
        <p:spPr>
          <a:xfrm>
            <a:off x="35712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21" name="PlaceHolder 7"/>
          <p:cNvSpPr>
            <a:spLocks noGrp="1"/>
          </p:cNvSpPr>
          <p:nvPr>
            <p:ph type="body"/>
          </p:nvPr>
        </p:nvSpPr>
        <p:spPr>
          <a:xfrm>
            <a:off x="663804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3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2" name="PlaceHolder 5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5040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8" name="PlaceHolder 6"/>
          <p:cNvSpPr>
            <a:spLocks noGrp="1"/>
          </p:cNvSpPr>
          <p:nvPr>
            <p:ph type="body"/>
          </p:nvPr>
        </p:nvSpPr>
        <p:spPr>
          <a:xfrm>
            <a:off x="35712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59" name="PlaceHolder 7"/>
          <p:cNvSpPr>
            <a:spLocks noGrp="1"/>
          </p:cNvSpPr>
          <p:nvPr>
            <p:ph type="body"/>
          </p:nvPr>
        </p:nvSpPr>
        <p:spPr>
          <a:xfrm>
            <a:off x="663804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0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8" name="PlaceHolder 5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357120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6638040" y="176904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93" name="PlaceHolder 5"/>
          <p:cNvSpPr>
            <a:spLocks noGrp="1"/>
          </p:cNvSpPr>
          <p:nvPr>
            <p:ph type="body"/>
          </p:nvPr>
        </p:nvSpPr>
        <p:spPr>
          <a:xfrm>
            <a:off x="5040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94" name="PlaceHolder 6"/>
          <p:cNvSpPr>
            <a:spLocks noGrp="1"/>
          </p:cNvSpPr>
          <p:nvPr>
            <p:ph type="body"/>
          </p:nvPr>
        </p:nvSpPr>
        <p:spPr>
          <a:xfrm>
            <a:off x="357120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95" name="PlaceHolder 7"/>
          <p:cNvSpPr>
            <a:spLocks noGrp="1"/>
          </p:cNvSpPr>
          <p:nvPr>
            <p:ph type="body"/>
          </p:nvPr>
        </p:nvSpPr>
        <p:spPr>
          <a:xfrm>
            <a:off x="6638040" y="4375080"/>
            <a:ext cx="292068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98924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152680" y="437508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fi-FI" sz="44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504000" y="4375080"/>
            <a:ext cx="9071640" cy="2379600"/>
          </a:xfrm>
          <a:prstGeom prst="rect">
            <a:avLst/>
          </a:prstGeom>
        </p:spPr>
        <p:txBody>
          <a:bodyPr lIns="0" tIns="0" rIns="0" bIns="0"/>
          <a:lstStyle/>
          <a:p>
            <a:endParaRPr lang="fi-FI" sz="3200" b="0" strike="noStrike" spc="-1"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/>
          <p:nvPr/>
        </p:nvSpPr>
        <p:spPr>
          <a:xfrm>
            <a:off x="0" y="0"/>
            <a:ext cx="10080000" cy="3780000"/>
          </a:xfrm>
          <a:prstGeom prst="rect">
            <a:avLst/>
          </a:prstGeom>
          <a:gradFill rotWithShape="0">
            <a:gsLst>
              <a:gs pos="0">
                <a:srgbClr val="CCCCCC"/>
              </a:gs>
              <a:gs pos="100000">
                <a:srgbClr val="FFFFFF"/>
              </a:gs>
            </a:gsLst>
            <a:lin ang="5400000"/>
          </a:gradFill>
          <a:ln>
            <a:noFill/>
          </a:ln>
        </p:spPr>
      </p:sp>
      <p:sp>
        <p:nvSpPr>
          <p:cNvPr id="7" name="PlaceHolder 2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i-FI" sz="4400" b="1" strike="noStrike" spc="-1">
                <a:solidFill>
                  <a:srgbClr val="F57900"/>
                </a:solidFill>
                <a:latin typeface="Bitstream Vera Sans"/>
              </a:rPr>
              <a:t>Muokkaa otsikon tekstimuotoa napsauttamalla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Aft>
                <a:spcPts val="1417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3200" b="0" strike="noStrike" spc="-1">
                <a:latin typeface="Times New Roman"/>
              </a:rPr>
              <a:t>Muokkaa jäsennyksen tekstimuotoa napsauttamalla</a:t>
            </a:r>
          </a:p>
          <a:p>
            <a:pPr marL="864000" lvl="1" indent="-288000">
              <a:spcAft>
                <a:spcPts val="1134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800" b="0" strike="noStrike" spc="-1">
                <a:latin typeface="Times New Roman"/>
              </a:rPr>
              <a:t>Toinen jäsennystaso</a:t>
            </a:r>
          </a:p>
          <a:p>
            <a:pPr marL="1296000" lvl="2" indent="-216000">
              <a:spcAft>
                <a:spcPts val="850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400" b="0" strike="noStrike" spc="-1">
                <a:latin typeface="Times New Roman"/>
              </a:rPr>
              <a:t>Kolmas jäsennystaso</a:t>
            </a:r>
          </a:p>
          <a:p>
            <a:pPr marL="1728000" lvl="3" indent="-216000">
              <a:spcAft>
                <a:spcPts val="567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Neljäs jäsennystaso</a:t>
            </a:r>
          </a:p>
          <a:p>
            <a:pPr marL="2160000" lvl="4" indent="-216000">
              <a:spcAft>
                <a:spcPts val="283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Viides jäsennystaso</a:t>
            </a:r>
          </a:p>
          <a:p>
            <a:pPr marL="2592000" lvl="5" indent="-216000">
              <a:spcAft>
                <a:spcPts val="283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Kuudes jäsennystaso</a:t>
            </a:r>
          </a:p>
          <a:p>
            <a:pPr marL="3024000" lvl="6" indent="-216000">
              <a:spcAft>
                <a:spcPts val="283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Seitsemäs jäsennystaso</a:t>
            </a:r>
          </a:p>
          <a:p>
            <a:pPr marL="3456000" lvl="7" indent="-216000">
              <a:spcAft>
                <a:spcPts val="283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Kahdeksas jäsennystaso</a:t>
            </a:r>
          </a:p>
          <a:p>
            <a:pPr marL="3888000" lvl="8" indent="-216000">
              <a:spcAft>
                <a:spcPts val="283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00" b="0" strike="noStrike" spc="-1">
                <a:latin typeface="Times New Roman"/>
              </a:rPr>
              <a:t>Yhdeksäs jäsennystaso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  <a:endParaRPr lang="fi-FI" sz="14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fi-FI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5" name="PlaceHolder 6"/>
          <p:cNvSpPr>
            <a:spLocks noGrp="1"/>
          </p:cNvSpPr>
          <p:nvPr>
            <p:ph type="sldNum"/>
          </p:nvPr>
        </p:nvSpPr>
        <p:spPr>
          <a:xfrm>
            <a:off x="7227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9B2AA52D-BE64-4F42-AB0A-D9F2951A1A21}" type="slidenum">
              <a:rPr lang="fi-FI" sz="1400" b="0" strike="noStrike" spc="-1">
                <a:latin typeface="Times New Roman"/>
              </a:rPr>
              <a:t>‹#›</a:t>
            </a:fld>
            <a:endParaRPr lang="fi-FI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0240"/>
            <a:ext cx="9070560" cy="126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i-FI" sz="526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0560" cy="4384800"/>
          </a:xfrm>
          <a:prstGeom prst="rect">
            <a:avLst/>
          </a:prstGeom>
        </p:spPr>
        <p:txBody>
          <a:bodyPr lIns="0" tIns="28080" rIns="0" bIns="0">
            <a:normAutofit/>
          </a:bodyPr>
          <a:lstStyle/>
          <a:p>
            <a:pPr marL="377280" indent="-377280">
              <a:spcAft>
                <a:spcPts val="1568"/>
              </a:spcAft>
            </a:pPr>
            <a:r>
              <a:rPr lang="fi-FI" sz="353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18280" lvl="1" indent="-314640">
              <a:spcAft>
                <a:spcPts val="1250"/>
              </a:spcAft>
              <a:buClr>
                <a:srgbClr val="000000"/>
              </a:buClr>
              <a:buFont typeface="Times New Roman"/>
              <a:buChar char="–"/>
            </a:pPr>
            <a:r>
              <a:rPr lang="fi-FI" sz="309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58920" lvl="2" indent="-251640">
              <a:spcAft>
                <a:spcPts val="933"/>
              </a:spcAft>
              <a:buClr>
                <a:srgbClr val="000000"/>
              </a:buClr>
              <a:buFont typeface="Times New Roman"/>
              <a:buChar char="•"/>
            </a:pPr>
            <a:r>
              <a:rPr lang="fi-FI" sz="265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63280" lvl="3" indent="-251640">
              <a:spcAft>
                <a:spcPts val="629"/>
              </a:spcAft>
              <a:buClr>
                <a:srgbClr val="000000"/>
              </a:buClr>
              <a:buFont typeface="Times New Roman"/>
              <a:buChar char="–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266920" lvl="4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266920" lvl="5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266920" lvl="6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ectangle 1"/>
          <p:cNvSpPr/>
          <p:nvPr/>
        </p:nvSpPr>
        <p:spPr>
          <a:xfrm>
            <a:off x="0" y="0"/>
            <a:ext cx="10080000" cy="3780000"/>
          </a:xfrm>
          <a:prstGeom prst="rect">
            <a:avLst/>
          </a:prstGeom>
          <a:gradFill rotWithShape="0">
            <a:gsLst>
              <a:gs pos="0">
                <a:srgbClr val="CCCCCC"/>
              </a:gs>
              <a:gs pos="100000">
                <a:srgbClr val="FFFFFF"/>
              </a:gs>
            </a:gsLst>
            <a:lin ang="5400000"/>
          </a:gradFill>
          <a:ln>
            <a:noFill/>
          </a:ln>
        </p:spPr>
      </p:sp>
      <p:sp>
        <p:nvSpPr>
          <p:cNvPr id="81" name="PlaceHolder 2"/>
          <p:cNvSpPr>
            <a:spLocks noGrp="1"/>
          </p:cNvSpPr>
          <p:nvPr>
            <p:ph type="title"/>
          </p:nvPr>
        </p:nvSpPr>
        <p:spPr>
          <a:xfrm>
            <a:off x="504000" y="30096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i-FI" sz="4400" b="1" strike="noStrike" spc="-1">
                <a:solidFill>
                  <a:srgbClr val="F57900"/>
                </a:solidFill>
                <a:latin typeface="Bitstream Vera Sans"/>
              </a:rPr>
              <a:t>Muokkaa otsikon tekstimuotoa napsauttamalla</a:t>
            </a:r>
          </a:p>
        </p:txBody>
      </p:sp>
      <p:sp>
        <p:nvSpPr>
          <p:cNvPr id="82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1640" cy="4989240"/>
          </a:xfrm>
          <a:prstGeom prst="rect">
            <a:avLst/>
          </a:prstGeom>
        </p:spPr>
        <p:txBody>
          <a:bodyPr lIns="0" tIns="0" rIns="0" bIns="0"/>
          <a:lstStyle/>
          <a:p>
            <a:pPr marL="432000" indent="-324000">
              <a:spcAft>
                <a:spcPts val="1414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3209" b="0" strike="noStrike" spc="-1">
                <a:latin typeface="Times New Roman"/>
              </a:rPr>
              <a:t>Muokkaa jäsennyksen tekstimuotoa napsauttamalla</a:t>
            </a:r>
          </a:p>
          <a:p>
            <a:pPr marL="864000" lvl="1" indent="-288000">
              <a:spcAft>
                <a:spcPts val="1128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800" b="0" strike="noStrike" spc="-1">
                <a:latin typeface="Times New Roman"/>
              </a:rPr>
              <a:t>Toinen jäsennystaso</a:t>
            </a:r>
          </a:p>
          <a:p>
            <a:pPr marL="1296000" lvl="2" indent="-216000">
              <a:spcAft>
                <a:spcPts val="848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400" b="0" strike="noStrike" spc="-1">
                <a:latin typeface="Times New Roman"/>
              </a:rPr>
              <a:t>Kolmas jäsennystaso</a:t>
            </a:r>
          </a:p>
          <a:p>
            <a:pPr marL="1728000" lvl="3" indent="-216000">
              <a:spcAft>
                <a:spcPts val="564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Neljäs jäsennystaso</a:t>
            </a:r>
          </a:p>
          <a:p>
            <a:pPr marL="2160000" lvl="4" indent="-216000">
              <a:spcAft>
                <a:spcPts val="281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Viides jäsennystaso</a:t>
            </a:r>
          </a:p>
          <a:p>
            <a:pPr marL="2592000" lvl="5" indent="-216000">
              <a:spcAft>
                <a:spcPts val="281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Kuudes jäsennystaso</a:t>
            </a:r>
          </a:p>
          <a:p>
            <a:pPr marL="3024000" lvl="6" indent="-216000">
              <a:spcAft>
                <a:spcPts val="281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Seitsemäs jäsennystaso</a:t>
            </a:r>
          </a:p>
          <a:p>
            <a:pPr marL="3456000" lvl="7" indent="-216000">
              <a:spcAft>
                <a:spcPts val="281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Kahdeksas jäsennystaso</a:t>
            </a:r>
          </a:p>
          <a:p>
            <a:pPr marL="3888000" lvl="8" indent="-216000">
              <a:spcAft>
                <a:spcPts val="281"/>
              </a:spcAft>
              <a:buClr>
                <a:srgbClr val="F57900"/>
              </a:buClr>
              <a:buSzPct val="45000"/>
              <a:buFont typeface="Wingdings" charset="2"/>
              <a:buChar char=""/>
            </a:pPr>
            <a:r>
              <a:rPr lang="fi-FI" sz="2010" b="0" strike="noStrike" spc="-1">
                <a:latin typeface="Times New Roman"/>
              </a:rPr>
              <a:t>Yhdeksäs jäsennystaso</a:t>
            </a:r>
          </a:p>
        </p:txBody>
      </p:sp>
      <p:sp>
        <p:nvSpPr>
          <p:cNvPr id="83" name="PlaceHolder 4"/>
          <p:cNvSpPr>
            <a:spLocks noGrp="1"/>
          </p:cNvSpPr>
          <p:nvPr>
            <p:ph type="dt"/>
          </p:nvPr>
        </p:nvSpPr>
        <p:spPr>
          <a:xfrm>
            <a:off x="504000" y="6886800"/>
            <a:ext cx="2348280" cy="5216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GB" sz="1400" b="0" strike="noStrike" spc="-1">
                <a:latin typeface="Times New Roman"/>
              </a:rPr>
              <a:t>&lt;date/time&gt;</a:t>
            </a:r>
            <a:endParaRPr lang="fi-FI" sz="1400" b="0" strike="noStrike" spc="-1">
              <a:latin typeface="Times New Roman"/>
            </a:endParaRPr>
          </a:p>
        </p:txBody>
      </p:sp>
      <p:sp>
        <p:nvSpPr>
          <p:cNvPr id="84" name="PlaceHolder 5"/>
          <p:cNvSpPr>
            <a:spLocks noGrp="1"/>
          </p:cNvSpPr>
          <p:nvPr>
            <p:ph type="ftr"/>
          </p:nvPr>
        </p:nvSpPr>
        <p:spPr>
          <a:xfrm>
            <a:off x="3447000" y="6886800"/>
            <a:ext cx="3195000" cy="52164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fi-FI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85" name="PlaceHolder 6"/>
          <p:cNvSpPr>
            <a:spLocks noGrp="1"/>
          </p:cNvSpPr>
          <p:nvPr>
            <p:ph type="sldNum"/>
          </p:nvPr>
        </p:nvSpPr>
        <p:spPr>
          <a:xfrm>
            <a:off x="7226640" y="6886800"/>
            <a:ext cx="2348280" cy="52164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1209B9AA-3889-4F1A-A66E-07067DAD40BE}" type="slidenum">
              <a:rPr lang="fi-FI" sz="1400" b="0" strike="noStrike" spc="-1">
                <a:latin typeface="Times New Roman"/>
              </a:rPr>
              <a:t>‹#›</a:t>
            </a:fld>
            <a:endParaRPr lang="fi-FI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504000" y="300240"/>
            <a:ext cx="9070560" cy="126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fi-FI" sz="526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0560" cy="4384800"/>
          </a:xfrm>
          <a:prstGeom prst="rect">
            <a:avLst/>
          </a:prstGeom>
        </p:spPr>
        <p:txBody>
          <a:bodyPr lIns="0" tIns="28080" rIns="0" bIns="0">
            <a:normAutofit/>
          </a:bodyPr>
          <a:lstStyle/>
          <a:p>
            <a:pPr marL="377280" indent="-377280">
              <a:spcAft>
                <a:spcPts val="1568"/>
              </a:spcAft>
            </a:pPr>
            <a:r>
              <a:rPr lang="fi-FI" sz="353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18280" lvl="1" indent="-314640">
              <a:spcAft>
                <a:spcPts val="1250"/>
              </a:spcAft>
              <a:buClr>
                <a:srgbClr val="000000"/>
              </a:buClr>
              <a:buFont typeface="Times New Roman"/>
              <a:buChar char="–"/>
            </a:pPr>
            <a:r>
              <a:rPr lang="fi-FI" sz="309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58920" lvl="2" indent="-251640">
              <a:spcAft>
                <a:spcPts val="933"/>
              </a:spcAft>
              <a:buClr>
                <a:srgbClr val="000000"/>
              </a:buClr>
              <a:buFont typeface="Times New Roman"/>
              <a:buChar char="•"/>
            </a:pPr>
            <a:r>
              <a:rPr lang="fi-FI" sz="265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63280" lvl="3" indent="-251640">
              <a:spcAft>
                <a:spcPts val="629"/>
              </a:spcAft>
              <a:buClr>
                <a:srgbClr val="000000"/>
              </a:buClr>
              <a:buFont typeface="Times New Roman"/>
              <a:buChar char="–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266920" lvl="4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266920" lvl="5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266920" lvl="6" indent="-251640">
              <a:spcAft>
                <a:spcPts val="315"/>
              </a:spcAft>
              <a:buClr>
                <a:srgbClr val="000000"/>
              </a:buClr>
              <a:buFont typeface="Times New Roman"/>
              <a:buChar char="»"/>
            </a:pPr>
            <a:r>
              <a:rPr lang="fi-FI" sz="221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Picture 195"/>
          <p:cNvPicPr/>
          <p:nvPr/>
        </p:nvPicPr>
        <p:blipFill>
          <a:blip r:embed="rId2">
            <a:alphaModFix amt="50000"/>
          </a:blip>
          <a:stretch/>
        </p:blipFill>
        <p:spPr>
          <a:xfrm>
            <a:off x="33480" y="33480"/>
            <a:ext cx="10046520" cy="7536240"/>
          </a:xfrm>
          <a:prstGeom prst="rect">
            <a:avLst/>
          </a:prstGeom>
          <a:ln>
            <a:noFill/>
          </a:ln>
        </p:spPr>
      </p:pic>
      <p:sp>
        <p:nvSpPr>
          <p:cNvPr id="197" name="TextShape 1"/>
          <p:cNvSpPr txBox="1"/>
          <p:nvPr/>
        </p:nvSpPr>
        <p:spPr>
          <a:xfrm>
            <a:off x="280800" y="1470240"/>
            <a:ext cx="6104520" cy="1482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fi-FI" sz="3200" b="0" strike="noStrike" spc="-1">
                <a:solidFill>
                  <a:srgbClr val="325D3D"/>
                </a:solidFill>
                <a:latin typeface="Verdana"/>
              </a:rPr>
              <a:t>Investigation on </a:t>
            </a:r>
            <a:br/>
            <a:r>
              <a:rPr lang="fi-FI" sz="3200" b="0" strike="noStrike" spc="-1">
                <a:solidFill>
                  <a:srgbClr val="325D3D"/>
                </a:solidFill>
                <a:latin typeface="Verdana"/>
              </a:rPr>
              <a:t>passing and drop-out </a:t>
            </a:r>
            <a:br/>
            <a:r>
              <a:rPr lang="fi-FI" sz="3200" b="0" strike="noStrike" spc="-1">
                <a:solidFill>
                  <a:srgbClr val="325D3D"/>
                </a:solidFill>
                <a:latin typeface="Verdana"/>
              </a:rPr>
              <a:t>on the Physics b.sc.</a:t>
            </a:r>
            <a:endParaRPr lang="fi-FI" sz="32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sp>
        <p:nvSpPr>
          <p:cNvPr id="198" name="TextShape 2"/>
          <p:cNvSpPr txBox="1"/>
          <p:nvPr/>
        </p:nvSpPr>
        <p:spPr>
          <a:xfrm>
            <a:off x="75960" y="3168720"/>
            <a:ext cx="8699400" cy="225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800" b="0" strike="noStrike" spc="-1">
                <a:solidFill>
                  <a:srgbClr val="000000"/>
                </a:solidFill>
                <a:latin typeface="Verdana"/>
              </a:rPr>
              <a:t>Kim Lefmann</a:t>
            </a:r>
            <a:endParaRPr lang="fi-FI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i-FI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i-FI" sz="2800" b="0" strike="noStrike" spc="-1">
              <a:solidFill>
                <a:srgbClr val="000000"/>
              </a:solidFill>
              <a:latin typeface="Arial"/>
            </a:endParaRPr>
          </a:p>
          <a:p>
            <a:pPr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i-FI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9" name="Picture 198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8343360" y="253440"/>
            <a:ext cx="1374840" cy="1831320"/>
          </a:xfrm>
          <a:prstGeom prst="rect">
            <a:avLst/>
          </a:prstGeom>
          <a:ln>
            <a:noFill/>
          </a:ln>
        </p:spPr>
      </p:pic>
      <p:sp>
        <p:nvSpPr>
          <p:cNvPr id="200" name="TextShape 3"/>
          <p:cNvSpPr txBox="1"/>
          <p:nvPr/>
        </p:nvSpPr>
        <p:spPr>
          <a:xfrm>
            <a:off x="462240" y="6887520"/>
            <a:ext cx="9131400" cy="6458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400" b="0" strike="noStrike" spc="-1">
                <a:solidFill>
                  <a:srgbClr val="000000"/>
                </a:solidFill>
                <a:latin typeface="Verdana"/>
              </a:rPr>
              <a:t>NBI Teachers Workshop, 17/6 2021</a:t>
            </a:r>
            <a:endParaRPr lang="fi-FI" sz="2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The more detailed look, year 2017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59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60" name="Picture 259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61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62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3" name="TextShape 5"/>
          <p:cNvSpPr txBox="1"/>
          <p:nvPr/>
        </p:nvSpPr>
        <p:spPr>
          <a:xfrm>
            <a:off x="419040" y="1125720"/>
            <a:ext cx="9519120" cy="648072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A65D"/>
                </a:solidFill>
                <a:latin typeface="Verdana"/>
              </a:rPr>
              <a:t>Graduate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within 2 y or earlier (merit)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1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A65D"/>
                </a:solidFill>
                <a:latin typeface="Verdana"/>
              </a:rPr>
              <a:t>Graduate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2.5 y or 3 y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27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Average 0.7 no-passes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A65D"/>
                </a:solidFill>
                <a:latin typeface="Verdana"/>
              </a:rPr>
              <a:t>Graduate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3.5 y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19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Average 1.3 no-passes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A65D"/>
                </a:solidFill>
                <a:latin typeface="Verdana"/>
              </a:rPr>
              <a:t>Graduate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4 y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0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A65D"/>
                </a:solidFill>
                <a:latin typeface="Verdana"/>
              </a:rPr>
              <a:t>Graduate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4.5 y or more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0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Active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with merit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1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Active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passed all 1st and 2nd year exams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20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Average no-passes: 2.7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Active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miss 1-2 courses before 1st+2nd years are done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10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No-passes: 10.0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Active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passed 1st y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2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No-passes: 10.0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Active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did not pass all of 1st year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6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). No-passes: 16.7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ED1C24"/>
                </a:solidFill>
                <a:latin typeface="Verdana"/>
              </a:rPr>
              <a:t>Drop-out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no exam attempt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21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ED1C24"/>
                </a:solidFill>
                <a:latin typeface="Verdana"/>
              </a:rPr>
              <a:t>Drop-out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, only few exam attempts Blok 1-2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32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ED1C24"/>
                </a:solidFill>
                <a:latin typeface="Verdana"/>
              </a:rPr>
              <a:t>Drop-out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many exam attempts on 1st year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15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 (average 7.7 no-passes)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ED1C24"/>
                </a:solidFill>
                <a:latin typeface="Verdana"/>
              </a:rPr>
              <a:t>Drop-out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in August after 1 or 2 years straight study years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7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</a:t>
            </a:r>
            <a:r>
              <a:rPr lang="fi-FI" sz="1600" b="1" strike="noStrike" spc="-1">
                <a:solidFill>
                  <a:srgbClr val="ED1C24"/>
                </a:solidFill>
                <a:latin typeface="Verdana"/>
              </a:rPr>
              <a:t>Drop-out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 after passing all of 1st year and trying hard on 2nd year (</a:t>
            </a:r>
            <a:r>
              <a:rPr lang="fi-FI" sz="1600" b="1" strike="noStrike" spc="-1">
                <a:solidFill>
                  <a:srgbClr val="000000"/>
                </a:solidFill>
                <a:latin typeface="Verdana"/>
              </a:rPr>
              <a:t>7</a:t>
            </a:r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) </a:t>
            </a:r>
            <a:endParaRPr lang="fi-FI" sz="16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4" name="Picture 263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6801120" y="1116360"/>
            <a:ext cx="3236040" cy="2657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Conclusions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66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67" name="Picture 266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68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69" name="TextShape 4"/>
          <p:cNvSpPr txBox="1"/>
          <p:nvPr/>
        </p:nvSpPr>
        <p:spPr>
          <a:xfrm>
            <a:off x="410400" y="1535760"/>
            <a:ext cx="9519120" cy="5660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We have a lot of material.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Need to find out how to interpret it.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Need to find out what to do about it.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The discussion starts now.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The investigation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02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03" name="Picture 202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4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05" name="TextShape 4"/>
          <p:cNvSpPr txBox="1"/>
          <p:nvPr/>
        </p:nvSpPr>
        <p:spPr>
          <a:xfrm>
            <a:off x="158400" y="153576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Hypothesis: 		Students stumble over particular b.sc. courses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Politics: 			We MUST reduce dropout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Investigation: 	Passing and grading for courses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					Number of exam attempts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					Student progression and study time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					Drop-out and drop-out prediction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Investigator:	Study Board, Study Leaders, NBI Management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Conclusions:		Found later, by discussion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Data provider:	Science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Available data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07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08" name="Picture 207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09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10" name="TextShape 4"/>
          <p:cNvSpPr txBox="1"/>
          <p:nvPr/>
        </p:nvSpPr>
        <p:spPr>
          <a:xfrm>
            <a:off x="410400" y="1824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Information per Physics and Nano student enrolled 2015-19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 Background data: entry exam type + average grade + A-levels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 G</a:t>
            </a:r>
            <a:r>
              <a:rPr lang="fi-FI" sz="2200" b="0" strike="noStrike" spc="-1">
                <a:solidFill>
                  <a:srgbClr val="000000"/>
                </a:solidFill>
                <a:latin typeface="Verdana"/>
                <a:ea typeface="msmincho"/>
              </a:rPr>
              <a:t>rades and dates for all exams on </a:t>
            </a: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mandatory courses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 Dates for enrolment, drop-out/degree dates 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Data on student background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12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13" name="Picture 212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14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15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6" name="Picture 215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1639440" y="3822120"/>
            <a:ext cx="7675560" cy="1869120"/>
          </a:xfrm>
          <a:prstGeom prst="rect">
            <a:avLst/>
          </a:prstGeom>
          <a:ln>
            <a:noFill/>
          </a:ln>
        </p:spPr>
      </p:pic>
      <p:pic>
        <p:nvPicPr>
          <p:cNvPr id="217" name="Picture 216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343440" y="5734800"/>
            <a:ext cx="7373160" cy="1772280"/>
          </a:xfrm>
          <a:prstGeom prst="rect">
            <a:avLst/>
          </a:prstGeom>
          <a:ln>
            <a:noFill/>
          </a:ln>
        </p:spPr>
      </p:pic>
      <p:pic>
        <p:nvPicPr>
          <p:cNvPr id="218" name="Picture 217"/>
          <p:cNvPicPr/>
          <p:nvPr/>
        </p:nvPicPr>
        <p:blipFill>
          <a:blip r:embed="rId5">
            <a:alphaModFix amt="50000"/>
          </a:blip>
          <a:stretch/>
        </p:blipFill>
        <p:spPr>
          <a:xfrm>
            <a:off x="88560" y="2503080"/>
            <a:ext cx="7248600" cy="1181160"/>
          </a:xfrm>
          <a:prstGeom prst="rect">
            <a:avLst/>
          </a:prstGeom>
          <a:ln>
            <a:noFill/>
          </a:ln>
        </p:spPr>
      </p:pic>
      <p:pic>
        <p:nvPicPr>
          <p:cNvPr id="219" name="Picture 218"/>
          <p:cNvPicPr/>
          <p:nvPr/>
        </p:nvPicPr>
        <p:blipFill>
          <a:blip r:embed="rId6">
            <a:alphaModFix amt="50000"/>
          </a:blip>
          <a:stretch/>
        </p:blipFill>
        <p:spPr>
          <a:xfrm>
            <a:off x="72360" y="1934640"/>
            <a:ext cx="7272360" cy="60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The overall progress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21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22" name="Picture 221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23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24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 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5" name="Picture 224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407160" y="1465200"/>
            <a:ext cx="7584840" cy="1833840"/>
          </a:xfrm>
          <a:prstGeom prst="rect">
            <a:avLst/>
          </a:prstGeom>
          <a:ln>
            <a:noFill/>
          </a:ln>
        </p:spPr>
      </p:pic>
      <p:pic>
        <p:nvPicPr>
          <p:cNvPr id="226" name="Picture 225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4019760" y="3304080"/>
            <a:ext cx="5949000" cy="2198880"/>
          </a:xfrm>
          <a:prstGeom prst="rect">
            <a:avLst/>
          </a:prstGeom>
          <a:ln>
            <a:noFill/>
          </a:ln>
        </p:spPr>
      </p:pic>
      <p:pic>
        <p:nvPicPr>
          <p:cNvPr id="227" name="Picture 226"/>
          <p:cNvPicPr/>
          <p:nvPr/>
        </p:nvPicPr>
        <p:blipFill>
          <a:blip r:embed="rId5">
            <a:alphaModFix amt="50000"/>
          </a:blip>
          <a:stretch/>
        </p:blipFill>
        <p:spPr>
          <a:xfrm>
            <a:off x="207000" y="5484240"/>
            <a:ext cx="5635080" cy="207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The years 2015-2019 at a glance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29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30" name="Picture 229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31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32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200" b="0" strike="noStrike" spc="-1">
                <a:solidFill>
                  <a:srgbClr val="000000"/>
                </a:solidFill>
                <a:latin typeface="Verdana"/>
              </a:rPr>
              <a:t> </a:t>
            </a: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2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3" name="Picture 232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35640" y="1676160"/>
            <a:ext cx="3217320" cy="2611440"/>
          </a:xfrm>
          <a:prstGeom prst="rect">
            <a:avLst/>
          </a:prstGeom>
          <a:ln>
            <a:noFill/>
          </a:ln>
        </p:spPr>
      </p:pic>
      <p:pic>
        <p:nvPicPr>
          <p:cNvPr id="234" name="Picture 233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3400920" y="1640520"/>
            <a:ext cx="3270600" cy="2595240"/>
          </a:xfrm>
          <a:prstGeom prst="rect">
            <a:avLst/>
          </a:prstGeom>
          <a:ln>
            <a:noFill/>
          </a:ln>
        </p:spPr>
      </p:pic>
      <p:pic>
        <p:nvPicPr>
          <p:cNvPr id="235" name="Picture 234"/>
          <p:cNvPicPr/>
          <p:nvPr/>
        </p:nvPicPr>
        <p:blipFill>
          <a:blip r:embed="rId5">
            <a:alphaModFix amt="50000"/>
          </a:blip>
          <a:stretch/>
        </p:blipFill>
        <p:spPr>
          <a:xfrm>
            <a:off x="6765120" y="1656360"/>
            <a:ext cx="3236040" cy="2657160"/>
          </a:xfrm>
          <a:prstGeom prst="rect">
            <a:avLst/>
          </a:prstGeom>
          <a:ln>
            <a:noFill/>
          </a:ln>
        </p:spPr>
      </p:pic>
      <p:pic>
        <p:nvPicPr>
          <p:cNvPr id="236" name="Picture 235"/>
          <p:cNvPicPr/>
          <p:nvPr/>
        </p:nvPicPr>
        <p:blipFill>
          <a:blip r:embed="rId6">
            <a:alphaModFix amt="50000"/>
          </a:blip>
          <a:stretch/>
        </p:blipFill>
        <p:spPr>
          <a:xfrm>
            <a:off x="113400" y="4439160"/>
            <a:ext cx="3293280" cy="2657520"/>
          </a:xfrm>
          <a:prstGeom prst="rect">
            <a:avLst/>
          </a:prstGeom>
          <a:ln>
            <a:noFill/>
          </a:ln>
        </p:spPr>
      </p:pic>
      <p:pic>
        <p:nvPicPr>
          <p:cNvPr id="237" name="Picture 236"/>
          <p:cNvPicPr/>
          <p:nvPr/>
        </p:nvPicPr>
        <p:blipFill>
          <a:blip r:embed="rId7">
            <a:alphaModFix amt="50000"/>
          </a:blip>
          <a:stretch/>
        </p:blipFill>
        <p:spPr>
          <a:xfrm>
            <a:off x="3348000" y="4459680"/>
            <a:ext cx="3294000" cy="2662200"/>
          </a:xfrm>
          <a:prstGeom prst="rect">
            <a:avLst/>
          </a:prstGeom>
          <a:ln>
            <a:noFill/>
          </a:ln>
        </p:spPr>
      </p:pic>
      <p:sp>
        <p:nvSpPr>
          <p:cNvPr id="238" name="TextShape 5"/>
          <p:cNvSpPr txBox="1"/>
          <p:nvPr/>
        </p:nvSpPr>
        <p:spPr>
          <a:xfrm>
            <a:off x="6852600" y="4381560"/>
            <a:ext cx="3156840" cy="28724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Year 2017 is a </a:t>
            </a:r>
            <a:r>
              <a:rPr lang="fi-FI" sz="1800" b="0" strike="noStrike" spc="-1">
                <a:solidFill>
                  <a:srgbClr val="ED1C24"/>
                </a:solidFill>
                <a:latin typeface="Verdana"/>
              </a:rPr>
              <a:t>disaster</a:t>
            </a: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. </a:t>
            </a: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82 already dropped out</a:t>
            </a: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8 more will surely do</a:t>
            </a: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Another 10 is blocked by 1-2 second year courses.</a:t>
            </a: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r>
              <a:rPr lang="fi-FI" sz="1800" b="0" strike="noStrike" spc="-1">
                <a:solidFill>
                  <a:srgbClr val="000000"/>
                </a:solidFill>
                <a:latin typeface="Verdana"/>
              </a:rPr>
              <a:t>Estimate: 100 of 168(!)</a:t>
            </a: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The showstoppers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40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41" name="Picture 240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42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43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To pinpoint showstopper courses, we look at: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Information on non-passed exams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Exams that is passed only on 2nd - 5th attempt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Courses that visibly delay some students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Courses with low average grades and low pass numbers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Mekanik 2 (improved when changed to semester course MekRel)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Elektromagnetisme 1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Elektromagnetisme 2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Kvantemekanik 1 (only years 2015-2017)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Statistisk Fysik (strongly improved for year 2018)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 Videnskabsteori (</a:t>
            </a:r>
            <a:r>
              <a:rPr lang="fi-FI" sz="2000" b="0" strike="noStrike" spc="-1">
                <a:solidFill>
                  <a:srgbClr val="ED1C24"/>
                </a:solidFill>
                <a:latin typeface="Verdana"/>
              </a:rPr>
              <a:t>WARNING</a:t>
            </a:r>
            <a:r>
              <a:rPr lang="fi-FI" sz="2000" b="0" strike="noStrike" spc="-1">
                <a:solidFill>
                  <a:srgbClr val="000000"/>
                </a:solidFill>
                <a:latin typeface="Verdana"/>
              </a:rPr>
              <a:t>: mean grade fell by 3 from year 2017)</a:t>
            </a:r>
            <a:endParaRPr lang="fi-FI" sz="20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All courses, all exams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45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46" name="Picture 245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47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48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9" name="Picture 248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594000" y="1634040"/>
            <a:ext cx="7857360" cy="5393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TextShape 1"/>
          <p:cNvSpPr txBox="1"/>
          <p:nvPr/>
        </p:nvSpPr>
        <p:spPr>
          <a:xfrm>
            <a:off x="0" y="0"/>
            <a:ext cx="8729640" cy="1404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All courses, highest grade, </a:t>
            </a:r>
            <a:br/>
            <a:r>
              <a:rPr lang="fi-FI" sz="3600" b="0" strike="noStrike" spc="-1">
                <a:solidFill>
                  <a:srgbClr val="325D3D"/>
                </a:solidFill>
                <a:latin typeface="Verdana"/>
              </a:rPr>
              <a:t>students passing their 1st year only</a:t>
            </a:r>
            <a:endParaRPr lang="fi-FI" sz="3600" b="1" strike="noStrike" spc="-1">
              <a:solidFill>
                <a:srgbClr val="F57900"/>
              </a:solidFill>
              <a:latin typeface="Bitstream Vera Sans"/>
            </a:endParaRPr>
          </a:p>
        </p:txBody>
      </p:sp>
      <p:grpSp>
        <p:nvGrpSpPr>
          <p:cNvPr id="251" name="Group 2"/>
          <p:cNvGrpSpPr/>
          <p:nvPr/>
        </p:nvGrpSpPr>
        <p:grpSpPr>
          <a:xfrm>
            <a:off x="0" y="170640"/>
            <a:ext cx="10080000" cy="1913760"/>
            <a:chOff x="0" y="170640"/>
            <a:chExt cx="10080000" cy="1913760"/>
          </a:xfrm>
        </p:grpSpPr>
        <p:pic>
          <p:nvPicPr>
            <p:cNvPr id="252" name="Picture 251"/>
            <p:cNvPicPr/>
            <p:nvPr/>
          </p:nvPicPr>
          <p:blipFill>
            <a:blip r:embed="rId2">
              <a:alphaModFix amt="50000"/>
            </a:blip>
            <a:stretch/>
          </p:blipFill>
          <p:spPr>
            <a:xfrm>
              <a:off x="8326800" y="170640"/>
              <a:ext cx="1436400" cy="1913760"/>
            </a:xfrm>
            <a:prstGeom prst="rect">
              <a:avLst/>
            </a:prstGeom>
            <a:ln>
              <a:noFill/>
            </a:ln>
          </p:spPr>
        </p:pic>
        <p:sp>
          <p:nvSpPr>
            <p:cNvPr id="253" name="Line 3"/>
            <p:cNvSpPr/>
            <p:nvPr/>
          </p:nvSpPr>
          <p:spPr>
            <a:xfrm>
              <a:off x="0" y="1432800"/>
              <a:ext cx="10080000" cy="0"/>
            </a:xfrm>
            <a:prstGeom prst="line">
              <a:avLst/>
            </a:prstGeom>
            <a:ln w="18360">
              <a:solidFill>
                <a:srgbClr val="325D3D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254" name="TextShape 4"/>
          <p:cNvSpPr txBox="1"/>
          <p:nvPr/>
        </p:nvSpPr>
        <p:spPr>
          <a:xfrm>
            <a:off x="410400" y="1356120"/>
            <a:ext cx="9519120" cy="567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50000"/>
              </a:lnSpc>
            </a:pPr>
            <a:endParaRPr lang="fi-FI" sz="1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5" name="Picture 254"/>
          <p:cNvPicPr/>
          <p:nvPr/>
        </p:nvPicPr>
        <p:blipFill>
          <a:blip r:embed="rId3">
            <a:alphaModFix amt="50000"/>
          </a:blip>
          <a:stretch/>
        </p:blipFill>
        <p:spPr>
          <a:xfrm>
            <a:off x="214920" y="1576080"/>
            <a:ext cx="7905960" cy="2382480"/>
          </a:xfrm>
          <a:prstGeom prst="rect">
            <a:avLst/>
          </a:prstGeom>
          <a:ln>
            <a:noFill/>
          </a:ln>
        </p:spPr>
      </p:pic>
      <p:pic>
        <p:nvPicPr>
          <p:cNvPr id="256" name="Picture 255"/>
          <p:cNvPicPr/>
          <p:nvPr/>
        </p:nvPicPr>
        <p:blipFill>
          <a:blip r:embed="rId4">
            <a:alphaModFix amt="50000"/>
          </a:blip>
          <a:stretch/>
        </p:blipFill>
        <p:spPr>
          <a:xfrm>
            <a:off x="207360" y="3889080"/>
            <a:ext cx="7889400" cy="2767320"/>
          </a:xfrm>
          <a:prstGeom prst="rect">
            <a:avLst/>
          </a:prstGeom>
          <a:ln>
            <a:noFill/>
          </a:ln>
        </p:spPr>
      </p:pic>
      <p:sp>
        <p:nvSpPr>
          <p:cNvPr id="257" name="TextShape 5"/>
          <p:cNvSpPr txBox="1"/>
          <p:nvPr/>
        </p:nvSpPr>
        <p:spPr>
          <a:xfrm>
            <a:off x="786240" y="6834240"/>
            <a:ext cx="8304120" cy="470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fi-FI" sz="1600" b="0" strike="noStrike" spc="-1">
                <a:solidFill>
                  <a:srgbClr val="000000"/>
                </a:solidFill>
                <a:latin typeface="Verdana"/>
              </a:rPr>
              <a:t>Numbers in parenthesis: average number of exam attempts (zero not counted)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3484</TotalTime>
  <Words>557</Words>
  <Application>Microsoft Macintosh PowerPoint</Application>
  <PresentationFormat>Custom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Bitstream Vera Sans</vt:lpstr>
      <vt:lpstr>Times New Roman</vt:lpstr>
      <vt:lpstr>Verdana</vt:lpstr>
      <vt:lpstr>Wingdings</vt:lpstr>
      <vt:lpstr>Office Theme</vt:lpstr>
      <vt:lpstr>Office Theme</vt:lpstr>
      <vt:lpstr>Office Theme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dc:description/>
  <cp:lastModifiedBy>stefaniaxe71 stefaniaxe71</cp:lastModifiedBy>
  <cp:revision>85</cp:revision>
  <dcterms:created xsi:type="dcterms:W3CDTF">2012-09-18T11:35:17Z</dcterms:created>
  <dcterms:modified xsi:type="dcterms:W3CDTF">2021-06-16T15:43:50Z</dcterms:modified>
  <dc:language>fi-FI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fo 1">
    <vt:lpwstr/>
  </property>
  <property fmtid="{D5CDD505-2E9C-101B-9397-08002B2CF9AE}" pid="3" name="Info 2">
    <vt:lpwstr/>
  </property>
  <property fmtid="{D5CDD505-2E9C-101B-9397-08002B2CF9AE}" pid="4" name="Info 3">
    <vt:lpwstr/>
  </property>
  <property fmtid="{D5CDD505-2E9C-101B-9397-08002B2CF9AE}" pid="5" name="Info 4">
    <vt:lpwstr/>
  </property>
</Properties>
</file>