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"/>
  </p:notesMasterIdLst>
  <p:handoutMasterIdLst>
    <p:handoutMasterId r:id="rId8"/>
  </p:handoutMasterIdLst>
  <p:sldIdLst>
    <p:sldId id="358" r:id="rId3"/>
    <p:sldId id="508" r:id="rId4"/>
    <p:sldId id="507" r:id="rId5"/>
    <p:sldId id="276" r:id="rId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03"/>
    <a:srgbClr val="0068C4"/>
    <a:srgbClr val="3333FF"/>
    <a:srgbClr val="47CFFF"/>
    <a:srgbClr val="9966FF"/>
    <a:srgbClr val="0076CC"/>
    <a:srgbClr val="FF2314"/>
    <a:srgbClr val="FF0000"/>
    <a:srgbClr val="0000D2"/>
    <a:srgbClr val="FF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0" autoAdjust="0"/>
    <p:restoredTop sz="81862" autoAdjust="0"/>
  </p:normalViewPr>
  <p:slideViewPr>
    <p:cSldViewPr>
      <p:cViewPr varScale="1">
        <p:scale>
          <a:sx n="72" d="100"/>
          <a:sy n="72" d="100"/>
        </p:scale>
        <p:origin x="-1109" y="-77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BB4C4-FC1F-4840-8E49-E7CDAEC11A02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F7BB5-D092-467C-9EF9-FFF6234A4FF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885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09A08-E480-4572-8C79-751327D8FF42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FC527-8460-49BF-B335-EA8A401AE2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58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FC527-8460-49BF-B335-EA8A401AE2C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13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FC527-8460-49BF-B335-EA8A401AE2C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627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FC527-8460-49BF-B335-EA8A401AE2C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62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70EC3B7-ECE0-4EA7-95AA-564D39F081F3}" type="datetime1">
              <a:rPr lang="fr-FR" smtClean="0"/>
              <a:t>12/10/2021</a:t>
            </a:fld>
            <a:endParaRPr lang="fr-F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pic>
        <p:nvPicPr>
          <p:cNvPr id="1026" name="Picture 2" descr="E:\presentations\6 months evaluation\disrup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"/>
            <a:ext cx="9144000" cy="68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3871-7246-4810-904F-72375340E311}" type="datetime1">
              <a:rPr lang="fr-FR" smtClean="0"/>
              <a:t>12/10/2021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1132-FC61-4DD6-9492-BAD7C19042B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9A74-492D-4382-9009-0F275DA1BAFD}" type="datetime1">
              <a:rPr lang="fr-FR" smtClean="0"/>
              <a:t>12/10/2021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1132-FC61-4DD6-9492-BAD7C19042B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043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818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920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560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796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8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701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05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0240809-4A61-4BF4-8CED-C44A9B9ACEA8}" type="datetime1">
              <a:rPr lang="fr-FR" smtClean="0"/>
              <a:t>12/10/2021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 bwMode="auto">
          <a:xfrm>
            <a:off x="0" y="6340476"/>
            <a:ext cx="9144000" cy="517524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fr-FR"/>
            </a:defPPr>
            <a:lvl1pPr marL="0" algn="ctr" defTabSz="914400" rtl="0" eaLnBrk="1" latinLnBrk="0" hangingPunct="1">
              <a:defRPr kumimoji="0"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541132-FC61-4DD6-9492-BAD7C19042B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667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072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42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FBCF344-00EA-43D6-A62B-0165A002A5FB}" type="datetime1">
              <a:rPr lang="fr-FR" smtClean="0"/>
              <a:t>12/10/2021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8541132-FC61-4DD6-9492-BAD7C19042B0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586B-A6A4-493D-9291-DE5B44B38C39}" type="datetime1">
              <a:rPr lang="fr-FR" smtClean="0"/>
              <a:t>12/10/2021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1132-FC61-4DD6-9492-BAD7C19042B0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15CC-8D99-417A-BBFA-0D2A709225D2}" type="datetime1">
              <a:rPr lang="fr-FR" smtClean="0"/>
              <a:t>12/10/2021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1132-FC61-4DD6-9492-BAD7C19042B0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C0D0C8E-719B-4B23-AD9C-C25F6FA49A1E}" type="datetime1">
              <a:rPr lang="fr-FR" smtClean="0"/>
              <a:t>12/10/2021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541132-FC61-4DD6-9492-BAD7C19042B0}" type="slidenum">
              <a:rPr lang="fr-FR" smtClean="0"/>
              <a:t>‹#›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EE883-0A7F-49E4-BAEE-FA74B6574591}" type="datetime1">
              <a:rPr lang="fr-FR" smtClean="0"/>
              <a:t>12/10/2021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41132-FC61-4DD6-9492-BAD7C19042B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40429EB-C32D-4FCA-8325-36F22F3BD746}" type="datetime1">
              <a:rPr lang="fr-FR" smtClean="0"/>
              <a:t>12/10/2021</a:t>
            </a:fld>
            <a:endParaRPr lang="fr-F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8541132-FC61-4DD6-9492-BAD7C19042B0}" type="slidenum">
              <a:rPr lang="fr-FR" smtClean="0"/>
              <a:t>‹#›</a:t>
            </a:fld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698B655-214E-4AB8-92D0-8C57F1A9F715}" type="datetime1">
              <a:rPr lang="fr-FR" smtClean="0"/>
              <a:t>12/10/2021</a:t>
            </a:fld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541132-FC61-4DD6-9492-BAD7C19042B0}" type="slidenum">
              <a:rPr lang="fr-FR" smtClean="0"/>
              <a:t>‹#›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C60D33D-7AFC-4AD7-AF96-0E4532C2C3B1}" type="datetime1">
              <a:rPr lang="fr-FR" smtClean="0"/>
              <a:t>12/10/2021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6165304"/>
            <a:ext cx="9144000" cy="521208"/>
          </a:xfrm>
          <a:prstGeom prst="rect">
            <a:avLst/>
          </a:prstGeom>
          <a:noFill/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chemeClr val="tx1"/>
                </a:solidFill>
              </a:defRPr>
            </a:lvl1pPr>
          </a:lstStyle>
          <a:p>
            <a:fld id="{98541132-FC61-4DD6-9492-BAD7C19042B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97A5C-52E8-4DC4-BC30-7D09CBADB66E}" type="datetimeFigureOut">
              <a:rPr lang="fr-FR" smtClean="0"/>
              <a:t>12/10/2021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B5E99-FDC9-4997-8326-AC13A6A144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71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microsoft.com/office/2007/relationships/media" Target="../media/media2.mp4"/><Relationship Id="rId21" Type="http://schemas.openxmlformats.org/officeDocument/2006/relationships/image" Target="../media/image14.png"/><Relationship Id="rId7" Type="http://schemas.microsoft.com/office/2007/relationships/media" Target="../media/media4.mp4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video" Target="../media/media1.mp4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24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40960" cy="1517554"/>
          </a:xfrm>
        </p:spPr>
        <p:txBody>
          <a:bodyPr>
            <a:noAutofit/>
          </a:bodyPr>
          <a:lstStyle/>
          <a:p>
            <a:pPr algn="ctr"/>
            <a:r>
              <a:rPr lang="fr-FR" sz="3500" dirty="0" smtClean="0">
                <a:solidFill>
                  <a:schemeClr val="bg1"/>
                </a:solidFill>
              </a:rPr>
              <a:t>Tidal disruptions of stars</a:t>
            </a:r>
            <a:br>
              <a:rPr lang="fr-FR" sz="3500" dirty="0" smtClean="0">
                <a:solidFill>
                  <a:schemeClr val="bg1"/>
                </a:solidFill>
              </a:rPr>
            </a:br>
            <a:r>
              <a:rPr lang="fr-FR" sz="3500" dirty="0" smtClean="0">
                <a:solidFill>
                  <a:schemeClr val="bg1"/>
                </a:solidFill>
              </a:rPr>
              <a:t> by black </a:t>
            </a:r>
            <a:r>
              <a:rPr lang="fr-FR" sz="3500" dirty="0" err="1" smtClean="0">
                <a:solidFill>
                  <a:schemeClr val="bg1"/>
                </a:solidFill>
              </a:rPr>
              <a:t>holes</a:t>
            </a:r>
            <a:endParaRPr lang="fr-FR" sz="35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132856"/>
            <a:ext cx="8784976" cy="4680520"/>
          </a:xfrm>
        </p:spPr>
        <p:txBody>
          <a:bodyPr>
            <a:normAutofit/>
          </a:bodyPr>
          <a:lstStyle/>
          <a:p>
            <a:pPr algn="ctr"/>
            <a:r>
              <a:rPr lang="fr-FR" sz="3000" b="0" dirty="0" smtClean="0">
                <a:solidFill>
                  <a:schemeClr val="bg1"/>
                </a:solidFill>
              </a:rPr>
              <a:t>Clément </a:t>
            </a:r>
            <a:r>
              <a:rPr lang="fr-FR" sz="3000" b="0" dirty="0" err="1" smtClean="0">
                <a:solidFill>
                  <a:schemeClr val="bg1"/>
                </a:solidFill>
              </a:rPr>
              <a:t>Bonnerot</a:t>
            </a:r>
            <a:endParaRPr lang="fr-FR" sz="3000" b="0" dirty="0" smtClean="0">
              <a:solidFill>
                <a:schemeClr val="bg1"/>
              </a:solidFill>
            </a:endParaRPr>
          </a:p>
          <a:p>
            <a:pPr algn="ctr"/>
            <a:endParaRPr lang="fr-FR" sz="1000" b="0" dirty="0" smtClean="0">
              <a:solidFill>
                <a:schemeClr val="bg1"/>
              </a:solidFill>
            </a:endParaRPr>
          </a:p>
          <a:p>
            <a:pPr algn="ctr"/>
            <a:endParaRPr lang="fr-FR" sz="1000" b="0" dirty="0">
              <a:solidFill>
                <a:schemeClr val="bg1"/>
              </a:solidFill>
            </a:endParaRPr>
          </a:p>
          <a:p>
            <a:pPr algn="ctr"/>
            <a:endParaRPr lang="fr-FR" sz="1000" b="0" dirty="0" smtClean="0">
              <a:solidFill>
                <a:schemeClr val="bg1"/>
              </a:solidFill>
            </a:endParaRPr>
          </a:p>
          <a:p>
            <a:pPr algn="ctr"/>
            <a:endParaRPr lang="fr-FR" sz="1000" b="0" dirty="0">
              <a:solidFill>
                <a:schemeClr val="bg1"/>
              </a:solidFill>
            </a:endParaRPr>
          </a:p>
          <a:p>
            <a:pPr algn="ctr"/>
            <a:endParaRPr lang="fr-FR" sz="1000" b="0" dirty="0" smtClean="0">
              <a:solidFill>
                <a:schemeClr val="bg1"/>
              </a:solidFill>
            </a:endParaRPr>
          </a:p>
          <a:p>
            <a:pPr algn="ctr"/>
            <a:endParaRPr lang="fr-FR" sz="1000" b="0" dirty="0">
              <a:solidFill>
                <a:schemeClr val="bg1"/>
              </a:solidFill>
            </a:endParaRPr>
          </a:p>
          <a:p>
            <a:pPr algn="ctr"/>
            <a:endParaRPr lang="fr-FR" sz="1000" b="0" dirty="0" smtClean="0">
              <a:solidFill>
                <a:schemeClr val="bg1"/>
              </a:solidFill>
            </a:endParaRPr>
          </a:p>
          <a:p>
            <a:pPr algn="ctr"/>
            <a:endParaRPr lang="fr-FR" sz="1000" b="0" dirty="0">
              <a:solidFill>
                <a:schemeClr val="bg1"/>
              </a:solidFill>
            </a:endParaRPr>
          </a:p>
          <a:p>
            <a:pPr algn="ctr"/>
            <a:endParaRPr lang="fr-FR" sz="1000" b="0" dirty="0" smtClean="0">
              <a:solidFill>
                <a:schemeClr val="bg1"/>
              </a:solidFill>
            </a:endParaRPr>
          </a:p>
          <a:p>
            <a:pPr algn="ctr"/>
            <a:endParaRPr lang="fr-FR" sz="1000" b="0" dirty="0" smtClean="0">
              <a:solidFill>
                <a:schemeClr val="bg1"/>
              </a:solidFill>
            </a:endParaRPr>
          </a:p>
          <a:p>
            <a:pPr algn="ctr"/>
            <a:endParaRPr lang="fr-FR" sz="1000" b="0" dirty="0" smtClean="0">
              <a:solidFill>
                <a:schemeClr val="bg1"/>
              </a:solidFill>
            </a:endParaRPr>
          </a:p>
          <a:p>
            <a:pPr algn="ctr"/>
            <a:endParaRPr lang="fr-FR" sz="1000" b="0" dirty="0" smtClean="0">
              <a:solidFill>
                <a:schemeClr val="bg1"/>
              </a:solidFill>
            </a:endParaRPr>
          </a:p>
          <a:p>
            <a:pPr algn="ctr"/>
            <a:r>
              <a:rPr lang="fr-FR" sz="2300" b="0" dirty="0" err="1" smtClean="0">
                <a:solidFill>
                  <a:schemeClr val="bg1"/>
                </a:solidFill>
              </a:rPr>
              <a:t>MSc</a:t>
            </a:r>
            <a:r>
              <a:rPr lang="fr-FR" sz="2300" b="0" dirty="0" smtClean="0">
                <a:solidFill>
                  <a:schemeClr val="bg1"/>
                </a:solidFill>
              </a:rPr>
              <a:t> Day @ NBIA</a:t>
            </a:r>
          </a:p>
          <a:p>
            <a:pPr algn="ctr"/>
            <a:r>
              <a:rPr lang="fr-FR" sz="2500" b="0" dirty="0" err="1" smtClean="0">
                <a:solidFill>
                  <a:schemeClr val="bg1"/>
                </a:solidFill>
              </a:rPr>
              <a:t>October</a:t>
            </a:r>
            <a:r>
              <a:rPr lang="fr-FR" sz="2500" b="0" dirty="0" smtClean="0">
                <a:solidFill>
                  <a:schemeClr val="bg1"/>
                </a:solidFill>
              </a:rPr>
              <a:t> 13</a:t>
            </a:r>
            <a:r>
              <a:rPr lang="fr-FR" sz="2500" b="0" baseline="30000" dirty="0" smtClean="0">
                <a:solidFill>
                  <a:schemeClr val="bg1"/>
                </a:solidFill>
              </a:rPr>
              <a:t>th</a:t>
            </a:r>
            <a:r>
              <a:rPr lang="fr-FR" sz="2500" b="0" dirty="0" smtClean="0">
                <a:solidFill>
                  <a:schemeClr val="bg1"/>
                </a:solidFill>
              </a:rPr>
              <a:t>, 2021</a:t>
            </a:r>
          </a:p>
        </p:txBody>
      </p:sp>
      <p:pic>
        <p:nvPicPr>
          <p:cNvPr id="5" name="Picture 2" descr="C:\Users\Clément\Documents\presentations\cfa\marie_curi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50024"/>
            <a:ext cx="2016222" cy="10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92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88776" y="-162272"/>
            <a:ext cx="7467600" cy="114300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Century" pitchFamily="18" charset="0"/>
              </a:rPr>
              <a:t>Background</a:t>
            </a:r>
            <a:endParaRPr lang="fr-FR" sz="4000" b="1" dirty="0">
              <a:latin typeface="Century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90872" y="4912568"/>
            <a:ext cx="7571184" cy="1108720"/>
          </a:xfrm>
        </p:spPr>
        <p:txBody>
          <a:bodyPr/>
          <a:lstStyle/>
          <a:p>
            <a:r>
              <a:rPr lang="fr-FR" sz="2800" dirty="0" smtClean="0"/>
              <a:t>Events </a:t>
            </a:r>
            <a:r>
              <a:rPr lang="fr-FR" sz="2800" dirty="0" err="1" smtClean="0"/>
              <a:t>detected</a:t>
            </a:r>
            <a:r>
              <a:rPr lang="fr-FR" sz="2800" dirty="0" smtClean="0"/>
              <a:t> </a:t>
            </a:r>
            <a:r>
              <a:rPr lang="fr-FR" sz="2800" b="1" dirty="0" smtClean="0">
                <a:solidFill>
                  <a:srgbClr val="FF6903"/>
                </a:solidFill>
              </a:rPr>
              <a:t>by the </a:t>
            </a:r>
            <a:r>
              <a:rPr lang="fr-FR" sz="2800" b="1" dirty="0" err="1" smtClean="0">
                <a:solidFill>
                  <a:srgbClr val="FF6903"/>
                </a:solidFill>
              </a:rPr>
              <a:t>thousands</a:t>
            </a:r>
            <a:r>
              <a:rPr lang="fr-FR" sz="2800" dirty="0" smtClean="0"/>
              <a:t> by </a:t>
            </a:r>
            <a:r>
              <a:rPr lang="fr-FR" sz="2800" dirty="0" err="1" smtClean="0"/>
              <a:t>upcoming</a:t>
            </a:r>
            <a:r>
              <a:rPr lang="fr-FR" sz="2800" dirty="0" smtClean="0"/>
              <a:t> Rubin </a:t>
            </a:r>
            <a:r>
              <a:rPr lang="fr-FR" sz="2800" dirty="0" err="1" smtClean="0"/>
              <a:t>Observatory</a:t>
            </a:r>
            <a:endParaRPr lang="fr-FR" sz="28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01216" y="2492896"/>
            <a:ext cx="7571184" cy="20305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Accretion of stellar gas causes a detectable </a:t>
            </a:r>
            <a:r>
              <a:rPr lang="en-US" sz="2800" b="1" dirty="0" smtClean="0">
                <a:solidFill>
                  <a:srgbClr val="FF6903"/>
                </a:solidFill>
              </a:rPr>
              <a:t>flash of light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90872" y="3717032"/>
            <a:ext cx="7571184" cy="1468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Unique </a:t>
            </a:r>
            <a:r>
              <a:rPr lang="fr-FR" sz="2800" b="1" dirty="0" smtClean="0">
                <a:solidFill>
                  <a:srgbClr val="FF6903"/>
                </a:solidFill>
              </a:rPr>
              <a:t>probe</a:t>
            </a:r>
            <a:r>
              <a:rPr lang="en-US" sz="2800" dirty="0" smtClean="0"/>
              <a:t> of otherwise undetectable </a:t>
            </a:r>
            <a:r>
              <a:rPr lang="en-US" sz="2800" dirty="0"/>
              <a:t>supermassive </a:t>
            </a:r>
            <a:r>
              <a:rPr lang="fr-FR" sz="2800" b="1" dirty="0" smtClean="0">
                <a:solidFill>
                  <a:srgbClr val="FF6903"/>
                </a:solidFill>
              </a:rPr>
              <a:t>black </a:t>
            </a:r>
            <a:r>
              <a:rPr lang="fr-FR" sz="2800" b="1" dirty="0" err="1" smtClean="0">
                <a:solidFill>
                  <a:srgbClr val="FF6903"/>
                </a:solidFill>
              </a:rPr>
              <a:t>holes</a:t>
            </a: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611560" y="1268760"/>
            <a:ext cx="7571184" cy="20305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Star passing too close to a supermassive black hole gets </a:t>
            </a:r>
            <a:r>
              <a:rPr lang="en-US" sz="2800" b="1" dirty="0" smtClean="0">
                <a:solidFill>
                  <a:srgbClr val="FF6903"/>
                </a:solidFill>
              </a:rPr>
              <a:t>tidally disrupted</a:t>
            </a:r>
            <a:endParaRPr lang="en-US" sz="2800" b="1" dirty="0" smtClean="0">
              <a:solidFill>
                <a:srgbClr val="FF69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lément\Documents\presentations\kyoto\sketches\stream-precessed-initia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100">
            <a:off x="2296299" y="33297"/>
            <a:ext cx="29591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Clément\Desktop\presentations\ewass2019\sketches\stream-precessed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950">
            <a:off x="2190639" y="-90036"/>
            <a:ext cx="3083786" cy="55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Clément\Desktop\presentations\ewass2019\sketches\cloud-transparen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12" y="240189"/>
            <a:ext cx="6169837" cy="615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Users\Clément\Desktop\presentations\ewass2019\sketches\stream-early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70" y="240189"/>
            <a:ext cx="4142734" cy="44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Clément\Desktop\presentations\ewass2019\sketches\clou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44" y="4320041"/>
            <a:ext cx="1823536" cy="18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lément\Desktop\presentations\ewass2019\sketches\spiral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473">
            <a:off x="3572404" y="4432144"/>
            <a:ext cx="1599264" cy="145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/>
          <p:cNvSpPr/>
          <p:nvPr/>
        </p:nvSpPr>
        <p:spPr>
          <a:xfrm>
            <a:off x="4279734" y="5109897"/>
            <a:ext cx="220258" cy="2202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Clément\Desktop\presentations\ewass2019\sketches\stream-precessed-cloud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63" y="792210"/>
            <a:ext cx="2996196" cy="2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6189185" y="858794"/>
            <a:ext cx="409966" cy="409966"/>
          </a:xfrm>
          <a:prstGeom prst="star5">
            <a:avLst>
              <a:gd name="adj" fmla="val 27111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0800000">
            <a:off x="1774616" y="-4779912"/>
            <a:ext cx="4632614" cy="10381682"/>
          </a:xfrm>
          <a:prstGeom prst="arc">
            <a:avLst>
              <a:gd name="adj1" fmla="val 12079383"/>
              <a:gd name="adj2" fmla="val 15527209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802560" y="4647166"/>
            <a:ext cx="1147904" cy="114790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51920" y="5733256"/>
            <a:ext cx="208823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Tidal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radius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61377" y="349794"/>
            <a:ext cx="3021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(2) Self-</a:t>
            </a:r>
            <a:r>
              <a:rPr lang="fr-FR" sz="2000" b="1" dirty="0" err="1" smtClean="0">
                <a:solidFill>
                  <a:srgbClr val="FF0000"/>
                </a:solidFill>
              </a:rPr>
              <a:t>crossing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shock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sp>
        <p:nvSpPr>
          <p:cNvPr id="31" name="Arc 30"/>
          <p:cNvSpPr/>
          <p:nvPr/>
        </p:nvSpPr>
        <p:spPr>
          <a:xfrm rot="7304561" flipH="1">
            <a:off x="2204554" y="2291345"/>
            <a:ext cx="2229632" cy="1065914"/>
          </a:xfrm>
          <a:prstGeom prst="arc">
            <a:avLst>
              <a:gd name="adj1" fmla="val 1454711"/>
              <a:gd name="adj2" fmla="val 10311991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/>
          <p:cNvSpPr/>
          <p:nvPr/>
        </p:nvSpPr>
        <p:spPr>
          <a:xfrm rot="7019486" flipH="1">
            <a:off x="2692550" y="2765549"/>
            <a:ext cx="3101462" cy="1957286"/>
          </a:xfrm>
          <a:prstGeom prst="arc">
            <a:avLst>
              <a:gd name="adj1" fmla="val 3138187"/>
              <a:gd name="adj2" fmla="val 10646036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rot="9455444">
            <a:off x="4759313" y="1073130"/>
            <a:ext cx="3344004" cy="1065914"/>
          </a:xfrm>
          <a:prstGeom prst="arc">
            <a:avLst>
              <a:gd name="adj1" fmla="val 1596549"/>
              <a:gd name="adj2" fmla="val 8364994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1224455">
            <a:off x="4391320" y="2074447"/>
            <a:ext cx="4997492" cy="1603716"/>
          </a:xfrm>
          <a:prstGeom prst="arc">
            <a:avLst>
              <a:gd name="adj1" fmla="val 1424858"/>
              <a:gd name="adj2" fmla="val 8560539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c 57"/>
          <p:cNvSpPr/>
          <p:nvPr/>
        </p:nvSpPr>
        <p:spPr>
          <a:xfrm rot="15309230">
            <a:off x="2233669" y="2860773"/>
            <a:ext cx="3997656" cy="1065912"/>
          </a:xfrm>
          <a:prstGeom prst="arc">
            <a:avLst>
              <a:gd name="adj1" fmla="val 3138187"/>
              <a:gd name="adj2" fmla="val 9660272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rot="15066441">
            <a:off x="2519203" y="2566512"/>
            <a:ext cx="4421908" cy="2228706"/>
          </a:xfrm>
          <a:prstGeom prst="arc">
            <a:avLst>
              <a:gd name="adj1" fmla="val 3040980"/>
              <a:gd name="adj2" fmla="val 11225220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 62"/>
          <p:cNvSpPr/>
          <p:nvPr/>
        </p:nvSpPr>
        <p:spPr>
          <a:xfrm rot="8911023">
            <a:off x="4307370" y="556055"/>
            <a:ext cx="2302608" cy="2292086"/>
          </a:xfrm>
          <a:prstGeom prst="arc">
            <a:avLst>
              <a:gd name="adj1" fmla="val 3427469"/>
              <a:gd name="adj2" fmla="val 7399118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522874" y="2492896"/>
            <a:ext cx="3297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7030A0"/>
                </a:solidFill>
              </a:rPr>
              <a:t>(3) </a:t>
            </a:r>
            <a:r>
              <a:rPr lang="fr-FR" sz="2000" b="1" dirty="0" err="1" smtClean="0">
                <a:solidFill>
                  <a:srgbClr val="7030A0"/>
                </a:solidFill>
              </a:rPr>
              <a:t>Circularizing</a:t>
            </a:r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 err="1" smtClean="0">
                <a:solidFill>
                  <a:srgbClr val="7030A0"/>
                </a:solidFill>
              </a:rPr>
              <a:t>shocks</a:t>
            </a:r>
            <a:endParaRPr lang="fr-FR" sz="2000" b="1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02618" y="3284984"/>
            <a:ext cx="1738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B050"/>
                </a:solidFill>
              </a:rPr>
              <a:t>(4) </a:t>
            </a:r>
            <a:r>
              <a:rPr lang="fr-FR" sz="2000" b="1" dirty="0" err="1" smtClean="0">
                <a:solidFill>
                  <a:srgbClr val="00B050"/>
                </a:solidFill>
              </a:rPr>
              <a:t>Accretion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77" name="Arc 76"/>
          <p:cNvSpPr/>
          <p:nvPr/>
        </p:nvSpPr>
        <p:spPr>
          <a:xfrm rot="10800000" flipH="1">
            <a:off x="2134656" y="-4919294"/>
            <a:ext cx="4632614" cy="10381682"/>
          </a:xfrm>
          <a:prstGeom prst="arc">
            <a:avLst>
              <a:gd name="adj1" fmla="val 10848746"/>
              <a:gd name="adj2" fmla="val 15668108"/>
            </a:avLst>
          </a:prstGeom>
          <a:ln w="28575">
            <a:solidFill>
              <a:schemeClr val="tx1"/>
            </a:solidFill>
            <a:prstDash val="sysDot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Arc 98"/>
          <p:cNvSpPr/>
          <p:nvPr/>
        </p:nvSpPr>
        <p:spPr>
          <a:xfrm rot="5968177">
            <a:off x="2473579" y="2989213"/>
            <a:ext cx="4008801" cy="1065914"/>
          </a:xfrm>
          <a:prstGeom prst="arc">
            <a:avLst>
              <a:gd name="adj1" fmla="val 3138187"/>
              <a:gd name="adj2" fmla="val 7723669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rc 99"/>
          <p:cNvSpPr/>
          <p:nvPr/>
        </p:nvSpPr>
        <p:spPr>
          <a:xfrm rot="14876652">
            <a:off x="1907964" y="1786723"/>
            <a:ext cx="4008801" cy="1065914"/>
          </a:xfrm>
          <a:prstGeom prst="arc">
            <a:avLst>
              <a:gd name="adj1" fmla="val 3138187"/>
              <a:gd name="adj2" fmla="val 7723669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Clément\Desktop\presentations\ewass2019\sketches\stream-precessed-photons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12" y="908720"/>
            <a:ext cx="2076403" cy="226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c 45"/>
          <p:cNvSpPr/>
          <p:nvPr/>
        </p:nvSpPr>
        <p:spPr>
          <a:xfrm rot="14742380">
            <a:off x="1992846" y="3855719"/>
            <a:ext cx="4008801" cy="1065914"/>
          </a:xfrm>
          <a:prstGeom prst="arc">
            <a:avLst>
              <a:gd name="adj1" fmla="val 3138187"/>
              <a:gd name="adj2" fmla="val 7723669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xplosion 1 44"/>
          <p:cNvSpPr/>
          <p:nvPr/>
        </p:nvSpPr>
        <p:spPr>
          <a:xfrm>
            <a:off x="4427984" y="4669032"/>
            <a:ext cx="368266" cy="416152"/>
          </a:xfrm>
          <a:prstGeom prst="irregularSeal1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xplosion 1 48"/>
          <p:cNvSpPr/>
          <p:nvPr/>
        </p:nvSpPr>
        <p:spPr>
          <a:xfrm rot="305619">
            <a:off x="4104993" y="5344477"/>
            <a:ext cx="579901" cy="451325"/>
          </a:xfrm>
          <a:prstGeom prst="irregularSeal1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xplosion 1 47"/>
          <p:cNvSpPr/>
          <p:nvPr/>
        </p:nvSpPr>
        <p:spPr>
          <a:xfrm>
            <a:off x="3915702" y="4653136"/>
            <a:ext cx="368266" cy="416152"/>
          </a:xfrm>
          <a:prstGeom prst="irregularSeal1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95536" y="6269250"/>
            <a:ext cx="2169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(1) Nozzle shock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4006863" y="1765683"/>
            <a:ext cx="526955" cy="511189"/>
          </a:xfrm>
          <a:prstGeom prst="irregularSeal1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xplosion 1 66"/>
          <p:cNvSpPr/>
          <p:nvPr/>
        </p:nvSpPr>
        <p:spPr>
          <a:xfrm>
            <a:off x="3771686" y="5085184"/>
            <a:ext cx="368266" cy="416152"/>
          </a:xfrm>
          <a:prstGeom prst="irregularSeal1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Explosion 1 67"/>
          <p:cNvSpPr/>
          <p:nvPr/>
        </p:nvSpPr>
        <p:spPr>
          <a:xfrm>
            <a:off x="4599830" y="5109585"/>
            <a:ext cx="368266" cy="416152"/>
          </a:xfrm>
          <a:prstGeom prst="irregularSeal1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" name="Picture 20" descr="C:\Users\Clément\Desktop\presentations\ewass2019\sketches\photons-accretion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5241">
            <a:off x="2962414" y="3702932"/>
            <a:ext cx="2911584" cy="286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Clément\Desktop\presentations\ewass2019\sketches\photons-secondar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6836">
            <a:off x="2801290" y="3838969"/>
            <a:ext cx="2911856" cy="28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299144" y="4077072"/>
            <a:ext cx="2169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(0) Disruption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" name="g53_10M_beta0.7_e1_kep_isos_1Gunix-bm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67238" y="3424238"/>
            <a:ext cx="7937" cy="7937"/>
          </a:xfrm>
          <a:prstGeom prst="rect">
            <a:avLst/>
          </a:prstGeom>
        </p:spPr>
      </p:pic>
      <p:pic>
        <p:nvPicPr>
          <p:cNvPr id="4" name="g53_10M_beta0.7_e1_kep_isos_1Gunix-bm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67238" y="3424238"/>
            <a:ext cx="7937" cy="7937"/>
          </a:xfrm>
          <a:prstGeom prst="rect">
            <a:avLst/>
          </a:prstGeom>
        </p:spPr>
      </p:pic>
      <p:pic>
        <p:nvPicPr>
          <p:cNvPr id="51" name="g53_10M_beta0.7_e1_kep_isos_1Gunix-bm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68150" y="4602612"/>
            <a:ext cx="2093420" cy="199831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4" name="nozzle (2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67544" y="3949553"/>
            <a:ext cx="2068974" cy="216539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movie-xy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189185" y="419497"/>
            <a:ext cx="2032087" cy="192606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" name="density3D_xy_clement_limits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67544" y="1173856"/>
            <a:ext cx="2021304" cy="18951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441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 vol="80000">
                <p:cTn id="143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video fullScrn="1">
              <p:cMediaNode vol="80000">
                <p:cTn id="144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video fullScrn="1">
              <p:cMediaNode vol="80000">
                <p:cTn id="1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1"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26" grpId="0" animBg="1"/>
      <p:bldP spid="26" grpId="1" animBg="1"/>
      <p:bldP spid="27" grpId="0"/>
      <p:bldP spid="27" grpId="1"/>
      <p:bldP spid="30" grpId="0"/>
      <p:bldP spid="31" grpId="0" animBg="1"/>
      <p:bldP spid="31" grpId="1" animBg="1"/>
      <p:bldP spid="52" grpId="0" animBg="1"/>
      <p:bldP spid="52" grpId="1" animBg="1"/>
      <p:bldP spid="53" grpId="0" animBg="1"/>
      <p:bldP spid="53" grpId="1" animBg="1"/>
      <p:bldP spid="56" grpId="0" animBg="1"/>
      <p:bldP spid="56" grpId="1" animBg="1"/>
      <p:bldP spid="58" grpId="0" animBg="1"/>
      <p:bldP spid="58" grpId="1" animBg="1"/>
      <p:bldP spid="62" grpId="0" animBg="1"/>
      <p:bldP spid="62" grpId="1" animBg="1"/>
      <p:bldP spid="63" grpId="0" animBg="1"/>
      <p:bldP spid="63" grpId="1" animBg="1"/>
      <p:bldP spid="64" grpId="0"/>
      <p:bldP spid="18" grpId="0"/>
      <p:bldP spid="77" grpId="0" animBg="1"/>
      <p:bldP spid="77" grpId="1" animBg="1"/>
      <p:bldP spid="99" grpId="0" animBg="1"/>
      <p:bldP spid="99" grpId="1" animBg="1"/>
      <p:bldP spid="100" grpId="0" animBg="1"/>
      <p:bldP spid="100" grpId="1" animBg="1"/>
      <p:bldP spid="46" grpId="0" animBg="1"/>
      <p:bldP spid="46" grpId="1" animBg="1"/>
      <p:bldP spid="45" grpId="0" animBg="1"/>
      <p:bldP spid="49" grpId="0" animBg="1"/>
      <p:bldP spid="48" grpId="0" animBg="1"/>
      <p:bldP spid="50" grpId="0"/>
      <p:bldP spid="12" grpId="0" animBg="1"/>
      <p:bldP spid="12" grpId="1" animBg="1"/>
      <p:bldP spid="12" grpId="2" animBg="1"/>
      <p:bldP spid="67" grpId="0" animBg="1"/>
      <p:bldP spid="68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879466"/>
            <a:ext cx="5452120" cy="2053590"/>
          </a:xfrm>
        </p:spPr>
        <p:txBody>
          <a:bodyPr>
            <a:normAutofit/>
          </a:bodyPr>
          <a:lstStyle/>
          <a:p>
            <a:r>
              <a:rPr lang="fr-FR" sz="4500" dirty="0" err="1" smtClean="0">
                <a:solidFill>
                  <a:schemeClr val="accent1">
                    <a:lumMod val="75000"/>
                  </a:schemeClr>
                </a:solidFill>
                <a:latin typeface="Century" pitchFamily="18" charset="0"/>
              </a:rPr>
              <a:t>Thank</a:t>
            </a:r>
            <a:r>
              <a:rPr lang="fr-FR" sz="4500" dirty="0" smtClean="0">
                <a:solidFill>
                  <a:schemeClr val="accent1">
                    <a:lumMod val="75000"/>
                  </a:schemeClr>
                </a:solidFill>
                <a:latin typeface="Century" pitchFamily="18" charset="0"/>
              </a:rPr>
              <a:t> </a:t>
            </a:r>
            <a:r>
              <a:rPr lang="fr-FR" sz="4500" dirty="0" err="1" smtClean="0">
                <a:solidFill>
                  <a:schemeClr val="accent1">
                    <a:lumMod val="75000"/>
                  </a:schemeClr>
                </a:solidFill>
                <a:latin typeface="Century" pitchFamily="18" charset="0"/>
              </a:rPr>
              <a:t>you</a:t>
            </a:r>
            <a:r>
              <a:rPr lang="fr-FR" sz="4500" dirty="0" smtClean="0">
                <a:solidFill>
                  <a:schemeClr val="accent1">
                    <a:lumMod val="75000"/>
                  </a:schemeClr>
                </a:solidFill>
                <a:latin typeface="Century" pitchFamily="18" charset="0"/>
              </a:rPr>
              <a:t> for  </a:t>
            </a:r>
            <a:r>
              <a:rPr lang="fr-FR" sz="4500" dirty="0" err="1" smtClean="0">
                <a:solidFill>
                  <a:schemeClr val="accent1">
                    <a:lumMod val="75000"/>
                  </a:schemeClr>
                </a:solidFill>
                <a:latin typeface="Century" pitchFamily="18" charset="0"/>
              </a:rPr>
              <a:t>your</a:t>
            </a:r>
            <a:r>
              <a:rPr lang="fr-FR" sz="4500" dirty="0" smtClean="0">
                <a:solidFill>
                  <a:schemeClr val="accent1">
                    <a:lumMod val="75000"/>
                  </a:schemeClr>
                </a:solidFill>
                <a:latin typeface="Century" pitchFamily="18" charset="0"/>
              </a:rPr>
              <a:t> attention !</a:t>
            </a:r>
            <a:endParaRPr lang="fr-FR" sz="4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Theme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52672</TotalTime>
  <Words>88</Words>
  <Application>Microsoft Office PowerPoint</Application>
  <PresentationFormat>On-screen Show (4:3)</PresentationFormat>
  <Paragraphs>36</Paragraphs>
  <Slides>4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Oriel</vt:lpstr>
      <vt:lpstr>Custom Design</vt:lpstr>
      <vt:lpstr>Tidal disruptions of stars  by black holes</vt:lpstr>
      <vt:lpstr>Background</vt:lpstr>
      <vt:lpstr>PowerPoint Presentation</vt:lpstr>
      <vt:lpstr>Thank you for  your attention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Clément Bonnerot  IMPRS Student Selection Workshop</dc:title>
  <dc:creator>Bonnerot</dc:creator>
  <cp:lastModifiedBy>Clément</cp:lastModifiedBy>
  <cp:revision>3131</cp:revision>
  <dcterms:created xsi:type="dcterms:W3CDTF">2013-01-18T01:14:21Z</dcterms:created>
  <dcterms:modified xsi:type="dcterms:W3CDTF">2021-10-12T16:50:18Z</dcterms:modified>
</cp:coreProperties>
</file>