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80" r:id="rId2"/>
    <p:sldId id="304" r:id="rId3"/>
    <p:sldId id="303" r:id="rId4"/>
    <p:sldId id="284" r:id="rId5"/>
    <p:sldId id="310" r:id="rId6"/>
    <p:sldId id="301" r:id="rId7"/>
    <p:sldId id="297" r:id="rId8"/>
    <p:sldId id="286" r:id="rId9"/>
    <p:sldId id="279" r:id="rId10"/>
    <p:sldId id="295" r:id="rId11"/>
    <p:sldId id="309" r:id="rId12"/>
    <p:sldId id="306" r:id="rId13"/>
    <p:sldId id="307" r:id="rId14"/>
    <p:sldId id="308" r:id="rId15"/>
    <p:sldId id="288" r:id="rId16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18"/>
    </p:embeddedFont>
    <p:embeddedFont>
      <p:font typeface="Proxima Nova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1252B"/>
    <a:srgbClr val="202729"/>
    <a:srgbClr val="00A168"/>
    <a:srgbClr val="FFFF00"/>
    <a:srgbClr val="21232B"/>
    <a:srgbClr val="1B2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9" autoAdjust="0"/>
    <p:restoredTop sz="94660" autoAdjust="0"/>
  </p:normalViewPr>
  <p:slideViewPr>
    <p:cSldViewPr snapToGrid="0">
      <p:cViewPr varScale="1">
        <p:scale>
          <a:sx n="111" d="100"/>
          <a:sy n="111" d="100"/>
        </p:scale>
        <p:origin x="778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dirty="0" err="1"/>
              <a:t>Background</a:t>
            </a:r>
            <a:r>
              <a:rPr lang="ca-ES" dirty="0"/>
              <a:t> color: #202729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dirty="0"/>
              <a:t>Green: #00a168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dirty="0" err="1"/>
              <a:t>Yellow</a:t>
            </a:r>
            <a:r>
              <a:rPr lang="ca-ES"/>
              <a:t>: #ffff00</a:t>
            </a:r>
            <a:endParaRPr lang="ca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355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08080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1146feebfc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1146feebfc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result of our paper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1146feebfc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1146feebfc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result of our paper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98977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dirty="0" err="1"/>
              <a:t>Background</a:t>
            </a:r>
            <a:r>
              <a:rPr lang="ca-ES" dirty="0"/>
              <a:t> color: #202729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dirty="0"/>
              <a:t>Green: #00a168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dirty="0" err="1"/>
              <a:t>Yellow</a:t>
            </a:r>
            <a:r>
              <a:rPr lang="ca-ES"/>
              <a:t>: #ffff00</a:t>
            </a:r>
            <a:endParaRPr lang="ca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6994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10451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10451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1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tx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729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07D146-FEF3-2150-06C9-88BD73126D36}"/>
              </a:ext>
            </a:extLst>
          </p:cNvPr>
          <p:cNvSpPr/>
          <p:nvPr/>
        </p:nvSpPr>
        <p:spPr>
          <a:xfrm>
            <a:off x="0" y="12699"/>
            <a:ext cx="9144000" cy="5143500"/>
          </a:xfrm>
          <a:prstGeom prst="rect">
            <a:avLst/>
          </a:prstGeom>
          <a:solidFill>
            <a:srgbClr val="2125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2" name="Transition">
            <a:hlinkClick r:id="" action="ppaction://media"/>
            <a:extLst>
              <a:ext uri="{FF2B5EF4-FFF2-40B4-BE49-F238E27FC236}">
                <a16:creationId xmlns:a16="http://schemas.microsoft.com/office/drawing/2014/main" id="{4EC68B1F-BED3-9722-91C4-D34A10995C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0816" y="972214"/>
            <a:ext cx="6322368" cy="3556332"/>
          </a:xfrm>
          <a:prstGeom prst="rect">
            <a:avLst/>
          </a:prstGeom>
        </p:spPr>
      </p:pic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59827" y="330211"/>
            <a:ext cx="8520600" cy="61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GB" sz="3200" b="1" dirty="0">
                <a:latin typeface="+mj-lt"/>
                <a:ea typeface="Helvetica Neue"/>
                <a:cs typeface="Helvetica Neue"/>
                <a:sym typeface="Helvetica Neue"/>
              </a:rPr>
              <a:t>Can neutrinos really be plane waves?</a:t>
            </a:r>
            <a:endParaRPr sz="3200" b="1" dirty="0">
              <a:latin typeface="+mj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1939962" y="909502"/>
            <a:ext cx="5264077" cy="3894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indent="0" algn="ctr"/>
            <a:r>
              <a:rPr lang="en-GB" sz="1400" dirty="0">
                <a:latin typeface="+mj-lt"/>
                <a:ea typeface="Helvetica Neue Light"/>
                <a:cs typeface="Helvetica Neue Light"/>
                <a:sym typeface="Helvetica Neue Light"/>
              </a:rPr>
              <a:t>Impact of wave packet separation in low-energy sterile searches</a:t>
            </a:r>
            <a:endParaRPr sz="1400" dirty="0">
              <a:latin typeface="+mj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6311422" y="4175288"/>
            <a:ext cx="2626717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r"/>
            <a:r>
              <a:rPr lang="en-GB" sz="1100" dirty="0">
                <a:solidFill>
                  <a:schemeClr val="lt1"/>
                </a:solidFill>
                <a:latin typeface="+mj-lt"/>
                <a:ea typeface="Helvetica Neue Light"/>
                <a:cs typeface="Helvetica Neue Light"/>
                <a:sym typeface="Helvetica Neue Light"/>
              </a:rPr>
              <a:t>Toni Bertólez Martínez</a:t>
            </a:r>
          </a:p>
          <a:p>
            <a:pPr algn="r"/>
            <a:r>
              <a:rPr lang="en-GB" sz="1100" dirty="0">
                <a:solidFill>
                  <a:schemeClr val="lt1"/>
                </a:solidFill>
                <a:latin typeface="+mj-lt"/>
                <a:ea typeface="Helvetica Neue Light"/>
                <a:cs typeface="Helvetica Neue Light"/>
                <a:sym typeface="Helvetica Neue Light"/>
              </a:rPr>
              <a:t>antoni.bertolez@fqa.ub.edu</a:t>
            </a:r>
          </a:p>
          <a:p>
            <a:pPr algn="r"/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Helvetica Neue Light"/>
                <a:cs typeface="Helvetica Neue Light"/>
                <a:sym typeface="Helvetica Neue Light"/>
              </a:rPr>
              <a:t>Here, There &amp; Everywhere @NBIA</a:t>
            </a:r>
          </a:p>
          <a:p>
            <a:pPr algn="r"/>
            <a:r>
              <a:rPr lang="en-GB" sz="1100" dirty="0">
                <a:solidFill>
                  <a:schemeClr val="lt1"/>
                </a:solidFill>
                <a:latin typeface="+mj-lt"/>
                <a:ea typeface="Helvetica Neue Light"/>
                <a:cs typeface="Helvetica Neue Light"/>
                <a:sym typeface="Helvetica Neue Light"/>
              </a:rPr>
              <a:t>Based on Arguelles </a:t>
            </a:r>
            <a:r>
              <a:rPr lang="en-GB" sz="1100" i="1" dirty="0">
                <a:solidFill>
                  <a:schemeClr val="lt1"/>
                </a:solidFill>
                <a:latin typeface="+mj-lt"/>
                <a:ea typeface="Helvetica Neue Light"/>
                <a:cs typeface="Helvetica Neue Light"/>
                <a:sym typeface="Helvetica Neue Light"/>
              </a:rPr>
              <a:t>et al</a:t>
            </a:r>
            <a:r>
              <a:rPr lang="en-GB" sz="1100" dirty="0">
                <a:solidFill>
                  <a:schemeClr val="lt1"/>
                </a:solidFill>
                <a:latin typeface="+mj-lt"/>
                <a:ea typeface="Helvetica Neue Light"/>
                <a:cs typeface="Helvetica Neue Light"/>
                <a:sym typeface="Helvetica Neue Light"/>
              </a:rPr>
              <a:t>., 2201.05108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58C30F9F-021E-D41F-B16C-58724FDC8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099" y="4484195"/>
            <a:ext cx="3158870" cy="48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0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63;p36">
            <a:extLst>
              <a:ext uri="{FF2B5EF4-FFF2-40B4-BE49-F238E27FC236}">
                <a16:creationId xmlns:a16="http://schemas.microsoft.com/office/drawing/2014/main" id="{B93A3B39-060A-744D-DD01-80EC926C2A12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3069698" y="111147"/>
            <a:ext cx="4838702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ED8BA0-87C3-1C1F-4A57-74B70F9DE949}"/>
              </a:ext>
            </a:extLst>
          </p:cNvPr>
          <p:cNvSpPr txBox="1"/>
          <p:nvPr/>
        </p:nvSpPr>
        <p:spPr>
          <a:xfrm>
            <a:off x="4572000" y="1615671"/>
            <a:ext cx="1354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b="1" dirty="0">
                <a:solidFill>
                  <a:schemeClr val="bg1"/>
                </a:solidFill>
                <a:latin typeface="+mj-lt"/>
              </a:rPr>
              <a:t>Nuclear reactor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CB7CD-8A78-A502-8F0F-4D25838E95B1}"/>
              </a:ext>
            </a:extLst>
          </p:cNvPr>
          <p:cNvSpPr txBox="1"/>
          <p:nvPr/>
        </p:nvSpPr>
        <p:spPr>
          <a:xfrm>
            <a:off x="7067874" y="1595045"/>
            <a:ext cx="7354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b="1" dirty="0">
                <a:solidFill>
                  <a:schemeClr val="bg1"/>
                </a:solidFill>
                <a:latin typeface="+mj-lt"/>
              </a:rPr>
              <a:t>Gallium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FEA4F-9C9F-FEDF-EDC6-9B6690B3B2CD}"/>
              </a:ext>
            </a:extLst>
          </p:cNvPr>
          <p:cNvSpPr txBox="1"/>
          <p:nvPr/>
        </p:nvSpPr>
        <p:spPr>
          <a:xfrm>
            <a:off x="6155013" y="3651458"/>
            <a:ext cx="1478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this is excluded!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18D3138-A1A1-A6B1-A36C-0DCB3334582F}"/>
              </a:ext>
            </a:extLst>
          </p:cNvPr>
          <p:cNvCxnSpPr/>
          <p:nvPr/>
        </p:nvCxnSpPr>
        <p:spPr>
          <a:xfrm>
            <a:off x="6223765" y="3965199"/>
            <a:ext cx="58439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C6BF0DB-8DFE-68C7-E8E7-33FA8102713A}"/>
              </a:ext>
            </a:extLst>
          </p:cNvPr>
          <p:cNvSpPr txBox="1"/>
          <p:nvPr/>
        </p:nvSpPr>
        <p:spPr>
          <a:xfrm>
            <a:off x="6325140" y="3054086"/>
            <a:ext cx="1478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chemeClr val="bg1"/>
                </a:solidFill>
                <a:latin typeface="+mj-lt"/>
              </a:rPr>
              <a:t>this is preferred!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39C47D-38AF-F43B-D684-09933931C981}"/>
              </a:ext>
            </a:extLst>
          </p:cNvPr>
          <p:cNvCxnSpPr>
            <a:cxnSpLocks/>
          </p:cNvCxnSpPr>
          <p:nvPr/>
        </p:nvCxnSpPr>
        <p:spPr>
          <a:xfrm flipV="1">
            <a:off x="7213789" y="2433568"/>
            <a:ext cx="0" cy="56063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026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090CAFA-339C-068D-F178-9E4D47698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7" r="2857"/>
          <a:stretch/>
        </p:blipFill>
        <p:spPr>
          <a:xfrm>
            <a:off x="1" y="-7035"/>
            <a:ext cx="9144000" cy="51559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57A872-EC5E-FEE5-BEEA-EA91DFBA949F}"/>
              </a:ext>
            </a:extLst>
          </p:cNvPr>
          <p:cNvSpPr txBox="1"/>
          <p:nvPr/>
        </p:nvSpPr>
        <p:spPr>
          <a:xfrm>
            <a:off x="299600" y="2134483"/>
            <a:ext cx="2076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800" b="1" dirty="0"/>
              <a:t>Oh </a:t>
            </a:r>
            <a:r>
              <a:rPr lang="ca-ES" sz="1800" b="1" dirty="0" err="1"/>
              <a:t>wow</a:t>
            </a:r>
            <a:r>
              <a:rPr lang="ca-ES" sz="1800" b="1" dirty="0"/>
              <a:t> </a:t>
            </a:r>
            <a:r>
              <a:rPr lang="ca-ES" sz="1800" b="1" dirty="0" err="1"/>
              <a:t>we’re</a:t>
            </a:r>
            <a:r>
              <a:rPr lang="ca-ES" sz="1800" b="1" dirty="0"/>
              <a:t> </a:t>
            </a:r>
            <a:r>
              <a:rPr lang="ca-ES" sz="1800" b="1" dirty="0" err="1"/>
              <a:t>solving</a:t>
            </a:r>
            <a:r>
              <a:rPr lang="ca-ES" sz="1800" b="1" dirty="0"/>
              <a:t> </a:t>
            </a:r>
            <a:r>
              <a:rPr lang="ca-ES" sz="1800" b="1" dirty="0" err="1"/>
              <a:t>the</a:t>
            </a:r>
            <a:r>
              <a:rPr lang="ca-ES" sz="1800" b="1" dirty="0"/>
              <a:t> </a:t>
            </a:r>
            <a:r>
              <a:rPr lang="ca-ES" sz="1800" b="1" dirty="0" err="1"/>
              <a:t>sterile</a:t>
            </a:r>
            <a:r>
              <a:rPr lang="ca-ES" sz="1800" b="1" dirty="0"/>
              <a:t> neutrino </a:t>
            </a:r>
            <a:r>
              <a:rPr lang="ca-ES" sz="1800" b="1" dirty="0" err="1"/>
              <a:t>tension</a:t>
            </a:r>
            <a:r>
              <a:rPr lang="ca-ES" sz="1800" b="1" dirty="0"/>
              <a:t>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A55CBF-EC59-A6D3-0118-C00EEFF19DE7}"/>
              </a:ext>
            </a:extLst>
          </p:cNvPr>
          <p:cNvSpPr txBox="1"/>
          <p:nvPr/>
        </p:nvSpPr>
        <p:spPr>
          <a:xfrm>
            <a:off x="6514224" y="2734648"/>
            <a:ext cx="207630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a-ES" sz="1800" b="1" dirty="0" err="1">
                <a:ln w="63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Yeah</a:t>
            </a:r>
            <a:r>
              <a:rPr lang="ca-ES" sz="1800" b="1" dirty="0">
                <a:ln w="63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ca-ES" sz="1800" b="1" dirty="0" err="1">
                <a:ln w="63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okay</a:t>
            </a:r>
            <a:r>
              <a:rPr lang="ca-ES" sz="1800" b="1" dirty="0">
                <a:ln w="63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, </a:t>
            </a:r>
            <a:r>
              <a:rPr lang="ca-ES" sz="1800" b="1" dirty="0" err="1">
                <a:ln w="63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but</a:t>
            </a:r>
            <a:r>
              <a:rPr lang="ca-ES" sz="1800" b="1" dirty="0">
                <a:ln w="63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ca-ES" sz="1800" b="1" dirty="0" err="1">
                <a:ln w="63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what</a:t>
            </a:r>
            <a:r>
              <a:rPr lang="ca-ES" sz="1800" b="1" dirty="0">
                <a:ln w="63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is </a:t>
            </a:r>
            <a:r>
              <a:rPr lang="ca-ES" sz="1800" b="1" dirty="0" err="1">
                <a:ln w="63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the</a:t>
            </a:r>
            <a:r>
              <a:rPr lang="ca-ES" sz="1800" b="1" dirty="0">
                <a:ln w="63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ca-ES" sz="1800" b="1" dirty="0" err="1">
                <a:ln w="63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wave</a:t>
            </a:r>
            <a:r>
              <a:rPr lang="ca-ES" sz="1800" b="1" dirty="0">
                <a:ln w="63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ca-ES" sz="1800" b="1" dirty="0" err="1">
                <a:ln w="63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packet</a:t>
            </a:r>
            <a:r>
              <a:rPr lang="ca-ES" sz="1800" b="1" dirty="0">
                <a:ln w="63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ca-ES" sz="1800" b="1" dirty="0" err="1">
                <a:ln w="63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width</a:t>
            </a:r>
            <a:r>
              <a:rPr lang="ca-ES" sz="1800" b="1" dirty="0">
                <a:ln w="63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3709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ubble chart&#10;&#10;Description automatically generated">
            <a:extLst>
              <a:ext uri="{FF2B5EF4-FFF2-40B4-BE49-F238E27FC236}">
                <a16:creationId xmlns:a16="http://schemas.microsoft.com/office/drawing/2014/main" id="{4463321E-AB29-DD90-FBDC-CF2463476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94" y="1591465"/>
            <a:ext cx="8398412" cy="265082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2FF6879-4AB9-3BE7-0F69-F482BA8B0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b="1" dirty="0" err="1">
                <a:solidFill>
                  <a:schemeClr val="bg1"/>
                </a:solidFill>
                <a:latin typeface="+mj-lt"/>
              </a:rPr>
              <a:t>What</a:t>
            </a:r>
            <a:r>
              <a:rPr lang="ca-ES" b="1" dirty="0">
                <a:solidFill>
                  <a:schemeClr val="bg1"/>
                </a:solidFill>
                <a:latin typeface="+mj-lt"/>
              </a:rPr>
              <a:t> is </a:t>
            </a:r>
            <a:r>
              <a:rPr lang="ca-ES" b="1" dirty="0" err="1">
                <a:solidFill>
                  <a:schemeClr val="bg1"/>
                </a:solidFill>
                <a:latin typeface="+mj-lt"/>
              </a:rPr>
              <a:t>the</a:t>
            </a:r>
            <a:r>
              <a:rPr lang="ca-E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a-ES" b="1" dirty="0" err="1">
                <a:solidFill>
                  <a:schemeClr val="bg1"/>
                </a:solidFill>
                <a:latin typeface="+mj-lt"/>
              </a:rPr>
              <a:t>size</a:t>
            </a:r>
            <a:r>
              <a:rPr lang="ca-ES" b="1" dirty="0">
                <a:solidFill>
                  <a:schemeClr val="bg1"/>
                </a:solidFill>
                <a:latin typeface="+mj-lt"/>
              </a:rPr>
              <a:t> of </a:t>
            </a:r>
            <a:r>
              <a:rPr lang="ca-ES" b="1" dirty="0" err="1">
                <a:solidFill>
                  <a:schemeClr val="bg1"/>
                </a:solidFill>
                <a:latin typeface="+mj-lt"/>
              </a:rPr>
              <a:t>the</a:t>
            </a:r>
            <a:r>
              <a:rPr lang="ca-E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a-ES" b="1" dirty="0" err="1">
                <a:solidFill>
                  <a:schemeClr val="bg1"/>
                </a:solidFill>
                <a:latin typeface="+mj-lt"/>
              </a:rPr>
              <a:t>wave</a:t>
            </a:r>
            <a:r>
              <a:rPr lang="ca-E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a-ES" b="1" dirty="0" err="1">
                <a:solidFill>
                  <a:schemeClr val="bg1"/>
                </a:solidFill>
                <a:latin typeface="+mj-lt"/>
              </a:rPr>
              <a:t>packet</a:t>
            </a:r>
            <a:r>
              <a:rPr lang="ca-ES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8066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3ABB22-2FC9-5704-92D4-BEAC254FA4F4}"/>
              </a:ext>
            </a:extLst>
          </p:cNvPr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D3A36-D620-7AC0-A5E3-84433F1362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93085" y="560299"/>
            <a:ext cx="6357830" cy="4485802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39CBE263-C1C3-27C8-73C2-2D5FEE6B142E}"/>
              </a:ext>
            </a:extLst>
          </p:cNvPr>
          <p:cNvSpPr txBox="1">
            <a:spLocks/>
          </p:cNvSpPr>
          <p:nvPr/>
        </p:nvSpPr>
        <p:spPr>
          <a:xfrm>
            <a:off x="311700" y="225599"/>
            <a:ext cx="8520600" cy="331871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a-ES" b="1" dirty="0">
                <a:solidFill>
                  <a:schemeClr val="bg1"/>
                </a:solidFill>
                <a:latin typeface="+mj-lt"/>
              </a:rPr>
              <a:t>Will JUNO </a:t>
            </a:r>
            <a:r>
              <a:rPr lang="ca-ES" b="1" dirty="0" err="1">
                <a:solidFill>
                  <a:schemeClr val="bg1"/>
                </a:solidFill>
                <a:latin typeface="+mj-lt"/>
              </a:rPr>
              <a:t>shed</a:t>
            </a:r>
            <a:r>
              <a:rPr lang="ca-E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a-ES" b="1" dirty="0" err="1">
                <a:solidFill>
                  <a:schemeClr val="bg1"/>
                </a:solidFill>
                <a:latin typeface="+mj-lt"/>
              </a:rPr>
              <a:t>some</a:t>
            </a:r>
            <a:r>
              <a:rPr lang="ca-ES" b="1" dirty="0">
                <a:solidFill>
                  <a:schemeClr val="bg1"/>
                </a:solidFill>
                <a:latin typeface="+mj-lt"/>
              </a:rPr>
              <a:t> light?</a:t>
            </a:r>
          </a:p>
        </p:txBody>
      </p:sp>
    </p:spTree>
    <p:extLst>
      <p:ext uri="{BB962C8B-B14F-4D97-AF65-F5344CB8AC3E}">
        <p14:creationId xmlns:p14="http://schemas.microsoft.com/office/powerpoint/2010/main" val="1358641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729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07D146-FEF3-2150-06C9-88BD73126D3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25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7" name="Transition">
            <a:hlinkClick r:id="" action="ppaction://media"/>
            <a:extLst>
              <a:ext uri="{FF2B5EF4-FFF2-40B4-BE49-F238E27FC236}">
                <a16:creationId xmlns:a16="http://schemas.microsoft.com/office/drawing/2014/main" id="{3C11C1D1-99E0-6D73-EC01-510F85B626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0816" y="988318"/>
            <a:ext cx="6322368" cy="3556332"/>
          </a:xfrm>
          <a:prstGeom prst="rect">
            <a:avLst/>
          </a:prstGeom>
        </p:spPr>
      </p:pic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59827" y="330211"/>
            <a:ext cx="8520600" cy="61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GB" sz="3200" b="1" dirty="0">
                <a:latin typeface="+mj-lt"/>
                <a:ea typeface="Helvetica Neue"/>
                <a:cs typeface="Helvetica Neue"/>
                <a:sym typeface="Helvetica Neue"/>
              </a:rPr>
              <a:t>What will future experiments tell us?</a:t>
            </a:r>
            <a:endParaRPr sz="3200" b="1" dirty="0">
              <a:latin typeface="+mj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1939962" y="909502"/>
            <a:ext cx="5264077" cy="3894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indent="0" algn="ctr"/>
            <a:r>
              <a:rPr lang="en-GB" sz="1400" dirty="0">
                <a:latin typeface="+mj-lt"/>
                <a:ea typeface="Helvetica Neue Light"/>
                <a:cs typeface="Helvetica Neue Light"/>
                <a:sym typeface="Helvetica Neue Light"/>
              </a:rPr>
              <a:t>Until then, let’s not forget about the wave packet width!</a:t>
            </a:r>
            <a:endParaRPr sz="1400" dirty="0">
              <a:latin typeface="+mj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" name="Google Shape;60;p13">
            <a:extLst>
              <a:ext uri="{FF2B5EF4-FFF2-40B4-BE49-F238E27FC236}">
                <a16:creationId xmlns:a16="http://schemas.microsoft.com/office/drawing/2014/main" id="{FB1B90D9-9C03-B815-822D-F3F0C5E3CF90}"/>
              </a:ext>
            </a:extLst>
          </p:cNvPr>
          <p:cNvSpPr txBox="1">
            <a:spLocks/>
          </p:cNvSpPr>
          <p:nvPr/>
        </p:nvSpPr>
        <p:spPr>
          <a:xfrm>
            <a:off x="1939962" y="4233998"/>
            <a:ext cx="5264077" cy="682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indent="0" algn="ctr">
              <a:lnSpc>
                <a:spcPct val="160000"/>
              </a:lnSpc>
            </a:pPr>
            <a:r>
              <a:rPr lang="en-US" sz="1200" dirty="0">
                <a:latin typeface="+mj-lt"/>
                <a:sym typeface="Helvetica Neue Light"/>
              </a:rPr>
              <a:t>I’ll be glad to discuss more in my poster or you may check </a:t>
            </a:r>
            <a:r>
              <a:rPr lang="en-GB" sz="1200" dirty="0">
                <a:latin typeface="+mj-lt"/>
                <a:sym typeface="Helvetica Neue Light"/>
              </a:rPr>
              <a:t>2201.05108.</a:t>
            </a:r>
          </a:p>
          <a:p>
            <a:pPr marL="0" indent="0" algn="ctr">
              <a:lnSpc>
                <a:spcPct val="160000"/>
              </a:lnSpc>
            </a:pPr>
            <a:r>
              <a:rPr lang="en-GB" sz="1200" dirty="0">
                <a:latin typeface="+mj-lt"/>
                <a:sym typeface="Helvetica Neue Light"/>
              </a:rPr>
              <a:t>Thank you!</a:t>
            </a:r>
            <a:endParaRPr lang="en-US" sz="1200" dirty="0">
              <a:latin typeface="+mj-l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77744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DE7E7D-C737-9472-E202-0D00EB4779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" b="29"/>
          <a:stretch/>
        </p:blipFill>
        <p:spPr>
          <a:xfrm>
            <a:off x="1657779" y="504811"/>
            <a:ext cx="5828441" cy="44076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81F4C7-0D56-37D9-BB51-C7E009C9868F}"/>
              </a:ext>
            </a:extLst>
          </p:cNvPr>
          <p:cNvSpPr txBox="1"/>
          <p:nvPr/>
        </p:nvSpPr>
        <p:spPr>
          <a:xfrm>
            <a:off x="5897194" y="4769921"/>
            <a:ext cx="2103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b="1" dirty="0">
                <a:solidFill>
                  <a:schemeClr val="bg1"/>
                </a:solidFill>
                <a:latin typeface="+mj-lt"/>
              </a:rPr>
              <a:t>de </a:t>
            </a:r>
            <a:r>
              <a:rPr lang="ca-ES" sz="1100" b="1" dirty="0" err="1">
                <a:solidFill>
                  <a:schemeClr val="bg1"/>
                </a:solidFill>
                <a:latin typeface="+mj-lt"/>
              </a:rPr>
              <a:t>Gouvea</a:t>
            </a:r>
            <a:r>
              <a:rPr lang="ca-ES" sz="1100" b="1" dirty="0">
                <a:solidFill>
                  <a:schemeClr val="bg1"/>
                </a:solidFill>
                <a:latin typeface="+mj-lt"/>
              </a:rPr>
              <a:t> et al, 2005.03022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6860D947-923A-34E4-E6BD-73E58B4664E5}"/>
              </a:ext>
            </a:extLst>
          </p:cNvPr>
          <p:cNvSpPr txBox="1">
            <a:spLocks/>
          </p:cNvSpPr>
          <p:nvPr/>
        </p:nvSpPr>
        <p:spPr>
          <a:xfrm>
            <a:off x="311700" y="225599"/>
            <a:ext cx="8520600" cy="331871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a-ES" b="1" dirty="0" err="1">
                <a:solidFill>
                  <a:schemeClr val="bg1"/>
                </a:solidFill>
                <a:latin typeface="+mj-lt"/>
              </a:rPr>
              <a:t>Only</a:t>
            </a:r>
            <a:r>
              <a:rPr lang="ca-ES" b="1" dirty="0">
                <a:solidFill>
                  <a:schemeClr val="bg1"/>
                </a:solidFill>
                <a:latin typeface="+mj-lt"/>
              </a:rPr>
              <a:t> experimental </a:t>
            </a:r>
            <a:r>
              <a:rPr lang="ca-ES" b="1" dirty="0" err="1">
                <a:solidFill>
                  <a:schemeClr val="bg1"/>
                </a:solidFill>
                <a:latin typeface="+mj-lt"/>
              </a:rPr>
              <a:t>bounds</a:t>
            </a:r>
            <a:r>
              <a:rPr lang="ca-E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a-ES" b="1" dirty="0" err="1">
                <a:solidFill>
                  <a:schemeClr val="bg1"/>
                </a:solidFill>
                <a:latin typeface="+mj-lt"/>
              </a:rPr>
              <a:t>from</a:t>
            </a:r>
            <a:r>
              <a:rPr lang="ca-E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a-ES" b="1" dirty="0" err="1">
                <a:solidFill>
                  <a:schemeClr val="bg1"/>
                </a:solidFill>
                <a:latin typeface="+mj-lt"/>
              </a:rPr>
              <a:t>oscillations</a:t>
            </a:r>
            <a:r>
              <a:rPr lang="ca-E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a-ES" b="1" dirty="0" err="1">
                <a:solidFill>
                  <a:schemeClr val="bg1"/>
                </a:solidFill>
                <a:latin typeface="+mj-lt"/>
              </a:rPr>
              <a:t>exist</a:t>
            </a:r>
            <a:r>
              <a:rPr lang="ca-ES" b="1" dirty="0">
                <a:solidFill>
                  <a:schemeClr val="bg1"/>
                </a:solidFill>
                <a:latin typeface="+mj-lt"/>
              </a:rPr>
              <a:t>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5802EB-7556-F108-3EED-A867509FFB9A}"/>
              </a:ext>
            </a:extLst>
          </p:cNvPr>
          <p:cNvCxnSpPr/>
          <p:nvPr/>
        </p:nvCxnSpPr>
        <p:spPr>
          <a:xfrm>
            <a:off x="3937520" y="1156996"/>
            <a:ext cx="0" cy="3004457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D4BF06-C72B-3E2B-4F5E-27B39DA1C7C1}"/>
              </a:ext>
            </a:extLst>
          </p:cNvPr>
          <p:cNvCxnSpPr/>
          <p:nvPr/>
        </p:nvCxnSpPr>
        <p:spPr>
          <a:xfrm>
            <a:off x="3937518" y="2817845"/>
            <a:ext cx="1045028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0A6B69B-27D2-A29B-F680-83FE2BF0A313}"/>
              </a:ext>
            </a:extLst>
          </p:cNvPr>
          <p:cNvSpPr txBox="1"/>
          <p:nvPr/>
        </p:nvSpPr>
        <p:spPr>
          <a:xfrm>
            <a:off x="4355205" y="2202030"/>
            <a:ext cx="1856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>
                <a:solidFill>
                  <a:schemeClr val="bg1"/>
                </a:solidFill>
              </a:rPr>
              <a:t>Allowed</a:t>
            </a:r>
            <a:r>
              <a:rPr lang="ca-ES" dirty="0">
                <a:solidFill>
                  <a:schemeClr val="bg1"/>
                </a:solidFill>
              </a:rPr>
              <a:t> </a:t>
            </a:r>
            <a:r>
              <a:rPr lang="ca-ES" dirty="0" err="1">
                <a:solidFill>
                  <a:schemeClr val="bg1"/>
                </a:solidFill>
              </a:rPr>
              <a:t>values</a:t>
            </a:r>
            <a:endParaRPr lang="ca-E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4DD7E0-D029-CEB4-804F-AD66500A73B1}"/>
                  </a:ext>
                </a:extLst>
              </p:cNvPr>
              <p:cNvSpPr txBox="1"/>
              <p:nvPr/>
            </p:nvSpPr>
            <p:spPr>
              <a:xfrm>
                <a:off x="4477711" y="2479424"/>
                <a:ext cx="113184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ca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ca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sSup>
                        <m:sSupPr>
                          <m:ctrlPr>
                            <a:rPr lang="ca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ca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ca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a-E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nm</m:t>
                      </m:r>
                    </m:oMath>
                  </m:oMathPara>
                </a14:m>
                <a:endParaRPr lang="ca-E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4DD7E0-D029-CEB4-804F-AD66500A7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711" y="2479424"/>
                <a:ext cx="1131848" cy="215444"/>
              </a:xfrm>
              <a:prstGeom prst="rect">
                <a:avLst/>
              </a:prstGeom>
              <a:blipFill>
                <a:blip r:embed="rId3"/>
                <a:stretch>
                  <a:fillRect l="-1622" r="-1081" b="-11429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335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16;p19">
            <a:extLst>
              <a:ext uri="{FF2B5EF4-FFF2-40B4-BE49-F238E27FC236}">
                <a16:creationId xmlns:a16="http://schemas.microsoft.com/office/drawing/2014/main" id="{FA14CFCE-B31D-D3D8-C28F-1F13C7DE40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" y="0"/>
            <a:ext cx="8403113" cy="47267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7;p19">
            <a:extLst>
              <a:ext uri="{FF2B5EF4-FFF2-40B4-BE49-F238E27FC236}">
                <a16:creationId xmlns:a16="http://schemas.microsoft.com/office/drawing/2014/main" id="{A68714E6-C22E-8DDA-A636-859D82B9F1B5}"/>
              </a:ext>
            </a:extLst>
          </p:cNvPr>
          <p:cNvSpPr txBox="1"/>
          <p:nvPr/>
        </p:nvSpPr>
        <p:spPr>
          <a:xfrm>
            <a:off x="4201550" y="3398612"/>
            <a:ext cx="395787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lt1"/>
                </a:solidFill>
                <a:latin typeface="+mj-lt"/>
                <a:ea typeface="Helvetica Neue"/>
                <a:cs typeface="Helvetica Neue"/>
                <a:sym typeface="Helvetica Neue"/>
              </a:rPr>
              <a:t>Flavour eigenstates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lt1"/>
                </a:solidFill>
                <a:latin typeface="+mj-lt"/>
                <a:ea typeface="Helvetica Neue"/>
                <a:cs typeface="Helvetica Neue"/>
                <a:sym typeface="Helvetica Neue"/>
              </a:rPr>
              <a:t>≠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lt1"/>
                </a:solidFill>
                <a:latin typeface="+mj-lt"/>
                <a:ea typeface="Helvetica Neue"/>
                <a:cs typeface="Helvetica Neue"/>
                <a:sym typeface="Helvetica Neue"/>
              </a:rPr>
              <a:t>Mass eigenstates</a:t>
            </a:r>
            <a:endParaRPr sz="2000" b="1" dirty="0">
              <a:solidFill>
                <a:schemeClr val="lt1"/>
              </a:solidFill>
              <a:latin typeface="+mj-lt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90075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utrino flavor_1">
            <a:hlinkClick r:id="" action="ppaction://media"/>
            <a:extLst>
              <a:ext uri="{FF2B5EF4-FFF2-40B4-BE49-F238E27FC236}">
                <a16:creationId xmlns:a16="http://schemas.microsoft.com/office/drawing/2014/main" id="{349C744D-8910-F42D-5716-975BA4255E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4F0D17-BACE-7097-9FD0-94E31A32F6FC}"/>
              </a:ext>
            </a:extLst>
          </p:cNvPr>
          <p:cNvSpPr txBox="1"/>
          <p:nvPr/>
        </p:nvSpPr>
        <p:spPr>
          <a:xfrm>
            <a:off x="70339" y="4817935"/>
            <a:ext cx="2103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dirty="0" err="1">
                <a:solidFill>
                  <a:schemeClr val="bg1"/>
                </a:solidFill>
                <a:latin typeface="+mj-lt"/>
              </a:rPr>
              <a:t>This</a:t>
            </a:r>
            <a:r>
              <a:rPr lang="ca-ES" sz="1100" dirty="0">
                <a:solidFill>
                  <a:schemeClr val="bg1"/>
                </a:solidFill>
                <a:latin typeface="+mj-lt"/>
              </a:rPr>
              <a:t> is a </a:t>
            </a:r>
            <a:r>
              <a:rPr lang="ca-ES" sz="1100" dirty="0" err="1">
                <a:solidFill>
                  <a:schemeClr val="bg1"/>
                </a:solidFill>
                <a:latin typeface="+mj-lt"/>
              </a:rPr>
              <a:t>simplification</a:t>
            </a:r>
            <a:r>
              <a:rPr lang="ca-ES" sz="1100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351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D6D161D-DBC7-951A-F4C3-39B9E311A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162"/>
          <a:stretch/>
        </p:blipFill>
        <p:spPr>
          <a:xfrm>
            <a:off x="397609" y="4080393"/>
            <a:ext cx="3894990" cy="65748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E29B30BA-FA7F-904C-055E-B53C42C1BE0B}"/>
              </a:ext>
            </a:extLst>
          </p:cNvPr>
          <p:cNvSpPr txBox="1">
            <a:spLocks/>
          </p:cNvSpPr>
          <p:nvPr/>
        </p:nvSpPr>
        <p:spPr>
          <a:xfrm>
            <a:off x="276436" y="387919"/>
            <a:ext cx="4098191" cy="923641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a-ES" sz="2400" b="1" dirty="0" err="1">
                <a:solidFill>
                  <a:schemeClr val="bg1"/>
                </a:solidFill>
                <a:latin typeface="+mj-lt"/>
              </a:rPr>
              <a:t>Plane</a:t>
            </a:r>
            <a:r>
              <a:rPr lang="ca-E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a-ES" sz="2400" b="1" dirty="0" err="1">
                <a:solidFill>
                  <a:schemeClr val="bg1"/>
                </a:solidFill>
                <a:latin typeface="+mj-lt"/>
              </a:rPr>
              <a:t>wave</a:t>
            </a:r>
            <a:r>
              <a:rPr lang="ca-E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a-ES" sz="2400" b="1" dirty="0" err="1">
                <a:solidFill>
                  <a:schemeClr val="bg1"/>
                </a:solidFill>
                <a:latin typeface="+mj-lt"/>
              </a:rPr>
              <a:t>approximation</a:t>
            </a:r>
            <a:endParaRPr lang="ca-E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F85A52-C434-3787-0B80-9E97D7A2BF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72000" y="-85588"/>
            <a:ext cx="4363451" cy="3740101"/>
          </a:xfrm>
          <a:prstGeom prst="rect">
            <a:avLst/>
          </a:prstGeom>
        </p:spPr>
      </p:pic>
      <p:pic>
        <p:nvPicPr>
          <p:cNvPr id="12" name="Picture 11" descr="Text, icon&#10;&#10;Description automatically generated with medium confidence">
            <a:extLst>
              <a:ext uri="{FF2B5EF4-FFF2-40B4-BE49-F238E27FC236}">
                <a16:creationId xmlns:a16="http://schemas.microsoft.com/office/drawing/2014/main" id="{9EC331F2-5BD0-6B05-9FE9-41D7AF165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761" y="4080393"/>
            <a:ext cx="1341217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75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paration">
            <a:hlinkClick r:id="" action="ppaction://media"/>
            <a:extLst>
              <a:ext uri="{FF2B5EF4-FFF2-40B4-BE49-F238E27FC236}">
                <a16:creationId xmlns:a16="http://schemas.microsoft.com/office/drawing/2014/main" id="{B0C3A02D-446D-A85D-7972-C369CC39BE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61905"/>
          <a:stretch/>
        </p:blipFill>
        <p:spPr>
          <a:xfrm>
            <a:off x="0" y="0"/>
            <a:ext cx="9144000" cy="1959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A12003-9643-1224-E71F-804ED561B169}"/>
              </a:ext>
            </a:extLst>
          </p:cNvPr>
          <p:cNvSpPr txBox="1"/>
          <p:nvPr/>
        </p:nvSpPr>
        <p:spPr>
          <a:xfrm>
            <a:off x="186203" y="2055246"/>
            <a:ext cx="4699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dirty="0" err="1">
                <a:solidFill>
                  <a:schemeClr val="bg1"/>
                </a:solidFill>
                <a:latin typeface="+mj-lt"/>
              </a:rPr>
              <a:t>Plane</a:t>
            </a:r>
            <a:r>
              <a:rPr lang="ca-E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a-ES" sz="2000" b="1" dirty="0" err="1">
                <a:solidFill>
                  <a:schemeClr val="bg1"/>
                </a:solidFill>
                <a:latin typeface="+mj-lt"/>
              </a:rPr>
              <a:t>waves</a:t>
            </a:r>
            <a:r>
              <a:rPr lang="ca-E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a-ES" sz="2000" b="1" dirty="0" err="1">
                <a:solidFill>
                  <a:schemeClr val="bg1"/>
                </a:solidFill>
                <a:latin typeface="+mj-lt"/>
              </a:rPr>
              <a:t>always</a:t>
            </a:r>
            <a:r>
              <a:rPr lang="ca-E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a-ES" sz="2000" b="1" dirty="0" err="1">
                <a:solidFill>
                  <a:schemeClr val="bg1"/>
                </a:solidFill>
                <a:latin typeface="+mj-lt"/>
              </a:rPr>
              <a:t>overlap</a:t>
            </a:r>
            <a:r>
              <a:rPr lang="ca-ES" sz="2000" b="1" dirty="0">
                <a:solidFill>
                  <a:schemeClr val="bg1"/>
                </a:solidFill>
                <a:latin typeface="+mj-lt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55246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paration">
            <a:hlinkClick r:id="" action="ppaction://media"/>
            <a:extLst>
              <a:ext uri="{FF2B5EF4-FFF2-40B4-BE49-F238E27FC236}">
                <a16:creationId xmlns:a16="http://schemas.microsoft.com/office/drawing/2014/main" id="{B0C3A02D-446D-A85D-7972-C369CC39BE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A12003-9643-1224-E71F-804ED561B169}"/>
              </a:ext>
            </a:extLst>
          </p:cNvPr>
          <p:cNvSpPr txBox="1"/>
          <p:nvPr/>
        </p:nvSpPr>
        <p:spPr>
          <a:xfrm>
            <a:off x="186203" y="2055246"/>
            <a:ext cx="4699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dirty="0" err="1">
                <a:solidFill>
                  <a:schemeClr val="bg1"/>
                </a:solidFill>
                <a:latin typeface="+mj-lt"/>
              </a:rPr>
              <a:t>Plane</a:t>
            </a:r>
            <a:r>
              <a:rPr lang="ca-E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a-ES" sz="2000" b="1" dirty="0" err="1">
                <a:solidFill>
                  <a:schemeClr val="bg1"/>
                </a:solidFill>
                <a:latin typeface="+mj-lt"/>
              </a:rPr>
              <a:t>waves</a:t>
            </a:r>
            <a:r>
              <a:rPr lang="ca-E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a-ES" sz="2000" b="1" dirty="0" err="1">
                <a:solidFill>
                  <a:schemeClr val="bg1"/>
                </a:solidFill>
                <a:latin typeface="+mj-lt"/>
              </a:rPr>
              <a:t>always</a:t>
            </a:r>
            <a:r>
              <a:rPr lang="ca-E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a-ES" sz="2000" b="1" dirty="0" err="1">
                <a:solidFill>
                  <a:schemeClr val="bg1"/>
                </a:solidFill>
                <a:latin typeface="+mj-lt"/>
              </a:rPr>
              <a:t>overlap</a:t>
            </a:r>
            <a:r>
              <a:rPr lang="ca-ES" sz="2000" b="1" dirty="0">
                <a:solidFill>
                  <a:schemeClr val="bg1"/>
                </a:solidFill>
                <a:latin typeface="+mj-lt"/>
              </a:rPr>
              <a:t>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BBABC8-4576-0DFF-4EB7-1DB4E38B6917}"/>
              </a:ext>
            </a:extLst>
          </p:cNvPr>
          <p:cNvSpPr txBox="1"/>
          <p:nvPr/>
        </p:nvSpPr>
        <p:spPr>
          <a:xfrm>
            <a:off x="186202" y="2460396"/>
            <a:ext cx="4699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dirty="0" err="1">
                <a:solidFill>
                  <a:schemeClr val="bg1"/>
                </a:solidFill>
                <a:latin typeface="+mj-lt"/>
              </a:rPr>
              <a:t>wave</a:t>
            </a:r>
            <a:r>
              <a:rPr lang="ca-E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a-ES" sz="2000" b="1" dirty="0" err="1">
                <a:solidFill>
                  <a:schemeClr val="bg1"/>
                </a:solidFill>
                <a:latin typeface="+mj-lt"/>
              </a:rPr>
              <a:t>packets</a:t>
            </a:r>
            <a:r>
              <a:rPr lang="ca-ES" sz="2000" b="1" dirty="0">
                <a:solidFill>
                  <a:schemeClr val="bg1"/>
                </a:solidFill>
                <a:latin typeface="+mj-lt"/>
              </a:rPr>
              <a:t> can </a:t>
            </a:r>
            <a:r>
              <a:rPr lang="ca-ES" sz="2000" b="1" dirty="0" err="1">
                <a:solidFill>
                  <a:schemeClr val="bg1"/>
                </a:solidFill>
                <a:latin typeface="+mj-lt"/>
              </a:rPr>
              <a:t>separate</a:t>
            </a:r>
            <a:r>
              <a:rPr lang="ca-ES" sz="2000" b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289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D6D161D-DBC7-951A-F4C3-39B9E311A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162"/>
          <a:stretch/>
        </p:blipFill>
        <p:spPr>
          <a:xfrm>
            <a:off x="397609" y="4080393"/>
            <a:ext cx="3894990" cy="65748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E29B30BA-FA7F-904C-055E-B53C42C1BE0B}"/>
              </a:ext>
            </a:extLst>
          </p:cNvPr>
          <p:cNvSpPr txBox="1">
            <a:spLocks/>
          </p:cNvSpPr>
          <p:nvPr/>
        </p:nvSpPr>
        <p:spPr>
          <a:xfrm>
            <a:off x="276436" y="387919"/>
            <a:ext cx="4098191" cy="923641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a-ES" sz="2400" b="1" dirty="0" err="1">
                <a:solidFill>
                  <a:schemeClr val="bg1"/>
                </a:solidFill>
                <a:latin typeface="+mj-lt"/>
              </a:rPr>
              <a:t>Wave</a:t>
            </a:r>
            <a:r>
              <a:rPr lang="ca-E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a-ES" sz="2400" b="1" dirty="0" err="1">
                <a:solidFill>
                  <a:schemeClr val="bg1"/>
                </a:solidFill>
                <a:latin typeface="+mj-lt"/>
              </a:rPr>
              <a:t>packet</a:t>
            </a:r>
            <a:r>
              <a:rPr lang="ca-E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a-ES" sz="2400" b="1" dirty="0" err="1">
                <a:solidFill>
                  <a:schemeClr val="bg1"/>
                </a:solidFill>
                <a:latin typeface="+mj-lt"/>
              </a:rPr>
              <a:t>formalism</a:t>
            </a:r>
            <a:endParaRPr lang="ca-E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F85A52-C434-3787-0B80-9E97D7A2BF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72000" y="-85588"/>
            <a:ext cx="4363452" cy="3740101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968E90F3-00C1-5A7B-B7D4-D8B3D05BAEB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71213" y="4080393"/>
            <a:ext cx="1606603" cy="576000"/>
          </a:xfrm>
          <a:prstGeom prst="rect">
            <a:avLst/>
          </a:prstGeom>
        </p:spPr>
      </p:pic>
      <p:pic>
        <p:nvPicPr>
          <p:cNvPr id="12" name="Picture 11" descr="Text, icon&#10;&#10;Description automatically generated with medium confidence">
            <a:extLst>
              <a:ext uri="{FF2B5EF4-FFF2-40B4-BE49-F238E27FC236}">
                <a16:creationId xmlns:a16="http://schemas.microsoft.com/office/drawing/2014/main" id="{9EC331F2-5BD0-6B05-9FE9-41D7AF165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8761" y="4080393"/>
            <a:ext cx="1341217" cy="57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4916FE-6150-AB0E-80BA-CBBE836FFA66}"/>
              </a:ext>
            </a:extLst>
          </p:cNvPr>
          <p:cNvSpPr txBox="1"/>
          <p:nvPr/>
        </p:nvSpPr>
        <p:spPr>
          <a:xfrm>
            <a:off x="221726" y="3523708"/>
            <a:ext cx="2103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b="1" dirty="0" err="1">
                <a:solidFill>
                  <a:schemeClr val="bg1"/>
                </a:solidFill>
                <a:latin typeface="+mj-lt"/>
              </a:rPr>
              <a:t>Giunti</a:t>
            </a:r>
            <a:r>
              <a:rPr lang="ca-ES" sz="1100" b="1" dirty="0">
                <a:solidFill>
                  <a:schemeClr val="bg1"/>
                </a:solidFill>
                <a:latin typeface="+mj-lt"/>
              </a:rPr>
              <a:t>, Kim, </a:t>
            </a:r>
            <a:r>
              <a:rPr lang="ca-ES" sz="1100" b="1" dirty="0" err="1">
                <a:solidFill>
                  <a:schemeClr val="bg1"/>
                </a:solidFill>
                <a:latin typeface="+mj-lt"/>
              </a:rPr>
              <a:t>hep-ph</a:t>
            </a:r>
            <a:r>
              <a:rPr lang="ca-ES" sz="1100" b="1" dirty="0">
                <a:solidFill>
                  <a:schemeClr val="bg1"/>
                </a:solidFill>
                <a:latin typeface="+mj-lt"/>
              </a:rPr>
              <a:t>/9711363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D008B2F-5178-E950-0340-3306D9460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77838"/>
          <a:stretch/>
        </p:blipFill>
        <p:spPr>
          <a:xfrm>
            <a:off x="4292599" y="4086171"/>
            <a:ext cx="1109009" cy="6574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7A0531-B619-5F63-61AA-E00D2F2C9AFB}"/>
              </a:ext>
            </a:extLst>
          </p:cNvPr>
          <p:cNvSpPr txBox="1"/>
          <p:nvPr/>
        </p:nvSpPr>
        <p:spPr>
          <a:xfrm>
            <a:off x="208548" y="3523708"/>
            <a:ext cx="2103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b="1" dirty="0" err="1">
                <a:solidFill>
                  <a:schemeClr val="bg1"/>
                </a:solidFill>
                <a:latin typeface="+mj-lt"/>
              </a:rPr>
              <a:t>Giunti</a:t>
            </a:r>
            <a:r>
              <a:rPr lang="ca-ES" sz="1100" b="1" dirty="0">
                <a:solidFill>
                  <a:schemeClr val="bg1"/>
                </a:solidFill>
                <a:latin typeface="+mj-lt"/>
              </a:rPr>
              <a:t>, Kim, </a:t>
            </a:r>
            <a:r>
              <a:rPr lang="ca-ES" sz="1100" b="1" dirty="0" err="1">
                <a:solidFill>
                  <a:schemeClr val="bg1"/>
                </a:solidFill>
                <a:latin typeface="+mj-lt"/>
              </a:rPr>
              <a:t>hep-ph</a:t>
            </a:r>
            <a:r>
              <a:rPr lang="ca-ES" sz="1100" b="1" dirty="0">
                <a:solidFill>
                  <a:schemeClr val="bg1"/>
                </a:solidFill>
                <a:latin typeface="+mj-lt"/>
              </a:rPr>
              <a:t>/9711363</a:t>
            </a:r>
          </a:p>
        </p:txBody>
      </p:sp>
    </p:spTree>
    <p:extLst>
      <p:ext uri="{BB962C8B-B14F-4D97-AF65-F5344CB8AC3E}">
        <p14:creationId xmlns:p14="http://schemas.microsoft.com/office/powerpoint/2010/main" val="3167850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9F42AB6-3722-DDD1-BE7F-CA9303C17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93440"/>
            <a:ext cx="6858000" cy="455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27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6"/>
          <p:cNvPicPr preferRelativeResize="0"/>
          <p:nvPr/>
        </p:nvPicPr>
        <p:blipFill>
          <a:blip r:embed="rId3"/>
          <a:srcRect/>
          <a:stretch/>
        </p:blipFill>
        <p:spPr>
          <a:xfrm>
            <a:off x="3069698" y="111147"/>
            <a:ext cx="4838702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ED8BA0-87C3-1C1F-4A57-74B70F9DE949}"/>
              </a:ext>
            </a:extLst>
          </p:cNvPr>
          <p:cNvSpPr txBox="1"/>
          <p:nvPr/>
        </p:nvSpPr>
        <p:spPr>
          <a:xfrm>
            <a:off x="4572000" y="1615671"/>
            <a:ext cx="1354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b="1" dirty="0">
                <a:solidFill>
                  <a:schemeClr val="bg1"/>
                </a:solidFill>
                <a:latin typeface="+mj-lt"/>
              </a:rPr>
              <a:t>Nuclear reactor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CB7CD-8A78-A502-8F0F-4D25838E95B1}"/>
              </a:ext>
            </a:extLst>
          </p:cNvPr>
          <p:cNvSpPr txBox="1"/>
          <p:nvPr/>
        </p:nvSpPr>
        <p:spPr>
          <a:xfrm>
            <a:off x="7067874" y="1595045"/>
            <a:ext cx="7354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b="1" dirty="0">
                <a:solidFill>
                  <a:schemeClr val="bg1"/>
                </a:solidFill>
                <a:latin typeface="+mj-lt"/>
              </a:rPr>
              <a:t>Gallium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FEA4F-9C9F-FEDF-EDC6-9B6690B3B2CD}"/>
              </a:ext>
            </a:extLst>
          </p:cNvPr>
          <p:cNvSpPr txBox="1"/>
          <p:nvPr/>
        </p:nvSpPr>
        <p:spPr>
          <a:xfrm>
            <a:off x="5329991" y="3688201"/>
            <a:ext cx="1478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this is excluded!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18D3138-A1A1-A6B1-A36C-0DCB3334582F}"/>
              </a:ext>
            </a:extLst>
          </p:cNvPr>
          <p:cNvCxnSpPr/>
          <p:nvPr/>
        </p:nvCxnSpPr>
        <p:spPr>
          <a:xfrm>
            <a:off x="5247489" y="3985824"/>
            <a:ext cx="58439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C6BF0DB-8DFE-68C7-E8E7-33FA8102713A}"/>
              </a:ext>
            </a:extLst>
          </p:cNvPr>
          <p:cNvSpPr txBox="1"/>
          <p:nvPr/>
        </p:nvSpPr>
        <p:spPr>
          <a:xfrm>
            <a:off x="6328792" y="2650692"/>
            <a:ext cx="1478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this</a:t>
            </a:r>
            <a:r>
              <a:rPr lang="ca-ES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is </a:t>
            </a:r>
            <a:r>
              <a:rPr lang="ca-ES" sz="12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preferred</a:t>
            </a:r>
            <a:r>
              <a:rPr lang="ca-ES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!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39C47D-38AF-F43B-D684-09933931C981}"/>
              </a:ext>
            </a:extLst>
          </p:cNvPr>
          <p:cNvCxnSpPr>
            <a:cxnSpLocks/>
          </p:cNvCxnSpPr>
          <p:nvPr/>
        </p:nvCxnSpPr>
        <p:spPr>
          <a:xfrm flipV="1">
            <a:off x="6986908" y="2090057"/>
            <a:ext cx="0" cy="56063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236</Words>
  <Application>Microsoft Office PowerPoint</Application>
  <PresentationFormat>On-screen Show (16:9)</PresentationFormat>
  <Paragraphs>45</Paragraphs>
  <Slides>15</Slides>
  <Notes>5</Notes>
  <HiddenSlides>1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Cambria Math</vt:lpstr>
      <vt:lpstr>Proxima Nova</vt:lpstr>
      <vt:lpstr>Spearmint</vt:lpstr>
      <vt:lpstr>Can neutrinos really be plane waves?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size of the wave packet?</vt:lpstr>
      <vt:lpstr>PowerPoint Presentation</vt:lpstr>
      <vt:lpstr>What will future experiments tell us?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Ghostbusters!</dc:title>
  <dc:creator>Toni Bertólez</dc:creator>
  <cp:lastModifiedBy>Toni Bertólez</cp:lastModifiedBy>
  <cp:revision>27</cp:revision>
  <dcterms:modified xsi:type="dcterms:W3CDTF">2022-07-09T12:23:23Z</dcterms:modified>
</cp:coreProperties>
</file>