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428" r:id="rId2"/>
    <p:sldId id="446" r:id="rId3"/>
    <p:sldId id="468" r:id="rId4"/>
    <p:sldId id="444" r:id="rId5"/>
    <p:sldId id="455" r:id="rId6"/>
    <p:sldId id="447" r:id="rId7"/>
    <p:sldId id="448" r:id="rId8"/>
    <p:sldId id="449" r:id="rId9"/>
    <p:sldId id="450" r:id="rId10"/>
    <p:sldId id="454" r:id="rId11"/>
    <p:sldId id="451" r:id="rId12"/>
    <p:sldId id="467" r:id="rId13"/>
    <p:sldId id="452" r:id="rId14"/>
    <p:sldId id="308" r:id="rId15"/>
    <p:sldId id="325" r:id="rId16"/>
    <p:sldId id="463" r:id="rId17"/>
    <p:sldId id="464" r:id="rId18"/>
    <p:sldId id="466" r:id="rId19"/>
    <p:sldId id="465" r:id="rId20"/>
    <p:sldId id="469" r:id="rId21"/>
    <p:sldId id="470" r:id="rId22"/>
    <p:sldId id="471" r:id="rId23"/>
    <p:sldId id="472" r:id="rId24"/>
    <p:sldId id="473" r:id="rId25"/>
    <p:sldId id="474" r:id="rId26"/>
    <p:sldId id="475" r:id="rId27"/>
    <p:sldId id="453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9933"/>
    <a:srgbClr val="FFCC66"/>
    <a:srgbClr val="11C1FF"/>
    <a:srgbClr val="00A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78620" autoAdjust="0"/>
  </p:normalViewPr>
  <p:slideViewPr>
    <p:cSldViewPr snapToGrid="0">
      <p:cViewPr varScale="1">
        <p:scale>
          <a:sx n="100" d="100"/>
          <a:sy n="100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855B21-B834-45CD-BF41-F5E9E89E7B7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1FF5623-BA04-4051-84CF-4050F5A6C808}">
      <dgm:prSet phldrT="[Tex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Raw Signal</a:t>
          </a:r>
          <a:endParaRPr lang="en-DE" dirty="0"/>
        </a:p>
      </dgm:t>
    </dgm:pt>
    <dgm:pt modelId="{29D42F51-E1C6-4704-95B0-83E70BC6A313}" type="parTrans" cxnId="{0112D2AE-E8D1-4474-9D31-F4BD87E32C04}">
      <dgm:prSet/>
      <dgm:spPr/>
      <dgm:t>
        <a:bodyPr/>
        <a:lstStyle/>
        <a:p>
          <a:endParaRPr lang="en-DE"/>
        </a:p>
      </dgm:t>
    </dgm:pt>
    <dgm:pt modelId="{AADD2876-5FAA-4A32-98E6-90ABBD4A5E7B}" type="sibTrans" cxnId="{0112D2AE-E8D1-4474-9D31-F4BD87E32C04}">
      <dgm:prSet/>
      <dgm:spPr/>
      <dgm:t>
        <a:bodyPr/>
        <a:lstStyle/>
        <a:p>
          <a:endParaRPr lang="en-DE"/>
        </a:p>
      </dgm:t>
    </dgm:pt>
    <dgm:pt modelId="{0D8900BA-2264-4C5B-A0E3-98E02F55213B}">
      <dgm:prSet phldrT="[Tex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Preprocessing</a:t>
          </a:r>
          <a:endParaRPr lang="en-DE" dirty="0"/>
        </a:p>
      </dgm:t>
    </dgm:pt>
    <dgm:pt modelId="{3C047F98-07FC-4976-9A2C-8E5E3508A577}" type="parTrans" cxnId="{6AC2EEEB-F1AB-4A0B-B744-5CB3C038751A}">
      <dgm:prSet/>
      <dgm:spPr/>
      <dgm:t>
        <a:bodyPr/>
        <a:lstStyle/>
        <a:p>
          <a:endParaRPr lang="en-DE"/>
        </a:p>
      </dgm:t>
    </dgm:pt>
    <dgm:pt modelId="{80069004-8D7C-420D-AA85-BAB1E0BA587C}" type="sibTrans" cxnId="{6AC2EEEB-F1AB-4A0B-B744-5CB3C038751A}">
      <dgm:prSet/>
      <dgm:spPr/>
      <dgm:t>
        <a:bodyPr/>
        <a:lstStyle/>
        <a:p>
          <a:endParaRPr lang="en-DE"/>
        </a:p>
      </dgm:t>
    </dgm:pt>
    <dgm:pt modelId="{720D26B0-2B27-4E72-89CF-A475D4E62FCC}">
      <dgm:prSet phldrT="[Text]"/>
      <dgm:spPr/>
      <dgm:t>
        <a:bodyPr/>
        <a:lstStyle/>
        <a:p>
          <a:r>
            <a:rPr lang="en-US" dirty="0"/>
            <a:t>Trigger</a:t>
          </a:r>
          <a:endParaRPr lang="en-DE" dirty="0"/>
        </a:p>
      </dgm:t>
    </dgm:pt>
    <dgm:pt modelId="{62ED68B1-3912-4176-AEA4-07A4BCC5764C}" type="parTrans" cxnId="{33739B79-D4DB-4EE1-8F5C-1118D332F81C}">
      <dgm:prSet/>
      <dgm:spPr/>
      <dgm:t>
        <a:bodyPr/>
        <a:lstStyle/>
        <a:p>
          <a:endParaRPr lang="en-DE"/>
        </a:p>
      </dgm:t>
    </dgm:pt>
    <dgm:pt modelId="{6274BC85-1345-46EA-BDBB-3B8B15C4C5A1}" type="sibTrans" cxnId="{33739B79-D4DB-4EE1-8F5C-1118D332F81C}">
      <dgm:prSet/>
      <dgm:spPr/>
      <dgm:t>
        <a:bodyPr/>
        <a:lstStyle/>
        <a:p>
          <a:endParaRPr lang="en-DE"/>
        </a:p>
      </dgm:t>
    </dgm:pt>
    <dgm:pt modelId="{286009C6-8D63-4DA1-A256-B3E947BA2629}">
      <dgm:prSet phldrT="[Text]"/>
      <dgm:spPr/>
      <dgm:t>
        <a:bodyPr/>
        <a:lstStyle/>
        <a:p>
          <a:r>
            <a:rPr lang="en-US" dirty="0"/>
            <a:t>Reconstruction</a:t>
          </a:r>
          <a:endParaRPr lang="en-DE" dirty="0"/>
        </a:p>
      </dgm:t>
    </dgm:pt>
    <dgm:pt modelId="{D33B0E45-0A00-4630-B79B-03F8A5811DA4}" type="parTrans" cxnId="{21412F24-5FDC-4473-8CAA-C9756BAB0205}">
      <dgm:prSet/>
      <dgm:spPr/>
      <dgm:t>
        <a:bodyPr/>
        <a:lstStyle/>
        <a:p>
          <a:endParaRPr lang="en-DE"/>
        </a:p>
      </dgm:t>
    </dgm:pt>
    <dgm:pt modelId="{A3BD57A6-69BD-4CCA-9D97-B287B5843629}" type="sibTrans" cxnId="{21412F24-5FDC-4473-8CAA-C9756BAB0205}">
      <dgm:prSet/>
      <dgm:spPr/>
      <dgm:t>
        <a:bodyPr/>
        <a:lstStyle/>
        <a:p>
          <a:endParaRPr lang="en-DE"/>
        </a:p>
      </dgm:t>
    </dgm:pt>
    <dgm:pt modelId="{6FE475F1-CD4B-4663-80A0-EEE020B2C9CB}">
      <dgm:prSet phldrT="[Tex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Analysis</a:t>
          </a:r>
          <a:endParaRPr lang="en-DE" dirty="0"/>
        </a:p>
      </dgm:t>
    </dgm:pt>
    <dgm:pt modelId="{95E88DCC-8C83-4676-85F9-3792FC47D7AA}" type="parTrans" cxnId="{43788EAE-608C-4661-B36C-F302DE0CB843}">
      <dgm:prSet/>
      <dgm:spPr/>
      <dgm:t>
        <a:bodyPr/>
        <a:lstStyle/>
        <a:p>
          <a:endParaRPr lang="en-DE"/>
        </a:p>
      </dgm:t>
    </dgm:pt>
    <dgm:pt modelId="{1C715610-3975-4014-B240-62533D03743F}" type="sibTrans" cxnId="{43788EAE-608C-4661-B36C-F302DE0CB843}">
      <dgm:prSet/>
      <dgm:spPr/>
      <dgm:t>
        <a:bodyPr/>
        <a:lstStyle/>
        <a:p>
          <a:endParaRPr lang="en-DE"/>
        </a:p>
      </dgm:t>
    </dgm:pt>
    <dgm:pt modelId="{42D0AB0B-6961-4E0B-88F9-BFF92A4D4A7F}" type="pres">
      <dgm:prSet presAssocID="{F6855B21-B834-45CD-BF41-F5E9E89E7B79}" presName="Name0" presStyleCnt="0">
        <dgm:presLayoutVars>
          <dgm:dir/>
          <dgm:animLvl val="lvl"/>
          <dgm:resizeHandles val="exact"/>
        </dgm:presLayoutVars>
      </dgm:prSet>
      <dgm:spPr/>
    </dgm:pt>
    <dgm:pt modelId="{FE74C013-9092-43C2-AB6E-214234D58787}" type="pres">
      <dgm:prSet presAssocID="{E1FF5623-BA04-4051-84CF-4050F5A6C808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21C28576-22BC-412E-A775-683AC2AF05C2}" type="pres">
      <dgm:prSet presAssocID="{AADD2876-5FAA-4A32-98E6-90ABBD4A5E7B}" presName="parTxOnlySpace" presStyleCnt="0"/>
      <dgm:spPr/>
    </dgm:pt>
    <dgm:pt modelId="{63AD4087-F1BD-4185-85FE-5748AD9745EE}" type="pres">
      <dgm:prSet presAssocID="{0D8900BA-2264-4C5B-A0E3-98E02F55213B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0A38E050-7D25-40F9-B6C8-620931E705F5}" type="pres">
      <dgm:prSet presAssocID="{80069004-8D7C-420D-AA85-BAB1E0BA587C}" presName="parTxOnlySpace" presStyleCnt="0"/>
      <dgm:spPr/>
    </dgm:pt>
    <dgm:pt modelId="{5726AA76-BF08-44AA-9795-AFC859D39E98}" type="pres">
      <dgm:prSet presAssocID="{720D26B0-2B27-4E72-89CF-A475D4E62FC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BC974677-725B-4C07-9208-54F7B94C92CB}" type="pres">
      <dgm:prSet presAssocID="{6274BC85-1345-46EA-BDBB-3B8B15C4C5A1}" presName="parTxOnlySpace" presStyleCnt="0"/>
      <dgm:spPr/>
    </dgm:pt>
    <dgm:pt modelId="{832996A0-D708-4893-9EC9-BBE19EA6190A}" type="pres">
      <dgm:prSet presAssocID="{286009C6-8D63-4DA1-A256-B3E947BA2629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BF99EEE4-6E06-4E72-8961-915086D9A025}" type="pres">
      <dgm:prSet presAssocID="{A3BD57A6-69BD-4CCA-9D97-B287B5843629}" presName="parTxOnlySpace" presStyleCnt="0"/>
      <dgm:spPr/>
    </dgm:pt>
    <dgm:pt modelId="{CB3F81D9-EC7F-48C8-A568-B3AD9DAE7D9A}" type="pres">
      <dgm:prSet presAssocID="{6FE475F1-CD4B-4663-80A0-EEE020B2C9CB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D806522-A778-4CB7-B1F0-D345876A99E3}" type="presOf" srcId="{E1FF5623-BA04-4051-84CF-4050F5A6C808}" destId="{FE74C013-9092-43C2-AB6E-214234D58787}" srcOrd="0" destOrd="0" presId="urn:microsoft.com/office/officeart/2005/8/layout/chevron1"/>
    <dgm:cxn modelId="{21412F24-5FDC-4473-8CAA-C9756BAB0205}" srcId="{F6855B21-B834-45CD-BF41-F5E9E89E7B79}" destId="{286009C6-8D63-4DA1-A256-B3E947BA2629}" srcOrd="3" destOrd="0" parTransId="{D33B0E45-0A00-4630-B79B-03F8A5811DA4}" sibTransId="{A3BD57A6-69BD-4CCA-9D97-B287B5843629}"/>
    <dgm:cxn modelId="{1861F135-337A-4BB8-A6AE-05346073C16F}" type="presOf" srcId="{720D26B0-2B27-4E72-89CF-A475D4E62FCC}" destId="{5726AA76-BF08-44AA-9795-AFC859D39E98}" srcOrd="0" destOrd="0" presId="urn:microsoft.com/office/officeart/2005/8/layout/chevron1"/>
    <dgm:cxn modelId="{33739B79-D4DB-4EE1-8F5C-1118D332F81C}" srcId="{F6855B21-B834-45CD-BF41-F5E9E89E7B79}" destId="{720D26B0-2B27-4E72-89CF-A475D4E62FCC}" srcOrd="2" destOrd="0" parTransId="{62ED68B1-3912-4176-AEA4-07A4BCC5764C}" sibTransId="{6274BC85-1345-46EA-BDBB-3B8B15C4C5A1}"/>
    <dgm:cxn modelId="{095FC386-AE73-41D7-8580-8AB947EBE5BE}" type="presOf" srcId="{6FE475F1-CD4B-4663-80A0-EEE020B2C9CB}" destId="{CB3F81D9-EC7F-48C8-A568-B3AD9DAE7D9A}" srcOrd="0" destOrd="0" presId="urn:microsoft.com/office/officeart/2005/8/layout/chevron1"/>
    <dgm:cxn modelId="{43788EAE-608C-4661-B36C-F302DE0CB843}" srcId="{F6855B21-B834-45CD-BF41-F5E9E89E7B79}" destId="{6FE475F1-CD4B-4663-80A0-EEE020B2C9CB}" srcOrd="4" destOrd="0" parTransId="{95E88DCC-8C83-4676-85F9-3792FC47D7AA}" sibTransId="{1C715610-3975-4014-B240-62533D03743F}"/>
    <dgm:cxn modelId="{0112D2AE-E8D1-4474-9D31-F4BD87E32C04}" srcId="{F6855B21-B834-45CD-BF41-F5E9E89E7B79}" destId="{E1FF5623-BA04-4051-84CF-4050F5A6C808}" srcOrd="0" destOrd="0" parTransId="{29D42F51-E1C6-4704-95B0-83E70BC6A313}" sibTransId="{AADD2876-5FAA-4A32-98E6-90ABBD4A5E7B}"/>
    <dgm:cxn modelId="{DED1CDD8-05E3-4F0C-82B3-EAF6B7EAA6CD}" type="presOf" srcId="{F6855B21-B834-45CD-BF41-F5E9E89E7B79}" destId="{42D0AB0B-6961-4E0B-88F9-BFF92A4D4A7F}" srcOrd="0" destOrd="0" presId="urn:microsoft.com/office/officeart/2005/8/layout/chevron1"/>
    <dgm:cxn modelId="{6AC2EEEB-F1AB-4A0B-B744-5CB3C038751A}" srcId="{F6855B21-B834-45CD-BF41-F5E9E89E7B79}" destId="{0D8900BA-2264-4C5B-A0E3-98E02F55213B}" srcOrd="1" destOrd="0" parTransId="{3C047F98-07FC-4976-9A2C-8E5E3508A577}" sibTransId="{80069004-8D7C-420D-AA85-BAB1E0BA587C}"/>
    <dgm:cxn modelId="{C0499DF5-EF11-47DC-9149-472326473E6D}" type="presOf" srcId="{286009C6-8D63-4DA1-A256-B3E947BA2629}" destId="{832996A0-D708-4893-9EC9-BBE19EA6190A}" srcOrd="0" destOrd="0" presId="urn:microsoft.com/office/officeart/2005/8/layout/chevron1"/>
    <dgm:cxn modelId="{AB90DCFD-5FD9-490B-9A55-0079933C201D}" type="presOf" srcId="{0D8900BA-2264-4C5B-A0E3-98E02F55213B}" destId="{63AD4087-F1BD-4185-85FE-5748AD9745EE}" srcOrd="0" destOrd="0" presId="urn:microsoft.com/office/officeart/2005/8/layout/chevron1"/>
    <dgm:cxn modelId="{07974A71-E99C-4930-832D-157D15A5CFD0}" type="presParOf" srcId="{42D0AB0B-6961-4E0B-88F9-BFF92A4D4A7F}" destId="{FE74C013-9092-43C2-AB6E-214234D58787}" srcOrd="0" destOrd="0" presId="urn:microsoft.com/office/officeart/2005/8/layout/chevron1"/>
    <dgm:cxn modelId="{32E121E0-F6DB-4CF0-BC34-96CA845F6D63}" type="presParOf" srcId="{42D0AB0B-6961-4E0B-88F9-BFF92A4D4A7F}" destId="{21C28576-22BC-412E-A775-683AC2AF05C2}" srcOrd="1" destOrd="0" presId="urn:microsoft.com/office/officeart/2005/8/layout/chevron1"/>
    <dgm:cxn modelId="{8C52A7A3-3448-46EB-9561-0A656223D4A8}" type="presParOf" srcId="{42D0AB0B-6961-4E0B-88F9-BFF92A4D4A7F}" destId="{63AD4087-F1BD-4185-85FE-5748AD9745EE}" srcOrd="2" destOrd="0" presId="urn:microsoft.com/office/officeart/2005/8/layout/chevron1"/>
    <dgm:cxn modelId="{99D39693-D87B-4005-992F-4CD52281B06E}" type="presParOf" srcId="{42D0AB0B-6961-4E0B-88F9-BFF92A4D4A7F}" destId="{0A38E050-7D25-40F9-B6C8-620931E705F5}" srcOrd="3" destOrd="0" presId="urn:microsoft.com/office/officeart/2005/8/layout/chevron1"/>
    <dgm:cxn modelId="{58A97A8B-295B-4863-90C9-66750B1F571C}" type="presParOf" srcId="{42D0AB0B-6961-4E0B-88F9-BFF92A4D4A7F}" destId="{5726AA76-BF08-44AA-9795-AFC859D39E98}" srcOrd="4" destOrd="0" presId="urn:microsoft.com/office/officeart/2005/8/layout/chevron1"/>
    <dgm:cxn modelId="{39ACA532-C58B-4A79-832E-949D192F96E5}" type="presParOf" srcId="{42D0AB0B-6961-4E0B-88F9-BFF92A4D4A7F}" destId="{BC974677-725B-4C07-9208-54F7B94C92CB}" srcOrd="5" destOrd="0" presId="urn:microsoft.com/office/officeart/2005/8/layout/chevron1"/>
    <dgm:cxn modelId="{6738416B-3BF2-4613-AB7C-DE364BAF9AAF}" type="presParOf" srcId="{42D0AB0B-6961-4E0B-88F9-BFF92A4D4A7F}" destId="{832996A0-D708-4893-9EC9-BBE19EA6190A}" srcOrd="6" destOrd="0" presId="urn:microsoft.com/office/officeart/2005/8/layout/chevron1"/>
    <dgm:cxn modelId="{49CC1699-6482-4A54-8608-74EEFD5F0E8E}" type="presParOf" srcId="{42D0AB0B-6961-4E0B-88F9-BFF92A4D4A7F}" destId="{BF99EEE4-6E06-4E72-8961-915086D9A025}" srcOrd="7" destOrd="0" presId="urn:microsoft.com/office/officeart/2005/8/layout/chevron1"/>
    <dgm:cxn modelId="{9E2E2BE7-EFC9-4B35-829A-B2139AC407BA}" type="presParOf" srcId="{42D0AB0B-6961-4E0B-88F9-BFF92A4D4A7F}" destId="{CB3F81D9-EC7F-48C8-A568-B3AD9DAE7D9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97E258-5272-4DAE-A44D-00CFA4D85A78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DE"/>
        </a:p>
      </dgm:t>
    </dgm:pt>
    <dgm:pt modelId="{6E61CFF8-41AA-4568-B514-31C3CF8490BF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Detector resolution &amp; Effective Area</a:t>
          </a:r>
          <a:endParaRPr lang="en-DE" dirty="0">
            <a:solidFill>
              <a:schemeClr val="bg1"/>
            </a:solidFill>
          </a:endParaRPr>
        </a:p>
      </dgm:t>
    </dgm:pt>
    <dgm:pt modelId="{1F71E41F-8BAC-4A68-8FC1-CA29A4F52189}" type="parTrans" cxnId="{E212489D-9A87-4E61-B5B3-6BC29145F56B}">
      <dgm:prSet/>
      <dgm:spPr/>
      <dgm:t>
        <a:bodyPr/>
        <a:lstStyle/>
        <a:p>
          <a:endParaRPr lang="en-DE"/>
        </a:p>
      </dgm:t>
    </dgm:pt>
    <dgm:pt modelId="{4AB344A0-7E62-47FA-89A7-0F7A327BF503}" type="sibTrans" cxnId="{E212489D-9A87-4E61-B5B3-6BC29145F56B}">
      <dgm:prSet/>
      <dgm:spPr/>
      <dgm:t>
        <a:bodyPr/>
        <a:lstStyle/>
        <a:p>
          <a:endParaRPr lang="en-DE"/>
        </a:p>
      </dgm:t>
    </dgm:pt>
    <dgm:pt modelId="{CCE578A9-0021-45DB-B730-05B57FF08401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Hardware</a:t>
          </a:r>
          <a:endParaRPr lang="en-DE" dirty="0"/>
        </a:p>
      </dgm:t>
    </dgm:pt>
    <dgm:pt modelId="{3A5ADDC6-2EA2-44BB-98F7-88F1C41A61B2}" type="parTrans" cxnId="{51CB9628-8715-4AD0-A9B8-43585EA2AF86}">
      <dgm:prSet/>
      <dgm:spPr/>
      <dgm:t>
        <a:bodyPr/>
        <a:lstStyle/>
        <a:p>
          <a:endParaRPr lang="en-DE"/>
        </a:p>
      </dgm:t>
    </dgm:pt>
    <dgm:pt modelId="{B6866CB4-A4E5-4713-B123-16B3435A8437}" type="sibTrans" cxnId="{51CB9628-8715-4AD0-A9B8-43585EA2AF86}">
      <dgm:prSet/>
      <dgm:spPr/>
      <dgm:t>
        <a:bodyPr/>
        <a:lstStyle/>
        <a:p>
          <a:endParaRPr lang="en-DE"/>
        </a:p>
      </dgm:t>
    </dgm:pt>
    <dgm:pt modelId="{9BEDE4AB-A5E6-48A4-AC79-E8B78CD5D0EA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Trigger Algorithms</a:t>
          </a:r>
          <a:endParaRPr lang="en-DE" dirty="0"/>
        </a:p>
      </dgm:t>
    </dgm:pt>
    <dgm:pt modelId="{A25925A2-EBB9-48B4-AD61-DCD211A4829E}" type="parTrans" cxnId="{AD3844C3-6928-461C-8E30-17BEE2D7BF45}">
      <dgm:prSet/>
      <dgm:spPr/>
      <dgm:t>
        <a:bodyPr/>
        <a:lstStyle/>
        <a:p>
          <a:endParaRPr lang="en-DE"/>
        </a:p>
      </dgm:t>
    </dgm:pt>
    <dgm:pt modelId="{C5D2F979-AA35-463F-BCDB-07B095348F10}" type="sibTrans" cxnId="{AD3844C3-6928-461C-8E30-17BEE2D7BF45}">
      <dgm:prSet/>
      <dgm:spPr/>
      <dgm:t>
        <a:bodyPr/>
        <a:lstStyle/>
        <a:p>
          <a:endParaRPr lang="en-DE"/>
        </a:p>
      </dgm:t>
    </dgm:pt>
    <dgm:pt modelId="{56D5E7C1-C326-4EA9-A5E7-93110A87D4CB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Geometry</a:t>
          </a:r>
          <a:endParaRPr lang="en-DE" dirty="0"/>
        </a:p>
      </dgm:t>
    </dgm:pt>
    <dgm:pt modelId="{A81DFDC5-57E1-4F6E-982B-9D2F900270AD}" type="parTrans" cxnId="{CA88C36D-3795-4C64-9C7F-EE8FD71E25EF}">
      <dgm:prSet/>
      <dgm:spPr/>
      <dgm:t>
        <a:bodyPr/>
        <a:lstStyle/>
        <a:p>
          <a:endParaRPr lang="en-DE"/>
        </a:p>
      </dgm:t>
    </dgm:pt>
    <dgm:pt modelId="{DCCDD5CA-2192-4E02-AD6C-1C6068C84B97}" type="sibTrans" cxnId="{CA88C36D-3795-4C64-9C7F-EE8FD71E25EF}">
      <dgm:prSet/>
      <dgm:spPr/>
      <dgm:t>
        <a:bodyPr/>
        <a:lstStyle/>
        <a:p>
          <a:endParaRPr lang="en-DE"/>
        </a:p>
      </dgm:t>
    </dgm:pt>
    <dgm:pt modelId="{ADBED48F-AA36-47D4-9628-E45C161C708E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Cost</a:t>
          </a:r>
          <a:endParaRPr lang="en-DE" dirty="0"/>
        </a:p>
      </dgm:t>
    </dgm:pt>
    <dgm:pt modelId="{A596E901-C40A-4BE3-9820-050FB1B54855}" type="parTrans" cxnId="{AEC9EDDF-1A23-4AC3-8880-6BC63D97F483}">
      <dgm:prSet/>
      <dgm:spPr/>
      <dgm:t>
        <a:bodyPr/>
        <a:lstStyle/>
        <a:p>
          <a:endParaRPr lang="en-DE"/>
        </a:p>
      </dgm:t>
    </dgm:pt>
    <dgm:pt modelId="{E8D20C68-80DC-44F4-82C1-DD0E37EAF9B9}" type="sibTrans" cxnId="{AEC9EDDF-1A23-4AC3-8880-6BC63D97F483}">
      <dgm:prSet/>
      <dgm:spPr/>
      <dgm:t>
        <a:bodyPr/>
        <a:lstStyle/>
        <a:p>
          <a:endParaRPr lang="en-DE"/>
        </a:p>
      </dgm:t>
    </dgm:pt>
    <dgm:pt modelId="{64392A4D-149D-4D0E-A7F1-19D2B9BCAA97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PMT properties</a:t>
          </a:r>
          <a:endParaRPr lang="en-DE" dirty="0"/>
        </a:p>
      </dgm:t>
    </dgm:pt>
    <dgm:pt modelId="{AE005922-7F34-42DC-A72E-31F6418FBCFE}" type="parTrans" cxnId="{52DD353B-61E7-449F-9911-231EF73D923F}">
      <dgm:prSet/>
      <dgm:spPr/>
      <dgm:t>
        <a:bodyPr/>
        <a:lstStyle/>
        <a:p>
          <a:endParaRPr lang="en-DE"/>
        </a:p>
      </dgm:t>
    </dgm:pt>
    <dgm:pt modelId="{879B5061-FC06-4469-BB78-05BD5FC4D227}" type="sibTrans" cxnId="{52DD353B-61E7-449F-9911-231EF73D923F}">
      <dgm:prSet/>
      <dgm:spPr/>
      <dgm:t>
        <a:bodyPr/>
        <a:lstStyle/>
        <a:p>
          <a:endParaRPr lang="en-DE"/>
        </a:p>
      </dgm:t>
    </dgm:pt>
    <dgm:pt modelId="{82CBD9C6-4E35-4935-BE75-1D5148AF1E15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Calibration devices</a:t>
          </a:r>
          <a:endParaRPr lang="en-DE" dirty="0"/>
        </a:p>
      </dgm:t>
    </dgm:pt>
    <dgm:pt modelId="{5CA55BD4-ABB1-4B98-9FC6-013EECDA00B4}" type="parTrans" cxnId="{8B7DCB4D-8F90-41CF-8245-5AF3ED0D5114}">
      <dgm:prSet/>
      <dgm:spPr/>
      <dgm:t>
        <a:bodyPr/>
        <a:lstStyle/>
        <a:p>
          <a:endParaRPr lang="en-DE"/>
        </a:p>
      </dgm:t>
    </dgm:pt>
    <dgm:pt modelId="{1775BDE3-95B9-4B47-9C5A-11787BAACF10}" type="sibTrans" cxnId="{8B7DCB4D-8F90-41CF-8245-5AF3ED0D5114}">
      <dgm:prSet/>
      <dgm:spPr/>
      <dgm:t>
        <a:bodyPr/>
        <a:lstStyle/>
        <a:p>
          <a:endParaRPr lang="en-DE"/>
        </a:p>
      </dgm:t>
    </dgm:pt>
    <dgm:pt modelId="{D63618C9-ADA3-46D4-A694-B8ED2DABBCE6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Efficiency</a:t>
          </a:r>
          <a:endParaRPr lang="en-DE" dirty="0"/>
        </a:p>
      </dgm:t>
    </dgm:pt>
    <dgm:pt modelId="{D0A15AC2-53B2-464D-AC3D-53D3743BFA2A}" type="parTrans" cxnId="{5D870AE9-ABDE-472A-ADFF-1BF453FA53DC}">
      <dgm:prSet/>
      <dgm:spPr/>
      <dgm:t>
        <a:bodyPr/>
        <a:lstStyle/>
        <a:p>
          <a:endParaRPr lang="en-DE"/>
        </a:p>
      </dgm:t>
    </dgm:pt>
    <dgm:pt modelId="{14238206-3FCE-4311-90E9-274E318C68B9}" type="sibTrans" cxnId="{5D870AE9-ABDE-472A-ADFF-1BF453FA53DC}">
      <dgm:prSet/>
      <dgm:spPr/>
      <dgm:t>
        <a:bodyPr/>
        <a:lstStyle/>
        <a:p>
          <a:endParaRPr lang="en-DE"/>
        </a:p>
      </dgm:t>
    </dgm:pt>
    <dgm:pt modelId="{D74006B0-5B66-4EBD-9244-C9060D0F203C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Throughput</a:t>
          </a:r>
          <a:endParaRPr lang="en-DE" dirty="0"/>
        </a:p>
      </dgm:t>
    </dgm:pt>
    <dgm:pt modelId="{3233E90F-ECDD-4C01-88C0-8EC6B6B745E6}" type="parTrans" cxnId="{0A02E7AD-07A6-4811-B878-80C91F2513DE}">
      <dgm:prSet/>
      <dgm:spPr/>
      <dgm:t>
        <a:bodyPr/>
        <a:lstStyle/>
        <a:p>
          <a:endParaRPr lang="en-DE"/>
        </a:p>
      </dgm:t>
    </dgm:pt>
    <dgm:pt modelId="{488E3F94-D24D-4D6D-84B9-94E26D71EFC7}" type="sibTrans" cxnId="{0A02E7AD-07A6-4811-B878-80C91F2513DE}">
      <dgm:prSet/>
      <dgm:spPr/>
      <dgm:t>
        <a:bodyPr/>
        <a:lstStyle/>
        <a:p>
          <a:endParaRPr lang="en-DE"/>
        </a:p>
      </dgm:t>
    </dgm:pt>
    <dgm:pt modelId="{75E61A8A-64E6-4FB6-B40C-FC0B9DF59A26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Hexagonal, Triangular, etc.</a:t>
          </a:r>
          <a:endParaRPr lang="en-DE" dirty="0"/>
        </a:p>
      </dgm:t>
    </dgm:pt>
    <dgm:pt modelId="{9996FD57-6A07-4DD3-A971-D06E514581FC}" type="parTrans" cxnId="{AD775B41-D1DD-4F6A-A798-8B2AE530C0AB}">
      <dgm:prSet/>
      <dgm:spPr/>
      <dgm:t>
        <a:bodyPr/>
        <a:lstStyle/>
        <a:p>
          <a:endParaRPr lang="en-DE"/>
        </a:p>
      </dgm:t>
    </dgm:pt>
    <dgm:pt modelId="{45D14547-8DE3-47B1-B193-F4690FB7FFD0}" type="sibTrans" cxnId="{AD775B41-D1DD-4F6A-A798-8B2AE530C0AB}">
      <dgm:prSet/>
      <dgm:spPr/>
      <dgm:t>
        <a:bodyPr/>
        <a:lstStyle/>
        <a:p>
          <a:endParaRPr lang="en-DE"/>
        </a:p>
      </dgm:t>
    </dgm:pt>
    <dgm:pt modelId="{A354C788-057D-4563-99D3-AF8C0C930EA8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Module spacing on line</a:t>
          </a:r>
          <a:endParaRPr lang="en-DE" dirty="0"/>
        </a:p>
      </dgm:t>
    </dgm:pt>
    <dgm:pt modelId="{C2EBF087-E69E-4BB9-A481-D03423941A0C}" type="parTrans" cxnId="{FA781CFE-0159-4F03-BF69-E8C8ACAF85FB}">
      <dgm:prSet/>
      <dgm:spPr/>
      <dgm:t>
        <a:bodyPr/>
        <a:lstStyle/>
        <a:p>
          <a:endParaRPr lang="en-DE"/>
        </a:p>
      </dgm:t>
    </dgm:pt>
    <dgm:pt modelId="{3F2E5EA9-915A-49EE-8F21-15FCF66FE841}" type="sibTrans" cxnId="{FA781CFE-0159-4F03-BF69-E8C8ACAF85FB}">
      <dgm:prSet/>
      <dgm:spPr/>
      <dgm:t>
        <a:bodyPr/>
        <a:lstStyle/>
        <a:p>
          <a:endParaRPr lang="en-DE"/>
        </a:p>
      </dgm:t>
    </dgm:pt>
    <dgm:pt modelId="{C0555CFE-0DA2-4C18-A57D-D3D9A9C1BC21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Number of Modules, Lines, etc.</a:t>
          </a:r>
          <a:endParaRPr lang="en-DE" dirty="0"/>
        </a:p>
      </dgm:t>
    </dgm:pt>
    <dgm:pt modelId="{8763CE3F-5FAA-480D-8F17-D7C311BA86C3}" type="parTrans" cxnId="{4D830729-8D9B-4A33-916C-1D04C1C44B8F}">
      <dgm:prSet/>
      <dgm:spPr/>
      <dgm:t>
        <a:bodyPr/>
        <a:lstStyle/>
        <a:p>
          <a:endParaRPr lang="en-DE"/>
        </a:p>
      </dgm:t>
    </dgm:pt>
    <dgm:pt modelId="{72DD09B8-663E-4A20-ACEB-7EF9ECBFB353}" type="sibTrans" cxnId="{4D830729-8D9B-4A33-916C-1D04C1C44B8F}">
      <dgm:prSet/>
      <dgm:spPr/>
      <dgm:t>
        <a:bodyPr/>
        <a:lstStyle/>
        <a:p>
          <a:endParaRPr lang="en-DE"/>
        </a:p>
      </dgm:t>
    </dgm:pt>
    <dgm:pt modelId="{F4563E0F-DC70-47CD-85E9-E4C1554F0EED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Deployment complexity</a:t>
          </a:r>
          <a:endParaRPr lang="en-DE" dirty="0"/>
        </a:p>
      </dgm:t>
    </dgm:pt>
    <dgm:pt modelId="{252824CE-1424-4C27-8C4C-61844E4778C1}" type="parTrans" cxnId="{48BDDF00-50CE-4A4E-B516-912E13FD5B01}">
      <dgm:prSet/>
      <dgm:spPr/>
      <dgm:t>
        <a:bodyPr/>
        <a:lstStyle/>
        <a:p>
          <a:endParaRPr lang="en-DE"/>
        </a:p>
      </dgm:t>
    </dgm:pt>
    <dgm:pt modelId="{64F8581F-5141-4CEC-9EDD-6FD0C651FD92}" type="sibTrans" cxnId="{48BDDF00-50CE-4A4E-B516-912E13FD5B01}">
      <dgm:prSet/>
      <dgm:spPr/>
      <dgm:t>
        <a:bodyPr/>
        <a:lstStyle/>
        <a:p>
          <a:endParaRPr lang="en-DE"/>
        </a:p>
      </dgm:t>
    </dgm:pt>
    <dgm:pt modelId="{539FCF6B-BDC8-40B4-AD15-C6D86ACC80B5}" type="pres">
      <dgm:prSet presAssocID="{8B97E258-5272-4DAE-A44D-00CFA4D85A78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A1CAF32-1FAE-4A00-B181-3B871645A265}" type="pres">
      <dgm:prSet presAssocID="{8B97E258-5272-4DAE-A44D-00CFA4D85A78}" presName="matrix" presStyleCnt="0"/>
      <dgm:spPr/>
    </dgm:pt>
    <dgm:pt modelId="{F03E203F-3137-4A53-92BA-90584AA5770D}" type="pres">
      <dgm:prSet presAssocID="{8B97E258-5272-4DAE-A44D-00CFA4D85A78}" presName="tile1" presStyleLbl="node1" presStyleIdx="0" presStyleCnt="4"/>
      <dgm:spPr/>
    </dgm:pt>
    <dgm:pt modelId="{564CC481-8AAB-4B76-99DE-90FD653207DC}" type="pres">
      <dgm:prSet presAssocID="{8B97E258-5272-4DAE-A44D-00CFA4D85A7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2CD115E-BEB5-485F-BB06-A4D59973EC86}" type="pres">
      <dgm:prSet presAssocID="{8B97E258-5272-4DAE-A44D-00CFA4D85A78}" presName="tile2" presStyleLbl="node1" presStyleIdx="1" presStyleCnt="4"/>
      <dgm:spPr/>
    </dgm:pt>
    <dgm:pt modelId="{E8630D08-ED8E-473F-833A-8B5A57C81A0C}" type="pres">
      <dgm:prSet presAssocID="{8B97E258-5272-4DAE-A44D-00CFA4D85A7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C2EE754-9560-4BB4-AB17-5BF1BE0B2E1F}" type="pres">
      <dgm:prSet presAssocID="{8B97E258-5272-4DAE-A44D-00CFA4D85A78}" presName="tile3" presStyleLbl="node1" presStyleIdx="2" presStyleCnt="4"/>
      <dgm:spPr/>
    </dgm:pt>
    <dgm:pt modelId="{6C1B18A7-9A30-4739-9C7E-CF7F408144FF}" type="pres">
      <dgm:prSet presAssocID="{8B97E258-5272-4DAE-A44D-00CFA4D85A7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1B9C21C-BC5A-4642-B47B-8CF22497F92A}" type="pres">
      <dgm:prSet presAssocID="{8B97E258-5272-4DAE-A44D-00CFA4D85A78}" presName="tile4" presStyleLbl="node1" presStyleIdx="3" presStyleCnt="4"/>
      <dgm:spPr/>
    </dgm:pt>
    <dgm:pt modelId="{51BDC29E-3422-48FE-A52E-221773510DEF}" type="pres">
      <dgm:prSet presAssocID="{8B97E258-5272-4DAE-A44D-00CFA4D85A7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8A11201-8111-4073-9C36-67BA3FC6EFE8}" type="pres">
      <dgm:prSet presAssocID="{8B97E258-5272-4DAE-A44D-00CFA4D85A78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48BDDF00-50CE-4A4E-B516-912E13FD5B01}" srcId="{ADBED48F-AA36-47D4-9628-E45C161C708E}" destId="{F4563E0F-DC70-47CD-85E9-E4C1554F0EED}" srcOrd="1" destOrd="0" parTransId="{252824CE-1424-4C27-8C4C-61844E4778C1}" sibTransId="{64F8581F-5141-4CEC-9EDD-6FD0C651FD92}"/>
    <dgm:cxn modelId="{AA10B903-D9E2-4BD8-A985-7ED22FBFC8AB}" type="presOf" srcId="{CCE578A9-0021-45DB-B730-05B57FF08401}" destId="{564CC481-8AAB-4B76-99DE-90FD653207DC}" srcOrd="1" destOrd="0" presId="urn:microsoft.com/office/officeart/2005/8/layout/matrix1"/>
    <dgm:cxn modelId="{D1A1A608-E2E0-4C65-AC48-640780891A4E}" type="presOf" srcId="{ADBED48F-AA36-47D4-9628-E45C161C708E}" destId="{51BDC29E-3422-48FE-A52E-221773510DEF}" srcOrd="1" destOrd="0" presId="urn:microsoft.com/office/officeart/2005/8/layout/matrix1"/>
    <dgm:cxn modelId="{A6CAAE1A-C1D7-4E8D-9376-2BC1A1541937}" type="presOf" srcId="{64392A4D-149D-4D0E-A7F1-19D2B9BCAA97}" destId="{F03E203F-3137-4A53-92BA-90584AA5770D}" srcOrd="0" destOrd="1" presId="urn:microsoft.com/office/officeart/2005/8/layout/matrix1"/>
    <dgm:cxn modelId="{E9B73820-696B-4FAD-A97B-2725F9C6B82F}" type="presOf" srcId="{D74006B0-5B66-4EBD-9244-C9060D0F203C}" destId="{E8630D08-ED8E-473F-833A-8B5A57C81A0C}" srcOrd="1" destOrd="2" presId="urn:microsoft.com/office/officeart/2005/8/layout/matrix1"/>
    <dgm:cxn modelId="{C9298622-FD35-4B56-ADD8-E1298434A9C0}" type="presOf" srcId="{9BEDE4AB-A5E6-48A4-AC79-E8B78CD5D0EA}" destId="{E8630D08-ED8E-473F-833A-8B5A57C81A0C}" srcOrd="1" destOrd="0" presId="urn:microsoft.com/office/officeart/2005/8/layout/matrix1"/>
    <dgm:cxn modelId="{51CB9628-8715-4AD0-A9B8-43585EA2AF86}" srcId="{6E61CFF8-41AA-4568-B514-31C3CF8490BF}" destId="{CCE578A9-0021-45DB-B730-05B57FF08401}" srcOrd="0" destOrd="0" parTransId="{3A5ADDC6-2EA2-44BB-98F7-88F1C41A61B2}" sibTransId="{B6866CB4-A4E5-4713-B123-16B3435A8437}"/>
    <dgm:cxn modelId="{4D830729-8D9B-4A33-916C-1D04C1C44B8F}" srcId="{ADBED48F-AA36-47D4-9628-E45C161C708E}" destId="{C0555CFE-0DA2-4C18-A57D-D3D9A9C1BC21}" srcOrd="0" destOrd="0" parTransId="{8763CE3F-5FAA-480D-8F17-D7C311BA86C3}" sibTransId="{72DD09B8-663E-4A20-ACEB-7EF9ECBFB353}"/>
    <dgm:cxn modelId="{DF398C2A-2AD6-4B12-9524-98C501922053}" type="presOf" srcId="{D63618C9-ADA3-46D4-A694-B8ED2DABBCE6}" destId="{C2CD115E-BEB5-485F-BB06-A4D59973EC86}" srcOrd="0" destOrd="1" presId="urn:microsoft.com/office/officeart/2005/8/layout/matrix1"/>
    <dgm:cxn modelId="{98677237-2CBB-455A-A261-010266744B04}" type="presOf" srcId="{75E61A8A-64E6-4FB6-B40C-FC0B9DF59A26}" destId="{1C2EE754-9560-4BB4-AB17-5BF1BE0B2E1F}" srcOrd="0" destOrd="1" presId="urn:microsoft.com/office/officeart/2005/8/layout/matrix1"/>
    <dgm:cxn modelId="{7CB49137-4728-4B42-AAAF-E18FCF962613}" type="presOf" srcId="{F4563E0F-DC70-47CD-85E9-E4C1554F0EED}" destId="{71B9C21C-BC5A-4642-B47B-8CF22497F92A}" srcOrd="0" destOrd="2" presId="urn:microsoft.com/office/officeart/2005/8/layout/matrix1"/>
    <dgm:cxn modelId="{52DD353B-61E7-449F-9911-231EF73D923F}" srcId="{CCE578A9-0021-45DB-B730-05B57FF08401}" destId="{64392A4D-149D-4D0E-A7F1-19D2B9BCAA97}" srcOrd="0" destOrd="0" parTransId="{AE005922-7F34-42DC-A72E-31F6418FBCFE}" sibTransId="{879B5061-FC06-4469-BB78-05BD5FC4D227}"/>
    <dgm:cxn modelId="{BDDA0040-EA60-4D4E-B07F-B245E4B4DD7E}" type="presOf" srcId="{C0555CFE-0DA2-4C18-A57D-D3D9A9C1BC21}" destId="{51BDC29E-3422-48FE-A52E-221773510DEF}" srcOrd="1" destOrd="1" presId="urn:microsoft.com/office/officeart/2005/8/layout/matrix1"/>
    <dgm:cxn modelId="{AD775B41-D1DD-4F6A-A798-8B2AE530C0AB}" srcId="{56D5E7C1-C326-4EA9-A5E7-93110A87D4CB}" destId="{75E61A8A-64E6-4FB6-B40C-FC0B9DF59A26}" srcOrd="0" destOrd="0" parTransId="{9996FD57-6A07-4DD3-A971-D06E514581FC}" sibTransId="{45D14547-8DE3-47B1-B193-F4690FB7FFD0}"/>
    <dgm:cxn modelId="{84F60D46-52C4-4167-8458-4AF1397801A7}" type="presOf" srcId="{9BEDE4AB-A5E6-48A4-AC79-E8B78CD5D0EA}" destId="{C2CD115E-BEB5-485F-BB06-A4D59973EC86}" srcOrd="0" destOrd="0" presId="urn:microsoft.com/office/officeart/2005/8/layout/matrix1"/>
    <dgm:cxn modelId="{9BA9DC69-B0D1-4B70-BE9E-7D8616DA656E}" type="presOf" srcId="{64392A4D-149D-4D0E-A7F1-19D2B9BCAA97}" destId="{564CC481-8AAB-4B76-99DE-90FD653207DC}" srcOrd="1" destOrd="1" presId="urn:microsoft.com/office/officeart/2005/8/layout/matrix1"/>
    <dgm:cxn modelId="{CC24DD4C-4FBB-449D-89C6-C6C1DA2966E2}" type="presOf" srcId="{ADBED48F-AA36-47D4-9628-E45C161C708E}" destId="{71B9C21C-BC5A-4642-B47B-8CF22497F92A}" srcOrd="0" destOrd="0" presId="urn:microsoft.com/office/officeart/2005/8/layout/matrix1"/>
    <dgm:cxn modelId="{CA88C36D-3795-4C64-9C7F-EE8FD71E25EF}" srcId="{6E61CFF8-41AA-4568-B514-31C3CF8490BF}" destId="{56D5E7C1-C326-4EA9-A5E7-93110A87D4CB}" srcOrd="2" destOrd="0" parTransId="{A81DFDC5-57E1-4F6E-982B-9D2F900270AD}" sibTransId="{DCCDD5CA-2192-4E02-AD6C-1C6068C84B97}"/>
    <dgm:cxn modelId="{8B7DCB4D-8F90-41CF-8245-5AF3ED0D5114}" srcId="{CCE578A9-0021-45DB-B730-05B57FF08401}" destId="{82CBD9C6-4E35-4935-BE75-1D5148AF1E15}" srcOrd="1" destOrd="0" parTransId="{5CA55BD4-ABB1-4B98-9FC6-013EECDA00B4}" sibTransId="{1775BDE3-95B9-4B47-9C5A-11787BAACF10}"/>
    <dgm:cxn modelId="{07CD534E-8F60-4026-880F-117F960050A0}" type="presOf" srcId="{75E61A8A-64E6-4FB6-B40C-FC0B9DF59A26}" destId="{6C1B18A7-9A30-4739-9C7E-CF7F408144FF}" srcOrd="1" destOrd="1" presId="urn:microsoft.com/office/officeart/2005/8/layout/matrix1"/>
    <dgm:cxn modelId="{83D9716F-60E7-4CEE-AEA9-94909AE02514}" type="presOf" srcId="{CCE578A9-0021-45DB-B730-05B57FF08401}" destId="{F03E203F-3137-4A53-92BA-90584AA5770D}" srcOrd="0" destOrd="0" presId="urn:microsoft.com/office/officeart/2005/8/layout/matrix1"/>
    <dgm:cxn modelId="{349F3C50-894A-4853-B887-DF9ED79F66ED}" type="presOf" srcId="{D63618C9-ADA3-46D4-A694-B8ED2DABBCE6}" destId="{E8630D08-ED8E-473F-833A-8B5A57C81A0C}" srcOrd="1" destOrd="1" presId="urn:microsoft.com/office/officeart/2005/8/layout/matrix1"/>
    <dgm:cxn modelId="{B08ED156-F901-428F-BA3A-ABB9039754A3}" type="presOf" srcId="{A354C788-057D-4563-99D3-AF8C0C930EA8}" destId="{1C2EE754-9560-4BB4-AB17-5BF1BE0B2E1F}" srcOrd="0" destOrd="2" presId="urn:microsoft.com/office/officeart/2005/8/layout/matrix1"/>
    <dgm:cxn modelId="{59A6B282-B3E4-42B6-AFEB-25358D6928B8}" type="presOf" srcId="{F4563E0F-DC70-47CD-85E9-E4C1554F0EED}" destId="{51BDC29E-3422-48FE-A52E-221773510DEF}" srcOrd="1" destOrd="2" presId="urn:microsoft.com/office/officeart/2005/8/layout/matrix1"/>
    <dgm:cxn modelId="{E212489D-9A87-4E61-B5B3-6BC29145F56B}" srcId="{8B97E258-5272-4DAE-A44D-00CFA4D85A78}" destId="{6E61CFF8-41AA-4568-B514-31C3CF8490BF}" srcOrd="0" destOrd="0" parTransId="{1F71E41F-8BAC-4A68-8FC1-CA29A4F52189}" sibTransId="{4AB344A0-7E62-47FA-89A7-0F7A327BF503}"/>
    <dgm:cxn modelId="{7D5250A0-2ED2-41C9-9D74-D428F298DBD0}" type="presOf" srcId="{82CBD9C6-4E35-4935-BE75-1D5148AF1E15}" destId="{564CC481-8AAB-4B76-99DE-90FD653207DC}" srcOrd="1" destOrd="2" presId="urn:microsoft.com/office/officeart/2005/8/layout/matrix1"/>
    <dgm:cxn modelId="{CC27B2AA-A97D-4A47-A5C1-C243993BB260}" type="presOf" srcId="{D74006B0-5B66-4EBD-9244-C9060D0F203C}" destId="{C2CD115E-BEB5-485F-BB06-A4D59973EC86}" srcOrd="0" destOrd="2" presId="urn:microsoft.com/office/officeart/2005/8/layout/matrix1"/>
    <dgm:cxn modelId="{0A02E7AD-07A6-4811-B878-80C91F2513DE}" srcId="{9BEDE4AB-A5E6-48A4-AC79-E8B78CD5D0EA}" destId="{D74006B0-5B66-4EBD-9244-C9060D0F203C}" srcOrd="1" destOrd="0" parTransId="{3233E90F-ECDD-4C01-88C0-8EC6B6B745E6}" sibTransId="{488E3F94-D24D-4D6D-84B9-94E26D71EFC7}"/>
    <dgm:cxn modelId="{DDF2F5B7-9AAB-4509-9944-A56BA0EEEB46}" type="presOf" srcId="{6E61CFF8-41AA-4568-B514-31C3CF8490BF}" destId="{18A11201-8111-4073-9C36-67BA3FC6EFE8}" srcOrd="0" destOrd="0" presId="urn:microsoft.com/office/officeart/2005/8/layout/matrix1"/>
    <dgm:cxn modelId="{7470C2C1-BA1E-4C74-8E31-1D8B89D9B35F}" type="presOf" srcId="{8B97E258-5272-4DAE-A44D-00CFA4D85A78}" destId="{539FCF6B-BDC8-40B4-AD15-C6D86ACC80B5}" srcOrd="0" destOrd="0" presId="urn:microsoft.com/office/officeart/2005/8/layout/matrix1"/>
    <dgm:cxn modelId="{AD3844C3-6928-461C-8E30-17BEE2D7BF45}" srcId="{6E61CFF8-41AA-4568-B514-31C3CF8490BF}" destId="{9BEDE4AB-A5E6-48A4-AC79-E8B78CD5D0EA}" srcOrd="1" destOrd="0" parTransId="{A25925A2-EBB9-48B4-AD61-DCD211A4829E}" sibTransId="{C5D2F979-AA35-463F-BCDB-07B095348F10}"/>
    <dgm:cxn modelId="{3F8341C7-2871-4EF4-8389-2FF1D1E2A3D1}" type="presOf" srcId="{56D5E7C1-C326-4EA9-A5E7-93110A87D4CB}" destId="{6C1B18A7-9A30-4739-9C7E-CF7F408144FF}" srcOrd="1" destOrd="0" presId="urn:microsoft.com/office/officeart/2005/8/layout/matrix1"/>
    <dgm:cxn modelId="{A069A9CD-7B63-476F-9C19-F026936283F6}" type="presOf" srcId="{56D5E7C1-C326-4EA9-A5E7-93110A87D4CB}" destId="{1C2EE754-9560-4BB4-AB17-5BF1BE0B2E1F}" srcOrd="0" destOrd="0" presId="urn:microsoft.com/office/officeart/2005/8/layout/matrix1"/>
    <dgm:cxn modelId="{D9EEFCDB-7AAA-4C4B-AD8C-8E3FA842E2F8}" type="presOf" srcId="{82CBD9C6-4E35-4935-BE75-1D5148AF1E15}" destId="{F03E203F-3137-4A53-92BA-90584AA5770D}" srcOrd="0" destOrd="2" presId="urn:microsoft.com/office/officeart/2005/8/layout/matrix1"/>
    <dgm:cxn modelId="{AEC9EDDF-1A23-4AC3-8880-6BC63D97F483}" srcId="{6E61CFF8-41AA-4568-B514-31C3CF8490BF}" destId="{ADBED48F-AA36-47D4-9628-E45C161C708E}" srcOrd="3" destOrd="0" parTransId="{A596E901-C40A-4BE3-9820-050FB1B54855}" sibTransId="{E8D20C68-80DC-44F4-82C1-DD0E37EAF9B9}"/>
    <dgm:cxn modelId="{5D870AE9-ABDE-472A-ADFF-1BF453FA53DC}" srcId="{9BEDE4AB-A5E6-48A4-AC79-E8B78CD5D0EA}" destId="{D63618C9-ADA3-46D4-A694-B8ED2DABBCE6}" srcOrd="0" destOrd="0" parTransId="{D0A15AC2-53B2-464D-AC3D-53D3743BFA2A}" sibTransId="{14238206-3FCE-4311-90E9-274E318C68B9}"/>
    <dgm:cxn modelId="{F6ECF9ED-A492-4966-80EA-83EF6368454A}" type="presOf" srcId="{A354C788-057D-4563-99D3-AF8C0C930EA8}" destId="{6C1B18A7-9A30-4739-9C7E-CF7F408144FF}" srcOrd="1" destOrd="2" presId="urn:microsoft.com/office/officeart/2005/8/layout/matrix1"/>
    <dgm:cxn modelId="{FA781CFE-0159-4F03-BF69-E8C8ACAF85FB}" srcId="{56D5E7C1-C326-4EA9-A5E7-93110A87D4CB}" destId="{A354C788-057D-4563-99D3-AF8C0C930EA8}" srcOrd="1" destOrd="0" parTransId="{C2EBF087-E69E-4BB9-A481-D03423941A0C}" sibTransId="{3F2E5EA9-915A-49EE-8F21-15FCF66FE841}"/>
    <dgm:cxn modelId="{C2F94DFE-BF2E-41F3-86D9-B3EE7B3EF422}" type="presOf" srcId="{C0555CFE-0DA2-4C18-A57D-D3D9A9C1BC21}" destId="{71B9C21C-BC5A-4642-B47B-8CF22497F92A}" srcOrd="0" destOrd="1" presId="urn:microsoft.com/office/officeart/2005/8/layout/matrix1"/>
    <dgm:cxn modelId="{D0A856CF-AD61-455A-8C2D-84687EBC4638}" type="presParOf" srcId="{539FCF6B-BDC8-40B4-AD15-C6D86ACC80B5}" destId="{7A1CAF32-1FAE-4A00-B181-3B871645A265}" srcOrd="0" destOrd="0" presId="urn:microsoft.com/office/officeart/2005/8/layout/matrix1"/>
    <dgm:cxn modelId="{85FA8E7A-4666-44B9-B8DC-07B5FEDD747B}" type="presParOf" srcId="{7A1CAF32-1FAE-4A00-B181-3B871645A265}" destId="{F03E203F-3137-4A53-92BA-90584AA5770D}" srcOrd="0" destOrd="0" presId="urn:microsoft.com/office/officeart/2005/8/layout/matrix1"/>
    <dgm:cxn modelId="{0B71BBED-7A34-4E3E-B676-775F6C33BA23}" type="presParOf" srcId="{7A1CAF32-1FAE-4A00-B181-3B871645A265}" destId="{564CC481-8AAB-4B76-99DE-90FD653207DC}" srcOrd="1" destOrd="0" presId="urn:microsoft.com/office/officeart/2005/8/layout/matrix1"/>
    <dgm:cxn modelId="{49F665A7-CB64-4A3A-96A2-3F98AF869DA2}" type="presParOf" srcId="{7A1CAF32-1FAE-4A00-B181-3B871645A265}" destId="{C2CD115E-BEB5-485F-BB06-A4D59973EC86}" srcOrd="2" destOrd="0" presId="urn:microsoft.com/office/officeart/2005/8/layout/matrix1"/>
    <dgm:cxn modelId="{8A11F4BF-B95F-46DF-9931-63082B0CA0DE}" type="presParOf" srcId="{7A1CAF32-1FAE-4A00-B181-3B871645A265}" destId="{E8630D08-ED8E-473F-833A-8B5A57C81A0C}" srcOrd="3" destOrd="0" presId="urn:microsoft.com/office/officeart/2005/8/layout/matrix1"/>
    <dgm:cxn modelId="{BA0522D4-C367-4733-B3DB-37465882CFEE}" type="presParOf" srcId="{7A1CAF32-1FAE-4A00-B181-3B871645A265}" destId="{1C2EE754-9560-4BB4-AB17-5BF1BE0B2E1F}" srcOrd="4" destOrd="0" presId="urn:microsoft.com/office/officeart/2005/8/layout/matrix1"/>
    <dgm:cxn modelId="{4C5FFA62-E4AC-4033-9A0E-940EEEDB9C3A}" type="presParOf" srcId="{7A1CAF32-1FAE-4A00-B181-3B871645A265}" destId="{6C1B18A7-9A30-4739-9C7E-CF7F408144FF}" srcOrd="5" destOrd="0" presId="urn:microsoft.com/office/officeart/2005/8/layout/matrix1"/>
    <dgm:cxn modelId="{49E4B628-4509-46EF-911D-469A09685819}" type="presParOf" srcId="{7A1CAF32-1FAE-4A00-B181-3B871645A265}" destId="{71B9C21C-BC5A-4642-B47B-8CF22497F92A}" srcOrd="6" destOrd="0" presId="urn:microsoft.com/office/officeart/2005/8/layout/matrix1"/>
    <dgm:cxn modelId="{D4C18242-6293-4AD9-97D0-D3905262B6F8}" type="presParOf" srcId="{7A1CAF32-1FAE-4A00-B181-3B871645A265}" destId="{51BDC29E-3422-48FE-A52E-221773510DEF}" srcOrd="7" destOrd="0" presId="urn:microsoft.com/office/officeart/2005/8/layout/matrix1"/>
    <dgm:cxn modelId="{FD4928C7-C2F0-4941-A286-B936A307FCB2}" type="presParOf" srcId="{539FCF6B-BDC8-40B4-AD15-C6D86ACC80B5}" destId="{18A11201-8111-4073-9C36-67BA3FC6EFE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4C013-9092-43C2-AB6E-214234D58787}">
      <dsp:nvSpPr>
        <dsp:cNvPr id="0" name=""/>
        <dsp:cNvSpPr/>
      </dsp:nvSpPr>
      <dsp:spPr>
        <a:xfrm>
          <a:off x="2626" y="0"/>
          <a:ext cx="2337314" cy="817626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Raw Signal</a:t>
          </a:r>
          <a:endParaRPr lang="en-DE" sz="2000" kern="1200" dirty="0"/>
        </a:p>
      </dsp:txBody>
      <dsp:txXfrm>
        <a:off x="411439" y="0"/>
        <a:ext cx="1519688" cy="817626"/>
      </dsp:txXfrm>
    </dsp:sp>
    <dsp:sp modelId="{63AD4087-F1BD-4185-85FE-5748AD9745EE}">
      <dsp:nvSpPr>
        <dsp:cNvPr id="0" name=""/>
        <dsp:cNvSpPr/>
      </dsp:nvSpPr>
      <dsp:spPr>
        <a:xfrm>
          <a:off x="2106209" y="0"/>
          <a:ext cx="2337314" cy="817626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Preprocessing</a:t>
          </a:r>
          <a:endParaRPr lang="en-DE" sz="2000" kern="1200" dirty="0"/>
        </a:p>
      </dsp:txBody>
      <dsp:txXfrm>
        <a:off x="2515022" y="0"/>
        <a:ext cx="1519688" cy="817626"/>
      </dsp:txXfrm>
    </dsp:sp>
    <dsp:sp modelId="{5726AA76-BF08-44AA-9795-AFC859D39E98}">
      <dsp:nvSpPr>
        <dsp:cNvPr id="0" name=""/>
        <dsp:cNvSpPr/>
      </dsp:nvSpPr>
      <dsp:spPr>
        <a:xfrm>
          <a:off x="4209792" y="0"/>
          <a:ext cx="2337314" cy="8176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Trigger</a:t>
          </a:r>
          <a:endParaRPr lang="en-DE" sz="2000" kern="1200" dirty="0"/>
        </a:p>
      </dsp:txBody>
      <dsp:txXfrm>
        <a:off x="4618605" y="0"/>
        <a:ext cx="1519688" cy="817626"/>
      </dsp:txXfrm>
    </dsp:sp>
    <dsp:sp modelId="{832996A0-D708-4893-9EC9-BBE19EA6190A}">
      <dsp:nvSpPr>
        <dsp:cNvPr id="0" name=""/>
        <dsp:cNvSpPr/>
      </dsp:nvSpPr>
      <dsp:spPr>
        <a:xfrm>
          <a:off x="6313375" y="0"/>
          <a:ext cx="2337314" cy="8176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Reconstruction</a:t>
          </a:r>
          <a:endParaRPr lang="en-DE" sz="2000" kern="1200" dirty="0"/>
        </a:p>
      </dsp:txBody>
      <dsp:txXfrm>
        <a:off x="6722188" y="0"/>
        <a:ext cx="1519688" cy="817626"/>
      </dsp:txXfrm>
    </dsp:sp>
    <dsp:sp modelId="{CB3F81D9-EC7F-48C8-A568-B3AD9DAE7D9A}">
      <dsp:nvSpPr>
        <dsp:cNvPr id="0" name=""/>
        <dsp:cNvSpPr/>
      </dsp:nvSpPr>
      <dsp:spPr>
        <a:xfrm>
          <a:off x="8416959" y="0"/>
          <a:ext cx="2337314" cy="817626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Analysis</a:t>
          </a:r>
          <a:endParaRPr lang="en-DE" sz="2000" kern="1200" dirty="0"/>
        </a:p>
      </dsp:txBody>
      <dsp:txXfrm>
        <a:off x="8825772" y="0"/>
        <a:ext cx="1519688" cy="8176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E203F-3137-4A53-92BA-90584AA5770D}">
      <dsp:nvSpPr>
        <dsp:cNvPr id="0" name=""/>
        <dsp:cNvSpPr/>
      </dsp:nvSpPr>
      <dsp:spPr>
        <a:xfrm rot="16200000">
          <a:off x="1554559" y="-1554559"/>
          <a:ext cx="2269331" cy="5378450"/>
        </a:xfrm>
        <a:prstGeom prst="round1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Hardware</a:t>
          </a:r>
          <a:endParaRPr lang="en-DE" sz="30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PMT properties</a:t>
          </a:r>
          <a:endParaRPr lang="en-DE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Calibration devices</a:t>
          </a:r>
          <a:endParaRPr lang="en-DE" sz="2300" kern="1200" dirty="0"/>
        </a:p>
      </dsp:txBody>
      <dsp:txXfrm rot="5400000">
        <a:off x="-1" y="1"/>
        <a:ext cx="5378450" cy="1701998"/>
      </dsp:txXfrm>
    </dsp:sp>
    <dsp:sp modelId="{C2CD115E-BEB5-485F-BB06-A4D59973EC86}">
      <dsp:nvSpPr>
        <dsp:cNvPr id="0" name=""/>
        <dsp:cNvSpPr/>
      </dsp:nvSpPr>
      <dsp:spPr>
        <a:xfrm>
          <a:off x="5378450" y="0"/>
          <a:ext cx="5378450" cy="2269331"/>
        </a:xfrm>
        <a:prstGeom prst="round1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Trigger Algorithms</a:t>
          </a:r>
          <a:endParaRPr lang="en-DE" sz="30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Efficiency</a:t>
          </a:r>
          <a:endParaRPr lang="en-DE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Throughput</a:t>
          </a:r>
          <a:endParaRPr lang="en-DE" sz="2300" kern="1200" dirty="0"/>
        </a:p>
      </dsp:txBody>
      <dsp:txXfrm>
        <a:off x="5378450" y="0"/>
        <a:ext cx="5378450" cy="1701998"/>
      </dsp:txXfrm>
    </dsp:sp>
    <dsp:sp modelId="{1C2EE754-9560-4BB4-AB17-5BF1BE0B2E1F}">
      <dsp:nvSpPr>
        <dsp:cNvPr id="0" name=""/>
        <dsp:cNvSpPr/>
      </dsp:nvSpPr>
      <dsp:spPr>
        <a:xfrm rot="10800000">
          <a:off x="0" y="2269331"/>
          <a:ext cx="5378450" cy="2269331"/>
        </a:xfrm>
        <a:prstGeom prst="round1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Geometry</a:t>
          </a:r>
          <a:endParaRPr lang="en-DE" sz="30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Hexagonal, Triangular, etc.</a:t>
          </a:r>
          <a:endParaRPr lang="en-DE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Module spacing on line</a:t>
          </a:r>
          <a:endParaRPr lang="en-DE" sz="2300" kern="1200" dirty="0"/>
        </a:p>
      </dsp:txBody>
      <dsp:txXfrm rot="10800000">
        <a:off x="0" y="2836664"/>
        <a:ext cx="5378450" cy="1701998"/>
      </dsp:txXfrm>
    </dsp:sp>
    <dsp:sp modelId="{71B9C21C-BC5A-4642-B47B-8CF22497F92A}">
      <dsp:nvSpPr>
        <dsp:cNvPr id="0" name=""/>
        <dsp:cNvSpPr/>
      </dsp:nvSpPr>
      <dsp:spPr>
        <a:xfrm rot="5400000">
          <a:off x="6933009" y="714772"/>
          <a:ext cx="2269331" cy="5378450"/>
        </a:xfrm>
        <a:prstGeom prst="round1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Cost</a:t>
          </a:r>
          <a:endParaRPr lang="en-DE" sz="30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Number of Modules, Lines, etc.</a:t>
          </a:r>
          <a:endParaRPr lang="en-DE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Deployment complexity</a:t>
          </a:r>
          <a:endParaRPr lang="en-DE" sz="2300" kern="1200" dirty="0"/>
        </a:p>
      </dsp:txBody>
      <dsp:txXfrm rot="-5400000">
        <a:off x="5378449" y="2836664"/>
        <a:ext cx="5378450" cy="1701998"/>
      </dsp:txXfrm>
    </dsp:sp>
    <dsp:sp modelId="{18A11201-8111-4073-9C36-67BA3FC6EFE8}">
      <dsp:nvSpPr>
        <dsp:cNvPr id="0" name=""/>
        <dsp:cNvSpPr/>
      </dsp:nvSpPr>
      <dsp:spPr>
        <a:xfrm>
          <a:off x="3764915" y="1701998"/>
          <a:ext cx="3227070" cy="113466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Detector resolution &amp; Effective Area</a:t>
          </a:r>
          <a:endParaRPr lang="en-DE" sz="3000" kern="1200" dirty="0">
            <a:solidFill>
              <a:schemeClr val="bg1"/>
            </a:solidFill>
          </a:endParaRPr>
        </a:p>
      </dsp:txBody>
      <dsp:txXfrm>
        <a:off x="3820305" y="1757388"/>
        <a:ext cx="3116290" cy="1023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16341-4B29-4543-B668-428BE500BCFB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BCF29-F1A9-4F30-B43B-D5E80EC8DDE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6696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Martin </a:t>
            </a:r>
            <a:r>
              <a:rPr lang="en-US" dirty="0" err="1"/>
              <a:t>Dinkels</a:t>
            </a:r>
            <a:r>
              <a:rPr lang="en-US" dirty="0"/>
              <a:t> Talk regarding the hardware and deployment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Pacific Ocean Neutrino Experiment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Sink Lines in Ocean -&gt; each line has multiple modules able to detect Light via their embedded PMT (Photomultiplier Tubes)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Ability to detect Cherenkov light emitted by secondary particles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Reconstruct neutrinos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talk about the optimization and machine learning. Why Machine Learning?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CF29-F1A9-4F30-B43B-D5E80EC8DDE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681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that we use a digital twin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can generate nearly all kind of detector architecture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can generate Cascades, Tracks, Noise,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Overlap the signals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Display the module responses and use as inputs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Show One string detector with Photon Sources.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Let me conclude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CF29-F1A9-4F30-B43B-D5E80EC8DDE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1003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talk we have seen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and why we use machine learning to improve our data pipeline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we can optimize with our optimization workflow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use of a digital twin as testing ground for different architectures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well, how ML will aid us for Trigger Algorithms specifically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Being part of the optimization dimensions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Possible application of ML on FPGAs as efficient deployment options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Extend the workflow to apply ml models on the recurring data stream produced by a time based detector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Implement model on an FPGA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CF29-F1A9-4F30-B43B-D5E80EC8DDE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0038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Martin </a:t>
            </a:r>
            <a:r>
              <a:rPr lang="en-US" dirty="0" err="1"/>
              <a:t>Dinkels</a:t>
            </a:r>
            <a:r>
              <a:rPr lang="en-US" dirty="0"/>
              <a:t> Talk regarding the hardware and deployment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Pacific Ocean Neutrino Experiment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Sink Lines in Ocean -&gt; each line has multiple modules able to detect Light via their embedded PMT (Photomultiplier Tubes)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Ability to detect Cherenkov light emitted by secondary particles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Reconstruct neutrinos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talk about the optimization and machine learning. Why Machine Learning?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CF29-F1A9-4F30-B43B-D5E80EC8DDE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459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Martin </a:t>
            </a:r>
            <a:r>
              <a:rPr lang="en-US" dirty="0" err="1"/>
              <a:t>Dinkels</a:t>
            </a:r>
            <a:r>
              <a:rPr lang="en-US" dirty="0"/>
              <a:t> Talk regarding the hardware and deployment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Pacific Ocean Neutrino Experiment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Sink Lines in Ocean -&gt; each line has multiple modules able to detect Light via their embedded PMT (Photomultiplier Tubes)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Ability to detect Cherenkov light emitted by secondary particles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Reconstruct neutrinos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talk about the optimization and machine learning. Why Machine Learning?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CF29-F1A9-4F30-B43B-D5E80EC8DDE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5433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Martin </a:t>
            </a:r>
            <a:r>
              <a:rPr lang="en-US" dirty="0" err="1"/>
              <a:t>Dinkels</a:t>
            </a:r>
            <a:r>
              <a:rPr lang="en-US" dirty="0"/>
              <a:t> Talk regarding the hardware and deployment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Pacific Ocean Neutrino Experiment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Sink Lines in Ocean -&gt; each line has multiple modules able to detect Light via their embedded PMT (Photomultiplier Tubes)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Ability to detect Cherenkov light emitted by secondary particles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Reconstruct neutrinos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talk about the optimization and machine learning. Why Machine Learning?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CF29-F1A9-4F30-B43B-D5E80EC8DDE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139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Martin </a:t>
            </a:r>
            <a:r>
              <a:rPr lang="en-US" dirty="0" err="1"/>
              <a:t>Dinkels</a:t>
            </a:r>
            <a:r>
              <a:rPr lang="en-US" dirty="0"/>
              <a:t> Talk regarding the hardware and deployment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Pacific Ocean Neutrino Experiment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Sink Lines in Ocean -&gt; each line has multiple modules able to detect Light via their embedded PMT (Photomultiplier Tubes)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Ability to detect Cherenkov light emitted by secondary particles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Reconstruct neutrinos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talk about the optimization and machine learning. Why Machine Learning?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CF29-F1A9-4F30-B43B-D5E80EC8DDEC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430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ML has become more and more important and efficient for big data applications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Possibility to interpolate and cover a huge parameter space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Convinced that we can replace, improve our data processing pipeline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Looking for applications anywhere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Big successes at </a:t>
            </a:r>
            <a:r>
              <a:rPr lang="en-US" dirty="0" err="1"/>
              <a:t>IceCube</a:t>
            </a:r>
            <a:r>
              <a:rPr lang="en-US" dirty="0"/>
              <a:t> Analysis (Improved energy resolution by up to 50%)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this talk mostly Trigger and Reconstruction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-&gt; Let us have a look on our current data pipeline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CF29-F1A9-4F30-B43B-D5E80EC8DDE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2629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First generate the data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Start with the interaction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Calculate Light yield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Go on to bring photons to detector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Triggering for event selection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Reconstruction using fisher information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Now that we know where de data is coming from -&gt; what is it that we can optimize?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Fisher Information -&gt; reconstruct using maximum likelihood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CF29-F1A9-4F30-B43B-D5E80EC8DDE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5348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want a good resolution (Energy, angle, etc.)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a good effective area (get relevant information of as many events in the area as possible)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Hardware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PMT properties, dark rate, </a:t>
            </a:r>
            <a:r>
              <a:rPr lang="en-US" dirty="0" err="1"/>
              <a:t>etc</a:t>
            </a: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Trigger algorithms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Accuracy of trigger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Geometry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Putting strings in triangular shape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Spacing of modules on line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Number of PMTs per Module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Cost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Number Modules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Deployment difficulty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How this can look like -&gt; example spacing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CF29-F1A9-4F30-B43B-D5E80EC8DDE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674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Dependency of angular resolution of electromagnetic cascades based on string spacing and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Bottom left: top down view of the used 10 string triangular detector. X-y is the distance arrow indicates varied spacing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Based on this look to the right: we can see the angular resolution in degrees over the spacing in m. Different colors indicate different energies and the lines different nu of modules per module (16 solid, 20 dash-dot, 24 dashed)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The closer we the strings get the better the angular resolution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But: Dimensions get interdependent other decay more expensive or less effective area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After we have seen what we can optimize using machine learning -&gt; Let’s have a more specific look on how exactly we are implementing these concepts based on triggering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CF29-F1A9-4F30-B43B-D5E80EC8DDE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640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First evaluate what makes the triggering difficult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lot of background noise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K40 decays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Bioluminescence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Atmospheric muons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Probability for cosmic neutrino is several orders of magnitude smaller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Would create a lot of bandwidth -&gt; availability only 1gb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Should be power efficient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Handle Rate of 2,5kHZ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All of this can be solved by Machine Learning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How do we deploy it to the ocean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CF29-F1A9-4F30-B43B-D5E80EC8DDE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096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Using FPGAs Field Programmable Gate Arrays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Can be easily deployed at string, junction or module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Good power efficient performance due to tailored application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Other experiments involving particles like at ATLAS or Belle already show promising results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As we now know why and what we want to use, let me show you how this looks like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CF29-F1A9-4F30-B43B-D5E80EC8DDE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6383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 event generates photons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They generate responses at the detector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have to be preprocessed and aggregated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inputs for Neural network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Feature vector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Type -&gt; Noise, Cascade, Track, etc.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Keep the data? -&gt; Yes or no?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Optimally, already get some indication on reconstructed properties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Direction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Energy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Want to show How we combine the Simulation, with optimization and triggering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CF29-F1A9-4F30-B43B-D5E80EC8DDE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70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that we use a digital twin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can generate nearly all kind of detector architecture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can generate Cascades, Tracks, Noise,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Overlap the signals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Display the module responses and use as inputs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Show One string detector with Photon Sources.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Let me conclude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CF29-F1A9-4F30-B43B-D5E80EC8DDE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1009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C42CF5-65B9-442C-9B60-5290B6390C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526" y="3418313"/>
            <a:ext cx="5809148" cy="209912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9" name="Title 14">
            <a:extLst>
              <a:ext uri="{FF2B5EF4-FFF2-40B4-BE49-F238E27FC236}">
                <a16:creationId xmlns:a16="http://schemas.microsoft.com/office/drawing/2014/main" id="{70CC3625-0882-4CAC-AD2B-0792EE7BF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26" y="1627374"/>
            <a:ext cx="6310745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865BE296-8FEE-4FED-A437-288FE72833B3}"/>
              </a:ext>
            </a:extLst>
          </p:cNvPr>
          <p:cNvSpPr/>
          <p:nvPr userDrawn="1"/>
        </p:nvSpPr>
        <p:spPr>
          <a:xfrm>
            <a:off x="7089269" y="1556836"/>
            <a:ext cx="1166327" cy="10730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32CFC08E-7309-4A8A-B336-5EFF0E46EAD7}"/>
              </a:ext>
            </a:extLst>
          </p:cNvPr>
          <p:cNvSpPr/>
          <p:nvPr userDrawn="1"/>
        </p:nvSpPr>
        <p:spPr>
          <a:xfrm>
            <a:off x="8115637" y="2170424"/>
            <a:ext cx="1166327" cy="107302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5E30979F-4588-450D-B766-40D29CC42CC7}"/>
              </a:ext>
            </a:extLst>
          </p:cNvPr>
          <p:cNvSpPr/>
          <p:nvPr userDrawn="1"/>
        </p:nvSpPr>
        <p:spPr>
          <a:xfrm>
            <a:off x="9142006" y="2784012"/>
            <a:ext cx="1166326" cy="1073020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B8CC0BF2-A903-46AD-B042-51FF304F08C0}"/>
              </a:ext>
            </a:extLst>
          </p:cNvPr>
          <p:cNvSpPr/>
          <p:nvPr userDrawn="1"/>
        </p:nvSpPr>
        <p:spPr>
          <a:xfrm>
            <a:off x="8115637" y="3394857"/>
            <a:ext cx="1166327" cy="1073020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247DC56A-CEE4-43AB-8BFA-0DBCF78FE2AD}"/>
              </a:ext>
            </a:extLst>
          </p:cNvPr>
          <p:cNvSpPr/>
          <p:nvPr userDrawn="1"/>
        </p:nvSpPr>
        <p:spPr>
          <a:xfrm>
            <a:off x="9142006" y="4049257"/>
            <a:ext cx="1166327" cy="1073020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C3F7D2E0-EB2A-42B9-BBDB-C695A222EC82}"/>
              </a:ext>
            </a:extLst>
          </p:cNvPr>
          <p:cNvSpPr/>
          <p:nvPr userDrawn="1"/>
        </p:nvSpPr>
        <p:spPr>
          <a:xfrm>
            <a:off x="7089269" y="4064200"/>
            <a:ext cx="1166327" cy="1073020"/>
          </a:xfrm>
          <a:prstGeom prst="hexago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F9F9E844-F7A3-41EF-B38D-94AF616478A8}"/>
              </a:ext>
            </a:extLst>
          </p:cNvPr>
          <p:cNvSpPr/>
          <p:nvPr userDrawn="1"/>
        </p:nvSpPr>
        <p:spPr>
          <a:xfrm>
            <a:off x="10195940" y="4711123"/>
            <a:ext cx="1166327" cy="1073020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C24DA-6E05-4C8F-B3F9-8C8ABA867E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331745" cy="448907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1724A10-46EE-4F7F-8DAA-4C3F62C447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350" y="0"/>
            <a:ext cx="1465650" cy="735115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F50D386-1C35-4556-996A-D8FB482BF51C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039198333"/>
              </p:ext>
            </p:extLst>
          </p:nvPr>
        </p:nvGraphicFramePr>
        <p:xfrm>
          <a:off x="1548254" y="180000"/>
          <a:ext cx="1042611" cy="475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1430000" imgH="5210126" progId="AcroExch.Document.DC">
                  <p:embed/>
                </p:oleObj>
              </mc:Choice>
              <mc:Fallback>
                <p:oleObj name="Acrobat Document" r:id="rId4" imgW="11430000" imgH="5210126" progId="AcroExch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FF50D386-1C35-4556-996A-D8FB482BF5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8254" y="180000"/>
                        <a:ext cx="1042611" cy="475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picture containing animal&#10;&#10;Description automatically generated">
            <a:extLst>
              <a:ext uri="{FF2B5EF4-FFF2-40B4-BE49-F238E27FC236}">
                <a16:creationId xmlns:a16="http://schemas.microsoft.com/office/drawing/2014/main" id="{751AB82B-43FA-4F8F-8511-74792389DB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453" y="134995"/>
            <a:ext cx="600120" cy="6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4547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6694" y="1273810"/>
            <a:ext cx="11345332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867" noProof="0" dirty="0" smtClean="0"/>
            </a:lvl1pPr>
            <a:lvl2pPr>
              <a:lnSpc>
                <a:spcPct val="114000"/>
              </a:lnSpc>
              <a:defRPr lang="de-DE" sz="1867" noProof="0" dirty="0" smtClean="0"/>
            </a:lvl2pPr>
            <a:lvl3pPr>
              <a:defRPr sz="1867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(TUM)</a:t>
            </a:r>
            <a:endParaRPr lang="en-US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37237C4-5708-4753-B8E3-A35553431A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94" y="406540"/>
            <a:ext cx="7831717" cy="55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4267"/>
              </a:lnSpc>
              <a:defRPr lang="de-DE" sz="3333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81779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tangular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97CB8-59D2-4FBE-A46E-5E69AAC171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0000" y="6378087"/>
            <a:ext cx="1131916" cy="3216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908DA-4588-44CD-903D-297ED3028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8885" y="6378087"/>
            <a:ext cx="6074227" cy="321651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de-DE" dirty="0"/>
              <a:t>P-ONE |  J. Prottung, C. Haack &amp; A. </a:t>
            </a:r>
            <a:r>
              <a:rPr lang="de-DE" dirty="0" err="1"/>
              <a:t>Llorrente</a:t>
            </a:r>
            <a:r>
              <a:rPr lang="de-DE" dirty="0"/>
              <a:t> Anaya| Technical University Munich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BCA80D5-9D5B-41CB-8AE5-F23FD608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974239"/>
            <a:ext cx="6963818" cy="542248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2552452-8407-460F-AB2E-AD7C7420E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331745" cy="448907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D8EB976-FCA4-4B5B-8C77-9BC7A7328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6380312"/>
            <a:ext cx="1222080" cy="32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124BC65E-3DCB-4641-AC10-56D1050DECA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30158-702C-4035-88E3-5607484908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7205" y="1619370"/>
            <a:ext cx="3338025" cy="45388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61668368-D649-4461-AF23-69578F6232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36770" y="1619368"/>
            <a:ext cx="3338025" cy="45388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D2B65D2-1BF1-4150-A9ED-35FEA523B3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26987" y="1619369"/>
            <a:ext cx="3338025" cy="45388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C2D8C6F-43CC-489F-A931-78DCB3EFFD1C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248017885"/>
              </p:ext>
            </p:extLst>
          </p:nvPr>
        </p:nvGraphicFramePr>
        <p:xfrm>
          <a:off x="1548254" y="180000"/>
          <a:ext cx="1042611" cy="475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430000" imgH="5210126" progId="AcroExch.Document.DC">
                  <p:embed/>
                </p:oleObj>
              </mc:Choice>
              <mc:Fallback>
                <p:oleObj name="Acrobat Document" r:id="rId3" imgW="11430000" imgH="5210126" progId="AcroExch.Document.DC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C2D8C6F-43CC-489F-A931-78DCB3EFFD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8254" y="180000"/>
                        <a:ext cx="1042611" cy="475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5478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tangular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97CB8-59D2-4FBE-A46E-5E69AAC171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0000" y="6378087"/>
            <a:ext cx="1131916" cy="3216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908DA-4588-44CD-903D-297ED3028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8885" y="6378087"/>
            <a:ext cx="6074227" cy="321651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de-DE" dirty="0"/>
              <a:t>P-ONE |  J. Prottung, C. Haack &amp; A. </a:t>
            </a:r>
            <a:r>
              <a:rPr lang="de-DE" dirty="0" err="1"/>
              <a:t>Llorrente</a:t>
            </a:r>
            <a:r>
              <a:rPr lang="de-DE" dirty="0"/>
              <a:t> Anaya| Technical University Munich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BCA80D5-9D5B-41CB-8AE5-F23FD608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974239"/>
            <a:ext cx="6963818" cy="542248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2552452-8407-460F-AB2E-AD7C7420E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331745" cy="448907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D8EB976-FCA4-4B5B-8C77-9BC7A7328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6380312"/>
            <a:ext cx="1222080" cy="32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124BC65E-3DCB-4641-AC10-56D1050DECAD}" type="slidenum">
              <a:rPr lang="de-DE" smtClean="0"/>
              <a:pPr/>
              <a:t>‹#›</a:t>
            </a:fld>
            <a:endParaRPr lang="de-DE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C2D8C6F-43CC-489F-A931-78DCB3EFFD1C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248017885"/>
              </p:ext>
            </p:extLst>
          </p:nvPr>
        </p:nvGraphicFramePr>
        <p:xfrm>
          <a:off x="1548254" y="180000"/>
          <a:ext cx="1042611" cy="475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430000" imgH="5210126" progId="AcroExch.Document.DC">
                  <p:embed/>
                </p:oleObj>
              </mc:Choice>
              <mc:Fallback>
                <p:oleObj name="Acrobat Document" r:id="rId3" imgW="11430000" imgH="5210126" progId="AcroExch.Document.DC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C2D8C6F-43CC-489F-A931-78DCB3EFFD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8254" y="180000"/>
                        <a:ext cx="1042611" cy="475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961494C4-988D-4222-A6D2-31E7A89402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7205" y="1619370"/>
            <a:ext cx="10757590" cy="4538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05817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ular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9AB14F4-048C-4E92-B148-DAF6BF7ED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7561" y="-6237"/>
            <a:ext cx="4114798" cy="3429001"/>
          </a:xfrm>
          <a:custGeom>
            <a:avLst/>
            <a:gdLst>
              <a:gd name="connsiteX0" fmla="*/ 0 w 3333404"/>
              <a:gd name="connsiteY0" fmla="*/ 0 h 3117273"/>
              <a:gd name="connsiteX1" fmla="*/ 3333404 w 3333404"/>
              <a:gd name="connsiteY1" fmla="*/ 3117273 h 3117273"/>
              <a:gd name="connsiteX2" fmla="*/ 0 w 3333404"/>
              <a:gd name="connsiteY2" fmla="*/ 3117273 h 311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404" h="3117273">
                <a:moveTo>
                  <a:pt x="0" y="0"/>
                </a:moveTo>
                <a:lnTo>
                  <a:pt x="3333404" y="3117273"/>
                </a:lnTo>
                <a:lnTo>
                  <a:pt x="0" y="3117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562453E-9E4E-4804-9A9A-62EBE89D6D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0800000">
            <a:off x="7927565" y="-1"/>
            <a:ext cx="4114797" cy="3416532"/>
          </a:xfrm>
          <a:custGeom>
            <a:avLst/>
            <a:gdLst>
              <a:gd name="connsiteX0" fmla="*/ 0 w 3333404"/>
              <a:gd name="connsiteY0" fmla="*/ 0 h 3117273"/>
              <a:gd name="connsiteX1" fmla="*/ 3333404 w 3333404"/>
              <a:gd name="connsiteY1" fmla="*/ 3117273 h 3117273"/>
              <a:gd name="connsiteX2" fmla="*/ 0 w 3333404"/>
              <a:gd name="connsiteY2" fmla="*/ 3117273 h 311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404" h="3117273">
                <a:moveTo>
                  <a:pt x="0" y="0"/>
                </a:moveTo>
                <a:lnTo>
                  <a:pt x="3333404" y="3117273"/>
                </a:lnTo>
                <a:lnTo>
                  <a:pt x="0" y="3117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72B167E-9CBD-4CF4-9459-8C0323D01A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7570" y="3429000"/>
            <a:ext cx="4114800" cy="3429000"/>
          </a:xfrm>
          <a:custGeom>
            <a:avLst/>
            <a:gdLst>
              <a:gd name="connsiteX0" fmla="*/ 0 w 3333404"/>
              <a:gd name="connsiteY0" fmla="*/ 0 h 3117273"/>
              <a:gd name="connsiteX1" fmla="*/ 3333404 w 3333404"/>
              <a:gd name="connsiteY1" fmla="*/ 3117273 h 3117273"/>
              <a:gd name="connsiteX2" fmla="*/ 0 w 3333404"/>
              <a:gd name="connsiteY2" fmla="*/ 3117273 h 311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404" h="3117273">
                <a:moveTo>
                  <a:pt x="0" y="0"/>
                </a:moveTo>
                <a:lnTo>
                  <a:pt x="3333404" y="3117273"/>
                </a:lnTo>
                <a:lnTo>
                  <a:pt x="0" y="3117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3377727-9FBE-4817-BC15-3267673805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10800000">
            <a:off x="7927562" y="3435234"/>
            <a:ext cx="4114797" cy="3416532"/>
          </a:xfrm>
          <a:custGeom>
            <a:avLst/>
            <a:gdLst>
              <a:gd name="connsiteX0" fmla="*/ 0 w 3333404"/>
              <a:gd name="connsiteY0" fmla="*/ 0 h 3117273"/>
              <a:gd name="connsiteX1" fmla="*/ 3333404 w 3333404"/>
              <a:gd name="connsiteY1" fmla="*/ 3117273 h 3117273"/>
              <a:gd name="connsiteX2" fmla="*/ 0 w 3333404"/>
              <a:gd name="connsiteY2" fmla="*/ 3117273 h 311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404" h="3117273">
                <a:moveTo>
                  <a:pt x="0" y="0"/>
                </a:moveTo>
                <a:lnTo>
                  <a:pt x="3333404" y="3117273"/>
                </a:lnTo>
                <a:lnTo>
                  <a:pt x="0" y="3117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2552452-8407-460F-AB2E-AD7C7420E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331745" cy="448907"/>
          </a:xfrm>
          <a:prstGeom prst="rect">
            <a:avLst/>
          </a:prstGeom>
        </p:spPr>
      </p:pic>
      <p:sp>
        <p:nvSpPr>
          <p:cNvPr id="16" name="Title 14">
            <a:extLst>
              <a:ext uri="{FF2B5EF4-FFF2-40B4-BE49-F238E27FC236}">
                <a16:creationId xmlns:a16="http://schemas.microsoft.com/office/drawing/2014/main" id="{CB321624-E3DB-416C-9601-13DD47CB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974239"/>
            <a:ext cx="6963818" cy="542248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6E4F01B-5C48-4B2B-9802-7AB95B8DCC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0000" y="6378087"/>
            <a:ext cx="1131916" cy="3216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E92ED0BA-9D5A-4327-A42E-F50B30BFA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77490" y="6378087"/>
            <a:ext cx="5237018" cy="321651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endParaRPr lang="de-DE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567116B-F1C2-4475-9B7B-1BA8F8730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6380312"/>
            <a:ext cx="1222080" cy="32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124BC65E-3DCB-4641-AC10-56D1050DECA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387B59DE-AF37-4996-B6B3-AE41AE95D6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0000" y="1708263"/>
            <a:ext cx="6963818" cy="30924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3CF7669E-9196-4012-B17F-6C33477C17F6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248017885"/>
              </p:ext>
            </p:extLst>
          </p:nvPr>
        </p:nvGraphicFramePr>
        <p:xfrm>
          <a:off x="1548254" y="180000"/>
          <a:ext cx="1042611" cy="475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430000" imgH="5210126" progId="AcroExch.Document.DC">
                  <p:embed/>
                </p:oleObj>
              </mc:Choice>
              <mc:Fallback>
                <p:oleObj name="Acrobat Document" r:id="rId3" imgW="11430000" imgH="5210126" progId="AcroExch.Document.DC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3CF7669E-9196-4012-B17F-6C33477C17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8254" y="180000"/>
                        <a:ext cx="1042611" cy="475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9986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ular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9AB14F4-048C-4E92-B148-DAF6BF7ED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211" y="-12471"/>
            <a:ext cx="4114798" cy="3429001"/>
          </a:xfrm>
          <a:custGeom>
            <a:avLst/>
            <a:gdLst>
              <a:gd name="connsiteX0" fmla="*/ 0 w 3333404"/>
              <a:gd name="connsiteY0" fmla="*/ 0 h 3117273"/>
              <a:gd name="connsiteX1" fmla="*/ 3333404 w 3333404"/>
              <a:gd name="connsiteY1" fmla="*/ 3117273 h 3117273"/>
              <a:gd name="connsiteX2" fmla="*/ 0 w 3333404"/>
              <a:gd name="connsiteY2" fmla="*/ 3117273 h 311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404" h="3117273">
                <a:moveTo>
                  <a:pt x="0" y="0"/>
                </a:moveTo>
                <a:lnTo>
                  <a:pt x="3333404" y="3117273"/>
                </a:lnTo>
                <a:lnTo>
                  <a:pt x="0" y="3117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562453E-9E4E-4804-9A9A-62EBE89D6D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0800000">
            <a:off x="120212" y="-6236"/>
            <a:ext cx="4114797" cy="3416532"/>
          </a:xfrm>
          <a:custGeom>
            <a:avLst/>
            <a:gdLst>
              <a:gd name="connsiteX0" fmla="*/ 0 w 3333404"/>
              <a:gd name="connsiteY0" fmla="*/ 0 h 3117273"/>
              <a:gd name="connsiteX1" fmla="*/ 3333404 w 3333404"/>
              <a:gd name="connsiteY1" fmla="*/ 3117273 h 3117273"/>
              <a:gd name="connsiteX2" fmla="*/ 0 w 3333404"/>
              <a:gd name="connsiteY2" fmla="*/ 3117273 h 311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404" h="3117273">
                <a:moveTo>
                  <a:pt x="0" y="0"/>
                </a:moveTo>
                <a:lnTo>
                  <a:pt x="3333404" y="3117273"/>
                </a:lnTo>
                <a:lnTo>
                  <a:pt x="0" y="3117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72B167E-9CBD-4CF4-9459-8C0323D01A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0209" y="3422764"/>
            <a:ext cx="4114800" cy="3429000"/>
          </a:xfrm>
          <a:custGeom>
            <a:avLst/>
            <a:gdLst>
              <a:gd name="connsiteX0" fmla="*/ 0 w 3333404"/>
              <a:gd name="connsiteY0" fmla="*/ 0 h 3117273"/>
              <a:gd name="connsiteX1" fmla="*/ 3333404 w 3333404"/>
              <a:gd name="connsiteY1" fmla="*/ 3117273 h 3117273"/>
              <a:gd name="connsiteX2" fmla="*/ 0 w 3333404"/>
              <a:gd name="connsiteY2" fmla="*/ 3117273 h 311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404" h="3117273">
                <a:moveTo>
                  <a:pt x="0" y="0"/>
                </a:moveTo>
                <a:lnTo>
                  <a:pt x="3333404" y="3117273"/>
                </a:lnTo>
                <a:lnTo>
                  <a:pt x="0" y="3117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3377727-9FBE-4817-BC15-3267673805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10800000">
            <a:off x="120212" y="3422764"/>
            <a:ext cx="4114797" cy="3416532"/>
          </a:xfrm>
          <a:custGeom>
            <a:avLst/>
            <a:gdLst>
              <a:gd name="connsiteX0" fmla="*/ 0 w 3333404"/>
              <a:gd name="connsiteY0" fmla="*/ 0 h 3117273"/>
              <a:gd name="connsiteX1" fmla="*/ 3333404 w 3333404"/>
              <a:gd name="connsiteY1" fmla="*/ 3117273 h 3117273"/>
              <a:gd name="connsiteX2" fmla="*/ 0 w 3333404"/>
              <a:gd name="connsiteY2" fmla="*/ 3117273 h 311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404" h="3117273">
                <a:moveTo>
                  <a:pt x="0" y="0"/>
                </a:moveTo>
                <a:lnTo>
                  <a:pt x="3333404" y="3117273"/>
                </a:lnTo>
                <a:lnTo>
                  <a:pt x="0" y="3117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2552452-8407-460F-AB2E-AD7C7420E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00" y="180000"/>
            <a:ext cx="1331745" cy="448907"/>
          </a:xfrm>
          <a:prstGeom prst="rect">
            <a:avLst/>
          </a:prstGeom>
        </p:spPr>
      </p:pic>
      <p:sp>
        <p:nvSpPr>
          <p:cNvPr id="17" name="Title 14">
            <a:extLst>
              <a:ext uri="{FF2B5EF4-FFF2-40B4-BE49-F238E27FC236}">
                <a16:creationId xmlns:a16="http://schemas.microsoft.com/office/drawing/2014/main" id="{2C7BD587-B790-43E8-B495-8C7AC710E5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0" y="853200"/>
            <a:ext cx="6963818" cy="542248"/>
          </a:xfrm>
          <a:prstGeom prst="rect">
            <a:avLst/>
          </a:prstGeom>
        </p:spPr>
        <p:txBody>
          <a:bodyPr/>
          <a:lstStyle>
            <a:lvl1pPr algn="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endParaRPr lang="de-DE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56F047AC-FF9F-4E47-9855-FEA300A88E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0000" y="6378087"/>
            <a:ext cx="1131916" cy="3216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AE1E317-1823-494A-A33B-0E09551D0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77490" y="6378087"/>
            <a:ext cx="5237018" cy="321651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endParaRPr lang="de-DE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11C130A-81EB-405B-8054-5F437C0B3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6380312"/>
            <a:ext cx="1222080" cy="32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124BC65E-3DCB-4641-AC10-56D1050DECA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5A0D6CC-E183-4132-8489-E397CC8D87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40000" y="1619741"/>
            <a:ext cx="6963818" cy="3092450"/>
          </a:xfrm>
          <a:prstGeom prst="rect">
            <a:avLst/>
          </a:prstGeom>
        </p:spPr>
        <p:txBody>
          <a:bodyPr/>
          <a:lstStyle>
            <a:lvl1pPr algn="r">
              <a:defRPr sz="2000"/>
            </a:lvl1pPr>
            <a:lvl2pPr algn="r">
              <a:defRPr sz="1800"/>
            </a:lvl2pPr>
            <a:lvl3pPr algn="r">
              <a:defRPr sz="16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9B724EF-6F8E-4634-A098-6F67039E7645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79897356"/>
              </p:ext>
            </p:extLst>
          </p:nvPr>
        </p:nvGraphicFramePr>
        <p:xfrm>
          <a:off x="9577389" y="153650"/>
          <a:ext cx="1042611" cy="475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430000" imgH="5210126" progId="AcroExch.Document.DC">
                  <p:embed/>
                </p:oleObj>
              </mc:Choice>
              <mc:Fallback>
                <p:oleObj name="Acrobat Document" r:id="rId3" imgW="11430000" imgH="5210126" progId="AcroExch.Document.DC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B9B724EF-6F8E-4634-A098-6F67039E76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77389" y="153650"/>
                        <a:ext cx="1042611" cy="475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12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neycomb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552452-8407-460F-AB2E-AD7C7420E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331745" cy="448907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456DEC8-5D52-4DBE-87FD-039EE003E3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95740" y="148359"/>
            <a:ext cx="3649287" cy="3092448"/>
          </a:xfrm>
          <a:custGeom>
            <a:avLst/>
            <a:gdLst>
              <a:gd name="connsiteX0" fmla="*/ 773113 w 3649287"/>
              <a:gd name="connsiteY0" fmla="*/ 0 h 3092448"/>
              <a:gd name="connsiteX1" fmla="*/ 2876175 w 3649287"/>
              <a:gd name="connsiteY1" fmla="*/ 0 h 3092448"/>
              <a:gd name="connsiteX2" fmla="*/ 3649287 w 3649287"/>
              <a:gd name="connsiteY2" fmla="*/ 1546224 h 3092448"/>
              <a:gd name="connsiteX3" fmla="*/ 2876175 w 3649287"/>
              <a:gd name="connsiteY3" fmla="*/ 3092448 h 3092448"/>
              <a:gd name="connsiteX4" fmla="*/ 773113 w 3649287"/>
              <a:gd name="connsiteY4" fmla="*/ 3092448 h 3092448"/>
              <a:gd name="connsiteX5" fmla="*/ 0 w 3649287"/>
              <a:gd name="connsiteY5" fmla="*/ 1546224 h 309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9287" h="3092448">
                <a:moveTo>
                  <a:pt x="773113" y="0"/>
                </a:moveTo>
                <a:lnTo>
                  <a:pt x="2876175" y="0"/>
                </a:lnTo>
                <a:lnTo>
                  <a:pt x="3649287" y="1546224"/>
                </a:lnTo>
                <a:lnTo>
                  <a:pt x="2876175" y="3092448"/>
                </a:lnTo>
                <a:lnTo>
                  <a:pt x="773113" y="3092448"/>
                </a:lnTo>
                <a:lnTo>
                  <a:pt x="0" y="1546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F877375-4E69-4ECC-9660-B244041EA8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522644" y="1720716"/>
            <a:ext cx="3649287" cy="3092448"/>
          </a:xfrm>
          <a:custGeom>
            <a:avLst/>
            <a:gdLst>
              <a:gd name="connsiteX0" fmla="*/ 773113 w 3649287"/>
              <a:gd name="connsiteY0" fmla="*/ 0 h 3092448"/>
              <a:gd name="connsiteX1" fmla="*/ 2876175 w 3649287"/>
              <a:gd name="connsiteY1" fmla="*/ 0 h 3092448"/>
              <a:gd name="connsiteX2" fmla="*/ 3649287 w 3649287"/>
              <a:gd name="connsiteY2" fmla="*/ 1546224 h 3092448"/>
              <a:gd name="connsiteX3" fmla="*/ 2876175 w 3649287"/>
              <a:gd name="connsiteY3" fmla="*/ 3092448 h 3092448"/>
              <a:gd name="connsiteX4" fmla="*/ 773113 w 3649287"/>
              <a:gd name="connsiteY4" fmla="*/ 3092448 h 3092448"/>
              <a:gd name="connsiteX5" fmla="*/ 0 w 3649287"/>
              <a:gd name="connsiteY5" fmla="*/ 1546224 h 309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9287" h="3092448">
                <a:moveTo>
                  <a:pt x="773113" y="0"/>
                </a:moveTo>
                <a:lnTo>
                  <a:pt x="2876175" y="0"/>
                </a:lnTo>
                <a:lnTo>
                  <a:pt x="3649287" y="1546224"/>
                </a:lnTo>
                <a:lnTo>
                  <a:pt x="2876175" y="3092448"/>
                </a:lnTo>
                <a:lnTo>
                  <a:pt x="773113" y="3092448"/>
                </a:lnTo>
                <a:lnTo>
                  <a:pt x="0" y="1546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CEDF87A-A3B1-4753-9BAA-8619FA13ECE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95741" y="3291807"/>
            <a:ext cx="3649287" cy="3092448"/>
          </a:xfrm>
          <a:custGeom>
            <a:avLst/>
            <a:gdLst>
              <a:gd name="connsiteX0" fmla="*/ 773113 w 3649287"/>
              <a:gd name="connsiteY0" fmla="*/ 0 h 3092448"/>
              <a:gd name="connsiteX1" fmla="*/ 2876175 w 3649287"/>
              <a:gd name="connsiteY1" fmla="*/ 0 h 3092448"/>
              <a:gd name="connsiteX2" fmla="*/ 3649287 w 3649287"/>
              <a:gd name="connsiteY2" fmla="*/ 1546224 h 3092448"/>
              <a:gd name="connsiteX3" fmla="*/ 2876175 w 3649287"/>
              <a:gd name="connsiteY3" fmla="*/ 3092448 h 3092448"/>
              <a:gd name="connsiteX4" fmla="*/ 773113 w 3649287"/>
              <a:gd name="connsiteY4" fmla="*/ 3092448 h 3092448"/>
              <a:gd name="connsiteX5" fmla="*/ 0 w 3649287"/>
              <a:gd name="connsiteY5" fmla="*/ 1546224 h 309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9287" h="3092448">
                <a:moveTo>
                  <a:pt x="773113" y="0"/>
                </a:moveTo>
                <a:lnTo>
                  <a:pt x="2876175" y="0"/>
                </a:lnTo>
                <a:lnTo>
                  <a:pt x="3649287" y="1546224"/>
                </a:lnTo>
                <a:lnTo>
                  <a:pt x="2876175" y="3092448"/>
                </a:lnTo>
                <a:lnTo>
                  <a:pt x="773113" y="3092448"/>
                </a:lnTo>
                <a:lnTo>
                  <a:pt x="0" y="1546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Title 14">
            <a:extLst>
              <a:ext uri="{FF2B5EF4-FFF2-40B4-BE49-F238E27FC236}">
                <a16:creationId xmlns:a16="http://schemas.microsoft.com/office/drawing/2014/main" id="{9ABF8F90-DFF4-40A0-BD31-07E57E7D1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974239"/>
            <a:ext cx="6963818" cy="542248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8B9D322D-918C-4CC6-8C98-60A8CCFB14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0000" y="1708263"/>
            <a:ext cx="6963818" cy="30924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A0505776-4EA2-4028-BA9F-797CBC80C9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0000" y="6378087"/>
            <a:ext cx="1131916" cy="3216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3D2BFA3-452E-47D4-9112-55BD92B5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77490" y="6378087"/>
            <a:ext cx="5237018" cy="321651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endParaRPr lang="de-DE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F5667D0-2351-4243-91DE-4E3520FDD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6380312"/>
            <a:ext cx="1222080" cy="32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124BC65E-3DCB-4641-AC10-56D1050DECAD}" type="slidenum">
              <a:rPr lang="de-DE" smtClean="0"/>
              <a:pPr/>
              <a:t>‹#›</a:t>
            </a:fld>
            <a:endParaRPr lang="de-DE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C2A0FF2-D023-49BE-8716-127BB4693EA1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248017885"/>
              </p:ext>
            </p:extLst>
          </p:nvPr>
        </p:nvGraphicFramePr>
        <p:xfrm>
          <a:off x="1548254" y="180000"/>
          <a:ext cx="1042611" cy="475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430000" imgH="5210126" progId="AcroExch.Document.DC">
                  <p:embed/>
                </p:oleObj>
              </mc:Choice>
              <mc:Fallback>
                <p:oleObj name="Acrobat Document" r:id="rId3" imgW="11430000" imgH="5210126" progId="AcroExch.Document.DC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AC2A0FF2-D023-49BE-8716-127BB4693E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8254" y="180000"/>
                        <a:ext cx="1042611" cy="475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931609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neycomb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456DEC8-5D52-4DBE-87FD-039EE003E3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45018"/>
            <a:ext cx="3649287" cy="3092448"/>
          </a:xfrm>
          <a:custGeom>
            <a:avLst/>
            <a:gdLst>
              <a:gd name="connsiteX0" fmla="*/ 773113 w 3649287"/>
              <a:gd name="connsiteY0" fmla="*/ 0 h 3092448"/>
              <a:gd name="connsiteX1" fmla="*/ 2876175 w 3649287"/>
              <a:gd name="connsiteY1" fmla="*/ 0 h 3092448"/>
              <a:gd name="connsiteX2" fmla="*/ 3649287 w 3649287"/>
              <a:gd name="connsiteY2" fmla="*/ 1546224 h 3092448"/>
              <a:gd name="connsiteX3" fmla="*/ 2876175 w 3649287"/>
              <a:gd name="connsiteY3" fmla="*/ 3092448 h 3092448"/>
              <a:gd name="connsiteX4" fmla="*/ 773113 w 3649287"/>
              <a:gd name="connsiteY4" fmla="*/ 3092448 h 3092448"/>
              <a:gd name="connsiteX5" fmla="*/ 0 w 3649287"/>
              <a:gd name="connsiteY5" fmla="*/ 1546224 h 309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9287" h="3092448">
                <a:moveTo>
                  <a:pt x="773113" y="0"/>
                </a:moveTo>
                <a:lnTo>
                  <a:pt x="2876175" y="0"/>
                </a:lnTo>
                <a:lnTo>
                  <a:pt x="3649287" y="1546224"/>
                </a:lnTo>
                <a:lnTo>
                  <a:pt x="2876175" y="3092448"/>
                </a:lnTo>
                <a:lnTo>
                  <a:pt x="773113" y="3092448"/>
                </a:lnTo>
                <a:lnTo>
                  <a:pt x="0" y="1546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F877375-4E69-4ECC-9660-B244041EA8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926904" y="1717375"/>
            <a:ext cx="3649287" cy="3092448"/>
          </a:xfrm>
          <a:custGeom>
            <a:avLst/>
            <a:gdLst>
              <a:gd name="connsiteX0" fmla="*/ 773113 w 3649287"/>
              <a:gd name="connsiteY0" fmla="*/ 0 h 3092448"/>
              <a:gd name="connsiteX1" fmla="*/ 2876175 w 3649287"/>
              <a:gd name="connsiteY1" fmla="*/ 0 h 3092448"/>
              <a:gd name="connsiteX2" fmla="*/ 3649287 w 3649287"/>
              <a:gd name="connsiteY2" fmla="*/ 1546224 h 3092448"/>
              <a:gd name="connsiteX3" fmla="*/ 2876175 w 3649287"/>
              <a:gd name="connsiteY3" fmla="*/ 3092448 h 3092448"/>
              <a:gd name="connsiteX4" fmla="*/ 773113 w 3649287"/>
              <a:gd name="connsiteY4" fmla="*/ 3092448 h 3092448"/>
              <a:gd name="connsiteX5" fmla="*/ 0 w 3649287"/>
              <a:gd name="connsiteY5" fmla="*/ 1546224 h 309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9287" h="3092448">
                <a:moveTo>
                  <a:pt x="773113" y="0"/>
                </a:moveTo>
                <a:lnTo>
                  <a:pt x="2876175" y="0"/>
                </a:lnTo>
                <a:lnTo>
                  <a:pt x="3649287" y="1546224"/>
                </a:lnTo>
                <a:lnTo>
                  <a:pt x="2876175" y="3092448"/>
                </a:lnTo>
                <a:lnTo>
                  <a:pt x="773113" y="3092448"/>
                </a:lnTo>
                <a:lnTo>
                  <a:pt x="0" y="1546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CEDF87A-A3B1-4753-9BAA-8619FA13ECE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" y="3288466"/>
            <a:ext cx="3649287" cy="3092448"/>
          </a:xfrm>
          <a:custGeom>
            <a:avLst/>
            <a:gdLst>
              <a:gd name="connsiteX0" fmla="*/ 773113 w 3649287"/>
              <a:gd name="connsiteY0" fmla="*/ 0 h 3092448"/>
              <a:gd name="connsiteX1" fmla="*/ 2876175 w 3649287"/>
              <a:gd name="connsiteY1" fmla="*/ 0 h 3092448"/>
              <a:gd name="connsiteX2" fmla="*/ 3649287 w 3649287"/>
              <a:gd name="connsiteY2" fmla="*/ 1546224 h 3092448"/>
              <a:gd name="connsiteX3" fmla="*/ 2876175 w 3649287"/>
              <a:gd name="connsiteY3" fmla="*/ 3092448 h 3092448"/>
              <a:gd name="connsiteX4" fmla="*/ 773113 w 3649287"/>
              <a:gd name="connsiteY4" fmla="*/ 3092448 h 3092448"/>
              <a:gd name="connsiteX5" fmla="*/ 0 w 3649287"/>
              <a:gd name="connsiteY5" fmla="*/ 1546224 h 309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9287" h="3092448">
                <a:moveTo>
                  <a:pt x="773113" y="0"/>
                </a:moveTo>
                <a:lnTo>
                  <a:pt x="2876175" y="0"/>
                </a:lnTo>
                <a:lnTo>
                  <a:pt x="3649287" y="1546224"/>
                </a:lnTo>
                <a:lnTo>
                  <a:pt x="2876175" y="3092448"/>
                </a:lnTo>
                <a:lnTo>
                  <a:pt x="773113" y="3092448"/>
                </a:lnTo>
                <a:lnTo>
                  <a:pt x="0" y="1546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C611DE-BBAD-4B4F-8A55-FDECCA56E1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00" y="180000"/>
            <a:ext cx="1331745" cy="448907"/>
          </a:xfrm>
          <a:prstGeom prst="rect">
            <a:avLst/>
          </a:prstGeom>
        </p:spPr>
      </p:pic>
      <p:sp>
        <p:nvSpPr>
          <p:cNvPr id="17" name="Title 14">
            <a:extLst>
              <a:ext uri="{FF2B5EF4-FFF2-40B4-BE49-F238E27FC236}">
                <a16:creationId xmlns:a16="http://schemas.microsoft.com/office/drawing/2014/main" id="{3DE83DB5-82F7-4EC2-B154-B3F6E0BE88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0" y="853200"/>
            <a:ext cx="6963818" cy="542248"/>
          </a:xfrm>
          <a:prstGeom prst="rect">
            <a:avLst/>
          </a:prstGeom>
        </p:spPr>
        <p:txBody>
          <a:bodyPr/>
          <a:lstStyle>
            <a:lvl1pPr algn="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endParaRPr lang="de-DE" dirty="0"/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5BC7D5B2-2D0E-439B-BA03-BCCBDDF1E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40000" y="1619741"/>
            <a:ext cx="6963818" cy="3092450"/>
          </a:xfrm>
          <a:prstGeom prst="rect">
            <a:avLst/>
          </a:prstGeom>
        </p:spPr>
        <p:txBody>
          <a:bodyPr/>
          <a:lstStyle>
            <a:lvl1pPr algn="r">
              <a:defRPr sz="2000"/>
            </a:lvl1pPr>
            <a:lvl2pPr algn="r">
              <a:defRPr sz="1800"/>
            </a:lvl2pPr>
            <a:lvl3pPr algn="r">
              <a:defRPr sz="16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E0E19D1-762B-49DA-9BE7-774659947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0000" y="6378087"/>
            <a:ext cx="1131916" cy="3216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1E48797-7071-4B68-B528-4257E1AE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77490" y="6378087"/>
            <a:ext cx="5237018" cy="321651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endParaRPr lang="de-DE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42D8F6F-1889-4AC5-88AB-6AB4A5BB9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6380312"/>
            <a:ext cx="1222080" cy="32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124BC65E-3DCB-4641-AC10-56D1050DECAD}" type="slidenum">
              <a:rPr lang="de-DE" smtClean="0"/>
              <a:pPr/>
              <a:t>‹#›</a:t>
            </a:fld>
            <a:endParaRPr lang="de-DE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8A738FAF-C1A5-4DA3-A23D-DC948DE7F596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191682796"/>
              </p:ext>
            </p:extLst>
          </p:nvPr>
        </p:nvGraphicFramePr>
        <p:xfrm>
          <a:off x="9577389" y="153650"/>
          <a:ext cx="1042611" cy="475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430000" imgH="5210126" progId="AcroExch.Document.DC">
                  <p:embed/>
                </p:oleObj>
              </mc:Choice>
              <mc:Fallback>
                <p:oleObj name="Acrobat Document" r:id="rId3" imgW="11430000" imgH="5210126" progId="AcroExch.Document.DC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8A738FAF-C1A5-4DA3-A23D-DC948DE7F5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77389" y="153650"/>
                        <a:ext cx="1042611" cy="475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250583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neycomb_2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552452-8407-460F-AB2E-AD7C7420E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331745" cy="448907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456DEC8-5D52-4DBE-87FD-039EE003E3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45160" y="156038"/>
            <a:ext cx="3649287" cy="3092448"/>
          </a:xfrm>
          <a:custGeom>
            <a:avLst/>
            <a:gdLst>
              <a:gd name="connsiteX0" fmla="*/ 773113 w 3649287"/>
              <a:gd name="connsiteY0" fmla="*/ 0 h 3092448"/>
              <a:gd name="connsiteX1" fmla="*/ 2876175 w 3649287"/>
              <a:gd name="connsiteY1" fmla="*/ 0 h 3092448"/>
              <a:gd name="connsiteX2" fmla="*/ 3649287 w 3649287"/>
              <a:gd name="connsiteY2" fmla="*/ 1546224 h 3092448"/>
              <a:gd name="connsiteX3" fmla="*/ 2876175 w 3649287"/>
              <a:gd name="connsiteY3" fmla="*/ 3092448 h 3092448"/>
              <a:gd name="connsiteX4" fmla="*/ 773113 w 3649287"/>
              <a:gd name="connsiteY4" fmla="*/ 3092448 h 3092448"/>
              <a:gd name="connsiteX5" fmla="*/ 0 w 3649287"/>
              <a:gd name="connsiteY5" fmla="*/ 1546224 h 309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9287" h="3092448">
                <a:moveTo>
                  <a:pt x="773113" y="0"/>
                </a:moveTo>
                <a:lnTo>
                  <a:pt x="2876175" y="0"/>
                </a:lnTo>
                <a:lnTo>
                  <a:pt x="3649287" y="1546224"/>
                </a:lnTo>
                <a:lnTo>
                  <a:pt x="2876175" y="3092448"/>
                </a:lnTo>
                <a:lnTo>
                  <a:pt x="773113" y="3092448"/>
                </a:lnTo>
                <a:lnTo>
                  <a:pt x="0" y="1546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F877375-4E69-4ECC-9660-B244041EA8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37127" y="2015172"/>
            <a:ext cx="3065253" cy="2695115"/>
          </a:xfrm>
          <a:custGeom>
            <a:avLst/>
            <a:gdLst>
              <a:gd name="connsiteX0" fmla="*/ 773113 w 3649287"/>
              <a:gd name="connsiteY0" fmla="*/ 0 h 3092448"/>
              <a:gd name="connsiteX1" fmla="*/ 2876175 w 3649287"/>
              <a:gd name="connsiteY1" fmla="*/ 0 h 3092448"/>
              <a:gd name="connsiteX2" fmla="*/ 3649287 w 3649287"/>
              <a:gd name="connsiteY2" fmla="*/ 1546224 h 3092448"/>
              <a:gd name="connsiteX3" fmla="*/ 2876175 w 3649287"/>
              <a:gd name="connsiteY3" fmla="*/ 3092448 h 3092448"/>
              <a:gd name="connsiteX4" fmla="*/ 773113 w 3649287"/>
              <a:gd name="connsiteY4" fmla="*/ 3092448 h 3092448"/>
              <a:gd name="connsiteX5" fmla="*/ 0 w 3649287"/>
              <a:gd name="connsiteY5" fmla="*/ 1546224 h 309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9287" h="3092448">
                <a:moveTo>
                  <a:pt x="773113" y="0"/>
                </a:moveTo>
                <a:lnTo>
                  <a:pt x="2876175" y="0"/>
                </a:lnTo>
                <a:lnTo>
                  <a:pt x="3649287" y="1546224"/>
                </a:lnTo>
                <a:lnTo>
                  <a:pt x="2876175" y="3092448"/>
                </a:lnTo>
                <a:lnTo>
                  <a:pt x="773113" y="3092448"/>
                </a:lnTo>
                <a:lnTo>
                  <a:pt x="0" y="1546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CEDF87A-A3B1-4753-9BAA-8619FA13ECE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27350" y="3456826"/>
            <a:ext cx="3065253" cy="2695116"/>
          </a:xfrm>
          <a:custGeom>
            <a:avLst/>
            <a:gdLst>
              <a:gd name="connsiteX0" fmla="*/ 773113 w 3649287"/>
              <a:gd name="connsiteY0" fmla="*/ 0 h 3092448"/>
              <a:gd name="connsiteX1" fmla="*/ 2876175 w 3649287"/>
              <a:gd name="connsiteY1" fmla="*/ 0 h 3092448"/>
              <a:gd name="connsiteX2" fmla="*/ 3649287 w 3649287"/>
              <a:gd name="connsiteY2" fmla="*/ 1546224 h 3092448"/>
              <a:gd name="connsiteX3" fmla="*/ 2876175 w 3649287"/>
              <a:gd name="connsiteY3" fmla="*/ 3092448 h 3092448"/>
              <a:gd name="connsiteX4" fmla="*/ 773113 w 3649287"/>
              <a:gd name="connsiteY4" fmla="*/ 3092448 h 3092448"/>
              <a:gd name="connsiteX5" fmla="*/ 0 w 3649287"/>
              <a:gd name="connsiteY5" fmla="*/ 1546224 h 309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9287" h="3092448">
                <a:moveTo>
                  <a:pt x="773113" y="0"/>
                </a:moveTo>
                <a:lnTo>
                  <a:pt x="2876175" y="0"/>
                </a:lnTo>
                <a:lnTo>
                  <a:pt x="3649287" y="1546224"/>
                </a:lnTo>
                <a:lnTo>
                  <a:pt x="2876175" y="3092448"/>
                </a:lnTo>
                <a:lnTo>
                  <a:pt x="773113" y="3092448"/>
                </a:lnTo>
                <a:lnTo>
                  <a:pt x="0" y="1546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Title 14">
            <a:extLst>
              <a:ext uri="{FF2B5EF4-FFF2-40B4-BE49-F238E27FC236}">
                <a16:creationId xmlns:a16="http://schemas.microsoft.com/office/drawing/2014/main" id="{00406EF6-9019-4775-AD94-23B269451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982552"/>
            <a:ext cx="6963818" cy="543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04784129-6B7A-401F-A106-409F27769D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0000" y="1708263"/>
            <a:ext cx="6963818" cy="30924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3AFC8E9-28AE-419E-8290-9A1D846C4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0000" y="6378087"/>
            <a:ext cx="1131916" cy="3216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4873339-3361-4A24-AFB4-E9E1B1334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77490" y="6378087"/>
            <a:ext cx="5237018" cy="321651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endParaRPr lang="de-DE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260B9AB-C00B-4586-B13B-E98ABE585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6380312"/>
            <a:ext cx="1222080" cy="32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124BC65E-3DCB-4641-AC10-56D1050DECAD}" type="slidenum">
              <a:rPr lang="de-DE" smtClean="0"/>
              <a:pPr/>
              <a:t>‹#›</a:t>
            </a:fld>
            <a:endParaRPr lang="de-DE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F9C6D420-267F-4386-BD72-C5E30906D724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248017885"/>
              </p:ext>
            </p:extLst>
          </p:nvPr>
        </p:nvGraphicFramePr>
        <p:xfrm>
          <a:off x="1548254" y="180000"/>
          <a:ext cx="1042611" cy="475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430000" imgH="5210126" progId="AcroExch.Document.DC">
                  <p:embed/>
                </p:oleObj>
              </mc:Choice>
              <mc:Fallback>
                <p:oleObj name="Acrobat Document" r:id="rId3" imgW="11430000" imgH="5210126" progId="AcroExch.Document.DC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F9C6D420-267F-4386-BD72-C5E30906D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8254" y="180000"/>
                        <a:ext cx="1042611" cy="475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099673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neycomb_2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C611DE-BBAD-4B4F-8A55-FDECCA56E1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00" y="180000"/>
            <a:ext cx="1331745" cy="448907"/>
          </a:xfrm>
          <a:prstGeom prst="rect">
            <a:avLst/>
          </a:prstGeom>
        </p:spPr>
      </p:pic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B09EBE8B-9E44-40AA-9FD0-88A3BEE68F4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9682" y="254665"/>
            <a:ext cx="3649287" cy="3092448"/>
          </a:xfrm>
          <a:custGeom>
            <a:avLst/>
            <a:gdLst>
              <a:gd name="connsiteX0" fmla="*/ 773113 w 3649287"/>
              <a:gd name="connsiteY0" fmla="*/ 0 h 3092448"/>
              <a:gd name="connsiteX1" fmla="*/ 2876175 w 3649287"/>
              <a:gd name="connsiteY1" fmla="*/ 0 h 3092448"/>
              <a:gd name="connsiteX2" fmla="*/ 3649287 w 3649287"/>
              <a:gd name="connsiteY2" fmla="*/ 1546224 h 3092448"/>
              <a:gd name="connsiteX3" fmla="*/ 2876175 w 3649287"/>
              <a:gd name="connsiteY3" fmla="*/ 3092448 h 3092448"/>
              <a:gd name="connsiteX4" fmla="*/ 773113 w 3649287"/>
              <a:gd name="connsiteY4" fmla="*/ 3092448 h 3092448"/>
              <a:gd name="connsiteX5" fmla="*/ 0 w 3649287"/>
              <a:gd name="connsiteY5" fmla="*/ 1546224 h 309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9287" h="3092448">
                <a:moveTo>
                  <a:pt x="773113" y="0"/>
                </a:moveTo>
                <a:lnTo>
                  <a:pt x="2876175" y="0"/>
                </a:lnTo>
                <a:lnTo>
                  <a:pt x="3649287" y="1546224"/>
                </a:lnTo>
                <a:lnTo>
                  <a:pt x="2876175" y="3092448"/>
                </a:lnTo>
                <a:lnTo>
                  <a:pt x="773113" y="3092448"/>
                </a:lnTo>
                <a:lnTo>
                  <a:pt x="0" y="1546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7" name="Picture Placeholder 19">
            <a:extLst>
              <a:ext uri="{FF2B5EF4-FFF2-40B4-BE49-F238E27FC236}">
                <a16:creationId xmlns:a16="http://schemas.microsoft.com/office/drawing/2014/main" id="{94FAB885-D188-4C62-86D8-BACC35CC51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41649" y="2105486"/>
            <a:ext cx="3065253" cy="2695115"/>
          </a:xfrm>
          <a:custGeom>
            <a:avLst/>
            <a:gdLst>
              <a:gd name="connsiteX0" fmla="*/ 773113 w 3649287"/>
              <a:gd name="connsiteY0" fmla="*/ 0 h 3092448"/>
              <a:gd name="connsiteX1" fmla="*/ 2876175 w 3649287"/>
              <a:gd name="connsiteY1" fmla="*/ 0 h 3092448"/>
              <a:gd name="connsiteX2" fmla="*/ 3649287 w 3649287"/>
              <a:gd name="connsiteY2" fmla="*/ 1546224 h 3092448"/>
              <a:gd name="connsiteX3" fmla="*/ 2876175 w 3649287"/>
              <a:gd name="connsiteY3" fmla="*/ 3092448 h 3092448"/>
              <a:gd name="connsiteX4" fmla="*/ 773113 w 3649287"/>
              <a:gd name="connsiteY4" fmla="*/ 3092448 h 3092448"/>
              <a:gd name="connsiteX5" fmla="*/ 0 w 3649287"/>
              <a:gd name="connsiteY5" fmla="*/ 1546224 h 309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9287" h="3092448">
                <a:moveTo>
                  <a:pt x="773113" y="0"/>
                </a:moveTo>
                <a:lnTo>
                  <a:pt x="2876175" y="0"/>
                </a:lnTo>
                <a:lnTo>
                  <a:pt x="3649287" y="1546224"/>
                </a:lnTo>
                <a:lnTo>
                  <a:pt x="2876175" y="3092448"/>
                </a:lnTo>
                <a:lnTo>
                  <a:pt x="773113" y="3092448"/>
                </a:lnTo>
                <a:lnTo>
                  <a:pt x="0" y="1546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9" name="Picture Placeholder 21">
            <a:extLst>
              <a:ext uri="{FF2B5EF4-FFF2-40B4-BE49-F238E27FC236}">
                <a16:creationId xmlns:a16="http://schemas.microsoft.com/office/drawing/2014/main" id="{DCAC558B-37AF-45C5-8489-328D0981828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31872" y="3547140"/>
            <a:ext cx="3065253" cy="2695116"/>
          </a:xfrm>
          <a:custGeom>
            <a:avLst/>
            <a:gdLst>
              <a:gd name="connsiteX0" fmla="*/ 773113 w 3649287"/>
              <a:gd name="connsiteY0" fmla="*/ 0 h 3092448"/>
              <a:gd name="connsiteX1" fmla="*/ 2876175 w 3649287"/>
              <a:gd name="connsiteY1" fmla="*/ 0 h 3092448"/>
              <a:gd name="connsiteX2" fmla="*/ 3649287 w 3649287"/>
              <a:gd name="connsiteY2" fmla="*/ 1546224 h 3092448"/>
              <a:gd name="connsiteX3" fmla="*/ 2876175 w 3649287"/>
              <a:gd name="connsiteY3" fmla="*/ 3092448 h 3092448"/>
              <a:gd name="connsiteX4" fmla="*/ 773113 w 3649287"/>
              <a:gd name="connsiteY4" fmla="*/ 3092448 h 3092448"/>
              <a:gd name="connsiteX5" fmla="*/ 0 w 3649287"/>
              <a:gd name="connsiteY5" fmla="*/ 1546224 h 309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9287" h="3092448">
                <a:moveTo>
                  <a:pt x="773113" y="0"/>
                </a:moveTo>
                <a:lnTo>
                  <a:pt x="2876175" y="0"/>
                </a:lnTo>
                <a:lnTo>
                  <a:pt x="3649287" y="1546224"/>
                </a:lnTo>
                <a:lnTo>
                  <a:pt x="2876175" y="3092448"/>
                </a:lnTo>
                <a:lnTo>
                  <a:pt x="773113" y="3092448"/>
                </a:lnTo>
                <a:lnTo>
                  <a:pt x="0" y="1546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8" name="Title 14">
            <a:extLst>
              <a:ext uri="{FF2B5EF4-FFF2-40B4-BE49-F238E27FC236}">
                <a16:creationId xmlns:a16="http://schemas.microsoft.com/office/drawing/2014/main" id="{155485F5-0308-4A19-B979-1DD204B28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0" y="853200"/>
            <a:ext cx="6963818" cy="542248"/>
          </a:xfrm>
          <a:prstGeom prst="rect">
            <a:avLst/>
          </a:prstGeom>
        </p:spPr>
        <p:txBody>
          <a:bodyPr/>
          <a:lstStyle>
            <a:lvl1pPr algn="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endParaRPr lang="de-DE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BF215E84-693D-4E27-9067-32275C1DD3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40000" y="1619741"/>
            <a:ext cx="6963818" cy="3092450"/>
          </a:xfrm>
          <a:prstGeom prst="rect">
            <a:avLst/>
          </a:prstGeom>
        </p:spPr>
        <p:txBody>
          <a:bodyPr/>
          <a:lstStyle>
            <a:lvl1pPr algn="r">
              <a:defRPr sz="2000"/>
            </a:lvl1pPr>
            <a:lvl2pPr algn="r">
              <a:defRPr sz="1800"/>
            </a:lvl2pPr>
            <a:lvl3pPr algn="r">
              <a:defRPr sz="16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53A5767D-A4C6-4A34-90D8-8F341A6FE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0000" y="6378087"/>
            <a:ext cx="1131916" cy="3216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691A2565-63F9-4278-AA62-95F75253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77490" y="6378087"/>
            <a:ext cx="5237018" cy="321651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endParaRPr lang="de-DE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F15D7DC8-7CEA-4688-8F48-66C60DE3E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6380312"/>
            <a:ext cx="1222080" cy="32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124BC65E-3DCB-4641-AC10-56D1050DECAD}" type="slidenum">
              <a:rPr lang="de-DE" smtClean="0"/>
              <a:pPr/>
              <a:t>‹#›</a:t>
            </a:fld>
            <a:endParaRPr lang="de-DE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8929A7D8-44F5-48E5-9E83-DF899DBFFB69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191682796"/>
              </p:ext>
            </p:extLst>
          </p:nvPr>
        </p:nvGraphicFramePr>
        <p:xfrm>
          <a:off x="9577389" y="153650"/>
          <a:ext cx="1042611" cy="475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430000" imgH="5210126" progId="AcroExch.Document.DC">
                  <p:embed/>
                </p:oleObj>
              </mc:Choice>
              <mc:Fallback>
                <p:oleObj name="Acrobat Document" r:id="rId3" imgW="11430000" imgH="5210126" progId="AcroExch.Document.DC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8929A7D8-44F5-48E5-9E83-DF899DBFFB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77389" y="153650"/>
                        <a:ext cx="1042611" cy="475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724766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92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7" r:id="rId2"/>
    <p:sldLayoutId id="2147483658" r:id="rId3"/>
    <p:sldLayoutId id="2147483649" r:id="rId4"/>
    <p:sldLayoutId id="2147483650" r:id="rId5"/>
    <p:sldLayoutId id="2147483651" r:id="rId6"/>
    <p:sldLayoutId id="2147483652" r:id="rId7"/>
    <p:sldLayoutId id="2147483655" r:id="rId8"/>
    <p:sldLayoutId id="2147483656" r:id="rId9"/>
    <p:sldLayoutId id="2147483659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1.png"/><Relationship Id="rId4" Type="http://schemas.openxmlformats.org/officeDocument/2006/relationships/image" Target="../media/image2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1EDB6B-1A8F-462A-AE3C-1FE63834FEFB}"/>
              </a:ext>
            </a:extLst>
          </p:cNvPr>
          <p:cNvSpPr txBox="1"/>
          <p:nvPr/>
        </p:nvSpPr>
        <p:spPr>
          <a:xfrm>
            <a:off x="59142" y="4298799"/>
            <a:ext cx="8875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J. Prottung, C. Haack &amp; A.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Llorente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Anaya for P-ONE collaboration</a:t>
            </a:r>
            <a:br>
              <a:rPr lang="en-US" sz="1600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TUM – Experimental Physics with Cosmic Particles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B7B5B14-5A60-455C-A9DB-39E4AF2C9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2" y="3061264"/>
            <a:ext cx="8069790" cy="617255"/>
          </a:xfrm>
        </p:spPr>
        <p:txBody>
          <a:bodyPr/>
          <a:lstStyle/>
          <a:p>
            <a:r>
              <a:rPr lang="en-US" sz="3000" dirty="0">
                <a:solidFill>
                  <a:schemeClr val="tx1"/>
                </a:solidFill>
              </a:rPr>
              <a:t>Machine-learning aided experimental design for </a:t>
            </a:r>
            <a:br>
              <a:rPr lang="en-US" sz="3000">
                <a:solidFill>
                  <a:schemeClr val="tx1"/>
                </a:solidFill>
              </a:rPr>
            </a:br>
            <a:r>
              <a:rPr lang="en-US" sz="3000" b="1">
                <a:solidFill>
                  <a:schemeClr val="tx1"/>
                </a:solidFill>
              </a:rPr>
              <a:t>P-ONE</a:t>
            </a:r>
            <a:endParaRPr lang="de-DE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4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EF57FF-91AF-420A-9932-C63734C25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2D3582-C12F-48C5-B672-D46D0955E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P-ONE |  J. Prottung, C. Haack &amp; A. Llorrente Anaya| Technical University Munich</a:t>
            </a:r>
          </a:p>
          <a:p>
            <a:endParaRPr lang="de-DE"/>
          </a:p>
          <a:p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345F49-2C5B-4BBC-8961-C6BD25BB0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Triggering Principle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B738F-FEC2-4055-BB0B-5438642E5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4BC65E-3DCB-4641-AC10-56D1050DECAD}" type="slidenum">
              <a:rPr lang="de-DE" smtClean="0"/>
              <a:pPr/>
              <a:t>10</a:t>
            </a:fld>
            <a:endParaRPr lang="de-DE" dirty="0"/>
          </a:p>
        </p:txBody>
      </p:sp>
      <p:cxnSp>
        <p:nvCxnSpPr>
          <p:cNvPr id="7" name="Gerader Verbinder 29">
            <a:extLst>
              <a:ext uri="{FF2B5EF4-FFF2-40B4-BE49-F238E27FC236}">
                <a16:creationId xmlns:a16="http://schemas.microsoft.com/office/drawing/2014/main" id="{C49784AE-0363-4DC6-BAEB-B9E609AA873E}"/>
              </a:ext>
            </a:extLst>
          </p:cNvPr>
          <p:cNvCxnSpPr>
            <a:cxnSpLocks/>
          </p:cNvCxnSpPr>
          <p:nvPr/>
        </p:nvCxnSpPr>
        <p:spPr>
          <a:xfrm>
            <a:off x="1454921" y="1918623"/>
            <a:ext cx="0" cy="3754699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30">
            <a:extLst>
              <a:ext uri="{FF2B5EF4-FFF2-40B4-BE49-F238E27FC236}">
                <a16:creationId xmlns:a16="http://schemas.microsoft.com/office/drawing/2014/main" id="{B80A7456-07F9-4A14-BAEF-868EAE3A8A71}"/>
              </a:ext>
            </a:extLst>
          </p:cNvPr>
          <p:cNvSpPr/>
          <p:nvPr/>
        </p:nvSpPr>
        <p:spPr>
          <a:xfrm>
            <a:off x="1227326" y="2250743"/>
            <a:ext cx="455190" cy="4551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9" name="Ellipse 31">
            <a:extLst>
              <a:ext uri="{FF2B5EF4-FFF2-40B4-BE49-F238E27FC236}">
                <a16:creationId xmlns:a16="http://schemas.microsoft.com/office/drawing/2014/main" id="{C40C8659-CF21-4123-A5E4-86E34BCB9A3C}"/>
              </a:ext>
            </a:extLst>
          </p:cNvPr>
          <p:cNvSpPr/>
          <p:nvPr/>
        </p:nvSpPr>
        <p:spPr>
          <a:xfrm>
            <a:off x="1227326" y="3566465"/>
            <a:ext cx="455190" cy="4551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10" name="Ellipse 32">
            <a:extLst>
              <a:ext uri="{FF2B5EF4-FFF2-40B4-BE49-F238E27FC236}">
                <a16:creationId xmlns:a16="http://schemas.microsoft.com/office/drawing/2014/main" id="{991BEC31-2F42-4425-ACD1-1BCA1D92F3F3}"/>
              </a:ext>
            </a:extLst>
          </p:cNvPr>
          <p:cNvSpPr/>
          <p:nvPr/>
        </p:nvSpPr>
        <p:spPr>
          <a:xfrm>
            <a:off x="1227326" y="4882187"/>
            <a:ext cx="455190" cy="4551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pic>
        <p:nvPicPr>
          <p:cNvPr id="12" name="Grafik 5">
            <a:extLst>
              <a:ext uri="{FF2B5EF4-FFF2-40B4-BE49-F238E27FC236}">
                <a16:creationId xmlns:a16="http://schemas.microsoft.com/office/drawing/2014/main" id="{CF7D87B3-88CB-46B1-ADBA-FCA5DE60B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964" y="1876532"/>
            <a:ext cx="1800945" cy="1203611"/>
          </a:xfrm>
          <a:prstGeom prst="rect">
            <a:avLst/>
          </a:prstGeom>
        </p:spPr>
      </p:pic>
      <p:pic>
        <p:nvPicPr>
          <p:cNvPr id="13" name="Grafik 5">
            <a:extLst>
              <a:ext uri="{FF2B5EF4-FFF2-40B4-BE49-F238E27FC236}">
                <a16:creationId xmlns:a16="http://schemas.microsoft.com/office/drawing/2014/main" id="{1979AD00-DD90-4179-9A57-E5D5D2463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964" y="3192254"/>
            <a:ext cx="1800945" cy="1203611"/>
          </a:xfrm>
          <a:prstGeom prst="rect">
            <a:avLst/>
          </a:prstGeom>
        </p:spPr>
      </p:pic>
      <p:pic>
        <p:nvPicPr>
          <p:cNvPr id="14" name="Grafik 5">
            <a:extLst>
              <a:ext uri="{FF2B5EF4-FFF2-40B4-BE49-F238E27FC236}">
                <a16:creationId xmlns:a16="http://schemas.microsoft.com/office/drawing/2014/main" id="{266A86A7-6079-49CC-921B-9319BA5C1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964" y="4507976"/>
            <a:ext cx="1800945" cy="12036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7A5B132-068D-4FF6-BB02-12215DF10FB8}"/>
              </a:ext>
            </a:extLst>
          </p:cNvPr>
          <p:cNvSpPr/>
          <p:nvPr/>
        </p:nvSpPr>
        <p:spPr>
          <a:xfrm>
            <a:off x="4011235" y="1918622"/>
            <a:ext cx="717354" cy="3754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Preprocessing</a:t>
            </a:r>
            <a:endParaRPr lang="en-DE" dirty="0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8D817801-583C-4242-B48E-2A352C88C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622" y="2601972"/>
            <a:ext cx="3387397" cy="238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9193005-F3C9-4ACA-A4D1-93AFEA3B24C5}"/>
              </a:ext>
            </a:extLst>
          </p:cNvPr>
          <p:cNvSpPr/>
          <p:nvPr/>
        </p:nvSpPr>
        <p:spPr>
          <a:xfrm>
            <a:off x="8760053" y="2545108"/>
            <a:ext cx="1768177" cy="3216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Type</a:t>
            </a:r>
            <a:endParaRPr lang="en-D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2A7251-F91E-4115-8150-93070DBC859E}"/>
              </a:ext>
            </a:extLst>
          </p:cNvPr>
          <p:cNvSpPr/>
          <p:nvPr/>
        </p:nvSpPr>
        <p:spPr>
          <a:xfrm>
            <a:off x="8760053" y="2866758"/>
            <a:ext cx="1768177" cy="3216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Keep (yes, no)</a:t>
            </a:r>
            <a:endParaRPr lang="en-DE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74D63E-CE20-431A-ADE3-982D590A6271}"/>
              </a:ext>
            </a:extLst>
          </p:cNvPr>
          <p:cNvSpPr/>
          <p:nvPr/>
        </p:nvSpPr>
        <p:spPr>
          <a:xfrm>
            <a:off x="8760053" y="3188408"/>
            <a:ext cx="1768177" cy="3216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Direction</a:t>
            </a:r>
            <a:endParaRPr lang="en-DE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04BFDD-5CBF-4890-9E22-A4434194BD37}"/>
              </a:ext>
            </a:extLst>
          </p:cNvPr>
          <p:cNvSpPr/>
          <p:nvPr/>
        </p:nvSpPr>
        <p:spPr>
          <a:xfrm>
            <a:off x="8760052" y="3510058"/>
            <a:ext cx="1768177" cy="3216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Energy</a:t>
            </a:r>
            <a:endParaRPr lang="en-D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C83D7C-67A2-404A-B71A-DA74D1DE37C4}"/>
              </a:ext>
            </a:extLst>
          </p:cNvPr>
          <p:cNvSpPr/>
          <p:nvPr/>
        </p:nvSpPr>
        <p:spPr>
          <a:xfrm>
            <a:off x="8760051" y="3831708"/>
            <a:ext cx="1768177" cy="3216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  <a:endParaRPr lang="en-DE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1AC607-5F50-4372-8CB7-546AF68BEE6D}"/>
              </a:ext>
            </a:extLst>
          </p:cNvPr>
          <p:cNvSpPr/>
          <p:nvPr/>
        </p:nvSpPr>
        <p:spPr>
          <a:xfrm>
            <a:off x="8760050" y="4153358"/>
            <a:ext cx="1768177" cy="3216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  <a:endParaRPr lang="en-DE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AC6C90-8372-4605-8F3A-E468C2347FDF}"/>
              </a:ext>
            </a:extLst>
          </p:cNvPr>
          <p:cNvSpPr/>
          <p:nvPr/>
        </p:nvSpPr>
        <p:spPr>
          <a:xfrm>
            <a:off x="8760049" y="4475008"/>
            <a:ext cx="1768177" cy="3216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  <a:endParaRPr lang="en-DE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24537F-6B2E-47DA-B6E4-72BC2D7B7F6C}"/>
              </a:ext>
            </a:extLst>
          </p:cNvPr>
          <p:cNvSpPr/>
          <p:nvPr/>
        </p:nvSpPr>
        <p:spPr>
          <a:xfrm>
            <a:off x="8760048" y="4796658"/>
            <a:ext cx="1768177" cy="3216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  <a:endParaRPr lang="en-DE" dirty="0"/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CAA7A0CA-271D-4BC8-A8DC-36636B4040AA}"/>
              </a:ext>
            </a:extLst>
          </p:cNvPr>
          <p:cNvSpPr/>
          <p:nvPr/>
        </p:nvSpPr>
        <p:spPr>
          <a:xfrm>
            <a:off x="9083376" y="1225188"/>
            <a:ext cx="2928623" cy="114067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Cascade, track, background, noise, etc.</a:t>
            </a:r>
            <a:endParaRPr lang="en-DE" dirty="0"/>
          </a:p>
        </p:txBody>
      </p:sp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CA53AE98-7677-4E1D-9DB5-B4552D723FAC}"/>
              </a:ext>
            </a:extLst>
          </p:cNvPr>
          <p:cNvSpPr/>
          <p:nvPr/>
        </p:nvSpPr>
        <p:spPr>
          <a:xfrm>
            <a:off x="10000319" y="3763721"/>
            <a:ext cx="2011680" cy="1032937"/>
          </a:xfrm>
          <a:prstGeom prst="wedgeEllipseCallout">
            <a:avLst>
              <a:gd name="adj1" fmla="val -44845"/>
              <a:gd name="adj2" fmla="val -625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Reconstructed properties</a:t>
            </a:r>
            <a:endParaRPr lang="en-DE" dirty="0"/>
          </a:p>
        </p:txBody>
      </p:sp>
      <p:sp>
        <p:nvSpPr>
          <p:cNvPr id="61" name="Explosion: 8 Zacken 21">
            <a:extLst>
              <a:ext uri="{FF2B5EF4-FFF2-40B4-BE49-F238E27FC236}">
                <a16:creationId xmlns:a16="http://schemas.microsoft.com/office/drawing/2014/main" id="{03E4BE85-A042-4B02-9EC3-C98B80400B8B}"/>
              </a:ext>
            </a:extLst>
          </p:cNvPr>
          <p:cNvSpPr/>
          <p:nvPr/>
        </p:nvSpPr>
        <p:spPr>
          <a:xfrm>
            <a:off x="113397" y="3348088"/>
            <a:ext cx="527585" cy="483620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Gerade Verbindung mit Pfeil 11">
            <a:extLst>
              <a:ext uri="{FF2B5EF4-FFF2-40B4-BE49-F238E27FC236}">
                <a16:creationId xmlns:a16="http://schemas.microsoft.com/office/drawing/2014/main" id="{298E801E-54A8-4305-A2B1-26030D5BE1C0}"/>
              </a:ext>
            </a:extLst>
          </p:cNvPr>
          <p:cNvCxnSpPr>
            <a:cxnSpLocks/>
          </p:cNvCxnSpPr>
          <p:nvPr/>
        </p:nvCxnSpPr>
        <p:spPr>
          <a:xfrm>
            <a:off x="781591" y="3686020"/>
            <a:ext cx="253460" cy="66044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13">
            <a:extLst>
              <a:ext uri="{FF2B5EF4-FFF2-40B4-BE49-F238E27FC236}">
                <a16:creationId xmlns:a16="http://schemas.microsoft.com/office/drawing/2014/main" id="{248848AB-9608-4B88-982D-0B7434A9DEE7}"/>
              </a:ext>
            </a:extLst>
          </p:cNvPr>
          <p:cNvCxnSpPr>
            <a:cxnSpLocks/>
          </p:cNvCxnSpPr>
          <p:nvPr/>
        </p:nvCxnSpPr>
        <p:spPr>
          <a:xfrm flipV="1">
            <a:off x="799804" y="3566465"/>
            <a:ext cx="215635" cy="32797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15">
            <a:extLst>
              <a:ext uri="{FF2B5EF4-FFF2-40B4-BE49-F238E27FC236}">
                <a16:creationId xmlns:a16="http://schemas.microsoft.com/office/drawing/2014/main" id="{15C697C5-E8F2-4E5B-91AB-E86D1094EB3A}"/>
              </a:ext>
            </a:extLst>
          </p:cNvPr>
          <p:cNvCxnSpPr>
            <a:cxnSpLocks/>
          </p:cNvCxnSpPr>
          <p:nvPr/>
        </p:nvCxnSpPr>
        <p:spPr>
          <a:xfrm flipV="1">
            <a:off x="820030" y="3373926"/>
            <a:ext cx="215616" cy="102788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mit Pfeil 17">
            <a:extLst>
              <a:ext uri="{FF2B5EF4-FFF2-40B4-BE49-F238E27FC236}">
                <a16:creationId xmlns:a16="http://schemas.microsoft.com/office/drawing/2014/main" id="{4A781B95-B5C2-4129-AF18-1E51863C1275}"/>
              </a:ext>
            </a:extLst>
          </p:cNvPr>
          <p:cNvCxnSpPr>
            <a:cxnSpLocks/>
          </p:cNvCxnSpPr>
          <p:nvPr/>
        </p:nvCxnSpPr>
        <p:spPr>
          <a:xfrm>
            <a:off x="781591" y="3859536"/>
            <a:ext cx="143421" cy="193872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mit Pfeil 41">
            <a:extLst>
              <a:ext uri="{FF2B5EF4-FFF2-40B4-BE49-F238E27FC236}">
                <a16:creationId xmlns:a16="http://schemas.microsoft.com/office/drawing/2014/main" id="{216A2AD0-007A-4748-B616-9F8E99F0744B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934644" y="4090089"/>
            <a:ext cx="359343" cy="85875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mit Pfeil 45">
            <a:extLst>
              <a:ext uri="{FF2B5EF4-FFF2-40B4-BE49-F238E27FC236}">
                <a16:creationId xmlns:a16="http://schemas.microsoft.com/office/drawing/2014/main" id="{1A69F850-D567-41A7-B8B3-E57B089656DE}"/>
              </a:ext>
            </a:extLst>
          </p:cNvPr>
          <p:cNvCxnSpPr>
            <a:cxnSpLocks/>
            <a:endCxn id="8" idx="4"/>
          </p:cNvCxnSpPr>
          <p:nvPr/>
        </p:nvCxnSpPr>
        <p:spPr>
          <a:xfrm flipV="1">
            <a:off x="1047024" y="2705933"/>
            <a:ext cx="407897" cy="599775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mit Pfeil 46">
            <a:extLst>
              <a:ext uri="{FF2B5EF4-FFF2-40B4-BE49-F238E27FC236}">
                <a16:creationId xmlns:a16="http://schemas.microsoft.com/office/drawing/2014/main" id="{F9C9E0FF-A257-468C-A188-E74152882AE2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1076044" y="2639272"/>
            <a:ext cx="217943" cy="73465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49">
            <a:extLst>
              <a:ext uri="{FF2B5EF4-FFF2-40B4-BE49-F238E27FC236}">
                <a16:creationId xmlns:a16="http://schemas.microsoft.com/office/drawing/2014/main" id="{888EF960-1546-4E51-B6F8-CF8B5CB5B98B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069852" y="3775771"/>
            <a:ext cx="385069" cy="1106416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51">
            <a:extLst>
              <a:ext uri="{FF2B5EF4-FFF2-40B4-BE49-F238E27FC236}">
                <a16:creationId xmlns:a16="http://schemas.microsoft.com/office/drawing/2014/main" id="{8807E2DC-60CC-4DFB-BBCD-7692C201BD0E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1069852" y="3375112"/>
            <a:ext cx="385069" cy="191353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55">
            <a:extLst>
              <a:ext uri="{FF2B5EF4-FFF2-40B4-BE49-F238E27FC236}">
                <a16:creationId xmlns:a16="http://schemas.microsoft.com/office/drawing/2014/main" id="{6D852C90-5384-428D-B99B-B8AD6D88C27A}"/>
              </a:ext>
            </a:extLst>
          </p:cNvPr>
          <p:cNvCxnSpPr>
            <a:cxnSpLocks/>
            <a:endCxn id="10" idx="7"/>
          </p:cNvCxnSpPr>
          <p:nvPr/>
        </p:nvCxnSpPr>
        <p:spPr>
          <a:xfrm>
            <a:off x="925012" y="4070605"/>
            <a:ext cx="690843" cy="878243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59">
            <a:extLst>
              <a:ext uri="{FF2B5EF4-FFF2-40B4-BE49-F238E27FC236}">
                <a16:creationId xmlns:a16="http://schemas.microsoft.com/office/drawing/2014/main" id="{9AC9F2E1-C93C-4F3C-9CE0-1DE3091893B3}"/>
              </a:ext>
            </a:extLst>
          </p:cNvPr>
          <p:cNvCxnSpPr>
            <a:cxnSpLocks/>
            <a:endCxn id="9" idx="3"/>
          </p:cNvCxnSpPr>
          <p:nvPr/>
        </p:nvCxnSpPr>
        <p:spPr>
          <a:xfrm>
            <a:off x="1069852" y="3756070"/>
            <a:ext cx="224135" cy="19892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47">
            <a:extLst>
              <a:ext uri="{FF2B5EF4-FFF2-40B4-BE49-F238E27FC236}">
                <a16:creationId xmlns:a16="http://schemas.microsoft.com/office/drawing/2014/main" id="{42024740-3B9D-4D2D-A833-4E46B764E164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33417" y="3582863"/>
            <a:ext cx="260570" cy="50263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feld 7">
            <a:extLst>
              <a:ext uri="{FF2B5EF4-FFF2-40B4-BE49-F238E27FC236}">
                <a16:creationId xmlns:a16="http://schemas.microsoft.com/office/drawing/2014/main" id="{1F7ACDC0-8EF8-4C19-BD07-E18E9F421EA1}"/>
              </a:ext>
            </a:extLst>
          </p:cNvPr>
          <p:cNvSpPr txBox="1"/>
          <p:nvPr/>
        </p:nvSpPr>
        <p:spPr>
          <a:xfrm>
            <a:off x="130256" y="3040591"/>
            <a:ext cx="423899" cy="26321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>
                <a:latin typeface="+mn-lt"/>
              </a:rPr>
              <a:t>Event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6B655AB-475D-49AA-A5C9-6198DE3E0651}"/>
              </a:ext>
            </a:extLst>
          </p:cNvPr>
          <p:cNvSpPr txBox="1"/>
          <p:nvPr/>
        </p:nvSpPr>
        <p:spPr>
          <a:xfrm>
            <a:off x="5079622" y="5109781"/>
            <a:ext cx="249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Figure: Mohamed Zahran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645178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BE8E4A-7313-454E-A52D-397D30A4B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CF07A08-8A59-48F5-B432-A97C33AA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Twin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CBC88-A379-4F77-9095-A9D03A73E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4BC65E-3DCB-4641-AC10-56D1050DECAD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1A07F2E-AA2D-4B82-8766-4313B719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9113" y="6378575"/>
            <a:ext cx="6073775" cy="32067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de-DE" dirty="0"/>
              <a:t>P-ONE |  J. Prottung, C. Haack &amp; A. </a:t>
            </a:r>
            <a:r>
              <a:rPr lang="de-DE" dirty="0" err="1"/>
              <a:t>Llorrente</a:t>
            </a:r>
            <a:r>
              <a:rPr lang="de-DE" dirty="0"/>
              <a:t> Anaya| Technical University Munich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4E14BE7-EBBE-4A22-ACC0-8A85119443F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/>
              <a:t>A realistic virtual model of detectors behavior in time</a:t>
            </a:r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71B5FF-4A57-46A1-83DB-AD78A5FE0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96372"/>
            <a:ext cx="4772344" cy="3929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12A5B-57CB-4FFA-9F05-C6FAFEB5E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780" y="2096373"/>
            <a:ext cx="4271645" cy="39292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6E230F-4932-49D0-AF32-0DFC743A4D18}"/>
              </a:ext>
            </a:extLst>
          </p:cNvPr>
          <p:cNvSpPr txBox="1"/>
          <p:nvPr/>
        </p:nvSpPr>
        <p:spPr>
          <a:xfrm>
            <a:off x="1311916" y="6032310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String detector</a:t>
            </a:r>
            <a:endParaRPr lang="en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99B47E-A6F4-4073-A6E1-27FAC96883B7}"/>
              </a:ext>
            </a:extLst>
          </p:cNvPr>
          <p:cNvSpPr txBox="1"/>
          <p:nvPr/>
        </p:nvSpPr>
        <p:spPr>
          <a:xfrm>
            <a:off x="6096000" y="6025664"/>
            <a:ext cx="213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 String Detector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03748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BE8E4A-7313-454E-A52D-397D30A4B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CF07A08-8A59-48F5-B432-A97C33AA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Twin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CBC88-A379-4F77-9095-A9D03A73E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4BC65E-3DCB-4641-AC10-56D1050DECAD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1A07F2E-AA2D-4B82-8766-4313B719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9113" y="6378575"/>
            <a:ext cx="6073775" cy="32067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de-DE" dirty="0"/>
              <a:t>P-ONE |  J. Prottung, C. Haack &amp; A. </a:t>
            </a:r>
            <a:r>
              <a:rPr lang="de-DE" dirty="0" err="1"/>
              <a:t>Llorrente</a:t>
            </a:r>
            <a:r>
              <a:rPr lang="de-DE" dirty="0"/>
              <a:t> Anaya| Technical University Munich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9" name="2022-07-12 16-32-59">
            <a:hlinkClick r:id="" action="ppaction://media"/>
            <a:extLst>
              <a:ext uri="{FF2B5EF4-FFF2-40B4-BE49-F238E27FC236}">
                <a16:creationId xmlns:a16="http://schemas.microsoft.com/office/drawing/2014/main" id="{048B286F-0A0D-7D78-5FD4-DE8B94A4B755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1950" y="158750"/>
            <a:ext cx="7080250" cy="5974745"/>
          </a:xfrm>
        </p:spPr>
      </p:pic>
    </p:spTree>
    <p:extLst>
      <p:ext uri="{BB962C8B-B14F-4D97-AF65-F5344CB8AC3E}">
        <p14:creationId xmlns:p14="http://schemas.microsoft.com/office/powerpoint/2010/main" val="348055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BE8E4A-7313-454E-A52D-397D30A4B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CF07A08-8A59-48F5-B432-A97C33AA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&amp; Next Steps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CBC88-A379-4F77-9095-A9D03A73E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4BC65E-3DCB-4641-AC10-56D1050DECAD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1A07F2E-AA2D-4B82-8766-4313B719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9113" y="6378575"/>
            <a:ext cx="6073775" cy="32067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de-DE" dirty="0"/>
              <a:t>P-ONE |  J. Prottung, C. Haack &amp; A. </a:t>
            </a:r>
            <a:r>
              <a:rPr lang="de-DE" dirty="0" err="1"/>
              <a:t>Llorrente</a:t>
            </a:r>
            <a:r>
              <a:rPr lang="de-DE" dirty="0"/>
              <a:t> Anaya| Technical University Munich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4E14BE7-EBBE-4A22-ACC0-8A85119443F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/>
              <a:t>Above’s machine learning model facilitates the detector design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Geometry, Cost, Hardware and Trigger Algorithm affect performance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Multiple architectures can be created using the digital twin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Investigating machine learning-based trigger for P-One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Could improve effective area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Possibility to use FPGAs as efficient on-site computing units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Up next: The creation of a real-time machine learning-based trigger algorithm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Further optimize detector design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Proof of concept: FPGA implementation of the algorithm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312828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2E5BE66B-6C17-43E5-9CC8-3CA04AB88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" y="6336000"/>
            <a:ext cx="8640660" cy="506747"/>
          </a:xfrm>
        </p:spPr>
        <p:txBody>
          <a:bodyPr/>
          <a:lstStyle/>
          <a:p>
            <a:r>
              <a:rPr lang="de-DE" sz="2600" dirty="0">
                <a:solidFill>
                  <a:schemeClr val="tx1"/>
                </a:solidFill>
              </a:rPr>
              <a:t>Thank you for the attention!</a:t>
            </a:r>
          </a:p>
        </p:txBody>
      </p:sp>
    </p:spTree>
    <p:extLst>
      <p:ext uri="{BB962C8B-B14F-4D97-AF65-F5344CB8AC3E}">
        <p14:creationId xmlns:p14="http://schemas.microsoft.com/office/powerpoint/2010/main" val="4263630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3">
            <a:extLst>
              <a:ext uri="{FF2B5EF4-FFF2-40B4-BE49-F238E27FC236}">
                <a16:creationId xmlns:a16="http://schemas.microsoft.com/office/drawing/2014/main" id="{EB8802C1-A67E-44E0-B822-D86EFCB8B957}"/>
              </a:ext>
            </a:extLst>
          </p:cNvPr>
          <p:cNvSpPr txBox="1">
            <a:spLocks/>
          </p:cNvSpPr>
          <p:nvPr/>
        </p:nvSpPr>
        <p:spPr>
          <a:xfrm>
            <a:off x="79677" y="3157876"/>
            <a:ext cx="5179442" cy="5422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solidFill>
                  <a:schemeClr val="tx1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937272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518B75-8D5D-4FF7-894A-9856F26A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63EDF3-4861-4FAD-9C1F-65E31B396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P-ONE |  J. Prottung, C. Haack &amp; A. </a:t>
            </a:r>
            <a:r>
              <a:rPr lang="de-DE" dirty="0" err="1"/>
              <a:t>Llorrente</a:t>
            </a:r>
            <a:r>
              <a:rPr lang="de-DE" dirty="0"/>
              <a:t> Anaya| Technical University Munich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3D0C04F-247D-4400-99E5-BCEEC19F2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Why</a:t>
            </a:r>
            <a:r>
              <a:rPr lang="es-ES" dirty="0"/>
              <a:t> </a:t>
            </a:r>
            <a:r>
              <a:rPr lang="es-ES" dirty="0" err="1"/>
              <a:t>build</a:t>
            </a:r>
            <a:r>
              <a:rPr lang="es-ES" dirty="0"/>
              <a:t> a new Neutrino Detector?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CD605-2762-44F4-B987-A968FE616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4BC65E-3DCB-4641-AC10-56D1050DECAD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36" name="Grafik 3">
            <a:extLst>
              <a:ext uri="{FF2B5EF4-FFF2-40B4-BE49-F238E27FC236}">
                <a16:creationId xmlns:a16="http://schemas.microsoft.com/office/drawing/2014/main" id="{4E253DDB-3E22-36B4-8A79-96F551D66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" y="1842240"/>
            <a:ext cx="3902854" cy="2927141"/>
          </a:xfrm>
          <a:prstGeom prst="rect">
            <a:avLst/>
          </a:prstGeom>
        </p:spPr>
      </p:pic>
      <p:pic>
        <p:nvPicPr>
          <p:cNvPr id="37" name="Grafik 4">
            <a:extLst>
              <a:ext uri="{FF2B5EF4-FFF2-40B4-BE49-F238E27FC236}">
                <a16:creationId xmlns:a16="http://schemas.microsoft.com/office/drawing/2014/main" id="{8BE5616B-2618-F399-61ED-596EF3DC11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61" y="1842241"/>
            <a:ext cx="3902853" cy="29271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feld 5">
                <a:extLst>
                  <a:ext uri="{FF2B5EF4-FFF2-40B4-BE49-F238E27FC236}">
                    <a16:creationId xmlns:a16="http://schemas.microsoft.com/office/drawing/2014/main" id="{BD68BFF8-99A1-D6D7-7011-CA541277A6EB}"/>
                  </a:ext>
                </a:extLst>
              </p:cNvPr>
              <p:cNvSpPr txBox="1"/>
              <p:nvPr/>
            </p:nvSpPr>
            <p:spPr>
              <a:xfrm>
                <a:off x="825794" y="4889461"/>
                <a:ext cx="516958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latin typeface="+mj-lt"/>
                  </a:rPr>
                  <a:t>(EM / </a:t>
                </a:r>
                <a:r>
                  <a:rPr lang="de-DE" b="1" dirty="0" err="1">
                    <a:latin typeface="+mj-lt"/>
                  </a:rPr>
                  <a:t>Hadronic</a:t>
                </a:r>
                <a:r>
                  <a:rPr lang="de-DE" b="1" dirty="0">
                    <a:latin typeface="+mj-lt"/>
                  </a:rPr>
                  <a:t>) </a:t>
                </a:r>
                <a:r>
                  <a:rPr lang="de-DE" b="1" dirty="0" err="1">
                    <a:latin typeface="+mj-lt"/>
                  </a:rPr>
                  <a:t>Cascades</a:t>
                </a:r>
                <a:endParaRPr lang="de-DE" b="1" dirty="0">
                  <a:latin typeface="+mj-lt"/>
                </a:endParaRPr>
              </a:p>
              <a:p>
                <a:r>
                  <a:rPr lang="de-DE" dirty="0">
                    <a:latin typeface="+mj-lt"/>
                  </a:rPr>
                  <a:t>Neutral </a:t>
                </a:r>
                <a:r>
                  <a:rPr lang="de-DE" dirty="0" err="1">
                    <a:latin typeface="+mj-lt"/>
                  </a:rPr>
                  <a:t>Current</a:t>
                </a:r>
                <a:r>
                  <a:rPr lang="de-DE" dirty="0">
                    <a:latin typeface="+mj-lt"/>
                  </a:rPr>
                  <a:t> (NC)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+mj-lt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+mj-lt"/>
                          </a:rPr>
                          <m:t>𝜈</m:t>
                        </m:r>
                      </m:e>
                      <m:sub>
                        <m:r>
                          <a:rPr lang="de-DE" b="0" i="1" smtClean="0">
                            <a:latin typeface="+mj-lt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+mj-lt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+mj-lt"/>
                          </a:rPr>
                          <m:t>𝜈</m:t>
                        </m:r>
                      </m:e>
                      <m:sub>
                        <m:r>
                          <a:rPr lang="de-DE" b="0" i="1" dirty="0" smtClean="0">
                            <a:latin typeface="+mj-lt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) Charged Current (CC)</a:t>
                </a:r>
              </a:p>
              <a:p>
                <a:r>
                  <a:rPr lang="en-US" dirty="0">
                    <a:latin typeface="+mj-lt"/>
                  </a:rPr>
                  <a:t>Typically good energy resolution</a:t>
                </a:r>
              </a:p>
              <a:p>
                <a:r>
                  <a:rPr lang="en-US" dirty="0">
                    <a:latin typeface="+mj-lt"/>
                  </a:rPr>
                  <a:t>Good for spectral measurements</a:t>
                </a:r>
              </a:p>
            </p:txBody>
          </p:sp>
        </mc:Choice>
        <mc:Fallback>
          <p:sp>
            <p:nvSpPr>
              <p:cNvPr id="38" name="Textfeld 5">
                <a:extLst>
                  <a:ext uri="{FF2B5EF4-FFF2-40B4-BE49-F238E27FC236}">
                    <a16:creationId xmlns:a16="http://schemas.microsoft.com/office/drawing/2014/main" id="{BD68BFF8-99A1-D6D7-7011-CA541277A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94" y="4889461"/>
                <a:ext cx="5169585" cy="1200329"/>
              </a:xfrm>
              <a:prstGeom prst="rect">
                <a:avLst/>
              </a:prstGeom>
              <a:blipFill>
                <a:blip r:embed="rId5"/>
                <a:stretch>
                  <a:fillRect l="-943" t="-2538" b="-710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hteck 7">
            <a:extLst>
              <a:ext uri="{FF2B5EF4-FFF2-40B4-BE49-F238E27FC236}">
                <a16:creationId xmlns:a16="http://schemas.microsoft.com/office/drawing/2014/main" id="{CC4C411E-84C7-5AC0-D4B4-EE2BF4BAA26F}"/>
              </a:ext>
            </a:extLst>
          </p:cNvPr>
          <p:cNvSpPr/>
          <p:nvPr/>
        </p:nvSpPr>
        <p:spPr>
          <a:xfrm>
            <a:off x="4745695" y="3240891"/>
            <a:ext cx="2209800" cy="411006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29000">
                <a:srgbClr val="FFFF00"/>
              </a:gs>
              <a:gs pos="58000">
                <a:srgbClr val="92D050"/>
              </a:gs>
              <a:gs pos="98000">
                <a:srgbClr val="0106E3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feld 8">
            <a:extLst>
              <a:ext uri="{FF2B5EF4-FFF2-40B4-BE49-F238E27FC236}">
                <a16:creationId xmlns:a16="http://schemas.microsoft.com/office/drawing/2014/main" id="{E707FB76-4727-01D3-4964-7759E378A22E}"/>
              </a:ext>
            </a:extLst>
          </p:cNvPr>
          <p:cNvSpPr txBox="1"/>
          <p:nvPr/>
        </p:nvSpPr>
        <p:spPr>
          <a:xfrm>
            <a:off x="5501612" y="3607487"/>
            <a:ext cx="65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+mj-lt"/>
              </a:rPr>
              <a:t>Time</a:t>
            </a:r>
            <a:endParaRPr lang="en-US" sz="2000" dirty="0">
              <a:latin typeface="+mj-lt"/>
            </a:endParaRPr>
          </a:p>
        </p:txBody>
      </p:sp>
      <p:sp>
        <p:nvSpPr>
          <p:cNvPr id="42" name="Rechteck 9">
            <a:extLst>
              <a:ext uri="{FF2B5EF4-FFF2-40B4-BE49-F238E27FC236}">
                <a16:creationId xmlns:a16="http://schemas.microsoft.com/office/drawing/2014/main" id="{29718258-EA73-2FF2-D181-1E9B7DD248CF}"/>
              </a:ext>
            </a:extLst>
          </p:cNvPr>
          <p:cNvSpPr/>
          <p:nvPr/>
        </p:nvSpPr>
        <p:spPr>
          <a:xfrm>
            <a:off x="4569544" y="2897627"/>
            <a:ext cx="2511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600" dirty="0">
                <a:latin typeface="+mj-lt"/>
              </a:rPr>
              <a:t>Early</a:t>
            </a:r>
            <a:r>
              <a:rPr lang="de-DE" sz="2000" dirty="0">
                <a:latin typeface="+mj-lt"/>
              </a:rPr>
              <a:t>                      </a:t>
            </a:r>
            <a:r>
              <a:rPr lang="de-DE" sz="1600" dirty="0">
                <a:latin typeface="+mj-lt"/>
                <a:sym typeface="Wingdings" panose="05000000000000000000" pitchFamily="2" charset="2"/>
              </a:rPr>
              <a:t>Late</a:t>
            </a:r>
            <a:endParaRPr lang="en-US" sz="1600" dirty="0">
              <a:latin typeface="+mj-lt"/>
            </a:endParaRPr>
          </a:p>
        </p:txBody>
      </p:sp>
      <p:sp>
        <p:nvSpPr>
          <p:cNvPr id="43" name="Textfeld 10">
            <a:extLst>
              <a:ext uri="{FF2B5EF4-FFF2-40B4-BE49-F238E27FC236}">
                <a16:creationId xmlns:a16="http://schemas.microsoft.com/office/drawing/2014/main" id="{FEF4899E-0C1D-EBAF-84E9-DA7A79C7B506}"/>
              </a:ext>
            </a:extLst>
          </p:cNvPr>
          <p:cNvSpPr txBox="1"/>
          <p:nvPr/>
        </p:nvSpPr>
        <p:spPr>
          <a:xfrm>
            <a:off x="1074656" y="1584990"/>
            <a:ext cx="737381" cy="2961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dirty="0">
                <a:latin typeface="+mj-lt"/>
              </a:rPr>
              <a:t>IceCube</a:t>
            </a:r>
          </a:p>
        </p:txBody>
      </p:sp>
      <p:sp>
        <p:nvSpPr>
          <p:cNvPr id="44" name="Textfeld 11">
            <a:extLst>
              <a:ext uri="{FF2B5EF4-FFF2-40B4-BE49-F238E27FC236}">
                <a16:creationId xmlns:a16="http://schemas.microsoft.com/office/drawing/2014/main" id="{15CC5B39-E500-E533-8B61-6504B5E527C8}"/>
              </a:ext>
            </a:extLst>
          </p:cNvPr>
          <p:cNvSpPr txBox="1"/>
          <p:nvPr/>
        </p:nvSpPr>
        <p:spPr>
          <a:xfrm>
            <a:off x="7381213" y="1584990"/>
            <a:ext cx="737381" cy="2961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dirty="0">
                <a:latin typeface="+mj-lt"/>
              </a:rPr>
              <a:t>IceCube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feld 6">
                <a:extLst>
                  <a:ext uri="{FF2B5EF4-FFF2-40B4-BE49-F238E27FC236}">
                    <a16:creationId xmlns:a16="http://schemas.microsoft.com/office/drawing/2014/main" id="{FAC17D86-B213-BF8A-9FEA-21246ECA00A4}"/>
                  </a:ext>
                </a:extLst>
              </p:cNvPr>
              <p:cNvSpPr txBox="1"/>
              <p:nvPr/>
            </p:nvSpPr>
            <p:spPr>
              <a:xfrm>
                <a:off x="7381213" y="4829501"/>
                <a:ext cx="4320813" cy="2053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err="1">
                    <a:latin typeface="+mj-lt"/>
                  </a:rPr>
                  <a:t>Throughgoing</a:t>
                </a:r>
                <a:r>
                  <a:rPr lang="de-DE" b="1" dirty="0">
                    <a:latin typeface="+mj-lt"/>
                  </a:rPr>
                  <a:t> Tracks (</a:t>
                </a:r>
                <a:r>
                  <a:rPr lang="de-DE" b="1" dirty="0" err="1">
                    <a:latin typeface="+mj-lt"/>
                  </a:rPr>
                  <a:t>muons</a:t>
                </a:r>
                <a:r>
                  <a:rPr lang="de-DE" b="1" dirty="0">
                    <a:latin typeface="+mj-lt"/>
                  </a:rPr>
                  <a:t>)</a:t>
                </a:r>
              </a:p>
              <a:p>
                <a:r>
                  <a:rPr lang="de-DE" dirty="0">
                    <a:latin typeface="+mj-lt"/>
                  </a:rPr>
                  <a:t>E.g. </a:t>
                </a:r>
                <a:r>
                  <a:rPr lang="de-DE" dirty="0" err="1">
                    <a:latin typeface="+mj-lt"/>
                  </a:rPr>
                  <a:t>from</a:t>
                </a:r>
                <a:r>
                  <a:rPr lang="de-DE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+mj-lt"/>
                          </a:rPr>
                        </m:ctrlPr>
                      </m:sSubPr>
                      <m:e>
                        <m:r>
                          <a:rPr lang="de-DE" b="0" i="1">
                            <a:latin typeface="+mj-lt"/>
                          </a:rPr>
                          <m:t>𝜈</m:t>
                        </m:r>
                      </m:e>
                      <m:sub>
                        <m:r>
                          <a:rPr lang="de-DE" b="0" i="1">
                            <a:latin typeface="+mj-lt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de-DE" dirty="0">
                    <a:latin typeface="+mj-lt"/>
                  </a:rPr>
                  <a:t> CC, but also </a:t>
                </a:r>
                <a:r>
                  <a:rPr lang="de-DE" dirty="0" err="1">
                    <a:latin typeface="+mj-lt"/>
                  </a:rPr>
                  <a:t>atmospheric</a:t>
                </a:r>
                <a:endParaRPr lang="de-DE" dirty="0">
                  <a:latin typeface="+mj-lt"/>
                </a:endParaRPr>
              </a:p>
              <a:p>
                <a:r>
                  <a:rPr lang="de-DE" dirty="0" err="1">
                    <a:latin typeface="+mj-lt"/>
                  </a:rPr>
                  <a:t>Typically</a:t>
                </a:r>
                <a:r>
                  <a:rPr lang="de-DE" dirty="0">
                    <a:latin typeface="+mj-lt"/>
                  </a:rPr>
                  <a:t> </a:t>
                </a:r>
                <a:r>
                  <a:rPr lang="de-DE" dirty="0" err="1">
                    <a:latin typeface="+mj-lt"/>
                  </a:rPr>
                  <a:t>good</a:t>
                </a:r>
                <a:r>
                  <a:rPr lang="de-DE" dirty="0">
                    <a:latin typeface="+mj-lt"/>
                  </a:rPr>
                  <a:t> angular </a:t>
                </a:r>
                <a:r>
                  <a:rPr lang="de-DE" dirty="0" err="1">
                    <a:latin typeface="+mj-lt"/>
                  </a:rPr>
                  <a:t>resolution</a:t>
                </a:r>
                <a:endParaRPr lang="de-DE" dirty="0">
                  <a:latin typeface="+mj-lt"/>
                </a:endParaRPr>
              </a:p>
              <a:p>
                <a:r>
                  <a:rPr lang="de-DE" dirty="0" err="1">
                    <a:latin typeface="+mj-lt"/>
                  </a:rPr>
                  <a:t>Good</a:t>
                </a:r>
                <a:r>
                  <a:rPr lang="de-DE" dirty="0">
                    <a:latin typeface="+mj-lt"/>
                  </a:rPr>
                  <a:t> </a:t>
                </a:r>
                <a:r>
                  <a:rPr lang="de-DE" dirty="0" err="1">
                    <a:latin typeface="+mj-lt"/>
                  </a:rPr>
                  <a:t>for</a:t>
                </a:r>
                <a:r>
                  <a:rPr lang="de-DE" dirty="0">
                    <a:latin typeface="+mj-lt"/>
                  </a:rPr>
                  <a:t> </a:t>
                </a:r>
                <a:r>
                  <a:rPr lang="de-DE" dirty="0" err="1">
                    <a:latin typeface="+mj-lt"/>
                  </a:rPr>
                  <a:t>finding</a:t>
                </a:r>
                <a:r>
                  <a:rPr lang="de-DE" dirty="0">
                    <a:latin typeface="+mj-lt"/>
                  </a:rPr>
                  <a:t> </a:t>
                </a:r>
                <a:r>
                  <a:rPr lang="de-DE" dirty="0" err="1">
                    <a:latin typeface="+mj-lt"/>
                  </a:rPr>
                  <a:t>pointsources</a:t>
                </a:r>
                <a:endParaRPr lang="de-DE" dirty="0">
                  <a:latin typeface="+mj-lt"/>
                </a:endParaRPr>
              </a:p>
              <a:p>
                <a:endParaRPr lang="de-DE" b="1" dirty="0">
                  <a:latin typeface="+mj-lt"/>
                </a:endParaRPr>
              </a:p>
              <a:p>
                <a:endParaRPr lang="de-DE" dirty="0">
                  <a:latin typeface="+mj-lt"/>
                </a:endParaRPr>
              </a:p>
              <a:p>
                <a:endParaRPr lang="en-US" dirty="0">
                  <a:latin typeface="+mj-lt"/>
                </a:endParaRPr>
              </a:p>
            </p:txBody>
          </p:sp>
        </mc:Choice>
        <mc:Fallback>
          <p:sp>
            <p:nvSpPr>
              <p:cNvPr id="45" name="Textfeld 6">
                <a:extLst>
                  <a:ext uri="{FF2B5EF4-FFF2-40B4-BE49-F238E27FC236}">
                    <a16:creationId xmlns:a16="http://schemas.microsoft.com/office/drawing/2014/main" id="{FAC17D86-B213-BF8A-9FEA-21246ECA0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1213" y="4829501"/>
                <a:ext cx="4320813" cy="2053767"/>
              </a:xfrm>
              <a:prstGeom prst="rect">
                <a:avLst/>
              </a:prstGeom>
              <a:blipFill>
                <a:blip r:embed="rId6"/>
                <a:stretch>
                  <a:fillRect l="-1269" t="-148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7579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518B75-8D5D-4FF7-894A-9856F26A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63EDF3-4861-4FAD-9C1F-65E31B396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P-ONE |  J. Prottung, C. Haack &amp; A. </a:t>
            </a:r>
            <a:r>
              <a:rPr lang="de-DE" dirty="0" err="1"/>
              <a:t>Llorrente</a:t>
            </a:r>
            <a:r>
              <a:rPr lang="de-DE" dirty="0"/>
              <a:t> Anaya| Technical University Munich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3D0C04F-247D-4400-99E5-BCEEC19F2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Track</a:t>
            </a:r>
            <a:r>
              <a:rPr lang="es-ES" dirty="0"/>
              <a:t> </a:t>
            </a:r>
            <a:r>
              <a:rPr lang="es-ES" dirty="0" err="1"/>
              <a:t>Channel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CD605-2762-44F4-B987-A968FE616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4BC65E-3DCB-4641-AC10-56D1050DECAD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DEA78A14-D79D-4FAA-BEEC-11A01094F9DA}"/>
              </a:ext>
            </a:extLst>
          </p:cNvPr>
          <p:cNvSpPr txBox="1">
            <a:spLocks/>
          </p:cNvSpPr>
          <p:nvPr/>
        </p:nvSpPr>
        <p:spPr>
          <a:xfrm>
            <a:off x="9838627" y="6426274"/>
            <a:ext cx="1677810" cy="32165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Image </a:t>
            </a:r>
            <a:r>
              <a:rPr lang="de-DE" dirty="0"/>
              <a:t>| nature.com</a:t>
            </a:r>
          </a:p>
        </p:txBody>
      </p:sp>
      <p:pic>
        <p:nvPicPr>
          <p:cNvPr id="16" name="Grafik 3">
            <a:extLst>
              <a:ext uri="{FF2B5EF4-FFF2-40B4-BE49-F238E27FC236}">
                <a16:creationId xmlns:a16="http://schemas.microsoft.com/office/drawing/2014/main" id="{6E492F3C-87F0-80B3-F225-4087FE6FD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033" y="1725065"/>
            <a:ext cx="4767678" cy="3742477"/>
          </a:xfrm>
          <a:prstGeom prst="rect">
            <a:avLst/>
          </a:prstGeom>
          <a:noFill/>
        </p:spPr>
      </p:pic>
      <p:sp>
        <p:nvSpPr>
          <p:cNvPr id="18" name="Textfeld 4">
            <a:extLst>
              <a:ext uri="{FF2B5EF4-FFF2-40B4-BE49-F238E27FC236}">
                <a16:creationId xmlns:a16="http://schemas.microsoft.com/office/drawing/2014/main" id="{BD9AD5D3-D45A-DB91-3BD9-0AD7CB0C3EE1}"/>
              </a:ext>
            </a:extLst>
          </p:cNvPr>
          <p:cNvSpPr txBox="1"/>
          <p:nvPr/>
        </p:nvSpPr>
        <p:spPr>
          <a:xfrm>
            <a:off x="8279654" y="1569656"/>
            <a:ext cx="3407353" cy="276999"/>
          </a:xfrm>
          <a:prstGeom prst="rect">
            <a:avLst/>
          </a:prstGeom>
          <a:solidFill>
            <a:srgbClr val="FFFFFF">
              <a:alpha val="63137"/>
            </a:srgbClr>
          </a:solidFill>
        </p:spPr>
        <p:txBody>
          <a:bodyPr wrap="square">
            <a:spAutoFit/>
          </a:bodyPr>
          <a:lstStyle/>
          <a:p>
            <a:r>
              <a:rPr lang="de-DE" sz="1200" dirty="0"/>
              <a:t>Sketch </a:t>
            </a:r>
            <a:r>
              <a:rPr lang="de-DE" sz="1200" dirty="0" err="1"/>
              <a:t>by</a:t>
            </a:r>
            <a:r>
              <a:rPr lang="de-DE" sz="1200" dirty="0"/>
              <a:t> Antoine Kouchner</a:t>
            </a:r>
            <a:endParaRPr lang="en-US" sz="1200" dirty="0"/>
          </a:p>
        </p:txBody>
      </p:sp>
      <p:sp>
        <p:nvSpPr>
          <p:cNvPr id="19" name="Ellipse 5">
            <a:extLst>
              <a:ext uri="{FF2B5EF4-FFF2-40B4-BE49-F238E27FC236}">
                <a16:creationId xmlns:a16="http://schemas.microsoft.com/office/drawing/2014/main" id="{B8B88FA2-1945-7F89-932C-A96696E42906}"/>
              </a:ext>
            </a:extLst>
          </p:cNvPr>
          <p:cNvSpPr/>
          <p:nvPr/>
        </p:nvSpPr>
        <p:spPr>
          <a:xfrm>
            <a:off x="1455952" y="3362996"/>
            <a:ext cx="2087637" cy="20876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grpSp>
        <p:nvGrpSpPr>
          <p:cNvPr id="20" name="Gruppieren 6">
            <a:extLst>
              <a:ext uri="{FF2B5EF4-FFF2-40B4-BE49-F238E27FC236}">
                <a16:creationId xmlns:a16="http://schemas.microsoft.com/office/drawing/2014/main" id="{79C00511-7BD8-E038-BDD2-460627BDBA59}"/>
              </a:ext>
            </a:extLst>
          </p:cNvPr>
          <p:cNvGrpSpPr/>
          <p:nvPr/>
        </p:nvGrpSpPr>
        <p:grpSpPr>
          <a:xfrm>
            <a:off x="2313995" y="3460121"/>
            <a:ext cx="371549" cy="781794"/>
            <a:chOff x="3620688" y="2137280"/>
            <a:chExt cx="1711399" cy="3601040"/>
          </a:xfrm>
        </p:grpSpPr>
        <p:cxnSp>
          <p:nvCxnSpPr>
            <p:cNvPr id="21" name="Gerader Verbinder 7">
              <a:extLst>
                <a:ext uri="{FF2B5EF4-FFF2-40B4-BE49-F238E27FC236}">
                  <a16:creationId xmlns:a16="http://schemas.microsoft.com/office/drawing/2014/main" id="{8C46871D-3A3A-ADE1-E7C2-8F65A3AE0E49}"/>
                </a:ext>
              </a:extLst>
            </p:cNvPr>
            <p:cNvCxnSpPr/>
            <p:nvPr/>
          </p:nvCxnSpPr>
          <p:spPr>
            <a:xfrm>
              <a:off x="3755636" y="2137280"/>
              <a:ext cx="0" cy="360104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lipse 8">
              <a:extLst>
                <a:ext uri="{FF2B5EF4-FFF2-40B4-BE49-F238E27FC236}">
                  <a16:creationId xmlns:a16="http://schemas.microsoft.com/office/drawing/2014/main" id="{5B118291-9691-1A0B-0B98-31A000010C75}"/>
                </a:ext>
              </a:extLst>
            </p:cNvPr>
            <p:cNvSpPr/>
            <p:nvPr/>
          </p:nvSpPr>
          <p:spPr>
            <a:xfrm>
              <a:off x="3623806" y="2494659"/>
              <a:ext cx="269896" cy="2698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de-DE" dirty="0"/>
            </a:p>
          </p:txBody>
        </p:sp>
        <p:sp>
          <p:nvSpPr>
            <p:cNvPr id="23" name="Ellipse 9">
              <a:extLst>
                <a:ext uri="{FF2B5EF4-FFF2-40B4-BE49-F238E27FC236}">
                  <a16:creationId xmlns:a16="http://schemas.microsoft.com/office/drawing/2014/main" id="{EB73B946-E1FC-D2C3-A4F5-B6AD2E14B84B}"/>
                </a:ext>
              </a:extLst>
            </p:cNvPr>
            <p:cNvSpPr/>
            <p:nvPr/>
          </p:nvSpPr>
          <p:spPr>
            <a:xfrm>
              <a:off x="3623806" y="3335621"/>
              <a:ext cx="269896" cy="2698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de-DE" dirty="0"/>
            </a:p>
          </p:txBody>
        </p:sp>
        <p:sp>
          <p:nvSpPr>
            <p:cNvPr id="24" name="Ellipse 10">
              <a:extLst>
                <a:ext uri="{FF2B5EF4-FFF2-40B4-BE49-F238E27FC236}">
                  <a16:creationId xmlns:a16="http://schemas.microsoft.com/office/drawing/2014/main" id="{CA68D1DF-5378-B063-8567-5000648D2B7C}"/>
                </a:ext>
              </a:extLst>
            </p:cNvPr>
            <p:cNvSpPr/>
            <p:nvPr/>
          </p:nvSpPr>
          <p:spPr>
            <a:xfrm>
              <a:off x="3623806" y="4176339"/>
              <a:ext cx="269896" cy="2698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de-DE" dirty="0"/>
            </a:p>
          </p:txBody>
        </p:sp>
        <p:sp>
          <p:nvSpPr>
            <p:cNvPr id="25" name="Ellipse 11">
              <a:extLst>
                <a:ext uri="{FF2B5EF4-FFF2-40B4-BE49-F238E27FC236}">
                  <a16:creationId xmlns:a16="http://schemas.microsoft.com/office/drawing/2014/main" id="{B2C0FADD-FB81-C67E-DDA0-D361C7BB744C}"/>
                </a:ext>
              </a:extLst>
            </p:cNvPr>
            <p:cNvSpPr/>
            <p:nvPr/>
          </p:nvSpPr>
          <p:spPr>
            <a:xfrm>
              <a:off x="3620688" y="5017057"/>
              <a:ext cx="269896" cy="2698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de-DE" dirty="0"/>
            </a:p>
          </p:txBody>
        </p:sp>
        <p:cxnSp>
          <p:nvCxnSpPr>
            <p:cNvPr id="26" name="Gerader Verbinder 12">
              <a:extLst>
                <a:ext uri="{FF2B5EF4-FFF2-40B4-BE49-F238E27FC236}">
                  <a16:creationId xmlns:a16="http://schemas.microsoft.com/office/drawing/2014/main" id="{A947E3E2-5F24-4787-0241-C4F63C663DBD}"/>
                </a:ext>
              </a:extLst>
            </p:cNvPr>
            <p:cNvCxnSpPr/>
            <p:nvPr/>
          </p:nvCxnSpPr>
          <p:spPr>
            <a:xfrm>
              <a:off x="4483011" y="2137280"/>
              <a:ext cx="0" cy="360104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Ellipse 13">
              <a:extLst>
                <a:ext uri="{FF2B5EF4-FFF2-40B4-BE49-F238E27FC236}">
                  <a16:creationId xmlns:a16="http://schemas.microsoft.com/office/drawing/2014/main" id="{8DEA39A2-3AC4-3F74-C901-73682D06F5EF}"/>
                </a:ext>
              </a:extLst>
            </p:cNvPr>
            <p:cNvSpPr/>
            <p:nvPr/>
          </p:nvSpPr>
          <p:spPr>
            <a:xfrm>
              <a:off x="4351181" y="2494659"/>
              <a:ext cx="269896" cy="2698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de-DE" dirty="0"/>
            </a:p>
          </p:txBody>
        </p:sp>
        <p:sp>
          <p:nvSpPr>
            <p:cNvPr id="28" name="Ellipse 14">
              <a:extLst>
                <a:ext uri="{FF2B5EF4-FFF2-40B4-BE49-F238E27FC236}">
                  <a16:creationId xmlns:a16="http://schemas.microsoft.com/office/drawing/2014/main" id="{0911EE2F-2221-C4EE-62E2-8EDD40534C1E}"/>
                </a:ext>
              </a:extLst>
            </p:cNvPr>
            <p:cNvSpPr/>
            <p:nvPr/>
          </p:nvSpPr>
          <p:spPr>
            <a:xfrm>
              <a:off x="4351181" y="3335621"/>
              <a:ext cx="269896" cy="2698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de-DE" dirty="0"/>
            </a:p>
          </p:txBody>
        </p:sp>
        <p:sp>
          <p:nvSpPr>
            <p:cNvPr id="29" name="Ellipse 15">
              <a:extLst>
                <a:ext uri="{FF2B5EF4-FFF2-40B4-BE49-F238E27FC236}">
                  <a16:creationId xmlns:a16="http://schemas.microsoft.com/office/drawing/2014/main" id="{20223467-13EA-ACE1-9E47-39ACD2E93BFC}"/>
                </a:ext>
              </a:extLst>
            </p:cNvPr>
            <p:cNvSpPr/>
            <p:nvPr/>
          </p:nvSpPr>
          <p:spPr>
            <a:xfrm>
              <a:off x="4351181" y="4176339"/>
              <a:ext cx="269896" cy="2698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de-DE" dirty="0"/>
            </a:p>
          </p:txBody>
        </p:sp>
        <p:sp>
          <p:nvSpPr>
            <p:cNvPr id="30" name="Ellipse 16">
              <a:extLst>
                <a:ext uri="{FF2B5EF4-FFF2-40B4-BE49-F238E27FC236}">
                  <a16:creationId xmlns:a16="http://schemas.microsoft.com/office/drawing/2014/main" id="{0C7507EF-D23E-D8E4-6B1F-625F0F8AAC1E}"/>
                </a:ext>
              </a:extLst>
            </p:cNvPr>
            <p:cNvSpPr/>
            <p:nvPr/>
          </p:nvSpPr>
          <p:spPr>
            <a:xfrm>
              <a:off x="4348063" y="5017057"/>
              <a:ext cx="269896" cy="2698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de-DE" dirty="0"/>
            </a:p>
          </p:txBody>
        </p:sp>
        <p:cxnSp>
          <p:nvCxnSpPr>
            <p:cNvPr id="31" name="Gerader Verbinder 17">
              <a:extLst>
                <a:ext uri="{FF2B5EF4-FFF2-40B4-BE49-F238E27FC236}">
                  <a16:creationId xmlns:a16="http://schemas.microsoft.com/office/drawing/2014/main" id="{59AAB793-8A9B-A899-08E4-E4E3BFDE31F0}"/>
                </a:ext>
              </a:extLst>
            </p:cNvPr>
            <p:cNvCxnSpPr/>
            <p:nvPr/>
          </p:nvCxnSpPr>
          <p:spPr>
            <a:xfrm>
              <a:off x="5194021" y="2137280"/>
              <a:ext cx="0" cy="360104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Ellipse 18">
              <a:extLst>
                <a:ext uri="{FF2B5EF4-FFF2-40B4-BE49-F238E27FC236}">
                  <a16:creationId xmlns:a16="http://schemas.microsoft.com/office/drawing/2014/main" id="{F5C3BFC2-9338-A6DC-9E3D-55EF65024BD3}"/>
                </a:ext>
              </a:extLst>
            </p:cNvPr>
            <p:cNvSpPr/>
            <p:nvPr/>
          </p:nvSpPr>
          <p:spPr>
            <a:xfrm>
              <a:off x="5062191" y="2494659"/>
              <a:ext cx="269896" cy="2698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de-DE" dirty="0"/>
            </a:p>
          </p:txBody>
        </p:sp>
        <p:sp>
          <p:nvSpPr>
            <p:cNvPr id="33" name="Ellipse 19">
              <a:extLst>
                <a:ext uri="{FF2B5EF4-FFF2-40B4-BE49-F238E27FC236}">
                  <a16:creationId xmlns:a16="http://schemas.microsoft.com/office/drawing/2014/main" id="{7E7B50D4-86FE-9936-60C9-71670965C587}"/>
                </a:ext>
              </a:extLst>
            </p:cNvPr>
            <p:cNvSpPr/>
            <p:nvPr/>
          </p:nvSpPr>
          <p:spPr>
            <a:xfrm>
              <a:off x="5062191" y="3335621"/>
              <a:ext cx="269896" cy="2698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de-DE" dirty="0"/>
            </a:p>
          </p:txBody>
        </p:sp>
        <p:sp>
          <p:nvSpPr>
            <p:cNvPr id="34" name="Ellipse 20">
              <a:extLst>
                <a:ext uri="{FF2B5EF4-FFF2-40B4-BE49-F238E27FC236}">
                  <a16:creationId xmlns:a16="http://schemas.microsoft.com/office/drawing/2014/main" id="{B5BCECE6-CC56-8791-22A6-2A7C8FB4908C}"/>
                </a:ext>
              </a:extLst>
            </p:cNvPr>
            <p:cNvSpPr/>
            <p:nvPr/>
          </p:nvSpPr>
          <p:spPr>
            <a:xfrm>
              <a:off x="5062191" y="4176339"/>
              <a:ext cx="269896" cy="2698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de-DE" dirty="0"/>
            </a:p>
          </p:txBody>
        </p:sp>
        <p:sp>
          <p:nvSpPr>
            <p:cNvPr id="35" name="Ellipse 21">
              <a:extLst>
                <a:ext uri="{FF2B5EF4-FFF2-40B4-BE49-F238E27FC236}">
                  <a16:creationId xmlns:a16="http://schemas.microsoft.com/office/drawing/2014/main" id="{B89BF468-1572-0A8E-324B-B411E339F878}"/>
                </a:ext>
              </a:extLst>
            </p:cNvPr>
            <p:cNvSpPr/>
            <p:nvPr/>
          </p:nvSpPr>
          <p:spPr>
            <a:xfrm>
              <a:off x="5059073" y="5017057"/>
              <a:ext cx="269896" cy="2698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de-DE" dirty="0"/>
            </a:p>
          </p:txBody>
        </p:sp>
      </p:grpSp>
      <p:pic>
        <p:nvPicPr>
          <p:cNvPr id="45" name="Inhaltsplatzhalter 21" descr="Ein Bild, das Monitor, Bildschirm enthält.&#10;&#10;Automatisch generierte Beschreibung">
            <a:extLst>
              <a:ext uri="{FF2B5EF4-FFF2-40B4-BE49-F238E27FC236}">
                <a16:creationId xmlns:a16="http://schemas.microsoft.com/office/drawing/2014/main" id="{2DC891F0-274C-8CD3-9706-1FFBACF9EE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" b="14910"/>
          <a:stretch/>
        </p:blipFill>
        <p:spPr>
          <a:xfrm>
            <a:off x="838269" y="1314678"/>
            <a:ext cx="2444695" cy="1679576"/>
          </a:xfrm>
          <a:prstGeom prst="rect">
            <a:avLst/>
          </a:prstGeom>
        </p:spPr>
      </p:pic>
      <p:cxnSp>
        <p:nvCxnSpPr>
          <p:cNvPr id="46" name="Gerade Verbindung mit Pfeil 24">
            <a:extLst>
              <a:ext uri="{FF2B5EF4-FFF2-40B4-BE49-F238E27FC236}">
                <a16:creationId xmlns:a16="http://schemas.microsoft.com/office/drawing/2014/main" id="{A13F79B2-5C10-BA3F-E653-C1F68C8519BF}"/>
              </a:ext>
            </a:extLst>
          </p:cNvPr>
          <p:cNvCxnSpPr/>
          <p:nvPr/>
        </p:nvCxnSpPr>
        <p:spPr>
          <a:xfrm>
            <a:off x="2313995" y="3021773"/>
            <a:ext cx="157915" cy="881032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25">
            <a:extLst>
              <a:ext uri="{FF2B5EF4-FFF2-40B4-BE49-F238E27FC236}">
                <a16:creationId xmlns:a16="http://schemas.microsoft.com/office/drawing/2014/main" id="{74116948-CA0A-8607-44E4-F49D7D253891}"/>
              </a:ext>
            </a:extLst>
          </p:cNvPr>
          <p:cNvCxnSpPr/>
          <p:nvPr/>
        </p:nvCxnSpPr>
        <p:spPr>
          <a:xfrm>
            <a:off x="2448671" y="2990272"/>
            <a:ext cx="157915" cy="881032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26">
            <a:extLst>
              <a:ext uri="{FF2B5EF4-FFF2-40B4-BE49-F238E27FC236}">
                <a16:creationId xmlns:a16="http://schemas.microsoft.com/office/drawing/2014/main" id="{111C009D-7B58-FD63-694D-819CDB4516AE}"/>
              </a:ext>
            </a:extLst>
          </p:cNvPr>
          <p:cNvCxnSpPr/>
          <p:nvPr/>
        </p:nvCxnSpPr>
        <p:spPr>
          <a:xfrm>
            <a:off x="2129659" y="3020251"/>
            <a:ext cx="157915" cy="881032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27">
            <a:extLst>
              <a:ext uri="{FF2B5EF4-FFF2-40B4-BE49-F238E27FC236}">
                <a16:creationId xmlns:a16="http://schemas.microsoft.com/office/drawing/2014/main" id="{06F1D210-8AC3-7764-6771-391F5BFAAD78}"/>
              </a:ext>
            </a:extLst>
          </p:cNvPr>
          <p:cNvSpPr txBox="1"/>
          <p:nvPr/>
        </p:nvSpPr>
        <p:spPr>
          <a:xfrm>
            <a:off x="267171" y="5502267"/>
            <a:ext cx="6490844" cy="63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dirty="0" err="1"/>
              <a:t>Downgoing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dominated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atmo</a:t>
            </a:r>
            <a:r>
              <a:rPr lang="de-DE" dirty="0"/>
              <a:t>. </a:t>
            </a:r>
            <a:r>
              <a:rPr lang="de-DE" dirty="0" err="1"/>
              <a:t>muon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.</a:t>
            </a:r>
          </a:p>
          <a:p>
            <a:pPr>
              <a:lnSpc>
                <a:spcPct val="114000"/>
              </a:lnSpc>
            </a:pPr>
            <a:r>
              <a:rPr lang="de-DE" dirty="0"/>
              <a:t>High-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upgoing</a:t>
            </a:r>
            <a:r>
              <a:rPr lang="de-DE" dirty="0"/>
              <a:t> </a:t>
            </a:r>
            <a:r>
              <a:rPr lang="de-DE" dirty="0" err="1"/>
              <a:t>neutrinos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absorbed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Earth</a:t>
            </a:r>
          </a:p>
        </p:txBody>
      </p:sp>
      <p:sp>
        <p:nvSpPr>
          <p:cNvPr id="50" name="Textfeld 28">
            <a:extLst>
              <a:ext uri="{FF2B5EF4-FFF2-40B4-BE49-F238E27FC236}">
                <a16:creationId xmlns:a16="http://schemas.microsoft.com/office/drawing/2014/main" id="{DC4DC1C1-16F1-E49C-7A0D-999975DB6D33}"/>
              </a:ext>
            </a:extLst>
          </p:cNvPr>
          <p:cNvSpPr txBox="1"/>
          <p:nvPr/>
        </p:nvSpPr>
        <p:spPr>
          <a:xfrm>
            <a:off x="6713160" y="5502267"/>
            <a:ext cx="4996561" cy="611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dirty="0"/>
              <a:t>Horizontal 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optimal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observing</a:t>
            </a:r>
            <a:r>
              <a:rPr lang="de-DE" dirty="0"/>
              <a:t> high-</a:t>
            </a:r>
            <a:r>
              <a:rPr lang="de-DE" dirty="0" err="1"/>
              <a:t>energy</a:t>
            </a:r>
            <a:endParaRPr lang="de-DE" dirty="0"/>
          </a:p>
          <a:p>
            <a:pPr>
              <a:lnSpc>
                <a:spcPct val="114000"/>
              </a:lnSpc>
            </a:pPr>
            <a:r>
              <a:rPr lang="de-DE" dirty="0" err="1"/>
              <a:t>tracks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5779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pieren 3">
            <a:extLst>
              <a:ext uri="{FF2B5EF4-FFF2-40B4-BE49-F238E27FC236}">
                <a16:creationId xmlns:a16="http://schemas.microsoft.com/office/drawing/2014/main" id="{561018A5-A4A8-13D8-BC36-483957C35CD3}"/>
              </a:ext>
            </a:extLst>
          </p:cNvPr>
          <p:cNvGrpSpPr/>
          <p:nvPr/>
        </p:nvGrpSpPr>
        <p:grpSpPr>
          <a:xfrm>
            <a:off x="1282439" y="1473001"/>
            <a:ext cx="8956853" cy="4533858"/>
            <a:chOff x="0" y="1670972"/>
            <a:chExt cx="6955971" cy="3521034"/>
          </a:xfrm>
        </p:grpSpPr>
        <p:pic>
          <p:nvPicPr>
            <p:cNvPr id="44" name="Grafik 4">
              <a:extLst>
                <a:ext uri="{FF2B5EF4-FFF2-40B4-BE49-F238E27FC236}">
                  <a16:creationId xmlns:a16="http://schemas.microsoft.com/office/drawing/2014/main" id="{D114A042-042D-A338-CDCB-F90806BEE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670972"/>
              <a:ext cx="6955971" cy="3521034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1" name="Gruppieren 5">
              <a:extLst>
                <a:ext uri="{FF2B5EF4-FFF2-40B4-BE49-F238E27FC236}">
                  <a16:creationId xmlns:a16="http://schemas.microsoft.com/office/drawing/2014/main" id="{0CE75256-1B8C-028B-4CD5-3B40E1B89BB7}"/>
                </a:ext>
              </a:extLst>
            </p:cNvPr>
            <p:cNvGrpSpPr/>
            <p:nvPr/>
          </p:nvGrpSpPr>
          <p:grpSpPr>
            <a:xfrm>
              <a:off x="627092" y="2533449"/>
              <a:ext cx="1453983" cy="583508"/>
              <a:chOff x="457753" y="1760249"/>
              <a:chExt cx="1773461" cy="707504"/>
            </a:xfrm>
          </p:grpSpPr>
          <p:sp>
            <p:nvSpPr>
              <p:cNvPr id="61" name="Abgerundetes Rechteck 15">
                <a:extLst>
                  <a:ext uri="{FF2B5EF4-FFF2-40B4-BE49-F238E27FC236}">
                    <a16:creationId xmlns:a16="http://schemas.microsoft.com/office/drawing/2014/main" id="{D6A7D91F-52B0-DE21-1E13-9DA965799549}"/>
                  </a:ext>
                </a:extLst>
              </p:cNvPr>
              <p:cNvSpPr/>
              <p:nvPr/>
            </p:nvSpPr>
            <p:spPr>
              <a:xfrm>
                <a:off x="457753" y="1760249"/>
                <a:ext cx="1773461" cy="707504"/>
              </a:xfrm>
              <a:prstGeom prst="roundRect">
                <a:avLst/>
              </a:pr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2" name="Grafik 16">
                <a:extLst>
                  <a:ext uri="{FF2B5EF4-FFF2-40B4-BE49-F238E27FC236}">
                    <a16:creationId xmlns:a16="http://schemas.microsoft.com/office/drawing/2014/main" id="{8358C262-C286-AE43-F9AF-744E186F4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899" y="1818355"/>
                <a:ext cx="1545167" cy="613775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52" name="Gruppieren 6">
              <a:extLst>
                <a:ext uri="{FF2B5EF4-FFF2-40B4-BE49-F238E27FC236}">
                  <a16:creationId xmlns:a16="http://schemas.microsoft.com/office/drawing/2014/main" id="{5B8FD218-BB9D-4D21-2D24-2A64B8061ACD}"/>
                </a:ext>
              </a:extLst>
            </p:cNvPr>
            <p:cNvGrpSpPr/>
            <p:nvPr/>
          </p:nvGrpSpPr>
          <p:grpSpPr>
            <a:xfrm>
              <a:off x="4772011" y="2454728"/>
              <a:ext cx="1431229" cy="527957"/>
              <a:chOff x="5091355" y="1351790"/>
              <a:chExt cx="1797295" cy="707504"/>
            </a:xfrm>
          </p:grpSpPr>
          <p:sp>
            <p:nvSpPr>
              <p:cNvPr id="59" name="Abgerundetes Rechteck 13">
                <a:extLst>
                  <a:ext uri="{FF2B5EF4-FFF2-40B4-BE49-F238E27FC236}">
                    <a16:creationId xmlns:a16="http://schemas.microsoft.com/office/drawing/2014/main" id="{1880D427-080C-F9AA-8355-CA024BCBF9F2}"/>
                  </a:ext>
                </a:extLst>
              </p:cNvPr>
              <p:cNvSpPr/>
              <p:nvPr/>
            </p:nvSpPr>
            <p:spPr>
              <a:xfrm>
                <a:off x="5091355" y="1351790"/>
                <a:ext cx="1797295" cy="707504"/>
              </a:xfrm>
              <a:prstGeom prst="roundRect">
                <a:avLst/>
              </a:pr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Grafik 14">
                <a:extLst>
                  <a:ext uri="{FF2B5EF4-FFF2-40B4-BE49-F238E27FC236}">
                    <a16:creationId xmlns:a16="http://schemas.microsoft.com/office/drawing/2014/main" id="{A55BF93A-19FD-1AF6-0184-7DF728726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0280" y="1410203"/>
                <a:ext cx="1679751" cy="593411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53" name="Gruppieren 7">
              <a:extLst>
                <a:ext uri="{FF2B5EF4-FFF2-40B4-BE49-F238E27FC236}">
                  <a16:creationId xmlns:a16="http://schemas.microsoft.com/office/drawing/2014/main" id="{E2C2C655-9E0D-F589-F610-DA1D500F7D2B}"/>
                </a:ext>
              </a:extLst>
            </p:cNvPr>
            <p:cNvGrpSpPr/>
            <p:nvPr/>
          </p:nvGrpSpPr>
          <p:grpSpPr>
            <a:xfrm>
              <a:off x="2733240" y="2825203"/>
              <a:ext cx="1603254" cy="509531"/>
              <a:chOff x="4087519" y="3154883"/>
              <a:chExt cx="2204272" cy="707504"/>
            </a:xfrm>
          </p:grpSpPr>
          <p:sp>
            <p:nvSpPr>
              <p:cNvPr id="57" name="Abgerundetes Rechteck 11">
                <a:extLst>
                  <a:ext uri="{FF2B5EF4-FFF2-40B4-BE49-F238E27FC236}">
                    <a16:creationId xmlns:a16="http://schemas.microsoft.com/office/drawing/2014/main" id="{1967C565-2882-5A44-93CA-981E98D6DEA8}"/>
                  </a:ext>
                </a:extLst>
              </p:cNvPr>
              <p:cNvSpPr/>
              <p:nvPr/>
            </p:nvSpPr>
            <p:spPr>
              <a:xfrm>
                <a:off x="4087519" y="3154883"/>
                <a:ext cx="2204272" cy="707504"/>
              </a:xfrm>
              <a:prstGeom prst="roundRect">
                <a:avLst/>
              </a:pr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8" name="Grafik 12">
                <a:extLst>
                  <a:ext uri="{FF2B5EF4-FFF2-40B4-BE49-F238E27FC236}">
                    <a16:creationId xmlns:a16="http://schemas.microsoft.com/office/drawing/2014/main" id="{D63329F1-2D5F-E110-BA64-922EF2221F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8535" y="3195824"/>
                <a:ext cx="2022239" cy="625622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54" name="Gruppieren 8">
              <a:extLst>
                <a:ext uri="{FF2B5EF4-FFF2-40B4-BE49-F238E27FC236}">
                  <a16:creationId xmlns:a16="http://schemas.microsoft.com/office/drawing/2014/main" id="{6881E310-15EC-70DF-7985-D91C2C1740DC}"/>
                </a:ext>
              </a:extLst>
            </p:cNvPr>
            <p:cNvGrpSpPr/>
            <p:nvPr/>
          </p:nvGrpSpPr>
          <p:grpSpPr>
            <a:xfrm>
              <a:off x="1856014" y="4362528"/>
              <a:ext cx="1678853" cy="522515"/>
              <a:chOff x="142527" y="3131283"/>
              <a:chExt cx="2150729" cy="635174"/>
            </a:xfrm>
          </p:grpSpPr>
          <p:sp>
            <p:nvSpPr>
              <p:cNvPr id="55" name="Abgerundetes Rechteck 9">
                <a:extLst>
                  <a:ext uri="{FF2B5EF4-FFF2-40B4-BE49-F238E27FC236}">
                    <a16:creationId xmlns:a16="http://schemas.microsoft.com/office/drawing/2014/main" id="{E5908CE4-6146-59E9-1404-6E20AB67A1DC}"/>
                  </a:ext>
                </a:extLst>
              </p:cNvPr>
              <p:cNvSpPr/>
              <p:nvPr/>
            </p:nvSpPr>
            <p:spPr>
              <a:xfrm>
                <a:off x="142527" y="3131283"/>
                <a:ext cx="2150729" cy="635174"/>
              </a:xfrm>
              <a:prstGeom prst="roundRect">
                <a:avLst/>
              </a:pr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6" name="Grafik 10">
                <a:extLst>
                  <a:ext uri="{FF2B5EF4-FFF2-40B4-BE49-F238E27FC236}">
                    <a16:creationId xmlns:a16="http://schemas.microsoft.com/office/drawing/2014/main" id="{40CDA513-A4E4-303E-18D1-F47E00D3A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906" y="3207206"/>
                <a:ext cx="2044293" cy="498808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63" name="Ellipse 17">
            <a:extLst>
              <a:ext uri="{FF2B5EF4-FFF2-40B4-BE49-F238E27FC236}">
                <a16:creationId xmlns:a16="http://schemas.microsoft.com/office/drawing/2014/main" id="{2F84FF32-1E06-0698-8EE5-1CF24AEDF559}"/>
              </a:ext>
            </a:extLst>
          </p:cNvPr>
          <p:cNvSpPr/>
          <p:nvPr/>
        </p:nvSpPr>
        <p:spPr>
          <a:xfrm>
            <a:off x="1781260" y="2309781"/>
            <a:ext cx="2573518" cy="1201980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64" name="Textfeld 18">
            <a:extLst>
              <a:ext uri="{FF2B5EF4-FFF2-40B4-BE49-F238E27FC236}">
                <a16:creationId xmlns:a16="http://schemas.microsoft.com/office/drawing/2014/main" id="{598BA64E-7D9C-E8B8-A7C3-0FEC6911D47F}"/>
              </a:ext>
            </a:extLst>
          </p:cNvPr>
          <p:cNvSpPr txBox="1"/>
          <p:nvPr/>
        </p:nvSpPr>
        <p:spPr>
          <a:xfrm>
            <a:off x="1282439" y="1538159"/>
            <a:ext cx="1131720" cy="385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2400" dirty="0" err="1">
                <a:solidFill>
                  <a:srgbClr val="FF0000"/>
                </a:solidFill>
                <a:latin typeface="+mn-lt"/>
              </a:rPr>
              <a:t>Planned</a:t>
            </a:r>
            <a:endParaRPr lang="de-DE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5" name="Ellipse 19">
            <a:extLst>
              <a:ext uri="{FF2B5EF4-FFF2-40B4-BE49-F238E27FC236}">
                <a16:creationId xmlns:a16="http://schemas.microsoft.com/office/drawing/2014/main" id="{42E71E59-9759-CB98-82B7-900A77F3EA2D}"/>
              </a:ext>
            </a:extLst>
          </p:cNvPr>
          <p:cNvSpPr/>
          <p:nvPr/>
        </p:nvSpPr>
        <p:spPr>
          <a:xfrm>
            <a:off x="3461598" y="4653823"/>
            <a:ext cx="2573518" cy="1201980"/>
          </a:xfrm>
          <a:prstGeom prst="ellipse">
            <a:avLst/>
          </a:prstGeom>
          <a:noFill/>
          <a:ln w="666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66" name="Ellipse 21">
            <a:extLst>
              <a:ext uri="{FF2B5EF4-FFF2-40B4-BE49-F238E27FC236}">
                <a16:creationId xmlns:a16="http://schemas.microsoft.com/office/drawing/2014/main" id="{EE96E485-BE6F-1194-D440-6F6602F5B8BC}"/>
              </a:ext>
            </a:extLst>
          </p:cNvPr>
          <p:cNvSpPr/>
          <p:nvPr/>
        </p:nvSpPr>
        <p:spPr>
          <a:xfrm>
            <a:off x="4604188" y="2694086"/>
            <a:ext cx="2573518" cy="1201980"/>
          </a:xfrm>
          <a:prstGeom prst="ellipse">
            <a:avLst/>
          </a:prstGeom>
          <a:noFill/>
          <a:ln w="666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67" name="Ellipse 22">
            <a:extLst>
              <a:ext uri="{FF2B5EF4-FFF2-40B4-BE49-F238E27FC236}">
                <a16:creationId xmlns:a16="http://schemas.microsoft.com/office/drawing/2014/main" id="{3D868A00-FE1E-A870-3EC7-0D2812F166A9}"/>
              </a:ext>
            </a:extLst>
          </p:cNvPr>
          <p:cNvSpPr/>
          <p:nvPr/>
        </p:nvSpPr>
        <p:spPr>
          <a:xfrm>
            <a:off x="7061818" y="2215720"/>
            <a:ext cx="2573518" cy="1201980"/>
          </a:xfrm>
          <a:prstGeom prst="ellipse">
            <a:avLst/>
          </a:prstGeom>
          <a:noFill/>
          <a:ln w="666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68" name="Textfeld 23">
            <a:extLst>
              <a:ext uri="{FF2B5EF4-FFF2-40B4-BE49-F238E27FC236}">
                <a16:creationId xmlns:a16="http://schemas.microsoft.com/office/drawing/2014/main" id="{3FCC6BCA-B64E-A99E-AECA-5B6E2FE08CDE}"/>
              </a:ext>
            </a:extLst>
          </p:cNvPr>
          <p:cNvSpPr txBox="1"/>
          <p:nvPr/>
        </p:nvSpPr>
        <p:spPr>
          <a:xfrm>
            <a:off x="2830415" y="5973441"/>
            <a:ext cx="3465244" cy="385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2400" dirty="0" err="1">
                <a:solidFill>
                  <a:srgbClr val="92D050"/>
                </a:solidFill>
                <a:latin typeface="+mn-lt"/>
              </a:rPr>
              <a:t>Taking</a:t>
            </a:r>
            <a:r>
              <a:rPr lang="de-DE" sz="2400" dirty="0">
                <a:solidFill>
                  <a:srgbClr val="92D050"/>
                </a:solidFill>
                <a:latin typeface="+mn-lt"/>
              </a:rPr>
              <a:t> </a:t>
            </a:r>
            <a:r>
              <a:rPr lang="de-DE" sz="2400" dirty="0" err="1">
                <a:solidFill>
                  <a:srgbClr val="92D050"/>
                </a:solidFill>
                <a:latin typeface="+mn-lt"/>
              </a:rPr>
              <a:t>data</a:t>
            </a:r>
            <a:r>
              <a:rPr lang="de-DE" sz="2400" dirty="0">
                <a:solidFill>
                  <a:srgbClr val="92D050"/>
                </a:solidFill>
                <a:latin typeface="+mn-lt"/>
              </a:rPr>
              <a:t> </a:t>
            </a:r>
            <a:r>
              <a:rPr lang="de-DE" sz="2400" dirty="0" err="1">
                <a:solidFill>
                  <a:srgbClr val="92D050"/>
                </a:solidFill>
                <a:latin typeface="+mn-lt"/>
              </a:rPr>
              <a:t>for</a:t>
            </a:r>
            <a:r>
              <a:rPr lang="de-DE" sz="2400" dirty="0">
                <a:solidFill>
                  <a:srgbClr val="92D050"/>
                </a:solidFill>
                <a:latin typeface="+mn-lt"/>
              </a:rPr>
              <a:t> 10+ </a:t>
            </a:r>
            <a:r>
              <a:rPr lang="de-DE" sz="2400" dirty="0" err="1">
                <a:solidFill>
                  <a:srgbClr val="92D050"/>
                </a:solidFill>
                <a:latin typeface="+mn-lt"/>
              </a:rPr>
              <a:t>years</a:t>
            </a:r>
            <a:endParaRPr lang="de-DE" sz="240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69" name="Textfeld 24">
            <a:extLst>
              <a:ext uri="{FF2B5EF4-FFF2-40B4-BE49-F238E27FC236}">
                <a16:creationId xmlns:a16="http://schemas.microsoft.com/office/drawing/2014/main" id="{90FB519B-EC2C-76AA-E267-51FAAF05E122}"/>
              </a:ext>
            </a:extLst>
          </p:cNvPr>
          <p:cNvSpPr txBox="1"/>
          <p:nvPr/>
        </p:nvSpPr>
        <p:spPr>
          <a:xfrm>
            <a:off x="8901015" y="1608940"/>
            <a:ext cx="2002151" cy="385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2400" dirty="0">
                <a:solidFill>
                  <a:schemeClr val="accent6"/>
                </a:solidFill>
                <a:latin typeface="+mn-lt"/>
              </a:rPr>
              <a:t>In </a:t>
            </a:r>
            <a:r>
              <a:rPr lang="de-DE" sz="2400" dirty="0" err="1">
                <a:solidFill>
                  <a:schemeClr val="accent6"/>
                </a:solidFill>
                <a:latin typeface="+mn-lt"/>
              </a:rPr>
              <a:t>construction</a:t>
            </a:r>
            <a:endParaRPr lang="de-DE" sz="24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518B75-8D5D-4FF7-894A-9856F26A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63EDF3-4861-4FAD-9C1F-65E31B396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P-ONE |  J. Prottung, C. Haack &amp; A. </a:t>
            </a:r>
            <a:r>
              <a:rPr lang="de-DE" dirty="0" err="1"/>
              <a:t>Llorrente</a:t>
            </a:r>
            <a:r>
              <a:rPr lang="de-DE" dirty="0"/>
              <a:t> Anaya| Technical University Munich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3D0C04F-247D-4400-99E5-BCEEC19F2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High Energy Neutrino </a:t>
            </a:r>
            <a:r>
              <a:rPr lang="es-ES" dirty="0" err="1"/>
              <a:t>Telescopes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CD605-2762-44F4-B987-A968FE616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4BC65E-3DCB-4641-AC10-56D1050DECAD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DEA78A14-D79D-4FAA-BEEC-11A01094F9DA}"/>
              </a:ext>
            </a:extLst>
          </p:cNvPr>
          <p:cNvSpPr txBox="1">
            <a:spLocks/>
          </p:cNvSpPr>
          <p:nvPr/>
        </p:nvSpPr>
        <p:spPr>
          <a:xfrm>
            <a:off x="9838627" y="6426274"/>
            <a:ext cx="1677810" cy="32165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Image </a:t>
            </a:r>
            <a:r>
              <a:rPr lang="de-DE" dirty="0"/>
              <a:t>| nature.com</a:t>
            </a:r>
          </a:p>
        </p:txBody>
      </p:sp>
    </p:spTree>
    <p:extLst>
      <p:ext uri="{BB962C8B-B14F-4D97-AF65-F5344CB8AC3E}">
        <p14:creationId xmlns:p14="http://schemas.microsoft.com/office/powerpoint/2010/main" val="3897822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518B75-8D5D-4FF7-894A-9856F26A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63EDF3-4861-4FAD-9C1F-65E31B396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P-ONE |  J. Prottung, C. Haack &amp; A. </a:t>
            </a:r>
            <a:r>
              <a:rPr lang="de-DE" dirty="0" err="1"/>
              <a:t>Llorrente</a:t>
            </a:r>
            <a:r>
              <a:rPr lang="de-DE" dirty="0"/>
              <a:t> Anaya| Technical University Munich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3D0C04F-247D-4400-99E5-BCEEC19F2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Relative </a:t>
            </a:r>
            <a:r>
              <a:rPr lang="es-ES" dirty="0" err="1"/>
              <a:t>Sensitivities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CD605-2762-44F4-B987-A968FE616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4BC65E-3DCB-4641-AC10-56D1050DECAD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DEA78A14-D79D-4FAA-BEEC-11A01094F9DA}"/>
              </a:ext>
            </a:extLst>
          </p:cNvPr>
          <p:cNvSpPr txBox="1">
            <a:spLocks/>
          </p:cNvSpPr>
          <p:nvPr/>
        </p:nvSpPr>
        <p:spPr>
          <a:xfrm>
            <a:off x="9838627" y="6426274"/>
            <a:ext cx="1677810" cy="32165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Image </a:t>
            </a:r>
            <a:r>
              <a:rPr lang="de-DE" dirty="0"/>
              <a:t>| nature.com</a:t>
            </a:r>
          </a:p>
        </p:txBody>
      </p:sp>
      <p:pic>
        <p:nvPicPr>
          <p:cNvPr id="36" name="Grafik 3">
            <a:extLst>
              <a:ext uri="{FF2B5EF4-FFF2-40B4-BE49-F238E27FC236}">
                <a16:creationId xmlns:a16="http://schemas.microsoft.com/office/drawing/2014/main" id="{1BC051FB-975F-476C-5D6A-FFF911F7A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454" y="1634391"/>
            <a:ext cx="8916108" cy="4444676"/>
          </a:xfrm>
          <a:prstGeom prst="rect">
            <a:avLst/>
          </a:prstGeom>
        </p:spPr>
      </p:pic>
      <p:sp>
        <p:nvSpPr>
          <p:cNvPr id="37" name="Textfeld 5">
            <a:extLst>
              <a:ext uri="{FF2B5EF4-FFF2-40B4-BE49-F238E27FC236}">
                <a16:creationId xmlns:a16="http://schemas.microsoft.com/office/drawing/2014/main" id="{CEED1162-4608-F0D0-93F9-174F557FE681}"/>
              </a:ext>
            </a:extLst>
          </p:cNvPr>
          <p:cNvSpPr txBox="1"/>
          <p:nvPr/>
        </p:nvSpPr>
        <p:spPr>
          <a:xfrm>
            <a:off x="1257300" y="5998633"/>
            <a:ext cx="4333559" cy="280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>
                <a:latin typeface="+mn-lt"/>
              </a:rPr>
              <a:t>Lisa </a:t>
            </a:r>
            <a:r>
              <a:rPr lang="de-DE" sz="1600" dirty="0"/>
              <a:t>Schumacher, https://pos.sissa.it/395/1185/ </a:t>
            </a:r>
            <a:endParaRPr lang="de-DE" sz="1600" dirty="0">
              <a:latin typeface="+mn-lt"/>
            </a:endParaRPr>
          </a:p>
        </p:txBody>
      </p:sp>
      <p:sp>
        <p:nvSpPr>
          <p:cNvPr id="38" name="Textfeld 6">
            <a:extLst>
              <a:ext uri="{FF2B5EF4-FFF2-40B4-BE49-F238E27FC236}">
                <a16:creationId xmlns:a16="http://schemas.microsoft.com/office/drawing/2014/main" id="{B1F49E7C-E462-7C03-BBB3-F9DB6B7278FF}"/>
              </a:ext>
            </a:extLst>
          </p:cNvPr>
          <p:cNvSpPr txBox="1"/>
          <p:nvPr/>
        </p:nvSpPr>
        <p:spPr>
          <a:xfrm>
            <a:off x="4169842" y="3687887"/>
            <a:ext cx="1788951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b="1" dirty="0">
                <a:solidFill>
                  <a:srgbClr val="FF0000"/>
                </a:solidFill>
                <a:latin typeface="+mn-lt"/>
              </a:rPr>
              <a:t>Local </a:t>
            </a:r>
            <a:r>
              <a:rPr lang="de-DE" sz="1600" b="1" dirty="0" err="1">
                <a:solidFill>
                  <a:srgbClr val="FF0000"/>
                </a:solidFill>
                <a:latin typeface="+mn-lt"/>
              </a:rPr>
              <a:t>Coordinates</a:t>
            </a:r>
            <a:endParaRPr lang="de-DE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9" name="Textfeld 7">
            <a:extLst>
              <a:ext uri="{FF2B5EF4-FFF2-40B4-BE49-F238E27FC236}">
                <a16:creationId xmlns:a16="http://schemas.microsoft.com/office/drawing/2014/main" id="{ADD390AD-3B2D-5F12-AFCE-59AE093182B0}"/>
              </a:ext>
            </a:extLst>
          </p:cNvPr>
          <p:cNvSpPr txBox="1"/>
          <p:nvPr/>
        </p:nvSpPr>
        <p:spPr>
          <a:xfrm rot="16200000">
            <a:off x="8254547" y="3935363"/>
            <a:ext cx="3740728" cy="3858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de-DE" sz="2400" dirty="0">
                <a:latin typeface="+mn-lt"/>
              </a:rPr>
              <a:t>Relative </a:t>
            </a:r>
            <a:r>
              <a:rPr lang="de-DE" sz="2400" dirty="0" err="1">
                <a:latin typeface="+mn-lt"/>
              </a:rPr>
              <a:t>Sensitivity</a:t>
            </a:r>
            <a:endParaRPr lang="de-DE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8440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518B75-8D5D-4FF7-894A-9856F26A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63EDF3-4861-4FAD-9C1F-65E31B396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P-ONE |  J. Prottung, C. Haack &amp; A. </a:t>
            </a:r>
            <a:r>
              <a:rPr lang="de-DE" dirty="0" err="1"/>
              <a:t>Llorrente</a:t>
            </a:r>
            <a:r>
              <a:rPr lang="de-DE" dirty="0"/>
              <a:t> Anaya| Technical University Munich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3D0C04F-247D-4400-99E5-BCEEC19F2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P-ONE – detector </a:t>
            </a:r>
            <a:r>
              <a:rPr lang="es-ES" dirty="0" err="1"/>
              <a:t>overview</a:t>
            </a:r>
            <a:br>
              <a:rPr lang="es-ES" dirty="0"/>
            </a:b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CD605-2762-44F4-B987-A968FE616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4BC65E-3DCB-4641-AC10-56D1050DECAD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08050EA7-D866-4DB7-A667-24992AA68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4" y="1524110"/>
            <a:ext cx="7769450" cy="4764419"/>
          </a:xfrm>
          <a:prstGeom prst="rect">
            <a:avLst/>
          </a:prstGeom>
        </p:spPr>
      </p:pic>
      <p:pic>
        <p:nvPicPr>
          <p:cNvPr id="12" name="Picture 11" descr="Diagram&#10;&#10;Description automatically generated with low confidence">
            <a:extLst>
              <a:ext uri="{FF2B5EF4-FFF2-40B4-BE49-F238E27FC236}">
                <a16:creationId xmlns:a16="http://schemas.microsoft.com/office/drawing/2014/main" id="{779FC1C0-1F20-4EF4-81BC-7E26A7A58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90" y="1524110"/>
            <a:ext cx="3814054" cy="4666912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D3EF0DE-AB48-4617-BFD8-0D9D22E1413F}"/>
              </a:ext>
            </a:extLst>
          </p:cNvPr>
          <p:cNvSpPr txBox="1">
            <a:spLocks/>
          </p:cNvSpPr>
          <p:nvPr/>
        </p:nvSpPr>
        <p:spPr>
          <a:xfrm>
            <a:off x="7623558" y="1781133"/>
            <a:ext cx="4589059" cy="4184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P-ONE detector concept:</a:t>
            </a:r>
          </a:p>
          <a:p>
            <a:pPr lvl="1">
              <a:spcBef>
                <a:spcPts val="1000"/>
              </a:spcBef>
              <a:defRPr/>
            </a:pPr>
            <a:r>
              <a:rPr lang="de-DE" sz="1800" dirty="0">
                <a:solidFill>
                  <a:prstClr val="black"/>
                </a:solidFill>
                <a:latin typeface="Tw Cen MT" panose="020B0602020104020603"/>
              </a:rPr>
              <a:t>7 clusters, 10 mooring lines each</a:t>
            </a:r>
          </a:p>
          <a:p>
            <a:pPr lvl="1">
              <a:spcBef>
                <a:spcPts val="1000"/>
              </a:spcBef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1000 m long mooring lines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800" b="1" dirty="0">
              <a:solidFill>
                <a:prstClr val="black"/>
              </a:solidFill>
              <a:latin typeface="Tw Cen MT" panose="020B0602020104020603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Please note: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Illustrations are preliminary studies!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C348E-1B5C-4C89-9EEF-1D652F6CC159}"/>
              </a:ext>
            </a:extLst>
          </p:cNvPr>
          <p:cNvSpPr/>
          <p:nvPr/>
        </p:nvSpPr>
        <p:spPr>
          <a:xfrm>
            <a:off x="5326144" y="2224215"/>
            <a:ext cx="295347" cy="3431867"/>
          </a:xfrm>
          <a:custGeom>
            <a:avLst/>
            <a:gdLst>
              <a:gd name="connsiteX0" fmla="*/ 0 w 295347"/>
              <a:gd name="connsiteY0" fmla="*/ 0 h 3431867"/>
              <a:gd name="connsiteX1" fmla="*/ 295347 w 295347"/>
              <a:gd name="connsiteY1" fmla="*/ 0 h 3431867"/>
              <a:gd name="connsiteX2" fmla="*/ 295347 w 295347"/>
              <a:gd name="connsiteY2" fmla="*/ 583417 h 3431867"/>
              <a:gd name="connsiteX3" fmla="*/ 295347 w 295347"/>
              <a:gd name="connsiteY3" fmla="*/ 1338428 h 3431867"/>
              <a:gd name="connsiteX4" fmla="*/ 295347 w 295347"/>
              <a:gd name="connsiteY4" fmla="*/ 2024802 h 3431867"/>
              <a:gd name="connsiteX5" fmla="*/ 295347 w 295347"/>
              <a:gd name="connsiteY5" fmla="*/ 2642538 h 3431867"/>
              <a:gd name="connsiteX6" fmla="*/ 295347 w 295347"/>
              <a:gd name="connsiteY6" fmla="*/ 3431867 h 3431867"/>
              <a:gd name="connsiteX7" fmla="*/ 0 w 295347"/>
              <a:gd name="connsiteY7" fmla="*/ 3431867 h 3431867"/>
              <a:gd name="connsiteX8" fmla="*/ 0 w 295347"/>
              <a:gd name="connsiteY8" fmla="*/ 2676856 h 3431867"/>
              <a:gd name="connsiteX9" fmla="*/ 0 w 295347"/>
              <a:gd name="connsiteY9" fmla="*/ 1921846 h 3431867"/>
              <a:gd name="connsiteX10" fmla="*/ 0 w 295347"/>
              <a:gd name="connsiteY10" fmla="*/ 1269791 h 3431867"/>
              <a:gd name="connsiteX11" fmla="*/ 0 w 295347"/>
              <a:gd name="connsiteY11" fmla="*/ 617736 h 3431867"/>
              <a:gd name="connsiteX12" fmla="*/ 0 w 295347"/>
              <a:gd name="connsiteY12" fmla="*/ 0 h 343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347" h="3431867" extrusionOk="0">
                <a:moveTo>
                  <a:pt x="0" y="0"/>
                </a:moveTo>
                <a:cubicBezTo>
                  <a:pt x="70696" y="-7079"/>
                  <a:pt x="210139" y="-6532"/>
                  <a:pt x="295347" y="0"/>
                </a:cubicBezTo>
                <a:cubicBezTo>
                  <a:pt x="317888" y="277936"/>
                  <a:pt x="320301" y="333830"/>
                  <a:pt x="295347" y="583417"/>
                </a:cubicBezTo>
                <a:cubicBezTo>
                  <a:pt x="270393" y="833004"/>
                  <a:pt x="303513" y="1091806"/>
                  <a:pt x="295347" y="1338428"/>
                </a:cubicBezTo>
                <a:cubicBezTo>
                  <a:pt x="287181" y="1585050"/>
                  <a:pt x="276658" y="1723363"/>
                  <a:pt x="295347" y="2024802"/>
                </a:cubicBezTo>
                <a:cubicBezTo>
                  <a:pt x="314036" y="2326241"/>
                  <a:pt x="304011" y="2405046"/>
                  <a:pt x="295347" y="2642538"/>
                </a:cubicBezTo>
                <a:cubicBezTo>
                  <a:pt x="286683" y="2880030"/>
                  <a:pt x="327461" y="3054192"/>
                  <a:pt x="295347" y="3431867"/>
                </a:cubicBezTo>
                <a:cubicBezTo>
                  <a:pt x="153212" y="3427620"/>
                  <a:pt x="83585" y="3430941"/>
                  <a:pt x="0" y="3431867"/>
                </a:cubicBezTo>
                <a:cubicBezTo>
                  <a:pt x="7102" y="3079278"/>
                  <a:pt x="-37384" y="2882645"/>
                  <a:pt x="0" y="2676856"/>
                </a:cubicBezTo>
                <a:cubicBezTo>
                  <a:pt x="37384" y="2471067"/>
                  <a:pt x="33785" y="2260404"/>
                  <a:pt x="0" y="1921846"/>
                </a:cubicBezTo>
                <a:cubicBezTo>
                  <a:pt x="-33785" y="1583288"/>
                  <a:pt x="12009" y="1455515"/>
                  <a:pt x="0" y="1269791"/>
                </a:cubicBezTo>
                <a:cubicBezTo>
                  <a:pt x="-12009" y="1084067"/>
                  <a:pt x="642" y="756950"/>
                  <a:pt x="0" y="617736"/>
                </a:cubicBezTo>
                <a:cubicBezTo>
                  <a:pt x="-642" y="478523"/>
                  <a:pt x="-244" y="218390"/>
                  <a:pt x="0" y="0"/>
                </a:cubicBezTo>
                <a:close/>
              </a:path>
            </a:pathLst>
          </a:custGeom>
          <a:noFill/>
          <a:ln w="25400" cap="rnd">
            <a:solidFill>
              <a:srgbClr val="FFC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Picture 2" descr="How a particle racing through a vacuum leaves a trail of blue light :  Research Highlights">
            <a:extLst>
              <a:ext uri="{FF2B5EF4-FFF2-40B4-BE49-F238E27FC236}">
                <a16:creationId xmlns:a16="http://schemas.microsoft.com/office/drawing/2014/main" id="{6245DE14-1440-459D-B961-D0DAED518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227" y="4026129"/>
            <a:ext cx="3465720" cy="2307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DF82B7-77E3-426E-87F3-866AB57D0321}"/>
              </a:ext>
            </a:extLst>
          </p:cNvPr>
          <p:cNvSpPr txBox="1"/>
          <p:nvPr/>
        </p:nvSpPr>
        <p:spPr>
          <a:xfrm rot="19388099">
            <a:off x="2563335" y="3067025"/>
            <a:ext cx="208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SWMono" panose="00000400000000000000" pitchFamily="2" charset="0"/>
              </a:rPr>
              <a:t>PRELIMINARY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DEA78A14-D79D-4FAA-BEEC-11A01094F9DA}"/>
              </a:ext>
            </a:extLst>
          </p:cNvPr>
          <p:cNvSpPr txBox="1">
            <a:spLocks/>
          </p:cNvSpPr>
          <p:nvPr/>
        </p:nvSpPr>
        <p:spPr>
          <a:xfrm>
            <a:off x="9838627" y="6426274"/>
            <a:ext cx="1677810" cy="32165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Image </a:t>
            </a:r>
            <a:r>
              <a:rPr lang="de-DE" dirty="0"/>
              <a:t>| nature.com</a:t>
            </a:r>
          </a:p>
        </p:txBody>
      </p:sp>
    </p:spTree>
    <p:extLst>
      <p:ext uri="{BB962C8B-B14F-4D97-AF65-F5344CB8AC3E}">
        <p14:creationId xmlns:p14="http://schemas.microsoft.com/office/powerpoint/2010/main" val="3734447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B844B13-58CA-4C33-86E4-FC3073738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336" y="252732"/>
            <a:ext cx="1971882" cy="2896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94CBAD-3078-49D4-95DC-9BACC0043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114" y="3323227"/>
            <a:ext cx="1363777" cy="291590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228408-C54D-46E6-9703-A98A0AF45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F5C5E5-493A-4CD4-80BD-46F9E4AC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P-ONE |  M. Dinkel &amp; C. </a:t>
            </a:r>
            <a:r>
              <a:rPr lang="de-DE" dirty="0" err="1"/>
              <a:t>Spannfellner</a:t>
            </a:r>
            <a:r>
              <a:rPr lang="de-DE" dirty="0"/>
              <a:t> | Technical University Munich</a:t>
            </a:r>
          </a:p>
          <a:p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68ADE-143D-4B30-A6E5-4B6481225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4BC65E-3DCB-4641-AC10-56D1050DECAD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1ACE50C5-10CE-44DB-8761-714F9A2DC199}"/>
              </a:ext>
            </a:extLst>
          </p:cNvPr>
          <p:cNvSpPr txBox="1">
            <a:spLocks/>
          </p:cNvSpPr>
          <p:nvPr/>
        </p:nvSpPr>
        <p:spPr>
          <a:xfrm>
            <a:off x="78276" y="892305"/>
            <a:ext cx="8980930" cy="5422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solidFill>
                  <a:schemeClr val="tx1"/>
                </a:solidFill>
              </a:rPr>
              <a:t>P-ONE-1 </a:t>
            </a:r>
            <a:r>
              <a:rPr lang="de-DE" sz="3200" dirty="0">
                <a:solidFill>
                  <a:schemeClr val="tx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overview</a:t>
            </a:r>
            <a:endParaRPr lang="de-DE" sz="320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DE10232-B3AB-41F7-955D-135F4AB69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410" y="0"/>
            <a:ext cx="291359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A23468-92C3-47AC-8D07-AA2A4C9A3E17}"/>
              </a:ext>
            </a:extLst>
          </p:cNvPr>
          <p:cNvSpPr txBox="1"/>
          <p:nvPr/>
        </p:nvSpPr>
        <p:spPr>
          <a:xfrm>
            <a:off x="126872" y="1718208"/>
            <a:ext cx="70764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Project target: </a:t>
            </a:r>
            <a:r>
              <a:rPr lang="de-DE" dirty="0"/>
              <a:t>Construction and deployment of a P-ONE mooring line as first installation of the final P-ONE detector. The prototype line shall verify the working principle, deployment technique, and be the blue print for the following mooring lines. </a:t>
            </a:r>
            <a:endParaRPr lang="de-DE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List of objectives:</a:t>
            </a:r>
          </a:p>
          <a:p>
            <a:pPr marL="914400" lvl="1" indent="-457200">
              <a:buFont typeface="+mj-lt"/>
              <a:buAutoNum type="arabicParenR"/>
            </a:pPr>
            <a:r>
              <a:rPr lang="de-DE" dirty="0"/>
              <a:t>1st line of P-ONE</a:t>
            </a:r>
          </a:p>
          <a:p>
            <a:pPr marL="914400" lvl="1" indent="-457200">
              <a:buFont typeface="+mj-lt"/>
              <a:buAutoNum type="arabicParenR"/>
            </a:pPr>
            <a:endParaRPr lang="de-DE" dirty="0"/>
          </a:p>
          <a:p>
            <a:pPr marL="914400" lvl="1" indent="-457200">
              <a:buFont typeface="+mj-lt"/>
              <a:buAutoNum type="arabicParenR"/>
            </a:pPr>
            <a:r>
              <a:rPr lang="de-DE" dirty="0"/>
              <a:t>Proof of deployment concept (scalability) </a:t>
            </a:r>
          </a:p>
          <a:p>
            <a:pPr marL="914400" lvl="1" indent="-457200">
              <a:buFont typeface="+mj-lt"/>
              <a:buAutoNum type="arabicParenR"/>
            </a:pPr>
            <a:endParaRPr lang="de-DE" dirty="0"/>
          </a:p>
          <a:p>
            <a:pPr marL="914400" lvl="1" indent="-457200">
              <a:buFont typeface="+mj-lt"/>
              <a:buAutoNum type="arabicParenR"/>
            </a:pPr>
            <a:r>
              <a:rPr lang="de-DE" dirty="0"/>
              <a:t>Optical and calibration module development</a:t>
            </a:r>
          </a:p>
          <a:p>
            <a:pPr marL="914400" lvl="1" indent="-457200">
              <a:buFont typeface="+mj-lt"/>
              <a:buAutoNum type="arabicParenR"/>
            </a:pPr>
            <a:endParaRPr lang="de-DE" dirty="0"/>
          </a:p>
          <a:p>
            <a:pPr marL="914400" lvl="1" indent="-457200">
              <a:buFont typeface="+mj-lt"/>
              <a:buAutoNum type="arabicParenR"/>
            </a:pPr>
            <a:r>
              <a:rPr lang="de-DE" dirty="0"/>
              <a:t>Time synchronisation for mooring line (and full P-ONE)</a:t>
            </a:r>
          </a:p>
          <a:p>
            <a:pPr marL="914400" lvl="1" indent="-457200">
              <a:buFont typeface="+mj-lt"/>
              <a:buAutoNum type="arabicParenR"/>
            </a:pPr>
            <a:endParaRPr lang="de-DE" dirty="0"/>
          </a:p>
          <a:p>
            <a:pPr marL="914400" lvl="1" indent="-457200">
              <a:buFont typeface="+mj-lt"/>
              <a:buAutoNum type="arabicParenR"/>
            </a:pPr>
            <a:r>
              <a:rPr lang="de-DE" dirty="0"/>
              <a:t>Collect as much data as possible (understand data stream)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7D4CF2-271D-4FC2-9387-A1362649B959}"/>
              </a:ext>
            </a:extLst>
          </p:cNvPr>
          <p:cNvCxnSpPr>
            <a:cxnSpLocks/>
          </p:cNvCxnSpPr>
          <p:nvPr/>
        </p:nvCxnSpPr>
        <p:spPr>
          <a:xfrm>
            <a:off x="7883867" y="316646"/>
            <a:ext cx="1651674" cy="11765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39E3A5-5281-431B-A381-703C15481735}"/>
              </a:ext>
            </a:extLst>
          </p:cNvPr>
          <p:cNvCxnSpPr>
            <a:cxnSpLocks/>
          </p:cNvCxnSpPr>
          <p:nvPr/>
        </p:nvCxnSpPr>
        <p:spPr>
          <a:xfrm flipV="1">
            <a:off x="7939862" y="1832580"/>
            <a:ext cx="1595679" cy="12405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9A1B8C-80D5-426F-A0BF-4E37E7485816}"/>
              </a:ext>
            </a:extLst>
          </p:cNvPr>
          <p:cNvCxnSpPr>
            <a:cxnSpLocks/>
          </p:cNvCxnSpPr>
          <p:nvPr/>
        </p:nvCxnSpPr>
        <p:spPr>
          <a:xfrm flipV="1">
            <a:off x="7992331" y="5738070"/>
            <a:ext cx="1478840" cy="4549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5B9056-B8E4-4CF5-BA56-B6059B2E4303}"/>
              </a:ext>
            </a:extLst>
          </p:cNvPr>
          <p:cNvCxnSpPr>
            <a:cxnSpLocks/>
          </p:cNvCxnSpPr>
          <p:nvPr/>
        </p:nvCxnSpPr>
        <p:spPr>
          <a:xfrm>
            <a:off x="7992331" y="3377593"/>
            <a:ext cx="1543210" cy="20920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440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7FA343A-95A4-437F-91FC-150E9CE80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02" y="1303721"/>
            <a:ext cx="2902916" cy="4341059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7D06FB09-C857-4973-96DF-7F40F67B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410" y="0"/>
            <a:ext cx="291359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228408-C54D-46E6-9703-A98A0AF45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F5C5E5-493A-4CD4-80BD-46F9E4AC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P-ONE |  M. Dinkel &amp; C. </a:t>
            </a:r>
            <a:r>
              <a:rPr lang="de-DE" dirty="0" err="1"/>
              <a:t>Spannfellner</a:t>
            </a:r>
            <a:r>
              <a:rPr lang="de-DE" dirty="0"/>
              <a:t> | Technical University Munich</a:t>
            </a:r>
          </a:p>
          <a:p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68ADE-143D-4B30-A6E5-4B6481225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4BC65E-3DCB-4641-AC10-56D1050DECAD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1ACE50C5-10CE-44DB-8761-714F9A2DC199}"/>
              </a:ext>
            </a:extLst>
          </p:cNvPr>
          <p:cNvSpPr txBox="1">
            <a:spLocks/>
          </p:cNvSpPr>
          <p:nvPr/>
        </p:nvSpPr>
        <p:spPr>
          <a:xfrm>
            <a:off x="71286" y="890297"/>
            <a:ext cx="3468868" cy="5422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solidFill>
                  <a:schemeClr val="tx1"/>
                </a:solidFill>
              </a:rPr>
              <a:t>P-ONE-1 overview</a:t>
            </a:r>
            <a:endParaRPr lang="de-DE" sz="320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4DB396F-7F96-49CF-BB05-3C6BE3363590}"/>
              </a:ext>
            </a:extLst>
          </p:cNvPr>
          <p:cNvSpPr txBox="1">
            <a:spLocks/>
          </p:cNvSpPr>
          <p:nvPr/>
        </p:nvSpPr>
        <p:spPr>
          <a:xfrm>
            <a:off x="180000" y="5644780"/>
            <a:ext cx="4242726" cy="45457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>
                <a:solidFill>
                  <a:schemeClr val="accent6">
                    <a:lumMod val="75000"/>
                  </a:schemeClr>
                </a:solidFill>
              </a:rPr>
              <a:t>Optical Module </a:t>
            </a:r>
            <a:r>
              <a:rPr lang="de-DE" sz="1800" dirty="0"/>
              <a:t>|</a:t>
            </a:r>
            <a:r>
              <a:rPr lang="de-DE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00" dirty="0"/>
              <a:t>around 16 PMTs | 16 pcs 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7DE2CDB7-3BEF-44D2-BD60-978AC1D0072A}"/>
              </a:ext>
            </a:extLst>
          </p:cNvPr>
          <p:cNvSpPr txBox="1">
            <a:spLocks/>
          </p:cNvSpPr>
          <p:nvPr/>
        </p:nvSpPr>
        <p:spPr>
          <a:xfrm>
            <a:off x="4726195" y="5644780"/>
            <a:ext cx="4509506" cy="38837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>
                <a:solidFill>
                  <a:schemeClr val="accent6">
                    <a:lumMod val="75000"/>
                  </a:schemeClr>
                </a:solidFill>
              </a:rPr>
              <a:t>Calibration Module</a:t>
            </a:r>
            <a:r>
              <a:rPr lang="de-DE" sz="1800" dirty="0"/>
              <a:t>|</a:t>
            </a:r>
            <a:r>
              <a:rPr lang="de-DE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00" dirty="0"/>
              <a:t>hybrid module | 4 pcs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B60C16-7713-45C7-B6E4-153610290413}"/>
              </a:ext>
            </a:extLst>
          </p:cNvPr>
          <p:cNvCxnSpPr>
            <a:cxnSpLocks/>
          </p:cNvCxnSpPr>
          <p:nvPr/>
        </p:nvCxnSpPr>
        <p:spPr>
          <a:xfrm>
            <a:off x="4500000" y="1454064"/>
            <a:ext cx="0" cy="45251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898311F-B7CE-478A-85D4-C52961985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151" y="1362488"/>
            <a:ext cx="2727272" cy="434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92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30E4F3-9EFA-4D29-A693-1A78FC6F2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069" y="3595752"/>
            <a:ext cx="3155965" cy="264630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228408-C54D-46E6-9703-A98A0AF45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F5C5E5-493A-4CD4-80BD-46F9E4AC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P-ONE |  M. Dinkel &amp; C. </a:t>
            </a:r>
            <a:r>
              <a:rPr lang="de-DE" dirty="0" err="1"/>
              <a:t>Spannfellner</a:t>
            </a:r>
            <a:r>
              <a:rPr lang="de-DE" dirty="0"/>
              <a:t> | Technical University Munich</a:t>
            </a:r>
          </a:p>
          <a:p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68ADE-143D-4B30-A6E5-4B6481225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4BC65E-3DCB-4641-AC10-56D1050DECAD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A14A8AEF-EE64-458F-9591-B6780EE3B9C2}"/>
              </a:ext>
            </a:extLst>
          </p:cNvPr>
          <p:cNvSpPr txBox="1">
            <a:spLocks/>
          </p:cNvSpPr>
          <p:nvPr/>
        </p:nvSpPr>
        <p:spPr>
          <a:xfrm>
            <a:off x="71288" y="890297"/>
            <a:ext cx="6546328" cy="5422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solidFill>
                  <a:schemeClr val="tx1"/>
                </a:solidFill>
              </a:rPr>
              <a:t>P-ONE – optical module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42392D1-67CB-424B-841C-7EC83DFA260D}"/>
              </a:ext>
            </a:extLst>
          </p:cNvPr>
          <p:cNvSpPr txBox="1">
            <a:spLocks/>
          </p:cNvSpPr>
          <p:nvPr/>
        </p:nvSpPr>
        <p:spPr>
          <a:xfrm>
            <a:off x="250678" y="1654927"/>
            <a:ext cx="7198746" cy="18946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Photomultiplier tubes (PMT) used as photosensors</a:t>
            </a:r>
          </a:p>
          <a:p>
            <a:endParaRPr lang="de-DE" sz="1800" dirty="0"/>
          </a:p>
          <a:p>
            <a:r>
              <a:rPr lang="de-DE" sz="1800" dirty="0"/>
              <a:t>Multi-PMT approach</a:t>
            </a:r>
          </a:p>
          <a:p>
            <a:pPr lvl="1"/>
            <a:r>
              <a:rPr lang="de-DE" sz="1600" dirty="0"/>
              <a:t>Biological processes are slow(er)</a:t>
            </a:r>
          </a:p>
          <a:p>
            <a:pPr lvl="1"/>
            <a:r>
              <a:rPr lang="de-DE" sz="1600" dirty="0"/>
              <a:t>Suppression of background by requiring coincidence hits on PMTs (ns scale)</a:t>
            </a:r>
          </a:p>
          <a:p>
            <a:pPr lvl="1"/>
            <a:endParaRPr lang="de-DE" sz="1800" dirty="0"/>
          </a:p>
          <a:p>
            <a:r>
              <a:rPr lang="de-DE" sz="1800" dirty="0"/>
              <a:t>Modular mounting structure to ease construction effort</a:t>
            </a:r>
          </a:p>
          <a:p>
            <a:endParaRPr lang="de-DE" sz="1800" dirty="0"/>
          </a:p>
          <a:p>
            <a:r>
              <a:rPr lang="de-DE" sz="1800" dirty="0"/>
              <a:t>Electronics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currently</a:t>
            </a:r>
            <a:r>
              <a:rPr lang="de-DE" sz="1800" dirty="0"/>
              <a:t> </a:t>
            </a:r>
            <a:r>
              <a:rPr lang="de-DE" sz="1800"/>
              <a:t>developed</a:t>
            </a:r>
            <a:endParaRPr lang="de-DE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D8F001-3CB7-407D-A1E0-80459CCEF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883" y="79560"/>
            <a:ext cx="2576208" cy="64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4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(TUM)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56694" y="406540"/>
            <a:ext cx="7831717" cy="510909"/>
          </a:xfrm>
        </p:spPr>
        <p:txBody>
          <a:bodyPr/>
          <a:lstStyle/>
          <a:p>
            <a:r>
              <a:rPr lang="de-DE" dirty="0"/>
              <a:t>Photon Surrogate Model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2168974" y="1799729"/>
            <a:ext cx="7466803" cy="1224117"/>
            <a:chOff x="1193865" y="1808426"/>
            <a:chExt cx="7201409" cy="1180608"/>
          </a:xfrm>
        </p:grpSpPr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B63DD78B-B38C-4B46-95F4-64861BDD6DF7}"/>
                </a:ext>
              </a:extLst>
            </p:cNvPr>
            <p:cNvCxnSpPr>
              <a:cxnSpLocks/>
            </p:cNvCxnSpPr>
            <p:nvPr/>
          </p:nvCxnSpPr>
          <p:spPr>
            <a:xfrm>
              <a:off x="2300221" y="2259858"/>
              <a:ext cx="1073493" cy="23378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2365FF86-45A1-4D1F-A644-59BBC24FAC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3715" y="2338296"/>
              <a:ext cx="4468016" cy="15534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3251D4D5-EBB7-460C-B877-778CFEEC5756}"/>
                    </a:ext>
                  </a:extLst>
                </p:cNvPr>
                <p:cNvSpPr txBox="1"/>
                <p:nvPr/>
              </p:nvSpPr>
              <p:spPr>
                <a:xfrm>
                  <a:off x="1724120" y="1808426"/>
                  <a:ext cx="719846" cy="574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3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30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de-DE" sz="30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3251D4D5-EBB7-460C-B877-778CFEEC57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4120" y="1808426"/>
                  <a:ext cx="719846" cy="57425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36605128-4A65-4B5D-AA11-2D3AD8E03704}"/>
                    </a:ext>
                  </a:extLst>
                </p:cNvPr>
                <p:cNvSpPr txBox="1"/>
                <p:nvPr/>
              </p:nvSpPr>
              <p:spPr>
                <a:xfrm>
                  <a:off x="7081391" y="2351437"/>
                  <a:ext cx="1313883" cy="534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3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36605128-4A65-4B5D-AA11-2D3AD8E037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1391" y="2351437"/>
                  <a:ext cx="1313883" cy="5343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A0370FBD-F24F-4ABB-9161-D0108A6A8E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2654" y="2493639"/>
              <a:ext cx="1541061" cy="23292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C7570C7A-48C9-4C2E-A0C6-20B0D7931E36}"/>
                </a:ext>
              </a:extLst>
            </p:cNvPr>
            <p:cNvSpPr/>
            <p:nvPr/>
          </p:nvSpPr>
          <p:spPr>
            <a:xfrm>
              <a:off x="1193865" y="2495607"/>
              <a:ext cx="569307" cy="49342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4000" dirty="0">
                  <a:solidFill>
                    <a:schemeClr val="bg1"/>
                  </a:solidFill>
                </a:rPr>
                <a:t>N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Ellipse 27">
            <a:extLst>
              <a:ext uri="{FF2B5EF4-FFF2-40B4-BE49-F238E27FC236}">
                <a16:creationId xmlns:a16="http://schemas.microsoft.com/office/drawing/2014/main" id="{50540303-7096-4C0B-B592-3C35D9B2D5EE}"/>
              </a:ext>
            </a:extLst>
          </p:cNvPr>
          <p:cNvSpPr/>
          <p:nvPr/>
        </p:nvSpPr>
        <p:spPr>
          <a:xfrm>
            <a:off x="5102142" y="2327927"/>
            <a:ext cx="677681" cy="281796"/>
          </a:xfrm>
          <a:prstGeom prst="ellipse">
            <a:avLst/>
          </a:prstGeom>
          <a:solidFill>
            <a:schemeClr val="accent6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0540303-7096-4C0B-B592-3C35D9B2D5EE}"/>
              </a:ext>
            </a:extLst>
          </p:cNvPr>
          <p:cNvSpPr/>
          <p:nvPr/>
        </p:nvSpPr>
        <p:spPr>
          <a:xfrm>
            <a:off x="5897898" y="2323349"/>
            <a:ext cx="821005" cy="238371"/>
          </a:xfrm>
          <a:prstGeom prst="ellipse">
            <a:avLst/>
          </a:prstGeom>
          <a:solidFill>
            <a:schemeClr val="accent6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0540303-7096-4C0B-B592-3C35D9B2D5EE}"/>
              </a:ext>
            </a:extLst>
          </p:cNvPr>
          <p:cNvSpPr/>
          <p:nvPr/>
        </p:nvSpPr>
        <p:spPr>
          <a:xfrm>
            <a:off x="6875053" y="2331177"/>
            <a:ext cx="458216" cy="172107"/>
          </a:xfrm>
          <a:prstGeom prst="ellipse">
            <a:avLst/>
          </a:prstGeom>
          <a:solidFill>
            <a:schemeClr val="accent6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0540303-7096-4C0B-B592-3C35D9B2D5EE}"/>
              </a:ext>
            </a:extLst>
          </p:cNvPr>
          <p:cNvSpPr/>
          <p:nvPr/>
        </p:nvSpPr>
        <p:spPr>
          <a:xfrm>
            <a:off x="7646151" y="2112170"/>
            <a:ext cx="1061911" cy="473912"/>
          </a:xfrm>
          <a:prstGeom prst="ellipse">
            <a:avLst/>
          </a:prstGeom>
          <a:solidFill>
            <a:schemeClr val="accent6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0540303-7096-4C0B-B592-3C35D9B2D5EE}"/>
              </a:ext>
            </a:extLst>
          </p:cNvPr>
          <p:cNvSpPr/>
          <p:nvPr/>
        </p:nvSpPr>
        <p:spPr>
          <a:xfrm>
            <a:off x="4041461" y="2122321"/>
            <a:ext cx="969974" cy="716998"/>
          </a:xfrm>
          <a:prstGeom prst="ellipse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feld 45"/>
          <p:cNvSpPr txBox="1"/>
          <p:nvPr/>
        </p:nvSpPr>
        <p:spPr>
          <a:xfrm>
            <a:off x="4958089" y="3206535"/>
            <a:ext cx="6110647" cy="3508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2000" dirty="0" err="1">
                <a:latin typeface="+mn-lt"/>
              </a:rPr>
              <a:t>Hadronic</a:t>
            </a:r>
            <a:r>
              <a:rPr lang="de-DE" sz="2000" dirty="0">
                <a:latin typeface="+mn-lt"/>
              </a:rPr>
              <a:t>/EM </a:t>
            </a:r>
            <a:r>
              <a:rPr lang="de-DE" sz="2000" dirty="0" err="1">
                <a:latin typeface="+mn-lt"/>
              </a:rPr>
              <a:t>Cascades</a:t>
            </a:r>
            <a:r>
              <a:rPr lang="de-DE" sz="2000" dirty="0">
                <a:latin typeface="+mn-lt"/>
              </a:rPr>
              <a:t> (</a:t>
            </a:r>
            <a:r>
              <a:rPr lang="de-DE" sz="2000" dirty="0" err="1">
                <a:latin typeface="+mn-lt"/>
              </a:rPr>
              <a:t>typical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length</a:t>
            </a:r>
            <a:r>
              <a:rPr lang="de-DE" sz="2000" dirty="0">
                <a:latin typeface="+mn-lt"/>
              </a:rPr>
              <a:t> in </a:t>
            </a:r>
            <a:r>
              <a:rPr lang="de-DE" sz="2000" dirty="0" err="1">
                <a:latin typeface="+mn-lt"/>
              </a:rPr>
              <a:t>water</a:t>
            </a:r>
            <a:r>
              <a:rPr lang="de-DE" sz="2000" dirty="0">
                <a:latin typeface="+mn-lt"/>
              </a:rPr>
              <a:t>: 10m)</a:t>
            </a:r>
          </a:p>
        </p:txBody>
      </p:sp>
      <p:cxnSp>
        <p:nvCxnSpPr>
          <p:cNvPr id="48" name="Gerade Verbindung mit Pfeil 47"/>
          <p:cNvCxnSpPr>
            <a:endCxn id="35" idx="5"/>
          </p:cNvCxnSpPr>
          <p:nvPr/>
        </p:nvCxnSpPr>
        <p:spPr>
          <a:xfrm flipH="1" flipV="1">
            <a:off x="4869386" y="2734317"/>
            <a:ext cx="675912" cy="377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/>
          <p:nvPr/>
        </p:nvCxnSpPr>
        <p:spPr>
          <a:xfrm flipH="1" flipV="1">
            <a:off x="5374693" y="2609261"/>
            <a:ext cx="696999" cy="502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/>
          <p:cNvCxnSpPr/>
          <p:nvPr/>
        </p:nvCxnSpPr>
        <p:spPr>
          <a:xfrm flipH="1" flipV="1">
            <a:off x="6268529" y="2704273"/>
            <a:ext cx="24200" cy="330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/>
          <p:nvPr/>
        </p:nvCxnSpPr>
        <p:spPr>
          <a:xfrm flipV="1">
            <a:off x="6548856" y="2687631"/>
            <a:ext cx="582277" cy="445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/>
          <p:cNvCxnSpPr/>
          <p:nvPr/>
        </p:nvCxnSpPr>
        <p:spPr>
          <a:xfrm flipV="1">
            <a:off x="7131133" y="2774091"/>
            <a:ext cx="838404" cy="432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50540303-7096-4C0B-B592-3C35D9B2D5EE}"/>
              </a:ext>
            </a:extLst>
          </p:cNvPr>
          <p:cNvSpPr/>
          <p:nvPr/>
        </p:nvSpPr>
        <p:spPr>
          <a:xfrm>
            <a:off x="1834562" y="4847691"/>
            <a:ext cx="1214001" cy="367549"/>
          </a:xfrm>
          <a:prstGeom prst="ellipse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6" name="Gerade Verbindung mit Pfeil 65"/>
          <p:cNvCxnSpPr/>
          <p:nvPr/>
        </p:nvCxnSpPr>
        <p:spPr>
          <a:xfrm>
            <a:off x="4102817" y="4979642"/>
            <a:ext cx="561975" cy="21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mit Pfeil 66"/>
          <p:cNvCxnSpPr/>
          <p:nvPr/>
        </p:nvCxnSpPr>
        <p:spPr>
          <a:xfrm flipV="1">
            <a:off x="4603481" y="4720139"/>
            <a:ext cx="501006" cy="288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/>
          <p:nvPr/>
        </p:nvCxnSpPr>
        <p:spPr>
          <a:xfrm>
            <a:off x="4627511" y="5009121"/>
            <a:ext cx="475518" cy="311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/>
          <p:cNvCxnSpPr/>
          <p:nvPr/>
        </p:nvCxnSpPr>
        <p:spPr>
          <a:xfrm>
            <a:off x="4789070" y="5124941"/>
            <a:ext cx="546989" cy="5173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/>
          <p:cNvCxnSpPr/>
          <p:nvPr/>
        </p:nvCxnSpPr>
        <p:spPr>
          <a:xfrm flipV="1">
            <a:off x="4950716" y="5174779"/>
            <a:ext cx="633828" cy="27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76"/>
          <p:cNvCxnSpPr/>
          <p:nvPr/>
        </p:nvCxnSpPr>
        <p:spPr>
          <a:xfrm flipV="1">
            <a:off x="5103029" y="5284114"/>
            <a:ext cx="633828" cy="27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mit Pfeil 77"/>
          <p:cNvCxnSpPr/>
          <p:nvPr/>
        </p:nvCxnSpPr>
        <p:spPr>
          <a:xfrm>
            <a:off x="5103029" y="5338141"/>
            <a:ext cx="759426" cy="187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mit Pfeil 80"/>
          <p:cNvCxnSpPr/>
          <p:nvPr/>
        </p:nvCxnSpPr>
        <p:spPr>
          <a:xfrm>
            <a:off x="4845725" y="4879955"/>
            <a:ext cx="759426" cy="187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/>
          <p:cNvCxnSpPr/>
          <p:nvPr/>
        </p:nvCxnSpPr>
        <p:spPr>
          <a:xfrm>
            <a:off x="5040230" y="4755843"/>
            <a:ext cx="696627" cy="42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mit Pfeil 83"/>
          <p:cNvCxnSpPr/>
          <p:nvPr/>
        </p:nvCxnSpPr>
        <p:spPr>
          <a:xfrm flipV="1">
            <a:off x="5103029" y="4463955"/>
            <a:ext cx="379713" cy="238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/>
          <p:cNvCxnSpPr/>
          <p:nvPr/>
        </p:nvCxnSpPr>
        <p:spPr>
          <a:xfrm>
            <a:off x="4664792" y="4988692"/>
            <a:ext cx="1326205" cy="68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feld 90"/>
              <p:cNvSpPr txBox="1"/>
              <p:nvPr/>
            </p:nvSpPr>
            <p:spPr>
              <a:xfrm>
                <a:off x="3169685" y="4484368"/>
                <a:ext cx="710131" cy="9473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54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de-DE" sz="5400" b="1" dirty="0" err="1"/>
              </a:p>
            </p:txBody>
          </p:sp>
        </mc:Choice>
        <mc:Fallback xmlns="">
          <p:sp>
            <p:nvSpPr>
              <p:cNvPr id="91" name="Textfeld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685" y="4484368"/>
                <a:ext cx="710131" cy="9473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feld 91"/>
              <p:cNvSpPr txBox="1"/>
              <p:nvPr/>
            </p:nvSpPr>
            <p:spPr>
              <a:xfrm>
                <a:off x="6456699" y="4583612"/>
                <a:ext cx="702115" cy="9473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5400" b="1" i="1" smtClean="0"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de-DE" sz="5400" b="1" dirty="0" err="1"/>
              </a:p>
            </p:txBody>
          </p:sp>
        </mc:Choice>
        <mc:Fallback xmlns="">
          <p:sp>
            <p:nvSpPr>
              <p:cNvPr id="92" name="Textfeld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699" y="4583612"/>
                <a:ext cx="702115" cy="9473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Ellipse 92">
            <a:extLst>
              <a:ext uri="{FF2B5EF4-FFF2-40B4-BE49-F238E27FC236}">
                <a16:creationId xmlns:a16="http://schemas.microsoft.com/office/drawing/2014/main" id="{50540303-7096-4C0B-B592-3C35D9B2D5EE}"/>
              </a:ext>
            </a:extLst>
          </p:cNvPr>
          <p:cNvSpPr/>
          <p:nvPr/>
        </p:nvSpPr>
        <p:spPr>
          <a:xfrm>
            <a:off x="7317720" y="4922883"/>
            <a:ext cx="343155" cy="361231"/>
          </a:xfrm>
          <a:prstGeom prst="ellipse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50540303-7096-4C0B-B592-3C35D9B2D5EE}"/>
              </a:ext>
            </a:extLst>
          </p:cNvPr>
          <p:cNvSpPr/>
          <p:nvPr/>
        </p:nvSpPr>
        <p:spPr>
          <a:xfrm>
            <a:off x="7481159" y="4920468"/>
            <a:ext cx="343155" cy="361231"/>
          </a:xfrm>
          <a:prstGeom prst="ellipse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50540303-7096-4C0B-B592-3C35D9B2D5EE}"/>
              </a:ext>
            </a:extLst>
          </p:cNvPr>
          <p:cNvSpPr/>
          <p:nvPr/>
        </p:nvSpPr>
        <p:spPr>
          <a:xfrm>
            <a:off x="7690710" y="4904956"/>
            <a:ext cx="343155" cy="361231"/>
          </a:xfrm>
          <a:prstGeom prst="ellipse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50540303-7096-4C0B-B592-3C35D9B2D5EE}"/>
              </a:ext>
            </a:extLst>
          </p:cNvPr>
          <p:cNvSpPr/>
          <p:nvPr/>
        </p:nvSpPr>
        <p:spPr>
          <a:xfrm>
            <a:off x="7870426" y="4913929"/>
            <a:ext cx="343155" cy="361231"/>
          </a:xfrm>
          <a:prstGeom prst="ellipse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50540303-7096-4C0B-B592-3C35D9B2D5EE}"/>
              </a:ext>
            </a:extLst>
          </p:cNvPr>
          <p:cNvSpPr/>
          <p:nvPr/>
        </p:nvSpPr>
        <p:spPr>
          <a:xfrm>
            <a:off x="8101895" y="4913929"/>
            <a:ext cx="343155" cy="361231"/>
          </a:xfrm>
          <a:prstGeom prst="ellipse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extfeld 98"/>
          <p:cNvSpPr txBox="1"/>
          <p:nvPr/>
        </p:nvSpPr>
        <p:spPr>
          <a:xfrm>
            <a:off x="7159432" y="5510541"/>
            <a:ext cx="2725105" cy="280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>
                <a:latin typeface="+mn-lt"/>
              </a:rPr>
              <a:t>„</a:t>
            </a:r>
            <a:r>
              <a:rPr lang="de-DE" sz="1600" dirty="0" err="1">
                <a:latin typeface="+mn-lt"/>
              </a:rPr>
              <a:t>pointlike</a:t>
            </a:r>
            <a:r>
              <a:rPr lang="de-DE" sz="1600" dirty="0">
                <a:latin typeface="+mn-lt"/>
              </a:rPr>
              <a:t>“ Cherenkov </a:t>
            </a:r>
            <a:r>
              <a:rPr lang="de-DE" sz="1600" dirty="0" err="1">
                <a:latin typeface="+mn-lt"/>
              </a:rPr>
              <a:t>emitters</a:t>
            </a:r>
            <a:endParaRPr lang="de-DE" sz="1600" dirty="0">
              <a:latin typeface="+mn-lt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1322147" y="3972198"/>
            <a:ext cx="8369279" cy="280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 err="1">
                <a:latin typeface="+mn-lt"/>
              </a:rPr>
              <a:t>Approximate</a:t>
            </a:r>
            <a:r>
              <a:rPr lang="de-DE" sz="1600" dirty="0">
                <a:latin typeface="+mn-lt"/>
              </a:rPr>
              <a:t> EM/</a:t>
            </a:r>
            <a:r>
              <a:rPr lang="de-DE" sz="1600" dirty="0" err="1">
                <a:latin typeface="+mn-lt"/>
              </a:rPr>
              <a:t>Hadr</a:t>
            </a:r>
            <a:r>
              <a:rPr lang="de-DE" sz="1600" dirty="0" err="1"/>
              <a:t>onic</a:t>
            </a:r>
            <a:r>
              <a:rPr lang="de-DE" sz="1600" dirty="0"/>
              <a:t> </a:t>
            </a:r>
            <a:r>
              <a:rPr lang="de-DE" sz="1600" dirty="0" err="1"/>
              <a:t>showers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muons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linear </a:t>
            </a:r>
            <a:r>
              <a:rPr lang="de-DE" sz="1600" dirty="0" err="1"/>
              <a:t>combination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„</a:t>
            </a:r>
            <a:r>
              <a:rPr lang="de-DE" sz="1600" dirty="0" err="1"/>
              <a:t>pointlike</a:t>
            </a:r>
            <a:r>
              <a:rPr lang="de-DE" sz="1600" dirty="0"/>
              <a:t>“ </a:t>
            </a:r>
            <a:r>
              <a:rPr lang="de-DE" sz="1600" dirty="0" err="1"/>
              <a:t>emitters</a:t>
            </a:r>
            <a:endParaRPr lang="de-DE" sz="1600" dirty="0">
              <a:latin typeface="+mn-lt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5207342" y="1544657"/>
            <a:ext cx="3661259" cy="3508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2000" dirty="0" err="1">
                <a:latin typeface="+mn-lt"/>
              </a:rPr>
              <a:t>Stochastic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Muon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Energy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Losses</a:t>
            </a:r>
            <a:endParaRPr lang="de-DE" sz="2000" dirty="0">
              <a:latin typeface="+mn-lt"/>
            </a:endParaRPr>
          </a:p>
        </p:txBody>
      </p:sp>
      <p:cxnSp>
        <p:nvCxnSpPr>
          <p:cNvPr id="54" name="Gerade Verbindung mit Pfeil 53"/>
          <p:cNvCxnSpPr/>
          <p:nvPr/>
        </p:nvCxnSpPr>
        <p:spPr>
          <a:xfrm flipH="1">
            <a:off x="5499529" y="1902508"/>
            <a:ext cx="452200" cy="335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/>
          <p:nvPr/>
        </p:nvCxnSpPr>
        <p:spPr>
          <a:xfrm flipH="1">
            <a:off x="6362302" y="1902508"/>
            <a:ext cx="158979" cy="2691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/>
          <p:cNvCxnSpPr>
            <a:stCxn id="52" idx="2"/>
          </p:cNvCxnSpPr>
          <p:nvPr/>
        </p:nvCxnSpPr>
        <p:spPr>
          <a:xfrm>
            <a:off x="7037972" y="1895522"/>
            <a:ext cx="91504" cy="377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/>
          <p:cNvCxnSpPr/>
          <p:nvPr/>
        </p:nvCxnSpPr>
        <p:spPr>
          <a:xfrm>
            <a:off x="7489298" y="1948910"/>
            <a:ext cx="480239" cy="143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455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(TUM)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56694" y="406540"/>
            <a:ext cx="7831717" cy="510909"/>
          </a:xfrm>
        </p:spPr>
        <p:txBody>
          <a:bodyPr/>
          <a:lstStyle/>
          <a:p>
            <a:r>
              <a:rPr lang="de-DE" dirty="0"/>
              <a:t>Photon Surrogate Model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50540303-7096-4C0B-B592-3C35D9B2D5EE}"/>
              </a:ext>
            </a:extLst>
          </p:cNvPr>
          <p:cNvSpPr/>
          <p:nvPr/>
        </p:nvSpPr>
        <p:spPr>
          <a:xfrm>
            <a:off x="3463715" y="3933204"/>
            <a:ext cx="603460" cy="619255"/>
          </a:xfrm>
          <a:prstGeom prst="ellipse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Gerade Verbindung mit Pfeil 12"/>
          <p:cNvCxnSpPr>
            <a:stCxn id="50" idx="3"/>
          </p:cNvCxnSpPr>
          <p:nvPr/>
        </p:nvCxnSpPr>
        <p:spPr>
          <a:xfrm flipV="1">
            <a:off x="3552090" y="3924487"/>
            <a:ext cx="515085" cy="537284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1185000" y="4175041"/>
            <a:ext cx="1639873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 err="1">
                <a:latin typeface="+mn-lt"/>
              </a:rPr>
              <a:t>Cascade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direction</a:t>
            </a:r>
            <a:endParaRPr lang="de-DE" sz="1600" dirty="0">
              <a:latin typeface="+mn-lt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63" y="2051508"/>
            <a:ext cx="2582431" cy="1921809"/>
          </a:xfrm>
          <a:prstGeom prst="rect">
            <a:avLst/>
          </a:prstGeom>
        </p:spPr>
      </p:pic>
      <p:cxnSp>
        <p:nvCxnSpPr>
          <p:cNvPr id="22" name="Gerade Verbindung mit Pfeil 21"/>
          <p:cNvCxnSpPr/>
          <p:nvPr/>
        </p:nvCxnSpPr>
        <p:spPr>
          <a:xfrm>
            <a:off x="2962061" y="4242831"/>
            <a:ext cx="7336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stCxn id="50" idx="0"/>
          </p:cNvCxnSpPr>
          <p:nvPr/>
        </p:nvCxnSpPr>
        <p:spPr>
          <a:xfrm flipV="1">
            <a:off x="3765445" y="3238501"/>
            <a:ext cx="492230" cy="6947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/>
          <p:cNvCxnSpPr/>
          <p:nvPr/>
        </p:nvCxnSpPr>
        <p:spPr>
          <a:xfrm flipV="1">
            <a:off x="4277478" y="3152371"/>
            <a:ext cx="763981" cy="1081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70"/>
          <p:cNvCxnSpPr/>
          <p:nvPr/>
        </p:nvCxnSpPr>
        <p:spPr>
          <a:xfrm flipV="1">
            <a:off x="5041459" y="2948577"/>
            <a:ext cx="1032933" cy="203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/>
          <p:cNvSpPr/>
          <p:nvPr/>
        </p:nvSpPr>
        <p:spPr>
          <a:xfrm>
            <a:off x="6924675" y="4054382"/>
            <a:ext cx="428625" cy="4286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39" name="Textfeld 38"/>
          <p:cNvSpPr txBox="1"/>
          <p:nvPr/>
        </p:nvSpPr>
        <p:spPr>
          <a:xfrm>
            <a:off x="6848475" y="3684068"/>
            <a:ext cx="775853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 err="1">
                <a:latin typeface="+mn-lt"/>
              </a:rPr>
              <a:t>Detector</a:t>
            </a:r>
            <a:endParaRPr lang="de-DE" sz="1600" dirty="0">
              <a:latin typeface="+mn-lt"/>
            </a:endParaRPr>
          </a:p>
        </p:txBody>
      </p:sp>
      <p:cxnSp>
        <p:nvCxnSpPr>
          <p:cNvPr id="76" name="Gerade Verbindung mit Pfeil 75"/>
          <p:cNvCxnSpPr>
            <a:endCxn id="38" idx="2"/>
          </p:cNvCxnSpPr>
          <p:nvPr/>
        </p:nvCxnSpPr>
        <p:spPr>
          <a:xfrm>
            <a:off x="6074392" y="2948577"/>
            <a:ext cx="850283" cy="13201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/>
          <p:cNvCxnSpPr>
            <a:stCxn id="50" idx="6"/>
            <a:endCxn id="38" idx="2"/>
          </p:cNvCxnSpPr>
          <p:nvPr/>
        </p:nvCxnSpPr>
        <p:spPr>
          <a:xfrm>
            <a:off x="4067175" y="4242832"/>
            <a:ext cx="2857500" cy="258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82"/>
          <p:cNvCxnSpPr>
            <a:stCxn id="50" idx="5"/>
          </p:cNvCxnSpPr>
          <p:nvPr/>
        </p:nvCxnSpPr>
        <p:spPr>
          <a:xfrm>
            <a:off x="3978800" y="4461771"/>
            <a:ext cx="1383775" cy="4929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mit Pfeil 84"/>
          <p:cNvCxnSpPr>
            <a:endCxn id="38" idx="3"/>
          </p:cNvCxnSpPr>
          <p:nvPr/>
        </p:nvCxnSpPr>
        <p:spPr>
          <a:xfrm flipV="1">
            <a:off x="5362575" y="4420236"/>
            <a:ext cx="1624871" cy="5075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/>
          <p:cNvSpPr txBox="1"/>
          <p:nvPr/>
        </p:nvSpPr>
        <p:spPr>
          <a:xfrm>
            <a:off x="5423201" y="2567179"/>
            <a:ext cx="751809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>
                <a:latin typeface="+mn-lt"/>
              </a:rPr>
              <a:t>Photons</a:t>
            </a:r>
          </a:p>
        </p:txBody>
      </p:sp>
      <p:pic>
        <p:nvPicPr>
          <p:cNvPr id="2" name="Grafik 5">
            <a:extLst>
              <a:ext uri="{FF2B5EF4-FFF2-40B4-BE49-F238E27FC236}">
                <a16:creationId xmlns:a16="http://schemas.microsoft.com/office/drawing/2014/main" id="{3FCAD509-C7E1-479C-939A-211B0A072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081" y="2566555"/>
            <a:ext cx="3487881" cy="233102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E23619F-8AB6-46D6-A5F6-43C6100199DC}"/>
              </a:ext>
            </a:extLst>
          </p:cNvPr>
          <p:cNvSpPr txBox="1"/>
          <p:nvPr/>
        </p:nvSpPr>
        <p:spPr>
          <a:xfrm>
            <a:off x="3460173" y="5261263"/>
            <a:ext cx="4319153" cy="850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3999"/>
              </a:lnSpc>
            </a:pPr>
            <a:r>
              <a:rPr lang="de-DE" sz="1600" i="1" dirty="0"/>
              <a:t>Hyperion</a:t>
            </a:r>
            <a:r>
              <a:rPr lang="de-DE" sz="1600" dirty="0"/>
              <a:t> </a:t>
            </a:r>
            <a:r>
              <a:rPr lang="de-DE" sz="1600" dirty="0" err="1"/>
              <a:t>photon</a:t>
            </a:r>
            <a:r>
              <a:rPr lang="de-DE" sz="1600" dirty="0"/>
              <a:t> </a:t>
            </a:r>
            <a:r>
              <a:rPr lang="de-DE" sz="1600" dirty="0" err="1"/>
              <a:t>propagation</a:t>
            </a:r>
            <a:r>
              <a:rPr lang="de-DE" sz="1600" dirty="0"/>
              <a:t> code. </a:t>
            </a:r>
            <a:r>
              <a:rPr lang="de-DE" sz="1600" dirty="0" err="1"/>
              <a:t>Implemented</a:t>
            </a:r>
            <a:r>
              <a:rPr lang="de-DE" sz="1600" dirty="0"/>
              <a:t> in </a:t>
            </a:r>
            <a:r>
              <a:rPr lang="de-DE" sz="1600" dirty="0" err="1"/>
              <a:t>jax</a:t>
            </a:r>
            <a:br>
              <a:rPr lang="en-US" sz="1600" dirty="0"/>
            </a:br>
            <a:r>
              <a:rPr lang="de-DE" sz="1600" dirty="0">
                <a:ea typeface="+mn-lt"/>
                <a:cs typeface="+mn-lt"/>
              </a:rPr>
              <a:t>https://github.com/pone-software/hyperion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A1F48A0-AEEB-44DC-984A-08BD6AFEF1D0}"/>
              </a:ext>
            </a:extLst>
          </p:cNvPr>
          <p:cNvSpPr txBox="1"/>
          <p:nvPr/>
        </p:nvSpPr>
        <p:spPr>
          <a:xfrm>
            <a:off x="8698924" y="4992832"/>
            <a:ext cx="3461903" cy="5379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>
                <a:cs typeface="Arial"/>
              </a:rPr>
              <a:t>Arrival time relative </a:t>
            </a:r>
            <a:r>
              <a:rPr lang="de-DE" sz="1600" dirty="0" err="1">
                <a:cs typeface="Arial"/>
              </a:rPr>
              <a:t>to</a:t>
            </a:r>
            <a:r>
              <a:rPr lang="de-DE" sz="1600" dirty="0">
                <a:cs typeface="Arial"/>
              </a:rPr>
              <a:t> </a:t>
            </a:r>
            <a:r>
              <a:rPr lang="de-DE" sz="1600" dirty="0" err="1">
                <a:cs typeface="Arial"/>
              </a:rPr>
              <a:t>direct</a:t>
            </a:r>
            <a:r>
              <a:rPr lang="de-DE" sz="1600" dirty="0">
                <a:cs typeface="Arial"/>
              </a:rPr>
              <a:t> </a:t>
            </a:r>
            <a:r>
              <a:rPr lang="de-DE" sz="1600" dirty="0" err="1">
                <a:cs typeface="Arial"/>
              </a:rPr>
              <a:t>propagation</a:t>
            </a:r>
            <a:r>
              <a:rPr lang="de-DE" sz="1600" dirty="0">
                <a:cs typeface="Arial"/>
              </a:rPr>
              <a:t> time</a:t>
            </a:r>
            <a:endParaRPr lang="de-DE" sz="1600" dirty="0">
              <a:latin typeface="+mn-lt"/>
              <a:cs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00EAB15-CB68-484A-96D7-90C7883770C0}"/>
              </a:ext>
            </a:extLst>
          </p:cNvPr>
          <p:cNvSpPr txBox="1"/>
          <p:nvPr/>
        </p:nvSpPr>
        <p:spPr>
          <a:xfrm>
            <a:off x="8313593" y="2174298"/>
            <a:ext cx="1556904" cy="2572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3999"/>
              </a:lnSpc>
            </a:pPr>
            <a:r>
              <a:rPr lang="de-DE" sz="1600" dirty="0"/>
              <a:t>"</a:t>
            </a:r>
            <a:r>
              <a:rPr lang="de-DE" sz="1600" dirty="0" err="1"/>
              <a:t>direct</a:t>
            </a:r>
            <a:r>
              <a:rPr lang="de-DE" sz="1600" dirty="0"/>
              <a:t>" </a:t>
            </a:r>
            <a:r>
              <a:rPr lang="de-DE" sz="1600" dirty="0" err="1"/>
              <a:t>photons</a:t>
            </a:r>
            <a:endParaRPr lang="de-DE" dirty="0" err="1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F44CABF-B3B0-47CA-B168-C6B6815D447B}"/>
              </a:ext>
            </a:extLst>
          </p:cNvPr>
          <p:cNvSpPr txBox="1"/>
          <p:nvPr/>
        </p:nvSpPr>
        <p:spPr>
          <a:xfrm>
            <a:off x="10357138" y="2174297"/>
            <a:ext cx="1799358" cy="2572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3999"/>
              </a:lnSpc>
            </a:pPr>
            <a:r>
              <a:rPr lang="de-DE" sz="1600" dirty="0" err="1"/>
              <a:t>scattered</a:t>
            </a:r>
            <a:r>
              <a:rPr lang="de-DE" sz="1600" dirty="0"/>
              <a:t> </a:t>
            </a:r>
            <a:r>
              <a:rPr lang="de-DE" sz="1600" dirty="0" err="1"/>
              <a:t>photons</a:t>
            </a:r>
            <a:endParaRPr lang="de-DE" dirty="0" err="1"/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8828116" y="2566555"/>
            <a:ext cx="266008" cy="168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H="1">
            <a:off x="9484822" y="2431547"/>
            <a:ext cx="1369446" cy="1400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047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r Verbinder 8"/>
          <p:cNvCxnSpPr/>
          <p:nvPr/>
        </p:nvCxnSpPr>
        <p:spPr>
          <a:xfrm>
            <a:off x="2286000" y="2796763"/>
            <a:ext cx="5386647" cy="25864"/>
          </a:xfrm>
          <a:prstGeom prst="line">
            <a:avLst/>
          </a:prstGeom>
          <a:ln w="952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(TUM)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56694" y="406540"/>
            <a:ext cx="7831717" cy="510909"/>
          </a:xfrm>
        </p:spPr>
        <p:txBody>
          <a:bodyPr/>
          <a:lstStyle/>
          <a:p>
            <a:r>
              <a:rPr lang="de-DE" dirty="0"/>
              <a:t>Photon Surrogate Model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50540303-7096-4C0B-B592-3C35D9B2D5EE}"/>
              </a:ext>
            </a:extLst>
          </p:cNvPr>
          <p:cNvSpPr/>
          <p:nvPr/>
        </p:nvSpPr>
        <p:spPr>
          <a:xfrm>
            <a:off x="2857579" y="2487136"/>
            <a:ext cx="603460" cy="619255"/>
          </a:xfrm>
          <a:prstGeom prst="ellipse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Gerade Verbindung mit Pfeil 12"/>
          <p:cNvCxnSpPr>
            <a:cxnSpLocks/>
          </p:cNvCxnSpPr>
          <p:nvPr/>
        </p:nvCxnSpPr>
        <p:spPr>
          <a:xfrm flipV="1">
            <a:off x="2945954" y="2478419"/>
            <a:ext cx="515085" cy="537284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cxnSpLocks/>
          </p:cNvCxnSpPr>
          <p:nvPr/>
        </p:nvCxnSpPr>
        <p:spPr>
          <a:xfrm flipV="1">
            <a:off x="3159309" y="1792433"/>
            <a:ext cx="492230" cy="6947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/>
          <p:cNvCxnSpPr/>
          <p:nvPr/>
        </p:nvCxnSpPr>
        <p:spPr>
          <a:xfrm flipV="1">
            <a:off x="3671342" y="1706303"/>
            <a:ext cx="763981" cy="1081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70"/>
          <p:cNvCxnSpPr/>
          <p:nvPr/>
        </p:nvCxnSpPr>
        <p:spPr>
          <a:xfrm flipV="1">
            <a:off x="4435323" y="1502509"/>
            <a:ext cx="1032933" cy="203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/>
          <p:cNvSpPr/>
          <p:nvPr/>
        </p:nvSpPr>
        <p:spPr>
          <a:xfrm>
            <a:off x="6318539" y="2608314"/>
            <a:ext cx="428625" cy="4286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39" name="Textfeld 38"/>
          <p:cNvSpPr txBox="1"/>
          <p:nvPr/>
        </p:nvSpPr>
        <p:spPr>
          <a:xfrm>
            <a:off x="6242339" y="2238000"/>
            <a:ext cx="775853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 err="1">
                <a:latin typeface="+mn-lt"/>
              </a:rPr>
              <a:t>Detector</a:t>
            </a:r>
            <a:endParaRPr lang="de-DE" sz="1600" dirty="0">
              <a:latin typeface="+mn-lt"/>
            </a:endParaRPr>
          </a:p>
        </p:txBody>
      </p:sp>
      <p:cxnSp>
        <p:nvCxnSpPr>
          <p:cNvPr id="76" name="Gerade Verbindung mit Pfeil 75"/>
          <p:cNvCxnSpPr>
            <a:cxnSpLocks/>
          </p:cNvCxnSpPr>
          <p:nvPr/>
        </p:nvCxnSpPr>
        <p:spPr>
          <a:xfrm>
            <a:off x="5468256" y="1502509"/>
            <a:ext cx="850283" cy="13201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/>
          <p:cNvCxnSpPr>
            <a:cxnSpLocks/>
          </p:cNvCxnSpPr>
          <p:nvPr/>
        </p:nvCxnSpPr>
        <p:spPr>
          <a:xfrm>
            <a:off x="3461039" y="2796764"/>
            <a:ext cx="2857500" cy="258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82"/>
          <p:cNvCxnSpPr>
            <a:cxnSpLocks/>
          </p:cNvCxnSpPr>
          <p:nvPr/>
        </p:nvCxnSpPr>
        <p:spPr>
          <a:xfrm>
            <a:off x="3372664" y="3015703"/>
            <a:ext cx="1383775" cy="4929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mit Pfeil 84"/>
          <p:cNvCxnSpPr>
            <a:cxnSpLocks/>
          </p:cNvCxnSpPr>
          <p:nvPr/>
        </p:nvCxnSpPr>
        <p:spPr>
          <a:xfrm flipV="1">
            <a:off x="4756439" y="2974168"/>
            <a:ext cx="1624871" cy="5075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/>
          <p:cNvSpPr txBox="1"/>
          <p:nvPr/>
        </p:nvSpPr>
        <p:spPr>
          <a:xfrm>
            <a:off x="4817065" y="1121111"/>
            <a:ext cx="751809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>
                <a:latin typeface="+mn-lt"/>
              </a:rPr>
              <a:t>Photons</a:t>
            </a:r>
          </a:p>
        </p:txBody>
      </p:sp>
      <p:pic>
        <p:nvPicPr>
          <p:cNvPr id="2" name="Grafik 5">
            <a:extLst>
              <a:ext uri="{FF2B5EF4-FFF2-40B4-BE49-F238E27FC236}">
                <a16:creationId xmlns:a16="http://schemas.microsoft.com/office/drawing/2014/main" id="{3FCAD509-C7E1-479C-939A-211B0A072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766" y="1706303"/>
            <a:ext cx="3487881" cy="23310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542C3E4-63AF-4D0B-923C-F1B205A7980C}"/>
                  </a:ext>
                </a:extLst>
              </p:cNvPr>
              <p:cNvSpPr txBox="1"/>
              <p:nvPr/>
            </p:nvSpPr>
            <p:spPr>
              <a:xfrm>
                <a:off x="810490" y="4516582"/>
                <a:ext cx="10917381" cy="140346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13999"/>
                  </a:lnSpc>
                </a:pPr>
                <a:r>
                  <a:rPr lang="de-DE" sz="2000" b="1" dirty="0">
                    <a:cs typeface="Arial"/>
                  </a:rPr>
                  <a:t>Symmetries: </a:t>
                </a:r>
                <a:r>
                  <a:rPr lang="de-DE" sz="2000" dirty="0">
                    <a:cs typeface="Arial"/>
                  </a:rPr>
                  <a:t>Time residual PDF </a:t>
                </a:r>
                <a:r>
                  <a:rPr lang="de-DE" sz="2000" dirty="0" err="1">
                    <a:cs typeface="Arial"/>
                  </a:rPr>
                  <a:t>depends</a:t>
                </a:r>
                <a:r>
                  <a:rPr lang="de-DE" sz="2000" dirty="0">
                    <a:cs typeface="Arial"/>
                  </a:rPr>
                  <a:t> </a:t>
                </a:r>
                <a:r>
                  <a:rPr lang="de-DE" sz="2000" dirty="0" err="1">
                    <a:cs typeface="Arial"/>
                  </a:rPr>
                  <a:t>only</a:t>
                </a:r>
                <a:r>
                  <a:rPr lang="de-DE" sz="2000" dirty="0">
                    <a:cs typeface="Arial"/>
                  </a:rPr>
                  <a:t> on </a:t>
                </a:r>
                <a:r>
                  <a:rPr lang="de-DE" sz="2000" dirty="0" err="1">
                    <a:cs typeface="Arial"/>
                  </a:rPr>
                  <a:t>distance</a:t>
                </a:r>
                <a:r>
                  <a:rPr lang="de-DE" sz="2000" dirty="0">
                    <a:cs typeface="Arial"/>
                  </a:rPr>
                  <a:t> and </a:t>
                </a:r>
                <a:r>
                  <a:rPr lang="de-DE" sz="2000" dirty="0" err="1">
                    <a:cs typeface="Arial"/>
                  </a:rPr>
                  <a:t>observation</a:t>
                </a:r>
                <a:r>
                  <a:rPr lang="de-DE" sz="2000" dirty="0">
                    <a:cs typeface="Arial"/>
                  </a:rPr>
                  <a:t> angle.</a:t>
                </a:r>
              </a:p>
              <a:p>
                <a:pPr>
                  <a:lnSpc>
                    <a:spcPct val="113999"/>
                  </a:lnSpc>
                </a:pPr>
                <a:r>
                  <a:rPr lang="de-DE" sz="2000" dirty="0">
                    <a:cs typeface="Arial"/>
                  </a:rPr>
                  <a:t>Use </a:t>
                </a:r>
                <a:r>
                  <a:rPr lang="de-DE" sz="2000" dirty="0" err="1">
                    <a:cs typeface="Arial"/>
                  </a:rPr>
                  <a:t>normalizing</a:t>
                </a:r>
                <a:r>
                  <a:rPr lang="de-DE" sz="2000" dirty="0">
                    <a:cs typeface="Arial"/>
                  </a:rPr>
                  <a:t> </a:t>
                </a:r>
                <a:r>
                  <a:rPr lang="de-DE" sz="2000" dirty="0" err="1">
                    <a:cs typeface="Arial"/>
                  </a:rPr>
                  <a:t>flow</a:t>
                </a:r>
                <a:r>
                  <a:rPr lang="de-DE" sz="2000" dirty="0">
                    <a:cs typeface="Arial"/>
                  </a:rPr>
                  <a:t> </a:t>
                </a:r>
                <a:r>
                  <a:rPr lang="de-DE" sz="2000" dirty="0" err="1">
                    <a:cs typeface="Arial"/>
                  </a:rPr>
                  <a:t>to</a:t>
                </a:r>
                <a:r>
                  <a:rPr lang="de-DE" sz="2000" dirty="0">
                    <a:cs typeface="Arial"/>
                  </a:rPr>
                  <a:t> fit </a:t>
                </a:r>
                <a:r>
                  <a:rPr lang="de-DE" sz="2000" dirty="0" err="1">
                    <a:cs typeface="Arial"/>
                  </a:rPr>
                  <a:t>conditional</a:t>
                </a:r>
                <a:r>
                  <a:rPr lang="de-DE" sz="2000" dirty="0"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  <a:cs typeface="Arial"/>
                      </a:rPr>
                      <m:t>𝑓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cs typeface="Arial"/>
                      </a:rPr>
                      <m:t>(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𝑡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𝑟𝑒𝑠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  <a:cs typeface="Arial"/>
                      </a:rPr>
                      <m:t>;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cs typeface="Arial"/>
                      </a:rPr>
                      <m:t>𝜃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cs typeface="Arial"/>
                      </a:rPr>
                      <m:t>, 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cs typeface="Arial"/>
                      </a:rPr>
                      <m:t>𝑑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cs typeface="Arial"/>
                      </a:rPr>
                      <m:t>)</m:t>
                    </m:r>
                  </m:oMath>
                </a14:m>
                <a:r>
                  <a:rPr lang="de-DE" sz="2000" dirty="0">
                    <a:cs typeface="Arial"/>
                  </a:rPr>
                  <a:t>, </a:t>
                </a:r>
                <a:r>
                  <a:rPr lang="de-DE" sz="2000" dirty="0" err="1">
                    <a:cs typeface="Arial"/>
                  </a:rPr>
                  <a:t>where</a:t>
                </a:r>
                <a:r>
                  <a:rPr lang="de-DE" sz="2000" dirty="0">
                    <a:cs typeface="Arial"/>
                  </a:rPr>
                  <a:t> </a:t>
                </a:r>
                <a:r>
                  <a:rPr lang="de-DE" sz="2000" dirty="0" err="1">
                    <a:cs typeface="Arial"/>
                  </a:rPr>
                  <a:t>the</a:t>
                </a:r>
                <a:r>
                  <a:rPr lang="de-DE" sz="2000" dirty="0">
                    <a:cs typeface="Arial"/>
                  </a:rPr>
                  <a:t> </a:t>
                </a:r>
                <a:r>
                  <a:rPr lang="de-DE" sz="2000" dirty="0" err="1">
                    <a:cs typeface="Arial"/>
                  </a:rPr>
                  <a:t>flow</a:t>
                </a:r>
                <a:r>
                  <a:rPr lang="de-DE" sz="2000" dirty="0">
                    <a:cs typeface="Arial"/>
                  </a:rPr>
                  <a:t> </a:t>
                </a:r>
                <a:r>
                  <a:rPr lang="de-DE" sz="2000" dirty="0" err="1">
                    <a:cs typeface="Arial"/>
                  </a:rPr>
                  <a:t>parameters</a:t>
                </a:r>
                <a:r>
                  <a:rPr lang="de-DE" sz="2000" dirty="0">
                    <a:cs typeface="Arial"/>
                  </a:rPr>
                  <a:t> </a:t>
                </a:r>
                <a:r>
                  <a:rPr lang="de-DE" sz="2000" dirty="0" err="1">
                    <a:cs typeface="Arial"/>
                  </a:rPr>
                  <a:t>are</a:t>
                </a:r>
                <a:r>
                  <a:rPr lang="de-DE" sz="2000" dirty="0">
                    <a:cs typeface="Arial"/>
                  </a:rPr>
                  <a:t> </a:t>
                </a:r>
                <a:r>
                  <a:rPr lang="de-DE" sz="2000" dirty="0" err="1">
                    <a:cs typeface="Arial"/>
                  </a:rPr>
                  <a:t>parametrized</a:t>
                </a:r>
                <a:r>
                  <a:rPr lang="de-DE" sz="2000" dirty="0">
                    <a:cs typeface="Arial"/>
                  </a:rPr>
                  <a:t> </a:t>
                </a:r>
                <a:r>
                  <a:rPr lang="de-DE" sz="2000" dirty="0" err="1">
                    <a:cs typeface="Arial"/>
                  </a:rPr>
                  <a:t>by</a:t>
                </a:r>
                <a:r>
                  <a:rPr lang="de-DE" sz="2000" dirty="0">
                    <a:cs typeface="Arial"/>
                  </a:rPr>
                  <a:t> an MLP.</a:t>
                </a:r>
                <a:br>
                  <a:rPr lang="de-DE" sz="2000" dirty="0">
                    <a:cs typeface="Arial"/>
                  </a:rPr>
                </a:br>
                <a:r>
                  <a:rPr lang="de-DE" sz="2000" dirty="0" err="1">
                    <a:cs typeface="Arial"/>
                  </a:rPr>
                  <a:t>Using</a:t>
                </a:r>
                <a:r>
                  <a:rPr lang="de-DE" sz="2000" dirty="0">
                    <a:cs typeface="Arial"/>
                  </a:rPr>
                  <a:t> </a:t>
                </a:r>
                <a:r>
                  <a:rPr lang="de-DE" sz="2000" dirty="0" err="1">
                    <a:cs typeface="Arial"/>
                  </a:rPr>
                  <a:t>distrax</a:t>
                </a:r>
                <a:r>
                  <a:rPr lang="de-DE" sz="2000" dirty="0">
                    <a:cs typeface="Arial"/>
                  </a:rPr>
                  <a:t> + </a:t>
                </a:r>
                <a:r>
                  <a:rPr lang="de-DE" sz="2000" dirty="0" err="1">
                    <a:cs typeface="Arial"/>
                  </a:rPr>
                  <a:t>haiku</a:t>
                </a: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542C3E4-63AF-4D0B-923C-F1B205A79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490" y="4516582"/>
                <a:ext cx="10917381" cy="1403461"/>
              </a:xfrm>
              <a:prstGeom prst="rect">
                <a:avLst/>
              </a:prstGeom>
              <a:blipFill>
                <a:blip r:embed="rId3"/>
                <a:stretch>
                  <a:fillRect l="-1452" t="-4348" b="-82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/>
          <p:cNvSpPr txBox="1"/>
          <p:nvPr/>
        </p:nvSpPr>
        <p:spPr>
          <a:xfrm>
            <a:off x="3676816" y="2323050"/>
            <a:ext cx="1452321" cy="2250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400" dirty="0">
                <a:latin typeface="+mn-lt"/>
              </a:rPr>
              <a:t>Observation angle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3536278" y="2582451"/>
            <a:ext cx="297459" cy="141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637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6694" y="406540"/>
            <a:ext cx="7831717" cy="556240"/>
          </a:xfrm>
        </p:spPr>
        <p:txBody>
          <a:bodyPr/>
          <a:lstStyle/>
          <a:p>
            <a:r>
              <a:rPr lang="de-DE" dirty="0" err="1"/>
              <a:t>Simulating</a:t>
            </a:r>
            <a:r>
              <a:rPr lang="de-DE" dirty="0"/>
              <a:t> a Neutrino </a:t>
            </a:r>
            <a:r>
              <a:rPr lang="de-DE" dirty="0" err="1"/>
              <a:t>Telescope</a:t>
            </a:r>
            <a:br>
              <a:rPr lang="de-DE" dirty="0"/>
            </a:b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354325" y="1636035"/>
            <a:ext cx="2624667" cy="107950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dirty="0"/>
              <a:t>Propagate </a:t>
            </a:r>
            <a:r>
              <a:rPr lang="de-DE" dirty="0" err="1"/>
              <a:t>neutrinos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Earth </a:t>
            </a:r>
          </a:p>
        </p:txBody>
      </p:sp>
      <p:sp>
        <p:nvSpPr>
          <p:cNvPr id="5" name="Rechteck 4"/>
          <p:cNvSpPr/>
          <p:nvPr/>
        </p:nvSpPr>
        <p:spPr>
          <a:xfrm>
            <a:off x="4660558" y="1636035"/>
            <a:ext cx="2624667" cy="1079502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dirty="0" err="1"/>
              <a:t>Simulate</a:t>
            </a:r>
            <a:r>
              <a:rPr lang="de-DE" dirty="0"/>
              <a:t> </a:t>
            </a:r>
            <a:r>
              <a:rPr lang="de-DE" dirty="0" err="1"/>
              <a:t>neutrino</a:t>
            </a:r>
            <a:r>
              <a:rPr lang="de-DE" dirty="0"/>
              <a:t> </a:t>
            </a:r>
            <a:r>
              <a:rPr lang="de-DE" dirty="0" err="1"/>
              <a:t>interaction</a:t>
            </a:r>
            <a:endParaRPr lang="de-DE" dirty="0"/>
          </a:p>
          <a:p>
            <a:pPr algn="ctr">
              <a:lnSpc>
                <a:spcPct val="114000"/>
              </a:lnSpc>
            </a:pPr>
            <a:r>
              <a:rPr lang="de-DE" sz="1200" dirty="0" err="1"/>
              <a:t>Typically</a:t>
            </a:r>
            <a:r>
              <a:rPr lang="de-DE" sz="1200" dirty="0"/>
              <a:t> </a:t>
            </a:r>
            <a:r>
              <a:rPr lang="de-DE" sz="1200" dirty="0" err="1"/>
              <a:t>relies</a:t>
            </a:r>
            <a:r>
              <a:rPr lang="de-DE" sz="1200" dirty="0"/>
              <a:t> on MC</a:t>
            </a:r>
          </a:p>
        </p:txBody>
      </p:sp>
      <p:sp>
        <p:nvSpPr>
          <p:cNvPr id="6" name="Rechteck 5"/>
          <p:cNvSpPr/>
          <p:nvPr/>
        </p:nvSpPr>
        <p:spPr>
          <a:xfrm>
            <a:off x="7924457" y="1636035"/>
            <a:ext cx="2624667" cy="1079502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dirty="0"/>
              <a:t>Propagate </a:t>
            </a:r>
            <a:r>
              <a:rPr lang="de-DE" dirty="0" err="1"/>
              <a:t>secondary</a:t>
            </a:r>
            <a:r>
              <a:rPr lang="de-DE" dirty="0"/>
              <a:t> </a:t>
            </a:r>
            <a:r>
              <a:rPr lang="de-DE" dirty="0" err="1"/>
              <a:t>particles</a:t>
            </a:r>
            <a:endParaRPr lang="de-DE" dirty="0"/>
          </a:p>
          <a:p>
            <a:pPr algn="ctr">
              <a:lnSpc>
                <a:spcPct val="114000"/>
              </a:lnSpc>
            </a:pPr>
            <a:r>
              <a:rPr lang="de-DE" sz="1200" dirty="0" err="1"/>
              <a:t>Typically</a:t>
            </a:r>
            <a:r>
              <a:rPr lang="de-DE" sz="1200" dirty="0"/>
              <a:t> </a:t>
            </a:r>
            <a:r>
              <a:rPr lang="de-DE" sz="1200" dirty="0" err="1"/>
              <a:t>relies</a:t>
            </a:r>
            <a:r>
              <a:rPr lang="de-DE" sz="1200" dirty="0"/>
              <a:t> on MC</a:t>
            </a:r>
          </a:p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7924456" y="3309526"/>
            <a:ext cx="2624667" cy="107950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dirty="0" err="1"/>
              <a:t>Calculate</a:t>
            </a:r>
            <a:r>
              <a:rPr lang="de-DE" dirty="0"/>
              <a:t> Cherenkov light </a:t>
            </a:r>
            <a:r>
              <a:rPr lang="de-DE" dirty="0" err="1"/>
              <a:t>yield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secondaries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354323" y="3316626"/>
            <a:ext cx="2624667" cy="1079502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dirty="0" err="1"/>
              <a:t>Simulate</a:t>
            </a:r>
            <a:r>
              <a:rPr lang="de-DE" dirty="0"/>
              <a:t> PMT, Electronics, DAQ</a:t>
            </a:r>
          </a:p>
          <a:p>
            <a:pPr algn="ctr">
              <a:lnSpc>
                <a:spcPct val="114000"/>
              </a:lnSpc>
            </a:pPr>
            <a:r>
              <a:rPr lang="de-DE" sz="1200" dirty="0" err="1"/>
              <a:t>Some</a:t>
            </a:r>
            <a:r>
              <a:rPr lang="de-DE" sz="1200" dirty="0"/>
              <a:t> </a:t>
            </a:r>
            <a:r>
              <a:rPr lang="de-DE" sz="1200" dirty="0" err="1"/>
              <a:t>steps</a:t>
            </a:r>
            <a:r>
              <a:rPr lang="de-DE" sz="1200" dirty="0"/>
              <a:t> </a:t>
            </a:r>
            <a:r>
              <a:rPr lang="de-DE" sz="1200" dirty="0" err="1"/>
              <a:t>rely</a:t>
            </a:r>
            <a:r>
              <a:rPr lang="de-DE" sz="1200" dirty="0"/>
              <a:t> on MC.</a:t>
            </a:r>
          </a:p>
          <a:p>
            <a:pPr algn="ctr">
              <a:lnSpc>
                <a:spcPct val="114000"/>
              </a:lnSpc>
            </a:pP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/>
              <p:cNvSpPr/>
              <p:nvPr/>
            </p:nvSpPr>
            <p:spPr>
              <a:xfrm>
                <a:off x="4660557" y="3309526"/>
                <a:ext cx="2624667" cy="107950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de-DE" dirty="0"/>
                  <a:t>Propagate Photons</a:t>
                </a:r>
              </a:p>
              <a:p>
                <a:pPr algn="ctr"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𝑝h𝑜𝑡𝑜𝑛𝑠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de-DE" dirty="0"/>
              </a:p>
              <a:p>
                <a:pPr algn="ctr">
                  <a:lnSpc>
                    <a:spcPct val="114000"/>
                  </a:lnSpc>
                </a:pPr>
                <a:r>
                  <a:rPr lang="de-DE" sz="1200" dirty="0" err="1"/>
                  <a:t>Relies</a:t>
                </a:r>
                <a:r>
                  <a:rPr lang="de-DE" sz="1200" dirty="0"/>
                  <a:t> on MC, but </a:t>
                </a:r>
                <a:r>
                  <a:rPr lang="de-DE" sz="1200" dirty="0" err="1"/>
                  <a:t>we</a:t>
                </a:r>
                <a:r>
                  <a:rPr lang="de-DE" sz="1200" dirty="0"/>
                  <a:t> </a:t>
                </a:r>
                <a:r>
                  <a:rPr lang="de-DE" sz="1200" dirty="0" err="1"/>
                  <a:t>have</a:t>
                </a:r>
                <a:r>
                  <a:rPr lang="de-DE" sz="1200" dirty="0"/>
                  <a:t> </a:t>
                </a:r>
                <a:r>
                  <a:rPr lang="de-DE" sz="1200" dirty="0" err="1"/>
                  <a:t>ideas</a:t>
                </a:r>
                <a:r>
                  <a:rPr lang="de-DE" sz="1200" dirty="0"/>
                  <a:t>.</a:t>
                </a:r>
              </a:p>
              <a:p>
                <a:pPr algn="ctr">
                  <a:lnSpc>
                    <a:spcPct val="114000"/>
                  </a:lnSpc>
                </a:pPr>
                <a:endParaRPr lang="de-DE" dirty="0"/>
              </a:p>
            </p:txBody>
          </p:sp>
        </mc:Choice>
        <mc:Fallback xmlns=""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557" y="3309526"/>
                <a:ext cx="2624667" cy="1079502"/>
              </a:xfrm>
              <a:prstGeom prst="rect">
                <a:avLst/>
              </a:prstGeom>
              <a:blipFill>
                <a:blip r:embed="rId2"/>
                <a:stretch>
                  <a:fillRect t="-110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ußzeilenplatzhalt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(TUM)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26</a:t>
            </a:fld>
            <a:endParaRPr lang="de-DE" dirty="0"/>
          </a:p>
        </p:txBody>
      </p:sp>
      <p:cxnSp>
        <p:nvCxnSpPr>
          <p:cNvPr id="12" name="Gerade Verbindung mit Pfeil 11"/>
          <p:cNvCxnSpPr>
            <a:stCxn id="4" idx="3"/>
            <a:endCxn id="5" idx="1"/>
          </p:cNvCxnSpPr>
          <p:nvPr/>
        </p:nvCxnSpPr>
        <p:spPr>
          <a:xfrm>
            <a:off x="3978992" y="2175786"/>
            <a:ext cx="68156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>
            <a:endCxn id="6" idx="1"/>
          </p:cNvCxnSpPr>
          <p:nvPr/>
        </p:nvCxnSpPr>
        <p:spPr>
          <a:xfrm flipV="1">
            <a:off x="7319567" y="2175786"/>
            <a:ext cx="604890" cy="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>
            <a:stCxn id="6" idx="2"/>
            <a:endCxn id="7" idx="0"/>
          </p:cNvCxnSpPr>
          <p:nvPr/>
        </p:nvCxnSpPr>
        <p:spPr>
          <a:xfrm flipH="1">
            <a:off x="9236790" y="2715537"/>
            <a:ext cx="1" cy="5939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stCxn id="7" idx="1"/>
            <a:endCxn id="9" idx="3"/>
          </p:cNvCxnSpPr>
          <p:nvPr/>
        </p:nvCxnSpPr>
        <p:spPr>
          <a:xfrm flipH="1">
            <a:off x="7285224" y="3849277"/>
            <a:ext cx="6392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9" idx="1"/>
            <a:endCxn id="8" idx="3"/>
          </p:cNvCxnSpPr>
          <p:nvPr/>
        </p:nvCxnSpPr>
        <p:spPr>
          <a:xfrm flipH="1">
            <a:off x="3978990" y="3849277"/>
            <a:ext cx="681567" cy="7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/>
        </p:nvSpPr>
        <p:spPr>
          <a:xfrm>
            <a:off x="1354323" y="4997217"/>
            <a:ext cx="2624667" cy="107950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dirty="0"/>
              <a:t>Event </a:t>
            </a:r>
            <a:r>
              <a:rPr lang="de-DE" dirty="0" err="1"/>
              <a:t>Classification</a:t>
            </a:r>
            <a:endParaRPr lang="de-DE" dirty="0"/>
          </a:p>
          <a:p>
            <a:pPr algn="ctr">
              <a:lnSpc>
                <a:spcPct val="114000"/>
              </a:lnSpc>
            </a:pPr>
            <a:r>
              <a:rPr lang="de-DE" dirty="0"/>
              <a:t>(GNN)</a:t>
            </a:r>
          </a:p>
        </p:txBody>
      </p:sp>
      <p:sp>
        <p:nvSpPr>
          <p:cNvPr id="27" name="Rechteck 26"/>
          <p:cNvSpPr/>
          <p:nvPr/>
        </p:nvSpPr>
        <p:spPr>
          <a:xfrm>
            <a:off x="4660557" y="4997217"/>
            <a:ext cx="2624667" cy="107950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dirty="0"/>
              <a:t>Event </a:t>
            </a:r>
            <a:r>
              <a:rPr lang="de-DE" dirty="0" err="1"/>
              <a:t>Reconstruction</a:t>
            </a:r>
            <a:endParaRPr lang="de-DE" dirty="0"/>
          </a:p>
          <a:p>
            <a:pPr algn="ctr">
              <a:lnSpc>
                <a:spcPct val="114000"/>
              </a:lnSpc>
            </a:pPr>
            <a:r>
              <a:rPr lang="de-DE" dirty="0"/>
              <a:t>(GNN)</a:t>
            </a:r>
          </a:p>
        </p:txBody>
      </p:sp>
      <p:sp>
        <p:nvSpPr>
          <p:cNvPr id="28" name="Rechteck 27"/>
          <p:cNvSpPr/>
          <p:nvPr/>
        </p:nvSpPr>
        <p:spPr>
          <a:xfrm>
            <a:off x="7924456" y="4997217"/>
            <a:ext cx="2624667" cy="107950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dirty="0"/>
              <a:t>Analysis</a:t>
            </a:r>
          </a:p>
        </p:txBody>
      </p:sp>
      <p:sp>
        <p:nvSpPr>
          <p:cNvPr id="29" name="Pfeil nach unten 28"/>
          <p:cNvSpPr/>
          <p:nvPr/>
        </p:nvSpPr>
        <p:spPr>
          <a:xfrm>
            <a:off x="10806546" y="3237074"/>
            <a:ext cx="551953" cy="1086859"/>
          </a:xfrm>
          <a:prstGeom prst="downArrow">
            <a:avLst/>
          </a:prstGeom>
          <a:gradFill>
            <a:gsLst>
              <a:gs pos="0">
                <a:srgbClr val="00B050"/>
              </a:gs>
              <a:gs pos="44000">
                <a:srgbClr val="FFC000"/>
              </a:gs>
              <a:gs pos="76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30" name="Textfeld 29"/>
          <p:cNvSpPr txBox="1"/>
          <p:nvPr/>
        </p:nvSpPr>
        <p:spPr>
          <a:xfrm>
            <a:off x="11406203" y="3180901"/>
            <a:ext cx="455253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>
                <a:latin typeface="+mn-lt"/>
              </a:rPr>
              <a:t>Easy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11418383" y="4003209"/>
            <a:ext cx="444032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>
                <a:latin typeface="+mn-lt"/>
              </a:rPr>
              <a:t>Hard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1354323" y="1148206"/>
            <a:ext cx="5021183" cy="280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 err="1">
                <a:latin typeface="+mn-lt"/>
              </a:rPr>
              <a:t>How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difficult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is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to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achieve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differentiability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for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each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step</a:t>
            </a:r>
            <a:r>
              <a:rPr lang="de-DE" sz="1600" dirty="0">
                <a:latin typeface="+mn-lt"/>
              </a:rPr>
              <a:t>?</a:t>
            </a:r>
          </a:p>
        </p:txBody>
      </p:sp>
      <p:cxnSp>
        <p:nvCxnSpPr>
          <p:cNvPr id="35" name="Gerader Verbinder 34"/>
          <p:cNvCxnSpPr/>
          <p:nvPr/>
        </p:nvCxnSpPr>
        <p:spPr>
          <a:xfrm>
            <a:off x="7591410" y="3324348"/>
            <a:ext cx="13430" cy="106468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>
            <a:stCxn id="8" idx="2"/>
            <a:endCxn id="25" idx="0"/>
          </p:cNvCxnSpPr>
          <p:nvPr/>
        </p:nvCxnSpPr>
        <p:spPr>
          <a:xfrm>
            <a:off x="2666657" y="4396128"/>
            <a:ext cx="0" cy="6010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stCxn id="25" idx="3"/>
            <a:endCxn id="27" idx="1"/>
          </p:cNvCxnSpPr>
          <p:nvPr/>
        </p:nvCxnSpPr>
        <p:spPr>
          <a:xfrm>
            <a:off x="3978990" y="5536968"/>
            <a:ext cx="68156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>
            <a:stCxn id="27" idx="3"/>
            <a:endCxn id="28" idx="1"/>
          </p:cNvCxnSpPr>
          <p:nvPr/>
        </p:nvCxnSpPr>
        <p:spPr>
          <a:xfrm>
            <a:off x="7285224" y="5536968"/>
            <a:ext cx="6392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>
          <a:xfrm>
            <a:off x="6747591" y="2881908"/>
            <a:ext cx="1618520" cy="280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 err="1">
                <a:latin typeface="+mn-lt"/>
              </a:rPr>
              <a:t>We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can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start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here</a:t>
            </a: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9562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BE8E4A-7313-454E-A52D-397D30A4B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CF07A08-8A59-48F5-B432-A97C33AA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Optimization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CBC88-A379-4F77-9095-A9D03A73E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4BC65E-3DCB-4641-AC10-56D1050DECAD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1A07F2E-AA2D-4B82-8766-4313B719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9113" y="6378575"/>
            <a:ext cx="6073775" cy="32067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de-DE" dirty="0"/>
              <a:t>P-ONE |  J. Prottung, C. Haack &amp; A. </a:t>
            </a:r>
            <a:r>
              <a:rPr lang="de-DE" dirty="0" err="1"/>
              <a:t>Llorrente</a:t>
            </a:r>
            <a:r>
              <a:rPr lang="de-DE" dirty="0"/>
              <a:t> Anaya| Technical University Munich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4E14BE7-EBBE-4A22-ACC0-8A85119443F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Spacing → </a:t>
            </a:r>
            <a:r>
              <a:rPr lang="en-US" sz="2400" dirty="0"/>
              <a:t>smaller distance: ↗ angular resolution, ↘ detector volume</a:t>
            </a:r>
            <a:endParaRPr lang="en-DE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DA338F-3168-4D03-A254-3B7F4EF53B4C}"/>
              </a:ext>
            </a:extLst>
          </p:cNvPr>
          <p:cNvSpPr txBox="1"/>
          <p:nvPr/>
        </p:nvSpPr>
        <p:spPr>
          <a:xfrm>
            <a:off x="609124" y="5808205"/>
            <a:ext cx="10163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Figure: Preliminary angular resolution and point source significance of cascades for three strings by C. Haack</a:t>
            </a:r>
            <a:endParaRPr lang="en-DE" dirty="0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36A9621A-7FC1-40B5-A497-4D8A997F2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4" y="2098846"/>
            <a:ext cx="10973751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6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228408-C54D-46E6-9703-A98A0AF45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F5C5E5-493A-4CD4-80BD-46F9E4AC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P-ONE |  J. Prottung, C. Haack &amp; A. </a:t>
            </a:r>
            <a:r>
              <a:rPr lang="de-DE" dirty="0" err="1"/>
              <a:t>Llorrente</a:t>
            </a:r>
            <a:r>
              <a:rPr lang="de-DE" dirty="0"/>
              <a:t> Anaya| Technical University Munich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68ADE-143D-4B30-A6E5-4B6481225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4BC65E-3DCB-4641-AC10-56D1050DECAD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AEB0E034-B42B-4700-BB8F-A3688A407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8263" y="2538758"/>
            <a:ext cx="6676160" cy="37537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04E909-2863-46D2-9842-5593888487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" t="-1" r="1" b="556"/>
          <a:stretch/>
        </p:blipFill>
        <p:spPr>
          <a:xfrm>
            <a:off x="180000" y="821161"/>
            <a:ext cx="6193164" cy="3508460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9" name="Picture 8" descr="A picture containing text, invertebrate, mollusk, octopus&#10;&#10;Description automatically generated">
            <a:extLst>
              <a:ext uri="{FF2B5EF4-FFF2-40B4-BE49-F238E27FC236}">
                <a16:creationId xmlns:a16="http://schemas.microsoft.com/office/drawing/2014/main" id="{76462164-4FB0-48DC-B139-FE824BA54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7" y="4765503"/>
            <a:ext cx="1527044" cy="15270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41BC37C-2A97-4DE5-BB71-2C0F763E01A4}"/>
              </a:ext>
            </a:extLst>
          </p:cNvPr>
          <p:cNvSpPr/>
          <p:nvPr/>
        </p:nvSpPr>
        <p:spPr>
          <a:xfrm>
            <a:off x="6210059" y="5222067"/>
            <a:ext cx="565608" cy="346704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D4FA5B-5E95-4EE3-853D-BCC3E0C39C8B}"/>
              </a:ext>
            </a:extLst>
          </p:cNvPr>
          <p:cNvSpPr txBox="1">
            <a:spLocks/>
          </p:cNvSpPr>
          <p:nvPr/>
        </p:nvSpPr>
        <p:spPr>
          <a:xfrm>
            <a:off x="6492863" y="705932"/>
            <a:ext cx="5637617" cy="16513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NEPTUNE observatory</a:t>
            </a:r>
          </a:p>
          <a:p>
            <a:r>
              <a:rPr lang="de-DE" sz="1800" dirty="0"/>
              <a:t>Cabled ocean observatory (completed 2009)</a:t>
            </a:r>
          </a:p>
          <a:p>
            <a:r>
              <a:rPr lang="de-DE" sz="1800" dirty="0"/>
              <a:t>Annual budget ~$27M (CDN)</a:t>
            </a:r>
          </a:p>
          <a:p>
            <a:r>
              <a:rPr lang="de-DE" sz="1800" dirty="0"/>
              <a:t>800km loop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fiber</a:t>
            </a:r>
            <a:r>
              <a:rPr lang="de-DE" sz="1800" dirty="0"/>
              <a:t> optical cable (4GB/s, 8kW/node)</a:t>
            </a:r>
            <a:endParaRPr lang="de-DE" sz="140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BB147FB-0139-4E97-A61F-DA1D3EC07871}"/>
              </a:ext>
            </a:extLst>
          </p:cNvPr>
          <p:cNvSpPr/>
          <p:nvPr/>
        </p:nvSpPr>
        <p:spPr>
          <a:xfrm>
            <a:off x="1539524" y="3043041"/>
            <a:ext cx="727022" cy="7410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BE8E4A-7313-454E-A52D-397D30A4B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CF07A08-8A59-48F5-B432-A97C33AA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– Machine Learning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CBC88-A379-4F77-9095-A9D03A73E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4BC65E-3DCB-4641-AC10-56D1050DECAD}" type="slidenum">
              <a:rPr lang="de-DE" smtClean="0"/>
              <a:pPr/>
              <a:t>4</a:t>
            </a:fld>
            <a:endParaRPr lang="de-DE" dirty="0"/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FB27F799-42F9-4419-A19E-A66205D7CC7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64196617"/>
              </p:ext>
            </p:extLst>
          </p:nvPr>
        </p:nvGraphicFramePr>
        <p:xfrm>
          <a:off x="717550" y="1619251"/>
          <a:ext cx="10756900" cy="817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1A07F2E-AA2D-4B82-8766-4313B719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9113" y="6378575"/>
            <a:ext cx="6073775" cy="32067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de-DE" dirty="0"/>
              <a:t>P-ONE |  J. Prottung, C. Haack &amp; A. </a:t>
            </a:r>
            <a:r>
              <a:rPr lang="de-DE" dirty="0" err="1"/>
              <a:t>Llorrente</a:t>
            </a:r>
            <a:r>
              <a:rPr lang="de-DE" dirty="0"/>
              <a:t> Anaya| Technical University Munich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64EF37-A573-4504-9CF5-8E9189B3BC1F}"/>
              </a:ext>
            </a:extLst>
          </p:cNvPr>
          <p:cNvSpPr txBox="1"/>
          <p:nvPr/>
        </p:nvSpPr>
        <p:spPr>
          <a:xfrm>
            <a:off x="717550" y="2550723"/>
            <a:ext cx="72645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Huge parameter space coverable with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Searching for possibilities to apply ML like triggering, reconstruction, simulation or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 success of NNs within </a:t>
            </a:r>
            <a:r>
              <a:rPr lang="en-US" sz="2800" dirty="0" err="1"/>
              <a:t>IceCube</a:t>
            </a:r>
            <a:r>
              <a:rPr lang="en-US" sz="2800" dirty="0"/>
              <a:t> Analysis</a:t>
            </a:r>
            <a:endParaRPr lang="en-DE" sz="2800" dirty="0"/>
          </a:p>
        </p:txBody>
      </p:sp>
      <p:pic>
        <p:nvPicPr>
          <p:cNvPr id="22" name="Picture 21" descr="Diagram&#10;&#10;Description automatically generated with low confidence">
            <a:extLst>
              <a:ext uri="{FF2B5EF4-FFF2-40B4-BE49-F238E27FC236}">
                <a16:creationId xmlns:a16="http://schemas.microsoft.com/office/drawing/2014/main" id="{0C955DF4-9526-40A1-870C-B1AC6FB75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415" y="2539641"/>
            <a:ext cx="2887035" cy="353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7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BE8E4A-7313-454E-A52D-397D30A4B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CF07A08-8A59-48F5-B432-A97C33AA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Workflow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CBC88-A379-4F77-9095-A9D03A73E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4BC65E-3DCB-4641-AC10-56D1050DECAD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1A07F2E-AA2D-4B82-8766-4313B719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9113" y="6378575"/>
            <a:ext cx="6073775" cy="32067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de-DE" dirty="0"/>
              <a:t>P-ONE |  J. Prottung, C. Haack &amp; A. </a:t>
            </a:r>
            <a:r>
              <a:rPr lang="de-DE" dirty="0" err="1"/>
              <a:t>Llorrente</a:t>
            </a:r>
            <a:r>
              <a:rPr lang="de-DE" dirty="0"/>
              <a:t> Anaya| Technical University Munich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1" name="Rechteck 5">
            <a:extLst>
              <a:ext uri="{FF2B5EF4-FFF2-40B4-BE49-F238E27FC236}">
                <a16:creationId xmlns:a16="http://schemas.microsoft.com/office/drawing/2014/main" id="{572AC035-5485-4F16-AFB0-774A3DAB6B7B}"/>
              </a:ext>
            </a:extLst>
          </p:cNvPr>
          <p:cNvSpPr/>
          <p:nvPr/>
        </p:nvSpPr>
        <p:spPr>
          <a:xfrm>
            <a:off x="939052" y="1765415"/>
            <a:ext cx="2984269" cy="44888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dirty="0" err="1"/>
              <a:t>Simulate</a:t>
            </a:r>
            <a:r>
              <a:rPr lang="de-DE" dirty="0"/>
              <a:t> </a:t>
            </a:r>
            <a:r>
              <a:rPr lang="de-DE" dirty="0" err="1"/>
              <a:t>interaction</a:t>
            </a:r>
            <a:r>
              <a:rPr lang="de-DE" dirty="0"/>
              <a:t> (MC)</a:t>
            </a:r>
          </a:p>
        </p:txBody>
      </p:sp>
      <p:sp>
        <p:nvSpPr>
          <p:cNvPr id="12" name="Rechteck 6">
            <a:extLst>
              <a:ext uri="{FF2B5EF4-FFF2-40B4-BE49-F238E27FC236}">
                <a16:creationId xmlns:a16="http://schemas.microsoft.com/office/drawing/2014/main" id="{4B952D3E-EA64-43E7-9677-2A6AFD1D397B}"/>
              </a:ext>
            </a:extLst>
          </p:cNvPr>
          <p:cNvSpPr/>
          <p:nvPr/>
        </p:nvSpPr>
        <p:spPr>
          <a:xfrm>
            <a:off x="939052" y="2394770"/>
            <a:ext cx="2984269" cy="44888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dirty="0" err="1"/>
              <a:t>Calculate</a:t>
            </a:r>
            <a:r>
              <a:rPr lang="de-DE" dirty="0"/>
              <a:t> light </a:t>
            </a:r>
            <a:r>
              <a:rPr lang="de-DE" dirty="0" err="1"/>
              <a:t>yield</a:t>
            </a:r>
            <a:endParaRPr lang="de-DE" dirty="0"/>
          </a:p>
        </p:txBody>
      </p:sp>
      <p:sp>
        <p:nvSpPr>
          <p:cNvPr id="13" name="Rechteck 7">
            <a:extLst>
              <a:ext uri="{FF2B5EF4-FFF2-40B4-BE49-F238E27FC236}">
                <a16:creationId xmlns:a16="http://schemas.microsoft.com/office/drawing/2014/main" id="{24A07352-53DA-4735-822D-5F50D6F455C2}"/>
              </a:ext>
            </a:extLst>
          </p:cNvPr>
          <p:cNvSpPr/>
          <p:nvPr/>
        </p:nvSpPr>
        <p:spPr>
          <a:xfrm>
            <a:off x="939052" y="3030607"/>
            <a:ext cx="2984269" cy="44888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dirty="0"/>
              <a:t>Propagate </a:t>
            </a:r>
            <a:r>
              <a:rPr lang="de-DE" dirty="0" err="1"/>
              <a:t>photons</a:t>
            </a:r>
            <a:r>
              <a:rPr lang="de-DE" dirty="0"/>
              <a:t> (MC)</a:t>
            </a:r>
          </a:p>
        </p:txBody>
      </p:sp>
      <p:sp>
        <p:nvSpPr>
          <p:cNvPr id="14" name="Rechteck 8">
            <a:extLst>
              <a:ext uri="{FF2B5EF4-FFF2-40B4-BE49-F238E27FC236}">
                <a16:creationId xmlns:a16="http://schemas.microsoft.com/office/drawing/2014/main" id="{AF965F6D-0733-44CA-ADEB-E6F642F0D6BF}"/>
              </a:ext>
            </a:extLst>
          </p:cNvPr>
          <p:cNvSpPr/>
          <p:nvPr/>
        </p:nvSpPr>
        <p:spPr>
          <a:xfrm>
            <a:off x="939052" y="3667462"/>
            <a:ext cx="2984269" cy="44888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dirty="0" err="1"/>
              <a:t>Detector</a:t>
            </a:r>
            <a:r>
              <a:rPr lang="de-DE" dirty="0"/>
              <a:t> Response (MC)</a:t>
            </a:r>
          </a:p>
        </p:txBody>
      </p:sp>
      <p:sp>
        <p:nvSpPr>
          <p:cNvPr id="16" name="Rechteck 9">
            <a:extLst>
              <a:ext uri="{FF2B5EF4-FFF2-40B4-BE49-F238E27FC236}">
                <a16:creationId xmlns:a16="http://schemas.microsoft.com/office/drawing/2014/main" id="{F5047B8F-B77E-4530-8E0E-C358DEAFB94A}"/>
              </a:ext>
            </a:extLst>
          </p:cNvPr>
          <p:cNvSpPr/>
          <p:nvPr/>
        </p:nvSpPr>
        <p:spPr>
          <a:xfrm>
            <a:off x="945402" y="4298011"/>
            <a:ext cx="2971569" cy="44888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dirty="0" err="1"/>
              <a:t>Triggering</a:t>
            </a:r>
            <a:endParaRPr lang="de-DE" dirty="0"/>
          </a:p>
        </p:txBody>
      </p:sp>
      <p:sp>
        <p:nvSpPr>
          <p:cNvPr id="17" name="Rechteck 10">
            <a:extLst>
              <a:ext uri="{FF2B5EF4-FFF2-40B4-BE49-F238E27FC236}">
                <a16:creationId xmlns:a16="http://schemas.microsoft.com/office/drawing/2014/main" id="{169E9E3B-6E63-4E19-9F6F-BB9001B84307}"/>
              </a:ext>
            </a:extLst>
          </p:cNvPr>
          <p:cNvSpPr/>
          <p:nvPr/>
        </p:nvSpPr>
        <p:spPr>
          <a:xfrm>
            <a:off x="939052" y="5586765"/>
            <a:ext cx="2984269" cy="44888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dirty="0"/>
              <a:t>Resolution </a:t>
            </a:r>
            <a:r>
              <a:rPr lang="de-DE" dirty="0" err="1"/>
              <a:t>Functions</a:t>
            </a:r>
            <a:endParaRPr lang="de-DE" dirty="0"/>
          </a:p>
        </p:txBody>
      </p:sp>
      <p:sp>
        <p:nvSpPr>
          <p:cNvPr id="20" name="Geschweifte Klammer rechts 12">
            <a:extLst>
              <a:ext uri="{FF2B5EF4-FFF2-40B4-BE49-F238E27FC236}">
                <a16:creationId xmlns:a16="http://schemas.microsoft.com/office/drawing/2014/main" id="{D0F77044-0C65-4BD6-905C-79DD5DDD2BBF}"/>
              </a:ext>
            </a:extLst>
          </p:cNvPr>
          <p:cNvSpPr/>
          <p:nvPr/>
        </p:nvSpPr>
        <p:spPr>
          <a:xfrm>
            <a:off x="4159624" y="1765415"/>
            <a:ext cx="482139" cy="2350935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13">
            <a:extLst>
              <a:ext uri="{FF2B5EF4-FFF2-40B4-BE49-F238E27FC236}">
                <a16:creationId xmlns:a16="http://schemas.microsoft.com/office/drawing/2014/main" id="{57EB5855-1E97-45CF-9F25-69074944A37B}"/>
              </a:ext>
            </a:extLst>
          </p:cNvPr>
          <p:cNvSpPr/>
          <p:nvPr/>
        </p:nvSpPr>
        <p:spPr>
          <a:xfrm>
            <a:off x="5189416" y="2697563"/>
            <a:ext cx="2984269" cy="44888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dirty="0"/>
              <a:t>Photon Surrogate Model</a:t>
            </a:r>
          </a:p>
        </p:txBody>
      </p:sp>
      <p:sp>
        <p:nvSpPr>
          <p:cNvPr id="23" name="Rechteck 14">
            <a:extLst>
              <a:ext uri="{FF2B5EF4-FFF2-40B4-BE49-F238E27FC236}">
                <a16:creationId xmlns:a16="http://schemas.microsoft.com/office/drawing/2014/main" id="{4A471A56-BF42-4CB3-87B0-97D02AA7C22B}"/>
              </a:ext>
            </a:extLst>
          </p:cNvPr>
          <p:cNvSpPr/>
          <p:nvPr/>
        </p:nvSpPr>
        <p:spPr>
          <a:xfrm>
            <a:off x="5189416" y="4298011"/>
            <a:ext cx="2984269" cy="44888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dirty="0"/>
              <a:t>Trigger Model</a:t>
            </a:r>
          </a:p>
        </p:txBody>
      </p:sp>
      <p:sp>
        <p:nvSpPr>
          <p:cNvPr id="24" name="Rechteck 15">
            <a:extLst>
              <a:ext uri="{FF2B5EF4-FFF2-40B4-BE49-F238E27FC236}">
                <a16:creationId xmlns:a16="http://schemas.microsoft.com/office/drawing/2014/main" id="{F4D076EE-74CF-4646-89A1-4F46B976FB06}"/>
              </a:ext>
            </a:extLst>
          </p:cNvPr>
          <p:cNvSpPr/>
          <p:nvPr/>
        </p:nvSpPr>
        <p:spPr>
          <a:xfrm>
            <a:off x="5189416" y="5582001"/>
            <a:ext cx="2984269" cy="44888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dirty="0"/>
              <a:t>Resolution </a:t>
            </a:r>
            <a:r>
              <a:rPr lang="de-DE" dirty="0" err="1"/>
              <a:t>Functions</a:t>
            </a:r>
            <a:endParaRPr lang="de-DE" dirty="0"/>
          </a:p>
        </p:txBody>
      </p:sp>
      <p:sp>
        <p:nvSpPr>
          <p:cNvPr id="25" name="Pfeil nach unten 39">
            <a:extLst>
              <a:ext uri="{FF2B5EF4-FFF2-40B4-BE49-F238E27FC236}">
                <a16:creationId xmlns:a16="http://schemas.microsoft.com/office/drawing/2014/main" id="{2B7ACE9C-7654-434F-B58E-45F97878ECB0}"/>
              </a:ext>
            </a:extLst>
          </p:cNvPr>
          <p:cNvSpPr/>
          <p:nvPr/>
        </p:nvSpPr>
        <p:spPr>
          <a:xfrm>
            <a:off x="2297836" y="2232536"/>
            <a:ext cx="266700" cy="1440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26" name="Pfeil nach unten 41">
            <a:extLst>
              <a:ext uri="{FF2B5EF4-FFF2-40B4-BE49-F238E27FC236}">
                <a16:creationId xmlns:a16="http://schemas.microsoft.com/office/drawing/2014/main" id="{44AD7667-5591-4013-AED5-C4DD0B836E1F}"/>
              </a:ext>
            </a:extLst>
          </p:cNvPr>
          <p:cNvSpPr/>
          <p:nvPr/>
        </p:nvSpPr>
        <p:spPr>
          <a:xfrm>
            <a:off x="2297836" y="2862976"/>
            <a:ext cx="266700" cy="1440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27" name="Pfeil nach unten 42">
            <a:extLst>
              <a:ext uri="{FF2B5EF4-FFF2-40B4-BE49-F238E27FC236}">
                <a16:creationId xmlns:a16="http://schemas.microsoft.com/office/drawing/2014/main" id="{7D63608F-A122-474C-86E2-5437416CD301}"/>
              </a:ext>
            </a:extLst>
          </p:cNvPr>
          <p:cNvSpPr/>
          <p:nvPr/>
        </p:nvSpPr>
        <p:spPr>
          <a:xfrm>
            <a:off x="2297836" y="3499829"/>
            <a:ext cx="266700" cy="1440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28" name="Pfeil nach unten 43">
            <a:extLst>
              <a:ext uri="{FF2B5EF4-FFF2-40B4-BE49-F238E27FC236}">
                <a16:creationId xmlns:a16="http://schemas.microsoft.com/office/drawing/2014/main" id="{E31AF76B-CE7D-48EE-833A-C2A7BB9A1F31}"/>
              </a:ext>
            </a:extLst>
          </p:cNvPr>
          <p:cNvSpPr/>
          <p:nvPr/>
        </p:nvSpPr>
        <p:spPr>
          <a:xfrm>
            <a:off x="2297836" y="4136684"/>
            <a:ext cx="266700" cy="1440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29" name="Pfeil nach unten 44">
            <a:extLst>
              <a:ext uri="{FF2B5EF4-FFF2-40B4-BE49-F238E27FC236}">
                <a16:creationId xmlns:a16="http://schemas.microsoft.com/office/drawing/2014/main" id="{D7D64B3B-B15B-4C78-A6E9-649D7A0B6FB2}"/>
              </a:ext>
            </a:extLst>
          </p:cNvPr>
          <p:cNvSpPr/>
          <p:nvPr/>
        </p:nvSpPr>
        <p:spPr>
          <a:xfrm>
            <a:off x="2297836" y="4769601"/>
            <a:ext cx="266700" cy="1440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30" name="Pfeil nach unten 45">
            <a:extLst>
              <a:ext uri="{FF2B5EF4-FFF2-40B4-BE49-F238E27FC236}">
                <a16:creationId xmlns:a16="http://schemas.microsoft.com/office/drawing/2014/main" id="{91C0FCE9-D54B-4F50-83D1-495C9272D9A1}"/>
              </a:ext>
            </a:extLst>
          </p:cNvPr>
          <p:cNvSpPr/>
          <p:nvPr/>
        </p:nvSpPr>
        <p:spPr>
          <a:xfrm>
            <a:off x="6548200" y="3176329"/>
            <a:ext cx="266700" cy="1104355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31" name="Pfeil nach unten 46">
            <a:extLst>
              <a:ext uri="{FF2B5EF4-FFF2-40B4-BE49-F238E27FC236}">
                <a16:creationId xmlns:a16="http://schemas.microsoft.com/office/drawing/2014/main" id="{E50E218B-B959-4DDB-887B-2E3054B85BAA}"/>
              </a:ext>
            </a:extLst>
          </p:cNvPr>
          <p:cNvSpPr/>
          <p:nvPr/>
        </p:nvSpPr>
        <p:spPr>
          <a:xfrm>
            <a:off x="6548200" y="4769601"/>
            <a:ext cx="266700" cy="1440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32" name="Textfeld 16">
            <a:extLst>
              <a:ext uri="{FF2B5EF4-FFF2-40B4-BE49-F238E27FC236}">
                <a16:creationId xmlns:a16="http://schemas.microsoft.com/office/drawing/2014/main" id="{F5E6D053-F0C1-46F6-A9A7-84BFAA45C178}"/>
              </a:ext>
            </a:extLst>
          </p:cNvPr>
          <p:cNvSpPr txBox="1"/>
          <p:nvPr/>
        </p:nvSpPr>
        <p:spPr>
          <a:xfrm>
            <a:off x="8467980" y="2596377"/>
            <a:ext cx="3427533" cy="3351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 err="1"/>
              <a:t>One</a:t>
            </a:r>
            <a:r>
              <a:rPr lang="de-DE" sz="1600" dirty="0"/>
              <a:t> MC </a:t>
            </a:r>
            <a:r>
              <a:rPr lang="de-DE" sz="1600" dirty="0" err="1"/>
              <a:t>campaign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train</a:t>
            </a:r>
            <a:r>
              <a:rPr lang="de-DE" sz="1600" dirty="0"/>
              <a:t> </a:t>
            </a:r>
            <a:r>
              <a:rPr lang="de-DE" sz="1600" dirty="0" err="1"/>
              <a:t>model</a:t>
            </a:r>
            <a:r>
              <a:rPr lang="de-DE" sz="1600" dirty="0"/>
              <a:t>, </a:t>
            </a:r>
            <a:r>
              <a:rPr lang="de-DE" sz="1600" dirty="0" err="1"/>
              <a:t>exploration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parameter</a:t>
            </a:r>
            <a:r>
              <a:rPr lang="de-DE" sz="1600" dirty="0"/>
              <a:t> </a:t>
            </a:r>
            <a:r>
              <a:rPr lang="de-DE" sz="1600" dirty="0" err="1"/>
              <a:t>space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cheap</a:t>
            </a:r>
            <a:r>
              <a:rPr lang="de-DE" sz="1600" dirty="0"/>
              <a:t>.</a:t>
            </a:r>
          </a:p>
          <a:p>
            <a:pPr>
              <a:lnSpc>
                <a:spcPct val="114000"/>
              </a:lnSpc>
            </a:pPr>
            <a:br>
              <a:rPr lang="de-DE" sz="1600" dirty="0"/>
            </a:br>
            <a:r>
              <a:rPr lang="de-DE" sz="1600" dirty="0">
                <a:latin typeface="+mn-lt"/>
              </a:rPr>
              <a:t>The </a:t>
            </a:r>
            <a:r>
              <a:rPr lang="de-DE" sz="1600" dirty="0" err="1">
                <a:latin typeface="+mn-lt"/>
              </a:rPr>
              <a:t>differentiable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surrogate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model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gives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access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to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continuous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likelihood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functions</a:t>
            </a:r>
            <a:r>
              <a:rPr lang="de-DE" sz="1600" dirty="0"/>
              <a:t>. </a:t>
            </a:r>
            <a:r>
              <a:rPr lang="de-DE" sz="1600" dirty="0" err="1"/>
              <a:t>Use</a:t>
            </a:r>
            <a:r>
              <a:rPr lang="de-DE" sz="1600" dirty="0"/>
              <a:t> FI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calc</a:t>
            </a:r>
            <a:r>
              <a:rPr lang="de-DE" sz="1600" dirty="0"/>
              <a:t>. </a:t>
            </a:r>
            <a:r>
              <a:rPr lang="de-DE" sz="1600" dirty="0" err="1"/>
              <a:t>resolutions</a:t>
            </a:r>
            <a:r>
              <a:rPr lang="de-DE" sz="1600" dirty="0"/>
              <a:t>.</a:t>
            </a:r>
          </a:p>
          <a:p>
            <a:pPr>
              <a:lnSpc>
                <a:spcPct val="114000"/>
              </a:lnSpc>
            </a:pPr>
            <a:endParaRPr lang="de-DE" sz="1600" dirty="0"/>
          </a:p>
          <a:p>
            <a:pPr>
              <a:lnSpc>
                <a:spcPct val="114000"/>
              </a:lnSpc>
            </a:pPr>
            <a:br>
              <a:rPr lang="de-DE" sz="1600" dirty="0"/>
            </a:br>
            <a:r>
              <a:rPr lang="de-DE" sz="1600" b="1" dirty="0" err="1"/>
              <a:t>No</a:t>
            </a:r>
            <a:r>
              <a:rPr lang="de-DE" sz="1600" b="1" dirty="0"/>
              <a:t> </a:t>
            </a:r>
            <a:r>
              <a:rPr lang="de-DE" sz="1600" b="1" dirty="0" err="1"/>
              <a:t>need</a:t>
            </a:r>
            <a:r>
              <a:rPr lang="de-DE" sz="1600" b="1" dirty="0"/>
              <a:t> </a:t>
            </a:r>
            <a:r>
              <a:rPr lang="de-DE" sz="1600" b="1" dirty="0" err="1"/>
              <a:t>to</a:t>
            </a:r>
            <a:r>
              <a:rPr lang="de-DE" sz="1600" b="1" dirty="0"/>
              <a:t> </a:t>
            </a:r>
            <a:r>
              <a:rPr lang="de-DE" sz="1600" b="1" dirty="0" err="1"/>
              <a:t>develop</a:t>
            </a:r>
            <a:r>
              <a:rPr lang="de-DE" sz="1600" b="1" dirty="0"/>
              <a:t> </a:t>
            </a:r>
            <a:r>
              <a:rPr lang="de-DE" sz="1600" b="1" dirty="0" err="1"/>
              <a:t>reconstruction</a:t>
            </a:r>
            <a:r>
              <a:rPr lang="de-DE" sz="1600" b="1" dirty="0"/>
              <a:t> </a:t>
            </a:r>
            <a:r>
              <a:rPr lang="de-DE" sz="1600" b="1" dirty="0" err="1"/>
              <a:t>algorithms</a:t>
            </a:r>
            <a:r>
              <a:rPr lang="de-DE" sz="1600" b="1" dirty="0"/>
              <a:t>.</a:t>
            </a:r>
          </a:p>
          <a:p>
            <a:pPr>
              <a:lnSpc>
                <a:spcPct val="114000"/>
              </a:lnSpc>
            </a:pPr>
            <a:endParaRPr lang="de-DE" sz="1600" b="1" dirty="0"/>
          </a:p>
          <a:p>
            <a:pPr>
              <a:lnSpc>
                <a:spcPct val="114000"/>
              </a:lnSpc>
            </a:pPr>
            <a:r>
              <a:rPr lang="de-DE" sz="1600" b="1" dirty="0"/>
              <a:t>Gradient-</a:t>
            </a:r>
            <a:r>
              <a:rPr lang="de-DE" sz="1600" b="1" dirty="0" err="1"/>
              <a:t>based</a:t>
            </a:r>
            <a:r>
              <a:rPr lang="de-DE" sz="1600" b="1" dirty="0"/>
              <a:t> </a:t>
            </a:r>
            <a:r>
              <a:rPr lang="de-DE" sz="1600" b="1" dirty="0" err="1"/>
              <a:t>optimisation</a:t>
            </a:r>
            <a:r>
              <a:rPr lang="de-DE" sz="1600" b="1" dirty="0"/>
              <a:t> </a:t>
            </a:r>
            <a:r>
              <a:rPr lang="de-DE" sz="1600" b="1" dirty="0" err="1"/>
              <a:t>algorithms</a:t>
            </a:r>
            <a:endParaRPr lang="de-DE" sz="1600" b="1" dirty="0"/>
          </a:p>
        </p:txBody>
      </p:sp>
      <p:sp>
        <p:nvSpPr>
          <p:cNvPr id="33" name="Rechteck 9">
            <a:extLst>
              <a:ext uri="{FF2B5EF4-FFF2-40B4-BE49-F238E27FC236}">
                <a16:creationId xmlns:a16="http://schemas.microsoft.com/office/drawing/2014/main" id="{EBD839F5-41DA-4D03-865F-EA89342E7EAD}"/>
              </a:ext>
            </a:extLst>
          </p:cNvPr>
          <p:cNvSpPr/>
          <p:nvPr/>
        </p:nvSpPr>
        <p:spPr>
          <a:xfrm>
            <a:off x="945402" y="4942388"/>
            <a:ext cx="2971569" cy="44888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dirty="0"/>
              <a:t>Reconstruction</a:t>
            </a:r>
          </a:p>
        </p:txBody>
      </p:sp>
      <p:sp>
        <p:nvSpPr>
          <p:cNvPr id="34" name="Rechteck 14">
            <a:extLst>
              <a:ext uri="{FF2B5EF4-FFF2-40B4-BE49-F238E27FC236}">
                <a16:creationId xmlns:a16="http://schemas.microsoft.com/office/drawing/2014/main" id="{AA152187-ADA3-4036-A25B-FAD21825E6DE}"/>
              </a:ext>
            </a:extLst>
          </p:cNvPr>
          <p:cNvSpPr/>
          <p:nvPr/>
        </p:nvSpPr>
        <p:spPr>
          <a:xfrm>
            <a:off x="5189416" y="4934580"/>
            <a:ext cx="2984269" cy="44888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dirty="0"/>
              <a:t>Fisher Information</a:t>
            </a:r>
          </a:p>
        </p:txBody>
      </p:sp>
      <p:sp>
        <p:nvSpPr>
          <p:cNvPr id="35" name="Pfeil nach unten 44">
            <a:extLst>
              <a:ext uri="{FF2B5EF4-FFF2-40B4-BE49-F238E27FC236}">
                <a16:creationId xmlns:a16="http://schemas.microsoft.com/office/drawing/2014/main" id="{DD64947B-7D63-4B1A-BC74-0442ABB29586}"/>
              </a:ext>
            </a:extLst>
          </p:cNvPr>
          <p:cNvSpPr/>
          <p:nvPr/>
        </p:nvSpPr>
        <p:spPr>
          <a:xfrm>
            <a:off x="2297836" y="5417083"/>
            <a:ext cx="266700" cy="1440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36" name="Pfeil nach unten 46">
            <a:extLst>
              <a:ext uri="{FF2B5EF4-FFF2-40B4-BE49-F238E27FC236}">
                <a16:creationId xmlns:a16="http://schemas.microsoft.com/office/drawing/2014/main" id="{0A11E11E-8AF7-4540-86A6-B16832F2F370}"/>
              </a:ext>
            </a:extLst>
          </p:cNvPr>
          <p:cNvSpPr/>
          <p:nvPr/>
        </p:nvSpPr>
        <p:spPr>
          <a:xfrm>
            <a:off x="6548200" y="5414350"/>
            <a:ext cx="266700" cy="1440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356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BE8E4A-7313-454E-A52D-397D30A4B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CF07A08-8A59-48F5-B432-A97C33AA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Optimization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CBC88-A379-4F77-9095-A9D03A73E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4BC65E-3DCB-4641-AC10-56D1050DECAD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1A07F2E-AA2D-4B82-8766-4313B719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9113" y="6378575"/>
            <a:ext cx="6073775" cy="32067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de-DE" dirty="0"/>
              <a:t>P-ONE |  J. Prottung, C. Haack &amp; A. </a:t>
            </a:r>
            <a:r>
              <a:rPr lang="de-DE" dirty="0" err="1"/>
              <a:t>Llorrente</a:t>
            </a:r>
            <a:r>
              <a:rPr lang="de-DE" dirty="0"/>
              <a:t> Anaya| Technical University Munich</a:t>
            </a:r>
          </a:p>
          <a:p>
            <a:endParaRPr lang="de-DE" dirty="0"/>
          </a:p>
          <a:p>
            <a:endParaRPr lang="de-DE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410F6C9-D512-461C-957D-04F0D544EDE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04026216"/>
              </p:ext>
            </p:extLst>
          </p:nvPr>
        </p:nvGraphicFramePr>
        <p:xfrm>
          <a:off x="717550" y="1619250"/>
          <a:ext cx="10756900" cy="4538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6622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BE8E4A-7313-454E-A52D-397D30A4B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CF07A08-8A59-48F5-B432-A97C33AA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Optimization - Resolution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CBC88-A379-4F77-9095-A9D03A73E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4BC65E-3DCB-4641-AC10-56D1050DECAD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1A07F2E-AA2D-4B82-8766-4313B719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9113" y="6378575"/>
            <a:ext cx="6073775" cy="32067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de-DE" dirty="0"/>
              <a:t>P-ONE |  J. Prottung, C. Haack &amp; A. </a:t>
            </a:r>
            <a:r>
              <a:rPr lang="de-DE" dirty="0" err="1"/>
              <a:t>Llorrente</a:t>
            </a:r>
            <a:r>
              <a:rPr lang="de-DE" dirty="0"/>
              <a:t> Anaya| Technical University Munich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4E14BE7-EBBE-4A22-ACC0-8A85119443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7205" y="1619370"/>
            <a:ext cx="4292118" cy="45388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angular resolution of electromagnetic cascades based on energy and string spacing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DA338F-3168-4D03-A254-3B7F4EF53B4C}"/>
              </a:ext>
            </a:extLst>
          </p:cNvPr>
          <p:cNvSpPr txBox="1"/>
          <p:nvPr/>
        </p:nvSpPr>
        <p:spPr>
          <a:xfrm>
            <a:off x="5009323" y="5681578"/>
            <a:ext cx="6385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Note: Parameters are interdependent. Improvements in one often negatively impact others like cost and/or effective area</a:t>
            </a:r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518D35E0-90F1-44B5-BF8E-035C7F431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39"/>
          <a:stretch/>
        </p:blipFill>
        <p:spPr>
          <a:xfrm>
            <a:off x="4728496" y="1516487"/>
            <a:ext cx="6157435" cy="4075525"/>
          </a:xfrm>
          <a:prstGeom prst="rect">
            <a:avLst/>
          </a:prstGeom>
        </p:spPr>
      </p:pic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BE57E5FF-D9DB-406E-8FBF-DE6EAD67E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1" y="3362165"/>
            <a:ext cx="3730240" cy="248041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981161D-27DD-433E-A484-3199C4B2B112}"/>
              </a:ext>
            </a:extLst>
          </p:cNvPr>
          <p:cNvCxnSpPr>
            <a:cxnSpLocks/>
          </p:cNvCxnSpPr>
          <p:nvPr/>
        </p:nvCxnSpPr>
        <p:spPr>
          <a:xfrm>
            <a:off x="1663324" y="3568025"/>
            <a:ext cx="438281" cy="8095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1D15B15-69D7-4119-9388-30F4ABC47CE3}"/>
              </a:ext>
            </a:extLst>
          </p:cNvPr>
          <p:cNvSpPr txBox="1"/>
          <p:nvPr/>
        </p:nvSpPr>
        <p:spPr>
          <a:xfrm>
            <a:off x="1882464" y="3728132"/>
            <a:ext cx="1083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Spacing</a:t>
            </a:r>
            <a:endParaRPr lang="en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41478A-04CF-4D90-9579-27F8928F22A2}"/>
              </a:ext>
            </a:extLst>
          </p:cNvPr>
          <p:cNvSpPr txBox="1"/>
          <p:nvPr/>
        </p:nvSpPr>
        <p:spPr>
          <a:xfrm>
            <a:off x="749103" y="5834195"/>
            <a:ext cx="328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Used 10 string detector geometry</a:t>
            </a:r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E8263-251A-4DEF-9A37-7EFD9FEE9264}"/>
              </a:ext>
            </a:extLst>
          </p:cNvPr>
          <p:cNvSpPr txBox="1"/>
          <p:nvPr/>
        </p:nvSpPr>
        <p:spPr>
          <a:xfrm rot="-1800000">
            <a:off x="5531868" y="187406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Preliminary</a:t>
            </a:r>
            <a:endParaRPr lang="en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0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268983-EE89-4652-A023-27236CF3E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2D3D90-157E-4630-901E-52049DB6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P-ONE |  J. Prottung, C. Haack &amp; A. </a:t>
            </a:r>
            <a:r>
              <a:rPr lang="de-DE" dirty="0" err="1"/>
              <a:t>Llorrente</a:t>
            </a:r>
            <a:r>
              <a:rPr lang="de-DE" dirty="0"/>
              <a:t> Anaya| Technical University Munich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8A352A-A4BB-4C68-A023-E25334800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974239"/>
            <a:ext cx="9846732" cy="542248"/>
          </a:xfrm>
        </p:spPr>
        <p:txBody>
          <a:bodyPr/>
          <a:lstStyle/>
          <a:p>
            <a:r>
              <a:rPr lang="en-US" dirty="0"/>
              <a:t>Motivation – ML aided Triggering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29D79-DED6-4194-8047-3C53DA1AA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4BC65E-3DCB-4641-AC10-56D1050DECAD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01DBCC-475A-4547-ADC6-94F5E04482D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Several sources of background: k40 decays, bioluminescence, atmospheric muons → several orders of magnitude</a:t>
            </a:r>
          </a:p>
          <a:p>
            <a:r>
              <a:rPr lang="en-US" dirty="0"/>
              <a:t>Limited Bandwidth of ~1 GB/s</a:t>
            </a:r>
          </a:p>
          <a:p>
            <a:r>
              <a:rPr lang="en-US" dirty="0"/>
              <a:t>Limited Power Availability: 5 kW/ node</a:t>
            </a:r>
          </a:p>
          <a:p>
            <a:r>
              <a:rPr lang="en-US" dirty="0"/>
              <a:t>Estimated event rate 2,5 kHz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→ Apply the power of Machine Learning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4BD655-7689-494C-A20C-BD38D2728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" t="-1" r="1" b="556"/>
          <a:stretch/>
        </p:blipFill>
        <p:spPr>
          <a:xfrm>
            <a:off x="7353054" y="3238417"/>
            <a:ext cx="4309193" cy="2441181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11" name="Picture 10" descr="A picture containing text, invertebrate, mollusk, octopus&#10;&#10;Description automatically generated">
            <a:extLst>
              <a:ext uri="{FF2B5EF4-FFF2-40B4-BE49-F238E27FC236}">
                <a16:creationId xmlns:a16="http://schemas.microsoft.com/office/drawing/2014/main" id="{25F347A3-CD18-40C7-A6D0-EDA85C552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916" y="1613930"/>
            <a:ext cx="1527044" cy="152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43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7200690E-29C5-4EA3-B5E2-7792C9942A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7205" y="1619370"/>
            <a:ext cx="10757590" cy="4538838"/>
          </a:xfrm>
        </p:spPr>
        <p:txBody>
          <a:bodyPr/>
          <a:lstStyle/>
          <a:p>
            <a:r>
              <a:rPr lang="en-US" dirty="0"/>
              <a:t>Easy deployment in Module, </a:t>
            </a:r>
            <a:br>
              <a:rPr lang="en-US" dirty="0"/>
            </a:br>
            <a:r>
              <a:rPr lang="en-US" dirty="0"/>
              <a:t>String or Junction Box</a:t>
            </a:r>
          </a:p>
          <a:p>
            <a:r>
              <a:rPr lang="en-US" dirty="0"/>
              <a:t>Improved performance due to </a:t>
            </a:r>
            <a:br>
              <a:rPr lang="en-US" dirty="0"/>
            </a:br>
            <a:r>
              <a:rPr lang="en-US" dirty="0"/>
              <a:t>tailored application</a:t>
            </a:r>
          </a:p>
          <a:p>
            <a:r>
              <a:rPr lang="en-US" dirty="0"/>
              <a:t>Very power efficient</a:t>
            </a:r>
          </a:p>
          <a:p>
            <a:r>
              <a:rPr lang="en-US" dirty="0"/>
              <a:t>Promising applications at particle</a:t>
            </a:r>
            <a:br>
              <a:rPr lang="en-US" dirty="0"/>
            </a:br>
            <a:r>
              <a:rPr lang="en-US" dirty="0"/>
              <a:t>detectors like Belle II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BE8E4A-7313-454E-A52D-397D30A4B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ED7C-A930-454F-B0B1-8F37511CBB2B}" type="datetime1">
              <a:rPr lang="de-DE" smtClean="0"/>
              <a:pPr/>
              <a:t>12.07.2022</a:t>
            </a:fld>
            <a:endParaRPr lang="de-DE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CF07A08-8A59-48F5-B432-A97C33AA6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99" y="974239"/>
            <a:ext cx="7911055" cy="542248"/>
          </a:xfrm>
        </p:spPr>
        <p:txBody>
          <a:bodyPr/>
          <a:lstStyle/>
          <a:p>
            <a:r>
              <a:rPr lang="en-US" dirty="0"/>
              <a:t>Motivation – ML based Triggers on FPGAs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CBC88-A379-4F77-9095-A9D03A73E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4BC65E-3DCB-4641-AC10-56D1050DECAD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1A07F2E-AA2D-4B82-8766-4313B719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9113" y="6378575"/>
            <a:ext cx="6073775" cy="32067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de-DE" dirty="0"/>
              <a:t>P-ONE |  J. Prottung, C. Haack &amp; A. </a:t>
            </a:r>
            <a:r>
              <a:rPr lang="de-DE" dirty="0" err="1"/>
              <a:t>Llorrente</a:t>
            </a:r>
            <a:r>
              <a:rPr lang="de-DE" dirty="0"/>
              <a:t> Anaya| Technical University Munich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DA338F-3168-4D03-A254-3B7F4EF53B4C}"/>
              </a:ext>
            </a:extLst>
          </p:cNvPr>
          <p:cNvSpPr txBox="1"/>
          <p:nvPr/>
        </p:nvSpPr>
        <p:spPr>
          <a:xfrm>
            <a:off x="6096000" y="5673599"/>
            <a:ext cx="329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by V. </a:t>
            </a:r>
            <a:r>
              <a:rPr lang="en-US" dirty="0" err="1"/>
              <a:t>Mohanan</a:t>
            </a:r>
            <a:r>
              <a:rPr lang="en-US" dirty="0"/>
              <a:t>: </a:t>
            </a:r>
            <a:r>
              <a:rPr lang="en-US" dirty="0" err="1"/>
              <a:t>uLab</a:t>
            </a:r>
            <a:r>
              <a:rPr lang="en-US" dirty="0"/>
              <a:t> FPGA</a:t>
            </a:r>
            <a:endParaRPr lang="en-DE" dirty="0"/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6FD76E56-5C6B-4E37-BEE4-B7254A63A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34817"/>
            <a:ext cx="5378795" cy="403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59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B26555F-375D-4EFB-A7B0-818B5392EFC8}" vid="{63D66467-A53D-4111-8F81-4A0564EA4C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2476</Words>
  <Application>Microsoft Office PowerPoint</Application>
  <PresentationFormat>Widescreen</PresentationFormat>
  <Paragraphs>428</Paragraphs>
  <Slides>27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Cambria Math</vt:lpstr>
      <vt:lpstr>Slack-Lato</vt:lpstr>
      <vt:lpstr>SWMono</vt:lpstr>
      <vt:lpstr>Tw Cen MT</vt:lpstr>
      <vt:lpstr>Wingdings</vt:lpstr>
      <vt:lpstr>Office Theme</vt:lpstr>
      <vt:lpstr>Acrobat Document</vt:lpstr>
      <vt:lpstr>Machine-learning aided experimental design for  P-ONE</vt:lpstr>
      <vt:lpstr>P-ONE – detector overview </vt:lpstr>
      <vt:lpstr>PowerPoint Presentation</vt:lpstr>
      <vt:lpstr>Motivation – Machine Learning</vt:lpstr>
      <vt:lpstr>Optimization Workflow</vt:lpstr>
      <vt:lpstr>Detector Optimization</vt:lpstr>
      <vt:lpstr>Detector Optimization - Resolution</vt:lpstr>
      <vt:lpstr>Motivation – ML aided Triggering</vt:lpstr>
      <vt:lpstr>Motivation – ML based Triggers on FPGAs</vt:lpstr>
      <vt:lpstr>Triggering Principle</vt:lpstr>
      <vt:lpstr>Digital Twin</vt:lpstr>
      <vt:lpstr>Digital Twin</vt:lpstr>
      <vt:lpstr>Conclusion &amp; Next Steps</vt:lpstr>
      <vt:lpstr>Thank you for the attention!</vt:lpstr>
      <vt:lpstr>PowerPoint Presentation</vt:lpstr>
      <vt:lpstr>Why build a new Neutrino Detector?</vt:lpstr>
      <vt:lpstr>The Track Channel</vt:lpstr>
      <vt:lpstr>High Energy Neutrino Telescopes</vt:lpstr>
      <vt:lpstr>Relative Sensitivities</vt:lpstr>
      <vt:lpstr>PowerPoint Presentation</vt:lpstr>
      <vt:lpstr>PowerPoint Presentation</vt:lpstr>
      <vt:lpstr>PowerPoint Presentation</vt:lpstr>
      <vt:lpstr>Photon Surrogate Model</vt:lpstr>
      <vt:lpstr>Photon Surrogate Model</vt:lpstr>
      <vt:lpstr>Photon Surrogate Model</vt:lpstr>
      <vt:lpstr>Simulating a Neutrino Telescope </vt:lpstr>
      <vt:lpstr>Detector Optimization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ga28wip</dc:creator>
  <cp:lastModifiedBy>ge78juv</cp:lastModifiedBy>
  <cp:revision>292</cp:revision>
  <dcterms:created xsi:type="dcterms:W3CDTF">2020-04-27T16:24:03Z</dcterms:created>
  <dcterms:modified xsi:type="dcterms:W3CDTF">2022-07-12T14:47:04Z</dcterms:modified>
</cp:coreProperties>
</file>