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9" r:id="rId1"/>
    <p:sldMasterId id="2147484930" r:id="rId2"/>
  </p:sldMasterIdLst>
  <p:notesMasterIdLst>
    <p:notesMasterId r:id="rId26"/>
  </p:notesMasterIdLst>
  <p:handoutMasterIdLst>
    <p:handoutMasterId r:id="rId27"/>
  </p:handoutMasterIdLst>
  <p:sldIdLst>
    <p:sldId id="1698" r:id="rId3"/>
    <p:sldId id="1701" r:id="rId4"/>
    <p:sldId id="256" r:id="rId5"/>
    <p:sldId id="257" r:id="rId6"/>
    <p:sldId id="1697" r:id="rId7"/>
    <p:sldId id="1682" r:id="rId8"/>
    <p:sldId id="1684" r:id="rId9"/>
    <p:sldId id="1683" r:id="rId10"/>
    <p:sldId id="1686" r:id="rId11"/>
    <p:sldId id="1687" r:id="rId12"/>
    <p:sldId id="1688" r:id="rId13"/>
    <p:sldId id="1689" r:id="rId14"/>
    <p:sldId id="1690" r:id="rId15"/>
    <p:sldId id="1692" r:id="rId16"/>
    <p:sldId id="1693" r:id="rId17"/>
    <p:sldId id="1615" r:id="rId18"/>
    <p:sldId id="1694" r:id="rId19"/>
    <p:sldId id="1699" r:id="rId20"/>
    <p:sldId id="1566" r:id="rId21"/>
    <p:sldId id="1619" r:id="rId22"/>
    <p:sldId id="1695" r:id="rId23"/>
    <p:sldId id="1696" r:id="rId24"/>
    <p:sldId id="1700" r:id="rId25"/>
  </p:sldIdLst>
  <p:sldSz cx="12192000" cy="6858000"/>
  <p:notesSz cx="6845300" cy="9396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B050"/>
    <a:srgbClr val="CCECFF"/>
    <a:srgbClr val="F7BE8D"/>
    <a:srgbClr val="FF00FF"/>
    <a:srgbClr val="FCD6D2"/>
    <a:srgbClr val="008000"/>
    <a:srgbClr val="E2F4FF"/>
    <a:srgbClr val="FF7E79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4" autoAdjust="0"/>
    <p:restoredTop sz="93633" autoAdjust="0"/>
  </p:normalViewPr>
  <p:slideViewPr>
    <p:cSldViewPr snapToObjects="1">
      <p:cViewPr>
        <p:scale>
          <a:sx n="121" d="100"/>
          <a:sy n="121" d="100"/>
        </p:scale>
        <p:origin x="160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113" d="100"/>
          <a:sy n="113" d="100"/>
        </p:scale>
        <p:origin x="2248" y="184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E528626C-92B8-2B4D-9586-6334FACF7850}" type="datetime1">
              <a:rPr lang="da-DK" altLang="en-US" smtClean="0"/>
              <a:t>20.04.2022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61F61-1DE0-4721-9B5F-09581D3FA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75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93688" y="704850"/>
            <a:ext cx="6259512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6932A27A-96F2-AD45-810E-9A25C3AE0FEC}" type="datetime1">
              <a:rPr lang="da-DK" altLang="en-US" smtClean="0"/>
              <a:t>20.04.2022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AA1CCA2-A10F-4C7C-BA94-5ED7CF37D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1837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44B7E21-1C66-5148-8916-B93F94E4363D}" type="datetime1">
              <a:rPr lang="da-DK" altLang="en-US" smtClean="0"/>
              <a:t>20.04.2022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93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E5CFE31C-3FCA-144D-A20C-5BF4D06D5E0A}" type="datetime1">
              <a:rPr lang="da-DK" altLang="en-US" smtClean="0"/>
              <a:t>20.04.2022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88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34C2DDB7-292D-F44E-8196-A21FF71E50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49DBD7-F851-7545-BB4B-71F9A87BA3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4DE7F94-554D-DC41-B43B-41453AE77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329B3D4-82F1-F44B-9ED7-3E97AC053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27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609600"/>
            <a:ext cx="5638800" cy="5867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>
                <a:solidFill>
                  <a:srgbClr val="00B05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609600"/>
            <a:ext cx="5638800" cy="5867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>
                <a:solidFill>
                  <a:srgbClr val="00B05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D279404-D9D3-C047-89E9-A04E92552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C0A02A0-955D-6546-939E-55735FC478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99212F6-16DB-4746-96B2-B2776E646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3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EB31022-1ACD-7A49-8D6A-71793B7A8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609600"/>
            <a:ext cx="11480800" cy="586740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>
                <a:solidFill>
                  <a:srgbClr val="FF0000"/>
                </a:solidFill>
              </a:defRPr>
            </a:lvl2pPr>
            <a:lvl3pPr>
              <a:buClrTx/>
              <a:defRPr>
                <a:solidFill>
                  <a:srgbClr val="008000"/>
                </a:solidFill>
              </a:defRPr>
            </a:lvl3pPr>
            <a:lvl4pPr>
              <a:buClrTx/>
              <a:defRPr>
                <a:solidFill>
                  <a:srgbClr val="660066"/>
                </a:solidFill>
              </a:defRPr>
            </a:lvl4pPr>
            <a:lvl5pPr>
              <a:buClr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CAB2CC5-EABD-A24F-BA4F-B54A1BD28E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7E0907A-A512-8C48-BC3F-61A2A7BDC6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09CBA93-F8A4-3B4D-8FE6-5DA0CD328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34C2DDB7-292D-F44E-8196-A21FF71E50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49DBD7-F851-7545-BB4B-71F9A87BA3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4DE7F94-554D-DC41-B43B-41453AE77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329B3D4-82F1-F44B-9ED7-3E97AC053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609600"/>
            <a:ext cx="5638800" cy="5867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>
                <a:solidFill>
                  <a:srgbClr val="00B05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609600"/>
            <a:ext cx="5638800" cy="5867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>
                <a:solidFill>
                  <a:srgbClr val="00B05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D279404-D9D3-C047-89E9-A04E92552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C0A02A0-955D-6546-939E-55735FC478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99212F6-16DB-4746-96B2-B2776E646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399">
              <a:lnSpc>
                <a:spcPct val="100000"/>
              </a:lnSpc>
              <a:spcBef>
                <a:spcPts val="0"/>
              </a:spcBef>
              <a:buSzTx/>
              <a:buNone/>
              <a:defRPr sz="2748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37203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8088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EB31022-1ACD-7A49-8D6A-71793B7A8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609600"/>
            <a:ext cx="11480800" cy="586740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>
                <a:solidFill>
                  <a:srgbClr val="FF0000"/>
                </a:solidFill>
              </a:defRPr>
            </a:lvl2pPr>
            <a:lvl3pPr>
              <a:buClrTx/>
              <a:defRPr>
                <a:solidFill>
                  <a:srgbClr val="008000"/>
                </a:solidFill>
              </a:defRPr>
            </a:lvl3pPr>
            <a:lvl4pPr>
              <a:buClrTx/>
              <a:defRPr>
                <a:solidFill>
                  <a:srgbClr val="660066"/>
                </a:solidFill>
              </a:defRPr>
            </a:lvl4pPr>
            <a:lvl5pPr>
              <a:buClr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CAB2CC5-EABD-A24F-BA4F-B54A1BD28E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7E0907A-A512-8C48-BC3F-61A2A7BDC6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09CBA93-F8A4-3B4D-8FE6-5DA0CD328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7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D44171-0BB1-3146-8430-9EB3E3C7F021}"/>
              </a:ext>
            </a:extLst>
          </p:cNvPr>
          <p:cNvSpPr/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609600"/>
            <a:ext cx="1148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53199"/>
            <a:ext cx="12192000" cy="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53211" y="6580717"/>
            <a:ext cx="18517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Mogens</a:t>
            </a:r>
            <a:r>
              <a:rPr kumimoji="0" lang="en-US" altLang="en-US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Dam / NBI Copenhagen</a:t>
            </a:r>
            <a:endParaRPr kumimoji="0"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6" r:id="rId1"/>
    <p:sldLayoutId id="2147484927" r:id="rId2"/>
    <p:sldLayoutId id="2147484892" r:id="rId3"/>
    <p:sldLayoutId id="2147484894" r:id="rId4"/>
    <p:sldLayoutId id="2147484928" r:id="rId5"/>
    <p:sldLayoutId id="2147484929" r:id="rId6"/>
    <p:sldLayoutId id="2147484935" r:id="rId7"/>
  </p:sldLayoutIdLs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 i="0">
          <a:solidFill>
            <a:srgbClr val="FFFF00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u"/>
        <a:defRPr kumimoji="1" sz="1800" b="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49263" indent="-177800" algn="l" rtl="0" eaLnBrk="0" fontAlgn="base" hangingPunct="0">
        <a:spcBef>
          <a:spcPct val="20000"/>
        </a:spcBef>
        <a:spcAft>
          <a:spcPct val="0"/>
        </a:spcAft>
        <a:buClrTx/>
        <a:buSzPct val="60000"/>
        <a:buFont typeface="Wingdings" charset="2"/>
        <a:buChar char="q"/>
        <a:defRPr kumimoji="1" sz="1600" b="0">
          <a:solidFill>
            <a:srgbClr val="FF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719138" indent="-177800" algn="l" rtl="0" eaLnBrk="0" fontAlgn="base" hangingPunct="0">
        <a:spcBef>
          <a:spcPct val="20000"/>
        </a:spcBef>
        <a:spcAft>
          <a:spcPct val="0"/>
        </a:spcAft>
        <a:buClrTx/>
        <a:buSzPct val="65000"/>
        <a:buFont typeface="Wingdings" charset="2"/>
        <a:buChar char="v"/>
        <a:defRPr kumimoji="1" sz="1600" b="0">
          <a:solidFill>
            <a:srgbClr val="0000FF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982663" indent="-177800" algn="l" rtl="0" eaLnBrk="0" fontAlgn="base" hangingPunct="0">
        <a:spcBef>
          <a:spcPct val="20000"/>
        </a:spcBef>
        <a:spcAft>
          <a:spcPct val="0"/>
        </a:spcAft>
        <a:buClrTx/>
        <a:buSzPct val="75000"/>
        <a:buFont typeface="Wingdings" charset="2"/>
        <a:buChar char="§"/>
        <a:defRPr kumimoji="1" sz="1600" b="0">
          <a:solidFill>
            <a:srgbClr val="008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074738" indent="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Tx/>
        <a:buNone/>
        <a:defRPr kumimoji="1" sz="1600" b="0">
          <a:solidFill>
            <a:srgbClr val="FF66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D44171-0BB1-3146-8430-9EB3E3C7F021}"/>
              </a:ext>
            </a:extLst>
          </p:cNvPr>
          <p:cNvSpPr/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47F19080-9790-AB43-BF28-02F5A0DDA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931"/>
            <a:ext cx="1371600" cy="43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609600"/>
            <a:ext cx="1148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80200" y="6600640"/>
            <a:ext cx="1320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600640"/>
            <a:ext cx="1727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53199"/>
            <a:ext cx="12192000" cy="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53211" y="6580717"/>
            <a:ext cx="18517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Mogens</a:t>
            </a:r>
            <a:r>
              <a:rPr kumimoji="0" lang="en-US" altLang="en-US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Dam / NBI Copenhagen</a:t>
            </a:r>
            <a:endParaRPr kumimoji="0"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210800" y="6600640"/>
            <a:ext cx="1930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10BC82-46B1-2649-B769-F9A8D6A13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</p:sldLayoutIdLs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 i="0">
          <a:solidFill>
            <a:srgbClr val="FFFF00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2"/>
        <a:buChar char="u"/>
        <a:defRPr kumimoji="1" sz="1800" b="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49263" indent="-177800" algn="l" rtl="0" eaLnBrk="0" fontAlgn="base" hangingPunct="0">
        <a:spcBef>
          <a:spcPct val="20000"/>
        </a:spcBef>
        <a:spcAft>
          <a:spcPct val="0"/>
        </a:spcAft>
        <a:buClrTx/>
        <a:buSzPct val="60000"/>
        <a:buFont typeface="Wingdings" charset="2"/>
        <a:buChar char="q"/>
        <a:defRPr kumimoji="1" sz="1600" b="0">
          <a:solidFill>
            <a:srgbClr val="FF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719138" indent="-177800" algn="l" rtl="0" eaLnBrk="0" fontAlgn="base" hangingPunct="0">
        <a:spcBef>
          <a:spcPct val="20000"/>
        </a:spcBef>
        <a:spcAft>
          <a:spcPct val="0"/>
        </a:spcAft>
        <a:buClrTx/>
        <a:buSzPct val="65000"/>
        <a:buFont typeface="Wingdings" charset="2"/>
        <a:buChar char="v"/>
        <a:defRPr kumimoji="1" sz="1600" b="0">
          <a:solidFill>
            <a:srgbClr val="0000FF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982663" indent="-177800" algn="l" rtl="0" eaLnBrk="0" fontAlgn="base" hangingPunct="0">
        <a:spcBef>
          <a:spcPct val="20000"/>
        </a:spcBef>
        <a:spcAft>
          <a:spcPct val="0"/>
        </a:spcAft>
        <a:buClrTx/>
        <a:buSzPct val="75000"/>
        <a:buFont typeface="Wingdings" charset="2"/>
        <a:buChar char="§"/>
        <a:defRPr kumimoji="1" sz="1600" b="0">
          <a:solidFill>
            <a:srgbClr val="008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074738" indent="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Tx/>
        <a:buNone/>
        <a:defRPr kumimoji="1" sz="1600" b="0">
          <a:solidFill>
            <a:srgbClr val="FF66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t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hyperlink" Target="https://arxiv.org/abs/1312.3322" TargetMode="External"/><Relationship Id="rId4" Type="http://schemas.openxmlformats.org/officeDocument/2006/relationships/hyperlink" Target="https://arxiv.org/abs/1711.0397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tif"/><Relationship Id="rId4" Type="http://schemas.openxmlformats.org/officeDocument/2006/relationships/image" Target="../media/image5.ti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7.t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34C56-1301-D948-809A-CA7B71BA1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96862"/>
            <a:ext cx="6400800" cy="3348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358214-FA91-DB4D-9E72-8700D17A0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3810000" cy="1893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E60B0D2-1D5C-0640-92AC-20DF2BA2C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" y="1524000"/>
            <a:ext cx="940131" cy="125512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050" name="Picture 2" descr="page3image6826976">
            <a:extLst>
              <a:ext uri="{FF2B5EF4-FFF2-40B4-BE49-F238E27FC236}">
                <a16:creationId xmlns:a16="http://schemas.microsoft.com/office/drawing/2014/main" id="{1FF2C061-BE59-DC46-9E10-137347A3D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792382"/>
            <a:ext cx="3886199" cy="1409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E997356-3BFF-B645-8DE2-7C798CB36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011" y="4397392"/>
            <a:ext cx="789980" cy="78998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07C22-3CD4-7D46-AD58-AE9A0BEFC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182" y="2971800"/>
            <a:ext cx="1760483" cy="592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0B965-B213-9C48-B632-E6C123FA967F}"/>
              </a:ext>
            </a:extLst>
          </p:cNvPr>
          <p:cNvSpPr txBox="1"/>
          <p:nvPr/>
        </p:nvSpPr>
        <p:spPr>
          <a:xfrm>
            <a:off x="6911293" y="368317"/>
            <a:ext cx="3451907" cy="707886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l"/>
            <a:r>
              <a:rPr lang="da-DK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da-DK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lang="da-DK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21510-E624-E241-B49B-407854E21CB2}"/>
              </a:ext>
            </a:extLst>
          </p:cNvPr>
          <p:cNvSpPr txBox="1"/>
          <p:nvPr/>
        </p:nvSpPr>
        <p:spPr>
          <a:xfrm>
            <a:off x="7424094" y="1231320"/>
            <a:ext cx="2426305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l"/>
            <a:r>
              <a:rPr lang="da-DK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Mogens Dam, NBI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1B479-42D9-594C-B735-0F653F06DA89}"/>
              </a:ext>
            </a:extLst>
          </p:cNvPr>
          <p:cNvSpPr txBox="1"/>
          <p:nvPr/>
        </p:nvSpPr>
        <p:spPr>
          <a:xfrm>
            <a:off x="6994011" y="1905000"/>
            <a:ext cx="3286477" cy="83099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Danish PANP Meeting</a:t>
            </a:r>
          </a:p>
          <a:p>
            <a:pPr algn="ctr"/>
            <a:r>
              <a:rPr lang="da-DK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Odense, 21th April, 2022</a:t>
            </a:r>
          </a:p>
        </p:txBody>
      </p:sp>
    </p:spTree>
    <p:extLst>
      <p:ext uri="{BB962C8B-B14F-4D97-AF65-F5344CB8AC3E}">
        <p14:creationId xmlns:p14="http://schemas.microsoft.com/office/powerpoint/2010/main" val="93810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7A0C75-2C28-C947-B9A0-4640A85E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FCC and the 2020 European </a:t>
            </a:r>
            <a:r>
              <a:rPr lang="da-DK" dirty="0" err="1"/>
              <a:t>Particle</a:t>
            </a:r>
            <a:r>
              <a:rPr lang="da-DK" dirty="0"/>
              <a:t> </a:t>
            </a:r>
            <a:r>
              <a:rPr lang="da-DK" dirty="0" err="1"/>
              <a:t>Physcics</a:t>
            </a:r>
            <a:r>
              <a:rPr lang="da-DK" dirty="0"/>
              <a:t> </a:t>
            </a:r>
            <a:r>
              <a:rPr lang="da-DK" dirty="0" err="1"/>
              <a:t>Strategy</a:t>
            </a:r>
            <a:r>
              <a:rPr lang="da-DK" dirty="0"/>
              <a:t>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1B087B-87FA-E14D-818B-789D09471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6475" lvl="2" indent="0" eaLnBrk="1" fontAlgn="auto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969696"/>
              </a:buClr>
              <a:buSzPct val="90000"/>
              <a:buNone/>
              <a:defRPr/>
            </a:pPr>
            <a:r>
              <a:rPr kumimoji="0" lang="en-GB" sz="2000" kern="1200" dirty="0">
                <a:solidFill>
                  <a:srgbClr val="0C377B"/>
                </a:solidFill>
              </a:rPr>
              <a:t>From the strategy document:</a:t>
            </a:r>
          </a:p>
          <a:p>
            <a:pPr marL="619375" lvl="2" indent="-3429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Arial"/>
              <a:buChar char="•"/>
              <a:defRPr/>
            </a:pPr>
            <a:r>
              <a:rPr kumimoji="0" lang="en-GB" sz="2000" i="1" kern="1200" dirty="0">
                <a:solidFill>
                  <a:srgbClr val="0C377B"/>
                </a:solidFill>
              </a:rPr>
              <a:t>An </a:t>
            </a:r>
            <a:r>
              <a:rPr kumimoji="0" lang="en-GB" sz="2000" b="1" i="1" kern="1200" dirty="0">
                <a:solidFill>
                  <a:srgbClr val="FF0000"/>
                </a:solidFill>
              </a:rPr>
              <a:t>electron-positron Higgs factory is the highest-priority next collider</a:t>
            </a:r>
            <a:r>
              <a:rPr kumimoji="0" lang="en-GB" sz="2000" i="1" kern="1200" dirty="0">
                <a:solidFill>
                  <a:srgbClr val="0C377B"/>
                </a:solidFill>
              </a:rPr>
              <a:t>.  For the longer term, the European particle physics community has the ambition to operate a </a:t>
            </a:r>
            <a:r>
              <a:rPr kumimoji="0" lang="en-GB" sz="2000" b="1" i="1" kern="1200" dirty="0">
                <a:solidFill>
                  <a:srgbClr val="FF0000"/>
                </a:solidFill>
              </a:rPr>
              <a:t>proton-proton collider at the highest achievable energy</a:t>
            </a:r>
            <a:r>
              <a:rPr kumimoji="0" lang="en-GB" sz="2000" i="1" kern="1200" dirty="0">
                <a:solidFill>
                  <a:srgbClr val="0C377B"/>
                </a:solidFill>
              </a:rPr>
              <a:t>. </a:t>
            </a:r>
          </a:p>
          <a:p>
            <a:pPr marL="276475" lvl="2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969696"/>
              </a:buClr>
              <a:buSzPct val="90000"/>
              <a:buNone/>
              <a:defRPr/>
            </a:pPr>
            <a:r>
              <a:rPr kumimoji="0" lang="en-GB" sz="700" i="1" kern="1200" dirty="0">
                <a:solidFill>
                  <a:srgbClr val="0C377B"/>
                </a:solidFill>
              </a:rPr>
              <a:t>  </a:t>
            </a:r>
          </a:p>
          <a:p>
            <a:pPr marL="619375" lvl="2" indent="-3429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Arial"/>
              <a:buChar char="•"/>
              <a:defRPr/>
            </a:pPr>
            <a:r>
              <a:rPr kumimoji="0" lang="en-GB" sz="2000" i="1" kern="1200" dirty="0">
                <a:solidFill>
                  <a:srgbClr val="0C377B"/>
                </a:solidFill>
              </a:rPr>
              <a:t>Europe, together with its international partners, should investigate the </a:t>
            </a:r>
            <a:r>
              <a:rPr kumimoji="0" lang="en-GB" sz="2000" b="1" i="1" kern="1200" dirty="0">
                <a:solidFill>
                  <a:srgbClr val="3333FF"/>
                </a:solidFill>
              </a:rPr>
              <a:t>technical and financial feasibility of a future hadron collider at CERN with a centre-of-mass energy of at least 100 </a:t>
            </a:r>
            <a:r>
              <a:rPr kumimoji="0" lang="en-GB" sz="2000" b="1" i="1" kern="1200" dirty="0" err="1">
                <a:solidFill>
                  <a:srgbClr val="3333FF"/>
                </a:solidFill>
              </a:rPr>
              <a:t>TeV</a:t>
            </a:r>
            <a:r>
              <a:rPr kumimoji="0" lang="en-GB" sz="2000" b="1" i="1" kern="1200" dirty="0">
                <a:solidFill>
                  <a:srgbClr val="0C377B"/>
                </a:solidFill>
              </a:rPr>
              <a:t> </a:t>
            </a:r>
            <a:r>
              <a:rPr kumimoji="0" lang="en-GB" sz="2000" i="1" kern="1200" dirty="0">
                <a:solidFill>
                  <a:srgbClr val="0C377B"/>
                </a:solidFill>
              </a:rPr>
              <a:t>and with an</a:t>
            </a:r>
            <a:r>
              <a:rPr kumimoji="0" lang="en-GB" sz="2000" b="1" i="1" kern="1200" dirty="0">
                <a:solidFill>
                  <a:srgbClr val="0C377B"/>
                </a:solidFill>
              </a:rPr>
              <a:t> </a:t>
            </a:r>
            <a:r>
              <a:rPr kumimoji="0" lang="en-GB" sz="2000" b="1" i="1" kern="1200" dirty="0">
                <a:solidFill>
                  <a:srgbClr val="3333FF"/>
                </a:solidFill>
              </a:rPr>
              <a:t>electron-positron Higgs and electroweak factory as a possible first stage</a:t>
            </a:r>
            <a:r>
              <a:rPr kumimoji="0" lang="en-GB" sz="2000" i="1" kern="1200" dirty="0">
                <a:solidFill>
                  <a:srgbClr val="0C377B"/>
                </a:solidFill>
              </a:rPr>
              <a:t>.</a:t>
            </a:r>
          </a:p>
          <a:p>
            <a:pPr marL="619375" lvl="2" indent="-3429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Arial"/>
              <a:buChar char="•"/>
              <a:defRPr/>
            </a:pPr>
            <a:r>
              <a:rPr kumimoji="0" lang="en-GB" sz="2000" i="1" kern="1200" dirty="0">
                <a:solidFill>
                  <a:srgbClr val="0C377B"/>
                </a:solidFill>
              </a:rPr>
              <a:t>Such a </a:t>
            </a:r>
            <a:r>
              <a:rPr kumimoji="0" lang="en-GB" sz="2000" b="1" i="1" kern="1200" dirty="0">
                <a:solidFill>
                  <a:srgbClr val="FF0000"/>
                </a:solidFill>
              </a:rPr>
              <a:t>feasibility study of the colliders and related infrastructure </a:t>
            </a:r>
            <a:r>
              <a:rPr kumimoji="0" lang="en-GB" sz="2000" i="1" kern="1200" dirty="0">
                <a:solidFill>
                  <a:srgbClr val="0C377B"/>
                </a:solidFill>
              </a:rPr>
              <a:t>should be established as a global endeavour and be </a:t>
            </a:r>
            <a:r>
              <a:rPr kumimoji="0" lang="en-GB" sz="2000" b="1" i="1" kern="1200" dirty="0">
                <a:solidFill>
                  <a:srgbClr val="3333FF"/>
                </a:solidFill>
              </a:rPr>
              <a:t>completed on the timescale of the next Strategy Update</a:t>
            </a:r>
            <a:r>
              <a:rPr kumimoji="0" lang="en-GB" sz="2000" b="1" i="1" kern="1200" dirty="0">
                <a:solidFill>
                  <a:srgbClr val="3030A4"/>
                </a:solidFill>
              </a:rPr>
              <a:t>.</a:t>
            </a:r>
          </a:p>
          <a:p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AC8A9-DD87-7648-9274-F19B012456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5062F-F517-474C-9612-B30A78B66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7F0E6-6BD7-4B44-8BDB-1D0086340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48FBA-CAC7-1647-9498-BD3A5CE23622}"/>
              </a:ext>
            </a:extLst>
          </p:cNvPr>
          <p:cNvSpPr txBox="1"/>
          <p:nvPr/>
        </p:nvSpPr>
        <p:spPr>
          <a:xfrm>
            <a:off x="976650" y="5105400"/>
            <a:ext cx="1024511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⇒  In June 2020,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 Feasibility </a:t>
            </a:r>
            <a:r>
              <a:rPr kumimoji="0" lang="en-US" sz="2000" dirty="0">
                <a:solidFill>
                  <a:srgbClr val="0000CC"/>
                </a:solidFill>
                <a:latin typeface="Arial"/>
              </a:rPr>
              <a:t>Study was launched by CERN Council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19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B8F9D-BD46-A34F-A89B-DEC0A1AA5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90BF9-9789-CE46-AF01-3F374C7B0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0A76-EB1F-654C-AE8A-E64B29FF1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88CEA0-38DB-394C-9974-C4B8D47E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Timeline for FCC Integrated programme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DAA0CE7E-2BE9-BF48-B95C-E9E2783A7C22}"/>
              </a:ext>
            </a:extLst>
          </p:cNvPr>
          <p:cNvGrpSpPr>
            <a:grpSpLocks/>
          </p:cNvGrpSpPr>
          <p:nvPr/>
        </p:nvGrpSpPr>
        <p:grpSpPr bwMode="auto">
          <a:xfrm>
            <a:off x="127794" y="457200"/>
            <a:ext cx="12064206" cy="4203050"/>
            <a:chOff x="376402" y="777166"/>
            <a:chExt cx="12063612" cy="4204315"/>
          </a:xfrm>
        </p:grpSpPr>
        <p:pic>
          <p:nvPicPr>
            <p:cNvPr id="9" name="Picture 5" descr="Diagram, timeline&#10;&#10;Description automatically generated">
              <a:extLst>
                <a:ext uri="{FF2B5EF4-FFF2-40B4-BE49-F238E27FC236}">
                  <a16:creationId xmlns:a16="http://schemas.microsoft.com/office/drawing/2014/main" id="{9C30D1F9-C05F-024D-AB32-0F25AFE273F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02" y="816345"/>
              <a:ext cx="11225898" cy="4165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BFEA38C-5A88-E048-B6AA-E97B9D868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5252" y="777166"/>
              <a:ext cx="834762" cy="4618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CH" sz="1200" dirty="0">
                  <a:solidFill>
                    <a:schemeClr val="bg1"/>
                  </a:solidFill>
                </a:rPr>
                <a:t>T</a:t>
              </a:r>
              <a:r>
                <a:rPr lang="en-CH" altLang="en-CH" sz="1200" dirty="0">
                  <a:solidFill>
                    <a:schemeClr val="bg1"/>
                  </a:solidFill>
                </a:rPr>
                <a:t>echnical </a:t>
              </a:r>
            </a:p>
            <a:p>
              <a:pPr>
                <a:defRPr/>
              </a:pPr>
              <a:r>
                <a:rPr lang="en-CH" altLang="en-CH" sz="1200" dirty="0">
                  <a:solidFill>
                    <a:schemeClr val="bg1"/>
                  </a:solidFill>
                </a:rPr>
                <a:t>schedule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5E610B-314E-1A45-B507-E55511DD92D2}"/>
              </a:ext>
            </a:extLst>
          </p:cNvPr>
          <p:cNvSpPr txBox="1"/>
          <p:nvPr/>
        </p:nvSpPr>
        <p:spPr>
          <a:xfrm>
            <a:off x="8850322" y="5057435"/>
            <a:ext cx="3308350" cy="1476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rgbClr val="0432FF"/>
                </a:solidFill>
              </a:rPr>
              <a:t>Feasibility Study: 2021-2025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CH" sz="1500" dirty="0"/>
              <a:t>If project approved before end of </a:t>
            </a:r>
          </a:p>
          <a:p>
            <a:pPr>
              <a:defRPr/>
            </a:pPr>
            <a:r>
              <a:rPr lang="en-CH" sz="1500" dirty="0"/>
              <a:t>     decade </a:t>
            </a:r>
            <a:r>
              <a:rPr lang="en-CH" sz="1500" dirty="0">
                <a:sym typeface="Wingdings" pitchFamily="2" charset="2"/>
              </a:rPr>
              <a:t> </a:t>
            </a:r>
            <a:r>
              <a:rPr lang="en-CH" sz="1500" dirty="0"/>
              <a:t>construction can start </a:t>
            </a:r>
          </a:p>
          <a:p>
            <a:pPr>
              <a:defRPr/>
            </a:pPr>
            <a:r>
              <a:rPr lang="en-CH" sz="1500" dirty="0"/>
              <a:t>     beginning 2030s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FCC-ee operation ~2045-2060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rgbClr val="4E8F00"/>
                </a:solidFill>
                <a:sym typeface="Wingdings" pitchFamily="2" charset="2"/>
              </a:rPr>
              <a:t>FCC-hh operation 2070-2090++</a:t>
            </a:r>
            <a:endParaRPr lang="en-CH" sz="1500" dirty="0">
              <a:solidFill>
                <a:srgbClr val="4E8F00"/>
              </a:solidFill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90FB5FD3-25DD-124B-9ADE-C01B231AAF35}"/>
              </a:ext>
            </a:extLst>
          </p:cNvPr>
          <p:cNvGrpSpPr>
            <a:grpSpLocks/>
          </p:cNvGrpSpPr>
          <p:nvPr/>
        </p:nvGrpSpPr>
        <p:grpSpPr bwMode="auto">
          <a:xfrm>
            <a:off x="191344" y="3470491"/>
            <a:ext cx="5364163" cy="3132138"/>
            <a:chOff x="107950" y="3825875"/>
            <a:chExt cx="5364163" cy="3132138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E98F88D3-FA4A-1047-943D-D2BB3A2E9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3825875"/>
              <a:ext cx="5364163" cy="3132138"/>
              <a:chOff x="-74" y="3789040"/>
              <a:chExt cx="5364162" cy="3132137"/>
            </a:xfrm>
          </p:grpSpPr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97534AE8-3117-7648-85D7-4EA01CE3159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" y="3789040"/>
                <a:ext cx="53641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2DDA3CF7-2F89-0A44-AFF8-026D1F96FC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832" y="4797152"/>
                <a:ext cx="510076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altLang="en-GB" sz="900">
                  <a:solidFill>
                    <a:srgbClr val="008F00"/>
                  </a:solidFill>
                </a:endParaRPr>
              </a:p>
              <a:p>
                <a:r>
                  <a:rPr lang="en-GB" altLang="en-GB" sz="1000">
                    <a:solidFill>
                      <a:srgbClr val="008F00"/>
                    </a:solidFill>
                  </a:rPr>
                  <a:t>20-30</a:t>
                </a:r>
              </a:p>
              <a:p>
                <a:endParaRPr lang="en-GB" altLang="en-GB" sz="900">
                  <a:solidFill>
                    <a:srgbClr val="008F00"/>
                  </a:solidFill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E7A26186-2D0A-D24C-A456-12947DD5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856" y="4077072"/>
                <a:ext cx="31181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GB" altLang="en-GB"/>
              </a:p>
            </p:txBody>
          </p:sp>
        </p:grp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C6C848F-7BC7-7D4E-8229-2F153CF9A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000" y="4140000"/>
              <a:ext cx="119455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GB" sz="1100">
                  <a:solidFill>
                    <a:srgbClr val="0432FF"/>
                  </a:solidFill>
                </a:rPr>
                <a:t>2-4 experiments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30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ADCBC-D1BD-3543-847B-D6A5530D0B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B3A63-05E3-C24A-B27D-5473E3BD0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8EB27-77E8-0648-8114-4A0AD1016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278D2A-A83C-984B-B683-849003F8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Geometry</a:t>
            </a:r>
            <a:r>
              <a:rPr lang="da-DK" dirty="0"/>
              <a:t> and Placement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29B91B-1597-A143-9B69-57B7BF7D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000448"/>
            <a:ext cx="4684868" cy="435327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BB1DD4-2F66-FE4E-BB5A-826536601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42790" r="61318" b="3422"/>
          <a:stretch/>
        </p:blipFill>
        <p:spPr>
          <a:xfrm>
            <a:off x="838200" y="950400"/>
            <a:ext cx="5135927" cy="4363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1465E-6618-7146-A71C-D12EF9EC5EB9}"/>
              </a:ext>
            </a:extLst>
          </p:cNvPr>
          <p:cNvSpPr txBox="1"/>
          <p:nvPr/>
        </p:nvSpPr>
        <p:spPr>
          <a:xfrm>
            <a:off x="533400" y="5791200"/>
            <a:ext cx="533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8-fold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symmetry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for 2 or 4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points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Circumference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91.19 km [Z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;-)]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A3CCE-4C0D-BF4B-AB6D-DE1D4283E17E}"/>
              </a:ext>
            </a:extLst>
          </p:cNvPr>
          <p:cNvSpPr txBox="1"/>
          <p:nvPr/>
        </p:nvSpPr>
        <p:spPr>
          <a:xfrm>
            <a:off x="6680200" y="5791200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Placement studies </a:t>
            </a:r>
          </a:p>
        </p:txBody>
      </p:sp>
    </p:spTree>
    <p:extLst>
      <p:ext uri="{BB962C8B-B14F-4D97-AF65-F5344CB8AC3E}">
        <p14:creationId xmlns:p14="http://schemas.microsoft.com/office/powerpoint/2010/main" val="383760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65DE5-F266-FC4C-AEB9-5D3456B9CB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B7ED3-7DAA-734B-A668-E0579A5CD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B860-CDC0-F94F-83AC-58D578B77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624BD4-D621-6449-960A-72627DD3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of Global FCC </a:t>
            </a:r>
            <a:r>
              <a:rPr lang="da-DK" dirty="0" err="1"/>
              <a:t>Collabortion</a:t>
            </a:r>
            <a:endParaRPr lang="da-D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C50048-E759-EC4F-B83F-5318D80E9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457200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A1E3FE3-2F98-8E4B-BDDD-1CC2D2C4B8EC}"/>
              </a:ext>
            </a:extLst>
          </p:cNvPr>
          <p:cNvSpPr/>
          <p:nvPr/>
        </p:nvSpPr>
        <p:spPr>
          <a:xfrm>
            <a:off x="1847607" y="4552296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4AA469-ACFC-5744-A09B-8125EEBE9B02}"/>
              </a:ext>
            </a:extLst>
          </p:cNvPr>
          <p:cNvSpPr/>
          <p:nvPr/>
        </p:nvSpPr>
        <p:spPr>
          <a:xfrm>
            <a:off x="5015880" y="4552296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ABFF-C915-CE47-A769-9BE101E48DCA}"/>
              </a:ext>
            </a:extLst>
          </p:cNvPr>
          <p:cNvSpPr/>
          <p:nvPr/>
        </p:nvSpPr>
        <p:spPr>
          <a:xfrm>
            <a:off x="181780" y="4552296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0D2663-E97C-9942-B31C-80C12CAD90F7}"/>
              </a:ext>
            </a:extLst>
          </p:cNvPr>
          <p:cNvGrpSpPr/>
          <p:nvPr/>
        </p:nvGrpSpPr>
        <p:grpSpPr>
          <a:xfrm>
            <a:off x="8033790" y="4552296"/>
            <a:ext cx="1446586" cy="1441608"/>
            <a:chOff x="5729374" y="5011728"/>
            <a:chExt cx="1446586" cy="14416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0FB0E-C5F6-9E40-B0D1-F86122430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585F986-5C57-314B-9F79-625C3391FB5A}"/>
                </a:ext>
              </a:extLst>
            </p:cNvPr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42F1AF-A328-BE42-9E06-EE366CF3D95D}"/>
              </a:ext>
            </a:extLst>
          </p:cNvPr>
          <p:cNvSpPr/>
          <p:nvPr/>
        </p:nvSpPr>
        <p:spPr>
          <a:xfrm>
            <a:off x="10935904" y="5726882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5912C4-C85A-E540-98E1-A5F57F1A497B}"/>
              </a:ext>
            </a:extLst>
          </p:cNvPr>
          <p:cNvSpPr/>
          <p:nvPr/>
        </p:nvSpPr>
        <p:spPr>
          <a:xfrm>
            <a:off x="2639616" y="2825552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418D66-D846-674F-B918-6D23ACC68766}"/>
              </a:ext>
            </a:extLst>
          </p:cNvPr>
          <p:cNvSpPr/>
          <p:nvPr/>
        </p:nvSpPr>
        <p:spPr>
          <a:xfrm>
            <a:off x="3071664" y="3782666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F849F-E53E-7D47-9378-0E3916446365}"/>
              </a:ext>
            </a:extLst>
          </p:cNvPr>
          <p:cNvSpPr/>
          <p:nvPr/>
        </p:nvSpPr>
        <p:spPr>
          <a:xfrm>
            <a:off x="78541" y="533400"/>
            <a:ext cx="11784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Increasing international collaboration as a prerequisite for success: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 with science, research &amp; development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high-tech industry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be essential to further advance and prepare the implementation of FCC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8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FEB3F-0014-DD4D-BEE4-AA49B04F9D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05A72-E1FA-3E48-8714-8D2F3141E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B799-6083-D243-AE08-9EA2C70C1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626C53-BD38-D045-BEB7-36096922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b="0" kern="1200" dirty="0">
                <a:latin typeface="+mj-lt"/>
              </a:rPr>
              <a:t>FCC </a:t>
            </a:r>
            <a:r>
              <a:rPr kumimoji="0" lang="fr-CH" b="0" kern="1200" dirty="0" err="1">
                <a:latin typeface="+mj-lt"/>
              </a:rPr>
              <a:t>Feasibility</a:t>
            </a:r>
            <a:r>
              <a:rPr kumimoji="0" lang="fr-CH" b="0" kern="1200" dirty="0">
                <a:latin typeface="+mj-lt"/>
              </a:rPr>
              <a:t> </a:t>
            </a:r>
            <a:r>
              <a:rPr kumimoji="0" lang="fr-CH" b="0" kern="1200" dirty="0" err="1">
                <a:latin typeface="+mj-lt"/>
              </a:rPr>
              <a:t>Study</a:t>
            </a:r>
            <a:r>
              <a:rPr kumimoji="0" lang="fr-CH" b="0" kern="1200" dirty="0">
                <a:latin typeface="+mj-lt"/>
              </a:rPr>
              <a:t> – Coordination Team</a:t>
            </a:r>
            <a:endParaRPr lang="da-DK" b="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375F9-687A-354F-B919-4A74FC21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6415"/>
            <a:ext cx="10909720" cy="6361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CA1601-0BB0-9D45-A443-CC642FB14CD0}"/>
              </a:ext>
            </a:extLst>
          </p:cNvPr>
          <p:cNvSpPr txBox="1"/>
          <p:nvPr/>
        </p:nvSpPr>
        <p:spPr>
          <a:xfrm>
            <a:off x="152400" y="5486400"/>
            <a:ext cx="2280561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Luckily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recently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joined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by</a:t>
            </a:r>
          </a:p>
          <a:p>
            <a:pPr algn="l"/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- Felix 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Sefkow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, DESY</a:t>
            </a:r>
          </a:p>
          <a:p>
            <a:pPr algn="l"/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- Philipp Roloff,  CERN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C17FA14D-030C-DB46-8232-5DF92F4A3DE4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-533400" y="4038600"/>
            <a:ext cx="2133600" cy="762000"/>
          </a:xfrm>
          <a:prstGeom prst="curvedConnector3">
            <a:avLst>
              <a:gd name="adj1" fmla="val 997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5FBD318-46AD-BE41-96BD-BF73CED5F0FC}"/>
              </a:ext>
            </a:extLst>
          </p:cNvPr>
          <p:cNvSpPr txBox="1"/>
          <p:nvPr/>
        </p:nvSpPr>
        <p:spPr>
          <a:xfrm rot="20691839">
            <a:off x="8305800" y="5717232"/>
            <a:ext cx="21732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Status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0016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355D4-950B-6349-9297-38A121311D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3E007-FF17-9447-90D3-29AD4A0DD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F5875-33D0-DB4B-8314-FFFA1040C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783102-9AE3-D846-BE38-0461E8F8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FCC-</a:t>
            </a:r>
            <a:r>
              <a:rPr lang="da-DK" dirty="0" err="1"/>
              <a:t>ee</a:t>
            </a:r>
            <a:r>
              <a:rPr lang="da-DK" dirty="0"/>
              <a:t> </a:t>
            </a:r>
            <a:r>
              <a:rPr lang="da-DK" dirty="0" err="1"/>
              <a:t>Higgs</a:t>
            </a:r>
            <a:r>
              <a:rPr lang="da-DK" dirty="0"/>
              <a:t> Factory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B3D2C-34D1-0F41-9ED0-B53B3AC7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6" y="4191000"/>
            <a:ext cx="1730836" cy="105144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94B9A-2F8D-774E-98AF-26436D497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739" y="4185079"/>
            <a:ext cx="1578801" cy="1057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8CF4A0-DA84-2E4A-AECB-129FAD5193E4}"/>
              </a:ext>
            </a:extLst>
          </p:cNvPr>
          <p:cNvGrpSpPr/>
          <p:nvPr/>
        </p:nvGrpSpPr>
        <p:grpSpPr>
          <a:xfrm>
            <a:off x="304800" y="533400"/>
            <a:ext cx="4953000" cy="2853683"/>
            <a:chOff x="2362200" y="533400"/>
            <a:chExt cx="4953000" cy="2853683"/>
          </a:xfrm>
        </p:grpSpPr>
        <p:pic>
          <p:nvPicPr>
            <p:cNvPr id="6" name="Picture 5" descr="HiggsCross.png">
              <a:extLst>
                <a:ext uri="{FF2B5EF4-FFF2-40B4-BE49-F238E27FC236}">
                  <a16:creationId xmlns:a16="http://schemas.microsoft.com/office/drawing/2014/main" id="{FE599FDF-17A0-FB4D-BFFA-6541BDFA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533400"/>
              <a:ext cx="4953000" cy="285368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976815-C441-DE4C-AC6A-B171AE2CD92D}"/>
                </a:ext>
              </a:extLst>
            </p:cNvPr>
            <p:cNvSpPr/>
            <p:nvPr/>
          </p:nvSpPr>
          <p:spPr bwMode="auto">
            <a:xfrm>
              <a:off x="3658383" y="2979318"/>
              <a:ext cx="457200" cy="2286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694027-3CCD-1440-9296-9BC14D859391}"/>
                </a:ext>
              </a:extLst>
            </p:cNvPr>
            <p:cNvSpPr/>
            <p:nvPr/>
          </p:nvSpPr>
          <p:spPr bwMode="auto">
            <a:xfrm>
              <a:off x="5943600" y="2983352"/>
              <a:ext cx="760434" cy="2286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FD4525-C55F-BC4C-886A-CAF9ACA39D4F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3594140" y="2822876"/>
            <a:ext cx="178800" cy="13622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351F53-760D-8947-BBAB-88EE004A99F7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1276104" y="1371600"/>
            <a:ext cx="549577" cy="281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503D6-9B4C-5348-AC2D-2624221EEA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072" y="3387083"/>
            <a:ext cx="1297043" cy="288581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BEF2FA-26D4-594F-8B13-67BA16BA2A03}"/>
              </a:ext>
            </a:extLst>
          </p:cNvPr>
          <p:cNvSpPr txBox="1">
            <a:spLocks/>
          </p:cNvSpPr>
          <p:nvPr/>
        </p:nvSpPr>
        <p:spPr>
          <a:xfrm>
            <a:off x="7244036" y="781441"/>
            <a:ext cx="4490764" cy="1504560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u"/>
              <a:defRPr kumimoji="1" sz="1800" b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92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charset="2"/>
              <a:buChar char="q"/>
              <a:defRPr kumimoji="1" sz="16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charset="2"/>
              <a:buChar char="v"/>
              <a:defRPr kumimoji="1" sz="1600" b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82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§"/>
              <a:defRPr kumimoji="1" sz="1600" b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74738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 kumimoji="1" sz="1600" b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+mn-lt"/>
              </a:rPr>
              <a:t>10</a:t>
            </a:r>
            <a:r>
              <a:rPr lang="en-US" kern="0" baseline="30000" dirty="0">
                <a:latin typeface="+mn-lt"/>
              </a:rPr>
              <a:t>6</a:t>
            </a:r>
            <a:r>
              <a:rPr lang="en-US" kern="0" dirty="0">
                <a:latin typeface="+mn-lt"/>
              </a:rPr>
              <a:t> </a:t>
            </a:r>
            <a:r>
              <a:rPr lang="en-US" kern="0" dirty="0" err="1">
                <a:latin typeface="+mn-lt"/>
              </a:rPr>
              <a:t>Higgsstrahlung</a:t>
            </a:r>
            <a:r>
              <a:rPr lang="en-US" kern="0" dirty="0">
                <a:latin typeface="+mn-lt"/>
              </a:rPr>
              <a:t> event at √s ~ 240 GeV</a:t>
            </a:r>
            <a:endParaRPr lang="en-US" sz="1600" kern="0" dirty="0">
              <a:latin typeface="+mn-lt"/>
            </a:endParaRPr>
          </a:p>
          <a:p>
            <a:r>
              <a:rPr lang="en-US" kern="0" dirty="0">
                <a:latin typeface="+mn-lt"/>
              </a:rPr>
              <a:t>Complemented with 200k events at √s = 350 – 365 GeV</a:t>
            </a:r>
          </a:p>
          <a:p>
            <a:pPr lvl="1"/>
            <a:r>
              <a:rPr lang="en-US" kern="0" dirty="0">
                <a:latin typeface="+mn-lt"/>
              </a:rPr>
              <a:t>Of which 30% in the WW fusion channel (important for the </a:t>
            </a:r>
            <a:r>
              <a:rPr lang="el-GR" kern="0" dirty="0">
                <a:latin typeface="+mn-lt"/>
              </a:rPr>
              <a:t>Γ</a:t>
            </a:r>
            <a:r>
              <a:rPr lang="en-US" kern="0" baseline="-25000" dirty="0">
                <a:latin typeface="+mn-lt"/>
              </a:rPr>
              <a:t>H</a:t>
            </a:r>
            <a:r>
              <a:rPr lang="en-US" kern="0" dirty="0">
                <a:latin typeface="+mn-lt"/>
              </a:rPr>
              <a:t> precision)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C18843-61D3-C148-A597-09997BEA3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270" y="2681918"/>
            <a:ext cx="4730856" cy="3959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ECCAF3-94A5-E947-BEB4-E08AD1D7F682}"/>
              </a:ext>
            </a:extLst>
          </p:cNvPr>
          <p:cNvSpPr txBox="1"/>
          <p:nvPr/>
        </p:nvSpPr>
        <p:spPr>
          <a:xfrm>
            <a:off x="10492828" y="5435025"/>
            <a:ext cx="452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2IP</a:t>
            </a:r>
          </a:p>
          <a:p>
            <a:pPr algn="l"/>
            <a:r>
              <a:rPr lang="da-DK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AE1178-4A0F-B149-AE28-3607BF2FC747}"/>
              </a:ext>
            </a:extLst>
          </p:cNvPr>
          <p:cNvSpPr txBox="1"/>
          <p:nvPr/>
        </p:nvSpPr>
        <p:spPr>
          <a:xfrm>
            <a:off x="9593698" y="6519446"/>
            <a:ext cx="133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</a:t>
            </a:r>
            <a:r>
              <a:rPr lang="da-DK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</a:t>
            </a:r>
            <a:r>
              <a:rPr lang="da-DK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HL-LHC</a:t>
            </a:r>
          </a:p>
        </p:txBody>
      </p:sp>
    </p:spTree>
    <p:extLst>
      <p:ext uri="{BB962C8B-B14F-4D97-AF65-F5344CB8AC3E}">
        <p14:creationId xmlns:p14="http://schemas.microsoft.com/office/powerpoint/2010/main" val="321315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5EEB0-406D-AE4C-A559-D1A303EED9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a-DK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Apr, 2022</a:t>
            </a:r>
            <a:endParaRPr kumimoji="1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965AD-B45F-914F-BDA6-40BD72757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1st Danish PANP Meeting</a:t>
            </a:r>
            <a:endParaRPr kumimoji="1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1179F-B1C5-7C4D-8117-A31EA7A45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BC82-46B1-2649-B769-F9A8D6A1365F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AC9DE-F870-1D4F-9D89-E8A83E51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Reminder: </a:t>
            </a:r>
            <a:r>
              <a:rPr lang="da-DK" dirty="0" err="1"/>
              <a:t>Higgs</a:t>
            </a:r>
            <a:r>
              <a:rPr lang="da-DK" dirty="0"/>
              <a:t> event in </a:t>
            </a:r>
            <a:r>
              <a:rPr lang="da-DK" dirty="0" err="1"/>
              <a:t>pp</a:t>
            </a:r>
            <a:r>
              <a:rPr lang="da-DK" dirty="0"/>
              <a:t> and </a:t>
            </a:r>
            <a:r>
              <a:rPr lang="da-DK" dirty="0" err="1"/>
              <a:t>e</a:t>
            </a:r>
            <a:r>
              <a:rPr lang="da-DK" baseline="30000" dirty="0" err="1"/>
              <a:t>+</a:t>
            </a:r>
            <a:r>
              <a:rPr lang="da-DK" dirty="0" err="1"/>
              <a:t>e</a:t>
            </a:r>
            <a:r>
              <a:rPr lang="da-DK" baseline="30000" dirty="0"/>
              <a:t>-</a:t>
            </a: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65CC7-AE3F-A745-9C0C-8F8D8E47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50707"/>
            <a:ext cx="5232400" cy="4211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EA20B-06DB-8844-A29A-5811D520E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00" y="650707"/>
            <a:ext cx="4305300" cy="43053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8C8FD-A3F2-EB46-AFCB-07682C5276E0}"/>
              </a:ext>
            </a:extLst>
          </p:cNvPr>
          <p:cNvSpPr txBox="1"/>
          <p:nvPr/>
        </p:nvSpPr>
        <p:spPr>
          <a:xfrm>
            <a:off x="381000" y="5177269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Proton-proton: look for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striking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signal in large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background</a:t>
            </a:r>
            <a:endParaRPr kumimoji="1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800" dirty="0">
              <a:solidFill>
                <a:srgbClr val="000000"/>
              </a:solidFill>
              <a:latin typeface="Corbel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Already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~3 M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Higgs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bosons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produced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per LHC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experiment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FC447-A0D9-394C-A46A-CC9E4CA2C5B2}"/>
              </a:ext>
            </a:extLst>
          </p:cNvPr>
          <p:cNvSpPr txBox="1"/>
          <p:nvPr/>
        </p:nvSpPr>
        <p:spPr>
          <a:xfrm>
            <a:off x="7150100" y="5063471"/>
            <a:ext cx="4305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e+e</a:t>
            </a:r>
            <a:r>
              <a:rPr kumimoji="1" lang="da-DK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-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: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detect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everything</a:t>
            </a:r>
            <a:r>
              <a:rPr kumimoji="1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; measure </a:t>
            </a:r>
            <a:r>
              <a:rPr kumimoji="1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rPr>
              <a:t>precisely</a:t>
            </a:r>
            <a:endParaRPr kumimoji="1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A ”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beam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” of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Higgs’es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tagged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by the invariant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mass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and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recoil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mass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of the Z </a:t>
            </a:r>
            <a:r>
              <a:rPr lang="da-DK" sz="1800" dirty="0" err="1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decay</a:t>
            </a:r>
            <a:r>
              <a:rPr lang="da-DK" sz="1800" dirty="0">
                <a:solidFill>
                  <a:srgbClr val="000000"/>
                </a:solidFill>
                <a:latin typeface="Corbel"/>
                <a:cs typeface="Calibri" panose="020F0502020204030204" pitchFamily="34" charset="0"/>
              </a:rPr>
              <a:t> products</a:t>
            </a:r>
            <a:endParaRPr kumimoji="1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82B96-D638-6B46-A981-DCE304CD4D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24531B-25F3-1644-A1C1-6E75269E1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7DE62-3BA2-6E47-A281-7B20AF10E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3BDBD6-4BFA-734E-83C9-05FD9CF6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Higgs</a:t>
            </a:r>
            <a:r>
              <a:rPr lang="da-DK" dirty="0"/>
              <a:t> </a:t>
            </a:r>
            <a:r>
              <a:rPr lang="da-DK" dirty="0" err="1"/>
              <a:t>Self</a:t>
            </a:r>
            <a:r>
              <a:rPr lang="da-DK" dirty="0"/>
              <a:t> </a:t>
            </a:r>
            <a:r>
              <a:rPr lang="da-DK" dirty="0" err="1"/>
              <a:t>Coupling</a:t>
            </a:r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8FC72C-F190-4C44-ADAC-98F1ECF99F0B}"/>
              </a:ext>
            </a:extLst>
          </p:cNvPr>
          <p:cNvSpPr txBox="1">
            <a:spLocks/>
          </p:cNvSpPr>
          <p:nvPr/>
        </p:nvSpPr>
        <p:spPr>
          <a:xfrm>
            <a:off x="310896" y="567900"/>
            <a:ext cx="11423904" cy="6013450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u"/>
              <a:defRPr kumimoji="1" sz="1800" b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92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charset="2"/>
              <a:buChar char="q"/>
              <a:defRPr kumimoji="1" sz="16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charset="2"/>
              <a:buChar char="v"/>
              <a:defRPr kumimoji="1" sz="1600" b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82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§"/>
              <a:defRPr kumimoji="1" sz="1600" b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74738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 kumimoji="1" sz="1600" b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FCC-</a:t>
            </a:r>
            <a:r>
              <a:rPr lang="en-US" sz="2000" kern="0" dirty="0" err="1"/>
              <a:t>ee</a:t>
            </a:r>
            <a:r>
              <a:rPr lang="en-US" sz="2000" kern="0" dirty="0"/>
              <a:t> does not produce Higgs pairs, from which self coupling can be extracted (insufficient energy) </a:t>
            </a:r>
          </a:p>
          <a:p>
            <a:r>
              <a:rPr lang="en-US" sz="2000" kern="0" dirty="0"/>
              <a:t>But, loops including Higgs self coupling contribute to Higgs production </a:t>
            </a:r>
          </a:p>
          <a:p>
            <a:endParaRPr lang="en-US" sz="2000" kern="0" dirty="0"/>
          </a:p>
          <a:p>
            <a:pPr marL="0" indent="0">
              <a:buNone/>
            </a:pPr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r>
              <a:rPr lang="en-US" sz="2000" kern="0" dirty="0"/>
              <a:t>Effect of Higgs self coupling (</a:t>
            </a:r>
            <a:r>
              <a:rPr lang="en-US" sz="2000" kern="0" dirty="0">
                <a:latin typeface="Symbol" charset="2"/>
                <a:cs typeface="Symbol" charset="2"/>
              </a:rPr>
              <a:t>k</a:t>
            </a:r>
            <a:r>
              <a:rPr lang="en-US" sz="2000" kern="0" baseline="-25000" dirty="0">
                <a:latin typeface="Symbol" charset="2"/>
                <a:cs typeface="Symbol" charset="2"/>
              </a:rPr>
              <a:t>l</a:t>
            </a:r>
            <a:r>
              <a:rPr lang="en-US" sz="2000" kern="0" dirty="0"/>
              <a:t>) on </a:t>
            </a:r>
            <a:r>
              <a:rPr lang="en-US" sz="2000" kern="0" dirty="0" err="1">
                <a:latin typeface="Symbol" charset="2"/>
                <a:cs typeface="Symbol" charset="2"/>
              </a:rPr>
              <a:t>s</a:t>
            </a:r>
            <a:r>
              <a:rPr lang="en-US" sz="2000" kern="0" baseline="-25000" dirty="0" err="1"/>
              <a:t>ZH</a:t>
            </a:r>
            <a:r>
              <a:rPr lang="en-US" sz="2000" kern="0" dirty="0"/>
              <a:t> and </a:t>
            </a:r>
            <a:r>
              <a:rPr lang="en-US" sz="2000" kern="0" dirty="0" err="1">
                <a:latin typeface="Symbol" charset="2"/>
                <a:cs typeface="Symbol" charset="2"/>
              </a:rPr>
              <a:t>s</a:t>
            </a:r>
            <a:r>
              <a:rPr lang="en-US" sz="2000" kern="0" baseline="-25000" dirty="0" err="1">
                <a:latin typeface="Symbol" charset="2"/>
                <a:cs typeface="Symbol" charset="2"/>
              </a:rPr>
              <a:t>nn</a:t>
            </a:r>
            <a:r>
              <a:rPr lang="en-US" sz="2000" kern="0" baseline="-25000" dirty="0" err="1"/>
              <a:t>H</a:t>
            </a:r>
            <a:r>
              <a:rPr lang="en-US" sz="2000" kern="0" dirty="0"/>
              <a:t> depends on √s</a:t>
            </a:r>
            <a:endParaRPr lang="is-IS" sz="2000" kern="0" dirty="0"/>
          </a:p>
          <a:p>
            <a:endParaRPr lang="is-IS" sz="2000" kern="0" dirty="0"/>
          </a:p>
          <a:p>
            <a:endParaRPr lang="is-IS" sz="2000" kern="0" dirty="0"/>
          </a:p>
          <a:p>
            <a:pPr lvl="2"/>
            <a:endParaRPr lang="is-IS" kern="0" dirty="0"/>
          </a:p>
          <a:p>
            <a:pPr lvl="2"/>
            <a:endParaRPr lang="is-IS" kern="0" dirty="0"/>
          </a:p>
          <a:p>
            <a:pPr lvl="2"/>
            <a:endParaRPr lang="is-IS" kern="0" dirty="0"/>
          </a:p>
          <a:p>
            <a:pPr lvl="2"/>
            <a:endParaRPr lang="is-IS" kern="0" dirty="0"/>
          </a:p>
          <a:p>
            <a:pPr marL="541338" lvl="2" indent="0">
              <a:buNone/>
            </a:pPr>
            <a:endParaRPr lang="is-IS" kern="0" dirty="0"/>
          </a:p>
          <a:p>
            <a:pPr marL="271463" lvl="1" indent="0">
              <a:lnSpc>
                <a:spcPct val="150000"/>
              </a:lnSpc>
              <a:buNone/>
            </a:pPr>
            <a:endParaRPr lang="is-IS" kern="0" dirty="0"/>
          </a:p>
          <a:p>
            <a:pPr lvl="1">
              <a:lnSpc>
                <a:spcPct val="150000"/>
              </a:lnSpc>
            </a:pPr>
            <a:r>
              <a:rPr lang="is-IS" sz="1800" kern="0" dirty="0"/>
              <a:t>Two energy points (240 and 365 GeV) lift the degeneracy between </a:t>
            </a:r>
            <a:r>
              <a:rPr lang="is-IS" sz="1800" kern="0" dirty="0">
                <a:latin typeface="Symbol" charset="2"/>
                <a:cs typeface="Symbol" charset="2"/>
              </a:rPr>
              <a:t>dk</a:t>
            </a:r>
            <a:r>
              <a:rPr lang="is-IS" sz="1800" kern="0" baseline="-25000" dirty="0"/>
              <a:t>Z</a:t>
            </a:r>
            <a:r>
              <a:rPr lang="is-IS" sz="1800" kern="0" dirty="0"/>
              <a:t> and </a:t>
            </a:r>
            <a:r>
              <a:rPr lang="is-IS" sz="1800" kern="0" dirty="0">
                <a:latin typeface="Symbol" charset="2"/>
                <a:cs typeface="Symbol" charset="2"/>
              </a:rPr>
              <a:t>dk  !</a:t>
            </a:r>
            <a:endParaRPr lang="is-IS" kern="0" dirty="0"/>
          </a:p>
        </p:txBody>
      </p:sp>
      <p:pic>
        <p:nvPicPr>
          <p:cNvPr id="7" name="Picture 6" descr="Screen Shot 2018-07-18 at 15.58.55.png">
            <a:extLst>
              <a:ext uri="{FF2B5EF4-FFF2-40B4-BE49-F238E27FC236}">
                <a16:creationId xmlns:a16="http://schemas.microsoft.com/office/drawing/2014/main" id="{2A5E21AA-F06E-124D-8A42-E313C6322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050" y="3352800"/>
            <a:ext cx="3180584" cy="228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B0140-7BD0-F749-81DE-7590FF8512ED}"/>
              </a:ext>
            </a:extLst>
          </p:cNvPr>
          <p:cNvSpPr txBox="1"/>
          <p:nvPr/>
        </p:nvSpPr>
        <p:spPr>
          <a:xfrm>
            <a:off x="1139954" y="3884168"/>
            <a:ext cx="4411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316CB-B028-2A40-8414-CD0EFE7906B1}"/>
              </a:ext>
            </a:extLst>
          </p:cNvPr>
          <p:cNvSpPr txBox="1"/>
          <p:nvPr/>
        </p:nvSpPr>
        <p:spPr>
          <a:xfrm>
            <a:off x="1226890" y="4193433"/>
            <a:ext cx="312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67769-D44F-084A-B567-3AE78B434B68}"/>
              </a:ext>
            </a:extLst>
          </p:cNvPr>
          <p:cNvCxnSpPr/>
          <p:nvPr/>
        </p:nvCxnSpPr>
        <p:spPr bwMode="auto">
          <a:xfrm>
            <a:off x="1198540" y="4269633"/>
            <a:ext cx="3676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h3-TGC-atEE.pdf">
            <a:extLst>
              <a:ext uri="{FF2B5EF4-FFF2-40B4-BE49-F238E27FC236}">
                <a16:creationId xmlns:a16="http://schemas.microsoft.com/office/drawing/2014/main" id="{D36536DE-8C0E-B844-A783-2DDD51589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065" y="3352800"/>
            <a:ext cx="2575535" cy="2241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214D9A-E90C-4B49-AE60-4B3C5EF7430D}"/>
              </a:ext>
            </a:extLst>
          </p:cNvPr>
          <p:cNvSpPr txBox="1"/>
          <p:nvPr/>
        </p:nvSpPr>
        <p:spPr>
          <a:xfrm rot="16200000">
            <a:off x="4730448" y="4228988"/>
            <a:ext cx="44199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Symbol" charset="2"/>
                <a:cs typeface="Symbol" charset="2"/>
              </a:rPr>
              <a:t>dk</a:t>
            </a:r>
            <a:r>
              <a:rPr lang="en-US" sz="1400" baseline="-25000" dirty="0" err="1">
                <a:latin typeface="+mn-lt"/>
              </a:rPr>
              <a:t>Z</a:t>
            </a:r>
            <a:endParaRPr lang="en-US" sz="1400" baseline="-250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134DB-8D26-9641-80EB-52EA960E93F2}"/>
              </a:ext>
            </a:extLst>
          </p:cNvPr>
          <p:cNvSpPr txBox="1"/>
          <p:nvPr/>
        </p:nvSpPr>
        <p:spPr>
          <a:xfrm>
            <a:off x="95490" y="4721996"/>
            <a:ext cx="1100012" cy="4154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7030A0"/>
                </a:solidFill>
                <a:latin typeface="+mn-lt"/>
              </a:rPr>
              <a:t>C. </a:t>
            </a:r>
            <a:r>
              <a:rPr lang="en-US" sz="1050" dirty="0" err="1">
                <a:solidFill>
                  <a:srgbClr val="7030A0"/>
                </a:solidFill>
                <a:latin typeface="+mn-lt"/>
              </a:rPr>
              <a:t>Grojean</a:t>
            </a:r>
            <a:r>
              <a:rPr lang="en-US" sz="1050" dirty="0">
                <a:solidFill>
                  <a:srgbClr val="7030A0"/>
                </a:solidFill>
                <a:latin typeface="+mn-lt"/>
              </a:rPr>
              <a:t> et al.</a:t>
            </a:r>
          </a:p>
          <a:p>
            <a:pPr algn="ctr"/>
            <a:r>
              <a:rPr lang="is-IS" sz="1050" dirty="0">
                <a:solidFill>
                  <a:srgbClr val="7030A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arXiv:1711.03978</a:t>
            </a:r>
            <a:endParaRPr lang="en-US" sz="105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CF6C7-A556-4D4F-ABC9-FC4068EF3974}"/>
              </a:ext>
            </a:extLst>
          </p:cNvPr>
          <p:cNvSpPr txBox="1"/>
          <p:nvPr/>
        </p:nvSpPr>
        <p:spPr>
          <a:xfrm>
            <a:off x="2511554" y="3530594"/>
            <a:ext cx="164660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Up to 2% effect on </a:t>
            </a:r>
            <a:r>
              <a:rPr lang="en-US" sz="1200" dirty="0" err="1">
                <a:latin typeface="Symbol" charset="2"/>
                <a:cs typeface="Symbol" charset="2"/>
              </a:rPr>
              <a:t>s</a:t>
            </a:r>
            <a:r>
              <a:rPr lang="en-US" sz="1200" baseline="-25000" dirty="0" err="1">
                <a:latin typeface="+mn-lt"/>
              </a:rPr>
              <a:t>HZ</a:t>
            </a:r>
            <a:r>
              <a:rPr lang="en-US" sz="1200" dirty="0">
                <a:latin typeface="+mn-lt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3F1F75-23DF-A64F-83E9-258B85F1B724}"/>
              </a:ext>
            </a:extLst>
          </p:cNvPr>
          <p:cNvSpPr txBox="1"/>
          <p:nvPr/>
        </p:nvSpPr>
        <p:spPr>
          <a:xfrm>
            <a:off x="160554" y="1838049"/>
            <a:ext cx="1043876" cy="4154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7030A0"/>
                </a:solidFill>
                <a:latin typeface="+mn-lt"/>
              </a:rPr>
              <a:t>M. McCullough</a:t>
            </a:r>
          </a:p>
          <a:p>
            <a:pPr algn="ctr"/>
            <a:r>
              <a:rPr lang="nb-NO" sz="1050" dirty="0">
                <a:solidFill>
                  <a:srgbClr val="7030A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arXiv:1312.3322</a:t>
            </a:r>
            <a:endParaRPr lang="en-US" sz="105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7" name="Picture 16" descr="Screen Shot 2018-11-03 at 17.13.55.png">
            <a:extLst>
              <a:ext uri="{FF2B5EF4-FFF2-40B4-BE49-F238E27FC236}">
                <a16:creationId xmlns:a16="http://schemas.microsoft.com/office/drawing/2014/main" id="{857A4E38-1181-7C4A-95F9-659BBF8C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83" y="1447800"/>
            <a:ext cx="4365117" cy="10186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D59510-09F4-804A-9E52-7EB9866474D1}"/>
              </a:ext>
            </a:extLst>
          </p:cNvPr>
          <p:cNvSpPr txBox="1"/>
          <p:nvPr/>
        </p:nvSpPr>
        <p:spPr>
          <a:xfrm>
            <a:off x="3080767" y="167193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411671-93FA-9A40-8BE1-F88E50BCB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464" y="1499787"/>
            <a:ext cx="1545103" cy="9386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48BDAA0-D930-8C48-A453-538D12D61ED0}"/>
              </a:ext>
            </a:extLst>
          </p:cNvPr>
          <p:cNvSpPr/>
          <p:nvPr/>
        </p:nvSpPr>
        <p:spPr bwMode="auto">
          <a:xfrm>
            <a:off x="5103348" y="1987264"/>
            <a:ext cx="156972" cy="15004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F6C0C2-B07F-BC40-9E30-FF4B65FE3B91}"/>
              </a:ext>
            </a:extLst>
          </p:cNvPr>
          <p:cNvSpPr/>
          <p:nvPr/>
        </p:nvSpPr>
        <p:spPr bwMode="auto">
          <a:xfrm>
            <a:off x="7276572" y="2075656"/>
            <a:ext cx="156972" cy="15004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1E304-8240-9D49-8FD8-6098417EB431}"/>
              </a:ext>
            </a:extLst>
          </p:cNvPr>
          <p:cNvSpPr txBox="1"/>
          <p:nvPr/>
        </p:nvSpPr>
        <p:spPr>
          <a:xfrm>
            <a:off x="8096084" y="3957541"/>
            <a:ext cx="383310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3-4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in baseline programme.</a:t>
            </a:r>
          </a:p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, 5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56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85D465-E6B5-E344-913D-8882246E7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Precision </a:t>
            </a:r>
            <a:r>
              <a:rPr lang="da-DK" dirty="0" err="1"/>
              <a:t>Physics</a:t>
            </a:r>
            <a:r>
              <a:rPr lang="da-DK" dirty="0"/>
              <a:t> </a:t>
            </a:r>
            <a:r>
              <a:rPr lang="da-DK" dirty="0" err="1"/>
              <a:t>sensitivity</a:t>
            </a:r>
            <a:r>
              <a:rPr lang="da-DK" dirty="0"/>
              <a:t> to New </a:t>
            </a:r>
            <a:r>
              <a:rPr lang="da-DK" dirty="0" err="1"/>
              <a:t>Physics</a:t>
            </a:r>
            <a:endParaRPr lang="da-DK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67C2BC-3216-5C48-9B9F-05062FC3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4876800"/>
            <a:ext cx="11480800" cy="1600200"/>
          </a:xfrm>
        </p:spPr>
        <p:txBody>
          <a:bodyPr/>
          <a:lstStyle/>
          <a:p>
            <a:r>
              <a:rPr lang="da-DK" dirty="0" err="1"/>
              <a:t>Higgs</a:t>
            </a:r>
            <a:r>
              <a:rPr lang="da-DK" dirty="0"/>
              <a:t> and EW programmes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largely</a:t>
            </a:r>
            <a:r>
              <a:rPr lang="da-DK" dirty="0"/>
              <a:t> </a:t>
            </a:r>
            <a:r>
              <a:rPr lang="da-DK" dirty="0" err="1"/>
              <a:t>complementary</a:t>
            </a:r>
            <a:endParaRPr lang="da-DK" dirty="0"/>
          </a:p>
          <a:p>
            <a:r>
              <a:rPr lang="da-DK" dirty="0"/>
              <a:t>Generally </a:t>
            </a:r>
            <a:r>
              <a:rPr lang="da-DK" dirty="0" err="1"/>
              <a:t>highest</a:t>
            </a:r>
            <a:r>
              <a:rPr lang="da-DK" dirty="0"/>
              <a:t> </a:t>
            </a:r>
            <a:r>
              <a:rPr lang="da-DK" dirty="0" err="1"/>
              <a:t>reach</a:t>
            </a:r>
            <a:r>
              <a:rPr lang="da-DK" dirty="0"/>
              <a:t> via EW programme</a:t>
            </a:r>
          </a:p>
          <a:p>
            <a:pPr lvl="1"/>
            <a:r>
              <a:rPr lang="da-DK" dirty="0" err="1"/>
              <a:t>Much</a:t>
            </a:r>
            <a:r>
              <a:rPr lang="da-DK" dirty="0"/>
              <a:t> </a:t>
            </a:r>
            <a:r>
              <a:rPr lang="da-DK" dirty="0" err="1"/>
              <a:t>higher</a:t>
            </a:r>
            <a:r>
              <a:rPr lang="da-DK" dirty="0"/>
              <a:t> </a:t>
            </a:r>
            <a:r>
              <a:rPr lang="da-DK" dirty="0" err="1"/>
              <a:t>statistics</a:t>
            </a:r>
            <a:r>
              <a:rPr lang="da-DK" dirty="0"/>
              <a:t>; </a:t>
            </a:r>
            <a:r>
              <a:rPr lang="da-DK" dirty="0" err="1"/>
              <a:t>Higgs</a:t>
            </a:r>
            <a:r>
              <a:rPr lang="da-DK" dirty="0"/>
              <a:t> programme </a:t>
            </a:r>
            <a:r>
              <a:rPr lang="da-DK" dirty="0" err="1"/>
              <a:t>statistics</a:t>
            </a:r>
            <a:r>
              <a:rPr lang="da-DK" dirty="0"/>
              <a:t> </a:t>
            </a:r>
            <a:r>
              <a:rPr lang="da-DK" dirty="0" err="1"/>
              <a:t>limited</a:t>
            </a:r>
            <a:endParaRPr lang="da-DK" dirty="0"/>
          </a:p>
          <a:p>
            <a:r>
              <a:rPr lang="da-DK" dirty="0" err="1"/>
              <a:t>Sensitivity</a:t>
            </a:r>
            <a:r>
              <a:rPr lang="da-DK" dirty="0"/>
              <a:t> to new </a:t>
            </a:r>
            <a:r>
              <a:rPr lang="da-DK" dirty="0" err="1"/>
              <a:t>physics</a:t>
            </a:r>
            <a:r>
              <a:rPr lang="da-DK" dirty="0"/>
              <a:t> up to 70 </a:t>
            </a:r>
            <a:r>
              <a:rPr lang="da-DK" dirty="0" err="1"/>
              <a:t>TeV</a:t>
            </a:r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D294B-C081-F147-BDA3-E4461E5F97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FBCF0-C2A9-6F47-AB02-D9FD4FDB7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858F4-8A7C-DA4D-950E-D6410081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7FA48-AD15-7545-95D2-4E36ECF1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86103"/>
            <a:ext cx="7086600" cy="4179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8AF64C-17B5-FA47-832B-A2B00E745CB8}"/>
              </a:ext>
            </a:extLst>
          </p:cNvPr>
          <p:cNvSpPr txBox="1"/>
          <p:nvPr/>
        </p:nvSpPr>
        <p:spPr>
          <a:xfrm>
            <a:off x="5261089" y="914400"/>
            <a:ext cx="1426994" cy="369332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Global EFT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endParaRPr lang="da-D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4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C502F8-8ABD-804D-AE16-DF57CB12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Detector</a:t>
            </a:r>
            <a:r>
              <a:rPr lang="da-DK" dirty="0"/>
              <a:t> </a:t>
            </a:r>
            <a:r>
              <a:rPr lang="da-DK" dirty="0" err="1"/>
              <a:t>Concepts</a:t>
            </a:r>
            <a:r>
              <a:rPr lang="da-DK" dirty="0"/>
              <a:t>: At </a:t>
            </a:r>
            <a:r>
              <a:rPr lang="da-DK" dirty="0" err="1"/>
              <a:t>least</a:t>
            </a:r>
            <a:r>
              <a:rPr lang="da-DK" dirty="0"/>
              <a:t> </a:t>
            </a:r>
            <a:r>
              <a:rPr lang="da-DK" dirty="0" err="1"/>
              <a:t>three</a:t>
            </a:r>
            <a:r>
              <a:rPr lang="da-DK" dirty="0"/>
              <a:t> </a:t>
            </a:r>
            <a:r>
              <a:rPr lang="da-DK" dirty="0" err="1"/>
              <a:t>Complementary</a:t>
            </a:r>
            <a:r>
              <a:rPr lang="da-DK" dirty="0"/>
              <a:t> Designs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B6AEC3A-0E80-3248-84F1-39465AD90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3978024"/>
            <a:ext cx="5638800" cy="2498976"/>
          </a:xfrm>
        </p:spPr>
        <p:txBody>
          <a:bodyPr/>
          <a:lstStyle/>
          <a:p>
            <a:pPr marL="0" indent="0" algn="ctr">
              <a:buNone/>
            </a:pPr>
            <a:r>
              <a:rPr lang="da-DK" sz="2000" b="1" u="sng" dirty="0">
                <a:solidFill>
                  <a:schemeClr val="tx2"/>
                </a:solidFill>
              </a:rPr>
              <a:t>CLD</a:t>
            </a:r>
          </a:p>
          <a:p>
            <a:pPr marL="0" indent="0" algn="ctr">
              <a:buNone/>
            </a:pPr>
            <a:endParaRPr lang="da-DK" sz="1400" b="1" u="sng" dirty="0">
              <a:solidFill>
                <a:schemeClr val="tx2"/>
              </a:solidFill>
            </a:endParaRPr>
          </a:p>
          <a:p>
            <a:r>
              <a:rPr lang="da-DK" dirty="0"/>
              <a:t>Consolidated option </a:t>
            </a:r>
            <a:r>
              <a:rPr lang="da-DK" dirty="0" err="1"/>
              <a:t>based</a:t>
            </a:r>
            <a:r>
              <a:rPr lang="da-DK" dirty="0"/>
              <a:t> on the </a:t>
            </a:r>
            <a:r>
              <a:rPr lang="da-DK" dirty="0" err="1"/>
              <a:t>detector</a:t>
            </a:r>
            <a:r>
              <a:rPr lang="da-DK" dirty="0"/>
              <a:t> design </a:t>
            </a:r>
            <a:r>
              <a:rPr lang="da-DK" dirty="0" err="1"/>
              <a:t>developed</a:t>
            </a:r>
            <a:r>
              <a:rPr lang="da-DK" dirty="0"/>
              <a:t> for CLIC </a:t>
            </a:r>
          </a:p>
          <a:p>
            <a:pPr lvl="1"/>
            <a:r>
              <a:rPr lang="da-DK" dirty="0">
                <a:solidFill>
                  <a:srgbClr val="008000"/>
                </a:solidFill>
              </a:rPr>
              <a:t>All </a:t>
            </a:r>
            <a:r>
              <a:rPr lang="da-DK" dirty="0" err="1">
                <a:solidFill>
                  <a:srgbClr val="008000"/>
                </a:solidFill>
              </a:rPr>
              <a:t>silicon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vertex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detector</a:t>
            </a:r>
            <a:r>
              <a:rPr lang="da-DK" dirty="0">
                <a:solidFill>
                  <a:srgbClr val="008000"/>
                </a:solidFill>
              </a:rPr>
              <a:t> and </a:t>
            </a:r>
            <a:r>
              <a:rPr lang="da-DK" dirty="0" err="1">
                <a:solidFill>
                  <a:srgbClr val="008000"/>
                </a:solidFill>
              </a:rPr>
              <a:t>tracker</a:t>
            </a:r>
            <a:endParaRPr lang="da-DK" dirty="0">
              <a:solidFill>
                <a:srgbClr val="008000"/>
              </a:solidFill>
            </a:endParaRPr>
          </a:p>
          <a:p>
            <a:pPr lvl="1"/>
            <a:r>
              <a:rPr lang="da-DK" dirty="0">
                <a:solidFill>
                  <a:srgbClr val="008000"/>
                </a:solidFill>
              </a:rPr>
              <a:t>3D-imaging </a:t>
            </a:r>
            <a:r>
              <a:rPr lang="da-DK" dirty="0" err="1">
                <a:solidFill>
                  <a:srgbClr val="008000"/>
                </a:solidFill>
              </a:rPr>
              <a:t>highly-granular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calorimeter</a:t>
            </a:r>
            <a:r>
              <a:rPr lang="da-DK" dirty="0">
                <a:solidFill>
                  <a:srgbClr val="008000"/>
                </a:solidFill>
              </a:rPr>
              <a:t> system</a:t>
            </a:r>
          </a:p>
          <a:p>
            <a:pPr lvl="1"/>
            <a:r>
              <a:rPr lang="da-DK" dirty="0" err="1">
                <a:solidFill>
                  <a:srgbClr val="008000"/>
                </a:solidFill>
              </a:rPr>
              <a:t>Coil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i="1" dirty="0" err="1">
                <a:solidFill>
                  <a:srgbClr val="008000"/>
                </a:solidFill>
              </a:rPr>
              <a:t>outside</a:t>
            </a:r>
            <a:r>
              <a:rPr lang="da-DK" i="1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calorimeter</a:t>
            </a:r>
            <a:r>
              <a:rPr lang="da-DK" dirty="0">
                <a:solidFill>
                  <a:srgbClr val="008000"/>
                </a:solidFill>
              </a:rPr>
              <a:t> system</a:t>
            </a:r>
          </a:p>
          <a:p>
            <a:r>
              <a:rPr lang="da-DK" dirty="0" err="1"/>
              <a:t>Proven</a:t>
            </a:r>
            <a:r>
              <a:rPr lang="da-DK" dirty="0"/>
              <a:t> </a:t>
            </a:r>
            <a:r>
              <a:rPr lang="da-DK" dirty="0" err="1"/>
              <a:t>concept</a:t>
            </a:r>
            <a:r>
              <a:rPr lang="da-DK" dirty="0"/>
              <a:t>, </a:t>
            </a:r>
            <a:r>
              <a:rPr lang="da-DK" dirty="0" err="1"/>
              <a:t>understood</a:t>
            </a:r>
            <a:r>
              <a:rPr lang="da-DK" dirty="0"/>
              <a:t> performance </a:t>
            </a:r>
            <a:endParaRPr lang="da-DK" sz="1800" dirty="0"/>
          </a:p>
          <a:p>
            <a:pPr lvl="1"/>
            <a:endParaRPr lang="da-DK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B1DEF55-1B0A-A741-8618-9761C437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3978024"/>
            <a:ext cx="5638800" cy="2498976"/>
          </a:xfrm>
        </p:spPr>
        <p:txBody>
          <a:bodyPr/>
          <a:lstStyle/>
          <a:p>
            <a:pPr marL="0" indent="0" algn="ctr">
              <a:buNone/>
            </a:pPr>
            <a:r>
              <a:rPr lang="da-DK" sz="2000" b="1" u="sng" dirty="0">
                <a:solidFill>
                  <a:schemeClr val="tx2"/>
                </a:solidFill>
              </a:rPr>
              <a:t>IDEA</a:t>
            </a:r>
          </a:p>
          <a:p>
            <a:pPr marL="0" indent="0" algn="ctr">
              <a:buNone/>
            </a:pPr>
            <a:endParaRPr lang="da-DK" sz="1400" b="1" u="sng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New, innovative, </a:t>
            </a:r>
            <a:r>
              <a:rPr lang="da-DK" dirty="0" err="1">
                <a:solidFill>
                  <a:schemeClr val="tx1"/>
                </a:solidFill>
              </a:rPr>
              <a:t>possibly</a:t>
            </a:r>
            <a:r>
              <a:rPr lang="da-DK" dirty="0">
                <a:solidFill>
                  <a:schemeClr val="tx1"/>
                </a:solidFill>
              </a:rPr>
              <a:t> more </a:t>
            </a:r>
            <a:r>
              <a:rPr lang="da-DK" dirty="0" err="1">
                <a:solidFill>
                  <a:schemeClr val="tx1"/>
                </a:solidFill>
              </a:rPr>
              <a:t>cost-effective</a:t>
            </a:r>
            <a:r>
              <a:rPr lang="da-DK" dirty="0">
                <a:solidFill>
                  <a:schemeClr val="tx1"/>
                </a:solidFill>
              </a:rPr>
              <a:t> design</a:t>
            </a:r>
          </a:p>
          <a:p>
            <a:pPr lvl="1"/>
            <a:r>
              <a:rPr lang="da-DK" dirty="0" err="1">
                <a:solidFill>
                  <a:srgbClr val="008000"/>
                </a:solidFill>
              </a:rPr>
              <a:t>Silicon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vertex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detector</a:t>
            </a:r>
            <a:endParaRPr lang="da-DK" dirty="0">
              <a:solidFill>
                <a:srgbClr val="008000"/>
              </a:solidFill>
            </a:endParaRPr>
          </a:p>
          <a:p>
            <a:pPr lvl="1"/>
            <a:r>
              <a:rPr lang="da-DK" dirty="0">
                <a:solidFill>
                  <a:srgbClr val="008000"/>
                </a:solidFill>
              </a:rPr>
              <a:t>Short-drift, </a:t>
            </a:r>
            <a:r>
              <a:rPr lang="da-DK" dirty="0" err="1">
                <a:solidFill>
                  <a:srgbClr val="008000"/>
                </a:solidFill>
              </a:rPr>
              <a:t>ultra</a:t>
            </a:r>
            <a:r>
              <a:rPr lang="da-DK" dirty="0">
                <a:solidFill>
                  <a:srgbClr val="008000"/>
                </a:solidFill>
              </a:rPr>
              <a:t>-light wire </a:t>
            </a:r>
            <a:r>
              <a:rPr lang="da-DK" dirty="0" err="1">
                <a:solidFill>
                  <a:srgbClr val="008000"/>
                </a:solidFill>
              </a:rPr>
              <a:t>chamber</a:t>
            </a:r>
            <a:r>
              <a:rPr lang="da-DK" dirty="0">
                <a:solidFill>
                  <a:srgbClr val="008000"/>
                </a:solidFill>
              </a:rPr>
              <a:t> (</a:t>
            </a:r>
            <a:r>
              <a:rPr lang="da-DK" dirty="0" err="1">
                <a:solidFill>
                  <a:srgbClr val="008000"/>
                </a:solidFill>
              </a:rPr>
              <a:t>fantastic</a:t>
            </a:r>
            <a:r>
              <a:rPr lang="da-DK" dirty="0">
                <a:solidFill>
                  <a:srgbClr val="008000"/>
                </a:solidFill>
              </a:rPr>
              <a:t> PID)</a:t>
            </a:r>
          </a:p>
          <a:p>
            <a:pPr lvl="1"/>
            <a:r>
              <a:rPr lang="da-DK" dirty="0">
                <a:solidFill>
                  <a:srgbClr val="008000"/>
                </a:solidFill>
              </a:rPr>
              <a:t>Dual-</a:t>
            </a:r>
            <a:r>
              <a:rPr lang="da-DK" dirty="0" err="1">
                <a:solidFill>
                  <a:srgbClr val="008000"/>
                </a:solidFill>
              </a:rPr>
              <a:t>readout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calorimeter</a:t>
            </a:r>
            <a:endParaRPr lang="da-DK" dirty="0">
              <a:solidFill>
                <a:srgbClr val="008000"/>
              </a:solidFill>
            </a:endParaRPr>
          </a:p>
          <a:p>
            <a:pPr lvl="2"/>
            <a:r>
              <a:rPr lang="da-DK" dirty="0" err="1">
                <a:solidFill>
                  <a:srgbClr val="FF0000"/>
                </a:solidFill>
              </a:rPr>
              <a:t>Possibly</a:t>
            </a:r>
            <a:r>
              <a:rPr lang="da-DK" dirty="0">
                <a:solidFill>
                  <a:srgbClr val="FF0000"/>
                </a:solidFill>
              </a:rPr>
              <a:t> (</a:t>
            </a:r>
            <a:r>
              <a:rPr lang="da-DK" dirty="0" err="1">
                <a:solidFill>
                  <a:srgbClr val="FF0000"/>
                </a:solidFill>
              </a:rPr>
              <a:t>hopefully</a:t>
            </a:r>
            <a:r>
              <a:rPr lang="da-DK" dirty="0">
                <a:solidFill>
                  <a:srgbClr val="FF0000"/>
                </a:solidFill>
              </a:rPr>
              <a:t>!) </a:t>
            </a:r>
            <a:r>
              <a:rPr lang="da-DK" dirty="0" err="1">
                <a:solidFill>
                  <a:srgbClr val="FF0000"/>
                </a:solidFill>
              </a:rPr>
              <a:t>agumented</a:t>
            </a:r>
            <a:r>
              <a:rPr lang="da-DK" dirty="0">
                <a:solidFill>
                  <a:srgbClr val="FF0000"/>
                </a:solidFill>
              </a:rPr>
              <a:t> with </a:t>
            </a:r>
            <a:r>
              <a:rPr lang="da-DK" dirty="0" err="1">
                <a:solidFill>
                  <a:srgbClr val="FF0000"/>
                </a:solidFill>
              </a:rPr>
              <a:t>crystal</a:t>
            </a:r>
            <a:r>
              <a:rPr lang="da-DK" dirty="0">
                <a:solidFill>
                  <a:srgbClr val="FF0000"/>
                </a:solidFill>
              </a:rPr>
              <a:t> ECAL</a:t>
            </a:r>
          </a:p>
          <a:p>
            <a:pPr lvl="1"/>
            <a:r>
              <a:rPr lang="da-DK" dirty="0" err="1">
                <a:solidFill>
                  <a:srgbClr val="008000"/>
                </a:solidFill>
              </a:rPr>
              <a:t>Thin</a:t>
            </a:r>
            <a:r>
              <a:rPr lang="da-DK" dirty="0">
                <a:solidFill>
                  <a:srgbClr val="008000"/>
                </a:solidFill>
              </a:rPr>
              <a:t> and light </a:t>
            </a:r>
            <a:r>
              <a:rPr lang="da-DK" dirty="0" err="1">
                <a:solidFill>
                  <a:srgbClr val="008000"/>
                </a:solidFill>
              </a:rPr>
              <a:t>solenoid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coil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i="1" dirty="0" err="1">
                <a:solidFill>
                  <a:srgbClr val="008000"/>
                </a:solidFill>
              </a:rPr>
              <a:t>inside</a:t>
            </a:r>
            <a:r>
              <a:rPr lang="da-DK" dirty="0">
                <a:solidFill>
                  <a:srgbClr val="008000"/>
                </a:solidFill>
              </a:rPr>
              <a:t> </a:t>
            </a:r>
            <a:r>
              <a:rPr lang="da-DK" dirty="0" err="1">
                <a:solidFill>
                  <a:srgbClr val="008000"/>
                </a:solidFill>
              </a:rPr>
              <a:t>calorimeter</a:t>
            </a:r>
            <a:r>
              <a:rPr lang="da-DK" dirty="0">
                <a:solidFill>
                  <a:srgbClr val="008000"/>
                </a:solidFill>
              </a:rPr>
              <a:t> system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D5BA6-2294-3845-86BD-B385E43F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F9606-70BB-F649-AD51-595AE6454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6001B-9A54-6A48-97A5-412F4F02A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5B53EC-993D-C740-9331-CE987E357B81}"/>
              </a:ext>
            </a:extLst>
          </p:cNvPr>
          <p:cNvCxnSpPr>
            <a:cxnSpLocks/>
          </p:cNvCxnSpPr>
          <p:nvPr/>
        </p:nvCxnSpPr>
        <p:spPr bwMode="auto">
          <a:xfrm>
            <a:off x="6108315" y="609600"/>
            <a:ext cx="0" cy="5867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Screen Shot 2018-05-16 at 13.21.07.png">
            <a:extLst>
              <a:ext uri="{FF2B5EF4-FFF2-40B4-BE49-F238E27FC236}">
                <a16:creationId xmlns:a16="http://schemas.microsoft.com/office/drawing/2014/main" id="{6AC44879-2E33-0A4B-9327-BC5FBCFF7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09875"/>
            <a:ext cx="3505200" cy="32738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7AABA6-E252-164C-87A1-6F079C723603}"/>
              </a:ext>
            </a:extLst>
          </p:cNvPr>
          <p:cNvSpPr txBox="1"/>
          <p:nvPr/>
        </p:nvSpPr>
        <p:spPr>
          <a:xfrm>
            <a:off x="2819400" y="1727284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Si Tracker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B276C3-6FA6-3244-A132-A596A7A45E3D}"/>
              </a:ext>
            </a:extLst>
          </p:cNvPr>
          <p:cNvSpPr txBox="1"/>
          <p:nvPr/>
        </p:nvSpPr>
        <p:spPr>
          <a:xfrm>
            <a:off x="2839352" y="2717884"/>
            <a:ext cx="7889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Si-W ECAL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5AA02-615D-9445-88D8-BB92F54F791A}"/>
              </a:ext>
            </a:extLst>
          </p:cNvPr>
          <p:cNvSpPr txBox="1"/>
          <p:nvPr/>
        </p:nvSpPr>
        <p:spPr>
          <a:xfrm>
            <a:off x="3606851" y="1066800"/>
            <a:ext cx="5485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2T coil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961C6-4C49-FD4D-B099-D615E017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685800"/>
            <a:ext cx="3826003" cy="3129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1FDE63-1534-0246-AE1D-D091EFCE8074}"/>
              </a:ext>
            </a:extLst>
          </p:cNvPr>
          <p:cNvSpPr txBox="1"/>
          <p:nvPr/>
        </p:nvSpPr>
        <p:spPr>
          <a:xfrm>
            <a:off x="2514600" y="1346284"/>
            <a:ext cx="13484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Scintillator-iron</a:t>
            </a:r>
            <a:r>
              <a:rPr lang="da-DK" sz="1050" dirty="0">
                <a:latin typeface="Calibri" panose="020F0502020204030204" pitchFamily="34" charset="0"/>
                <a:cs typeface="Calibri" panose="020F0502020204030204" pitchFamily="34" charset="0"/>
              </a:rPr>
              <a:t> HCAL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502AD-8324-3E4E-8D3E-3267062BFEAA}"/>
              </a:ext>
            </a:extLst>
          </p:cNvPr>
          <p:cNvSpPr txBox="1"/>
          <p:nvPr/>
        </p:nvSpPr>
        <p:spPr>
          <a:xfrm rot="20265624">
            <a:off x="5062868" y="1657556"/>
            <a:ext cx="205575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Here show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endParaRPr lang="da-D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7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122F1-7377-034F-802B-4791ADE141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1FBA-E211-C246-B3A0-A072FEB8C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B09A4-E29D-0145-B45D-20AA5EAB8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0F85B-EEBC-7F44-B85B-FFDB5CBC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of the Standard Model (</a:t>
            </a:r>
            <a:r>
              <a:rPr lang="da-DK" dirty="0" err="1"/>
              <a:t>until</a:t>
            </a:r>
            <a:r>
              <a:rPr lang="da-DK" dirty="0"/>
              <a:t> April 7th)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518FF7-3E1D-7E44-88C6-ABBA3D090981}"/>
              </a:ext>
            </a:extLst>
          </p:cNvPr>
          <p:cNvSpPr txBox="1">
            <a:spLocks/>
          </p:cNvSpPr>
          <p:nvPr/>
        </p:nvSpPr>
        <p:spPr>
          <a:xfrm>
            <a:off x="3505200" y="685800"/>
            <a:ext cx="8458200" cy="5791200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u"/>
              <a:defRPr kumimoji="1" sz="1800" b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92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charset="2"/>
              <a:buChar char="q"/>
              <a:defRPr kumimoji="1" sz="16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charset="2"/>
              <a:buChar char="v"/>
              <a:defRPr kumimoji="1" sz="1600" b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82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§"/>
              <a:defRPr kumimoji="1" sz="1600" b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74738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 kumimoji="1" sz="1600" b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a-DK" sz="2000" kern="0"/>
              <a:t>With the Higgs boson, the Standard Model as a theory of particles and their interactions is now</a:t>
            </a:r>
          </a:p>
          <a:p>
            <a:pPr marL="271463" lvl="1" indent="0">
              <a:buFont typeface="Wingdings" charset="2"/>
              <a:buNone/>
            </a:pPr>
            <a:r>
              <a:rPr lang="da-DK" sz="1800" kern="0">
                <a:solidFill>
                  <a:srgbClr val="009900"/>
                </a:solidFill>
              </a:rPr>
              <a:t>✓</a:t>
            </a:r>
            <a:r>
              <a:rPr lang="da-DK" sz="1800" kern="0"/>
              <a:t> </a:t>
            </a:r>
            <a:r>
              <a:rPr lang="da-DK" sz="1800" kern="0">
                <a:solidFill>
                  <a:schemeClr val="tx2"/>
                </a:solidFill>
              </a:rPr>
              <a:t>complete</a:t>
            </a:r>
          </a:p>
          <a:p>
            <a:pPr marL="271463" lvl="1" indent="0">
              <a:buFont typeface="Wingdings" charset="2"/>
              <a:buNone/>
            </a:pPr>
            <a:r>
              <a:rPr lang="da-DK" sz="1800" kern="0">
                <a:solidFill>
                  <a:srgbClr val="009900"/>
                </a:solidFill>
              </a:rPr>
              <a:t>✓</a:t>
            </a:r>
            <a:r>
              <a:rPr lang="da-DK" sz="1800" kern="0"/>
              <a:t> </a:t>
            </a:r>
            <a:r>
              <a:rPr lang="da-DK" sz="1800" kern="0">
                <a:solidFill>
                  <a:schemeClr val="tx2"/>
                </a:solidFill>
              </a:rPr>
              <a:t>coherent   </a:t>
            </a:r>
            <a:r>
              <a:rPr lang="da-DK" sz="1800" kern="0"/>
              <a:t>(will return to this)</a:t>
            </a:r>
          </a:p>
          <a:p>
            <a:pPr marL="271463" lvl="1" indent="0">
              <a:buFont typeface="Wingdings" charset="2"/>
              <a:buNone/>
            </a:pPr>
            <a:r>
              <a:rPr lang="da-DK" sz="1800" kern="0">
                <a:solidFill>
                  <a:srgbClr val="009900"/>
                </a:solidFill>
              </a:rPr>
              <a:t>✓</a:t>
            </a:r>
            <a:r>
              <a:rPr lang="da-DK" sz="1800" kern="0"/>
              <a:t> </a:t>
            </a:r>
            <a:r>
              <a:rPr lang="da-DK" sz="1800" kern="0">
                <a:solidFill>
                  <a:schemeClr val="tx2"/>
                </a:solidFill>
              </a:rPr>
              <a:t>predictive to all energies</a:t>
            </a:r>
          </a:p>
          <a:p>
            <a:pPr lvl="1">
              <a:buFont typeface="Wingdings" pitchFamily="2" charset="2"/>
              <a:buChar char="ü"/>
            </a:pPr>
            <a:endParaRPr lang="da-DK" sz="1800" kern="0"/>
          </a:p>
          <a:p>
            <a:pPr marL="271463" lvl="1" indent="0">
              <a:lnSpc>
                <a:spcPct val="150000"/>
              </a:lnSpc>
              <a:buFont typeface="Wingdings" charset="2"/>
              <a:buNone/>
            </a:pPr>
            <a:endParaRPr lang="da-DK" sz="1800" kern="0"/>
          </a:p>
          <a:p>
            <a:pPr marL="0" indent="0">
              <a:buFont typeface="Wingdings" charset="2"/>
              <a:buNone/>
            </a:pPr>
            <a:r>
              <a:rPr lang="da-DK" sz="2000" kern="0"/>
              <a:t>…most likely not… !?</a:t>
            </a:r>
          </a:p>
          <a:p>
            <a:pPr marL="0" indent="0">
              <a:buFont typeface="Wingdings" charset="2"/>
              <a:buNone/>
            </a:pPr>
            <a:r>
              <a:rPr lang="da-DK" sz="2000" kern="0"/>
              <a:t>Many unanswered questions based on experimental observations?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Why 3 generations of fermions 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What is the origin of neutrino masses and oscillations 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What is the composition of dark matter 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What is the origin of the matter-antimatter asymmetry in the Universe [BAU] 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Why is gravity so weak ?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Why is the Higgs boson so light ?</a:t>
            </a:r>
          </a:p>
          <a:p>
            <a:pPr lvl="2"/>
            <a:r>
              <a:rPr lang="en-US" sz="1800" kern="0">
                <a:solidFill>
                  <a:srgbClr val="FF0000"/>
                </a:solidFill>
              </a:rPr>
              <a:t>so-called “naturalness” or “hierarchy” problem</a:t>
            </a:r>
          </a:p>
          <a:p>
            <a:pPr lvl="1"/>
            <a:r>
              <a:rPr lang="en-US" sz="1800" kern="0">
                <a:solidFill>
                  <a:schemeClr val="tx2"/>
                </a:solidFill>
              </a:rPr>
              <a:t>What is the origin of the Universe’s accelerated expansion ?</a:t>
            </a:r>
            <a:endParaRPr lang="da-DK" sz="1800" kern="0">
              <a:solidFill>
                <a:schemeClr val="tx2"/>
              </a:solidFill>
            </a:endParaRPr>
          </a:p>
          <a:p>
            <a:pPr lvl="2"/>
            <a:endParaRPr lang="da-DK" sz="1800" kern="0"/>
          </a:p>
          <a:p>
            <a:pPr marL="0" indent="0">
              <a:buFont typeface="Wingdings" charset="2"/>
              <a:buNone/>
            </a:pPr>
            <a:endParaRPr lang="da-DK" sz="2000" kern="0"/>
          </a:p>
          <a:p>
            <a:pPr marL="0" indent="0">
              <a:buFont typeface="Wingdings" charset="2"/>
              <a:buNone/>
            </a:pPr>
            <a:r>
              <a:rPr lang="da-DK" sz="2000" kern="0"/>
              <a:t>                                    </a:t>
            </a:r>
            <a:endParaRPr lang="da-DK" sz="2000" kern="0" dirty="0">
              <a:solidFill>
                <a:srgbClr val="C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9BAC5EB-4D47-F944-92D8-F1A129FE2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5641" b="2500"/>
          <a:stretch/>
        </p:blipFill>
        <p:spPr bwMode="auto">
          <a:xfrm>
            <a:off x="266380" y="609600"/>
            <a:ext cx="28194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646D5-D368-B946-8506-EE133CBA6B96}"/>
              </a:ext>
            </a:extLst>
          </p:cNvPr>
          <p:cNvSpPr txBox="1"/>
          <p:nvPr/>
        </p:nvSpPr>
        <p:spPr>
          <a:xfrm>
            <a:off x="6324600" y="2667000"/>
            <a:ext cx="213391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Is </a:t>
            </a:r>
            <a:r>
              <a:rPr lang="da-DK" sz="2000" b="1" dirty="0" err="1">
                <a:solidFill>
                  <a:schemeClr val="tx2"/>
                </a:solidFill>
              </a:rPr>
              <a:t>this</a:t>
            </a:r>
            <a:r>
              <a:rPr lang="da-DK" sz="2000" b="1" dirty="0">
                <a:solidFill>
                  <a:schemeClr val="tx2"/>
                </a:solidFill>
              </a:rPr>
              <a:t> the end ?</a:t>
            </a:r>
            <a:endParaRPr lang="da-DK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C1D44D-B510-2A40-9CE1-88491CBE2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7" y="4191000"/>
            <a:ext cx="2912554" cy="198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E4149B-BE14-D74E-9D6B-A9A8D7AFE4B2}"/>
              </a:ext>
            </a:extLst>
          </p:cNvPr>
          <p:cNvSpPr txBox="1"/>
          <p:nvPr/>
        </p:nvSpPr>
        <p:spPr>
          <a:xfrm>
            <a:off x="1030916" y="3618952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chemeClr val="tx2"/>
                </a:solidFill>
                <a:latin typeface="+mn-lt"/>
              </a:rPr>
              <a:t>complete</a:t>
            </a:r>
            <a:endParaRPr lang="da-DK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48817-5182-2C49-AF4B-7A3ECB75F2FB}"/>
              </a:ext>
            </a:extLst>
          </p:cNvPr>
          <p:cNvSpPr txBox="1"/>
          <p:nvPr/>
        </p:nvSpPr>
        <p:spPr>
          <a:xfrm>
            <a:off x="1156457" y="6067140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chemeClr val="tx2"/>
                </a:solidFill>
                <a:latin typeface="+mn-lt"/>
              </a:rPr>
              <a:t>coherent</a:t>
            </a:r>
            <a:endParaRPr lang="da-DK" sz="1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085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2317-5F72-ED4C-9D5F-6492316B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26672"/>
          </a:xfrm>
        </p:spPr>
        <p:txBody>
          <a:bodyPr/>
          <a:lstStyle/>
          <a:p>
            <a:r>
              <a:rPr lang="da-DK" dirty="0"/>
              <a:t>Precision Challenge: </a:t>
            </a:r>
            <a:r>
              <a:rPr lang="da-DK" dirty="0" err="1"/>
              <a:t>Luminosity</a:t>
            </a:r>
            <a:r>
              <a:rPr lang="da-DK" dirty="0"/>
              <a:t> Measurement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E16AC-0D13-3C42-BC0C-6225C045A0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FC29C-13A0-F14A-A8ED-42EBF7F3D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955DB-0D90-CC40-929A-0535EFF4F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B5C048B7-E1E7-2C40-A718-A8C6F46BCABE}"/>
              </a:ext>
            </a:extLst>
          </p:cNvPr>
          <p:cNvSpPr txBox="1">
            <a:spLocks/>
          </p:cNvSpPr>
          <p:nvPr/>
        </p:nvSpPr>
        <p:spPr>
          <a:xfrm>
            <a:off x="516258" y="4506504"/>
            <a:ext cx="3886200" cy="1255602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u"/>
              <a:defRPr kumimoji="1" sz="1800" b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92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charset="2"/>
              <a:buChar char="q"/>
              <a:defRPr kumimoji="1" sz="16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charset="2"/>
              <a:buChar char="v"/>
              <a:defRPr kumimoji="1" sz="1600" b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82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§"/>
              <a:defRPr kumimoji="1" sz="1600" b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74738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 kumimoji="1" sz="1600" b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1600" b="1" kern="0" dirty="0" err="1">
                <a:solidFill>
                  <a:srgbClr val="009900"/>
                </a:solidFill>
              </a:rPr>
              <a:t>Theory</a:t>
            </a:r>
            <a:r>
              <a:rPr lang="da-DK" sz="1600" kern="0" dirty="0">
                <a:solidFill>
                  <a:srgbClr val="009900"/>
                </a:solidFill>
              </a:rPr>
              <a:t>: </a:t>
            </a:r>
            <a:r>
              <a:rPr lang="da-DK" sz="1600" kern="0" dirty="0"/>
              <a:t>Now at 3.8 × 10</a:t>
            </a:r>
            <a:r>
              <a:rPr lang="da-DK" sz="1600" kern="0" baseline="30000" dirty="0"/>
              <a:t>-4</a:t>
            </a:r>
            <a:r>
              <a:rPr lang="da-DK" sz="1600" kern="0" dirty="0"/>
              <a:t>; </a:t>
            </a:r>
            <a:r>
              <a:rPr lang="da-DK" sz="1600" kern="0" dirty="0" err="1"/>
              <a:t>theory</a:t>
            </a:r>
            <a:r>
              <a:rPr lang="da-DK" sz="1600" kern="0" dirty="0"/>
              <a:t> </a:t>
            </a:r>
            <a:r>
              <a:rPr lang="da-DK" sz="1600" kern="0" dirty="0" err="1"/>
              <a:t>friends</a:t>
            </a:r>
            <a:r>
              <a:rPr lang="da-DK" sz="1600" kern="0" dirty="0"/>
              <a:t> </a:t>
            </a:r>
            <a:r>
              <a:rPr lang="da-DK" sz="1600" kern="0" dirty="0" err="1"/>
              <a:t>foresee</a:t>
            </a:r>
            <a:r>
              <a:rPr lang="da-DK" sz="1600" kern="0" dirty="0"/>
              <a:t> </a:t>
            </a:r>
            <a:r>
              <a:rPr lang="da-DK" sz="1600" kern="0" dirty="0" err="1"/>
              <a:t>that</a:t>
            </a:r>
            <a:r>
              <a:rPr lang="da-DK" sz="1600" kern="0" dirty="0"/>
              <a:t> 1 × 10</a:t>
            </a:r>
            <a:r>
              <a:rPr lang="da-DK" sz="1600" kern="0" baseline="30000" dirty="0"/>
              <a:t>-4 </a:t>
            </a:r>
            <a:r>
              <a:rPr lang="da-DK" sz="1600" kern="0" dirty="0" err="1"/>
              <a:t>will</a:t>
            </a:r>
            <a:r>
              <a:rPr lang="da-DK" sz="1600" kern="0" dirty="0"/>
              <a:t> </a:t>
            </a:r>
            <a:r>
              <a:rPr lang="da-DK" sz="1600" kern="0" dirty="0" err="1"/>
              <a:t>happen</a:t>
            </a:r>
            <a:endParaRPr lang="da-DK" sz="1600" kern="0" dirty="0">
              <a:solidFill>
                <a:schemeClr val="tx2"/>
              </a:solidFill>
            </a:endParaRPr>
          </a:p>
          <a:p>
            <a:r>
              <a:rPr lang="da-DK" sz="1600" b="1" kern="0" dirty="0">
                <a:solidFill>
                  <a:srgbClr val="009900"/>
                </a:solidFill>
              </a:rPr>
              <a:t>Backgrounds:</a:t>
            </a:r>
            <a:r>
              <a:rPr lang="da-DK" sz="1600" kern="0" dirty="0">
                <a:solidFill>
                  <a:srgbClr val="009900"/>
                </a:solidFill>
              </a:rPr>
              <a:t> </a:t>
            </a:r>
            <a:r>
              <a:rPr lang="da-DK" sz="1600" kern="0" dirty="0"/>
              <a:t>have </a:t>
            </a:r>
            <a:r>
              <a:rPr lang="da-DK" sz="1600" kern="0" dirty="0" err="1"/>
              <a:t>been</a:t>
            </a:r>
            <a:r>
              <a:rPr lang="da-DK" sz="1600" kern="0" dirty="0"/>
              <a:t> </a:t>
            </a:r>
            <a:r>
              <a:rPr lang="da-DK" sz="1600" kern="0" dirty="0" err="1"/>
              <a:t>studied</a:t>
            </a:r>
            <a:r>
              <a:rPr lang="da-DK" sz="1600" kern="0" dirty="0"/>
              <a:t> and </a:t>
            </a:r>
            <a:r>
              <a:rPr lang="da-DK" sz="1600" kern="0" dirty="0" err="1"/>
              <a:t>seem</a:t>
            </a:r>
            <a:r>
              <a:rPr lang="da-DK" sz="1600" kern="0" dirty="0"/>
              <a:t> to </a:t>
            </a:r>
            <a:r>
              <a:rPr lang="da-DK" sz="1600" kern="0" dirty="0" err="1"/>
              <a:t>be</a:t>
            </a:r>
            <a:r>
              <a:rPr lang="da-DK" sz="1600" kern="0" dirty="0"/>
              <a:t> under </a:t>
            </a:r>
            <a:r>
              <a:rPr lang="da-DK" sz="1600" kern="0" dirty="0" err="1"/>
              <a:t>control</a:t>
            </a:r>
            <a:endParaRPr lang="da-DK" sz="1600" kern="0" dirty="0"/>
          </a:p>
          <a:p>
            <a:pPr marL="0" indent="0">
              <a:buNone/>
            </a:pPr>
            <a:endParaRPr lang="da-DK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91A7EF-E5DC-1248-8787-6D4C71E1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678" y="622587"/>
            <a:ext cx="5099334" cy="3759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CF2682-0609-2B4D-8671-4FA5DDF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12" y="3199169"/>
            <a:ext cx="2919190" cy="1097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817C4A-7EC5-334B-B10F-5958B73C852E}"/>
              </a:ext>
            </a:extLst>
          </p:cNvPr>
          <p:cNvSpPr txBox="1"/>
          <p:nvPr/>
        </p:nvSpPr>
        <p:spPr>
          <a:xfrm>
            <a:off x="8313940" y="3471446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LumiCal</a:t>
            </a:r>
            <a:r>
              <a:rPr lang="da-DK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7A6033-67FE-D944-9126-C5022CD3AD8C}"/>
              </a:ext>
            </a:extLst>
          </p:cNvPr>
          <p:cNvSpPr txBox="1"/>
          <p:nvPr/>
        </p:nvSpPr>
        <p:spPr>
          <a:xfrm>
            <a:off x="522899" y="609600"/>
            <a:ext cx="4341894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Ambitious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to 10</a:t>
            </a:r>
            <a:r>
              <a:rPr lang="da-DK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Relative (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-to-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point) to 10</a:t>
            </a:r>
            <a:r>
              <a:rPr lang="da-DK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76FFC-0EC6-C746-8797-63489797BCF2}"/>
              </a:ext>
            </a:extLst>
          </p:cNvPr>
          <p:cNvSpPr txBox="1"/>
          <p:nvPr/>
        </p:nvSpPr>
        <p:spPr>
          <a:xfrm>
            <a:off x="492610" y="2547752"/>
            <a:ext cx="598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 </a:t>
            </a:r>
            <a:r>
              <a:rPr lang="da-DK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centered</a:t>
            </a:r>
            <a:r>
              <a:rPr lang="da-DK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da-DK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outgoing</a:t>
            </a:r>
            <a:r>
              <a:rPr lang="da-DK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da-DK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</a:t>
            </a:r>
          </a:p>
          <a:p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da-DK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micron</a:t>
            </a:r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monitor dimensions (</a:t>
            </a:r>
            <a:r>
              <a:rPr lang="da-DK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</a:t>
            </a:r>
            <a:r>
              <a:rPr lang="da-DK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radius)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5A84D3-32F9-EC4C-8E32-CBC4F8771556}"/>
              </a:ext>
            </a:extLst>
          </p:cNvPr>
          <p:cNvGrpSpPr/>
          <p:nvPr/>
        </p:nvGrpSpPr>
        <p:grpSpPr>
          <a:xfrm>
            <a:off x="534266" y="1685504"/>
            <a:ext cx="4571134" cy="804709"/>
            <a:chOff x="534266" y="1685504"/>
            <a:chExt cx="4571134" cy="8047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A41906-00DB-E342-ACFC-C607DBC58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2695" y="1685504"/>
              <a:ext cx="892098" cy="8047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B65C14-0E71-634D-9D24-8C79B1895CC1}"/>
                </a:ext>
              </a:extLst>
            </p:cNvPr>
            <p:cNvSpPr txBox="1"/>
            <p:nvPr/>
          </p:nvSpPr>
          <p:spPr>
            <a:xfrm>
              <a:off x="591670" y="1800650"/>
              <a:ext cx="32601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 angle </a:t>
              </a:r>
              <a:r>
                <a:rPr lang="da-DK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Bhabha</a:t>
              </a:r>
              <a:r>
                <a:rPr lang="da-DK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a-DK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scattering</a:t>
              </a:r>
              <a:r>
                <a:rPr lang="da-DK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(QED).</a:t>
              </a:r>
            </a:p>
            <a:p>
              <a:r>
                <a:rPr lang="da-DK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Very</a:t>
              </a:r>
              <a:r>
                <a:rPr lang="da-DK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a-DK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strongly</a:t>
              </a:r>
              <a:r>
                <a:rPr lang="da-DK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forward </a:t>
              </a:r>
              <a:r>
                <a:rPr lang="da-DK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peaked</a:t>
              </a:r>
              <a:endParaRPr lang="da-DK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C0F3C3-AEE6-044F-BAA4-3B4C24420246}"/>
                </a:ext>
              </a:extLst>
            </p:cNvPr>
            <p:cNvSpPr/>
            <p:nvPr/>
          </p:nvSpPr>
          <p:spPr bwMode="auto">
            <a:xfrm>
              <a:off x="534266" y="1689088"/>
              <a:ext cx="4571134" cy="79202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da-DK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FEF30E-1DFA-B54D-B012-6E595E9A7867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2000" y="2458682"/>
            <a:ext cx="2590800" cy="2742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0DF54C-79F3-A443-B0FC-AB8D1AB09155}"/>
              </a:ext>
            </a:extLst>
          </p:cNvPr>
          <p:cNvSpPr txBox="1"/>
          <p:nvPr/>
        </p:nvSpPr>
        <p:spPr>
          <a:xfrm>
            <a:off x="6674945" y="4506504"/>
            <a:ext cx="51158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!) R&amp;D/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da-D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 on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boundaries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𝓞(1 </a:t>
            </a:r>
            <a:r>
              <a:rPr lang="el-G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m)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metrology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of 𝓞(100 kHz)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Readout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50 MHz BX rate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management /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endParaRPr lang="da-DK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/ integration in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da-DK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MDI </a:t>
            </a:r>
            <a:r>
              <a:rPr lang="da-DK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lang="da-DK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55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67B65-8AF3-8745-8407-69CA8C7A0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0A008-0728-8E43-8F8B-A87AD417C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604D8-81C7-1142-8524-030AE4015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82A232-0B66-3E4F-9DE3-12262174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Example</a:t>
            </a:r>
            <a:r>
              <a:rPr lang="da-DK" dirty="0"/>
              <a:t> of </a:t>
            </a:r>
            <a:r>
              <a:rPr lang="da-DK" dirty="0" err="1"/>
              <a:t>precision</a:t>
            </a:r>
            <a:r>
              <a:rPr lang="da-DK" dirty="0"/>
              <a:t> </a:t>
            </a:r>
            <a:r>
              <a:rPr lang="da-DK" dirty="0" err="1"/>
              <a:t>challenge</a:t>
            </a:r>
            <a:r>
              <a:rPr lang="da-DK" dirty="0"/>
              <a:t>: </a:t>
            </a:r>
            <a:r>
              <a:rPr lang="da-DK" dirty="0" err="1"/>
              <a:t>Universality</a:t>
            </a:r>
            <a:r>
              <a:rPr lang="da-DK" dirty="0"/>
              <a:t> of </a:t>
            </a:r>
            <a:r>
              <a:rPr lang="da-DK" dirty="0" err="1"/>
              <a:t>Fermi</a:t>
            </a:r>
            <a:r>
              <a:rPr lang="da-DK" dirty="0"/>
              <a:t> </a:t>
            </a:r>
            <a:r>
              <a:rPr lang="da-DK" dirty="0" err="1"/>
              <a:t>constant</a:t>
            </a:r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E2620-6264-A54D-BA54-7910343C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95" y="2819400"/>
            <a:ext cx="4925568" cy="367072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6C30C-2A61-E643-9A22-D77C5498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694" y="533400"/>
            <a:ext cx="5083506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A5E50-E82B-014A-B425-8A83734DF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438" y="1627613"/>
            <a:ext cx="5046855" cy="1118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A5E3E-F35B-8A45-8ED0-ED15FC0AE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46" y="4291182"/>
            <a:ext cx="3891754" cy="1500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69E8A-DBF1-834D-ADD9-F7EA03E1A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433" y="4259066"/>
            <a:ext cx="2370768" cy="22417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A4BCE5-278C-664A-9F5B-777347F3639E}"/>
              </a:ext>
            </a:extLst>
          </p:cNvPr>
          <p:cNvCxnSpPr>
            <a:cxnSpLocks/>
          </p:cNvCxnSpPr>
          <p:nvPr/>
        </p:nvCxnSpPr>
        <p:spPr bwMode="auto">
          <a:xfrm flipV="1">
            <a:off x="3733800" y="5559138"/>
            <a:ext cx="0" cy="3784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386B49-8D51-B245-9D35-28C52D519C4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90636" y="5904771"/>
            <a:ext cx="662364" cy="184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4753283-4EE3-584A-ACAD-17A8B0A28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153"/>
          <a:stretch/>
        </p:blipFill>
        <p:spPr>
          <a:xfrm>
            <a:off x="145288" y="738970"/>
            <a:ext cx="3159517" cy="7318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567464-7BB8-AC47-B473-4544E1B1D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080" y="696614"/>
            <a:ext cx="2586736" cy="5885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9262AE-12C1-5446-97F7-CAD46762A4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490"/>
          <a:stretch/>
        </p:blipFill>
        <p:spPr>
          <a:xfrm>
            <a:off x="1002675" y="4119432"/>
            <a:ext cx="2272158" cy="147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113F33-7387-B442-940D-874C8EE150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290"/>
          <a:stretch/>
        </p:blipFill>
        <p:spPr>
          <a:xfrm>
            <a:off x="228600" y="493978"/>
            <a:ext cx="2832100" cy="293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5422E4-9BDD-A945-85A2-7E968E76F8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627" y="1450383"/>
            <a:ext cx="4419600" cy="23504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2A0100-9B58-384D-BB53-6035C7ECB63D}"/>
              </a:ext>
            </a:extLst>
          </p:cNvPr>
          <p:cNvSpPr txBox="1"/>
          <p:nvPr/>
        </p:nvSpPr>
        <p:spPr>
          <a:xfrm>
            <a:off x="147989" y="5904771"/>
            <a:ext cx="421884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Shown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guestimates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on FCC-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precisions</a:t>
            </a:r>
            <a:endParaRPr lang="da-DK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3604D-2F79-714B-BD4E-583B5BF1B2E8}"/>
              </a:ext>
            </a:extLst>
          </p:cNvPr>
          <p:cNvCxnSpPr>
            <a:cxnSpLocks/>
          </p:cNvCxnSpPr>
          <p:nvPr/>
        </p:nvCxnSpPr>
        <p:spPr bwMode="auto">
          <a:xfrm>
            <a:off x="383931" y="3962400"/>
            <a:ext cx="60168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57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8781BB-4877-B340-8687-739FC768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FCC at NBI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7FD75E-B9B5-B14D-A4F4-1F1BB0732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Together</a:t>
            </a:r>
            <a:r>
              <a:rPr lang="da-DK" dirty="0"/>
              <a:t>, Jørgen Beck Hansen and MD have </a:t>
            </a:r>
            <a:r>
              <a:rPr lang="da-DK" dirty="0" err="1"/>
              <a:t>adviced</a:t>
            </a:r>
            <a:r>
              <a:rPr lang="da-DK" dirty="0"/>
              <a:t> </a:t>
            </a:r>
            <a:r>
              <a:rPr lang="da-DK" dirty="0" err="1"/>
              <a:t>five</a:t>
            </a:r>
            <a:r>
              <a:rPr lang="da-DK" dirty="0"/>
              <a:t> FCC </a:t>
            </a:r>
            <a:r>
              <a:rPr lang="da-DK" dirty="0" err="1"/>
              <a:t>MSc</a:t>
            </a:r>
            <a:r>
              <a:rPr lang="da-DK" dirty="0"/>
              <a:t> </a:t>
            </a:r>
            <a:r>
              <a:rPr lang="da-DK" dirty="0" err="1"/>
              <a:t>projects</a:t>
            </a:r>
            <a:endParaRPr lang="da-DK" dirty="0"/>
          </a:p>
          <a:p>
            <a:pPr lvl="1"/>
            <a:r>
              <a:rPr lang="da-DK" dirty="0"/>
              <a:t>Sissel: </a:t>
            </a:r>
            <a:r>
              <a:rPr lang="da-DK" i="1" dirty="0" err="1">
                <a:solidFill>
                  <a:schemeClr val="tx2"/>
                </a:solidFill>
              </a:rPr>
              <a:t>Study</a:t>
            </a:r>
            <a:r>
              <a:rPr lang="da-DK" i="1" dirty="0">
                <a:solidFill>
                  <a:schemeClr val="tx2"/>
                </a:solidFill>
              </a:rPr>
              <a:t> of FCC-</a:t>
            </a:r>
            <a:r>
              <a:rPr lang="da-DK" i="1" dirty="0" err="1">
                <a:solidFill>
                  <a:schemeClr val="tx2"/>
                </a:solidFill>
              </a:rPr>
              <a:t>ee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sensitivity</a:t>
            </a:r>
            <a:r>
              <a:rPr lang="da-DK" i="1" dirty="0">
                <a:solidFill>
                  <a:schemeClr val="tx2"/>
                </a:solidFill>
              </a:rPr>
              <a:t> to Heavy Neutral </a:t>
            </a:r>
            <a:r>
              <a:rPr lang="da-DK" i="1" dirty="0" err="1">
                <a:solidFill>
                  <a:schemeClr val="tx2"/>
                </a:solidFill>
              </a:rPr>
              <a:t>Leptons</a:t>
            </a:r>
            <a:r>
              <a:rPr lang="da-DK" i="1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da-DK" dirty="0" err="1">
                <a:solidFill>
                  <a:srgbClr val="00B050"/>
                </a:solidFill>
              </a:rPr>
              <a:t>PhD</a:t>
            </a:r>
            <a:r>
              <a:rPr lang="da-DK" dirty="0">
                <a:solidFill>
                  <a:srgbClr val="00B050"/>
                </a:solidFill>
              </a:rPr>
              <a:t> student at DTU</a:t>
            </a:r>
          </a:p>
          <a:p>
            <a:pPr lvl="1"/>
            <a:r>
              <a:rPr lang="da-DK" dirty="0"/>
              <a:t>Molly: </a:t>
            </a:r>
            <a:r>
              <a:rPr lang="da-DK" i="1" dirty="0" err="1">
                <a:solidFill>
                  <a:schemeClr val="tx2"/>
                </a:solidFill>
              </a:rPr>
              <a:t>Study</a:t>
            </a:r>
            <a:r>
              <a:rPr lang="da-DK" i="1" dirty="0">
                <a:solidFill>
                  <a:schemeClr val="tx2"/>
                </a:solidFill>
              </a:rPr>
              <a:t> of </a:t>
            </a:r>
            <a:r>
              <a:rPr lang="da-DK" i="1" dirty="0" err="1">
                <a:solidFill>
                  <a:schemeClr val="tx2"/>
                </a:solidFill>
              </a:rPr>
              <a:t>tau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decay</a:t>
            </a:r>
            <a:r>
              <a:rPr lang="da-DK" i="1" dirty="0">
                <a:solidFill>
                  <a:schemeClr val="tx2"/>
                </a:solidFill>
              </a:rPr>
              <a:t> performance of Dual </a:t>
            </a:r>
            <a:r>
              <a:rPr lang="da-DK" i="1" dirty="0" err="1">
                <a:solidFill>
                  <a:schemeClr val="tx2"/>
                </a:solidFill>
              </a:rPr>
              <a:t>Readout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Calorimeter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endParaRPr lang="da-DK" i="1" dirty="0">
              <a:solidFill>
                <a:srgbClr val="00B050"/>
              </a:solidFill>
            </a:endParaRPr>
          </a:p>
          <a:p>
            <a:pPr lvl="2"/>
            <a:r>
              <a:rPr lang="da-DK" dirty="0">
                <a:solidFill>
                  <a:srgbClr val="00B050"/>
                </a:solidFill>
              </a:rPr>
              <a:t>job in </a:t>
            </a:r>
            <a:r>
              <a:rPr lang="da-DK" dirty="0" err="1">
                <a:solidFill>
                  <a:srgbClr val="00B050"/>
                </a:solidFill>
              </a:rPr>
              <a:t>ministry</a:t>
            </a:r>
            <a:r>
              <a:rPr lang="da-DK" dirty="0">
                <a:solidFill>
                  <a:srgbClr val="00B050"/>
                </a:solidFill>
              </a:rPr>
              <a:t> </a:t>
            </a:r>
            <a:r>
              <a:rPr lang="da-DK" dirty="0" err="1">
                <a:solidFill>
                  <a:srgbClr val="00B050"/>
                </a:solidFill>
              </a:rPr>
              <a:t>immediately</a:t>
            </a:r>
            <a:endParaRPr lang="da-DK" dirty="0">
              <a:solidFill>
                <a:srgbClr val="00B050"/>
              </a:solidFill>
            </a:endParaRPr>
          </a:p>
          <a:p>
            <a:pPr lvl="1"/>
            <a:r>
              <a:rPr lang="da-DK" dirty="0" err="1"/>
              <a:t>Kunal</a:t>
            </a:r>
            <a:r>
              <a:rPr lang="da-DK" dirty="0"/>
              <a:t>: </a:t>
            </a:r>
            <a:r>
              <a:rPr lang="da-DK" i="1" dirty="0">
                <a:solidFill>
                  <a:schemeClr val="tx2"/>
                </a:solidFill>
              </a:rPr>
              <a:t>B-</a:t>
            </a:r>
            <a:r>
              <a:rPr lang="da-DK" i="1" dirty="0" err="1">
                <a:solidFill>
                  <a:schemeClr val="tx2"/>
                </a:solidFill>
              </a:rPr>
              <a:t>tagging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methods</a:t>
            </a:r>
            <a:r>
              <a:rPr lang="da-DK" i="1" dirty="0">
                <a:solidFill>
                  <a:schemeClr val="tx2"/>
                </a:solidFill>
              </a:rPr>
              <a:t> at FCC-</a:t>
            </a:r>
            <a:r>
              <a:rPr lang="da-DK" i="1" dirty="0" err="1">
                <a:solidFill>
                  <a:schemeClr val="tx2"/>
                </a:solidFill>
              </a:rPr>
              <a:t>ee</a:t>
            </a:r>
            <a:endParaRPr lang="da-DK" i="1" dirty="0">
              <a:solidFill>
                <a:schemeClr val="tx2"/>
              </a:solidFill>
            </a:endParaRPr>
          </a:p>
          <a:p>
            <a:pPr lvl="2"/>
            <a:r>
              <a:rPr lang="da-DK" dirty="0" err="1">
                <a:solidFill>
                  <a:srgbClr val="00B050"/>
                </a:solidFill>
              </a:rPr>
              <a:t>PhD</a:t>
            </a:r>
            <a:r>
              <a:rPr lang="da-DK" dirty="0">
                <a:solidFill>
                  <a:srgbClr val="00B050"/>
                </a:solidFill>
              </a:rPr>
              <a:t> student at CP3, </a:t>
            </a:r>
            <a:r>
              <a:rPr lang="da-DK" dirty="0" err="1">
                <a:solidFill>
                  <a:srgbClr val="00B050"/>
                </a:solidFill>
              </a:rPr>
              <a:t>Brussels</a:t>
            </a:r>
            <a:endParaRPr lang="da-DK" dirty="0">
              <a:solidFill>
                <a:srgbClr val="00B050"/>
              </a:solidFill>
            </a:endParaRPr>
          </a:p>
          <a:p>
            <a:pPr lvl="1"/>
            <a:r>
              <a:rPr lang="da-DK" dirty="0"/>
              <a:t>Julie: </a:t>
            </a:r>
            <a:r>
              <a:rPr lang="da-DK" i="1" dirty="0" err="1">
                <a:solidFill>
                  <a:schemeClr val="tx2"/>
                </a:solidFill>
              </a:rPr>
              <a:t>Study</a:t>
            </a:r>
            <a:r>
              <a:rPr lang="da-DK" i="1" dirty="0">
                <a:solidFill>
                  <a:schemeClr val="tx2"/>
                </a:solidFill>
              </a:rPr>
              <a:t> of SM-EFT </a:t>
            </a:r>
            <a:r>
              <a:rPr lang="da-DK" i="1" dirty="0" err="1">
                <a:solidFill>
                  <a:schemeClr val="tx2"/>
                </a:solidFill>
              </a:rPr>
              <a:t>anomalous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contributions</a:t>
            </a:r>
            <a:r>
              <a:rPr lang="da-DK" i="1" dirty="0">
                <a:solidFill>
                  <a:schemeClr val="tx2"/>
                </a:solidFill>
              </a:rPr>
              <a:t> in 𝑡𝑡</a:t>
            </a:r>
            <a:r>
              <a:rPr lang="az-Cyrl-AZ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production</a:t>
            </a:r>
            <a:r>
              <a:rPr lang="da-DK" i="1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da-DK" dirty="0" err="1">
                <a:solidFill>
                  <a:srgbClr val="00B050"/>
                </a:solidFill>
              </a:rPr>
              <a:t>PhD</a:t>
            </a:r>
            <a:r>
              <a:rPr lang="da-DK" dirty="0">
                <a:solidFill>
                  <a:srgbClr val="00B050"/>
                </a:solidFill>
              </a:rPr>
              <a:t> student at DESY, Hamburg</a:t>
            </a:r>
          </a:p>
          <a:p>
            <a:pPr lvl="1"/>
            <a:r>
              <a:rPr lang="da-DK" dirty="0"/>
              <a:t>Katinka:</a:t>
            </a:r>
            <a:r>
              <a:rPr lang="da-DK" dirty="0">
                <a:solidFill>
                  <a:srgbClr val="00B050"/>
                </a:solidFill>
              </a:rPr>
              <a:t> </a:t>
            </a:r>
            <a:r>
              <a:rPr lang="da-DK" i="1" dirty="0">
                <a:solidFill>
                  <a:schemeClr val="tx2"/>
                </a:solidFill>
              </a:rPr>
              <a:t>Tau </a:t>
            </a:r>
            <a:r>
              <a:rPr lang="da-DK" i="1" dirty="0" err="1">
                <a:solidFill>
                  <a:schemeClr val="tx2"/>
                </a:solidFill>
              </a:rPr>
              <a:t>Decay</a:t>
            </a:r>
            <a:r>
              <a:rPr lang="da-DK" i="1" dirty="0">
                <a:solidFill>
                  <a:schemeClr val="tx2"/>
                </a:solidFill>
              </a:rPr>
              <a:t> Mode </a:t>
            </a:r>
            <a:r>
              <a:rPr lang="da-DK" i="1" dirty="0" err="1">
                <a:solidFill>
                  <a:schemeClr val="tx2"/>
                </a:solidFill>
              </a:rPr>
              <a:t>Identification</a:t>
            </a:r>
            <a:r>
              <a:rPr lang="da-DK" i="1" dirty="0">
                <a:solidFill>
                  <a:schemeClr val="tx2"/>
                </a:solidFill>
              </a:rPr>
              <a:t> in a Liquid Argon </a:t>
            </a:r>
            <a:r>
              <a:rPr lang="da-DK" i="1" dirty="0" err="1">
                <a:solidFill>
                  <a:schemeClr val="tx2"/>
                </a:solidFill>
              </a:rPr>
              <a:t>Electromagnetic</a:t>
            </a:r>
            <a:r>
              <a:rPr lang="da-DK" i="1" dirty="0">
                <a:solidFill>
                  <a:schemeClr val="tx2"/>
                </a:solidFill>
              </a:rPr>
              <a:t> </a:t>
            </a:r>
            <a:r>
              <a:rPr lang="da-DK" i="1" dirty="0" err="1">
                <a:solidFill>
                  <a:schemeClr val="tx2"/>
                </a:solidFill>
              </a:rPr>
              <a:t>Calorimeter</a:t>
            </a:r>
            <a:r>
              <a:rPr lang="da-DK" i="1" dirty="0">
                <a:solidFill>
                  <a:schemeClr val="tx2"/>
                </a:solidFill>
              </a:rPr>
              <a:t> at the FCC-</a:t>
            </a:r>
            <a:r>
              <a:rPr lang="da-DK" i="1" dirty="0" err="1">
                <a:solidFill>
                  <a:schemeClr val="tx2"/>
                </a:solidFill>
              </a:rPr>
              <a:t>ee</a:t>
            </a:r>
            <a:r>
              <a:rPr lang="da-DK" i="1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da-DK" i="1" dirty="0">
                <a:solidFill>
                  <a:srgbClr val="00B050"/>
                </a:solidFill>
              </a:rPr>
              <a:t>?</a:t>
            </a:r>
          </a:p>
          <a:p>
            <a:pPr lvl="1"/>
            <a:endParaRPr lang="da-DK" dirty="0">
              <a:solidFill>
                <a:srgbClr val="00B050"/>
              </a:solidFill>
            </a:endParaRPr>
          </a:p>
          <a:p>
            <a:pPr lvl="1"/>
            <a:endParaRPr lang="da-DK" dirty="0"/>
          </a:p>
          <a:p>
            <a:pPr lvl="2"/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231C1-012E-6449-A2CC-2F59ED80E2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A68CC-429E-5B4E-B986-93E4A0225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3AA0D-2099-B241-A951-D9A7AA3BD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67FC7-29BD-4446-941D-68AA595D9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791607"/>
            <a:ext cx="3129937" cy="2690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713C4E-8D93-E04C-B8E7-1E03C9B8F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962176"/>
            <a:ext cx="3124200" cy="23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3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CBFB-BD47-214F-8369-02A721E2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ACCD-B2CC-B248-BACE-DA453B3A0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Standard Model is </a:t>
            </a:r>
            <a:r>
              <a:rPr lang="da-DK" dirty="0" err="1"/>
              <a:t>extremely</a:t>
            </a:r>
            <a:r>
              <a:rPr lang="da-DK" dirty="0"/>
              <a:t> succesful in </a:t>
            </a:r>
            <a:r>
              <a:rPr lang="da-DK" dirty="0" err="1"/>
              <a:t>parametrizing</a:t>
            </a:r>
            <a:r>
              <a:rPr lang="da-DK" dirty="0"/>
              <a:t> Nature as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observe</a:t>
            </a:r>
            <a:r>
              <a:rPr lang="da-DK" dirty="0"/>
              <a:t> it in </a:t>
            </a:r>
            <a:r>
              <a:rPr lang="da-DK" dirty="0" err="1"/>
              <a:t>our</a:t>
            </a:r>
            <a:r>
              <a:rPr lang="da-DK" dirty="0"/>
              <a:t> laboratories</a:t>
            </a:r>
          </a:p>
          <a:p>
            <a:r>
              <a:rPr lang="da-DK" dirty="0" err="1"/>
              <a:t>Leaves</a:t>
            </a:r>
            <a:r>
              <a:rPr lang="da-DK" dirty="0"/>
              <a:t>, </a:t>
            </a:r>
            <a:r>
              <a:rPr lang="da-DK" dirty="0" err="1"/>
              <a:t>however</a:t>
            </a:r>
            <a:r>
              <a:rPr lang="da-DK" dirty="0"/>
              <a:t>, </a:t>
            </a:r>
            <a:r>
              <a:rPr lang="da-DK" dirty="0" err="1"/>
              <a:t>unanswered</a:t>
            </a:r>
            <a:r>
              <a:rPr lang="da-DK" dirty="0"/>
              <a:t> the </a:t>
            </a:r>
            <a:r>
              <a:rPr lang="da-DK" dirty="0" err="1"/>
              <a:t>deepest</a:t>
            </a:r>
            <a:r>
              <a:rPr lang="da-DK" dirty="0"/>
              <a:t> </a:t>
            </a:r>
            <a:r>
              <a:rPr lang="da-DK" dirty="0" err="1"/>
              <a:t>questions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Nature</a:t>
            </a:r>
          </a:p>
          <a:p>
            <a:r>
              <a:rPr lang="da-DK" dirty="0" err="1"/>
              <a:t>Exciting</a:t>
            </a:r>
            <a:r>
              <a:rPr lang="da-DK" dirty="0"/>
              <a:t> future </a:t>
            </a:r>
            <a:r>
              <a:rPr lang="da-DK" dirty="0" err="1"/>
              <a:t>ahead</a:t>
            </a:r>
            <a:endParaRPr lang="da-DK" dirty="0"/>
          </a:p>
          <a:p>
            <a:pPr lvl="1"/>
            <a:r>
              <a:rPr lang="da-DK" dirty="0"/>
              <a:t>LHC + HL-LHC:</a:t>
            </a:r>
          </a:p>
          <a:p>
            <a:pPr lvl="2"/>
            <a:r>
              <a:rPr lang="da-DK" dirty="0" err="1"/>
              <a:t>Searches</a:t>
            </a:r>
            <a:r>
              <a:rPr lang="da-DK" dirty="0"/>
              <a:t>:</a:t>
            </a:r>
          </a:p>
          <a:p>
            <a:pPr lvl="3"/>
            <a:r>
              <a:rPr lang="da-DK" dirty="0"/>
              <a:t>Be </a:t>
            </a:r>
            <a:r>
              <a:rPr lang="da-DK" dirty="0" err="1"/>
              <a:t>prepared</a:t>
            </a:r>
            <a:r>
              <a:rPr lang="da-DK" dirty="0"/>
              <a:t> for the </a:t>
            </a:r>
            <a:r>
              <a:rPr lang="da-DK" dirty="0" err="1"/>
              <a:t>unexpected</a:t>
            </a:r>
            <a:endParaRPr lang="da-DK" dirty="0"/>
          </a:p>
          <a:p>
            <a:pPr lvl="3"/>
            <a:r>
              <a:rPr lang="da-DK" dirty="0" err="1"/>
              <a:t>Both</a:t>
            </a:r>
            <a:r>
              <a:rPr lang="da-DK" dirty="0"/>
              <a:t> in general purpose </a:t>
            </a:r>
            <a:r>
              <a:rPr lang="da-DK" dirty="0" err="1"/>
              <a:t>experiments</a:t>
            </a:r>
            <a:r>
              <a:rPr lang="da-DK" dirty="0"/>
              <a:t> and in </a:t>
            </a:r>
            <a:r>
              <a:rPr lang="da-DK" dirty="0" err="1"/>
              <a:t>dedicated</a:t>
            </a:r>
            <a:r>
              <a:rPr lang="da-DK" dirty="0"/>
              <a:t>, small, ”</a:t>
            </a:r>
            <a:r>
              <a:rPr lang="da-DK" dirty="0" err="1"/>
              <a:t>parasitic</a:t>
            </a:r>
            <a:r>
              <a:rPr lang="da-DK" dirty="0"/>
              <a:t>” </a:t>
            </a:r>
            <a:r>
              <a:rPr lang="da-DK" dirty="0" err="1"/>
              <a:t>experiments</a:t>
            </a:r>
            <a:endParaRPr lang="da-DK" dirty="0"/>
          </a:p>
          <a:p>
            <a:pPr lvl="2"/>
            <a:r>
              <a:rPr lang="da-DK" dirty="0"/>
              <a:t>Precision </a:t>
            </a:r>
            <a:r>
              <a:rPr lang="da-DK" dirty="0" err="1"/>
              <a:t>measurements</a:t>
            </a:r>
            <a:r>
              <a:rPr lang="da-DK" dirty="0"/>
              <a:t>: </a:t>
            </a:r>
          </a:p>
          <a:p>
            <a:pPr lvl="3"/>
            <a:r>
              <a:rPr lang="da-DK" dirty="0"/>
              <a:t>top </a:t>
            </a:r>
            <a:r>
              <a:rPr lang="da-DK" dirty="0" err="1"/>
              <a:t>quark</a:t>
            </a:r>
            <a:r>
              <a:rPr lang="da-DK" dirty="0"/>
              <a:t> and W </a:t>
            </a:r>
            <a:r>
              <a:rPr lang="da-DK" dirty="0" err="1"/>
              <a:t>boson</a:t>
            </a:r>
            <a:r>
              <a:rPr lang="da-DK" dirty="0"/>
              <a:t> masses </a:t>
            </a:r>
            <a:r>
              <a:rPr lang="da-DK" dirty="0">
                <a:solidFill>
                  <a:srgbClr val="7030A0"/>
                </a:solidFill>
              </a:rPr>
              <a:t>(</a:t>
            </a:r>
            <a:r>
              <a:rPr lang="da-DK" dirty="0" err="1">
                <a:solidFill>
                  <a:srgbClr val="7030A0"/>
                </a:solidFill>
              </a:rPr>
              <a:t>we</a:t>
            </a:r>
            <a:r>
              <a:rPr lang="da-DK" dirty="0">
                <a:solidFill>
                  <a:srgbClr val="7030A0"/>
                </a:solidFill>
              </a:rPr>
              <a:t> </a:t>
            </a:r>
            <a:r>
              <a:rPr lang="da-DK" dirty="0" err="1">
                <a:solidFill>
                  <a:srgbClr val="7030A0"/>
                </a:solidFill>
              </a:rPr>
              <a:t>really</a:t>
            </a:r>
            <a:r>
              <a:rPr lang="da-DK" dirty="0">
                <a:solidFill>
                  <a:srgbClr val="7030A0"/>
                </a:solidFill>
              </a:rPr>
              <a:t> </a:t>
            </a:r>
            <a:r>
              <a:rPr lang="da-DK" dirty="0" err="1">
                <a:solidFill>
                  <a:srgbClr val="7030A0"/>
                </a:solidFill>
              </a:rPr>
              <a:t>should</a:t>
            </a:r>
            <a:r>
              <a:rPr lang="da-DK" dirty="0">
                <a:solidFill>
                  <a:srgbClr val="7030A0"/>
                </a:solidFill>
              </a:rPr>
              <a:t> </a:t>
            </a:r>
            <a:r>
              <a:rPr lang="da-DK" dirty="0" err="1">
                <a:solidFill>
                  <a:srgbClr val="7030A0"/>
                </a:solidFill>
              </a:rPr>
              <a:t>try</a:t>
            </a:r>
            <a:r>
              <a:rPr lang="da-DK" dirty="0">
                <a:solidFill>
                  <a:srgbClr val="7030A0"/>
                </a:solidFill>
              </a:rPr>
              <a:t> to beat </a:t>
            </a:r>
            <a:r>
              <a:rPr lang="da-DK" dirty="0" err="1">
                <a:solidFill>
                  <a:srgbClr val="7030A0"/>
                </a:solidFill>
              </a:rPr>
              <a:t>CDF’s</a:t>
            </a:r>
            <a:r>
              <a:rPr lang="da-DK" dirty="0">
                <a:solidFill>
                  <a:srgbClr val="7030A0"/>
                </a:solidFill>
              </a:rPr>
              <a:t> 9.4 </a:t>
            </a:r>
            <a:r>
              <a:rPr lang="da-DK" dirty="0" err="1">
                <a:solidFill>
                  <a:srgbClr val="7030A0"/>
                </a:solidFill>
              </a:rPr>
              <a:t>MeV</a:t>
            </a:r>
            <a:r>
              <a:rPr lang="da-DK" dirty="0">
                <a:solidFill>
                  <a:srgbClr val="7030A0"/>
                </a:solidFill>
              </a:rPr>
              <a:t> </a:t>
            </a:r>
            <a:r>
              <a:rPr lang="da-DK" dirty="0" err="1">
                <a:solidFill>
                  <a:srgbClr val="7030A0"/>
                </a:solidFill>
              </a:rPr>
              <a:t>precision</a:t>
            </a:r>
            <a:r>
              <a:rPr lang="da-DK" dirty="0">
                <a:solidFill>
                  <a:srgbClr val="7030A0"/>
                </a:solidFill>
              </a:rPr>
              <a:t>)</a:t>
            </a:r>
          </a:p>
          <a:p>
            <a:pPr lvl="3"/>
            <a:r>
              <a:rPr lang="da-DK" dirty="0" err="1"/>
              <a:t>Higgs</a:t>
            </a:r>
            <a:r>
              <a:rPr lang="da-DK" dirty="0"/>
              <a:t> </a:t>
            </a:r>
            <a:r>
              <a:rPr lang="da-DK" dirty="0" err="1"/>
              <a:t>couplings</a:t>
            </a:r>
            <a:r>
              <a:rPr lang="da-DK" dirty="0"/>
              <a:t> to </a:t>
            </a:r>
            <a:r>
              <a:rPr lang="da-DK" dirty="0" err="1"/>
              <a:t>few</a:t>
            </a:r>
            <a:r>
              <a:rPr lang="da-DK" dirty="0"/>
              <a:t> %-</a:t>
            </a:r>
            <a:r>
              <a:rPr lang="da-DK" dirty="0" err="1"/>
              <a:t>level</a:t>
            </a:r>
            <a:r>
              <a:rPr lang="da-DK" dirty="0"/>
              <a:t>; </a:t>
            </a:r>
            <a:r>
              <a:rPr lang="da-DK" dirty="0" err="1"/>
              <a:t>Higgs</a:t>
            </a:r>
            <a:r>
              <a:rPr lang="da-DK" dirty="0"/>
              <a:t> </a:t>
            </a:r>
            <a:r>
              <a:rPr lang="da-DK" dirty="0" err="1"/>
              <a:t>triple</a:t>
            </a:r>
            <a:r>
              <a:rPr lang="da-DK" dirty="0"/>
              <a:t> </a:t>
            </a:r>
            <a:r>
              <a:rPr lang="da-DK" dirty="0" err="1"/>
              <a:t>selfcoupling</a:t>
            </a:r>
            <a:r>
              <a:rPr lang="da-DK" dirty="0"/>
              <a:t> (</a:t>
            </a:r>
            <a:r>
              <a:rPr lang="el-GR" dirty="0"/>
              <a:t>λ</a:t>
            </a:r>
            <a:r>
              <a:rPr lang="da-DK" baseline="-25000" dirty="0"/>
              <a:t>3</a:t>
            </a:r>
            <a:r>
              <a:rPr lang="da-DK" dirty="0"/>
              <a:t>) to 50% </a:t>
            </a:r>
          </a:p>
          <a:p>
            <a:pPr lvl="1"/>
            <a:r>
              <a:rPr lang="da-DK" dirty="0"/>
              <a:t>High </a:t>
            </a:r>
            <a:r>
              <a:rPr lang="da-DK" dirty="0" err="1"/>
              <a:t>intensity</a:t>
            </a:r>
            <a:r>
              <a:rPr lang="da-DK" dirty="0"/>
              <a:t> </a:t>
            </a:r>
            <a:r>
              <a:rPr lang="da-DK" dirty="0" err="1"/>
              <a:t>beam</a:t>
            </a:r>
            <a:r>
              <a:rPr lang="da-DK" dirty="0"/>
              <a:t> dump </a:t>
            </a:r>
            <a:r>
              <a:rPr lang="da-DK" dirty="0" err="1"/>
              <a:t>experiments</a:t>
            </a:r>
            <a:r>
              <a:rPr lang="da-DK" dirty="0"/>
              <a:t> (</a:t>
            </a:r>
            <a:r>
              <a:rPr lang="da-DK" dirty="0" err="1"/>
              <a:t>SHiP</a:t>
            </a:r>
            <a:r>
              <a:rPr lang="da-DK" dirty="0"/>
              <a:t>) ?</a:t>
            </a:r>
          </a:p>
          <a:p>
            <a:pPr lvl="2"/>
            <a:r>
              <a:rPr lang="da-DK" dirty="0" err="1"/>
              <a:t>Priority</a:t>
            </a:r>
            <a:r>
              <a:rPr lang="da-DK" dirty="0"/>
              <a:t> in </a:t>
            </a:r>
            <a:r>
              <a:rPr lang="da-DK" dirty="0" err="1"/>
              <a:t>next</a:t>
            </a:r>
            <a:r>
              <a:rPr lang="da-DK" dirty="0"/>
              <a:t> ESPP?</a:t>
            </a:r>
          </a:p>
          <a:p>
            <a:pPr lvl="1"/>
            <a:r>
              <a:rPr lang="da-DK" dirty="0"/>
              <a:t>Future </a:t>
            </a:r>
            <a:r>
              <a:rPr lang="da-DK" dirty="0" err="1"/>
              <a:t>Circular</a:t>
            </a:r>
            <a:r>
              <a:rPr lang="da-DK" dirty="0"/>
              <a:t> </a:t>
            </a:r>
            <a:r>
              <a:rPr lang="da-DK" dirty="0" err="1"/>
              <a:t>Collider</a:t>
            </a:r>
            <a:endParaRPr lang="da-DK" dirty="0"/>
          </a:p>
          <a:p>
            <a:pPr lvl="2"/>
            <a:r>
              <a:rPr lang="da-DK" dirty="0" err="1"/>
              <a:t>Ongoing</a:t>
            </a:r>
            <a:r>
              <a:rPr lang="da-DK" dirty="0"/>
              <a:t> </a:t>
            </a:r>
            <a:r>
              <a:rPr lang="da-DK" dirty="0" err="1"/>
              <a:t>Feasibility</a:t>
            </a:r>
            <a:r>
              <a:rPr lang="da-DK" dirty="0"/>
              <a:t> </a:t>
            </a:r>
            <a:r>
              <a:rPr lang="da-DK" dirty="0" err="1"/>
              <a:t>Study</a:t>
            </a:r>
            <a:r>
              <a:rPr lang="da-DK" dirty="0"/>
              <a:t> for decision on </a:t>
            </a:r>
            <a:r>
              <a:rPr lang="da-DK" dirty="0" err="1"/>
              <a:t>first</a:t>
            </a:r>
            <a:r>
              <a:rPr lang="da-DK" dirty="0"/>
              <a:t> step (FCC-</a:t>
            </a:r>
            <a:r>
              <a:rPr lang="da-DK" dirty="0" err="1"/>
              <a:t>ee</a:t>
            </a:r>
            <a:r>
              <a:rPr lang="da-DK" dirty="0"/>
              <a:t>) by </a:t>
            </a:r>
            <a:r>
              <a:rPr lang="da-DK" dirty="0" err="1"/>
              <a:t>next</a:t>
            </a:r>
            <a:r>
              <a:rPr lang="da-DK" dirty="0"/>
              <a:t> ESPP (~2026)</a:t>
            </a:r>
          </a:p>
          <a:p>
            <a:pPr lvl="2"/>
            <a:r>
              <a:rPr lang="da-DK" dirty="0" err="1"/>
              <a:t>Possible</a:t>
            </a:r>
            <a:r>
              <a:rPr lang="da-DK" dirty="0"/>
              <a:t> long term future for CERN</a:t>
            </a:r>
          </a:p>
          <a:p>
            <a:pPr lvl="3"/>
            <a:r>
              <a:rPr lang="da-DK" dirty="0"/>
              <a:t>FCC-IS: FCC-</a:t>
            </a:r>
            <a:r>
              <a:rPr lang="da-DK" dirty="0" err="1"/>
              <a:t>ee</a:t>
            </a:r>
            <a:r>
              <a:rPr lang="da-DK" dirty="0"/>
              <a:t> </a:t>
            </a:r>
            <a:r>
              <a:rPr lang="da-DK" dirty="0" err="1"/>
              <a:t>followed</a:t>
            </a:r>
            <a:r>
              <a:rPr lang="da-DK" dirty="0"/>
              <a:t> by FCC-hh</a:t>
            </a:r>
          </a:p>
          <a:p>
            <a:pPr lvl="3"/>
            <a:r>
              <a:rPr lang="da-DK" dirty="0" err="1"/>
              <a:t>Unchallenged</a:t>
            </a:r>
            <a:r>
              <a:rPr lang="da-DK" dirty="0"/>
              <a:t> </a:t>
            </a:r>
            <a:r>
              <a:rPr lang="da-DK" dirty="0" err="1"/>
              <a:t>precision</a:t>
            </a:r>
            <a:r>
              <a:rPr lang="da-DK" dirty="0"/>
              <a:t> tests of Standard Model </a:t>
            </a:r>
            <a:r>
              <a:rPr lang="da-DK" dirty="0" err="1"/>
              <a:t>including</a:t>
            </a:r>
            <a:r>
              <a:rPr lang="da-DK" dirty="0"/>
              <a:t> </a:t>
            </a:r>
            <a:r>
              <a:rPr lang="da-DK" dirty="0" err="1"/>
              <a:t>Higgs</a:t>
            </a:r>
            <a:r>
              <a:rPr lang="da-DK" dirty="0"/>
              <a:t> </a:t>
            </a:r>
            <a:r>
              <a:rPr lang="da-DK" dirty="0" err="1"/>
              <a:t>sector</a:t>
            </a:r>
            <a:r>
              <a:rPr lang="da-DK" dirty="0"/>
              <a:t> (</a:t>
            </a:r>
            <a:r>
              <a:rPr lang="el-GR" dirty="0"/>
              <a:t>λ</a:t>
            </a:r>
            <a:r>
              <a:rPr lang="da-DK" baseline="-25000" dirty="0"/>
              <a:t>3 </a:t>
            </a:r>
            <a:r>
              <a:rPr lang="da-DK" dirty="0"/>
              <a:t>to </a:t>
            </a:r>
            <a:r>
              <a:rPr lang="da-DK" dirty="0" err="1"/>
              <a:t>few</a:t>
            </a:r>
            <a:r>
              <a:rPr lang="da-DK" dirty="0"/>
              <a:t> %)</a:t>
            </a:r>
          </a:p>
          <a:p>
            <a:pPr lvl="3"/>
            <a:r>
              <a:rPr lang="da-DK" dirty="0" err="1"/>
              <a:t>Unprecedented</a:t>
            </a:r>
            <a:r>
              <a:rPr lang="da-DK" dirty="0"/>
              <a:t> </a:t>
            </a:r>
            <a:r>
              <a:rPr lang="da-DK" dirty="0" err="1"/>
              <a:t>sensitivity</a:t>
            </a:r>
            <a:r>
              <a:rPr lang="da-DK" dirty="0"/>
              <a:t> to New </a:t>
            </a:r>
            <a:r>
              <a:rPr lang="da-DK" dirty="0" err="1"/>
              <a:t>Physics</a:t>
            </a:r>
            <a:r>
              <a:rPr lang="da-DK" dirty="0"/>
              <a:t>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indirectly</a:t>
            </a:r>
            <a:r>
              <a:rPr lang="da-DK" dirty="0"/>
              <a:t> (</a:t>
            </a:r>
            <a:r>
              <a:rPr lang="da-DK" b="1" dirty="0" err="1"/>
              <a:t>precision</a:t>
            </a:r>
            <a:r>
              <a:rPr lang="da-DK" b="1" dirty="0"/>
              <a:t> </a:t>
            </a:r>
            <a:r>
              <a:rPr lang="da-DK" b="1" dirty="0" err="1"/>
              <a:t>measurements</a:t>
            </a:r>
            <a:r>
              <a:rPr lang="da-DK" dirty="0"/>
              <a:t>) and </a:t>
            </a:r>
            <a:r>
              <a:rPr lang="da-DK" dirty="0" err="1"/>
              <a:t>directly</a:t>
            </a:r>
            <a:r>
              <a:rPr lang="da-DK" dirty="0"/>
              <a:t> at </a:t>
            </a:r>
            <a:r>
              <a:rPr lang="da-DK" b="1" dirty="0" err="1"/>
              <a:t>intensity</a:t>
            </a:r>
            <a:r>
              <a:rPr lang="da-DK" dirty="0"/>
              <a:t> as </a:t>
            </a:r>
            <a:r>
              <a:rPr lang="da-DK" dirty="0" err="1"/>
              <a:t>well</a:t>
            </a:r>
            <a:r>
              <a:rPr lang="da-DK" dirty="0"/>
              <a:t> as at </a:t>
            </a:r>
            <a:r>
              <a:rPr lang="da-DK" b="1" dirty="0" err="1"/>
              <a:t>energy</a:t>
            </a:r>
            <a:r>
              <a:rPr lang="da-DK" b="1" dirty="0"/>
              <a:t> </a:t>
            </a:r>
            <a:r>
              <a:rPr lang="da-DK" b="1" dirty="0" err="1"/>
              <a:t>frontier</a:t>
            </a:r>
            <a:endParaRPr lang="da-DK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B9311-669B-8E47-9692-43D5953F6D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74E8-3881-4248-A7C8-AE853C985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29BB-7EA2-304A-B162-5EFA9AF48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eyond the Standard Model physics…"/>
          <p:cNvSpPr txBox="1">
            <a:spLocks noGrp="1"/>
          </p:cNvSpPr>
          <p:nvPr>
            <p:ph type="title" idx="4294967295"/>
          </p:nvPr>
        </p:nvSpPr>
        <p:spPr>
          <a:xfrm>
            <a:off x="2208949" y="180542"/>
            <a:ext cx="8085137" cy="1119188"/>
          </a:xfrm>
          <a:prstGeom prst="rect">
            <a:avLst/>
          </a:prstGeom>
        </p:spPr>
        <p:txBody>
          <a:bodyPr/>
          <a:lstStyle/>
          <a:p>
            <a:pPr defTabSz="234127">
              <a:defRPr sz="4845">
                <a:solidFill>
                  <a:srgbClr val="5E5E5E"/>
                </a:solidFill>
              </a:defRPr>
            </a:pPr>
            <a:r>
              <a:rPr sz="4000" dirty="0"/>
              <a:t>Beyond the Standard Model physics</a:t>
            </a:r>
          </a:p>
          <a:p>
            <a:pPr defTabSz="234127">
              <a:lnSpc>
                <a:spcPct val="100000"/>
              </a:lnSpc>
              <a:defRPr sz="4845">
                <a:solidFill>
                  <a:srgbClr val="5E5E5E"/>
                </a:solidFill>
              </a:defRPr>
            </a:pPr>
            <a:r>
              <a:rPr sz="4000" dirty="0"/>
              <a:t>and where NBI is going to find it</a:t>
            </a:r>
          </a:p>
        </p:txBody>
      </p:sp>
      <p:pic>
        <p:nvPicPr>
          <p:cNvPr id="121" name="Planck_Cosmic recipe pie chart_crop.jpg" descr="Planck_Cosmic recipe pie chart_cr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0370" y="1600200"/>
            <a:ext cx="2323627" cy="2128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M+H_LR.pdf" descr="SM+H_L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1519" y="1376018"/>
            <a:ext cx="2961349" cy="20704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Unknown-5.jpg"/>
          <p:cNvGrpSpPr/>
          <p:nvPr/>
        </p:nvGrpSpPr>
        <p:grpSpPr>
          <a:xfrm>
            <a:off x="1411121" y="1708649"/>
            <a:ext cx="2524656" cy="1793370"/>
            <a:chOff x="0" y="0"/>
            <a:chExt cx="3590621" cy="2550569"/>
          </a:xfrm>
        </p:grpSpPr>
        <p:pic>
          <p:nvPicPr>
            <p:cNvPr id="124" name="Unknown-5.jpg" descr="Unknown-5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336622" cy="22203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Unknown-5.jpg" descr="Unknown-5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90622" cy="2550570"/>
            </a:xfrm>
            <a:prstGeom prst="rect">
              <a:avLst/>
            </a:prstGeom>
            <a:effectLst/>
          </p:spPr>
        </p:pic>
      </p:grpSp>
      <p:sp>
        <p:nvSpPr>
          <p:cNvPr id="126" name="Rectangle"/>
          <p:cNvSpPr/>
          <p:nvPr/>
        </p:nvSpPr>
        <p:spPr>
          <a:xfrm>
            <a:off x="7492877" y="2596475"/>
            <a:ext cx="199526" cy="101320"/>
          </a:xfrm>
          <a:prstGeom prst="rect">
            <a:avLst/>
          </a:prstGeom>
          <a:solidFill>
            <a:srgbClr val="2DFFFE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27" name="125"/>
          <p:cNvSpPr txBox="1"/>
          <p:nvPr/>
        </p:nvSpPr>
        <p:spPr>
          <a:xfrm>
            <a:off x="7162800" y="2514600"/>
            <a:ext cx="192361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562"/>
              <a:t>125</a:t>
            </a:r>
          </a:p>
        </p:txBody>
      </p:sp>
      <p:sp>
        <p:nvSpPr>
          <p:cNvPr id="128" name="?"/>
          <p:cNvSpPr txBox="1"/>
          <p:nvPr/>
        </p:nvSpPr>
        <p:spPr>
          <a:xfrm>
            <a:off x="10704239" y="2243498"/>
            <a:ext cx="19236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687"/>
              <a:t>?</a:t>
            </a:r>
          </a:p>
        </p:txBody>
      </p:sp>
      <p:sp>
        <p:nvSpPr>
          <p:cNvPr id="129" name="?"/>
          <p:cNvSpPr txBox="1"/>
          <p:nvPr/>
        </p:nvSpPr>
        <p:spPr>
          <a:xfrm>
            <a:off x="9510596" y="1752777"/>
            <a:ext cx="19236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687"/>
              <a:t>?</a:t>
            </a:r>
          </a:p>
        </p:txBody>
      </p:sp>
      <p:sp>
        <p:nvSpPr>
          <p:cNvPr id="130" name="?"/>
          <p:cNvSpPr txBox="1"/>
          <p:nvPr/>
        </p:nvSpPr>
        <p:spPr>
          <a:xfrm>
            <a:off x="9086717" y="2621178"/>
            <a:ext cx="19236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687"/>
              <a:t>?</a:t>
            </a:r>
          </a:p>
        </p:txBody>
      </p:sp>
      <p:grpSp>
        <p:nvGrpSpPr>
          <p:cNvPr id="133" name="TwoFrontiersRichard.pdf"/>
          <p:cNvGrpSpPr/>
          <p:nvPr/>
        </p:nvGrpSpPr>
        <p:grpSpPr>
          <a:xfrm>
            <a:off x="990600" y="3743268"/>
            <a:ext cx="5105400" cy="3114732"/>
            <a:chOff x="0" y="0"/>
            <a:chExt cx="7261012" cy="4429839"/>
          </a:xfrm>
        </p:grpSpPr>
        <p:pic>
          <p:nvPicPr>
            <p:cNvPr id="132" name="TwoFrontiersRichard.pdf" descr="TwoFrontiersRichard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708336" cy="39089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TwoFrontiersRichard.pdf" descr="TwoFrontiersRichard.pdf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261012" cy="4429839"/>
            </a:xfrm>
            <a:prstGeom prst="rect">
              <a:avLst/>
            </a:prstGeom>
            <a:effectLst/>
          </p:spPr>
        </p:pic>
      </p:grpSp>
      <p:sp>
        <p:nvSpPr>
          <p:cNvPr id="134" name="FCC-ee"/>
          <p:cNvSpPr/>
          <p:nvPr/>
        </p:nvSpPr>
        <p:spPr>
          <a:xfrm>
            <a:off x="1905000" y="4392493"/>
            <a:ext cx="1176903" cy="718521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547" dirty="0"/>
              <a:t>FCC-</a:t>
            </a:r>
            <a:r>
              <a:rPr sz="1547" dirty="0" err="1"/>
              <a:t>ee</a:t>
            </a:r>
            <a:endParaRPr sz="1547" dirty="0"/>
          </a:p>
        </p:txBody>
      </p:sp>
      <p:sp>
        <p:nvSpPr>
          <p:cNvPr id="135" name="We did not find new particles because they are:…"/>
          <p:cNvSpPr txBox="1"/>
          <p:nvPr/>
        </p:nvSpPr>
        <p:spPr>
          <a:xfrm>
            <a:off x="6378888" y="5157991"/>
            <a:ext cx="5415657" cy="995465"/>
          </a:xfrm>
          <a:prstGeom prst="rect">
            <a:avLst/>
          </a:prstGeom>
          <a:ln w="285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3100">
                <a:solidFill>
                  <a:srgbClr val="5E5E5E"/>
                </a:solidFill>
              </a:defRPr>
            </a:pPr>
            <a:r>
              <a:rPr lang="da-DK" sz="2000" dirty="0"/>
              <a:t>D</a:t>
            </a:r>
            <a:r>
              <a:rPr sz="2000" dirty="0"/>
              <a:t>id not </a:t>
            </a:r>
            <a:r>
              <a:rPr lang="da-DK" sz="2000" dirty="0" err="1"/>
              <a:t>yet</a:t>
            </a:r>
            <a:r>
              <a:rPr lang="da-DK" sz="2000" dirty="0"/>
              <a:t> </a:t>
            </a:r>
            <a:r>
              <a:rPr sz="2000" dirty="0"/>
              <a:t>find new particles because they are:</a:t>
            </a:r>
          </a:p>
          <a:p>
            <a:pPr marL="334851" indent="-334851">
              <a:buSzPct val="100000"/>
              <a:buAutoNum type="arabicParenR"/>
              <a:defRPr sz="3100">
                <a:solidFill>
                  <a:srgbClr val="5E5E5E"/>
                </a:solidFill>
              </a:defRPr>
            </a:pPr>
            <a:r>
              <a:rPr sz="2000" dirty="0"/>
              <a:t>Too heavy </a:t>
            </a:r>
            <a:r>
              <a:rPr sz="2000" b="1" dirty="0">
                <a:solidFill>
                  <a:srgbClr val="FF0000"/>
                </a:solidFill>
              </a:rPr>
              <a:t>(energy frontier)</a:t>
            </a:r>
          </a:p>
          <a:p>
            <a:pPr marL="334851" indent="-334851">
              <a:buSzPct val="100000"/>
              <a:buAutoNum type="arabicParenR"/>
              <a:defRPr sz="3100">
                <a:solidFill>
                  <a:srgbClr val="5E5E5E"/>
                </a:solidFill>
              </a:defRPr>
            </a:pPr>
            <a:r>
              <a:rPr sz="2000" dirty="0"/>
              <a:t>Interact too weakly </a:t>
            </a:r>
            <a:r>
              <a:rPr sz="2000" b="1" dirty="0">
                <a:solidFill>
                  <a:srgbClr val="FF0000"/>
                </a:solidFill>
              </a:rPr>
              <a:t>(intensity frontier)</a:t>
            </a:r>
          </a:p>
        </p:txBody>
      </p:sp>
    </p:spTree>
    <p:extLst>
      <p:ext uri="{BB962C8B-B14F-4D97-AF65-F5344CB8AC3E}">
        <p14:creationId xmlns:p14="http://schemas.microsoft.com/office/powerpoint/2010/main" val="58331742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iP — Search for Hidden Particles"/>
          <p:cNvSpPr txBox="1">
            <a:spLocks noGrp="1"/>
          </p:cNvSpPr>
          <p:nvPr>
            <p:ph type="title" idx="4294967295"/>
          </p:nvPr>
        </p:nvSpPr>
        <p:spPr>
          <a:xfrm>
            <a:off x="304800" y="188133"/>
            <a:ext cx="7569200" cy="800100"/>
          </a:xfrm>
          <a:prstGeom prst="rect">
            <a:avLst/>
          </a:prstGeom>
        </p:spPr>
        <p:txBody>
          <a:bodyPr/>
          <a:lstStyle>
            <a:lvl1pPr defTabSz="368045">
              <a:defRPr sz="5040">
                <a:solidFill>
                  <a:srgbClr val="5E5E5E"/>
                </a:solidFill>
              </a:defRPr>
            </a:lvl1pPr>
          </a:lstStyle>
          <a:p>
            <a:r>
              <a:rPr sz="4000" dirty="0" err="1"/>
              <a:t>SHiP</a:t>
            </a:r>
            <a:r>
              <a:rPr sz="4000" dirty="0"/>
              <a:t> — Search for Hidden Particles</a:t>
            </a:r>
          </a:p>
        </p:txBody>
      </p:sp>
      <p:grpSp>
        <p:nvGrpSpPr>
          <p:cNvPr id="141" name="Image"/>
          <p:cNvGrpSpPr/>
          <p:nvPr/>
        </p:nvGrpSpPr>
        <p:grpSpPr>
          <a:xfrm>
            <a:off x="95190" y="877353"/>
            <a:ext cx="7270412" cy="3948397"/>
            <a:chOff x="0" y="0"/>
            <a:chExt cx="7316447" cy="4361680"/>
          </a:xfrm>
        </p:grpSpPr>
        <p:pic>
          <p:nvPicPr>
            <p:cNvPr id="1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062448" cy="40314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316448" cy="4361681"/>
            </a:xfrm>
            <a:prstGeom prst="rect">
              <a:avLst/>
            </a:prstGeom>
            <a:effectLst/>
          </p:spPr>
        </p:pic>
      </p:grpSp>
      <p:sp>
        <p:nvSpPr>
          <p:cNvPr id="142" name="For particles below O(10 )GeV SHiP (Search for Hidden Particles) provides unmatched sensitivity"/>
          <p:cNvSpPr txBox="1"/>
          <p:nvPr/>
        </p:nvSpPr>
        <p:spPr>
          <a:xfrm>
            <a:off x="7874000" y="717879"/>
            <a:ext cx="3171324" cy="903132"/>
          </a:xfrm>
          <a:prstGeom prst="rect">
            <a:avLst/>
          </a:prstGeom>
          <a:ln w="285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3100">
                <a:solidFill>
                  <a:srgbClr val="5E5E5E"/>
                </a:solidFill>
              </a:defRPr>
            </a:pPr>
            <a:r>
              <a:rPr sz="1800" dirty="0"/>
              <a:t>For particles below O(10)</a:t>
            </a:r>
            <a:r>
              <a:rPr lang="da-DK" sz="1800" dirty="0"/>
              <a:t> </a:t>
            </a:r>
            <a:r>
              <a:rPr sz="1800" dirty="0"/>
              <a:t>GeV </a:t>
            </a:r>
            <a:r>
              <a:rPr sz="1800" dirty="0" err="1"/>
              <a:t>SHiP</a:t>
            </a:r>
            <a:r>
              <a:rPr sz="1800" dirty="0"/>
              <a:t> provides unmatched sensitivity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17666" y="112152"/>
            <a:ext cx="940131" cy="12551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Image"/>
          <p:cNvGrpSpPr/>
          <p:nvPr/>
        </p:nvGrpSpPr>
        <p:grpSpPr>
          <a:xfrm>
            <a:off x="7239606" y="1645875"/>
            <a:ext cx="4659580" cy="2867533"/>
            <a:chOff x="0" y="0"/>
            <a:chExt cx="6957853" cy="4174563"/>
          </a:xfrm>
        </p:grpSpPr>
        <p:pic>
          <p:nvPicPr>
            <p:cNvPr id="14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6703854" cy="38443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957854" cy="4174564"/>
            </a:xfrm>
            <a:prstGeom prst="rect">
              <a:avLst/>
            </a:prstGeom>
            <a:effectLst/>
          </p:spPr>
        </p:pic>
      </p:grpSp>
      <p:grpSp>
        <p:nvGrpSpPr>
          <p:cNvPr id="149" name="Image"/>
          <p:cNvGrpSpPr/>
          <p:nvPr/>
        </p:nvGrpSpPr>
        <p:grpSpPr>
          <a:xfrm>
            <a:off x="7210701" y="4347658"/>
            <a:ext cx="4828899" cy="2866512"/>
            <a:chOff x="0" y="0"/>
            <a:chExt cx="6249267" cy="3773225"/>
          </a:xfrm>
        </p:grpSpPr>
        <p:pic>
          <p:nvPicPr>
            <p:cNvPr id="14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5995268" cy="3443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Image" descr="Imag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249268" cy="3773226"/>
            </a:xfrm>
            <a:prstGeom prst="rect">
              <a:avLst/>
            </a:prstGeom>
            <a:effectLst/>
          </p:spPr>
        </p:pic>
      </p:grpSp>
      <p:pic>
        <p:nvPicPr>
          <p:cNvPr id="150" name="Line Line" descr="Line 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741554">
            <a:off x="8588463" y="4483651"/>
            <a:ext cx="3080928" cy="288984"/>
          </a:xfrm>
          <a:prstGeom prst="rect">
            <a:avLst/>
          </a:prstGeom>
        </p:spPr>
      </p:pic>
      <p:sp>
        <p:nvSpPr>
          <p:cNvPr id="152" name="SHiP"/>
          <p:cNvSpPr txBox="1"/>
          <p:nvPr/>
        </p:nvSpPr>
        <p:spPr>
          <a:xfrm>
            <a:off x="10058400" y="4111471"/>
            <a:ext cx="851195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601" dirty="0" err="1">
                <a:solidFill>
                  <a:srgbClr val="FF0000"/>
                </a:solidFill>
              </a:rPr>
              <a:t>SHiP</a:t>
            </a:r>
            <a:endParaRPr sz="260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281682-D8FC-5841-A5D3-929EC4CCF3BA}"/>
              </a:ext>
            </a:extLst>
          </p:cNvPr>
          <p:cNvSpPr txBox="1"/>
          <p:nvPr/>
        </p:nvSpPr>
        <p:spPr>
          <a:xfrm>
            <a:off x="820446" y="5352871"/>
            <a:ext cx="596135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Beyond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Colliders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Dump Facility at the SPS …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frontrunners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the CERN budget,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recommendations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80BCB-72C9-D442-9E23-7BED14169106}"/>
              </a:ext>
            </a:extLst>
          </p:cNvPr>
          <p:cNvSpPr txBox="1"/>
          <p:nvPr/>
        </p:nvSpPr>
        <p:spPr>
          <a:xfrm>
            <a:off x="609600" y="5012188"/>
            <a:ext cx="326986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Updage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2020:</a:t>
            </a:r>
          </a:p>
        </p:txBody>
      </p:sp>
    </p:spTree>
    <p:extLst>
      <p:ext uri="{BB962C8B-B14F-4D97-AF65-F5344CB8AC3E}">
        <p14:creationId xmlns:p14="http://schemas.microsoft.com/office/powerpoint/2010/main" val="118171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43BC-A6BD-B34A-A8D1-8546B3F74F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89B2-A288-B14E-9843-C472A61BE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F7682-FBE4-B94F-AC1D-0EF7A48A6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0C3AF7-9645-4E4E-A6CF-A0E75833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SND @ 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766D6-F731-4F49-9723-4A56144E5829}"/>
              </a:ext>
            </a:extLst>
          </p:cNvPr>
          <p:cNvSpPr txBox="1"/>
          <p:nvPr/>
        </p:nvSpPr>
        <p:spPr>
          <a:xfrm>
            <a:off x="394138" y="457200"/>
            <a:ext cx="9982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Stand-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probe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at the LHC in the forward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da-D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FIPs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Feebly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Interacting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Light Dark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Approved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by the CERN Research Board March, 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Under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, data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Run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Comprises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institutes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from 13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a-D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a-D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5" name="Picture 1" descr="page2image7244432">
            <a:extLst>
              <a:ext uri="{FF2B5EF4-FFF2-40B4-BE49-F238E27FC236}">
                <a16:creationId xmlns:a16="http://schemas.microsoft.com/office/drawing/2014/main" id="{3435AAC4-3F83-A241-87C2-61261936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" y="2137579"/>
            <a:ext cx="3796862" cy="234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Image">
            <a:extLst>
              <a:ext uri="{FF2B5EF4-FFF2-40B4-BE49-F238E27FC236}">
                <a16:creationId xmlns:a16="http://schemas.microsoft.com/office/drawing/2014/main" id="{506A2F06-D655-2D41-81DE-CBE938DDDD41}"/>
              </a:ext>
            </a:extLst>
          </p:cNvPr>
          <p:cNvGrpSpPr/>
          <p:nvPr/>
        </p:nvGrpSpPr>
        <p:grpSpPr>
          <a:xfrm>
            <a:off x="4673600" y="2260242"/>
            <a:ext cx="7467600" cy="2160454"/>
            <a:chOff x="0" y="0"/>
            <a:chExt cx="11193697" cy="3370153"/>
          </a:xfrm>
        </p:grpSpPr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201ED1B4-AF3B-A14A-BE4D-28F4CDFD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0939698" cy="30399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EA5D65F4-139E-724F-B63A-3003B5E44E9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93698" cy="3370154"/>
            </a:xfrm>
            <a:prstGeom prst="rect">
              <a:avLst/>
            </a:prstGeom>
            <a:effectLst/>
          </p:spPr>
        </p:pic>
      </p:grp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9565817E-265C-0E45-B245-350C81E8C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08572" y="21573"/>
            <a:ext cx="1883427" cy="188342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grpSp>
        <p:nvGrpSpPr>
          <p:cNvPr id="17" name="Image">
            <a:extLst>
              <a:ext uri="{FF2B5EF4-FFF2-40B4-BE49-F238E27FC236}">
                <a16:creationId xmlns:a16="http://schemas.microsoft.com/office/drawing/2014/main" id="{480C0033-D852-6146-8D81-F3E943AB2463}"/>
              </a:ext>
            </a:extLst>
          </p:cNvPr>
          <p:cNvGrpSpPr/>
          <p:nvPr/>
        </p:nvGrpSpPr>
        <p:grpSpPr>
          <a:xfrm>
            <a:off x="574513" y="4467788"/>
            <a:ext cx="4099087" cy="2236039"/>
            <a:chOff x="0" y="0"/>
            <a:chExt cx="6318168" cy="3290315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7599C877-57A2-024D-9BA9-41B0435D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064169" cy="29601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5289E654-F7F3-B24B-B617-3713839A8B5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318169" cy="3290316"/>
            </a:xfrm>
            <a:prstGeom prst="rect">
              <a:avLst/>
            </a:prstGeom>
            <a:effectLst/>
          </p:spPr>
        </p:pic>
      </p:grp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C7CF7FD6-AA29-9A4F-98AF-2CB66B6D2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04490" y="4477687"/>
            <a:ext cx="3292138" cy="2259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Light Dark Matter">
            <a:extLst>
              <a:ext uri="{FF2B5EF4-FFF2-40B4-BE49-F238E27FC236}">
                <a16:creationId xmlns:a16="http://schemas.microsoft.com/office/drawing/2014/main" id="{E8C74451-FB7A-7E4C-8518-E3FEC6E3B433}"/>
              </a:ext>
            </a:extLst>
          </p:cNvPr>
          <p:cNvSpPr txBox="1"/>
          <p:nvPr/>
        </p:nvSpPr>
        <p:spPr>
          <a:xfrm>
            <a:off x="9011518" y="5263027"/>
            <a:ext cx="1447479" cy="645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1">
                <a:solidFill>
                  <a:srgbClr val="5E5E5E"/>
                </a:solidFill>
              </a:defRPr>
            </a:pPr>
            <a:r>
              <a:rPr sz="1687" dirty="0"/>
              <a:t>Light Dark </a:t>
            </a:r>
            <a:r>
              <a:rPr sz="2039" dirty="0"/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258892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FB843-B7CC-4A4E-AD05-27E7BE4BF7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2131D-9442-404D-9B28-E740D5FF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0A8D8-9074-544D-A522-4D1A16593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FC6735-09C3-674B-9DB8-5F4E084C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SM </a:t>
            </a:r>
            <a:r>
              <a:rPr lang="da-DK" dirty="0" err="1"/>
              <a:t>coherence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April 7</a:t>
            </a:r>
            <a:r>
              <a:rPr lang="da-DK" baseline="30000" dirty="0"/>
              <a:t>th</a:t>
            </a:r>
            <a:endParaRPr lang="da-DK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2E9BFB-DD79-D64C-8868-10C23BBC46A7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914400"/>
            <a:ext cx="8050342" cy="5486400"/>
            <a:chOff x="1539688" y="1030500"/>
            <a:chExt cx="5867400" cy="3998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F7F2C8-ED4A-4341-92BA-59C7B4739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688" y="1030500"/>
              <a:ext cx="5867400" cy="399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1DAE04-4BA4-0546-B7E1-263E03DABC0F}"/>
                </a:ext>
              </a:extLst>
            </p:cNvPr>
            <p:cNvSpPr txBox="1"/>
            <p:nvPr/>
          </p:nvSpPr>
          <p:spPr>
            <a:xfrm>
              <a:off x="5778873" y="2745736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LEP (EW </a:t>
              </a:r>
              <a:r>
                <a:rPr lang="da-DK" sz="1400" b="1" dirty="0" err="1">
                  <a:solidFill>
                    <a:schemeClr val="bg2"/>
                  </a:solidFill>
                  <a:latin typeface="+mn-lt"/>
                </a:rPr>
                <a:t>precision</a:t>
              </a:r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 </a:t>
              </a:r>
              <a:r>
                <a:rPr lang="da-DK" sz="1400" b="1" dirty="0" err="1">
                  <a:solidFill>
                    <a:schemeClr val="bg2"/>
                  </a:solidFill>
                  <a:latin typeface="+mn-lt"/>
                </a:rPr>
                <a:t>measurements</a:t>
              </a:r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56AAB3-9E7D-F845-954A-79EF6961ADBA}"/>
                </a:ext>
              </a:extLst>
            </p:cNvPr>
            <p:cNvSpPr txBox="1"/>
            <p:nvPr/>
          </p:nvSpPr>
          <p:spPr>
            <a:xfrm>
              <a:off x="5842747" y="2072131"/>
              <a:ext cx="139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LEP + m</a:t>
              </a:r>
              <a:r>
                <a:rPr lang="da-DK" sz="1400" b="1" baseline="-25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H </a:t>
              </a:r>
              <a:r>
                <a:rPr lang="da-DK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(LHC)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FA9B01-1801-284D-9848-9C94F7C93729}"/>
                </a:ext>
              </a:extLst>
            </p:cNvPr>
            <p:cNvSpPr txBox="1"/>
            <p:nvPr/>
          </p:nvSpPr>
          <p:spPr>
            <a:xfrm>
              <a:off x="2411505" y="2668285"/>
              <a:ext cx="1748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LEP, </a:t>
              </a:r>
              <a:r>
                <a:rPr lang="da-DK" sz="1400" b="1" dirty="0" err="1">
                  <a:solidFill>
                    <a:srgbClr val="009900"/>
                  </a:solidFill>
                  <a:latin typeface="+mn-lt"/>
                </a:rPr>
                <a:t>Tevatron</a:t>
              </a:r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, LHC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F096A5-EFE5-0947-9AEE-394041264064}"/>
                </a:ext>
              </a:extLst>
            </p:cNvPr>
            <p:cNvSpPr txBox="1"/>
            <p:nvPr/>
          </p:nvSpPr>
          <p:spPr>
            <a:xfrm rot="16200000">
              <a:off x="4610863" y="1661252"/>
              <a:ext cx="13327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 </a:t>
              </a:r>
              <a:r>
                <a:rPr lang="da-DK" sz="1400" b="1" dirty="0" err="1">
                  <a:solidFill>
                    <a:srgbClr val="009900"/>
                  </a:solidFill>
                  <a:latin typeface="+mn-lt"/>
                </a:rPr>
                <a:t>Tevatron</a:t>
              </a:r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, LHC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01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FB843-B7CC-4A4E-AD05-27E7BE4BF7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2131D-9442-404D-9B28-E740D5FF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0A8D8-9074-544D-A522-4D1A16593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FC6735-09C3-674B-9DB8-5F4E084C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SM </a:t>
            </a:r>
            <a:r>
              <a:rPr lang="da-DK" dirty="0" err="1"/>
              <a:t>coherence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April 7</a:t>
            </a:r>
            <a:r>
              <a:rPr lang="da-DK" baseline="30000" dirty="0"/>
              <a:t>th</a:t>
            </a:r>
            <a:endParaRPr lang="da-DK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2E9BFB-DD79-D64C-8868-10C23BBC46A7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914400"/>
            <a:ext cx="8050342" cy="5486400"/>
            <a:chOff x="1539688" y="1030500"/>
            <a:chExt cx="5867400" cy="3998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F7F2C8-ED4A-4341-92BA-59C7B4739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688" y="1030500"/>
              <a:ext cx="5867400" cy="399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1DAE04-4BA4-0546-B7E1-263E03DABC0F}"/>
                </a:ext>
              </a:extLst>
            </p:cNvPr>
            <p:cNvSpPr txBox="1"/>
            <p:nvPr/>
          </p:nvSpPr>
          <p:spPr>
            <a:xfrm>
              <a:off x="5778873" y="2745736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LEP (EW </a:t>
              </a:r>
              <a:r>
                <a:rPr lang="da-DK" sz="1400" b="1" dirty="0" err="1">
                  <a:solidFill>
                    <a:schemeClr val="bg2"/>
                  </a:solidFill>
                  <a:latin typeface="+mn-lt"/>
                </a:rPr>
                <a:t>precision</a:t>
              </a:r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 </a:t>
              </a:r>
              <a:r>
                <a:rPr lang="da-DK" sz="1400" b="1" dirty="0" err="1">
                  <a:solidFill>
                    <a:schemeClr val="bg2"/>
                  </a:solidFill>
                  <a:latin typeface="+mn-lt"/>
                </a:rPr>
                <a:t>measurements</a:t>
              </a:r>
              <a:r>
                <a:rPr lang="da-DK" sz="1400" b="1" dirty="0">
                  <a:solidFill>
                    <a:schemeClr val="bg2"/>
                  </a:solidFill>
                  <a:latin typeface="+mn-lt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56AAB3-9E7D-F845-954A-79EF6961ADBA}"/>
                </a:ext>
              </a:extLst>
            </p:cNvPr>
            <p:cNvSpPr txBox="1"/>
            <p:nvPr/>
          </p:nvSpPr>
          <p:spPr>
            <a:xfrm>
              <a:off x="5842747" y="2072131"/>
              <a:ext cx="139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LEP + m</a:t>
              </a:r>
              <a:r>
                <a:rPr lang="da-DK" sz="1400" b="1" baseline="-25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H </a:t>
              </a:r>
              <a:r>
                <a:rPr lang="da-DK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(LHC)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FA9B01-1801-284D-9848-9C94F7C93729}"/>
                </a:ext>
              </a:extLst>
            </p:cNvPr>
            <p:cNvSpPr txBox="1"/>
            <p:nvPr/>
          </p:nvSpPr>
          <p:spPr>
            <a:xfrm>
              <a:off x="2411505" y="2668285"/>
              <a:ext cx="1748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LEP, </a:t>
              </a:r>
              <a:r>
                <a:rPr lang="da-DK" sz="1400" b="1" dirty="0" err="1">
                  <a:solidFill>
                    <a:srgbClr val="009900"/>
                  </a:solidFill>
                  <a:latin typeface="+mn-lt"/>
                </a:rPr>
                <a:t>Tevatron</a:t>
              </a:r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, LHC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F096A5-EFE5-0947-9AEE-394041264064}"/>
                </a:ext>
              </a:extLst>
            </p:cNvPr>
            <p:cNvSpPr txBox="1"/>
            <p:nvPr/>
          </p:nvSpPr>
          <p:spPr>
            <a:xfrm rot="16200000">
              <a:off x="4610863" y="1661252"/>
              <a:ext cx="13327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 </a:t>
              </a:r>
              <a:r>
                <a:rPr lang="da-DK" sz="1400" b="1" dirty="0" err="1">
                  <a:solidFill>
                    <a:srgbClr val="009900"/>
                  </a:solidFill>
                  <a:latin typeface="+mn-lt"/>
                </a:rPr>
                <a:t>Tevatron</a:t>
              </a:r>
              <a:r>
                <a:rPr lang="da-DK" sz="1400" b="1" dirty="0">
                  <a:solidFill>
                    <a:srgbClr val="009900"/>
                  </a:solidFill>
                  <a:latin typeface="+mn-lt"/>
                </a:rPr>
                <a:t>, LHC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FE550-06B9-2D46-8B46-842E76F6DF2D}"/>
              </a:ext>
            </a:extLst>
          </p:cNvPr>
          <p:cNvGrpSpPr/>
          <p:nvPr/>
        </p:nvGrpSpPr>
        <p:grpSpPr>
          <a:xfrm>
            <a:off x="1558134" y="2438400"/>
            <a:ext cx="6823865" cy="317791"/>
            <a:chOff x="3005934" y="2568731"/>
            <a:chExt cx="6823865" cy="317791"/>
          </a:xfrm>
          <a:solidFill>
            <a:srgbClr val="00B0F0">
              <a:alpha val="69804"/>
            </a:srgb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94B3D7-5199-2149-963C-32003768BD26}"/>
                </a:ext>
              </a:extLst>
            </p:cNvPr>
            <p:cNvSpPr/>
            <p:nvPr/>
          </p:nvSpPr>
          <p:spPr bwMode="auto">
            <a:xfrm>
              <a:off x="3005934" y="2568731"/>
              <a:ext cx="6823865" cy="31779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da-DK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263520-FFEA-1E40-91B4-4B5127C90A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05934" y="2727626"/>
              <a:ext cx="6823865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A4626C-9D2E-3C45-B3F9-7A3269268EED}"/>
              </a:ext>
            </a:extLst>
          </p:cNvPr>
          <p:cNvSpPr txBox="1"/>
          <p:nvPr/>
        </p:nvSpPr>
        <p:spPr>
          <a:xfrm>
            <a:off x="2190468" y="2412629"/>
            <a:ext cx="29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CDF: 80.4335 +/- 0.0094 </a:t>
            </a:r>
            <a:r>
              <a:rPr lang="da-DK" sz="1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endParaRPr lang="da-DK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9BA5D-9F17-3D40-8522-2E1AD2C286B4}"/>
              </a:ext>
            </a:extLst>
          </p:cNvPr>
          <p:cNvSpPr txBox="1"/>
          <p:nvPr/>
        </p:nvSpPr>
        <p:spPr>
          <a:xfrm>
            <a:off x="8822933" y="1017253"/>
            <a:ext cx="2775734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CDF:</a:t>
            </a:r>
          </a:p>
          <a:p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”A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with the SM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r>
              <a:rPr lang="da-DK" sz="1800" i="1" dirty="0">
                <a:latin typeface="Calibri" panose="020F0502020204030204" pitchFamily="34" charset="0"/>
                <a:cs typeface="Calibri" panose="020F0502020204030204" pitchFamily="34" charset="0"/>
              </a:rPr>
              <a:t>𝑀</a:t>
            </a:r>
            <a:r>
              <a:rPr lang="da-DK" sz="18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𝑊 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= 80,357±6 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, …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yields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a difference with a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significance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7.0</a:t>
            </a:r>
            <a:r>
              <a:rPr lang="el-G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and suggests the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to the SM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calculation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or of </a:t>
            </a:r>
            <a:r>
              <a:rPr lang="da-D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extensions</a:t>
            </a:r>
            <a:r>
              <a:rPr lang="da-DK" sz="2000" dirty="0">
                <a:latin typeface="Calibri" panose="020F0502020204030204" pitchFamily="34" charset="0"/>
                <a:cs typeface="Calibri" panose="020F0502020204030204" pitchFamily="34" charset="0"/>
              </a:rPr>
              <a:t> to the SM.”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B00B1-04B7-9147-BCBE-B44C2A66FD47}"/>
              </a:ext>
            </a:extLst>
          </p:cNvPr>
          <p:cNvSpPr txBox="1"/>
          <p:nvPr/>
        </p:nvSpPr>
        <p:spPr>
          <a:xfrm>
            <a:off x="8822933" y="4747405"/>
            <a:ext cx="29880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a-DK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r>
              <a:rPr lang="da-DK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algn="l"/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</a:t>
            </a:r>
            <a:r>
              <a:rPr lang="da-DK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da-DK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836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F0B79-1078-7148-82B2-F79775D04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D5D5B-9084-8D4A-85EF-E7384A9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471C9-0787-1548-81EB-4768AA19C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459818-E45C-CB4C-AC12-E9195DEC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if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improved</a:t>
            </a:r>
            <a:r>
              <a:rPr lang="da-DK" dirty="0"/>
              <a:t> all </a:t>
            </a:r>
            <a:r>
              <a:rPr lang="da-DK" dirty="0" err="1"/>
              <a:t>measurements</a:t>
            </a:r>
            <a:r>
              <a:rPr lang="da-DK" dirty="0"/>
              <a:t> by 1-2 </a:t>
            </a:r>
            <a:r>
              <a:rPr lang="da-DK" dirty="0" err="1"/>
              <a:t>orders</a:t>
            </a:r>
            <a:r>
              <a:rPr lang="da-DK" dirty="0"/>
              <a:t> 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85AAA-4C07-C840-848B-10966611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00200"/>
            <a:ext cx="5448065" cy="3699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35E5A-3877-0942-80C8-BEDFE3B3A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9667" r="15496" b="23427"/>
          <a:stretch/>
        </p:blipFill>
        <p:spPr>
          <a:xfrm>
            <a:off x="1143000" y="1718489"/>
            <a:ext cx="3352799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96421D-4523-8148-BFEB-D84C7DCC592D}"/>
              </a:ext>
            </a:extLst>
          </p:cNvPr>
          <p:cNvSpPr/>
          <p:nvPr/>
        </p:nvSpPr>
        <p:spPr bwMode="auto">
          <a:xfrm>
            <a:off x="2057400" y="3231905"/>
            <a:ext cx="1828800" cy="135321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0A70E0-123E-1B4B-AF99-830D65E2D43A}"/>
              </a:ext>
            </a:extLst>
          </p:cNvPr>
          <p:cNvCxnSpPr>
            <a:cxnSpLocks/>
          </p:cNvCxnSpPr>
          <p:nvPr/>
        </p:nvCxnSpPr>
        <p:spPr bwMode="auto">
          <a:xfrm flipV="1">
            <a:off x="3886200" y="1958852"/>
            <a:ext cx="2675267" cy="1273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BADBA1-B9AC-404C-B06E-0CCEDBBD8EA3}"/>
              </a:ext>
            </a:extLst>
          </p:cNvPr>
          <p:cNvCxnSpPr>
            <a:cxnSpLocks/>
          </p:cNvCxnSpPr>
          <p:nvPr/>
        </p:nvCxnSpPr>
        <p:spPr bwMode="auto">
          <a:xfrm>
            <a:off x="3886200" y="4603506"/>
            <a:ext cx="2624049" cy="2520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650009-E848-8646-BE75-AED9380976B8}"/>
              </a:ext>
            </a:extLst>
          </p:cNvPr>
          <p:cNvSpPr txBox="1"/>
          <p:nvPr/>
        </p:nvSpPr>
        <p:spPr>
          <a:xfrm>
            <a:off x="6561467" y="2703102"/>
            <a:ext cx="1600200" cy="95410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chemeClr val="tx2"/>
                </a:solidFill>
                <a:latin typeface="+mn-lt"/>
              </a:rPr>
              <a:t>Direct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measurements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.</a:t>
            </a:r>
          </a:p>
          <a:p>
            <a:r>
              <a:rPr lang="da-DK" sz="1400" b="1" dirty="0">
                <a:solidFill>
                  <a:schemeClr val="tx2"/>
                </a:solidFill>
                <a:latin typeface="+mn-lt"/>
              </a:rPr>
              <a:t>[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Could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be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here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,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could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be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a-DK" sz="1400" b="1" dirty="0" err="1">
                <a:solidFill>
                  <a:schemeClr val="tx2"/>
                </a:solidFill>
                <a:latin typeface="+mn-lt"/>
              </a:rPr>
              <a:t>there</a:t>
            </a:r>
            <a:r>
              <a:rPr lang="da-DK" sz="1400" b="1" dirty="0">
                <a:solidFill>
                  <a:schemeClr val="tx2"/>
                </a:solidFill>
                <a:latin typeface="+mn-lt"/>
              </a:rPr>
              <a:t>]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7D1ECF-02C4-FB4D-8A8C-E29D53D6D6AA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8161667" y="2480490"/>
            <a:ext cx="334398" cy="6996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AFDA28-D024-D941-85BF-2A48D4712D98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8161667" y="3180156"/>
            <a:ext cx="541667" cy="2226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387F07-5C9C-FC4F-AF43-9BFE56CB5918}"/>
              </a:ext>
            </a:extLst>
          </p:cNvPr>
          <p:cNvSpPr txBox="1"/>
          <p:nvPr/>
        </p:nvSpPr>
        <p:spPr>
          <a:xfrm>
            <a:off x="8372298" y="4319469"/>
            <a:ext cx="1143000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b="1" dirty="0" err="1">
                <a:solidFill>
                  <a:srgbClr val="FF0000"/>
                </a:solidFill>
                <a:latin typeface="+mn-lt"/>
              </a:rPr>
              <a:t>Indirect</a:t>
            </a:r>
            <a:r>
              <a:rPr lang="da-DK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da-DK" sz="1400" b="1" dirty="0" err="1">
                <a:solidFill>
                  <a:srgbClr val="FF0000"/>
                </a:solidFill>
                <a:latin typeface="+mn-lt"/>
              </a:rPr>
              <a:t>constraints</a:t>
            </a:r>
            <a:endParaRPr lang="da-DK" sz="1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2EE22D-A611-8B4E-94FF-61D30239D831}"/>
              </a:ext>
            </a:extLst>
          </p:cNvPr>
          <p:cNvCxnSpPr>
            <a:cxnSpLocks/>
            <a:stCxn id="14" idx="0"/>
          </p:cNvCxnSpPr>
          <p:nvPr/>
        </p:nvCxnSpPr>
        <p:spPr bwMode="auto">
          <a:xfrm flipH="1" flipV="1">
            <a:off x="8867364" y="3471089"/>
            <a:ext cx="76434" cy="848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5587457-2D13-F94C-ACEF-CF0358E0320F}"/>
              </a:ext>
            </a:extLst>
          </p:cNvPr>
          <p:cNvSpPr/>
          <p:nvPr/>
        </p:nvSpPr>
        <p:spPr bwMode="auto">
          <a:xfrm>
            <a:off x="1143000" y="1718489"/>
            <a:ext cx="1524000" cy="9846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AA01B-1B68-A84C-AC55-B1E6CE4E6409}"/>
              </a:ext>
            </a:extLst>
          </p:cNvPr>
          <p:cNvSpPr txBox="1"/>
          <p:nvPr/>
        </p:nvSpPr>
        <p:spPr>
          <a:xfrm>
            <a:off x="2381285" y="5758562"/>
            <a:ext cx="118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EEEF5-15C1-0D43-832B-6B3E9BB61EC3}"/>
              </a:ext>
            </a:extLst>
          </p:cNvPr>
          <p:cNvSpPr txBox="1"/>
          <p:nvPr/>
        </p:nvSpPr>
        <p:spPr>
          <a:xfrm>
            <a:off x="8373703" y="5758562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”2055”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781692-250E-A34D-8BC2-923ED6390D25}"/>
              </a:ext>
            </a:extLst>
          </p:cNvPr>
          <p:cNvCxnSpPr>
            <a:cxnSpLocks/>
          </p:cNvCxnSpPr>
          <p:nvPr/>
        </p:nvCxnSpPr>
        <p:spPr bwMode="auto">
          <a:xfrm>
            <a:off x="4191000" y="5989394"/>
            <a:ext cx="3810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8875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124EA-FD22-F942-B2FC-F221C6596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a-DK" altLang="en-US"/>
              <a:t>21 Apr, 2022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C90C9-A1D7-354A-B24B-33B180415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1st Danish PANP Meeting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EBB02-86D1-1740-AC6E-DE08DF097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10BC82-46B1-2649-B769-F9A8D6A13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32118E-FBB6-3E47-A746-398A97A5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FCC-</a:t>
            </a:r>
            <a:r>
              <a:rPr lang="da-DK" dirty="0" err="1"/>
              <a:t>ee</a:t>
            </a:r>
            <a:r>
              <a:rPr lang="da-DK" dirty="0"/>
              <a:t> ; </a:t>
            </a:r>
            <a:r>
              <a:rPr lang="da-DK" dirty="0" err="1"/>
              <a:t>precision</a:t>
            </a:r>
            <a:r>
              <a:rPr lang="da-DK" dirty="0"/>
              <a:t> via </a:t>
            </a:r>
            <a:r>
              <a:rPr lang="da-DK" dirty="0" err="1"/>
              <a:t>luminosity</a:t>
            </a:r>
            <a:r>
              <a:rPr lang="da-DK" dirty="0"/>
              <a:t>                                                                    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C3EAA-9A8F-CC4E-AAE0-AD2D2D8B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98" y="11806"/>
            <a:ext cx="608120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6EBA3-F060-BC44-BF0C-D56C3A8A6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9663"/>
            <a:ext cx="5691669" cy="4268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F194B-5DBD-0447-98C5-DCB68244176C}"/>
              </a:ext>
            </a:extLst>
          </p:cNvPr>
          <p:cNvSpPr txBox="1"/>
          <p:nvPr/>
        </p:nvSpPr>
        <p:spPr>
          <a:xfrm>
            <a:off x="772204" y="538994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CC0099"/>
                </a:solidFill>
              </a:rPr>
              <a:t>Z        WW   ZH    </a:t>
            </a:r>
            <a:r>
              <a:rPr lang="fr-CH" sz="1800" b="1" dirty="0">
                <a:solidFill>
                  <a:srgbClr val="CC0099"/>
                </a:solidFill>
              </a:rPr>
              <a:t>tt</a:t>
            </a:r>
            <a:r>
              <a:rPr lang="fr-CH" sz="1600" b="1" dirty="0">
                <a:solidFill>
                  <a:srgbClr val="CC0099"/>
                </a:solidFill>
              </a:rPr>
              <a:t> </a:t>
            </a:r>
            <a:endParaRPr lang="en-GB" sz="1600" b="1" dirty="0">
              <a:solidFill>
                <a:srgbClr val="CC0099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4E1C05-4579-F145-96AA-ABDE483CD299}"/>
              </a:ext>
            </a:extLst>
          </p:cNvPr>
          <p:cNvCxnSpPr/>
          <p:nvPr/>
        </p:nvCxnSpPr>
        <p:spPr>
          <a:xfrm>
            <a:off x="924604" y="840109"/>
            <a:ext cx="0" cy="138275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EEE9AC-1B08-1C46-A627-6A14DDC61C7C}"/>
              </a:ext>
            </a:extLst>
          </p:cNvPr>
          <p:cNvCxnSpPr/>
          <p:nvPr/>
        </p:nvCxnSpPr>
        <p:spPr>
          <a:xfrm>
            <a:off x="1604683" y="862423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3D671-BB17-A144-9CBD-C9C193059059}"/>
              </a:ext>
            </a:extLst>
          </p:cNvPr>
          <p:cNvCxnSpPr/>
          <p:nvPr/>
        </p:nvCxnSpPr>
        <p:spPr>
          <a:xfrm>
            <a:off x="2133600" y="861262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E26105-28D6-6E4D-B22E-13D8FB1DFC4A}"/>
              </a:ext>
            </a:extLst>
          </p:cNvPr>
          <p:cNvCxnSpPr/>
          <p:nvPr/>
        </p:nvCxnSpPr>
        <p:spPr>
          <a:xfrm>
            <a:off x="2605486" y="852298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5E6C49C1-9486-0F4D-8D1B-1B84DA831FB9}"/>
              </a:ext>
            </a:extLst>
          </p:cNvPr>
          <p:cNvSpPr/>
          <p:nvPr/>
        </p:nvSpPr>
        <p:spPr bwMode="auto">
          <a:xfrm>
            <a:off x="5839829" y="457200"/>
            <a:ext cx="256126" cy="4038600"/>
          </a:xfrm>
          <a:prstGeom prst="leftBrace">
            <a:avLst>
              <a:gd name="adj1" fmla="val 8333"/>
              <a:gd name="adj2" fmla="val 5026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A856534C-E699-B34D-B6D3-6ED9D47458B7}"/>
              </a:ext>
            </a:extLst>
          </p:cNvPr>
          <p:cNvSpPr/>
          <p:nvPr/>
        </p:nvSpPr>
        <p:spPr bwMode="auto">
          <a:xfrm>
            <a:off x="5854622" y="4495800"/>
            <a:ext cx="241333" cy="1143000"/>
          </a:xfrm>
          <a:prstGeom prst="leftBrace">
            <a:avLst>
              <a:gd name="adj1" fmla="val 8333"/>
              <a:gd name="adj2" fmla="val 5026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76B63142-75E7-8749-A765-A6D2342068E8}"/>
              </a:ext>
            </a:extLst>
          </p:cNvPr>
          <p:cNvSpPr/>
          <p:nvPr/>
        </p:nvSpPr>
        <p:spPr bwMode="auto">
          <a:xfrm>
            <a:off x="5839829" y="5664015"/>
            <a:ext cx="241333" cy="1143000"/>
          </a:xfrm>
          <a:prstGeom prst="leftBrace">
            <a:avLst>
              <a:gd name="adj1" fmla="val 8333"/>
              <a:gd name="adj2" fmla="val 5026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2643B8-FE2F-AD48-819B-6A510986C189}"/>
              </a:ext>
            </a:extLst>
          </p:cNvPr>
          <p:cNvSpPr txBox="1"/>
          <p:nvPr/>
        </p:nvSpPr>
        <p:spPr>
          <a:xfrm>
            <a:off x="5481537" y="2291834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D513AB-EE44-9A47-8C3A-E7438BC7E4F7}"/>
              </a:ext>
            </a:extLst>
          </p:cNvPr>
          <p:cNvSpPr txBox="1"/>
          <p:nvPr/>
        </p:nvSpPr>
        <p:spPr>
          <a:xfrm>
            <a:off x="5250661" y="4879852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8026F-5DD2-F246-A657-1FA85DA0565C}"/>
              </a:ext>
            </a:extLst>
          </p:cNvPr>
          <p:cNvSpPr txBox="1"/>
          <p:nvPr/>
        </p:nvSpPr>
        <p:spPr>
          <a:xfrm>
            <a:off x="5475984" y="6016713"/>
            <a:ext cx="357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06403A-D8CD-FA41-9767-8BDF2B9CFA39}"/>
              </a:ext>
            </a:extLst>
          </p:cNvPr>
          <p:cNvSpPr txBox="1"/>
          <p:nvPr/>
        </p:nvSpPr>
        <p:spPr>
          <a:xfrm>
            <a:off x="1062397" y="1139420"/>
            <a:ext cx="157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10</a:t>
            </a:r>
            <a:r>
              <a:rPr lang="da-DK" sz="1600" b="1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da-DK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endParaRPr lang="da-DK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FD1264-252B-6A44-8A35-2359123B7EED}"/>
              </a:ext>
            </a:extLst>
          </p:cNvPr>
          <p:cNvSpPr txBox="1"/>
          <p:nvPr/>
        </p:nvSpPr>
        <p:spPr>
          <a:xfrm>
            <a:off x="1707543" y="2148704"/>
            <a:ext cx="132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a-DK" sz="1600" b="1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 pairs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8A47EF-ACBA-BE43-BECD-667AE37F1FB7}"/>
              </a:ext>
            </a:extLst>
          </p:cNvPr>
          <p:cNvSpPr txBox="1"/>
          <p:nvPr/>
        </p:nvSpPr>
        <p:spPr>
          <a:xfrm>
            <a:off x="2187928" y="2684094"/>
            <a:ext cx="206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x 10</a:t>
            </a:r>
            <a:r>
              <a:rPr lang="da-DK" sz="1600" b="1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Higgs</a:t>
            </a:r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endParaRPr lang="da-DK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BCF1E4-6A29-784F-911B-DABAC1396022}"/>
              </a:ext>
            </a:extLst>
          </p:cNvPr>
          <p:cNvSpPr txBox="1"/>
          <p:nvPr/>
        </p:nvSpPr>
        <p:spPr>
          <a:xfrm>
            <a:off x="1419905" y="3473560"/>
            <a:ext cx="1091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a-DK" sz="1600" b="1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da-DK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 pairs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90D16B-5B5C-BC44-8E71-8E3853E5A47B}"/>
              </a:ext>
            </a:extLst>
          </p:cNvPr>
          <p:cNvSpPr txBox="1"/>
          <p:nvPr/>
        </p:nvSpPr>
        <p:spPr>
          <a:xfrm>
            <a:off x="403688" y="4819471"/>
            <a:ext cx="4846973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immense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Ultimate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for Z, W,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Higgs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, top, and heavy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flavour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, c, b,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tau</a:t>
            </a:r>
            <a:endParaRPr lang="da-D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Uncertainties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systematics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608CB9-1335-FA43-9EA1-872A8549BB62}"/>
              </a:ext>
            </a:extLst>
          </p:cNvPr>
          <p:cNvSpPr txBox="1"/>
          <p:nvPr/>
        </p:nvSpPr>
        <p:spPr>
          <a:xfrm rot="16200000">
            <a:off x="-127587" y="934895"/>
            <a:ext cx="129394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a-DK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times LEP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6FB463-D579-EF4B-9B51-5182EE5DB458}"/>
              </a:ext>
            </a:extLst>
          </p:cNvPr>
          <p:cNvCxnSpPr>
            <a:cxnSpLocks/>
          </p:cNvCxnSpPr>
          <p:nvPr/>
        </p:nvCxnSpPr>
        <p:spPr bwMode="auto">
          <a:xfrm>
            <a:off x="655775" y="1139420"/>
            <a:ext cx="203437" cy="140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3BD3EE6-0763-0E4E-9EF6-4CDF9C6BC774}"/>
              </a:ext>
            </a:extLst>
          </p:cNvPr>
          <p:cNvSpPr txBox="1"/>
          <p:nvPr/>
        </p:nvSpPr>
        <p:spPr>
          <a:xfrm>
            <a:off x="1119891" y="6117178"/>
            <a:ext cx="337457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⇒ 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Design is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essential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 ⇐</a:t>
            </a:r>
          </a:p>
        </p:txBody>
      </p:sp>
    </p:spTree>
    <p:extLst>
      <p:ext uri="{BB962C8B-B14F-4D97-AF65-F5344CB8AC3E}">
        <p14:creationId xmlns:p14="http://schemas.microsoft.com/office/powerpoint/2010/main" val="185698064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000000"/>
      </a:hlink>
      <a:folHlink>
        <a:srgbClr val="00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me1">
  <a:themeElements>
    <a:clrScheme name="Custom 3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000000"/>
      </a:hlink>
      <a:folHlink>
        <a:srgbClr val="00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254331</TotalTime>
  <Words>1730</Words>
  <Application>Microsoft Macintosh PowerPoint</Application>
  <PresentationFormat>Widescreen</PresentationFormat>
  <Paragraphs>310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Corbel</vt:lpstr>
      <vt:lpstr>FG Deanna's Hand</vt:lpstr>
      <vt:lpstr>Helvetica Neue Medium</vt:lpstr>
      <vt:lpstr>Symbol</vt:lpstr>
      <vt:lpstr>Times New Roman</vt:lpstr>
      <vt:lpstr>Wingdings</vt:lpstr>
      <vt:lpstr>Zapf Dingbats</vt:lpstr>
      <vt:lpstr>Theme1</vt:lpstr>
      <vt:lpstr>1_Theme1</vt:lpstr>
      <vt:lpstr>PowerPoint Presentation</vt:lpstr>
      <vt:lpstr>Status of the Standard Model (until April 7th)</vt:lpstr>
      <vt:lpstr>Beyond the Standard Model physics and where NBI is going to find it</vt:lpstr>
      <vt:lpstr>SHiP — Search for Hidden Particles</vt:lpstr>
      <vt:lpstr>SND @ LHC</vt:lpstr>
      <vt:lpstr>SM coherence before April 7th</vt:lpstr>
      <vt:lpstr>SM coherence after April 7th</vt:lpstr>
      <vt:lpstr>What if we improved all measurements by 1-2 orders ??</vt:lpstr>
      <vt:lpstr>FCC-ee ; precision via luminosity                                                                    m</vt:lpstr>
      <vt:lpstr>FCC and the 2020 European Particle Physcics Strategy Update</vt:lpstr>
      <vt:lpstr>Timeline for FCC Integrated programme</vt:lpstr>
      <vt:lpstr>Geometry and Placement</vt:lpstr>
      <vt:lpstr>Status of Global FCC Collabortion</vt:lpstr>
      <vt:lpstr>FCC Feasibility Study – Coordination Team</vt:lpstr>
      <vt:lpstr>FCC-ee Higgs Factory</vt:lpstr>
      <vt:lpstr>Reminder: Higgs event in pp and e+e-</vt:lpstr>
      <vt:lpstr>Higgs Self Coupling</vt:lpstr>
      <vt:lpstr>Precision Physics sensitivity to New Physics</vt:lpstr>
      <vt:lpstr>Detector Concepts: At least three Complementary Designs</vt:lpstr>
      <vt:lpstr>Precision Challenge: Luminosity Measurement</vt:lpstr>
      <vt:lpstr>Example of precision challenge: Universality of Fermi constant</vt:lpstr>
      <vt:lpstr>FCC at NBI</vt:lpstr>
      <vt:lpstr>Outlook</vt:lpstr>
    </vt:vector>
  </TitlesOfParts>
  <Manager/>
  <Company>CERN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beyond LHC : Experiments</dc:title>
  <dc:subject>HF2012</dc:subject>
  <dc:creator>Patrick Janot</dc:creator>
  <cp:keywords/>
  <dc:description/>
  <cp:lastModifiedBy>Mogens Dam</cp:lastModifiedBy>
  <cp:revision>4300</cp:revision>
  <cp:lastPrinted>2022-04-20T07:16:53Z</cp:lastPrinted>
  <dcterms:created xsi:type="dcterms:W3CDTF">1999-10-11T11:32:56Z</dcterms:created>
  <dcterms:modified xsi:type="dcterms:W3CDTF">2022-04-21T11:38:03Z</dcterms:modified>
  <cp:category/>
</cp:coreProperties>
</file>