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heme/themeOverride9.xml" ContentType="application/vnd.openxmlformats-officedocument.themeOverr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2.xml" ContentType="application/vnd.openxmlformats-officedocument.themeOverr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theme/themeOverride13.xml" ContentType="application/vnd.openxmlformats-officedocument.themeOverride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theme/themeOverride14.xml" ContentType="application/vnd.openxmlformats-officedocument.themeOverride+xml"/>
  <Override PartName="/ppt/tags/tag10.xml" ContentType="application/vnd.openxmlformats-officedocument.presentationml.tags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9"/>
  </p:notesMasterIdLst>
  <p:handoutMasterIdLst>
    <p:handoutMasterId r:id="rId20"/>
  </p:handoutMasterIdLst>
  <p:sldIdLst>
    <p:sldId id="278" r:id="rId5"/>
    <p:sldId id="280" r:id="rId6"/>
    <p:sldId id="281" r:id="rId7"/>
    <p:sldId id="291" r:id="rId8"/>
    <p:sldId id="287" r:id="rId9"/>
    <p:sldId id="290" r:id="rId10"/>
    <p:sldId id="293" r:id="rId11"/>
    <p:sldId id="294" r:id="rId12"/>
    <p:sldId id="288" r:id="rId13"/>
    <p:sldId id="286" r:id="rId14"/>
    <p:sldId id="285" r:id="rId15"/>
    <p:sldId id="282" r:id="rId16"/>
    <p:sldId id="289" r:id="rId17"/>
    <p:sldId id="292" r:id="rId18"/>
  </p:sldIdLst>
  <p:sldSz cx="12192000" cy="6858000"/>
  <p:notesSz cx="6858000" cy="9144000"/>
  <p:defaultTextStyle>
    <a:defPPr rtl="0"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897A"/>
    <a:srgbClr val="BBDB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3EC004-1C45-4A8B-8085-0A61D0E35D66}" v="493" dt="2022-08-18T05:33:59.850"/>
    <p1510:client id="{96C05EE8-F4DA-44C5-9234-589B2F9C448E}" v="507" vWet="509" dt="2022-08-13T12:25:44.0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C30D8D-1E8E-46AF-9C10-3BD426B2523A}" type="datetime1">
              <a:rPr lang="en-GB" smtClean="0"/>
              <a:t>18/08/2022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93D865-7669-4F64-9733-F997BDAED2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4134009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2CD5E69-3755-402E-89C1-CDB30CA7425E}" type="datetime1">
              <a:rPr lang="en-GB" noProof="0" smtClean="0"/>
              <a:t>18/08/2022</a:t>
            </a:fld>
            <a:endParaRPr lang="en-GB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Quarter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E6DE88F-1F85-4A27-9D34-D74A50E7B0DA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30091851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DE88F-1F85-4A27-9D34-D74A50E7B0DA}" type="slidenum">
              <a:rPr lang="en-GB" smtClean="0"/>
              <a:t>1</a:t>
            </a:fld>
            <a:endParaRPr lang="en-GB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3B897804-0DFA-F478-001F-6B3F7E1997C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856771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DE88F-1F85-4A27-9D34-D74A50E7B0DA}" type="slidenum">
              <a:rPr lang="en-GB" smtClean="0"/>
              <a:t>10</a:t>
            </a:fld>
            <a:endParaRPr lang="en-GB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3B897804-0DFA-F478-001F-6B3F7E1997C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66256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DE88F-1F85-4A27-9D34-D74A50E7B0DA}" type="slidenum">
              <a:rPr lang="en-GB" smtClean="0"/>
              <a:t>11</a:t>
            </a:fld>
            <a:endParaRPr lang="en-GB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3B897804-0DFA-F478-001F-6B3F7E1997C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908653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DE88F-1F85-4A27-9D34-D74A50E7B0DA}" type="slidenum">
              <a:rPr lang="en-GB" smtClean="0"/>
              <a:t>12</a:t>
            </a:fld>
            <a:endParaRPr lang="en-GB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3B897804-0DFA-F478-001F-6B3F7E1997C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2329229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DE88F-1F85-4A27-9D34-D74A50E7B0DA}" type="slidenum">
              <a:rPr lang="en-GB" smtClean="0"/>
              <a:t>13</a:t>
            </a:fld>
            <a:endParaRPr lang="en-GB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3B897804-0DFA-F478-001F-6B3F7E1997C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3145038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DE88F-1F85-4A27-9D34-D74A50E7B0DA}" type="slidenum">
              <a:rPr lang="en-GB" smtClean="0"/>
              <a:t>14</a:t>
            </a:fld>
            <a:endParaRPr lang="en-GB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3B897804-0DFA-F478-001F-6B3F7E1997C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36332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DE88F-1F85-4A27-9D34-D74A50E7B0DA}" type="slidenum">
              <a:rPr lang="en-GB" smtClean="0"/>
              <a:t>2</a:t>
            </a:fld>
            <a:endParaRPr lang="en-GB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3B897804-0DFA-F478-001F-6B3F7E1997C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487277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DE88F-1F85-4A27-9D34-D74A50E7B0DA}" type="slidenum">
              <a:rPr lang="en-GB" smtClean="0"/>
              <a:t>3</a:t>
            </a:fld>
            <a:endParaRPr lang="en-GB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3B897804-0DFA-F478-001F-6B3F7E1997C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409441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DE88F-1F85-4A27-9D34-D74A50E7B0DA}" type="slidenum">
              <a:rPr lang="en-GB" smtClean="0"/>
              <a:t>4</a:t>
            </a:fld>
            <a:endParaRPr lang="en-GB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3B897804-0DFA-F478-001F-6B3F7E1997C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79119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DE88F-1F85-4A27-9D34-D74A50E7B0DA}" type="slidenum">
              <a:rPr lang="en-GB" smtClean="0"/>
              <a:t>5</a:t>
            </a:fld>
            <a:endParaRPr lang="en-GB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3B897804-0DFA-F478-001F-6B3F7E1997C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092901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DE88F-1F85-4A27-9D34-D74A50E7B0DA}" type="slidenum">
              <a:rPr lang="en-GB" smtClean="0"/>
              <a:t>6</a:t>
            </a:fld>
            <a:endParaRPr lang="en-GB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3B897804-0DFA-F478-001F-6B3F7E1997C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277884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DE88F-1F85-4A27-9D34-D74A50E7B0DA}" type="slidenum">
              <a:rPr lang="en-GB" smtClean="0"/>
              <a:t>7</a:t>
            </a:fld>
            <a:endParaRPr lang="en-GB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3B897804-0DFA-F478-001F-6B3F7E1997C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051560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DE88F-1F85-4A27-9D34-D74A50E7B0DA}" type="slidenum">
              <a:rPr lang="en-GB" smtClean="0"/>
              <a:t>8</a:t>
            </a:fld>
            <a:endParaRPr lang="en-GB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3B897804-0DFA-F478-001F-6B3F7E1997C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1596563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DE88F-1F85-4A27-9D34-D74A50E7B0DA}" type="slidenum">
              <a:rPr lang="en-GB" smtClean="0"/>
              <a:t>9</a:t>
            </a:fld>
            <a:endParaRPr lang="en-GB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3B897804-0DFA-F478-001F-6B3F7E1997C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65154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rtlCol="0" anchor="b">
            <a:normAutofit/>
          </a:bodyPr>
          <a:lstStyle>
            <a:lvl1pPr algn="ctr">
              <a:defRPr sz="5400"/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rtlCol="0"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en-GB" noProof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7FB3994-2AFC-41E9-B0B6-A6A2B2F296C5}" type="datetime3">
              <a:rPr lang="en-GB" noProof="0" smtClean="0"/>
              <a:t>18 August, 2022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GB" noProof="0" smtClean="0"/>
              <a:pPr rtl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50746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rtlCol="0" anchor="b">
            <a:normAutofit/>
          </a:bodyPr>
          <a:lstStyle>
            <a:lvl1pPr algn="ctr">
              <a:defRPr sz="2800"/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n-GB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rtlCol="0"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53BB456-2816-46ED-AE48-DCFB0D37EE5A}" type="datetime3">
              <a:rPr lang="en-GB" noProof="0" smtClean="0"/>
              <a:t>18 August, 2022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09502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rtlCol="0" anchor="ctr">
            <a:normAutofit/>
          </a:bodyPr>
          <a:lstStyle>
            <a:lvl1pPr>
              <a:defRPr sz="4000"/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rtlCol="0"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A030EF9-4E09-4F09-8EF0-D78B36AA72D8}" type="datetime3">
              <a:rPr lang="en-GB" noProof="0" smtClean="0"/>
              <a:t>18 August, 2022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5385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rtlCol="0"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1677205-0A81-4AC4-9B31-6665EA84F0D7}" type="datetime3">
              <a:rPr lang="en-GB" noProof="0" smtClean="0"/>
              <a:t>18 August, 2022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en-GB" sz="8000" noProof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en-GB" sz="8000" noProof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75291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rtlCol="0"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66B0689-575A-41F4-8117-E001311DECC3}" type="datetime3">
              <a:rPr lang="en-GB" noProof="0" smtClean="0"/>
              <a:t>18 August, 2022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3450925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 rtlCol="0"/>
          <a:lstStyle/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AE751B0-6C0D-4439-81F5-D289DCF9BB04}" type="datetime3">
              <a:rPr lang="en-GB" noProof="0" smtClean="0"/>
              <a:t>18 August, 2022</a:t>
            </a:fld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0326478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 rtlCol="0"/>
          <a:lstStyle/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n-GB" noProof="0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n-GB" noProof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n-GB" noProof="0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AF4E81C-7F40-4D5F-9BCD-80D986145827}" type="datetime3">
              <a:rPr lang="en-GB" noProof="0" smtClean="0"/>
              <a:t>18 August, 2022</a:t>
            </a:fld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93254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6D4DA3B-885A-4D51-8EA8-982A4ADBB1D4}" type="datetime3">
              <a:rPr lang="en-GB" noProof="0" smtClean="0"/>
              <a:t>18 August, 2022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54865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rtlCol="0" anchor="b"/>
          <a:lstStyle>
            <a:lvl1pPr algn="ctr">
              <a:defRPr sz="4000" b="0" cap="none"/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rtlCol="0"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E60D7F1-C0BB-48B8-B828-661B449D75B7}" type="datetime3">
              <a:rPr lang="en-GB" noProof="0" smtClean="0"/>
              <a:t>18 August, 2022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GB" noProof="0" smtClean="0"/>
              <a:pPr rtl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4640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 rtlCol="0"/>
          <a:lstStyle/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rtlCol="0" anchor="t">
            <a:normAutofit/>
          </a:bodyPr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rtlCol="0" anchor="t">
            <a:normAutofit/>
          </a:bodyPr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CB5A680-44D7-4C40-B531-B1968E6F2FCF}" type="datetime3">
              <a:rPr lang="en-GB" noProof="0" smtClean="0"/>
              <a:t>18 August, 2022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988205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rtlCol="0"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rtlCol="0"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DA25C64-1849-4453-BF93-FA48F95D9CB1}" type="datetime3">
              <a:rPr lang="en-GB" noProof="0" smtClean="0"/>
              <a:t>18 August, 2022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35120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B3C2D46-F0FA-456E-B794-549749ED1B8D}" type="datetime3">
              <a:rPr lang="en-GB" noProof="0" smtClean="0"/>
              <a:t>18 August, 2022</a:t>
            </a:fld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9094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E0A512E-3D99-4F43-9164-73DEFC3AADA8}" type="datetime3">
              <a:rPr lang="en-GB" noProof="0" smtClean="0"/>
              <a:t>18 August, 2022</a:t>
            </a:fld>
            <a:endParaRPr lang="en-GB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655130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rtlCol="0" anchor="b">
            <a:normAutofit/>
          </a:bodyPr>
          <a:lstStyle>
            <a:lvl1pPr algn="ctr">
              <a:defRPr sz="2800" b="0"/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 rtlCol="0">
            <a:normAutofit/>
          </a:bodyPr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F2193DB-C4C6-4B75-9A97-A0607667EBD9}" type="datetime3">
              <a:rPr lang="en-GB" noProof="0" smtClean="0"/>
              <a:t>18 August, 2022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GB" noProof="0" smtClean="0"/>
              <a:pPr rtl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9355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rtlCol="0" anchor="b">
            <a:noAutofit/>
          </a:bodyPr>
          <a:lstStyle>
            <a:lvl1pPr algn="ctr">
              <a:defRPr sz="3200" b="0"/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n-GB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0D80D89-0854-4AC9-BEA6-243D2A93DC08}" type="datetime3">
              <a:rPr lang="en-GB" noProof="0" smtClean="0"/>
              <a:t>18 August, 2022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algn="l" rtl="0"/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3056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Quarter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rtl="0"/>
            <a:fld id="{FBBA1512-2E48-4B4C-B261-8F91DA25D4D5}" type="datetime3">
              <a:rPr lang="en-GB" noProof="0" smtClean="0"/>
              <a:t>18 August, 2022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rtl="0"/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rtl="0"/>
            <a:fld id="{3A98EE3D-8CD1-4C3F-BD1C-C98C9596463C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8589783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 ftr="0"/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3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34.png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media" Target="../media/media1.mp4"/><Relationship Id="rId7" Type="http://schemas.openxmlformats.org/officeDocument/2006/relationships/image" Target="../media/image6.jpeg"/><Relationship Id="rId12" Type="http://schemas.openxmlformats.org/officeDocument/2006/relationships/image" Target="../media/image24.png"/><Relationship Id="rId2" Type="http://schemas.openxmlformats.org/officeDocument/2006/relationships/tags" Target="../tags/tag8.xml"/><Relationship Id="rId1" Type="http://schemas.openxmlformats.org/officeDocument/2006/relationships/themeOverride" Target="../theme/themeOverride12.xml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40.jpe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9.jpeg"/><Relationship Id="rId4" Type="http://schemas.openxmlformats.org/officeDocument/2006/relationships/video" Target="../media/media1.mp4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2.png"/><Relationship Id="rId2" Type="http://schemas.openxmlformats.org/officeDocument/2006/relationships/tags" Target="../tags/tag9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41.png"/><Relationship Id="rId5" Type="http://schemas.openxmlformats.org/officeDocument/2006/relationships/image" Target="../media/image6.jpe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27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28.png"/><Relationship Id="rId2" Type="http://schemas.openxmlformats.org/officeDocument/2006/relationships/tags" Target="../tags/tag10.xml"/><Relationship Id="rId1" Type="http://schemas.openxmlformats.org/officeDocument/2006/relationships/themeOverride" Target="../theme/themeOverride14.xml"/><Relationship Id="rId6" Type="http://schemas.openxmlformats.org/officeDocument/2006/relationships/video" Target="../media/media3.mp4"/><Relationship Id="rId11" Type="http://schemas.openxmlformats.org/officeDocument/2006/relationships/image" Target="../media/image6.jpeg"/><Relationship Id="rId5" Type="http://schemas.microsoft.com/office/2007/relationships/media" Target="../media/media3.mp4"/><Relationship Id="rId15" Type="http://schemas.openxmlformats.org/officeDocument/2006/relationships/image" Target="../media/image46.png"/><Relationship Id="rId10" Type="http://schemas.openxmlformats.org/officeDocument/2006/relationships/notesSlide" Target="../notesSlides/notesSlide14.xml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tags" Target="../tags/tag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6.jpe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1.mp4"/><Relationship Id="rId7" Type="http://schemas.openxmlformats.org/officeDocument/2006/relationships/image" Target="../media/image22.png"/><Relationship Id="rId2" Type="http://schemas.openxmlformats.org/officeDocument/2006/relationships/tags" Target="../tags/tag2.xml"/><Relationship Id="rId1" Type="http://schemas.openxmlformats.org/officeDocument/2006/relationships/themeOverride" Target="../theme/themeOverride4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4.png"/><Relationship Id="rId4" Type="http://schemas.openxmlformats.org/officeDocument/2006/relationships/video" Target="../media/media1.mp4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2.mp4"/><Relationship Id="rId7" Type="http://schemas.openxmlformats.org/officeDocument/2006/relationships/image" Target="../media/image27.png"/><Relationship Id="rId2" Type="http://schemas.openxmlformats.org/officeDocument/2006/relationships/tags" Target="../tags/tag5.xml"/><Relationship Id="rId1" Type="http://schemas.openxmlformats.org/officeDocument/2006/relationships/themeOverride" Target="../theme/themeOverride7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png"/><Relationship Id="rId2" Type="http://schemas.openxmlformats.org/officeDocument/2006/relationships/tags" Target="../tags/tag7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A1C807-B9AD-4C9B-BF9F-60F034289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 useBgFill="1">
        <p:nvSpPr>
          <p:cNvPr id="103" name="Freeform 5">
            <a:extLst>
              <a:ext uri="{FF2B5EF4-FFF2-40B4-BE49-F238E27FC236}">
                <a16:creationId xmlns:a16="http://schemas.microsoft.com/office/drawing/2014/main" id="{FE469E50-3893-4ED6-92BA-2985C32B0C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7131809" y="1385982"/>
            <a:ext cx="4031414" cy="4100418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="" xmlns:p14="http://schemas.microsoft.com/office/powerpoint/2010/main" xmlns:a16="http://schemas.microsoft.com/office/drawing/2014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1F047C-C727-42A7-85C5-68C5AA1B1A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89964" y="2043024"/>
            <a:ext cx="3485073" cy="1492370"/>
          </a:xfrm>
        </p:spPr>
        <p:txBody>
          <a:bodyPr rtlCol="0">
            <a:normAutofit/>
          </a:bodyPr>
          <a:lstStyle/>
          <a:p>
            <a:pPr algn="l" rtl="0"/>
            <a:r>
              <a:rPr lang="en-GB" sz="4000"/>
              <a:t>Cold clouds in outflows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93FB3F-A8D4-46D3-A1C6-C79C645637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89965" y="4157933"/>
            <a:ext cx="3485072" cy="1026544"/>
          </a:xfrm>
        </p:spPr>
        <p:txBody>
          <a:bodyPr rtlCol="0">
            <a:normAutofit/>
          </a:bodyPr>
          <a:lstStyle/>
          <a:p>
            <a:pPr algn="l" rtl="0"/>
            <a:r>
              <a:rPr lang="en-GB"/>
              <a:t>Is e</a:t>
            </a:r>
            <a:r>
              <a:rPr lang="en-GB" sz="2300"/>
              <a:t>ntrainment in trouble once again?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F845B2-C2AC-DFA7-46F7-FE3AD2F36D49}"/>
              </a:ext>
            </a:extLst>
          </p:cNvPr>
          <p:cNvSpPr txBox="1"/>
          <p:nvPr/>
        </p:nvSpPr>
        <p:spPr>
          <a:xfrm>
            <a:off x="569342" y="5658928"/>
            <a:ext cx="42072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Alankar Dutta</a:t>
            </a:r>
          </a:p>
          <a:p>
            <a:r>
              <a:rPr lang="en-GB">
                <a:solidFill>
                  <a:schemeClr val="bg1"/>
                </a:solidFill>
              </a:rPr>
              <a:t>Graduate student,</a:t>
            </a:r>
          </a:p>
          <a:p>
            <a:r>
              <a:rPr lang="en-GB">
                <a:solidFill>
                  <a:schemeClr val="bg1"/>
                </a:solidFill>
              </a:rPr>
              <a:t>Indian Institute of Science, Bangalore, India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61DD19-6A6B-73C5-653F-BE642E3F8A51}"/>
              </a:ext>
            </a:extLst>
          </p:cNvPr>
          <p:cNvSpPr txBox="1"/>
          <p:nvPr/>
        </p:nvSpPr>
        <p:spPr>
          <a:xfrm>
            <a:off x="4125043" y="-1257"/>
            <a:ext cx="394191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>
                <a:solidFill>
                  <a:schemeClr val="bg1"/>
                </a:solidFill>
              </a:rPr>
              <a:t>6</a:t>
            </a:r>
            <a:r>
              <a:rPr lang="en-GB" sz="1600" baseline="30000">
                <a:solidFill>
                  <a:schemeClr val="bg1"/>
                </a:solidFill>
              </a:rPr>
              <a:t>th</a:t>
            </a:r>
            <a:r>
              <a:rPr lang="en-GB" sz="1600">
                <a:solidFill>
                  <a:schemeClr val="bg1"/>
                </a:solidFill>
              </a:rPr>
              <a:t> ICM Theory and Computation Workshop,</a:t>
            </a:r>
          </a:p>
          <a:p>
            <a:pPr algn="ctr"/>
            <a:r>
              <a:rPr lang="en-GB" sz="1400">
                <a:solidFill>
                  <a:schemeClr val="bg1"/>
                </a:solidFill>
              </a:rPr>
              <a:t>Niels Bohr Institute, Copenhagen, Denmark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B6E3ADD-400E-3EF5-76A1-015F4C69BF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36656" y="6429374"/>
            <a:ext cx="2743200" cy="365125"/>
          </a:xfrm>
        </p:spPr>
        <p:txBody>
          <a:bodyPr/>
          <a:lstStyle/>
          <a:p>
            <a:pPr rtl="0"/>
            <a:r>
              <a:rPr lang="en-US" sz="1200" noProof="0">
                <a:solidFill>
                  <a:schemeClr val="bg1"/>
                </a:solidFill>
              </a:rPr>
              <a:t>16 August, 2022</a:t>
            </a:r>
            <a:endParaRPr lang="en-GB" sz="1200" noProof="0">
              <a:solidFill>
                <a:schemeClr val="bg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0070BA3-93A0-D083-2306-72A7F5C7E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GB" sz="1400" b="1" noProof="0" smtClean="0">
                <a:solidFill>
                  <a:schemeClr val="bg1"/>
                </a:solidFill>
              </a:rPr>
              <a:pPr rtl="0"/>
              <a:t>1</a:t>
            </a:fld>
            <a:endParaRPr lang="en-GB" b="1" noProof="0">
              <a:solidFill>
                <a:schemeClr val="bg1"/>
              </a:solidFill>
            </a:endParaRPr>
          </a:p>
        </p:txBody>
      </p:sp>
      <p:pic>
        <p:nvPicPr>
          <p:cNvPr id="10" name="Picture 9" descr="Logo&#10;&#10;Description automatically generated with medium confidence">
            <a:extLst>
              <a:ext uri="{FF2B5EF4-FFF2-40B4-BE49-F238E27FC236}">
                <a16:creationId xmlns:a16="http://schemas.microsoft.com/office/drawing/2014/main" id="{812644B2-0A13-5A83-EEC5-592DB067B3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2"/>
            <a:ext cx="782598" cy="738555"/>
          </a:xfrm>
          <a:prstGeom prst="rect">
            <a:avLst/>
          </a:prstGeom>
        </p:spPr>
      </p:pic>
      <p:pic>
        <p:nvPicPr>
          <p:cNvPr id="13" name="Picture 12" descr="A picture containing indoor, hydrozoan&#10;&#10;Description automatically generated">
            <a:extLst>
              <a:ext uri="{FF2B5EF4-FFF2-40B4-BE49-F238E27FC236}">
                <a16:creationId xmlns:a16="http://schemas.microsoft.com/office/drawing/2014/main" id="{4BC58D52-1C67-12E2-B2F6-B2D8B8F5F7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345" y="1595437"/>
            <a:ext cx="6146710" cy="366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884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" name="Freeform 5">
            <a:extLst>
              <a:ext uri="{FF2B5EF4-FFF2-40B4-BE49-F238E27FC236}">
                <a16:creationId xmlns:a16="http://schemas.microsoft.com/office/drawing/2014/main" id="{FE469E50-3893-4ED6-92BA-2985C32B0C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7131809" y="1385982"/>
            <a:ext cx="4031414" cy="4100418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="" xmlns:p14="http://schemas.microsoft.com/office/powerpoint/2010/main" xmlns:a16="http://schemas.microsoft.com/office/drawing/2014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A1C807-B9AD-4C9B-BF9F-60F034289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1" cy="6857990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0070BA3-93A0-D083-2306-72A7F5C7E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GB" sz="1400" b="1" noProof="0" smtClean="0">
                <a:solidFill>
                  <a:schemeClr val="bg1"/>
                </a:solidFill>
              </a:rPr>
              <a:pPr rtl="0"/>
              <a:t>10</a:t>
            </a:fld>
            <a:endParaRPr lang="en-GB" b="1" noProof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CA0BF71-759F-3AFC-A6A0-774D7356BA60}"/>
              </a:ext>
            </a:extLst>
          </p:cNvPr>
          <p:cNvSpPr/>
          <p:nvPr/>
        </p:nvSpPr>
        <p:spPr>
          <a:xfrm>
            <a:off x="3621587" y="3733064"/>
            <a:ext cx="4948824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66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radley Hand ITC" panose="03070402050302030203" pitchFamily="66" charset="0"/>
              </a:rPr>
              <a:t>Thank You!!</a:t>
            </a:r>
          </a:p>
          <a:p>
            <a:pPr algn="ctr"/>
            <a:r>
              <a:rPr lang="en-GB" sz="66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radley Hand ITC" panose="03070402050302030203" pitchFamily="66" charset="0"/>
              </a:rPr>
              <a:t>Questions?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149F40-C011-AB50-F5A6-B0BA9E7B55B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775321" y="394980"/>
            <a:ext cx="2641356" cy="23125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DF4D6D-F157-3ECC-E976-DFC91B51CFE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56" t="37337" r="25135" b="35401"/>
          <a:stretch/>
        </p:blipFill>
        <p:spPr>
          <a:xfrm>
            <a:off x="3118948" y="2707560"/>
            <a:ext cx="5954101" cy="131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045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51"/>
    </mc:Choice>
    <mc:Fallback>
      <p:transition spd="slow" advTm="995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" name="Freeform 5">
            <a:extLst>
              <a:ext uri="{FF2B5EF4-FFF2-40B4-BE49-F238E27FC236}">
                <a16:creationId xmlns:a16="http://schemas.microsoft.com/office/drawing/2014/main" id="{FE469E50-3893-4ED6-92BA-2985C32B0C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7131809" y="1385982"/>
            <a:ext cx="4031414" cy="4100418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="" xmlns:p14="http://schemas.microsoft.com/office/powerpoint/2010/main" xmlns:a16="http://schemas.microsoft.com/office/drawing/2014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A1C807-B9AD-4C9B-BF9F-60F034289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1" cy="6857990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0070BA3-93A0-D083-2306-72A7F5C7E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GB" sz="1400" b="1" noProof="0" smtClean="0">
                <a:solidFill>
                  <a:schemeClr val="bg1"/>
                </a:solidFill>
              </a:rPr>
              <a:pPr rtl="0"/>
              <a:t>11</a:t>
            </a:fld>
            <a:endParaRPr lang="en-GB" b="1" noProof="0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4879E29-B2A7-3535-19B8-9B4267835F55}"/>
              </a:ext>
            </a:extLst>
          </p:cNvPr>
          <p:cNvSpPr txBox="1">
            <a:spLocks/>
          </p:cNvSpPr>
          <p:nvPr/>
        </p:nvSpPr>
        <p:spPr>
          <a:xfrm>
            <a:off x="218958" y="198105"/>
            <a:ext cx="11545454" cy="109498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4000">
                <a:solidFill>
                  <a:schemeClr val="bg1"/>
                </a:solidFill>
              </a:rPr>
              <a:t>Track the cloud!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E58605-168F-9EBB-C22E-4657812B7E3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71301" y="198105"/>
            <a:ext cx="1781786" cy="1362152"/>
          </a:xfrm>
          <a:prstGeom prst="rect">
            <a:avLst/>
          </a:prstGeom>
        </p:spPr>
      </p:pic>
      <p:pic>
        <p:nvPicPr>
          <p:cNvPr id="6" name="Picture 5" descr="A picture containing light&#10;&#10;Description automatically generated">
            <a:extLst>
              <a:ext uri="{FF2B5EF4-FFF2-40B4-BE49-F238E27FC236}">
                <a16:creationId xmlns:a16="http://schemas.microsoft.com/office/drawing/2014/main" id="{7CB79F86-9E43-A95B-BE7A-5017954D90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328" t="7946"/>
          <a:stretch/>
        </p:blipFill>
        <p:spPr>
          <a:xfrm>
            <a:off x="1182805" y="1841942"/>
            <a:ext cx="9826390" cy="4080800"/>
          </a:xfrm>
          <a:prstGeom prst="rect">
            <a:avLst/>
          </a:prstGeom>
          <a:solidFill>
            <a:schemeClr val="tx1">
              <a:lumMod val="85000"/>
              <a:alpha val="74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873945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" name="Freeform 5">
            <a:extLst>
              <a:ext uri="{FF2B5EF4-FFF2-40B4-BE49-F238E27FC236}">
                <a16:creationId xmlns:a16="http://schemas.microsoft.com/office/drawing/2014/main" id="{FE469E50-3893-4ED6-92BA-2985C32B0C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7131809" y="1385982"/>
            <a:ext cx="4031414" cy="4100418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="" xmlns:a14="http://schemas.microsoft.com/office/drawing/2010/main" xmlns:a16="http://schemas.microsoft.com/office/drawing/2014/main" xmlns:p14="http://schemas.microsoft.com/office/powerpoint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A1C807-B9AD-4C9B-BF9F-60F034289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7196"/>
            <a:ext cx="12192001" cy="6857990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0070BA3-93A0-D083-2306-72A7F5C7E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GB" sz="1400" b="1" noProof="0" smtClean="0">
                <a:solidFill>
                  <a:schemeClr val="bg1"/>
                </a:solidFill>
              </a:rPr>
              <a:pPr rtl="0"/>
              <a:t>12</a:t>
            </a:fld>
            <a:endParaRPr lang="en-GB" b="1" noProof="0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4879E29-B2A7-3535-19B8-9B4267835F55}"/>
              </a:ext>
            </a:extLst>
          </p:cNvPr>
          <p:cNvSpPr txBox="1">
            <a:spLocks/>
          </p:cNvSpPr>
          <p:nvPr/>
        </p:nvSpPr>
        <p:spPr>
          <a:xfrm>
            <a:off x="218958" y="198105"/>
            <a:ext cx="11545454" cy="109498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4000">
                <a:solidFill>
                  <a:schemeClr val="bg1"/>
                </a:solidFill>
              </a:rPr>
              <a:t>Putting the wind right!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9E4410-AF81-395A-B4C7-D1CE1F62586C}"/>
              </a:ext>
            </a:extLst>
          </p:cNvPr>
          <p:cNvSpPr txBox="1"/>
          <p:nvPr/>
        </p:nvSpPr>
        <p:spPr>
          <a:xfrm>
            <a:off x="218958" y="2114302"/>
            <a:ext cx="11545454" cy="1938992"/>
          </a:xfrm>
          <a:prstGeom prst="rect">
            <a:avLst/>
          </a:prstGeom>
          <a:solidFill>
            <a:schemeClr val="tx1">
              <a:alpha val="19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>
                <a:solidFill>
                  <a:schemeClr val="bg1"/>
                </a:solidFill>
              </a:rPr>
              <a:t>Cold clouds are often observed to get accelerated in expanding outflows.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>
                <a:solidFill>
                  <a:schemeClr val="bg1"/>
                </a:solidFill>
              </a:rPr>
              <a:t>Static backgrounds are too ideal to capture all the essential physics.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>
                <a:solidFill>
                  <a:schemeClr val="bg1"/>
                </a:solidFill>
              </a:rPr>
              <a:t>We put in clouds in a local background undergoing a steady, adiabatic expansion (CC85).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40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sz="2400">
              <a:solidFill>
                <a:schemeClr val="bg1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8726A21-F242-CC39-77AB-3E8735E041A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00581" y="153760"/>
            <a:ext cx="1582919" cy="1573440"/>
          </a:xfrm>
          <a:prstGeom prst="rect">
            <a:avLst/>
          </a:prstGeom>
        </p:spPr>
      </p:pic>
      <p:pic>
        <p:nvPicPr>
          <p:cNvPr id="31" name="Picture 30" descr="A picture containing text, lit&#10;&#10;Description automatically generated">
            <a:extLst>
              <a:ext uri="{FF2B5EF4-FFF2-40B4-BE49-F238E27FC236}">
                <a16:creationId xmlns:a16="http://schemas.microsoft.com/office/drawing/2014/main" id="{E7C424B3-EE4A-E40F-E308-F47A114EBE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9759" y="3895113"/>
            <a:ext cx="2824755" cy="2808090"/>
          </a:xfrm>
          <a:prstGeom prst="rect">
            <a:avLst/>
          </a:prstGeom>
        </p:spPr>
      </p:pic>
      <p:pic>
        <p:nvPicPr>
          <p:cNvPr id="34" name="Content Placeholder 6" descr="A picture containing worm, invertebrate&#10;&#10;Description automatically generated">
            <a:extLst>
              <a:ext uri="{FF2B5EF4-FFF2-40B4-BE49-F238E27FC236}">
                <a16:creationId xmlns:a16="http://schemas.microsoft.com/office/drawing/2014/main" id="{623CD450-490B-85E0-8209-5443AF3495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3831532" y="4263618"/>
            <a:ext cx="3079562" cy="2439585"/>
          </a:xfrm>
          <a:prstGeom prst="rect">
            <a:avLst/>
          </a:prstGeom>
        </p:spPr>
      </p:pic>
      <p:sp>
        <p:nvSpPr>
          <p:cNvPr id="35" name="Content Placeholder 12">
            <a:extLst>
              <a:ext uri="{FF2B5EF4-FFF2-40B4-BE49-F238E27FC236}">
                <a16:creationId xmlns:a16="http://schemas.microsoft.com/office/drawing/2014/main" id="{00E709A1-5AD9-6509-AF6E-84C81B624EC2}"/>
              </a:ext>
            </a:extLst>
          </p:cNvPr>
          <p:cNvSpPr txBox="1">
            <a:spLocks/>
          </p:cNvSpPr>
          <p:nvPr/>
        </p:nvSpPr>
        <p:spPr>
          <a:xfrm flipH="1">
            <a:off x="4437024" y="6467779"/>
            <a:ext cx="1868578" cy="173215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vert="horz" lIns="0" tIns="0" rIns="0" bIns="0" rtlCol="0" anchor="b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lvl="1" indent="0" algn="ctr">
              <a:buFont typeface="Arial" panose="020B0604020202020204" pitchFamily="34" charset="0"/>
              <a:buNone/>
            </a:pPr>
            <a:endParaRPr lang="en-US" sz="200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200"/>
              <a:t>HST image of NGC 3079</a:t>
            </a:r>
          </a:p>
        </p:txBody>
      </p:sp>
      <p:pic>
        <p:nvPicPr>
          <p:cNvPr id="36" name="Picture 35" descr="A picture containing worm, outdoor object, invertebrate, colorful&#10;&#10;Description automatically generated">
            <a:extLst>
              <a:ext uri="{FF2B5EF4-FFF2-40B4-BE49-F238E27FC236}">
                <a16:creationId xmlns:a16="http://schemas.microsoft.com/office/drawing/2014/main" id="{4DE247C9-DD3E-F021-E72C-E6DC6E8CD4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304557" flipH="1">
            <a:off x="5856554" y="3737298"/>
            <a:ext cx="1599532" cy="1599532"/>
          </a:xfrm>
          <a:prstGeom prst="rect">
            <a:avLst/>
          </a:prstGeom>
        </p:spPr>
      </p:pic>
      <p:pic>
        <p:nvPicPr>
          <p:cNvPr id="37" name="evan-schneider">
            <a:hlinkClick r:id="" action="ppaction://media"/>
            <a:extLst>
              <a:ext uri="{FF2B5EF4-FFF2-40B4-BE49-F238E27FC236}">
                <a16:creationId xmlns:a16="http://schemas.microsoft.com/office/drawing/2014/main" id="{CFBB4514-1E74-08F1-6673-7596220F830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62466" y="4233673"/>
            <a:ext cx="2612955" cy="1469692"/>
          </a:xfrm>
          <a:prstGeom prst="rect">
            <a:avLst/>
          </a:prstGeom>
        </p:spPr>
      </p:pic>
      <p:sp>
        <p:nvSpPr>
          <p:cNvPr id="38" name="Content Placeholder 12">
            <a:extLst>
              <a:ext uri="{FF2B5EF4-FFF2-40B4-BE49-F238E27FC236}">
                <a16:creationId xmlns:a16="http://schemas.microsoft.com/office/drawing/2014/main" id="{CB34F2AE-470A-F58A-22D9-0790D2EC6ABC}"/>
              </a:ext>
            </a:extLst>
          </p:cNvPr>
          <p:cNvSpPr txBox="1">
            <a:spLocks/>
          </p:cNvSpPr>
          <p:nvPr/>
        </p:nvSpPr>
        <p:spPr>
          <a:xfrm flipH="1">
            <a:off x="8788856" y="5731158"/>
            <a:ext cx="1968134" cy="365124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vert="horz" lIns="0" tIns="0" rIns="0" bIns="0" rtlCol="0" anchor="b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lvl="1" indent="0" algn="ctr">
              <a:buFont typeface="Arial" panose="020B0604020202020204" pitchFamily="34" charset="0"/>
              <a:buNone/>
            </a:pPr>
            <a:endParaRPr lang="en-US" sz="200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200"/>
              <a:t>Galactic wind simulation by Evan Schneider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581786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993"/>
    </mc:Choice>
    <mc:Fallback>
      <p:transition spd="slow" advTm="39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188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</p:childTnLst>
        </p:cTn>
      </p:par>
    </p:tnLst>
    <p:bldLst>
      <p:bldP spid="35" grpId="0" animBg="1"/>
      <p:bldP spid="38" grpId="0" animBg="1"/>
    </p:bldLst>
  </p:timing>
  <p:extLst>
    <p:ext uri="{E180D4A7-C9FB-4DFB-919C-405C955672EB}">
      <p14:showEvtLst xmlns:p14="http://schemas.microsoft.com/office/powerpoint/2010/main">
        <p14:playEvt time="26823" objId="37"/>
        <p14:stopEvt time="39993" objId="37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" name="Freeform 5">
            <a:extLst>
              <a:ext uri="{FF2B5EF4-FFF2-40B4-BE49-F238E27FC236}">
                <a16:creationId xmlns:a16="http://schemas.microsoft.com/office/drawing/2014/main" id="{FE469E50-3893-4ED6-92BA-2985C32B0C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7131809" y="1385982"/>
            <a:ext cx="4031414" cy="4100418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="" xmlns:a14="http://schemas.microsoft.com/office/drawing/2010/main" xmlns:a16="http://schemas.microsoft.com/office/drawing/2014/main" xmlns:p14="http://schemas.microsoft.com/office/powerpoint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A1C807-B9AD-4C9B-BF9F-60F034289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1" cy="6857990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0070BA3-93A0-D083-2306-72A7F5C7E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GB" sz="1400" b="1" noProof="0" smtClean="0">
                <a:solidFill>
                  <a:schemeClr val="bg1"/>
                </a:solidFill>
              </a:rPr>
              <a:pPr rtl="0"/>
              <a:t>13</a:t>
            </a:fld>
            <a:endParaRPr lang="en-GB" b="1" noProof="0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4879E29-B2A7-3535-19B8-9B4267835F55}"/>
              </a:ext>
            </a:extLst>
          </p:cNvPr>
          <p:cNvSpPr txBox="1">
            <a:spLocks/>
          </p:cNvSpPr>
          <p:nvPr/>
        </p:nvSpPr>
        <p:spPr>
          <a:xfrm>
            <a:off x="218958" y="198105"/>
            <a:ext cx="11545454" cy="109498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4000">
                <a:solidFill>
                  <a:schemeClr val="bg1"/>
                </a:solidFill>
              </a:rPr>
              <a:t>Time for some results!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9E4410-AF81-395A-B4C7-D1CE1F62586C}"/>
              </a:ext>
            </a:extLst>
          </p:cNvPr>
          <p:cNvSpPr txBox="1"/>
          <p:nvPr/>
        </p:nvSpPr>
        <p:spPr>
          <a:xfrm>
            <a:off x="218958" y="2114302"/>
            <a:ext cx="11545454" cy="830997"/>
          </a:xfrm>
          <a:prstGeom prst="rect">
            <a:avLst/>
          </a:prstGeom>
          <a:solidFill>
            <a:schemeClr val="tx1">
              <a:alpha val="19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>
                <a:solidFill>
                  <a:schemeClr val="bg1"/>
                </a:solidFill>
              </a:rPr>
              <a:t>Clouds which can grow in a static wind gets destroyed in CC85 wind.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sz="240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DF12AC-809D-E9AC-5CB1-FDD2CC94497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24070" y="3010856"/>
            <a:ext cx="4602097" cy="3530920"/>
          </a:xfrm>
          <a:prstGeom prst="rect">
            <a:avLst/>
          </a:prstGeom>
          <a:solidFill>
            <a:schemeClr val="tx1">
              <a:lumMod val="85000"/>
              <a:alpha val="89000"/>
            </a:schemeClr>
          </a:solidFill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440257B-DAAE-5389-F7F7-42F10B9F668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218638" y="3010855"/>
            <a:ext cx="4602097" cy="3530920"/>
          </a:xfrm>
          <a:prstGeom prst="rect">
            <a:avLst/>
          </a:prstGeom>
          <a:solidFill>
            <a:schemeClr val="tx1">
              <a:lumMod val="85000"/>
              <a:alpha val="85000"/>
            </a:schemeClr>
          </a:solidFill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0BA0A24-DE41-B585-B458-160F13DE21E0}"/>
              </a:ext>
            </a:extLst>
          </p:cNvPr>
          <p:cNvGrpSpPr/>
          <p:nvPr/>
        </p:nvGrpSpPr>
        <p:grpSpPr>
          <a:xfrm>
            <a:off x="2843504" y="1515430"/>
            <a:ext cx="6027823" cy="5305905"/>
            <a:chOff x="2843504" y="1515430"/>
            <a:chExt cx="6027823" cy="5305905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1B6B0A2-16AA-A995-37A3-8A65CC365F59}"/>
                    </a:ext>
                  </a:extLst>
                </p:cNvPr>
                <p:cNvSpPr txBox="1"/>
                <p:nvPr/>
              </p:nvSpPr>
              <p:spPr>
                <a:xfrm>
                  <a:off x="3743377" y="1515430"/>
                  <a:ext cx="4496616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IN" sz="40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N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IN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𝐺𝑂</m:t>
                            </m:r>
                          </m:sub>
                        </m:sSub>
                        <m:r>
                          <a:rPr lang="en-IN" sz="40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~</m:t>
                        </m:r>
                        <m:sSup>
                          <m:sSupPr>
                            <m:ctrlPr>
                              <a:rPr lang="en-IN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4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IN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GB" sz="4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𝑖𝑠𝑡𝑎𝑛𝑐𝑒</m:t>
                            </m:r>
                            <m:r>
                              <a:rPr lang="en-GB" sz="4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IN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IN" sz="40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p>
                        </m:sSup>
                      </m:oMath>
                    </m:oMathPara>
                  </a14:m>
                  <a:endParaRPr lang="en-IN" sz="4000">
                    <a:solidFill>
                      <a:schemeClr val="bg1"/>
                    </a:solidFill>
                  </a:endParaRPr>
                </a:p>
              </p:txBody>
            </p:sp>
          </mc:Choice>
          <mc:Fallback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1B6B0A2-16AA-A995-37A3-8A65CC365F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43377" y="1515430"/>
                  <a:ext cx="4496616" cy="61555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N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E111D47-8105-EA60-E39D-8FDF3BCAA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2843504" y="2196539"/>
              <a:ext cx="6027823" cy="4624796"/>
            </a:xfrm>
            <a:prstGeom prst="rect">
              <a:avLst/>
            </a:prstGeom>
            <a:solidFill>
              <a:schemeClr val="tx1">
                <a:lumMod val="85000"/>
                <a:alpha val="95000"/>
              </a:schemeClr>
            </a:solidFill>
          </p:spPr>
        </p:pic>
      </p:grpSp>
      <p:pic>
        <p:nvPicPr>
          <p:cNvPr id="7" name="Picture 6" descr="A picture containing table, flower, indoor, decorated&#10;&#10;Description automatically generated">
            <a:extLst>
              <a:ext uri="{FF2B5EF4-FFF2-40B4-BE49-F238E27FC236}">
                <a16:creationId xmlns:a16="http://schemas.microsoft.com/office/drawing/2014/main" id="{F7322DA1-2CC1-FDBF-B128-B794ACAF83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69350" y="119514"/>
            <a:ext cx="1703692" cy="170369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516265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986"/>
    </mc:Choice>
    <mc:Fallback>
      <p:transition spd="slow" advTm="101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" name="Freeform 5">
            <a:extLst>
              <a:ext uri="{FF2B5EF4-FFF2-40B4-BE49-F238E27FC236}">
                <a16:creationId xmlns:a16="http://schemas.microsoft.com/office/drawing/2014/main" id="{FE469E50-3893-4ED6-92BA-2985C32B0C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7131809" y="1385982"/>
            <a:ext cx="4031414" cy="4100418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="" xmlns:p14="http://schemas.microsoft.com/office/powerpoint/2010/main" xmlns:a16="http://schemas.microsoft.com/office/drawing/2014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A1C807-B9AD-4C9B-BF9F-60F034289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1" cy="6857990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0070BA3-93A0-D083-2306-72A7F5C7E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GB" sz="1400" b="1" noProof="0" smtClean="0">
                <a:solidFill>
                  <a:schemeClr val="bg1"/>
                </a:solidFill>
              </a:rPr>
              <a:pPr rtl="0"/>
              <a:t>14</a:t>
            </a:fld>
            <a:endParaRPr lang="en-GB" b="1" noProof="0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4879E29-B2A7-3535-19B8-9B4267835F55}"/>
              </a:ext>
            </a:extLst>
          </p:cNvPr>
          <p:cNvSpPr txBox="1">
            <a:spLocks/>
          </p:cNvSpPr>
          <p:nvPr/>
        </p:nvSpPr>
        <p:spPr>
          <a:xfrm>
            <a:off x="218958" y="198105"/>
            <a:ext cx="11545454" cy="109498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4000">
                <a:solidFill>
                  <a:schemeClr val="bg1"/>
                </a:solidFill>
              </a:rPr>
              <a:t>Epilogue = Movies!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E58605-168F-9EBB-C22E-4657812B7E3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064297">
            <a:off x="83633" y="37252"/>
            <a:ext cx="1416694" cy="1416694"/>
          </a:xfrm>
          <a:prstGeom prst="rect">
            <a:avLst/>
          </a:prstGeom>
        </p:spPr>
      </p:pic>
      <p:pic>
        <p:nvPicPr>
          <p:cNvPr id="3" name="numdensity-R4">
            <a:hlinkClick r:id="" action="ppaction://media"/>
            <a:extLst>
              <a:ext uri="{FF2B5EF4-FFF2-40B4-BE49-F238E27FC236}">
                <a16:creationId xmlns:a16="http://schemas.microsoft.com/office/drawing/2014/main" id="{12726D9D-26B0-4BD8-9624-0B706796058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1301" y="2295061"/>
            <a:ext cx="3795653" cy="2843345"/>
          </a:xfrm>
          <a:prstGeom prst="rect">
            <a:avLst/>
          </a:prstGeom>
        </p:spPr>
      </p:pic>
      <p:pic>
        <p:nvPicPr>
          <p:cNvPr id="9" name="tracer-R4">
            <a:hlinkClick r:id="" action="ppaction://media"/>
            <a:extLst>
              <a:ext uri="{FF2B5EF4-FFF2-40B4-BE49-F238E27FC236}">
                <a16:creationId xmlns:a16="http://schemas.microsoft.com/office/drawing/2014/main" id="{7F0AA8AA-D104-5175-CCA5-F4D768C8DB2D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90706" y="2295061"/>
            <a:ext cx="3795653" cy="2843345"/>
          </a:xfrm>
          <a:prstGeom prst="rect">
            <a:avLst/>
          </a:prstGeom>
        </p:spPr>
      </p:pic>
      <p:pic>
        <p:nvPicPr>
          <p:cNvPr id="12" name="temperature-R4">
            <a:hlinkClick r:id="" action="ppaction://media"/>
            <a:extLst>
              <a:ext uri="{FF2B5EF4-FFF2-40B4-BE49-F238E27FC236}">
                <a16:creationId xmlns:a16="http://schemas.microsoft.com/office/drawing/2014/main" id="{F2DBE4FD-E5A8-9404-A36F-0D506388DFB8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225045" y="2295061"/>
            <a:ext cx="3795653" cy="2843345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920056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27"/>
    </mc:Choice>
    <mc:Fallback>
      <p:transition spd="slow" advTm="29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9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59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59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" name="Freeform 5">
            <a:extLst>
              <a:ext uri="{FF2B5EF4-FFF2-40B4-BE49-F238E27FC236}">
                <a16:creationId xmlns:a16="http://schemas.microsoft.com/office/drawing/2014/main" id="{FE469E50-3893-4ED6-92BA-2985C32B0C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7131809" y="1385982"/>
            <a:ext cx="4031414" cy="4100418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="" xmlns:a14="http://schemas.microsoft.com/office/drawing/2010/main" xmlns:a16="http://schemas.microsoft.com/office/drawing/2014/main" xmlns:p14="http://schemas.microsoft.com/office/powerpoint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A1C807-B9AD-4C9B-BF9F-60F034289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7196"/>
            <a:ext cx="12192001" cy="6857990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0070BA3-93A0-D083-2306-72A7F5C7E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GB" sz="1400" b="1" noProof="0" smtClean="0">
                <a:solidFill>
                  <a:schemeClr val="bg1"/>
                </a:solidFill>
              </a:rPr>
              <a:pPr rtl="0"/>
              <a:t>2</a:t>
            </a:fld>
            <a:endParaRPr lang="en-GB" b="1" noProof="0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4879E29-B2A7-3535-19B8-9B4267835F55}"/>
              </a:ext>
            </a:extLst>
          </p:cNvPr>
          <p:cNvSpPr txBox="1">
            <a:spLocks/>
          </p:cNvSpPr>
          <p:nvPr/>
        </p:nvSpPr>
        <p:spPr>
          <a:xfrm>
            <a:off x="218958" y="198105"/>
            <a:ext cx="4333339" cy="703055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GB" sz="4000">
                <a:solidFill>
                  <a:schemeClr val="bg1"/>
                </a:solidFill>
              </a:rPr>
              <a:t>People involved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F169859-C40F-E2F7-0C4C-7B2FE049C581}"/>
              </a:ext>
            </a:extLst>
          </p:cNvPr>
          <p:cNvSpPr/>
          <p:nvPr/>
        </p:nvSpPr>
        <p:spPr>
          <a:xfrm>
            <a:off x="218958" y="1763297"/>
            <a:ext cx="3817333" cy="353946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GB" sz="2400">
                <a:effectLst>
                  <a:glow rad="63500">
                    <a:schemeClr val="tx1">
                      <a:alpha val="40000"/>
                    </a:schemeClr>
                  </a:glow>
                  <a:outerShdw blurRad="101600" dist="38100" dir="4800000" algn="tl" rotWithShape="0">
                    <a:prstClr val="black"/>
                  </a:outerShdw>
                </a:effectLst>
              </a:rPr>
              <a:t>Alankar Dutta</a:t>
            </a:r>
            <a:endParaRPr lang="en-IN" sz="2400">
              <a:effectLst>
                <a:glow rad="63500">
                  <a:schemeClr val="tx1">
                    <a:alpha val="40000"/>
                  </a:schemeClr>
                </a:glow>
                <a:outerShdw blurRad="101600" dist="38100" dir="4800000" algn="tl" rotWithShape="0">
                  <a:prstClr val="black"/>
                </a:outerShdw>
              </a:effectLst>
            </a:endParaRPr>
          </a:p>
        </p:txBody>
      </p:sp>
      <p:pic>
        <p:nvPicPr>
          <p:cNvPr id="16" name="Picture 15" descr="A person wearing sunglasses&#10;&#10;Description automatically generated with medium confidence">
            <a:extLst>
              <a:ext uri="{FF2B5EF4-FFF2-40B4-BE49-F238E27FC236}">
                <a16:creationId xmlns:a16="http://schemas.microsoft.com/office/drawing/2014/main" id="{48FC8FA3-97B3-0258-73AE-C00CF08DAC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545" t="12352" r="26467" b="30035"/>
          <a:stretch/>
        </p:blipFill>
        <p:spPr>
          <a:xfrm>
            <a:off x="1016471" y="2525902"/>
            <a:ext cx="2222305" cy="2233780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AB884CE-A32A-C2A3-EA68-2C688CC9F001}"/>
              </a:ext>
            </a:extLst>
          </p:cNvPr>
          <p:cNvSpPr/>
          <p:nvPr/>
        </p:nvSpPr>
        <p:spPr>
          <a:xfrm>
            <a:off x="4187332" y="1763297"/>
            <a:ext cx="3817333" cy="353946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GB" sz="2400">
                <a:effectLst>
                  <a:glow rad="63500">
                    <a:schemeClr val="tx1">
                      <a:alpha val="40000"/>
                    </a:schemeClr>
                  </a:glow>
                  <a:outerShdw blurRad="101600" dist="38100" dir="4800000" algn="tl" rotWithShape="0">
                    <a:prstClr val="black"/>
                  </a:outerShdw>
                </a:effectLst>
              </a:rPr>
              <a:t>Prateek Sharma</a:t>
            </a:r>
            <a:endParaRPr lang="en-IN" sz="2400">
              <a:effectLst>
                <a:glow rad="63500">
                  <a:schemeClr val="tx1">
                    <a:alpha val="40000"/>
                  </a:schemeClr>
                </a:glow>
                <a:outerShdw blurRad="101600" dist="38100" dir="4800000" algn="tl" rotWithShape="0">
                  <a:prstClr val="black"/>
                </a:outerShdw>
              </a:effectLst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5E962D7-634D-A720-B846-8F841457E875}"/>
              </a:ext>
            </a:extLst>
          </p:cNvPr>
          <p:cNvSpPr/>
          <p:nvPr/>
        </p:nvSpPr>
        <p:spPr>
          <a:xfrm>
            <a:off x="8155709" y="1763296"/>
            <a:ext cx="3817333" cy="353946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GB" sz="2400">
                <a:effectLst>
                  <a:glow rad="63500">
                    <a:schemeClr val="tx1">
                      <a:alpha val="40000"/>
                    </a:schemeClr>
                  </a:glow>
                  <a:outerShdw blurRad="101600" dist="38100" dir="4800000" algn="tl" rotWithShape="0">
                    <a:prstClr val="black"/>
                  </a:outerShdw>
                </a:effectLst>
              </a:rPr>
              <a:t>Tiago Costa</a:t>
            </a:r>
            <a:endParaRPr lang="en-IN" sz="2400">
              <a:effectLst>
                <a:glow rad="63500">
                  <a:schemeClr val="tx1">
                    <a:alpha val="40000"/>
                  </a:schemeClr>
                </a:glow>
                <a:outerShdw blurRad="101600" dist="38100" dir="4800000" algn="tl" rotWithShape="0">
                  <a:prstClr val="black"/>
                </a:outerShdw>
              </a:effectLst>
            </a:endParaRPr>
          </a:p>
        </p:txBody>
      </p:sp>
      <p:pic>
        <p:nvPicPr>
          <p:cNvPr id="1028" name="Picture 4" descr="Funaesdalen">
            <a:extLst>
              <a:ext uri="{FF2B5EF4-FFF2-40B4-BE49-F238E27FC236}">
                <a16:creationId xmlns:a16="http://schemas.microsoft.com/office/drawing/2014/main" id="{FE3A64DF-85CE-3B3B-8FBC-35A21F9226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8" r="5732"/>
          <a:stretch/>
        </p:blipFill>
        <p:spPr bwMode="auto">
          <a:xfrm>
            <a:off x="4961935" y="2525902"/>
            <a:ext cx="2286926" cy="223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CE18D77-EF35-A1A5-8DD6-46166DD6B7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8" t="7178" r="31065" b="1240"/>
          <a:stretch/>
        </p:blipFill>
        <p:spPr bwMode="auto">
          <a:xfrm>
            <a:off x="8933007" y="2525902"/>
            <a:ext cx="2223009" cy="223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353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6095"/>
    </mc:Choice>
    <mc:Fallback>
      <p:transition advTm="1609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" name="Freeform 5">
            <a:extLst>
              <a:ext uri="{FF2B5EF4-FFF2-40B4-BE49-F238E27FC236}">
                <a16:creationId xmlns:a16="http://schemas.microsoft.com/office/drawing/2014/main" id="{FE469E50-3893-4ED6-92BA-2985C32B0C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7131809" y="1385982"/>
            <a:ext cx="4031414" cy="4100418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="" xmlns:p14="http://schemas.microsoft.com/office/powerpoint/2010/main" xmlns:a16="http://schemas.microsoft.com/office/drawing/2014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A1C807-B9AD-4C9B-BF9F-60F034289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7196"/>
            <a:ext cx="12192001" cy="6857990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0070BA3-93A0-D083-2306-72A7F5C7E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GB" sz="1400" b="1" noProof="0" smtClean="0">
                <a:solidFill>
                  <a:schemeClr val="bg1"/>
                </a:solidFill>
              </a:rPr>
              <a:pPr rtl="0"/>
              <a:t>3</a:t>
            </a:fld>
            <a:endParaRPr lang="en-GB" b="1" noProof="0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4879E29-B2A7-3535-19B8-9B4267835F55}"/>
              </a:ext>
            </a:extLst>
          </p:cNvPr>
          <p:cNvSpPr txBox="1">
            <a:spLocks/>
          </p:cNvSpPr>
          <p:nvPr/>
        </p:nvSpPr>
        <p:spPr>
          <a:xfrm>
            <a:off x="218958" y="198105"/>
            <a:ext cx="11545454" cy="109498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4000">
                <a:solidFill>
                  <a:schemeClr val="bg1"/>
                </a:solidFill>
              </a:rPr>
              <a:t>Cloud crushing simulations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9E4410-AF81-395A-B4C7-D1CE1F62586C}"/>
              </a:ext>
            </a:extLst>
          </p:cNvPr>
          <p:cNvSpPr txBox="1"/>
          <p:nvPr/>
        </p:nvSpPr>
        <p:spPr>
          <a:xfrm>
            <a:off x="218959" y="2161309"/>
            <a:ext cx="11545454" cy="1938992"/>
          </a:xfrm>
          <a:prstGeom prst="rect">
            <a:avLst/>
          </a:prstGeom>
          <a:solidFill>
            <a:schemeClr val="tx1">
              <a:alpha val="19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>
                <a:solidFill>
                  <a:schemeClr val="bg1"/>
                </a:solidFill>
              </a:rPr>
              <a:t>Tries to explain the origin of fast moving cold gas.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>
                <a:solidFill>
                  <a:schemeClr val="bg1"/>
                </a:solidFill>
              </a:rPr>
              <a:t>Momentum transfer between the hot wind and cold cloud.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>
                <a:solidFill>
                  <a:schemeClr val="bg1"/>
                </a:solidFill>
              </a:rPr>
              <a:t>Survival of radiatively cooling clouds formed by mixing in a background hot wind.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40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sz="2400">
              <a:solidFill>
                <a:schemeClr val="bg1"/>
              </a:solidFill>
            </a:endParaRPr>
          </a:p>
        </p:txBody>
      </p:sp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FE5A6609-EF4C-A822-D4EC-D5B8D1F703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788" y="155789"/>
            <a:ext cx="1355030" cy="135503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31E0543-4BCB-3AF1-14CF-AA9F38AEAD83}"/>
              </a:ext>
            </a:extLst>
          </p:cNvPr>
          <p:cNvGrpSpPr/>
          <p:nvPr/>
        </p:nvGrpSpPr>
        <p:grpSpPr>
          <a:xfrm>
            <a:off x="9326544" y="4047788"/>
            <a:ext cx="2531276" cy="1887017"/>
            <a:chOff x="9309185" y="3985293"/>
            <a:chExt cx="2531276" cy="1887017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11E74F5-970D-AC89-BA85-C626CAF86C42}"/>
                    </a:ext>
                  </a:extLst>
                </p:cNvPr>
                <p:cNvSpPr txBox="1"/>
                <p:nvPr/>
              </p:nvSpPr>
              <p:spPr>
                <a:xfrm>
                  <a:off x="9364222" y="3985293"/>
                  <a:ext cx="2302234" cy="87915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IN" sz="28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N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IN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𝑐𝑐</m:t>
                            </m:r>
                          </m:sub>
                        </m:sSub>
                        <m:r>
                          <a:rPr lang="en-IN" sz="28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en-IN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IN" sz="28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</m:rad>
                        <m:f>
                          <m:fPr>
                            <m:ctrlPr>
                              <a:rPr lang="en-IN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IN" sz="2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IN" sz="2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IN" sz="2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IN" sz="2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IN" sz="2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IN" sz="2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IN" sz="2000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</p:txBody>
            </p:sp>
          </mc:Choice>
          <mc:Fallback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11E74F5-970D-AC89-BA85-C626CAF86C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64222" y="3985293"/>
                  <a:ext cx="2302234" cy="87915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FEB9B0C3-5659-D6A8-25A3-A959C292DEE2}"/>
                    </a:ext>
                  </a:extLst>
                </p:cNvPr>
                <p:cNvSpPr txBox="1"/>
                <p:nvPr/>
              </p:nvSpPr>
              <p:spPr>
                <a:xfrm>
                  <a:off x="9309185" y="4993159"/>
                  <a:ext cx="2531276" cy="87915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IN" sz="280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N" sz="28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IN" sz="28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𝑑𝑟𝑎𝑔</m:t>
                            </m:r>
                          </m:sub>
                        </m:sSub>
                        <m:r>
                          <a:rPr lang="en-IN" sz="2800" i="0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IN" sz="28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  <m:f>
                          <m:fPr>
                            <m:ctrlPr>
                              <a:rPr lang="en-IN" sz="28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IN" sz="2800" i="1" dirty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IN" sz="2800" i="1" dirty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IN" sz="2800" i="1" dirty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IN" sz="2800" i="1" dirty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IN" sz="2800" i="1" dirty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IN" sz="2800" i="1" dirty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IN" sz="2800">
                    <a:solidFill>
                      <a:schemeClr val="bg1"/>
                    </a:solidFill>
                  </a:endParaRPr>
                </a:p>
              </p:txBody>
            </p:sp>
          </mc:Choice>
          <mc:Fallback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FEB9B0C3-5659-D6A8-25A3-A959C292DE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09185" y="4993159"/>
                  <a:ext cx="2531276" cy="87915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EEDA138-4D00-AFDE-56F8-3BA2A22864EC}"/>
              </a:ext>
            </a:extLst>
          </p:cNvPr>
          <p:cNvGrpSpPr/>
          <p:nvPr/>
        </p:nvGrpSpPr>
        <p:grpSpPr>
          <a:xfrm>
            <a:off x="2613561" y="4059728"/>
            <a:ext cx="6167308" cy="2535542"/>
            <a:chOff x="1501854" y="4151982"/>
            <a:chExt cx="6167308" cy="2535542"/>
          </a:xfrm>
        </p:grpSpPr>
        <p:pic>
          <p:nvPicPr>
            <p:cNvPr id="18" name="Picture 17" descr="A picture containing screen, monitor, computer, computer&#10;&#10;Description automatically generated">
              <a:extLst>
                <a:ext uri="{FF2B5EF4-FFF2-40B4-BE49-F238E27FC236}">
                  <a16:creationId xmlns:a16="http://schemas.microsoft.com/office/drawing/2014/main" id="{AFAE5725-2DCD-9AC9-4438-DFB7EF698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01854" y="4151982"/>
              <a:ext cx="6167308" cy="2535542"/>
            </a:xfrm>
            <a:prstGeom prst="rect">
              <a:avLst/>
            </a:prstGeom>
            <a:solidFill>
              <a:schemeClr val="tx1">
                <a:alpha val="82000"/>
              </a:schemeClr>
            </a:solidFill>
            <a:effectLst>
              <a:softEdge rad="88900"/>
            </a:effec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9468425-F312-9130-63A9-49758E788A38}"/>
                </a:ext>
              </a:extLst>
            </p:cNvPr>
            <p:cNvSpPr txBox="1"/>
            <p:nvPr/>
          </p:nvSpPr>
          <p:spPr>
            <a:xfrm>
              <a:off x="6014442" y="4330777"/>
              <a:ext cx="14679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Background hot wind</a:t>
              </a:r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E35B074-6363-6745-EA42-1ED968B8C8B5}"/>
                </a:ext>
              </a:extLst>
            </p:cNvPr>
            <p:cNvSpPr txBox="1"/>
            <p:nvPr/>
          </p:nvSpPr>
          <p:spPr>
            <a:xfrm>
              <a:off x="2294079" y="4402779"/>
              <a:ext cx="12545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200"/>
            </a:p>
            <a:p>
              <a:r>
                <a:rPr lang="en-US" sz="1200">
                  <a:solidFill>
                    <a:schemeClr val="bg1"/>
                  </a:solidFill>
                </a:rPr>
                <a:t>Turbulent mixing</a:t>
              </a:r>
              <a:endParaRPr lang="en-IN" sz="120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72B5772-4535-4D94-C030-E2A69696BE04}"/>
              </a:ext>
            </a:extLst>
          </p:cNvPr>
          <p:cNvGrpSpPr/>
          <p:nvPr/>
        </p:nvGrpSpPr>
        <p:grpSpPr>
          <a:xfrm>
            <a:off x="1363085" y="445968"/>
            <a:ext cx="8668262" cy="3395532"/>
            <a:chOff x="695960" y="530982"/>
            <a:chExt cx="8668262" cy="3395532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78C21705-27CC-FC04-18AF-50AAAAF210D4}"/>
                    </a:ext>
                  </a:extLst>
                </p:cNvPr>
                <p:cNvSpPr/>
                <p:nvPr/>
              </p:nvSpPr>
              <p:spPr>
                <a:xfrm>
                  <a:off x="695960" y="530982"/>
                  <a:ext cx="8668262" cy="3395532"/>
                </a:xfrm>
                <a:prstGeom prst="rect">
                  <a:avLst/>
                </a:prstGeom>
                <a:solidFill>
                  <a:srgbClr val="FB897A"/>
                </a:solidFill>
              </p:spPr>
              <p:txBody>
                <a:bodyPr rot="0" spcFirstLastPara="0" vertOverflow="overflow" horzOverflow="overflow" vert="horz" wrap="square" lIns="72000" tIns="0" rIns="180000" bIns="180000" numCol="1" spcCol="0" rtlCol="0" fromWordArt="0" anchor="b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>
                    <a:lnSpc>
                      <a:spcPts val="4700"/>
                    </a:lnSpc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IN" sz="36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</m:ctrlPr>
                          </m:sSubPr>
                          <m:e>
                            <m:r>
                              <a:rPr lang="en-IN" sz="36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  <m:t>𝜌</m:t>
                            </m:r>
                          </m:e>
                          <m:sub>
                            <m:r>
                              <a:rPr lang="en-IN" sz="36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  <m:t>𝑤</m:t>
                            </m:r>
                          </m:sub>
                        </m:sSub>
                        <m:sSubSup>
                          <m:sSubSupPr>
                            <m:ctrlPr>
                              <a:rPr lang="en-IN" sz="36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</m:ctrlPr>
                          </m:sSubSupPr>
                          <m:e>
                            <m:r>
                              <a:rPr lang="en-IN" sz="36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  <m:t>𝑅</m:t>
                            </m:r>
                          </m:e>
                          <m:sub>
                            <m:r>
                              <a:rPr lang="en-IN" sz="3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  <m:t>𝑐</m:t>
                            </m:r>
                          </m:sub>
                          <m:sup>
                            <m:r>
                              <a:rPr lang="en-IN" sz="36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  <m:t>2</m:t>
                            </m:r>
                          </m:sup>
                        </m:sSubSup>
                        <m:sSub>
                          <m:sSubPr>
                            <m:ctrlPr>
                              <a:rPr lang="en-IN" sz="36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</m:ctrlPr>
                          </m:sSubPr>
                          <m:e>
                            <m:r>
                              <a:rPr lang="en-IN" sz="36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  <m:t>𝑣</m:t>
                            </m:r>
                          </m:e>
                          <m:sub>
                            <m:r>
                              <a:rPr lang="en-IN" sz="36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  <m:t>𝑤</m:t>
                            </m:r>
                          </m:sub>
                        </m:sSub>
                        <m:sSub>
                          <m:sSubPr>
                            <m:ctrlPr>
                              <a:rPr lang="en-IN" sz="36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</m:ctrlPr>
                          </m:sSubPr>
                          <m:e>
                            <m:r>
                              <a:rPr lang="en-IN" sz="36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  <m:t>𝑡</m:t>
                            </m:r>
                          </m:e>
                          <m:sub>
                            <m:r>
                              <a:rPr lang="en-IN" sz="36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  <m:t>𝑑</m:t>
                            </m:r>
                            <m:r>
                              <a:rPr lang="en-IN" sz="3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  <m:t>𝑟𝑎𝑔</m:t>
                            </m:r>
                          </m:sub>
                        </m:sSub>
                        <m:r>
                          <a:rPr lang="en-IN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=</m:t>
                        </m:r>
                        <m:sSub>
                          <m:sSubPr>
                            <m:ctrlPr>
                              <a:rPr lang="en-IN" sz="36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</m:ctrlPr>
                          </m:sSubPr>
                          <m:e>
                            <m:r>
                              <a:rPr lang="en-IN" sz="36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  <m:t>𝜌</m:t>
                            </m:r>
                          </m:e>
                          <m:sub>
                            <m:r>
                              <a:rPr lang="en-IN" sz="3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  <m:t>𝑐</m:t>
                            </m:r>
                          </m:sub>
                        </m:sSub>
                        <m:sSubSup>
                          <m:sSubSupPr>
                            <m:ctrlPr>
                              <a:rPr lang="en-IN" sz="36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</m:ctrlPr>
                          </m:sSubSupPr>
                          <m:e>
                            <m:r>
                              <a:rPr lang="en-IN" sz="36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  <m:t>𝑅</m:t>
                            </m:r>
                          </m:e>
                          <m:sub>
                            <m:r>
                              <a:rPr lang="en-IN" sz="3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  <m:t>𝑐</m:t>
                            </m:r>
                          </m:sub>
                          <m:sup>
                            <m:r>
                              <a:rPr lang="en-IN" sz="36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  <m:t>3</m:t>
                            </m:r>
                          </m:sup>
                        </m:sSubSup>
                      </m:oMath>
                    </m:oMathPara>
                  </a14:m>
                  <a:endParaRPr lang="en-IN" sz="3600">
                    <a:solidFill>
                      <a:schemeClr val="tx1"/>
                    </a:solidFill>
                    <a:latin typeface="Rockwell" panose="02060603020205020403" pitchFamily="18" charset="0"/>
                    <a:ea typeface="+mj-ea"/>
                    <a:cs typeface="+mj-cs"/>
                  </a:endParaRPr>
                </a:p>
              </p:txBody>
            </p:sp>
          </mc:Choice>
          <mc:Fallback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78C21705-27CC-FC04-18AF-50AAAAF210D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5960" y="530982"/>
                  <a:ext cx="8668262" cy="33955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N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521F873C-B39D-A1AA-1E78-D0B0F11C3D56}"/>
                </a:ext>
              </a:extLst>
            </p:cNvPr>
            <p:cNvCxnSpPr/>
            <p:nvPr/>
          </p:nvCxnSpPr>
          <p:spPr>
            <a:xfrm>
              <a:off x="825910" y="1004410"/>
              <a:ext cx="95372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086A3DA-C64A-E48A-00CC-ACC5D168C4DD}"/>
                </a:ext>
              </a:extLst>
            </p:cNvPr>
            <p:cNvCxnSpPr/>
            <p:nvPr/>
          </p:nvCxnSpPr>
          <p:spPr>
            <a:xfrm>
              <a:off x="825910" y="1815572"/>
              <a:ext cx="95372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0EE2593-B60E-7677-70F1-FB2A0FB2D85D}"/>
                </a:ext>
              </a:extLst>
            </p:cNvPr>
            <p:cNvCxnSpPr/>
            <p:nvPr/>
          </p:nvCxnSpPr>
          <p:spPr>
            <a:xfrm>
              <a:off x="825910" y="2705390"/>
              <a:ext cx="95372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4CEE92B1-E63E-D863-C12F-3019069DC827}"/>
                </a:ext>
              </a:extLst>
            </p:cNvPr>
            <p:cNvCxnSpPr/>
            <p:nvPr/>
          </p:nvCxnSpPr>
          <p:spPr>
            <a:xfrm>
              <a:off x="825910" y="3555881"/>
              <a:ext cx="95372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Cylinder 27">
              <a:extLst>
                <a:ext uri="{FF2B5EF4-FFF2-40B4-BE49-F238E27FC236}">
                  <a16:creationId xmlns:a16="http://schemas.microsoft.com/office/drawing/2014/main" id="{54F250E2-5051-DDFB-9790-5330C40F7906}"/>
                </a:ext>
              </a:extLst>
            </p:cNvPr>
            <p:cNvSpPr/>
            <p:nvPr/>
          </p:nvSpPr>
          <p:spPr>
            <a:xfrm rot="5400000">
              <a:off x="3559402" y="354728"/>
              <a:ext cx="1124553" cy="3962103"/>
            </a:xfrm>
            <a:prstGeom prst="can">
              <a:avLst/>
            </a:prstGeom>
            <a:solidFill>
              <a:srgbClr val="FB897A"/>
            </a:solidFill>
            <a:ln w="19050">
              <a:solidFill>
                <a:schemeClr val="dk1"/>
              </a:solidFill>
              <a:prstDash val="sysDash"/>
            </a:ln>
          </p:spPr>
          <p:txBody>
            <a:bodyPr rot="0" spcFirstLastPara="0" vertOverflow="overflow" horzOverflow="overflow" vert="horz" wrap="square" lIns="72000" tIns="0" rIns="180000" bIns="180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algn="r">
                <a:lnSpc>
                  <a:spcPts val="4700"/>
                </a:lnSpc>
                <a:spcBef>
                  <a:spcPct val="0"/>
                </a:spcBef>
              </a:pPr>
              <a:endParaRPr lang="en-IN" sz="4500">
                <a:ln>
                  <a:solidFill>
                    <a:schemeClr val="tx1"/>
                  </a:solidFill>
                  <a:prstDash val="sysDash"/>
                </a:ln>
                <a:solidFill>
                  <a:schemeClr val="tx1"/>
                </a:solidFill>
                <a:latin typeface="Rockwell" panose="02060603020205020403" pitchFamily="18" charset="0"/>
                <a:ea typeface="+mj-ea"/>
                <a:cs typeface="+mj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9E18386-06AE-A3D0-8FF1-74522157B64B}"/>
                </a:ext>
              </a:extLst>
            </p:cNvPr>
            <p:cNvSpPr/>
            <p:nvPr/>
          </p:nvSpPr>
          <p:spPr>
            <a:xfrm>
              <a:off x="6211948" y="1596333"/>
              <a:ext cx="1392434" cy="135810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rot="0" spcFirstLastPara="0" vertOverflow="overflow" horzOverflow="overflow" vert="horz" wrap="square" lIns="72000" tIns="0" rIns="180000" bIns="180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algn="r">
                <a:lnSpc>
                  <a:spcPts val="4700"/>
                </a:lnSpc>
                <a:spcBef>
                  <a:spcPct val="0"/>
                </a:spcBef>
              </a:pPr>
              <a:endParaRPr lang="en-IN" sz="4500">
                <a:solidFill>
                  <a:schemeClr val="tx1"/>
                </a:solidFill>
                <a:latin typeface="Rockwell" panose="02060603020205020403" pitchFamily="18" charset="0"/>
                <a:ea typeface="+mj-ea"/>
                <a:cs typeface="+mj-cs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C91E0C8F-3910-73AA-73C7-87E10008C550}"/>
                    </a:ext>
                  </a:extLst>
                </p:cNvPr>
                <p:cNvSpPr txBox="1"/>
                <p:nvPr/>
              </p:nvSpPr>
              <p:spPr>
                <a:xfrm>
                  <a:off x="6329039" y="2027064"/>
                  <a:ext cx="1051891" cy="5359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IN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GB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IN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IN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IN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I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GB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GB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I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sub>
                            </m:sSub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I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IN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</m:rad>
                          </m:den>
                        </m:f>
                      </m:oMath>
                    </m:oMathPara>
                  </a14:m>
                  <a:endParaRPr lang="en-IN">
                    <a:solidFill>
                      <a:schemeClr val="bg1"/>
                    </a:solidFill>
                  </a:endParaRPr>
                </a:p>
              </p:txBody>
            </p:sp>
          </mc:Choice>
          <mc:Fallback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C91E0C8F-3910-73AA-73C7-87E10008C5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29039" y="2027064"/>
                  <a:ext cx="1051891" cy="535916"/>
                </a:xfrm>
                <a:prstGeom prst="rect">
                  <a:avLst/>
                </a:prstGeom>
                <a:blipFill>
                  <a:blip r:embed="rId11"/>
                  <a:stretch>
                    <a:fillRect b="-1149"/>
                  </a:stretch>
                </a:blipFill>
              </p:spPr>
              <p:txBody>
                <a:bodyPr/>
                <a:lstStyle/>
                <a:p>
                  <a:r>
                    <a:rPr lang="en-I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FD3DA90-D78D-9C47-A8B8-4177350815BE}"/>
                  </a:ext>
                </a:extLst>
              </p:cNvPr>
              <p:cNvSpPr txBox="1"/>
              <p:nvPr/>
            </p:nvSpPr>
            <p:spPr>
              <a:xfrm>
                <a:off x="3304767" y="382324"/>
                <a:ext cx="4784897" cy="909736"/>
              </a:xfrm>
              <a:prstGeom prst="rect">
                <a:avLst/>
              </a:prstGeom>
              <a:solidFill>
                <a:schemeClr val="tx1">
                  <a:alpha val="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sz="5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  <m:sub>
                          <m:r>
                            <a:rPr lang="en-IN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𝒅𝒓𝒂𝒈</m:t>
                          </m:r>
                        </m:sub>
                      </m:sSub>
                      <m:r>
                        <a:rPr lang="en-IN" sz="54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IN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  <m:sub>
                          <m:r>
                            <a:rPr lang="en-IN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𝒄𝒄</m:t>
                          </m:r>
                        </m:sub>
                      </m:sSub>
                    </m:oMath>
                  </m:oMathPara>
                </a14:m>
                <a:endParaRPr lang="en-IN" sz="5400" b="1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FD3DA90-D78D-9C47-A8B8-4177350815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4767" y="382324"/>
                <a:ext cx="4784897" cy="90973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82FF1167-86CF-E74F-2BDA-519F76B9C49B}"/>
              </a:ext>
            </a:extLst>
          </p:cNvPr>
          <p:cNvSpPr txBox="1"/>
          <p:nvPr/>
        </p:nvSpPr>
        <p:spPr>
          <a:xfrm>
            <a:off x="3246159" y="560670"/>
            <a:ext cx="4902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>
                <a:solidFill>
                  <a:schemeClr val="bg1"/>
                </a:solidFill>
              </a:rPr>
              <a:t>When mixed gas cools faster than cloud destruction, the clouds can grow as well as acquire momentum (</a:t>
            </a:r>
            <a:r>
              <a:rPr lang="en-GB" sz="1800" err="1">
                <a:solidFill>
                  <a:schemeClr val="bg1"/>
                </a:solidFill>
              </a:rPr>
              <a:t>Gronke</a:t>
            </a:r>
            <a:r>
              <a:rPr lang="en-GB" sz="1800">
                <a:solidFill>
                  <a:schemeClr val="bg1"/>
                </a:solidFill>
              </a:rPr>
              <a:t> et al, Li et al, </a:t>
            </a:r>
            <a:r>
              <a:rPr lang="en-GB" sz="1800" err="1">
                <a:solidFill>
                  <a:schemeClr val="bg1"/>
                </a:solidFill>
              </a:rPr>
              <a:t>Kanjilal</a:t>
            </a:r>
            <a:r>
              <a:rPr lang="en-GB" sz="1800">
                <a:solidFill>
                  <a:schemeClr val="bg1"/>
                </a:solidFill>
              </a:rPr>
              <a:t> et al, etc).</a:t>
            </a:r>
            <a:endParaRPr lang="en-IN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C57D7D-712F-76E4-A31A-27E1AE8BBFDC}"/>
              </a:ext>
            </a:extLst>
          </p:cNvPr>
          <p:cNvSpPr/>
          <p:nvPr/>
        </p:nvSpPr>
        <p:spPr>
          <a:xfrm>
            <a:off x="4964833" y="1959538"/>
            <a:ext cx="18473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2400" b="1" cap="none" spc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9BF7D9C-C0E0-13A8-A8CD-EEF54D9E0D57}"/>
              </a:ext>
            </a:extLst>
          </p:cNvPr>
          <p:cNvGrpSpPr/>
          <p:nvPr/>
        </p:nvGrpSpPr>
        <p:grpSpPr>
          <a:xfrm>
            <a:off x="2581443" y="1290162"/>
            <a:ext cx="3504324" cy="2019343"/>
            <a:chOff x="2581443" y="1290162"/>
            <a:chExt cx="3504324" cy="20193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05B0840-798B-E59E-54F4-308377328024}"/>
                </a:ext>
              </a:extLst>
            </p:cNvPr>
            <p:cNvGrpSpPr/>
            <p:nvPr/>
          </p:nvGrpSpPr>
          <p:grpSpPr>
            <a:xfrm>
              <a:off x="2581443" y="1290162"/>
              <a:ext cx="3504324" cy="2019343"/>
              <a:chOff x="4106443" y="1529873"/>
              <a:chExt cx="3504324" cy="2019343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F53D67F6-F3C4-4CDD-2553-CFED82049B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591424" y="1529873"/>
                <a:ext cx="2019343" cy="2019343"/>
              </a:xfrm>
              <a:prstGeom prst="rect">
                <a:avLst/>
              </a:prstGeom>
            </p:spPr>
          </p:pic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10CA97E4-961F-80F4-0B06-D2B9B7737FF8}"/>
                  </a:ext>
                </a:extLst>
              </p:cNvPr>
              <p:cNvSpPr/>
              <p:nvPr/>
            </p:nvSpPr>
            <p:spPr>
              <a:xfrm>
                <a:off x="4106443" y="1984557"/>
                <a:ext cx="2330769" cy="46166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endParaRPr lang="en-US" sz="2400" b="1" cap="none" spc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277D10C-5F94-4223-5C69-39C801AA657D}"/>
                </a:ext>
              </a:extLst>
            </p:cNvPr>
            <p:cNvSpPr txBox="1"/>
            <p:nvPr/>
          </p:nvSpPr>
          <p:spPr>
            <a:xfrm>
              <a:off x="3248580" y="1801891"/>
              <a:ext cx="13291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Radiative Cooling</a:t>
              </a:r>
              <a:endParaRPr lang="en-IN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4B8925B-C79A-750A-F38A-D739CCCBFDC6}"/>
                  </a:ext>
                </a:extLst>
              </p:cNvPr>
              <p:cNvSpPr txBox="1"/>
              <p:nvPr/>
            </p:nvSpPr>
            <p:spPr>
              <a:xfrm>
                <a:off x="5220642" y="5020748"/>
                <a:ext cx="953146" cy="6135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lang="en-IN" i="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IN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IN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IN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IN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IN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IN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4B8925B-C79A-750A-F38A-D739CCCBFD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642" y="5020748"/>
                <a:ext cx="953146" cy="61350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2"/>
    </p:custDataLst>
    <p:extLst>
      <p:ext uri="{BB962C8B-B14F-4D97-AF65-F5344CB8AC3E}">
        <p14:creationId xmlns:p14="http://schemas.microsoft.com/office/powerpoint/2010/main" val="354335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" name="Freeform 5">
            <a:extLst>
              <a:ext uri="{FF2B5EF4-FFF2-40B4-BE49-F238E27FC236}">
                <a16:creationId xmlns:a16="http://schemas.microsoft.com/office/drawing/2014/main" id="{FE469E50-3893-4ED6-92BA-2985C32B0C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7131809" y="1385982"/>
            <a:ext cx="4031414" cy="4100418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="" xmlns:a14="http://schemas.microsoft.com/office/drawing/2010/main" xmlns:a16="http://schemas.microsoft.com/office/drawing/2014/main" xmlns:p14="http://schemas.microsoft.com/office/powerpoint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0070BA3-93A0-D083-2306-72A7F5C7E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GB" sz="1400" b="1" noProof="0" smtClean="0">
                <a:solidFill>
                  <a:schemeClr val="tx1"/>
                </a:solidFill>
              </a:rPr>
              <a:pPr rtl="0"/>
              <a:t>4</a:t>
            </a:fld>
            <a:endParaRPr lang="en-GB" b="1" noProof="0">
              <a:solidFill>
                <a:schemeClr val="tx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4879E29-B2A7-3535-19B8-9B4267835F55}"/>
              </a:ext>
            </a:extLst>
          </p:cNvPr>
          <p:cNvSpPr txBox="1">
            <a:spLocks/>
          </p:cNvSpPr>
          <p:nvPr/>
        </p:nvSpPr>
        <p:spPr>
          <a:xfrm>
            <a:off x="-2956939" y="1057087"/>
            <a:ext cx="11545454" cy="109498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3600">
                <a:solidFill>
                  <a:schemeClr val="tx1"/>
                </a:solidFill>
              </a:rPr>
              <a:t>Putting the wind right!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8726A21-F242-CC39-77AB-3E8735E04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21891" y="41087"/>
            <a:ext cx="1266764" cy="1259178"/>
          </a:xfrm>
          <a:prstGeom prst="rect">
            <a:avLst/>
          </a:prstGeom>
          <a:noFill/>
        </p:spPr>
      </p:pic>
      <p:pic>
        <p:nvPicPr>
          <p:cNvPr id="31" name="Picture 30" descr="A picture containing text, lit&#10;&#10;Description automatically generated">
            <a:extLst>
              <a:ext uri="{FF2B5EF4-FFF2-40B4-BE49-F238E27FC236}">
                <a16:creationId xmlns:a16="http://schemas.microsoft.com/office/drawing/2014/main" id="{E7C424B3-EE4A-E40F-E308-F47A114EBE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5848" y="492126"/>
            <a:ext cx="5941497" cy="5906445"/>
          </a:xfrm>
          <a:prstGeom prst="rect">
            <a:avLst/>
          </a:prstGeom>
        </p:spPr>
      </p:pic>
      <p:pic>
        <p:nvPicPr>
          <p:cNvPr id="3" name="evan-schneider">
            <a:hlinkClick r:id="" action="ppaction://media"/>
            <a:extLst>
              <a:ext uri="{FF2B5EF4-FFF2-40B4-BE49-F238E27FC236}">
                <a16:creationId xmlns:a16="http://schemas.microsoft.com/office/drawing/2014/main" id="{DC594130-545E-C636-F386-84077EA51A5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1797" y="2423723"/>
            <a:ext cx="5448512" cy="3064589"/>
          </a:xfrm>
          <a:prstGeom prst="rect">
            <a:avLst/>
          </a:prstGeom>
        </p:spPr>
      </p:pic>
      <p:sp>
        <p:nvSpPr>
          <p:cNvPr id="4" name="Content Placeholder 12">
            <a:extLst>
              <a:ext uri="{FF2B5EF4-FFF2-40B4-BE49-F238E27FC236}">
                <a16:creationId xmlns:a16="http://schemas.microsoft.com/office/drawing/2014/main" id="{88ACEC8A-FD0C-88E5-6221-D74446DF9F9F}"/>
              </a:ext>
            </a:extLst>
          </p:cNvPr>
          <p:cNvSpPr txBox="1">
            <a:spLocks/>
          </p:cNvSpPr>
          <p:nvPr/>
        </p:nvSpPr>
        <p:spPr>
          <a:xfrm flipH="1">
            <a:off x="1588655" y="5635625"/>
            <a:ext cx="1968134" cy="365124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vert="horz" lIns="0" tIns="0" rIns="0" bIns="0" rtlCol="0" anchor="b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lvl="1" indent="0" algn="ctr">
              <a:buFont typeface="Arial" panose="020B0604020202020204" pitchFamily="34" charset="0"/>
              <a:buNone/>
            </a:pPr>
            <a:endParaRPr lang="en-US" sz="200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200"/>
              <a:t>Galactic wind simulation by Evan Schneider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E64018-AD9B-6EAC-0E57-2E2E1C37E1C5}"/>
              </a:ext>
            </a:extLst>
          </p:cNvPr>
          <p:cNvSpPr txBox="1"/>
          <p:nvPr/>
        </p:nvSpPr>
        <p:spPr>
          <a:xfrm>
            <a:off x="2021031" y="3445348"/>
            <a:ext cx="72234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/>
              <a:t>A spatially fixed plane parallel wind is too idealized to capture the entire physics!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579711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993"/>
    </mc:Choice>
    <mc:Fallback>
      <p:transition spd="slow" advTm="39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18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 animBg="1"/>
      <p:bldP spid="5" grpId="0"/>
      <p:bldP spid="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" name="Freeform 5">
            <a:extLst>
              <a:ext uri="{FF2B5EF4-FFF2-40B4-BE49-F238E27FC236}">
                <a16:creationId xmlns:a16="http://schemas.microsoft.com/office/drawing/2014/main" id="{FE469E50-3893-4ED6-92BA-2985C32B0C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7131809" y="1385982"/>
            <a:ext cx="4031414" cy="4100418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="" xmlns:p14="http://schemas.microsoft.com/office/powerpoint/2010/main" xmlns:a16="http://schemas.microsoft.com/office/drawing/2014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0070BA3-93A0-D083-2306-72A7F5C7E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GB" sz="1400" b="1" noProof="0" smtClean="0">
                <a:solidFill>
                  <a:schemeClr val="bg1"/>
                </a:solidFill>
              </a:rPr>
              <a:pPr rtl="0"/>
              <a:t>5</a:t>
            </a:fld>
            <a:endParaRPr lang="en-GB" b="1" noProof="0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4879E29-B2A7-3535-19B8-9B4267835F55}"/>
              </a:ext>
            </a:extLst>
          </p:cNvPr>
          <p:cNvSpPr txBox="1">
            <a:spLocks/>
          </p:cNvSpPr>
          <p:nvPr/>
        </p:nvSpPr>
        <p:spPr>
          <a:xfrm>
            <a:off x="242035" y="1116954"/>
            <a:ext cx="11545454" cy="109498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4000">
                <a:solidFill>
                  <a:schemeClr val="tx1"/>
                </a:solidFill>
              </a:rPr>
              <a:t>Time for some results!</a:t>
            </a:r>
          </a:p>
        </p:txBody>
      </p:sp>
      <p:pic>
        <p:nvPicPr>
          <p:cNvPr id="7" name="Picture 6" descr="A picture containing table, flower, indoor, decorated&#10;&#10;Description automatically generated">
            <a:extLst>
              <a:ext uri="{FF2B5EF4-FFF2-40B4-BE49-F238E27FC236}">
                <a16:creationId xmlns:a16="http://schemas.microsoft.com/office/drawing/2014/main" id="{F7322DA1-2CC1-FDBF-B128-B794ACAF83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5818" y="2515470"/>
            <a:ext cx="2560363" cy="2560363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467004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986"/>
    </mc:Choice>
    <mc:Fallback>
      <p:transition spd="slow" advTm="101986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" name="Freeform 5">
            <a:extLst>
              <a:ext uri="{FF2B5EF4-FFF2-40B4-BE49-F238E27FC236}">
                <a16:creationId xmlns:a16="http://schemas.microsoft.com/office/drawing/2014/main" id="{FE469E50-3893-4ED6-92BA-2985C32B0C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7131809" y="1385982"/>
            <a:ext cx="4031414" cy="4100418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="" xmlns:a14="http://schemas.microsoft.com/office/drawing/2010/main" xmlns:a16="http://schemas.microsoft.com/office/drawing/2014/main" xmlns:p14="http://schemas.microsoft.com/office/powerpoint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0070BA3-93A0-D083-2306-72A7F5C7E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GB" sz="1400" b="1" noProof="0" smtClean="0">
                <a:solidFill>
                  <a:schemeClr val="tx1"/>
                </a:solidFill>
              </a:rPr>
              <a:pPr rtl="0"/>
              <a:t>6</a:t>
            </a:fld>
            <a:endParaRPr lang="en-GB" b="1" noProof="0">
              <a:solidFill>
                <a:schemeClr val="tx1"/>
              </a:solidFill>
            </a:endParaRP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6B9C53FB-24B0-E250-C1BD-5944F65CFC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1833" y="421314"/>
            <a:ext cx="7859004" cy="6029753"/>
          </a:xfrm>
          <a:prstGeom prst="rect">
            <a:avLst/>
          </a:prstGeom>
          <a:solidFill>
            <a:schemeClr val="tx1"/>
          </a:solidFill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B4D7545-84B6-C3BD-082E-DF02ED31D9DC}"/>
              </a:ext>
            </a:extLst>
          </p:cNvPr>
          <p:cNvGrpSpPr/>
          <p:nvPr/>
        </p:nvGrpSpPr>
        <p:grpSpPr>
          <a:xfrm>
            <a:off x="3142742" y="3737443"/>
            <a:ext cx="1834257" cy="572007"/>
            <a:chOff x="3911576" y="3236977"/>
            <a:chExt cx="1834257" cy="572007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038F4156-5307-D2FD-B519-6ABB69C143ED}"/>
                </a:ext>
              </a:extLst>
            </p:cNvPr>
            <p:cNvCxnSpPr>
              <a:cxnSpLocks/>
            </p:cNvCxnSpPr>
            <p:nvPr/>
          </p:nvCxnSpPr>
          <p:spPr>
            <a:xfrm>
              <a:off x="4942482" y="3589951"/>
              <a:ext cx="677709" cy="219033"/>
            </a:xfrm>
            <a:prstGeom prst="straightConnector1">
              <a:avLst/>
            </a:prstGeom>
            <a:ln w="25400">
              <a:headEnd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E2EE1E1-3DAF-529C-F983-5418557DB6FB}"/>
                </a:ext>
              </a:extLst>
            </p:cNvPr>
            <p:cNvSpPr txBox="1"/>
            <p:nvPr/>
          </p:nvSpPr>
          <p:spPr>
            <a:xfrm>
              <a:off x="3911576" y="3236977"/>
              <a:ext cx="1834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>
                  <a:solidFill>
                    <a:schemeClr val="bg1"/>
                  </a:solidFill>
                </a:rPr>
                <a:t>Destroyed !!</a:t>
              </a:r>
              <a:endParaRPr lang="en-IN" b="1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F291761-8A1D-89B2-EFEE-FDCCBF855D11}"/>
              </a:ext>
            </a:extLst>
          </p:cNvPr>
          <p:cNvGrpSpPr/>
          <p:nvPr/>
        </p:nvGrpSpPr>
        <p:grpSpPr>
          <a:xfrm>
            <a:off x="8230387" y="669776"/>
            <a:ext cx="1834257" cy="701441"/>
            <a:chOff x="4276762" y="3215561"/>
            <a:chExt cx="1834257" cy="588227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4393F33-71D8-7FF6-15AF-4ACB4617F6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04241" y="3465234"/>
              <a:ext cx="407024" cy="338554"/>
            </a:xfrm>
            <a:prstGeom prst="straightConnector1">
              <a:avLst/>
            </a:prstGeom>
            <a:ln w="25400">
              <a:prstDash val="sysDot"/>
              <a:headEnd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FFB9F09-1C39-DA69-1B9A-41B9E585A7C2}"/>
                </a:ext>
              </a:extLst>
            </p:cNvPr>
            <p:cNvSpPr txBox="1"/>
            <p:nvPr/>
          </p:nvSpPr>
          <p:spPr>
            <a:xfrm>
              <a:off x="4276762" y="3215561"/>
              <a:ext cx="183425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>
                  <a:solidFill>
                    <a:schemeClr val="bg1"/>
                  </a:solidFill>
                </a:rPr>
                <a:t>“Vanilla” CC!</a:t>
              </a:r>
              <a:endParaRPr lang="en-IN" sz="1600">
                <a:solidFill>
                  <a:schemeClr val="bg1"/>
                </a:solidFill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3579991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986"/>
    </mc:Choice>
    <mc:Fallback>
      <p:transition spd="slow" advTm="101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" name="Freeform 5">
            <a:extLst>
              <a:ext uri="{FF2B5EF4-FFF2-40B4-BE49-F238E27FC236}">
                <a16:creationId xmlns:a16="http://schemas.microsoft.com/office/drawing/2014/main" id="{FE469E50-3893-4ED6-92BA-2985C32B0C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7131809" y="1385982"/>
            <a:ext cx="4031414" cy="4100418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="" xmlns:p14="http://schemas.microsoft.com/office/powerpoint/2010/main" xmlns:a16="http://schemas.microsoft.com/office/drawing/2014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pic>
        <p:nvPicPr>
          <p:cNvPr id="3" name="numdensity-R4">
            <a:hlinkClick r:id="" action="ppaction://media"/>
            <a:extLst>
              <a:ext uri="{FF2B5EF4-FFF2-40B4-BE49-F238E27FC236}">
                <a16:creationId xmlns:a16="http://schemas.microsoft.com/office/drawing/2014/main" id="{12726D9D-26B0-4BD8-9624-0B706796058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r="3480" b="30266"/>
          <a:stretch/>
        </p:blipFill>
        <p:spPr>
          <a:xfrm>
            <a:off x="323272" y="70668"/>
            <a:ext cx="11484836" cy="621583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27D6999-C0F2-012B-3B3D-F73A20DEA0A2}"/>
              </a:ext>
            </a:extLst>
          </p:cNvPr>
          <p:cNvGrpSpPr/>
          <p:nvPr/>
        </p:nvGrpSpPr>
        <p:grpSpPr>
          <a:xfrm>
            <a:off x="323273" y="70668"/>
            <a:ext cx="11545454" cy="1285661"/>
            <a:chOff x="323273" y="70668"/>
            <a:chExt cx="11545454" cy="1285661"/>
          </a:xfrm>
        </p:grpSpPr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14879E29-B2A7-3535-19B8-9B4267835F55}"/>
                </a:ext>
              </a:extLst>
            </p:cNvPr>
            <p:cNvSpPr txBox="1">
              <a:spLocks/>
            </p:cNvSpPr>
            <p:nvPr/>
          </p:nvSpPr>
          <p:spPr>
            <a:xfrm>
              <a:off x="323273" y="70668"/>
              <a:ext cx="11545454" cy="421458"/>
            </a:xfrm>
            <a:prstGeom prst="rect">
              <a:avLst/>
            </a:prstGeom>
            <a:effectLst>
              <a:outerShdw blurRad="25400" dir="17880000">
                <a:srgbClr val="000000">
                  <a:alpha val="46000"/>
                </a:srgbClr>
              </a:outerShdw>
            </a:effectLst>
          </p:spPr>
          <p:txBody>
            <a:bodyPr vert="horz" lIns="91440" tIns="45720" rIns="91440" bIns="45720" rtlCol="0" anchor="b">
              <a:normAutofit fontScale="92500" lnSpcReduction="10000"/>
            </a:bodyPr>
            <a:lstStyle>
              <a:lvl1pPr algn="ctr" defTabSz="4572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400" kern="1200">
                  <a:ln>
                    <a:solidFill>
                      <a:schemeClr val="bg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tx2"/>
                  </a:solidFill>
                  <a:effectLst>
                    <a:outerShdw blurRad="9525" dist="25400" dir="14640000" algn="tl" rotWithShape="0">
                      <a:schemeClr val="bg1">
                        <a:alpha val="30000"/>
                      </a:schemeClr>
                    </a:outerShdw>
                  </a:effectLst>
                  <a:latin typeface="+mj-lt"/>
                  <a:ea typeface="+mj-ea"/>
                  <a:cs typeface="Trebuchet M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r"/>
              <a:r>
                <a:rPr lang="en-GB" sz="2800">
                  <a:solidFill>
                    <a:schemeClr val="tx1"/>
                  </a:solidFill>
                </a:rPr>
                <a:t>Movie time!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AE58605-168F-9EBB-C22E-4657812B7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9064297">
              <a:off x="10206742" y="386937"/>
              <a:ext cx="969392" cy="969392"/>
            </a:xfrm>
            <a:prstGeom prst="rect">
              <a:avLst/>
            </a:prstGeom>
          </p:spPr>
        </p:pic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0070BA3-93A0-D083-2306-72A7F5C7E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GB" sz="1400" b="1" noProof="0" smtClean="0">
                <a:solidFill>
                  <a:schemeClr val="tx1"/>
                </a:solidFill>
              </a:rPr>
              <a:pPr rtl="0"/>
              <a:t>7</a:t>
            </a:fld>
            <a:endParaRPr lang="en-GB" b="1" noProof="0">
              <a:solidFill>
                <a:schemeClr val="tx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84FD6E7-887E-01E8-8949-1CE2756AA4C1}"/>
              </a:ext>
            </a:extLst>
          </p:cNvPr>
          <p:cNvGrpSpPr/>
          <p:nvPr/>
        </p:nvGrpSpPr>
        <p:grpSpPr>
          <a:xfrm>
            <a:off x="550606" y="3485132"/>
            <a:ext cx="10274710" cy="428216"/>
            <a:chOff x="550606" y="3485132"/>
            <a:chExt cx="10274710" cy="42821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071FEFA-5FC5-DD2C-40DC-DB1DA29A03F0}"/>
                </a:ext>
              </a:extLst>
            </p:cNvPr>
            <p:cNvSpPr txBox="1"/>
            <p:nvPr/>
          </p:nvSpPr>
          <p:spPr>
            <a:xfrm>
              <a:off x="550606" y="3544016"/>
              <a:ext cx="19662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/>
                <a:t>Denser background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8DAA156-D0D4-B7D3-AAE8-7EB3C332E9DC}"/>
                </a:ext>
              </a:extLst>
            </p:cNvPr>
            <p:cNvSpPr txBox="1"/>
            <p:nvPr/>
          </p:nvSpPr>
          <p:spPr>
            <a:xfrm>
              <a:off x="8702513" y="3485132"/>
              <a:ext cx="21228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/>
                <a:t>Diffuse background</a:t>
              </a: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299160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27"/>
    </mc:Choice>
    <mc:Fallback>
      <p:transition spd="slow" advTm="29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59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" name="Freeform 5">
            <a:extLst>
              <a:ext uri="{FF2B5EF4-FFF2-40B4-BE49-F238E27FC236}">
                <a16:creationId xmlns:a16="http://schemas.microsoft.com/office/drawing/2014/main" id="{FE469E50-3893-4ED6-92BA-2985C32B0C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7131809" y="1385982"/>
            <a:ext cx="4031414" cy="4100418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="" xmlns:p14="http://schemas.microsoft.com/office/powerpoint/2010/main" xmlns:a16="http://schemas.microsoft.com/office/drawing/2014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0070BA3-93A0-D083-2306-72A7F5C7E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GB" sz="1400" b="1" noProof="0" smtClean="0">
                <a:solidFill>
                  <a:schemeClr val="tx1"/>
                </a:solidFill>
              </a:rPr>
              <a:pPr rtl="0"/>
              <a:t>8</a:t>
            </a:fld>
            <a:endParaRPr lang="en-GB" b="1" noProof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7C6B26-8158-6BB1-9C29-8B67B55ECB0F}"/>
              </a:ext>
            </a:extLst>
          </p:cNvPr>
          <p:cNvSpPr txBox="1"/>
          <p:nvPr/>
        </p:nvSpPr>
        <p:spPr>
          <a:xfrm>
            <a:off x="1755494" y="2878165"/>
            <a:ext cx="8993172" cy="1815882"/>
          </a:xfrm>
          <a:prstGeom prst="rect">
            <a:avLst/>
          </a:prstGeom>
          <a:solidFill>
            <a:schemeClr val="tx1">
              <a:alpha val="19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GB" sz="2400"/>
          </a:p>
          <a:p>
            <a:pPr algn="ctr"/>
            <a:r>
              <a:rPr lang="en-GB" sz="3200"/>
              <a:t>Clouds which can grow in a static wind</a:t>
            </a:r>
          </a:p>
          <a:p>
            <a:pPr algn="ctr"/>
            <a:r>
              <a:rPr lang="en-GB" sz="3200"/>
              <a:t> get destroyed in CC85 wind!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endParaRPr lang="en-IN" sz="2400"/>
          </a:p>
        </p:txBody>
      </p:sp>
      <p:pic>
        <p:nvPicPr>
          <p:cNvPr id="7" name="Picture 6" descr="A picture containing calendar&#10;&#10;Description automatically generated">
            <a:extLst>
              <a:ext uri="{FF2B5EF4-FFF2-40B4-BE49-F238E27FC236}">
                <a16:creationId xmlns:a16="http://schemas.microsoft.com/office/drawing/2014/main" id="{4EE3D877-27AE-B76A-694A-F98B0CAA54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6959" y="1168923"/>
            <a:ext cx="1418082" cy="1449659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7303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27"/>
    </mc:Choice>
    <mc:Fallback>
      <p:transition spd="slow" advTm="29327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" name="Freeform 5">
            <a:extLst>
              <a:ext uri="{FF2B5EF4-FFF2-40B4-BE49-F238E27FC236}">
                <a16:creationId xmlns:a16="http://schemas.microsoft.com/office/drawing/2014/main" id="{FE469E50-3893-4ED6-92BA-2985C32B0C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7131809" y="1385982"/>
            <a:ext cx="4031414" cy="4100418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="" xmlns:p14="http://schemas.microsoft.com/office/powerpoint/2010/main" xmlns:a16="http://schemas.microsoft.com/office/drawing/2014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0070BA3-93A0-D083-2306-72A7F5C7E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GB" sz="1400" b="1" noProof="0" smtClean="0">
                <a:solidFill>
                  <a:schemeClr val="tx1"/>
                </a:solidFill>
              </a:rPr>
              <a:pPr rtl="0"/>
              <a:t>9</a:t>
            </a:fld>
            <a:endParaRPr lang="en-GB" b="1" noProof="0">
              <a:solidFill>
                <a:schemeClr val="tx1"/>
              </a:solidFill>
            </a:endParaRPr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C02AD725-4087-DCAF-C0F0-66DCE8B84D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3484" y="709550"/>
            <a:ext cx="7107649" cy="5453282"/>
          </a:xfrm>
          <a:prstGeom prst="rect">
            <a:avLst/>
          </a:prstGeom>
          <a:solidFill>
            <a:schemeClr val="tx1"/>
          </a:solidFill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B3B7283-37E2-B77B-B691-5119183D3B9D}"/>
              </a:ext>
            </a:extLst>
          </p:cNvPr>
          <p:cNvGrpSpPr/>
          <p:nvPr/>
        </p:nvGrpSpPr>
        <p:grpSpPr>
          <a:xfrm>
            <a:off x="4036234" y="2015460"/>
            <a:ext cx="1834257" cy="1626884"/>
            <a:chOff x="3958968" y="2396220"/>
            <a:chExt cx="1834257" cy="1626884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98989F7-EECF-8D75-BF5C-42A2F5FE001B}"/>
                </a:ext>
              </a:extLst>
            </p:cNvPr>
            <p:cNvCxnSpPr>
              <a:cxnSpLocks/>
            </p:cNvCxnSpPr>
            <p:nvPr/>
          </p:nvCxnSpPr>
          <p:spPr>
            <a:xfrm>
              <a:off x="4812145" y="3020291"/>
              <a:ext cx="0" cy="1002813"/>
            </a:xfrm>
            <a:prstGeom prst="straightConnector1">
              <a:avLst/>
            </a:prstGeom>
            <a:ln w="25400">
              <a:headEnd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072DB21-FE7E-78FF-1CFF-A56369CC30E6}"/>
                    </a:ext>
                  </a:extLst>
                </p:cNvPr>
                <p:cNvSpPr txBox="1"/>
                <p:nvPr/>
              </p:nvSpPr>
              <p:spPr>
                <a:xfrm>
                  <a:off x="3958968" y="2396220"/>
                  <a:ext cx="1834257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600">
                      <a:solidFill>
                        <a:schemeClr val="bg1"/>
                      </a:solidFill>
                    </a:rPr>
                    <a:t>Dense background </a:t>
                  </a:r>
                  <a14:m>
                    <m:oMath xmlns:m="http://schemas.openxmlformats.org/officeDocument/2006/math">
                      <m:r>
                        <a:rPr lang="en-GB" sz="16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</m:oMath>
                  </a14:m>
                  <a:r>
                    <a:rPr lang="en-GB" sz="1600">
                      <a:solidFill>
                        <a:schemeClr val="bg1"/>
                      </a:solidFill>
                    </a:rPr>
                    <a:t> Fast cooling</a:t>
                  </a:r>
                  <a:endParaRPr lang="en-IN" sz="1600">
                    <a:solidFill>
                      <a:schemeClr val="bg1"/>
                    </a:solidFill>
                  </a:endParaRPr>
                </a:p>
              </p:txBody>
            </p:sp>
          </mc:Choice>
          <mc:Fallback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072DB21-FE7E-78FF-1CFF-A56369CC30E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58968" y="2396220"/>
                  <a:ext cx="1834257" cy="584775"/>
                </a:xfrm>
                <a:prstGeom prst="rect">
                  <a:avLst/>
                </a:prstGeom>
                <a:blipFill>
                  <a:blip r:embed="rId6"/>
                  <a:stretch>
                    <a:fillRect t="-3125" r="-664" b="-13542"/>
                  </a:stretch>
                </a:blipFill>
              </p:spPr>
              <p:txBody>
                <a:bodyPr/>
                <a:lstStyle/>
                <a:p>
                  <a:r>
                    <a:rPr lang="en-I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55669C3-D623-455A-DF92-4C9A7F9EF802}"/>
              </a:ext>
            </a:extLst>
          </p:cNvPr>
          <p:cNvGrpSpPr/>
          <p:nvPr/>
        </p:nvGrpSpPr>
        <p:grpSpPr>
          <a:xfrm>
            <a:off x="7035760" y="695168"/>
            <a:ext cx="1834257" cy="1056669"/>
            <a:chOff x="3958968" y="2902730"/>
            <a:chExt cx="1834257" cy="1093846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5253AC2-7101-A957-72C5-49583E09675C}"/>
                </a:ext>
              </a:extLst>
            </p:cNvPr>
            <p:cNvCxnSpPr>
              <a:cxnSpLocks/>
            </p:cNvCxnSpPr>
            <p:nvPr/>
          </p:nvCxnSpPr>
          <p:spPr>
            <a:xfrm>
              <a:off x="4874474" y="3457967"/>
              <a:ext cx="1622" cy="538609"/>
            </a:xfrm>
            <a:prstGeom prst="straightConnector1">
              <a:avLst/>
            </a:prstGeom>
            <a:ln w="25400">
              <a:headEnd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0D88068A-8DC8-9817-D1AD-D7A4B932F036}"/>
                    </a:ext>
                  </a:extLst>
                </p:cNvPr>
                <p:cNvSpPr txBox="1"/>
                <p:nvPr/>
              </p:nvSpPr>
              <p:spPr>
                <a:xfrm>
                  <a:off x="3958968" y="2902730"/>
                  <a:ext cx="1834257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600">
                      <a:solidFill>
                        <a:schemeClr val="bg1"/>
                      </a:solidFill>
                    </a:rPr>
                    <a:t>Diffuse background </a:t>
                  </a:r>
                  <a14:m>
                    <m:oMath xmlns:m="http://schemas.openxmlformats.org/officeDocument/2006/math">
                      <m:r>
                        <a:rPr lang="en-GB" sz="16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</m:oMath>
                  </a14:m>
                  <a:r>
                    <a:rPr lang="en-GB" sz="1600">
                      <a:solidFill>
                        <a:schemeClr val="bg1"/>
                      </a:solidFill>
                    </a:rPr>
                    <a:t> Delayed cooling</a:t>
                  </a:r>
                  <a:endParaRPr lang="en-IN" sz="1600">
                    <a:solidFill>
                      <a:schemeClr val="bg1"/>
                    </a:solidFill>
                  </a:endParaRPr>
                </a:p>
              </p:txBody>
            </p:sp>
          </mc:Choice>
          <mc:Fallback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0D88068A-8DC8-9817-D1AD-D7A4B932F0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58968" y="2902730"/>
                  <a:ext cx="1834257" cy="584775"/>
                </a:xfrm>
                <a:prstGeom prst="rect">
                  <a:avLst/>
                </a:prstGeom>
                <a:blipFill>
                  <a:blip r:embed="rId7"/>
                  <a:stretch>
                    <a:fillRect t="-3226" r="-3322" b="-17204"/>
                  </a:stretch>
                </a:blipFill>
              </p:spPr>
              <p:txBody>
                <a:bodyPr/>
                <a:lstStyle/>
                <a:p>
                  <a:r>
                    <a:rPr lang="en-IN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custDataLst>
      <p:tags r:id="rId2"/>
    </p:custDataLst>
    <p:extLst>
      <p:ext uri="{BB962C8B-B14F-4D97-AF65-F5344CB8AC3E}">
        <p14:creationId xmlns:p14="http://schemas.microsoft.com/office/powerpoint/2010/main" val="4149947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986"/>
    </mc:Choice>
    <mc:Fallback>
      <p:transition spd="slow" advTm="101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5|17.2|13.6|3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8|2.2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8|2.2|0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Custom 35">
      <a:dk1>
        <a:sysClr val="windowText" lastClr="000000"/>
      </a:dk1>
      <a:lt1>
        <a:sysClr val="window" lastClr="FFFFFF"/>
      </a:lt1>
      <a:dk2>
        <a:srgbClr val="4E3B30"/>
      </a:dk2>
      <a:lt2>
        <a:srgbClr val="F4EDD8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ustom 4">
      <a:majorFont>
        <a:latin typeface="Goudy Old Style"/>
        <a:ea typeface=""/>
        <a:cs typeface=""/>
      </a:majorFont>
      <a:minorFont>
        <a:latin typeface="Goudy Old Style"/>
        <a:ea typeface=""/>
        <a:cs typeface="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4286073_TF55705232.potx" id="{B7A741E6-96B9-45BD-A1A1-505231A19B21}" vid="{F17FBA35-4AE0-45DF-B5E4-C9002013650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Green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ppt/theme/themeOverride10.xml><?xml version="1.0" encoding="utf-8"?>
<a:themeOverride xmlns:a="http://schemas.openxmlformats.org/drawingml/2006/main">
  <a:clrScheme name="Green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ppt/theme/themeOverride11.xml><?xml version="1.0" encoding="utf-8"?>
<a:themeOverride xmlns:a="http://schemas.openxmlformats.org/drawingml/2006/main">
  <a:clrScheme name="Green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ppt/theme/themeOverride12.xml><?xml version="1.0" encoding="utf-8"?>
<a:themeOverride xmlns:a="http://schemas.openxmlformats.org/drawingml/2006/main">
  <a:clrScheme name="Green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ppt/theme/themeOverride13.xml><?xml version="1.0" encoding="utf-8"?>
<a:themeOverride xmlns:a="http://schemas.openxmlformats.org/drawingml/2006/main">
  <a:clrScheme name="Green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ppt/theme/themeOverride14.xml><?xml version="1.0" encoding="utf-8"?>
<a:themeOverride xmlns:a="http://schemas.openxmlformats.org/drawingml/2006/main">
  <a:clrScheme name="Green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ppt/theme/themeOverride2.xml><?xml version="1.0" encoding="utf-8"?>
<a:themeOverride xmlns:a="http://schemas.openxmlformats.org/drawingml/2006/main">
  <a:clrScheme name="Green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ppt/theme/themeOverride3.xml><?xml version="1.0" encoding="utf-8"?>
<a:themeOverride xmlns:a="http://schemas.openxmlformats.org/drawingml/2006/main">
  <a:clrScheme name="Green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ppt/theme/themeOverride4.xml><?xml version="1.0" encoding="utf-8"?>
<a:themeOverride xmlns:a="http://schemas.openxmlformats.org/drawingml/2006/main">
  <a:clrScheme name="Green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ppt/theme/themeOverride5.xml><?xml version="1.0" encoding="utf-8"?>
<a:themeOverride xmlns:a="http://schemas.openxmlformats.org/drawingml/2006/main">
  <a:clrScheme name="Green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ppt/theme/themeOverride6.xml><?xml version="1.0" encoding="utf-8"?>
<a:themeOverride xmlns:a="http://schemas.openxmlformats.org/drawingml/2006/main">
  <a:clrScheme name="Green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ppt/theme/themeOverride7.xml><?xml version="1.0" encoding="utf-8"?>
<a:themeOverride xmlns:a="http://schemas.openxmlformats.org/drawingml/2006/main">
  <a:clrScheme name="Green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ppt/theme/themeOverride8.xml><?xml version="1.0" encoding="utf-8"?>
<a:themeOverride xmlns:a="http://schemas.openxmlformats.org/drawingml/2006/main">
  <a:clrScheme name="Green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ppt/theme/themeOverride9.xml><?xml version="1.0" encoding="utf-8"?>
<a:themeOverride xmlns:a="http://schemas.openxmlformats.org/drawingml/2006/main">
  <a:clrScheme name="Green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B1CBEE9D83224A931BDB39377136E6" ma:contentTypeVersion="14" ma:contentTypeDescription="Create a new document." ma:contentTypeScope="" ma:versionID="85de8df45092b351064add6a95cf4b23">
  <xsd:schema xmlns:xsd="http://www.w3.org/2001/XMLSchema" xmlns:xs="http://www.w3.org/2001/XMLSchema" xmlns:p="http://schemas.microsoft.com/office/2006/metadata/properties" xmlns:ns3="bfde2013-1e49-44a8-96fd-52b2b7f58c10" xmlns:ns4="3921cbac-e211-47aa-8d9b-50c583afc7e0" targetNamespace="http://schemas.microsoft.com/office/2006/metadata/properties" ma:root="true" ma:fieldsID="6465d5d5b86943334bf080f7c0e89b48" ns3:_="" ns4:_="">
    <xsd:import namespace="bfde2013-1e49-44a8-96fd-52b2b7f58c10"/>
    <xsd:import namespace="3921cbac-e211-47aa-8d9b-50c583afc7e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de2013-1e49-44a8-96fd-52b2b7f58c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21cbac-e211-47aa-8d9b-50c583afc7e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bfde2013-1e49-44a8-96fd-52b2b7f58c10" xsi:nil="true"/>
  </documentManagement>
</p:properties>
</file>

<file path=customXml/itemProps1.xml><?xml version="1.0" encoding="utf-8"?>
<ds:datastoreItem xmlns:ds="http://schemas.openxmlformats.org/officeDocument/2006/customXml" ds:itemID="{84A70FC3-39DD-447C-94D5-D184741C7392}">
  <ds:schemaRefs>
    <ds:schemaRef ds:uri="3921cbac-e211-47aa-8d9b-50c583afc7e0"/>
    <ds:schemaRef ds:uri="bfde2013-1e49-44a8-96fd-52b2b7f58c1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4B270AB-C138-415C-897E-3C24487DECF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C4C00F4-06E9-43E3-AD97-88A857CEFA82}">
  <ds:schemaRefs>
    <ds:schemaRef ds:uri="3921cbac-e211-47aa-8d9b-50c583afc7e0"/>
    <ds:schemaRef ds:uri="bfde2013-1e49-44a8-96fd-52b2b7f58c1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{A270232B-9FD7-4DC5-A239-C28022715980}tf55705232_win32</Template>
  <TotalTime>0</TotalTime>
  <Words>342</Words>
  <Application>Microsoft Office PowerPoint</Application>
  <PresentationFormat>Widescreen</PresentationFormat>
  <Paragraphs>85</Paragraphs>
  <Slides>14</Slides>
  <Notes>14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Bradley Hand ITC</vt:lpstr>
      <vt:lpstr>Calibri</vt:lpstr>
      <vt:lpstr>Cambria Math</vt:lpstr>
      <vt:lpstr>Goudy Old Style</vt:lpstr>
      <vt:lpstr>Rockwell</vt:lpstr>
      <vt:lpstr>Wingdings</vt:lpstr>
      <vt:lpstr>Wingdings 2</vt:lpstr>
      <vt:lpstr>SlateVTI</vt:lpstr>
      <vt:lpstr>Cold clouds in outflows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Cold clouds in outflows</dc:title>
  <dc:creator>ALANKAR DUTTA</dc:creator>
  <cp:lastModifiedBy>ALANKAR DUTTA</cp:lastModifiedBy>
  <cp:revision>1</cp:revision>
  <dcterms:created xsi:type="dcterms:W3CDTF">2022-08-06T07:19:06Z</dcterms:created>
  <dcterms:modified xsi:type="dcterms:W3CDTF">2022-08-18T05:34:00Z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0x0101001CB1CBEE9D83224A931BDB39377136E6</vt:lpwstr>
  </property>
</Properties>
</file>