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809" r:id="rId2"/>
    <p:sldId id="494" r:id="rId3"/>
    <p:sldId id="810" r:id="rId4"/>
    <p:sldId id="811" r:id="rId5"/>
    <p:sldId id="858" r:id="rId6"/>
    <p:sldId id="451" r:id="rId7"/>
    <p:sldId id="452" r:id="rId8"/>
    <p:sldId id="859" r:id="rId9"/>
    <p:sldId id="453" r:id="rId10"/>
    <p:sldId id="454" r:id="rId11"/>
    <p:sldId id="455" r:id="rId12"/>
    <p:sldId id="864" r:id="rId13"/>
    <p:sldId id="865" r:id="rId14"/>
    <p:sldId id="457" r:id="rId15"/>
    <p:sldId id="866" r:id="rId16"/>
    <p:sldId id="867" r:id="rId17"/>
    <p:sldId id="459" r:id="rId18"/>
    <p:sldId id="860" r:id="rId19"/>
    <p:sldId id="814" r:id="rId20"/>
    <p:sldId id="501" r:id="rId21"/>
    <p:sldId id="815" r:id="rId22"/>
    <p:sldId id="816" r:id="rId23"/>
    <p:sldId id="481" r:id="rId24"/>
    <p:sldId id="483" r:id="rId25"/>
    <p:sldId id="855" r:id="rId26"/>
    <p:sldId id="465" r:id="rId27"/>
    <p:sldId id="469" r:id="rId28"/>
    <p:sldId id="503" r:id="rId29"/>
    <p:sldId id="870" r:id="rId30"/>
    <p:sldId id="468" r:id="rId31"/>
    <p:sldId id="482" r:id="rId32"/>
    <p:sldId id="504" r:id="rId33"/>
    <p:sldId id="470" r:id="rId34"/>
    <p:sldId id="505" r:id="rId35"/>
    <p:sldId id="506" r:id="rId36"/>
    <p:sldId id="507" r:id="rId37"/>
    <p:sldId id="488" r:id="rId38"/>
    <p:sldId id="871" r:id="rId39"/>
    <p:sldId id="861" r:id="rId40"/>
    <p:sldId id="466" r:id="rId41"/>
    <p:sldId id="475" r:id="rId42"/>
    <p:sldId id="487" r:id="rId43"/>
    <p:sldId id="480" r:id="rId44"/>
    <p:sldId id="502" r:id="rId45"/>
    <p:sldId id="863" r:id="rId46"/>
    <p:sldId id="496" r:id="rId47"/>
    <p:sldId id="478" r:id="rId48"/>
    <p:sldId id="493" r:id="rId49"/>
    <p:sldId id="479" r:id="rId50"/>
    <p:sldId id="497" r:id="rId51"/>
    <p:sldId id="484" r:id="rId52"/>
    <p:sldId id="485" r:id="rId53"/>
    <p:sldId id="490" r:id="rId54"/>
    <p:sldId id="442" r:id="rId55"/>
    <p:sldId id="857" r:id="rId56"/>
    <p:sldId id="834" r:id="rId57"/>
    <p:sldId id="833" r:id="rId58"/>
    <p:sldId id="869" r:id="rId59"/>
    <p:sldId id="832" r:id="rId60"/>
    <p:sldId id="842" r:id="rId61"/>
    <p:sldId id="831" r:id="rId62"/>
    <p:sldId id="829" r:id="rId63"/>
    <p:sldId id="830" r:id="rId64"/>
    <p:sldId id="822" r:id="rId65"/>
    <p:sldId id="854" r:id="rId66"/>
    <p:sldId id="843" r:id="rId67"/>
    <p:sldId id="844" r:id="rId68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Mead" initials="JM" lastIdx="4" clrIdx="0">
    <p:extLst>
      <p:ext uri="{19B8F6BF-5375-455C-9EA6-DF929625EA0E}">
        <p15:presenceInfo xmlns:p15="http://schemas.microsoft.com/office/powerpoint/2012/main" userId="8fd5724a3f8b3c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6B6B"/>
    <a:srgbClr val="357740"/>
    <a:srgbClr val="F79646"/>
    <a:srgbClr val="A80533"/>
    <a:srgbClr val="C28583"/>
    <a:srgbClr val="C24A5E"/>
    <a:srgbClr val="D76E82"/>
    <a:srgbClr val="013B82"/>
    <a:srgbClr val="2A2AFF"/>
    <a:srgbClr val="01F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11" autoAdjust="0"/>
    <p:restoredTop sz="79081" autoAdjust="0"/>
  </p:normalViewPr>
  <p:slideViewPr>
    <p:cSldViewPr>
      <p:cViewPr>
        <p:scale>
          <a:sx n="99" d="100"/>
          <a:sy n="99" d="100"/>
        </p:scale>
        <p:origin x="1392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12T16:14:20.290" idx="4">
    <p:pos x="5686" y="8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792AC-2B6D-47E8-ADE8-3E699E409B2E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8CE7B-D952-49FA-8A0B-6F02B6DBC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924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 don’t know any of the vocabulary, please just put your hand up and stop me so I can clarify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59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For gamma emission, element X doesn’t change to Y or change isotope and yet has multiple peaks?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Q. Note the sharp discrete peaks of energy, what else do we know gives us discrete peaks of quantised energy?</a:t>
            </a:r>
          </a:p>
          <a:p>
            <a:r>
              <a:rPr lang="en-GB" baseline="0" dirty="0"/>
              <a:t>A. Electron energy levels emitting and absorbing photons</a:t>
            </a:r>
          </a:p>
          <a:p>
            <a:endParaRPr lang="en-GB" baseline="0" dirty="0"/>
          </a:p>
          <a:p>
            <a:r>
              <a:rPr lang="en-GB" baseline="0" dirty="0"/>
              <a:t>Q. What does this tell us about the protons and neutrons of the nucleus?</a:t>
            </a:r>
          </a:p>
          <a:p>
            <a:r>
              <a:rPr lang="en-GB" baseline="0" dirty="0"/>
              <a:t>A. Energy levels within an element (gamma) &amp; between elements (alpha) have set differences.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722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This tells us that the allowed potential energies of the nucleus are quantised</a:t>
            </a:r>
          </a:p>
          <a:p>
            <a:r>
              <a:rPr lang="en-GB" baseline="0" dirty="0"/>
              <a:t>The protons and neutrons exist in shells within the nucleus</a:t>
            </a:r>
          </a:p>
          <a:p>
            <a:r>
              <a:rPr lang="en-GB" baseline="0" dirty="0"/>
              <a:t>(just like the electrons in shells around the nucleus in Bohr’s model)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r>
              <a:rPr lang="en-GB" dirty="0"/>
              <a:t>The energies of emissions should therefore be discrete and isotope specific</a:t>
            </a:r>
          </a:p>
          <a:p>
            <a:r>
              <a:rPr lang="en-GB" dirty="0"/>
              <a:t>So for a decay that involves gaining a charge…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975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… between elements, charged particles are emitted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*Q. What energy would you expect the Beta to have?*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*Q. How would you expect the energy spectrum to look?*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985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Mass spectrometry is in its infancy, lets say we can measure beta energy better than atomic mass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So while we don’t know the value of </a:t>
            </a:r>
            <a:r>
              <a:rPr lang="en-GB" dirty="0" err="1"/>
              <a:t>Q_beta</a:t>
            </a:r>
            <a:r>
              <a:rPr lang="en-GB" dirty="0"/>
              <a:t> we can infer what shape </a:t>
            </a:r>
            <a:r>
              <a:rPr lang="en-GB" dirty="0" err="1"/>
              <a:t>E_beta</a:t>
            </a:r>
            <a:r>
              <a:rPr lang="en-GB" dirty="0"/>
              <a:t> spectrum should have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you have discrete energy levels within nuclei, in a 2-body decay you expect…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907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If a Beta particle is simply an electron then its mass…</a:t>
            </a:r>
          </a:p>
          <a:p>
            <a:r>
              <a:rPr lang="en-GB" baseline="0" dirty="0"/>
              <a:t>…and therefore its kinetic energy should be constant</a:t>
            </a:r>
          </a:p>
          <a:p>
            <a:r>
              <a:rPr lang="en-GB" baseline="0" dirty="0"/>
              <a:t>James Chadwick measured the Beta energy spectrum.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504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Chadwick showed that the spectrum was continuous</a:t>
            </a:r>
          </a:p>
          <a:p>
            <a:r>
              <a:rPr lang="en-GB" baseline="0" dirty="0"/>
              <a:t>This seemed to defy conservation of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373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Chadwick showed that the spectrum was continuous</a:t>
            </a:r>
          </a:p>
          <a:p>
            <a:r>
              <a:rPr lang="en-GB" baseline="0" dirty="0"/>
              <a:t>This seemed to defy conservation of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006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Even mass numbered nuclei have integer spin - Odd mass numbered nuclei have half integer spin</a:t>
            </a:r>
          </a:p>
          <a:p>
            <a:r>
              <a:rPr lang="en-GB" baseline="0" dirty="0"/>
              <a:t>m and n can’t both be even if spin is conserved…</a:t>
            </a:r>
          </a:p>
          <a:p>
            <a:r>
              <a:rPr lang="en-GB" baseline="0" dirty="0"/>
              <a:t>This model of carbon-14 decay doesn’t conserve angular momentum!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243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Who can tell me </a:t>
            </a:r>
            <a:r>
              <a:rPr lang="en-GB" baseline="0" dirty="0" err="1"/>
              <a:t>whats</a:t>
            </a:r>
            <a:r>
              <a:rPr lang="en-GB" baseline="0" dirty="0"/>
              <a:t> actually going on when a neutron becomes a proton?</a:t>
            </a:r>
          </a:p>
          <a:p>
            <a:r>
              <a:rPr lang="en-GB" baseline="0" dirty="0"/>
              <a:t>Who can tell me what neutrons and protons are made up of?</a:t>
            </a:r>
          </a:p>
          <a:p>
            <a:r>
              <a:rPr lang="en-GB" baseline="0" dirty="0"/>
              <a:t>What has to be released when a neutron/proton undergoes this process?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864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019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229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this point the universe is made of protons neutrons electrons photons and the newly discovered positron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can tell me what is wrong with including protons and neutrons in this picture?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897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Alpha particles are stopped by paper </a:t>
            </a:r>
          </a:p>
          <a:p>
            <a:r>
              <a:rPr lang="en-GB" baseline="0" dirty="0"/>
              <a:t>Beta stopped by 2.5cm or so of aluminium</a:t>
            </a:r>
          </a:p>
          <a:p>
            <a:r>
              <a:rPr lang="en-GB" baseline="0" dirty="0"/>
              <a:t>It takes about 60cm of lead to stop a gamma ray </a:t>
            </a:r>
          </a:p>
          <a:p>
            <a:r>
              <a:rPr lang="en-GB" baseline="0" dirty="0"/>
              <a:t>One light year of lead!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097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Alpha particles are stopped by paper </a:t>
            </a:r>
          </a:p>
          <a:p>
            <a:r>
              <a:rPr lang="en-GB" baseline="0" dirty="0"/>
              <a:t>Beta stopped by 2.5cm or so of aluminium</a:t>
            </a:r>
          </a:p>
          <a:p>
            <a:r>
              <a:rPr lang="en-GB" baseline="0" dirty="0"/>
              <a:t>It takes about 60cm of lead to stop a gamma ray </a:t>
            </a:r>
          </a:p>
          <a:p>
            <a:r>
              <a:rPr lang="en-GB" baseline="0" dirty="0"/>
              <a:t>One light year of lead!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891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Surrounding the interaction point!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Presence is inferred from momentum imbalance among detected particles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non-neutrinos produced must be detected, with no blind spots</a:t>
            </a: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identify neutrinos (and potentially new dark matter particles) escaping the detector using missing energy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1903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Other experiments exchange this unknown quantity for specialisation in other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4024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*Q. Can anyone tell me what has changed in the Feynman diagram?*</a:t>
            </a:r>
          </a:p>
          <a:p>
            <a:r>
              <a:rPr lang="en-GB" baseline="0" dirty="0"/>
              <a:t>Pull the leg of the diagram to require a neutrino instead of produce one…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571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Cadmium absorbs neutrons of a specific energy range before decaying.</a:t>
            </a:r>
          </a:p>
          <a:p>
            <a:r>
              <a:rPr lang="en-GB" baseline="0" dirty="0"/>
              <a:t>Scintillators give off flashes of light when exposed to ionizing radiation.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6442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Matter and anti-matter annihilate -&gt; gamma</a:t>
            </a:r>
          </a:p>
          <a:p>
            <a:r>
              <a:rPr lang="en-GB" dirty="0"/>
              <a:t>Cd-108  + n  -&gt; Cd-109 -&gt;  Cd-109 + gamma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NOBEL PRIZE 1995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6442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8275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759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8735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The wall stops all particles except for most of the neutrinos</a:t>
            </a:r>
          </a:p>
          <a:p>
            <a:r>
              <a:rPr lang="en-GB" baseline="0" dirty="0"/>
              <a:t>Some neutrinos interact with the shield from which…</a:t>
            </a:r>
          </a:p>
          <a:p>
            <a:r>
              <a:rPr lang="en-GB" baseline="0" dirty="0"/>
              <a:t>…exclusive production of muons observed from beam’s neutrinos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6442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This implied that neutrinos produced in muon / electron interactions…</a:t>
            </a:r>
          </a:p>
          <a:p>
            <a:r>
              <a:rPr lang="en-GB" baseline="0" dirty="0"/>
              <a:t>…only interact with </a:t>
            </a:r>
            <a:r>
              <a:rPr lang="en-GB" baseline="0" dirty="0" err="1"/>
              <a:t>mus</a:t>
            </a:r>
            <a:r>
              <a:rPr lang="en-GB" baseline="0" dirty="0"/>
              <a:t> &amp; es respectively (a whole new particle?)</a:t>
            </a:r>
          </a:p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NOBEL PRIZE 1988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6442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M_e</a:t>
            </a:r>
            <a:r>
              <a:rPr lang="en-US" dirty="0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0.5 MeV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M_u</a:t>
            </a:r>
            <a:r>
              <a:rPr lang="en-US" dirty="0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2.5 MeV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M_d</a:t>
            </a:r>
            <a:r>
              <a:rPr lang="en-US" dirty="0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5.0 MeV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M_p</a:t>
            </a:r>
            <a:r>
              <a:rPr lang="en-US" dirty="0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938 MeV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4350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Radiochemical detector – argon filtered out and used as indication of flux</a:t>
            </a:r>
          </a:p>
          <a:p>
            <a:r>
              <a:rPr lang="en-GB" baseline="0" dirty="0"/>
              <a:t>Sun’s fusion process well understood by this time, where are the neutrinos?</a:t>
            </a:r>
          </a:p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NOBEL PRIZE 2002</a:t>
            </a:r>
            <a:endParaRPr lang="en-GB" baseline="0" dirty="0"/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6442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generation of quarks and charged leptons was discovered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426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and weak nuclear force carriers were found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4474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NuMu</a:t>
            </a:r>
            <a:r>
              <a:rPr lang="en-GB" dirty="0"/>
              <a:t> discovery NOBEL PRIZE 1988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NOBEL PRIZE 1995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HOMESTAKE EXPERIMENT wins the NOBEL PRIZE 2002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6381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If neutrinos aren’t massless then perhaps the different flavours have different masses?</a:t>
            </a:r>
          </a:p>
          <a:p>
            <a:r>
              <a:rPr lang="en-GB" baseline="0" dirty="0"/>
              <a:t>If they have mass then maybe the masses don’t line up with the flavours neatly?</a:t>
            </a:r>
          </a:p>
          <a:p>
            <a:r>
              <a:rPr lang="en-GB" baseline="0" dirty="0"/>
              <a:t>Maybe when a neutrino is created it has a superposition of the allowed masses?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5305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If neutrinos aren’t massless then perhaps the different flavours have different masses?</a:t>
            </a:r>
          </a:p>
          <a:p>
            <a:r>
              <a:rPr lang="en-GB" baseline="0" dirty="0"/>
              <a:t>If they have mass then maybe the masses don’t line up with the flavours neatly?</a:t>
            </a:r>
          </a:p>
          <a:p>
            <a:r>
              <a:rPr lang="en-GB" baseline="0" dirty="0"/>
              <a:t>Maybe when a neutrino is created it has a superposition of the allowed masses?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2463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If neutrinos aren’t massless then perhaps the different flavours have different masses?</a:t>
            </a:r>
          </a:p>
          <a:p>
            <a:r>
              <a:rPr lang="en-GB" baseline="0" dirty="0"/>
              <a:t>If they have mass then maybe the masses don’t line up with the flavours neatly?</a:t>
            </a:r>
          </a:p>
          <a:p>
            <a:r>
              <a:rPr lang="en-GB" baseline="0" dirty="0"/>
              <a:t>Maybe when a neutrino is created it has a superposition of the allowed masses?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13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9151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Periodic exchange of overall amplitude</a:t>
            </a:r>
          </a:p>
          <a:p>
            <a:r>
              <a:rPr lang="en-GB" baseline="0" dirty="0"/>
              <a:t>Due to the different rates of swinging</a:t>
            </a:r>
          </a:p>
          <a:p>
            <a:r>
              <a:rPr lang="en-GB" baseline="0" dirty="0"/>
              <a:t>Aligning and anti-aligning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5825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Flavour dependant interactions are our overall observable</a:t>
            </a:r>
          </a:p>
          <a:p>
            <a:r>
              <a:rPr lang="en-GB" baseline="0" dirty="0"/>
              <a:t>Background effect of different masses interfering with each other</a:t>
            </a:r>
          </a:p>
          <a:p>
            <a:r>
              <a:rPr lang="en-GB" baseline="0" dirty="0"/>
              <a:t>m2 is heavier (has more energy like in analogy) thus higher freq.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5825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Oscillations prove neutrinos masses !=0</a:t>
            </a:r>
          </a:p>
          <a:p>
            <a:r>
              <a:rPr lang="en-GB" baseline="0" dirty="0"/>
              <a:t>Opens the door to other possibilities…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5825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Tokai 2 </a:t>
            </a:r>
            <a:r>
              <a:rPr lang="en-GB" baseline="0" dirty="0" err="1"/>
              <a:t>Kamioka</a:t>
            </a:r>
            <a:r>
              <a:rPr lang="en-GB" baseline="0" dirty="0"/>
              <a:t> - Near detector with graphite target -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beam's energy spectrum, flux,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flavor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content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cross-sections</a:t>
            </a:r>
          </a:p>
          <a:p>
            <a:endParaRPr lang="en-GB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Deep Underground Neutrino Experiment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68,000 tons of liquid argon ( &lt;  -186°C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1,475 meters (4,850 feet) underground</a:t>
            </a:r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5825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9079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Even mass numbered nuclei have integer spin - Odd mass numbered nuclei have half integer spin</a:t>
            </a:r>
          </a:p>
          <a:p>
            <a:r>
              <a:rPr lang="en-GB" baseline="0" dirty="0"/>
              <a:t>m and n can’t both be even if spin is conserved…</a:t>
            </a:r>
          </a:p>
          <a:p>
            <a:r>
              <a:rPr lang="en-GB" baseline="0" dirty="0"/>
              <a:t>This model of carbon-14 decay doesn’t conserve angular momentum!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1755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NOBEL PRIZE 2015 – Breakthrough prize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In 2011 the super-K detector in the T2K experiment announced their observation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4190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5825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1987 – 170,000 </a:t>
            </a:r>
            <a:r>
              <a:rPr lang="en-GB" baseline="0" dirty="0" err="1"/>
              <a:t>ly</a:t>
            </a:r>
            <a:r>
              <a:rPr lang="en-GB" baseline="0" dirty="0"/>
              <a:t> from earth [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SN1987A]</a:t>
            </a:r>
          </a:p>
          <a:p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10^58 neutrinos produced</a:t>
            </a:r>
            <a:endParaRPr lang="en-GB" baseline="0" dirty="0"/>
          </a:p>
          <a:p>
            <a:r>
              <a:rPr lang="en-GB" baseline="0" dirty="0"/>
              <a:t>Original </a:t>
            </a:r>
            <a:r>
              <a:rPr lang="en-GB" baseline="0" dirty="0" err="1"/>
              <a:t>Kamiokande</a:t>
            </a:r>
            <a:r>
              <a:rPr lang="en-GB" baseline="0" dirty="0"/>
              <a:t> observed an 11 event excess over 13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5811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582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years ago </a:t>
            </a:r>
            <a:r>
              <a:rPr lang="en-US" dirty="0" err="1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emmy</a:t>
            </a:r>
            <a:r>
              <a:rPr lang="en-US" dirty="0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noether</a:t>
            </a:r>
            <a:r>
              <a:rPr lang="en-US" dirty="0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took an already 100 year old branch of mathematics and </a:t>
            </a:r>
            <a:r>
              <a:rPr lang="en-US" dirty="0" err="1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revolutionised</a:t>
            </a:r>
            <a:r>
              <a:rPr lang="en-US" dirty="0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theoretical physics </a:t>
            </a:r>
            <a:br>
              <a:rPr lang="en-US" dirty="0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but not limited to…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6434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LONGEST BASELINE ON EARTH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6005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SNO water Cherenkov – SNO+ liquid scintillator (</a:t>
            </a:r>
            <a:r>
              <a:rPr lang="en-GB" b="1" baseline="0" dirty="0" err="1"/>
              <a:t>majorana</a:t>
            </a:r>
            <a:r>
              <a:rPr lang="en-GB" b="1" baseline="0" dirty="0"/>
              <a:t> neutrinos)</a:t>
            </a:r>
          </a:p>
          <a:p>
            <a:r>
              <a:rPr lang="en-GB" b="1" baseline="0" dirty="0"/>
              <a:t>T2K’s near detector, interlocking layers of scintillator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5825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 projection chamber</a:t>
            </a:r>
          </a:p>
          <a:p>
            <a:r>
              <a:rPr lang="en-GB" b="0" baseline="0" dirty="0"/>
              <a:t>ARIADNE – Liverpool’s liquid argon tech development project</a:t>
            </a:r>
          </a:p>
          <a:p>
            <a:r>
              <a:rPr lang="en-GB" b="0" baseline="0" dirty="0"/>
              <a:t>DUNE’s far detector…</a:t>
            </a:r>
          </a:p>
          <a:p>
            <a:r>
              <a:rPr lang="en-GB" b="0" baseline="0" dirty="0"/>
              <a:t>SBND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5825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don’t know….</a:t>
            </a:r>
            <a:br>
              <a:rPr lang="en-US" dirty="0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Hierarchy problem?   Sterile neutrinos?    Dark matter candidates?   CP violation?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229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 of what we do know!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705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1700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 we’ve just heard, the IceCube Neutrino Observatory is a giga-tonne particle detector embedded within the Antarctic ice sheet. </a:t>
                </a:r>
              </a:p>
              <a:p>
                <a:pPr marL="0" indent="0">
                  <a:buFontTx/>
                  <a:buNone/>
                </a:pPr>
                <a:r>
                  <a:rPr lang="en-GB" dirty="0"/>
                  <a:t>Where </a:t>
                </a:r>
                <a:r>
                  <a:rPr lang="en-GB" dirty="0" err="1"/>
                  <a:t>deepcore</a:t>
                </a:r>
                <a:r>
                  <a:rPr lang="en-GB" dirty="0"/>
                  <a:t> increased the instrumentation of </a:t>
                </a:r>
                <a:r>
                  <a:rPr lang="en-GB" dirty="0" err="1"/>
                  <a:t>icecube</a:t>
                </a:r>
                <a:r>
                  <a:rPr lang="en-GB" dirty="0"/>
                  <a:t> in the bottom centre of the detector volume, the upgrade infills further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dirty="0"/>
                  <a:t>7 new strings (red) will be installed with an array of sensors, optical modules and calibration devices at a higher density again throughout the centre of </a:t>
                </a:r>
                <a:r>
                  <a:rPr lang="en-GB" dirty="0" err="1"/>
                  <a:t>deepcore</a:t>
                </a:r>
                <a:r>
                  <a:rPr lang="en-GB" dirty="0"/>
                  <a:t> (green)</a:t>
                </a:r>
                <a:br>
                  <a:rPr lang="en-GB" dirty="0"/>
                </a:br>
                <a:r>
                  <a:rPr lang="en-GB" dirty="0"/>
                  <a:t>Not only provides improvements to detector performance but our knowledge of the ice/detector for future extensions, able retroactively to existing </a:t>
                </a:r>
                <a:r>
                  <a:rPr lang="en-GB" dirty="0" err="1"/>
                  <a:t>deepcore</a:t>
                </a:r>
                <a:r>
                  <a:rPr lang="en-GB" dirty="0"/>
                  <a:t> datasets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Neutrino Observatory is a giga-tonne particle detector embedded within the Antarctic ice sheet.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Neutrinos produced from cosmic rays in Earth's atmosphere pass through the planet and up through the ice.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 this distance, these neutrinos experience flavour oscillations (between </a:t>
                </a:r>
                <a:r>
                  <a:rPr lang="en-GB" sz="1400" b="0" i="0">
                    <a:solidFill>
                      <a:srgbClr val="AE1335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𝜈_𝑒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𝜇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𝜏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a quantum mechanical effect and the only laboratory signal of physics beyond the Standard Model.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Upgrade will provide world-leading sensitivity to neutrino oscillations with new instrumentation.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This work presents updated expectations for the IceCube Upgrade's oscillation precision measurements.</a:t>
                </a:r>
              </a:p>
              <a:p>
                <a:pPr marL="0" indent="0">
                  <a:buFontTx/>
                  <a:buNone/>
                </a:pPr>
                <a:endParaRPr lang="en-GB" baseline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2385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 we’ve just heard, the IceCube Neutrino Observatory is a giga-tonne particle detector embedded within the Antarctic ice sheet. </a:t>
                </a:r>
              </a:p>
              <a:p>
                <a:pPr marL="0" indent="0">
                  <a:buFontTx/>
                  <a:buNone/>
                </a:pPr>
                <a:r>
                  <a:rPr lang="en-GB" dirty="0"/>
                  <a:t>Where </a:t>
                </a:r>
                <a:r>
                  <a:rPr lang="en-GB" dirty="0" err="1"/>
                  <a:t>deepcore</a:t>
                </a:r>
                <a:r>
                  <a:rPr lang="en-GB" dirty="0"/>
                  <a:t> increased the instrumentation of </a:t>
                </a:r>
                <a:r>
                  <a:rPr lang="en-GB" dirty="0" err="1"/>
                  <a:t>icecube</a:t>
                </a:r>
                <a:r>
                  <a:rPr lang="en-GB" dirty="0"/>
                  <a:t> in the bottom centre of the detector volume, the upgrade infills further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dirty="0"/>
                  <a:t>7 new strings (red) will be installed with an array of sensors, optical modules and calibration devices at a higher density again throughout the centre of </a:t>
                </a:r>
                <a:r>
                  <a:rPr lang="en-GB" dirty="0" err="1"/>
                  <a:t>deepcore</a:t>
                </a:r>
                <a:r>
                  <a:rPr lang="en-GB" dirty="0"/>
                  <a:t> (green)</a:t>
                </a:r>
                <a:br>
                  <a:rPr lang="en-GB" dirty="0"/>
                </a:br>
                <a:r>
                  <a:rPr lang="en-GB" dirty="0"/>
                  <a:t>Not only provides improvements to detector performance but our knowledge of the ice/detector for future extensions, able retroactively to existing </a:t>
                </a:r>
                <a:r>
                  <a:rPr lang="en-GB" dirty="0" err="1"/>
                  <a:t>deepcore</a:t>
                </a:r>
                <a:r>
                  <a:rPr lang="en-GB" dirty="0"/>
                  <a:t> datasets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Neutrino Observatory is a giga-tonne particle detector embedded within the Antarctic ice sheet.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Neutrinos produced from cosmic rays in Earth's atmosphere pass through the planet and up through the ice.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 this distance, these neutrinos experience flavour oscillations (between </a:t>
                </a:r>
                <a:r>
                  <a:rPr lang="en-GB" sz="1400" b="0" i="0">
                    <a:solidFill>
                      <a:srgbClr val="AE1335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𝜈_𝑒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𝜇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𝜏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a quantum mechanical effect and the only laboratory signal of physics beyond the Standard Model.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Upgrade will provide world-leading sensitivity to neutrino oscillations with new instrumentation.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This work presents updated expectations for the IceCube Upgrade's oscillation precision measurements.</a:t>
                </a:r>
              </a:p>
              <a:p>
                <a:pPr marL="0" indent="0">
                  <a:buFontTx/>
                  <a:buNone/>
                </a:pPr>
                <a:endParaRPr lang="en-GB" baseline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8189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 we’ve just heard, the IceCube Neutrino Observatory is a giga-tonne particle detector embedded within the Antarctic ice sheet. </a:t>
                </a:r>
              </a:p>
              <a:p>
                <a:pPr marL="0" indent="0">
                  <a:buFontTx/>
                  <a:buNone/>
                </a:pPr>
                <a:r>
                  <a:rPr lang="en-GB" dirty="0"/>
                  <a:t>Where </a:t>
                </a:r>
                <a:r>
                  <a:rPr lang="en-GB" dirty="0" err="1"/>
                  <a:t>deepcore</a:t>
                </a:r>
                <a:r>
                  <a:rPr lang="en-GB" dirty="0"/>
                  <a:t> increased the instrumentation of </a:t>
                </a:r>
                <a:r>
                  <a:rPr lang="en-GB" dirty="0" err="1"/>
                  <a:t>icecube</a:t>
                </a:r>
                <a:r>
                  <a:rPr lang="en-GB" dirty="0"/>
                  <a:t> in the bottom centre of the detector volume, the upgrade infills further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dirty="0"/>
                  <a:t>7 new strings (red) will be installed with an array of sensors, optical modules and calibration devices at a higher density again throughout the centre of </a:t>
                </a:r>
                <a:r>
                  <a:rPr lang="en-GB" dirty="0" err="1"/>
                  <a:t>deepcore</a:t>
                </a:r>
                <a:r>
                  <a:rPr lang="en-GB" dirty="0"/>
                  <a:t> (green)</a:t>
                </a:r>
                <a:br>
                  <a:rPr lang="en-GB" dirty="0"/>
                </a:br>
                <a:r>
                  <a:rPr lang="en-GB" dirty="0"/>
                  <a:t>Not only provides improvements to detector performance but our knowledge of the ice/detector for future extensions, able retroactively to existing </a:t>
                </a:r>
                <a:r>
                  <a:rPr lang="en-GB" dirty="0" err="1"/>
                  <a:t>deepcore</a:t>
                </a:r>
                <a:r>
                  <a:rPr lang="en-GB" dirty="0"/>
                  <a:t> datasets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Neutrino Observatory is a giga-tonne particle detector embedded within the Antarctic ice sheet.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Neutrinos produced from cosmic rays in Earth's atmosphere pass through the planet and up through the ice.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 this distance, these neutrinos experience flavour oscillations (between </a:t>
                </a:r>
                <a:r>
                  <a:rPr lang="en-GB" sz="1400" b="0" i="0">
                    <a:solidFill>
                      <a:srgbClr val="AE1335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𝜈_𝑒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𝜇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𝜏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a quantum mechanical effect and the only laboratory signal of physics beyond the Standard Model.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Upgrade will provide world-leading sensitivity to neutrino oscillations with new instrumentation.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This work presents updated expectations for the IceCube Upgrade's oscillation precision measurements.</a:t>
                </a:r>
              </a:p>
              <a:p>
                <a:pPr marL="0" indent="0">
                  <a:buFontTx/>
                  <a:buNone/>
                </a:pPr>
                <a:endParaRPr lang="en-GB" baseline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4012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 we’ve just heard, the IceCube Neutrino Observatory is a giga-tonne particle detector embedded within the Antarctic ice sheet. </a:t>
                </a:r>
              </a:p>
              <a:p>
                <a:pPr marL="0" indent="0">
                  <a:buFontTx/>
                  <a:buNone/>
                </a:pPr>
                <a:r>
                  <a:rPr lang="en-GB" dirty="0"/>
                  <a:t>Where </a:t>
                </a:r>
                <a:r>
                  <a:rPr lang="en-GB" dirty="0" err="1"/>
                  <a:t>deepcore</a:t>
                </a:r>
                <a:r>
                  <a:rPr lang="en-GB" dirty="0"/>
                  <a:t> increased the instrumentation of </a:t>
                </a:r>
                <a:r>
                  <a:rPr lang="en-GB" dirty="0" err="1"/>
                  <a:t>icecube</a:t>
                </a:r>
                <a:r>
                  <a:rPr lang="en-GB" dirty="0"/>
                  <a:t> in the bottom centre of the detector volume, the upgrade infills further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dirty="0"/>
                  <a:t>7 new strings (red) will be installed with an array of sensors, optical modules and calibration devices at a higher density again throughout the centre of </a:t>
                </a:r>
                <a:r>
                  <a:rPr lang="en-GB" dirty="0" err="1"/>
                  <a:t>deepcore</a:t>
                </a:r>
                <a:r>
                  <a:rPr lang="en-GB" dirty="0"/>
                  <a:t> (green)</a:t>
                </a:r>
                <a:br>
                  <a:rPr lang="en-GB" dirty="0"/>
                </a:br>
                <a:r>
                  <a:rPr lang="en-GB" dirty="0"/>
                  <a:t>Not only provides improvements to detector performance but our knowledge of the ice/detector for future extensions, able retroactively to existing </a:t>
                </a:r>
                <a:r>
                  <a:rPr lang="en-GB" dirty="0" err="1"/>
                  <a:t>deepcore</a:t>
                </a:r>
                <a:r>
                  <a:rPr lang="en-GB" dirty="0"/>
                  <a:t> datasets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Neutrino Observatory is a giga-tonne particle detector embedded within the Antarctic ice sheet.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Neutrinos produced from cosmic rays in Earth's atmosphere pass through the planet and up through the ice.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 this distance, these neutrinos experience flavour oscillations (between </a:t>
                </a:r>
                <a:r>
                  <a:rPr lang="en-GB" sz="1400" b="0" i="0">
                    <a:solidFill>
                      <a:srgbClr val="AE1335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𝜈_𝑒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𝜇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𝜏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a quantum mechanical effect and the only laboratory signal of physics beyond the Standard Model.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Upgrade will provide world-leading sensitivity to neutrino oscillations with new instrumentation.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This work presents updated expectations for the IceCube Upgrade's oscillation precision measurements.</a:t>
                </a:r>
              </a:p>
              <a:p>
                <a:pPr marL="0" indent="0">
                  <a:buFontTx/>
                  <a:buNone/>
                </a:pPr>
                <a:endParaRPr lang="en-GB" baseline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674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The nucleus gains a positive charge </a:t>
            </a:r>
          </a:p>
          <a:p>
            <a:r>
              <a:rPr lang="en-GB" baseline="0" dirty="0"/>
              <a:t>We observed it spit out a negatively charged beta ray</a:t>
            </a:r>
          </a:p>
          <a:p>
            <a:r>
              <a:rPr lang="en-GB" baseline="0" dirty="0"/>
              <a:t>A nice simple 2-body decay model in which charge is conserved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4024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 we’ve just heard, the IceCube Neutrino Observatory is a giga-tonne particle detector embedded within the Antarctic ice sheet. </a:t>
                </a:r>
              </a:p>
              <a:p>
                <a:pPr marL="0" indent="0">
                  <a:buFontTx/>
                  <a:buNone/>
                </a:pPr>
                <a:r>
                  <a:rPr lang="en-GB" dirty="0"/>
                  <a:t>Where </a:t>
                </a:r>
                <a:r>
                  <a:rPr lang="en-GB" dirty="0" err="1"/>
                  <a:t>deepcore</a:t>
                </a:r>
                <a:r>
                  <a:rPr lang="en-GB" dirty="0"/>
                  <a:t> increased the instrumentation of </a:t>
                </a:r>
                <a:r>
                  <a:rPr lang="en-GB" dirty="0" err="1"/>
                  <a:t>icecube</a:t>
                </a:r>
                <a:r>
                  <a:rPr lang="en-GB" dirty="0"/>
                  <a:t> in the bottom centre of the detector volume, the upgrade infills further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dirty="0"/>
                  <a:t>7 new strings (red) will be installed with an array of sensors, optical modules and calibration devices at a higher density again throughout the centre of </a:t>
                </a:r>
                <a:r>
                  <a:rPr lang="en-GB" dirty="0" err="1"/>
                  <a:t>deepcore</a:t>
                </a:r>
                <a:r>
                  <a:rPr lang="en-GB" dirty="0"/>
                  <a:t> (green)</a:t>
                </a:r>
                <a:br>
                  <a:rPr lang="en-GB" dirty="0"/>
                </a:br>
                <a:r>
                  <a:rPr lang="en-GB" dirty="0"/>
                  <a:t>Not only provides improvements to detector performance but our knowledge of the ice/detector for future extensions, able retroactively to existing </a:t>
                </a:r>
                <a:r>
                  <a:rPr lang="en-GB" dirty="0" err="1"/>
                  <a:t>deepcore</a:t>
                </a:r>
                <a:r>
                  <a:rPr lang="en-GB" dirty="0"/>
                  <a:t> datasets</a:t>
                </a:r>
              </a:p>
              <a:p>
                <a:pPr>
                  <a:buClr>
                    <a:srgbClr val="A80533"/>
                  </a:buClr>
                </a:pPr>
                <a:r>
                  <a:rPr lang="en-GB" sz="1600" b="1" i="1" dirty="0">
                    <a:solidFill>
                      <a:srgbClr val="FE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Upgrade</a:t>
                </a:r>
                <a:r>
                  <a:rPr lang="en-GB" sz="1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installation </a:t>
                </a:r>
                <a:r>
                  <a:rPr lang="en-GB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(2022-2023)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 columns of improved sensors at 10x density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Extending </a:t>
                </a:r>
                <a:r>
                  <a:rPr lang="en-US" sz="16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energy range &amp; building upon calibration tools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Neutrino Observatory is a giga-tonne particle detector embedded within the Antarctic ice sheet.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Neutrinos produced from cosmic rays in Earth's atmosphere pass through the planet and up through the ice.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 this distance, these neutrinos experience flavour oscillations (between </a:t>
                </a:r>
                <a:r>
                  <a:rPr lang="en-GB" sz="1400" b="0" i="0">
                    <a:solidFill>
                      <a:srgbClr val="AE1335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𝜈_𝑒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𝜇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𝜏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a quantum mechanical effect and the only laboratory signal of physics beyond the Standard Model.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Upgrade will provide world-leading sensitivity to neutrino oscillations with new instrumentation.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This work presents updated expectations for the IceCube Upgrade's oscillation precision measurements.</a:t>
                </a:r>
              </a:p>
              <a:p>
                <a:pPr marL="0" indent="0">
                  <a:buFontTx/>
                  <a:buNone/>
                </a:pPr>
                <a:endParaRPr lang="en-GB" baseline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1539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 we’ve just heard, the IceCube Neutrino Observatory is a giga-tonne particle detector embedded within the Antarctic ice sheet. </a:t>
                </a:r>
              </a:p>
              <a:p>
                <a:pPr marL="0" indent="0">
                  <a:buFontTx/>
                  <a:buNone/>
                </a:pPr>
                <a:r>
                  <a:rPr lang="en-GB" dirty="0"/>
                  <a:t>Where </a:t>
                </a:r>
                <a:r>
                  <a:rPr lang="en-GB" dirty="0" err="1"/>
                  <a:t>deepcore</a:t>
                </a:r>
                <a:r>
                  <a:rPr lang="en-GB" dirty="0"/>
                  <a:t> increased the instrumentation of </a:t>
                </a:r>
                <a:r>
                  <a:rPr lang="en-GB" dirty="0" err="1"/>
                  <a:t>icecube</a:t>
                </a:r>
                <a:r>
                  <a:rPr lang="en-GB" dirty="0"/>
                  <a:t> in the bottom centre of the detector volume, the upgrade infills further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dirty="0"/>
                  <a:t>7 new strings (red) will be installed with an array of sensors, optical modules and calibration devices at a higher density again throughout the centre of </a:t>
                </a:r>
                <a:r>
                  <a:rPr lang="en-GB" dirty="0" err="1"/>
                  <a:t>deepcore</a:t>
                </a:r>
                <a:r>
                  <a:rPr lang="en-GB" dirty="0"/>
                  <a:t> (green)</a:t>
                </a:r>
                <a:br>
                  <a:rPr lang="en-GB" dirty="0"/>
                </a:br>
                <a:r>
                  <a:rPr lang="en-GB" dirty="0"/>
                  <a:t>Not only provides improvements to detector performance but our knowledge of the ice/detector for future extensions, able retroactively to existing </a:t>
                </a:r>
                <a:r>
                  <a:rPr lang="en-GB" dirty="0" err="1"/>
                  <a:t>deepcore</a:t>
                </a:r>
                <a:r>
                  <a:rPr lang="en-GB" dirty="0"/>
                  <a:t> datasets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Neutrino Observatory is a giga-tonne particle detector embedded within the Antarctic ice sheet.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Neutrinos produced from cosmic rays in Earth's atmosphere pass through the planet and up through the ice.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 this distance, these neutrinos experience flavour oscillations (between </a:t>
                </a:r>
                <a:r>
                  <a:rPr lang="en-GB" sz="1400" b="0" i="0">
                    <a:solidFill>
                      <a:srgbClr val="AE1335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𝜈_𝑒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𝜇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𝜏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a quantum mechanical effect and the only laboratory signal of physics beyond the Standard Model.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Upgrade will provide world-leading sensitivity to neutrino oscillations with new instrumentation.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This work presents updated expectations for the IceCube Upgrade's oscillation precision measurements.</a:t>
                </a:r>
              </a:p>
              <a:p>
                <a:pPr marL="0" indent="0">
                  <a:buFontTx/>
                  <a:buNone/>
                </a:pPr>
                <a:endParaRPr lang="en-GB" baseline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5994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dirty="0"/>
                  <a:t>Comparing detector response in the DeepCore region using simulation of identical muon tracks with and without the upgrade installed and within </a:t>
                </a:r>
                <a:r>
                  <a:rPr lang="en-GB" dirty="0" err="1"/>
                  <a:t>DeepCore’s</a:t>
                </a:r>
                <a:r>
                  <a:rPr lang="en-GB" dirty="0"/>
                  <a:t> optimal energy range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Neutrino Observatory is a giga-tonne particle detector embedded within the Antarctic ice sheet.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Neutrinos produced from cosmic rays in Earth's atmosphere pass through the planet and up through the ice.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 this distance, these neutrinos experience flavour oscillations (between </a:t>
                </a:r>
                <a:r>
                  <a:rPr lang="en-GB" sz="1400" b="0" i="0">
                    <a:solidFill>
                      <a:srgbClr val="AE1335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𝜈_𝑒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𝜇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𝜏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a quantum mechanical effect and the only laboratory signal of physics beyond the Standard Model.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Upgrade will provide world-leading sensitivity to neutrino oscillations with new instrumentation.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This work presents updated expectations for the IceCube Upgrade's oscillation precision measurements.</a:t>
                </a:r>
              </a:p>
              <a:p>
                <a:pPr marL="0" indent="0">
                  <a:buFontTx/>
                  <a:buNone/>
                </a:pPr>
                <a:endParaRPr lang="en-GB" baseline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9510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dirty="0"/>
                  <a:t>Comparing detector response in the DeepCore region using simulation of identical muon tracks with and without the upgrade installed and below </a:t>
                </a:r>
                <a:r>
                  <a:rPr lang="en-GB" dirty="0" err="1"/>
                  <a:t>DeepCore’s</a:t>
                </a:r>
                <a:r>
                  <a:rPr lang="en-GB" dirty="0"/>
                  <a:t> energy range</a:t>
                </a:r>
              </a:p>
              <a:p>
                <a:pPr algn="just"/>
                <a:r>
                  <a:rPr lang="en-GB" dirty="0"/>
                  <a:t>But why is low energy so important?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Neutrino Observatory is a giga-tonne particle detector embedded within the Antarctic ice sheet.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Neutrinos produced from cosmic rays in Earth's atmosphere pass through the planet and up through the ice.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 this distance, these neutrinos experience flavour oscillations (between </a:t>
                </a:r>
                <a:r>
                  <a:rPr lang="en-GB" sz="1400" b="0" i="0">
                    <a:solidFill>
                      <a:srgbClr val="AE1335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𝜈_𝑒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𝜇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𝜏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a quantum mechanical effect and the only laboratory signal of physics beyond the Standard Model.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Upgrade will provide world-leading sensitivity to neutrino oscillations with new instrumentation.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This work presents updated expectations for the IceCube Upgrade's oscillation precision measurements.</a:t>
                </a:r>
              </a:p>
              <a:p>
                <a:pPr marL="0" indent="0">
                  <a:buFontTx/>
                  <a:buNone/>
                </a:pPr>
                <a:endParaRPr lang="en-GB" baseline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38459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buClr>
                    <a:srgbClr val="A80533"/>
                  </a:buClr>
                </a:pPr>
                <a:r>
                  <a:rPr lang="en-US" sz="1600" b="0" i="0" dirty="0">
                    <a:latin typeface="Arial" panose="020B0604020202020204" pitchFamily="34" charset="0"/>
                    <a:cs typeface="Arial" panose="020B0604020202020204" pitchFamily="34" charset="0"/>
                  </a:rPr>
                  <a:t>So what do I mean by appearance and disappearance?</a:t>
                </a:r>
              </a:p>
              <a:p>
                <a:pPr>
                  <a:buClr>
                    <a:srgbClr val="A80533"/>
                  </a:buClr>
                </a:pPr>
                <a:r>
                  <a:rPr lang="en-US" sz="1600" b="0" i="0" dirty="0">
                    <a:latin typeface="Arial" panose="020B0604020202020204" pitchFamily="34" charset="0"/>
                    <a:cs typeface="Arial" panose="020B0604020202020204" pitchFamily="34" charset="0"/>
                  </a:rPr>
                  <a:t>In the SM, we have 3 neutrinos corresponding to their namesake charged lepton counterparts, able to oscillate as a </a:t>
                </a:r>
                <a:r>
                  <a:rPr lang="en-US" sz="1600" b="0" i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superpositon</a:t>
                </a:r>
                <a:r>
                  <a:rPr lang="en-US" sz="1600" b="0" i="0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en-US" sz="1600" b="0" i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flavours</a:t>
                </a:r>
                <a:r>
                  <a:rPr lang="en-US" sz="1600" b="0" i="0" dirty="0">
                    <a:latin typeface="Arial" panose="020B0604020202020204" pitchFamily="34" charset="0"/>
                    <a:cs typeface="Arial" panose="020B0604020202020204" pitchFamily="34" charset="0"/>
                  </a:rPr>
                  <a:t> as they propagate </a:t>
                </a:r>
              </a:p>
              <a:p>
                <a:pPr>
                  <a:buClr>
                    <a:srgbClr val="A80533"/>
                  </a:buClr>
                </a:pPr>
                <a:r>
                  <a:rPr lang="en-US" sz="1600" b="0" i="0" dirty="0">
                    <a:latin typeface="Arial" panose="020B0604020202020204" pitchFamily="34" charset="0"/>
                    <a:cs typeface="Arial" panose="020B0604020202020204" pitchFamily="34" charset="0"/>
                  </a:rPr>
                  <a:t>Their transition </a:t>
                </a:r>
                <a:r>
                  <a:rPr lang="en-US" sz="1600" b="0" i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probablities</a:t>
                </a:r>
                <a:r>
                  <a:rPr lang="en-US" sz="1600" b="0" i="0" dirty="0">
                    <a:latin typeface="Arial" panose="020B0604020202020204" pitchFamily="34" charset="0"/>
                    <a:cs typeface="Arial" panose="020B0604020202020204" pitchFamily="34" charset="0"/>
                  </a:rPr>
                  <a:t> depend on the differences between mass states, the neutrino energy, the distance travelled and the matter density of the medium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80533"/>
                  </a:buClr>
                  <a:buSzTx/>
                  <a:buFontTx/>
                  <a:buNone/>
                  <a:tabLst/>
                  <a:defRPr/>
                </a:pPr>
                <a:r>
                  <a:rPr lang="en-GB" sz="160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 only have upper limits on their tiny masses along with their squared mass differences coming from oscillations experiments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80533"/>
                  </a:buClr>
                  <a:buSzTx/>
                  <a:buFontTx/>
                  <a:buNone/>
                  <a:tabLst/>
                  <a:defRPr/>
                </a:pPr>
                <a:r>
                  <a:rPr lang="en-GB" sz="160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oscillations, </a:t>
                </a:r>
                <a:r>
                  <a:rPr lang="en-GB" sz="1600" baseline="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Icecube</a:t>
                </a:r>
                <a:r>
                  <a:rPr lang="en-GB" sz="160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detects atmospheric neutrinos whereby Cosmic rays incident on the atmosphere result in high energy interactions producing showers containing muon neutrinos</a:t>
                </a:r>
                <a:br>
                  <a:rPr lang="en-GB" sz="160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GB" sz="160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these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 able to pass through the planet and up through the ice. over these distances, they exhibit flavour oscillations, where ‘missing’ muons and the observation of tau decays imply </a:t>
                </a:r>
                <a:r>
                  <a:rPr lang="en-GB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nu_mu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disappearance (to </a:t>
                </a:r>
                <a:r>
                  <a:rPr lang="en-GB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nu_e,tau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and </a:t>
                </a:r>
                <a:r>
                  <a:rPr lang="en-GB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nu_tau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appearance (from </a:t>
                </a:r>
                <a:r>
                  <a:rPr lang="en-GB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nu_mu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high energy of </a:t>
                </a:r>
                <a:r>
                  <a:rPr lang="en-GB" sz="1200" baseline="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cosmics</a:t>
                </a:r>
                <a:r>
                  <a:rPr lang="en-GB" sz="120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relative to beam experiments results in reduced suppression from the large tau mass produced in CC interactions from the tau state making </a:t>
                </a:r>
                <a:r>
                  <a:rPr lang="en-GB" sz="1200" baseline="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icecube</a:t>
                </a:r>
                <a:r>
                  <a:rPr lang="en-GB" sz="120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uniquely sensitive to </a:t>
                </a:r>
                <a:r>
                  <a:rPr lang="en-GB" sz="1200" baseline="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nu_tau</a:t>
                </a:r>
                <a:r>
                  <a:rPr lang="en-GB" sz="120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aseline="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appareance</a:t>
                </a:r>
                <a:endParaRPr lang="en-GB" sz="1200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Neutrino Observatory is a giga-tonne particle detector embedded within the Antarctic ice sheet.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Neutrinos produced from cosmic rays in Earth's atmosphere pass through the planet and up through the ice.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 this distance, these neutrinos experience flavour oscillations (between </a:t>
                </a:r>
                <a:r>
                  <a:rPr lang="en-GB" sz="1400" b="0" i="0">
                    <a:solidFill>
                      <a:srgbClr val="AE1335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𝜈_𝑒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𝜇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𝜏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a quantum mechanical effect and the only laboratory signal of physics beyond the Standard Model.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Upgrade will provide world-leading sensitivity to neutrino oscillations with new instrumentation.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This work presents updated expectations for the IceCube Upgrade's oscillation precision measurements.</a:t>
                </a:r>
              </a:p>
              <a:p>
                <a:pPr marL="0" indent="0">
                  <a:buFontTx/>
                  <a:buNone/>
                </a:pPr>
                <a:endParaRPr lang="en-GB" baseline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9488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600" baseline="0" dirty="0"/>
                  <a:t>We’ll be focussing on the atmospheric oscillogram shown at truth level on the left (where zenith scans over different baselines and the bands are dependant on sine terms containing L/E</a:t>
                </a:r>
                <a:br>
                  <a:rPr lang="en-GB" sz="1600" baseline="0" dirty="0"/>
                </a:br>
                <a:r>
                  <a:rPr lang="en-GB" sz="1600" baseline="0" dirty="0"/>
                  <a:t>Higher order region is accessed by super-K but it cannot resolve the individual bands, </a:t>
                </a:r>
                <a:r>
                  <a:rPr lang="en-GB" sz="1600" baseline="0" dirty="0" err="1"/>
                  <a:t>NOvA</a:t>
                </a:r>
                <a:r>
                  <a:rPr lang="en-GB" sz="1600" baseline="0" dirty="0"/>
                  <a:t> &amp; T2K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600" baseline="0" dirty="0"/>
                  <a:t>Tests of unitarity and non-standard interactions become more tantalising following LHCb lepton flavour non-universality and muon g-2 anomalous magnetic moment results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en-GB" sz="1600" dirty="0" err="1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IceCube’s</a:t>
                </a:r>
                <a:r>
                  <a:rPr lang="en-GB" sz="1600" dirty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tau sensitivity is key to constraining the </a:t>
                </a:r>
                <a:r>
                  <a:rPr lang="en-GB" sz="1600" dirty="0" err="1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nu_tau</a:t>
                </a:r>
                <a:r>
                  <a:rPr lang="en-GB" sz="1600" dirty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elements in the relevant matrices</a:t>
                </a:r>
              </a:p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GB" sz="1600" baseline="0" dirty="0">
                    <a:solidFill>
                      <a:srgbClr val="4472C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If we extend our sensitivity range down to include the upgrade…</a:t>
                </a:r>
                <a:endParaRPr lang="en-GB" sz="1600" baseline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Neutrino Observatory is a giga-tonne particle detector embedded within the Antarctic ice sheet.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Neutrinos produced from cosmic rays in Earth's atmosphere pass through the planet and up through the ice.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 this distance, these neutrinos experience flavour oscillations (between </a:t>
                </a:r>
                <a:r>
                  <a:rPr lang="en-GB" sz="1400" b="0" i="0">
                    <a:solidFill>
                      <a:srgbClr val="AE1335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𝜈_𝑒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𝜇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𝜏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a quantum mechanical effect and the only laboratory signal of physics beyond the Standard Model.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Upgrade will provide world-leading sensitivity to neutrino oscillations with new instrumentation.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This work presents updated expectations for the IceCube Upgrade's oscillation precision measurements.</a:t>
                </a:r>
              </a:p>
              <a:p>
                <a:pPr marL="0" indent="0">
                  <a:buFontTx/>
                  <a:buNone/>
                </a:pPr>
                <a:endParaRPr lang="en-GB" baseline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7646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 we’ve just heard, the IceCube Neutrino Observatory is a giga-tonne particle detector embedded within the Antarctic ice sheet. </a:t>
                </a:r>
              </a:p>
              <a:p>
                <a:pPr marL="0" indent="0">
                  <a:buFontTx/>
                  <a:buNone/>
                </a:pPr>
                <a:r>
                  <a:rPr lang="en-GB" dirty="0"/>
                  <a:t>Where </a:t>
                </a:r>
                <a:r>
                  <a:rPr lang="en-GB" dirty="0" err="1"/>
                  <a:t>deepcore</a:t>
                </a:r>
                <a:r>
                  <a:rPr lang="en-GB" dirty="0"/>
                  <a:t> increased the instrumentation of </a:t>
                </a:r>
                <a:r>
                  <a:rPr lang="en-GB" dirty="0" err="1"/>
                  <a:t>icecube</a:t>
                </a:r>
                <a:r>
                  <a:rPr lang="en-GB" dirty="0"/>
                  <a:t> in the bottom centre of the detector volume, the upgrade infills further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dirty="0"/>
                  <a:t>7 new strings (red) will be installed with an array of sensors, optical modules and calibration devices at a higher density again throughout the centre of </a:t>
                </a:r>
                <a:r>
                  <a:rPr lang="en-GB" dirty="0" err="1"/>
                  <a:t>deepcore</a:t>
                </a:r>
                <a:r>
                  <a:rPr lang="en-GB" dirty="0"/>
                  <a:t> (green)</a:t>
                </a:r>
                <a:br>
                  <a:rPr lang="en-GB" dirty="0"/>
                </a:br>
                <a:r>
                  <a:rPr lang="en-GB" dirty="0"/>
                  <a:t>Not only provides improvements to detector performance but our knowledge of the ice/detector for future extensions, able retroactively to existing </a:t>
                </a:r>
                <a:r>
                  <a:rPr lang="en-GB" dirty="0" err="1"/>
                  <a:t>deepcore</a:t>
                </a:r>
                <a:r>
                  <a:rPr lang="en-GB" dirty="0"/>
                  <a:t> datasets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Neutrino Observatory is a giga-tonne particle detector embedded within the Antarctic ice sheet.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Neutrinos produced from cosmic rays in Earth's atmosphere pass through the planet and up through the ice.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 this distance, these neutrinos experience flavour oscillations (between </a:t>
                </a:r>
                <a:r>
                  <a:rPr lang="en-GB" sz="1400" b="0" i="0">
                    <a:solidFill>
                      <a:srgbClr val="AE1335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𝜈_𝑒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𝜇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𝜏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a quantum mechanical effect and the only laboratory signal of physics beyond the Standard Model.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Upgrade will provide world-leading sensitivity to neutrino oscillations with new instrumentation.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This work presents updated expectations for the IceCube Upgrade's oscillation precision measurements.</a:t>
                </a:r>
              </a:p>
              <a:p>
                <a:pPr marL="0" indent="0">
                  <a:buFontTx/>
                  <a:buNone/>
                </a:pPr>
                <a:endParaRPr lang="en-GB" baseline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70873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 we’ve just heard, the IceCube Neutrino Observatory is a giga-tonne particle detector embedded within the Antarctic ice sheet. </a:t>
                </a:r>
              </a:p>
              <a:p>
                <a:pPr marL="0" indent="0">
                  <a:buFontTx/>
                  <a:buNone/>
                </a:pPr>
                <a:r>
                  <a:rPr lang="en-GB" dirty="0"/>
                  <a:t>Where </a:t>
                </a:r>
                <a:r>
                  <a:rPr lang="en-GB" dirty="0" err="1"/>
                  <a:t>deepcore</a:t>
                </a:r>
                <a:r>
                  <a:rPr lang="en-GB" dirty="0"/>
                  <a:t> increased the instrumentation of </a:t>
                </a:r>
                <a:r>
                  <a:rPr lang="en-GB" dirty="0" err="1"/>
                  <a:t>icecube</a:t>
                </a:r>
                <a:r>
                  <a:rPr lang="en-GB" dirty="0"/>
                  <a:t> in the bottom centre of the detector volume, the upgrade infills further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dirty="0"/>
                  <a:t>7 new strings (red) will be installed with an array of sensors, optical modules and calibration devices at a higher density again throughout the centre of </a:t>
                </a:r>
                <a:r>
                  <a:rPr lang="en-GB" dirty="0" err="1"/>
                  <a:t>deepcore</a:t>
                </a:r>
                <a:r>
                  <a:rPr lang="en-GB" dirty="0"/>
                  <a:t> (green)</a:t>
                </a:r>
                <a:br>
                  <a:rPr lang="en-GB" dirty="0"/>
                </a:br>
                <a:r>
                  <a:rPr lang="en-GB" dirty="0"/>
                  <a:t>Not only provides improvements to detector performance but our knowledge of the ice/detector for future extensions, able retroactively to existing </a:t>
                </a:r>
                <a:r>
                  <a:rPr lang="en-GB" dirty="0" err="1"/>
                  <a:t>deepcore</a:t>
                </a:r>
                <a:r>
                  <a:rPr lang="en-GB" dirty="0"/>
                  <a:t> datasets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Neutrino Observatory is a giga-tonne particle detector embedded within the Antarctic ice sheet.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Neutrinos produced from cosmic rays in Earth's atmosphere pass through the planet and up through the ice.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 this distance, these neutrinos experience flavour oscillations (between </a:t>
                </a:r>
                <a:r>
                  <a:rPr lang="en-GB" sz="1400" b="0" i="0">
                    <a:solidFill>
                      <a:srgbClr val="AE1335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𝜈_𝑒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D2801E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𝜇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GB" sz="140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𝜈_</a:t>
                </a:r>
                <a:r>
                  <a:rPr lang="en-GB" sz="1400" b="0" i="0">
                    <a:solidFill>
                      <a:srgbClr val="32917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𝜏</a:t>
                </a:r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a quantum mechanical effect and the only laboratory signal of physics beyond the Standard Model.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IceCube Upgrade will provide world-leading sensitivity to neutrino oscillations with new instrumentation. </a:t>
                </a:r>
              </a:p>
              <a:p>
                <a:pPr algn="just"/>
                <a:r>
                  <a:rPr lang="en-GB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This work presents updated expectations for the IceCube Upgrade's oscillation precision measurements.</a:t>
                </a:r>
              </a:p>
              <a:p>
                <a:pPr marL="0" indent="0">
                  <a:buFontTx/>
                  <a:buNone/>
                </a:pPr>
                <a:endParaRPr lang="en-GB" baseline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690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1910</a:t>
            </a:r>
          </a:p>
          <a:p>
            <a:r>
              <a:rPr lang="en-GB" baseline="0" dirty="0"/>
              <a:t>Rutherford-Bohr model of the atom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Beta being a form of ionising radiation 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931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Bismuth (z=83) -&gt; Polonium (z=84)</a:t>
            </a:r>
          </a:p>
          <a:p>
            <a:r>
              <a:rPr lang="en-GB" baseline="0" dirty="0"/>
              <a:t>*Q. What other kinds of ionising radiation do you know of?*</a:t>
            </a:r>
          </a:p>
          <a:p>
            <a:r>
              <a:rPr lang="en-GB" baseline="0" dirty="0"/>
              <a:t>*A. Discovered alongside alpha and gamma radiation.*</a:t>
            </a:r>
          </a:p>
          <a:p>
            <a:endParaRPr lang="en-GB" baseline="0" dirty="0"/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46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Nuclear radiation energy spectrum, emission of a helium nucleus (2 protons 2 neutrons)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If there were simple mass differences at play we would only see one peak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26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D2FC9-9E6B-4A86-8CE2-3E82ED5CAB57}" type="datetime1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03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8CF6A-FDD0-4EC9-AB3E-5F479644D465}" type="datetime1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143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1DC2-32AE-43D3-BD35-07405E781D03}" type="datetime1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707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427F2-152E-41D8-AC57-2B1165BFAAD7}" type="datetime1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755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92DA5-195A-491F-97F8-0A180FC11B5F}" type="datetime1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642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B2D03-6AB8-4B3C-824A-E6C57736437D}" type="datetime1">
              <a:rPr lang="en-GB" smtClean="0"/>
              <a:t>04/04/2022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710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9D65F-1B8E-448B-852C-CC9136C4D757}" type="datetime1">
              <a:rPr lang="en-GB" smtClean="0"/>
              <a:t>04/04/2022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917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578-F4FA-44F4-BCC2-605890964611}" type="datetime1">
              <a:rPr lang="en-GB" smtClean="0"/>
              <a:t>04/04/2022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784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DF624-7F62-4803-8FAF-A168624141A9}" type="datetime1">
              <a:rPr lang="en-GB" smtClean="0"/>
              <a:t>04/04/2022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85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90B3-F29E-454E-A560-9718B1E1CD37}" type="datetime1">
              <a:rPr lang="en-GB" smtClean="0"/>
              <a:t>04/04/2022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193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81A5-49A5-4039-B2EA-F9D7242DF7C3}" type="datetime1">
              <a:rPr lang="en-GB" smtClean="0"/>
              <a:t>04/04/2022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999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22E41-3EB5-4BBD-BFB2-DCC1E8F8B8D0}" type="datetime1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21CB8-3069-453F-BCC2-9F635F4FCE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81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3" Type="http://schemas.openxmlformats.org/officeDocument/2006/relationships/image" Target="../media/image22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3.png"/><Relationship Id="rId10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0.png"/><Relationship Id="rId3" Type="http://schemas.openxmlformats.org/officeDocument/2006/relationships/image" Target="../media/image5.png"/><Relationship Id="rId12" Type="http://schemas.openxmlformats.org/officeDocument/2006/relationships/image" Target="../media/image36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61.png"/><Relationship Id="rId15" Type="http://schemas.openxmlformats.org/officeDocument/2006/relationships/image" Target="../media/image390.png"/><Relationship Id="rId14" Type="http://schemas.openxmlformats.org/officeDocument/2006/relationships/image" Target="../media/image380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0.png"/><Relationship Id="rId3" Type="http://schemas.openxmlformats.org/officeDocument/2006/relationships/image" Target="../media/image5.png"/><Relationship Id="rId12" Type="http://schemas.openxmlformats.org/officeDocument/2006/relationships/image" Target="../media/image36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10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61.png"/><Relationship Id="rId15" Type="http://schemas.openxmlformats.org/officeDocument/2006/relationships/image" Target="../media/image390.png"/><Relationship Id="rId14" Type="http://schemas.openxmlformats.org/officeDocument/2006/relationships/image" Target="../media/image3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3" Type="http://schemas.openxmlformats.org/officeDocument/2006/relationships/image" Target="../media/image53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Relationship Id="rId1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comments" Target="../comments/comment1.xml"/><Relationship Id="rId3" Type="http://schemas.openxmlformats.org/officeDocument/2006/relationships/image" Target="../media/image5.png"/><Relationship Id="rId7" Type="http://schemas.openxmlformats.org/officeDocument/2006/relationships/image" Target="../media/image10.gif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0.png"/><Relationship Id="rId3" Type="http://schemas.openxmlformats.org/officeDocument/2006/relationships/notesSlide" Target="../notesSlides/notesSlide30.xml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pW08xV3RI8" TargetMode="External"/><Relationship Id="rId11" Type="http://schemas.openxmlformats.org/officeDocument/2006/relationships/image" Target="../media/image180.png"/><Relationship Id="rId1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57.png"/><Relationship Id="rId1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0.png"/><Relationship Id="rId12" Type="http://schemas.openxmlformats.org/officeDocument/2006/relationships/image" Target="../media/image190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80.png"/><Relationship Id="rId15" Type="http://schemas.openxmlformats.org/officeDocument/2006/relationships/image" Target="../media/image6.png"/><Relationship Id="rId10" Type="http://schemas.openxmlformats.org/officeDocument/2006/relationships/image" Target="../media/image17.png"/><Relationship Id="rId1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6.png"/><Relationship Id="rId5" Type="http://schemas.openxmlformats.org/officeDocument/2006/relationships/image" Target="../media/image38.png"/><Relationship Id="rId10" Type="http://schemas.openxmlformats.org/officeDocument/2006/relationships/image" Target="../media/image5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gif"/><Relationship Id="rId5" Type="http://schemas.openxmlformats.org/officeDocument/2006/relationships/image" Target="../media/image61.jpeg"/><Relationship Id="rId4" Type="http://schemas.openxmlformats.org/officeDocument/2006/relationships/image" Target="../media/image60.png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6.png"/><Relationship Id="rId5" Type="http://schemas.openxmlformats.org/officeDocument/2006/relationships/image" Target="../media/image38.png"/><Relationship Id="rId10" Type="http://schemas.openxmlformats.org/officeDocument/2006/relationships/image" Target="../media/image5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6.png"/><Relationship Id="rId5" Type="http://schemas.openxmlformats.org/officeDocument/2006/relationships/image" Target="../media/image38.png"/><Relationship Id="rId10" Type="http://schemas.openxmlformats.org/officeDocument/2006/relationships/image" Target="../media/image5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6.png"/><Relationship Id="rId5" Type="http://schemas.openxmlformats.org/officeDocument/2006/relationships/image" Target="../media/image38.png"/><Relationship Id="rId10" Type="http://schemas.openxmlformats.org/officeDocument/2006/relationships/image" Target="../media/image5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gbJYK7q5ejY" TargetMode="External"/><Relationship Id="rId6" Type="http://schemas.microsoft.com/office/2007/relationships/hdphoto" Target="../media/hdphoto3.wdp"/><Relationship Id="rId5" Type="http://schemas.openxmlformats.org/officeDocument/2006/relationships/image" Target="../media/image70.png"/><Relationship Id="rId4" Type="http://schemas.openxmlformats.org/officeDocument/2006/relationships/image" Target="../media/image58.png"/><Relationship Id="rId9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2.png"/><Relationship Id="rId7" Type="http://schemas.openxmlformats.org/officeDocument/2006/relationships/image" Target="../media/image7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5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microsoft.com/office/2007/relationships/hdphoto" Target="../media/hdphoto4.wdp"/><Relationship Id="rId9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6.png"/><Relationship Id="rId9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.png"/><Relationship Id="rId3" Type="http://schemas.openxmlformats.org/officeDocument/2006/relationships/image" Target="../media/image85.png"/><Relationship Id="rId7" Type="http://schemas.openxmlformats.org/officeDocument/2006/relationships/image" Target="../media/image38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0" Type="http://schemas.openxmlformats.org/officeDocument/2006/relationships/image" Target="../media/image42.png"/><Relationship Id="rId4" Type="http://schemas.microsoft.com/office/2007/relationships/hdphoto" Target="../media/hdphoto5.wdp"/><Relationship Id="rId9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gif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2.gif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105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R5G1_hW0ZUA" TargetMode="External"/><Relationship Id="rId6" Type="http://schemas.openxmlformats.org/officeDocument/2006/relationships/image" Target="../media/image104.png"/><Relationship Id="rId5" Type="http://schemas.openxmlformats.org/officeDocument/2006/relationships/image" Target="../media/image58.png"/><Relationship Id="rId10" Type="http://schemas.openxmlformats.org/officeDocument/2006/relationships/image" Target="../media/image6.png"/><Relationship Id="rId4" Type="http://schemas.openxmlformats.org/officeDocument/2006/relationships/image" Target="../media/image103.jpeg"/><Relationship Id="rId9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110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DoXKoBNR8s?feature=oembed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hyperlink" Target="https://arxiv.org/abs/1908.09441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13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60.xml"/><Relationship Id="rId16" Type="http://schemas.openxmlformats.org/officeDocument/2006/relationships/image" Target="../media/image1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openxmlformats.org/officeDocument/2006/relationships/image" Target="../media/image115.png"/><Relationship Id="rId5" Type="http://schemas.openxmlformats.org/officeDocument/2006/relationships/image" Target="../media/image6.png"/><Relationship Id="rId15" Type="http://schemas.openxmlformats.org/officeDocument/2006/relationships/image" Target="../media/image117.png"/><Relationship Id="rId10" Type="http://schemas.openxmlformats.org/officeDocument/2006/relationships/hyperlink" Target="https://arxiv.org/abs/1204.4219" TargetMode="External"/><Relationship Id="rId4" Type="http://schemas.openxmlformats.org/officeDocument/2006/relationships/image" Target="../media/image5.png"/><Relationship Id="rId9" Type="http://schemas.microsoft.com/office/2007/relationships/hdphoto" Target="../media/hdphoto6.wdp"/><Relationship Id="rId14" Type="http://schemas.openxmlformats.org/officeDocument/2006/relationships/image" Target="NUL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hyperlink" Target="https://arxiv.org/abs/1908.09441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13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openxmlformats.org/officeDocument/2006/relationships/image" Target="../media/image115.png"/><Relationship Id="rId5" Type="http://schemas.openxmlformats.org/officeDocument/2006/relationships/image" Target="../media/image6.png"/><Relationship Id="rId10" Type="http://schemas.openxmlformats.org/officeDocument/2006/relationships/hyperlink" Target="https://arxiv.org/abs/1204.4219" TargetMode="External"/><Relationship Id="rId4" Type="http://schemas.openxmlformats.org/officeDocument/2006/relationships/image" Target="../media/image5.png"/><Relationship Id="rId9" Type="http://schemas.microsoft.com/office/2007/relationships/hdphoto" Target="../media/hdphoto6.wdp"/><Relationship Id="rId14" Type="http://schemas.openxmlformats.org/officeDocument/2006/relationships/image" Target="../media/image11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s://icecube.wisc.edu/news/research/2019/01/atmospheric-tau-neutrino-appearance-in-icecube/" TargetMode="External"/><Relationship Id="rId18" Type="http://schemas.openxmlformats.org/officeDocument/2006/relationships/image" Target="../media/image6.png"/><Relationship Id="rId3" Type="http://schemas.openxmlformats.org/officeDocument/2006/relationships/image" Target="NULL"/><Relationship Id="rId7" Type="http://schemas.openxmlformats.org/officeDocument/2006/relationships/image" Target="../media/image126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microsoft.com/office/2007/relationships/hdphoto" Target="../media/hdphoto7.wdp"/><Relationship Id="rId15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../media/image124.png"/><Relationship Id="rId14" Type="http://schemas.openxmlformats.org/officeDocument/2006/relationships/image" Target="NUL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3" Type="http://schemas.openxmlformats.org/officeDocument/2006/relationships/image" Target="../media/image201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1.png"/><Relationship Id="rId10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IceCube Masterclass – 06/04/2022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06CA90-0995-476A-8CAD-4BAAB5E5CF7A}"/>
              </a:ext>
            </a:extLst>
          </p:cNvPr>
          <p:cNvCxnSpPr>
            <a:cxnSpLocks/>
          </p:cNvCxnSpPr>
          <p:nvPr/>
        </p:nvCxnSpPr>
        <p:spPr>
          <a:xfrm flipH="1">
            <a:off x="1127448" y="3760578"/>
            <a:ext cx="8280920" cy="0"/>
          </a:xfrm>
          <a:prstGeom prst="line">
            <a:avLst/>
          </a:prstGeom>
          <a:ln w="31750">
            <a:solidFill>
              <a:srgbClr val="A80533"/>
            </a:solidFill>
            <a:headEnd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C8EE1131-5FBA-41E2-92EF-0CF1E0ECCA83}"/>
              </a:ext>
            </a:extLst>
          </p:cNvPr>
          <p:cNvSpPr txBox="1">
            <a:spLocks/>
          </p:cNvSpPr>
          <p:nvPr/>
        </p:nvSpPr>
        <p:spPr>
          <a:xfrm>
            <a:off x="1026689" y="3851724"/>
            <a:ext cx="7329071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elusive fermions and how to spot them</a:t>
            </a:r>
            <a:r>
              <a:rPr lang="en-GB" sz="2400" i="1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400" dirty="0">
                <a:solidFill>
                  <a:srgbClr val="6B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6A3DDF-6848-429A-832E-ED66E41131F7}"/>
              </a:ext>
            </a:extLst>
          </p:cNvPr>
          <p:cNvCxnSpPr>
            <a:cxnSpLocks/>
          </p:cNvCxnSpPr>
          <p:nvPr/>
        </p:nvCxnSpPr>
        <p:spPr>
          <a:xfrm flipH="1">
            <a:off x="9408368" y="3056886"/>
            <a:ext cx="1152128" cy="703692"/>
          </a:xfrm>
          <a:prstGeom prst="line">
            <a:avLst/>
          </a:prstGeom>
          <a:ln w="31750">
            <a:solidFill>
              <a:srgbClr val="A80533"/>
            </a:solidFill>
            <a:headEnd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6F58ED0-0F33-4AA8-A0A2-18F50A115ABB}"/>
              </a:ext>
            </a:extLst>
          </p:cNvPr>
          <p:cNvCxnSpPr>
            <a:cxnSpLocks/>
          </p:cNvCxnSpPr>
          <p:nvPr/>
        </p:nvCxnSpPr>
        <p:spPr>
          <a:xfrm flipH="1">
            <a:off x="9696400" y="4764694"/>
            <a:ext cx="1368152" cy="0"/>
          </a:xfrm>
          <a:prstGeom prst="line">
            <a:avLst/>
          </a:prstGeom>
          <a:ln w="31750">
            <a:solidFill>
              <a:srgbClr val="A80533"/>
            </a:solidFill>
            <a:headEnd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0902F8-1807-401B-8027-72E33CE54366}"/>
              </a:ext>
            </a:extLst>
          </p:cNvPr>
          <p:cNvCxnSpPr>
            <a:cxnSpLocks/>
          </p:cNvCxnSpPr>
          <p:nvPr/>
        </p:nvCxnSpPr>
        <p:spPr>
          <a:xfrm flipH="1">
            <a:off x="8548313" y="4760078"/>
            <a:ext cx="1152128" cy="703691"/>
          </a:xfrm>
          <a:prstGeom prst="line">
            <a:avLst/>
          </a:prstGeom>
          <a:ln w="31750">
            <a:solidFill>
              <a:srgbClr val="A80533"/>
            </a:solidFill>
            <a:headEnd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883E31-0583-44AB-B5D6-B26B4209D36A}"/>
              </a:ext>
            </a:extLst>
          </p:cNvPr>
          <p:cNvGrpSpPr/>
          <p:nvPr/>
        </p:nvGrpSpPr>
        <p:grpSpPr>
          <a:xfrm rot="20668125">
            <a:off x="9324093" y="3747633"/>
            <a:ext cx="437150" cy="1043684"/>
            <a:chOff x="10329811" y="3394524"/>
            <a:chExt cx="389362" cy="1330620"/>
          </a:xfrm>
        </p:grpSpPr>
        <p:sp>
          <p:nvSpPr>
            <p:cNvPr id="20" name="Freeform 31">
              <a:extLst>
                <a:ext uri="{FF2B5EF4-FFF2-40B4-BE49-F238E27FC236}">
                  <a16:creationId xmlns:a16="http://schemas.microsoft.com/office/drawing/2014/main" id="{6D83C4DD-5F7D-4F5E-A570-F6F496581BB4}"/>
                </a:ext>
              </a:extLst>
            </p:cNvPr>
            <p:cNvSpPr/>
            <p:nvPr/>
          </p:nvSpPr>
          <p:spPr>
            <a:xfrm>
              <a:off x="10329811" y="3394524"/>
              <a:ext cx="374701" cy="457200"/>
            </a:xfrm>
            <a:custGeom>
              <a:avLst/>
              <a:gdLst>
                <a:gd name="connsiteX0" fmla="*/ 203454 w 374701"/>
                <a:gd name="connsiteY0" fmla="*/ 0 h 457200"/>
                <a:gd name="connsiteX1" fmla="*/ 4278 w 374701"/>
                <a:gd name="connsiteY1" fmla="*/ 167490 h 457200"/>
                <a:gd name="connsiteX2" fmla="*/ 370943 w 374701"/>
                <a:gd name="connsiteY2" fmla="*/ 303291 h 457200"/>
                <a:gd name="connsiteX3" fmla="*/ 162713 w 374701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701" h="457200">
                  <a:moveTo>
                    <a:pt x="203454" y="0"/>
                  </a:moveTo>
                  <a:cubicBezTo>
                    <a:pt x="89908" y="58471"/>
                    <a:pt x="-23637" y="116942"/>
                    <a:pt x="4278" y="167490"/>
                  </a:cubicBezTo>
                  <a:cubicBezTo>
                    <a:pt x="32193" y="218038"/>
                    <a:pt x="344537" y="255006"/>
                    <a:pt x="370943" y="303291"/>
                  </a:cubicBezTo>
                  <a:cubicBezTo>
                    <a:pt x="397349" y="351576"/>
                    <a:pt x="280031" y="404388"/>
                    <a:pt x="162713" y="457200"/>
                  </a:cubicBezTo>
                </a:path>
              </a:pathLst>
            </a:custGeom>
            <a:noFill/>
            <a:ln>
              <a:solidFill>
                <a:srgbClr val="A805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 66">
              <a:extLst>
                <a:ext uri="{FF2B5EF4-FFF2-40B4-BE49-F238E27FC236}">
                  <a16:creationId xmlns:a16="http://schemas.microsoft.com/office/drawing/2014/main" id="{E617A931-A774-4E1D-B22A-8E29A891A276}"/>
                </a:ext>
              </a:extLst>
            </p:cNvPr>
            <p:cNvSpPr/>
            <p:nvPr/>
          </p:nvSpPr>
          <p:spPr>
            <a:xfrm>
              <a:off x="10329811" y="3835895"/>
              <a:ext cx="374701" cy="457200"/>
            </a:xfrm>
            <a:custGeom>
              <a:avLst/>
              <a:gdLst>
                <a:gd name="connsiteX0" fmla="*/ 203454 w 374701"/>
                <a:gd name="connsiteY0" fmla="*/ 0 h 457200"/>
                <a:gd name="connsiteX1" fmla="*/ 4278 w 374701"/>
                <a:gd name="connsiteY1" fmla="*/ 167490 h 457200"/>
                <a:gd name="connsiteX2" fmla="*/ 370943 w 374701"/>
                <a:gd name="connsiteY2" fmla="*/ 303291 h 457200"/>
                <a:gd name="connsiteX3" fmla="*/ 162713 w 374701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701" h="457200">
                  <a:moveTo>
                    <a:pt x="203454" y="0"/>
                  </a:moveTo>
                  <a:cubicBezTo>
                    <a:pt x="89908" y="58471"/>
                    <a:pt x="-23637" y="116942"/>
                    <a:pt x="4278" y="167490"/>
                  </a:cubicBezTo>
                  <a:cubicBezTo>
                    <a:pt x="32193" y="218038"/>
                    <a:pt x="344537" y="255006"/>
                    <a:pt x="370943" y="303291"/>
                  </a:cubicBezTo>
                  <a:cubicBezTo>
                    <a:pt x="397349" y="351576"/>
                    <a:pt x="280031" y="404388"/>
                    <a:pt x="162713" y="457200"/>
                  </a:cubicBezTo>
                </a:path>
              </a:pathLst>
            </a:custGeom>
            <a:noFill/>
            <a:ln>
              <a:solidFill>
                <a:srgbClr val="A805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 67">
              <a:extLst>
                <a:ext uri="{FF2B5EF4-FFF2-40B4-BE49-F238E27FC236}">
                  <a16:creationId xmlns:a16="http://schemas.microsoft.com/office/drawing/2014/main" id="{5EC5C02E-BD8B-43DA-8783-EAE1EA17472D}"/>
                </a:ext>
              </a:extLst>
            </p:cNvPr>
            <p:cNvSpPr/>
            <p:nvPr/>
          </p:nvSpPr>
          <p:spPr>
            <a:xfrm>
              <a:off x="10344472" y="4267944"/>
              <a:ext cx="374701" cy="457200"/>
            </a:xfrm>
            <a:custGeom>
              <a:avLst/>
              <a:gdLst>
                <a:gd name="connsiteX0" fmla="*/ 203454 w 374701"/>
                <a:gd name="connsiteY0" fmla="*/ 0 h 457200"/>
                <a:gd name="connsiteX1" fmla="*/ 4278 w 374701"/>
                <a:gd name="connsiteY1" fmla="*/ 167490 h 457200"/>
                <a:gd name="connsiteX2" fmla="*/ 370943 w 374701"/>
                <a:gd name="connsiteY2" fmla="*/ 303291 h 457200"/>
                <a:gd name="connsiteX3" fmla="*/ 162713 w 374701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701" h="457200">
                  <a:moveTo>
                    <a:pt x="203454" y="0"/>
                  </a:moveTo>
                  <a:cubicBezTo>
                    <a:pt x="89908" y="58471"/>
                    <a:pt x="-23637" y="116942"/>
                    <a:pt x="4278" y="167490"/>
                  </a:cubicBezTo>
                  <a:cubicBezTo>
                    <a:pt x="32193" y="218038"/>
                    <a:pt x="344537" y="255006"/>
                    <a:pt x="370943" y="303291"/>
                  </a:cubicBezTo>
                  <a:cubicBezTo>
                    <a:pt x="397349" y="351576"/>
                    <a:pt x="280031" y="404388"/>
                    <a:pt x="162713" y="457200"/>
                  </a:cubicBezTo>
                </a:path>
              </a:pathLst>
            </a:custGeom>
            <a:noFill/>
            <a:ln>
              <a:solidFill>
                <a:srgbClr val="A805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59803B3B-4989-45E5-89A9-EDB58F8B8CD4}"/>
              </a:ext>
            </a:extLst>
          </p:cNvPr>
          <p:cNvSpPr txBox="1">
            <a:spLocks/>
          </p:cNvSpPr>
          <p:nvPr/>
        </p:nvSpPr>
        <p:spPr>
          <a:xfrm>
            <a:off x="1048823" y="2700705"/>
            <a:ext cx="7495449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b="1" dirty="0">
                <a:solidFill>
                  <a:srgbClr val="A805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little neutral ones</a:t>
            </a:r>
          </a:p>
        </p:txBody>
      </p:sp>
      <p:pic>
        <p:nvPicPr>
          <p:cNvPr id="24" name="Picture 4" descr="Logo til samarbejde – Københavns Universitet">
            <a:extLst>
              <a:ext uri="{FF2B5EF4-FFF2-40B4-BE49-F238E27FC236}">
                <a16:creationId xmlns:a16="http://schemas.microsoft.com/office/drawing/2014/main" id="{8660203A-DA34-4712-984E-C04B3A328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920949" y="245790"/>
            <a:ext cx="2310873" cy="46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he MAX4ESSFUN Annual Meeting – SNSS">
            <a:extLst>
              <a:ext uri="{FF2B5EF4-FFF2-40B4-BE49-F238E27FC236}">
                <a16:creationId xmlns:a16="http://schemas.microsoft.com/office/drawing/2014/main" id="{6D092716-5308-4493-8DAD-1017FC22B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63" t="-1860" r="-5445" b="-11694"/>
          <a:stretch/>
        </p:blipFill>
        <p:spPr bwMode="auto">
          <a:xfrm>
            <a:off x="-125770" y="146932"/>
            <a:ext cx="965867" cy="131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Explore | WIPAC - Wisconsin IceCube Particle Astrophysics Center">
            <a:extLst>
              <a:ext uri="{FF2B5EF4-FFF2-40B4-BE49-F238E27FC236}">
                <a16:creationId xmlns:a16="http://schemas.microsoft.com/office/drawing/2014/main" id="{1EEECFBD-52A0-6844-93E6-D4E2BAFB6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3" t="15476" r="78350" b="13334"/>
          <a:stretch/>
        </p:blipFill>
        <p:spPr bwMode="auto">
          <a:xfrm>
            <a:off x="11426144" y="146932"/>
            <a:ext cx="669841" cy="66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549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61674" y="1778173"/>
            <a:ext cx="7965128" cy="3532747"/>
            <a:chOff x="3161674" y="1778173"/>
            <a:chExt cx="7965128" cy="3532747"/>
          </a:xfrm>
        </p:grpSpPr>
        <p:grpSp>
          <p:nvGrpSpPr>
            <p:cNvPr id="45" name="Group 44"/>
            <p:cNvGrpSpPr/>
            <p:nvPr/>
          </p:nvGrpSpPr>
          <p:grpSpPr>
            <a:xfrm>
              <a:off x="3161674" y="1778173"/>
              <a:ext cx="7965128" cy="3532747"/>
              <a:chOff x="3161674" y="1778173"/>
              <a:chExt cx="7965128" cy="3532747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3161674" y="1778173"/>
                <a:ext cx="5868652" cy="3240360"/>
                <a:chOff x="3161674" y="2096269"/>
                <a:chExt cx="5868652" cy="3240360"/>
              </a:xfrm>
            </p:grpSpPr>
            <p:cxnSp>
              <p:nvCxnSpPr>
                <p:cNvPr id="3" name="Straight Arrow Connector 2"/>
                <p:cNvCxnSpPr>
                  <a:cxnSpLocks/>
                </p:cNvCxnSpPr>
                <p:nvPr/>
              </p:nvCxnSpPr>
              <p:spPr>
                <a:xfrm flipV="1">
                  <a:off x="3161674" y="2096269"/>
                  <a:ext cx="0" cy="3240360"/>
                </a:xfrm>
                <a:prstGeom prst="straightConnector1">
                  <a:avLst/>
                </a:prstGeom>
                <a:ln w="47625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>
                  <a:cxnSpLocks/>
                </p:cNvCxnSpPr>
                <p:nvPr/>
              </p:nvCxnSpPr>
              <p:spPr>
                <a:xfrm flipV="1">
                  <a:off x="3161674" y="5328499"/>
                  <a:ext cx="5868652" cy="8130"/>
                </a:xfrm>
                <a:prstGeom prst="straightConnector1">
                  <a:avLst/>
                </a:prstGeom>
                <a:ln w="47625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Freeform: Shape 40"/>
              <p:cNvSpPr/>
              <p:nvPr/>
            </p:nvSpPr>
            <p:spPr>
              <a:xfrm>
                <a:off x="4251063" y="2612740"/>
                <a:ext cx="64323" cy="2325655"/>
              </a:xfrm>
              <a:custGeom>
                <a:avLst/>
                <a:gdLst>
                  <a:gd name="connsiteX0" fmla="*/ 0 w 2583317"/>
                  <a:gd name="connsiteY0" fmla="*/ 1505082 h 1505082"/>
                  <a:gd name="connsiteX1" fmla="*/ 666750 w 2583317"/>
                  <a:gd name="connsiteY1" fmla="*/ 1143132 h 1505082"/>
                  <a:gd name="connsiteX2" fmla="*/ 1276350 w 2583317"/>
                  <a:gd name="connsiteY2" fmla="*/ 132 h 1505082"/>
                  <a:gd name="connsiteX3" fmla="*/ 1752600 w 2583317"/>
                  <a:gd name="connsiteY3" fmla="*/ 1219332 h 1505082"/>
                  <a:gd name="connsiteX4" fmla="*/ 2533650 w 2583317"/>
                  <a:gd name="connsiteY4" fmla="*/ 1466982 h 1505082"/>
                  <a:gd name="connsiteX5" fmla="*/ 2438400 w 2583317"/>
                  <a:gd name="connsiteY5" fmla="*/ 1447932 h 1505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3317" h="1505082">
                    <a:moveTo>
                      <a:pt x="0" y="1505082"/>
                    </a:moveTo>
                    <a:cubicBezTo>
                      <a:pt x="227012" y="1449519"/>
                      <a:pt x="454025" y="1393957"/>
                      <a:pt x="666750" y="1143132"/>
                    </a:cubicBezTo>
                    <a:cubicBezTo>
                      <a:pt x="879475" y="892307"/>
                      <a:pt x="1095375" y="-12568"/>
                      <a:pt x="1276350" y="132"/>
                    </a:cubicBezTo>
                    <a:cubicBezTo>
                      <a:pt x="1457325" y="12832"/>
                      <a:pt x="1543050" y="974857"/>
                      <a:pt x="1752600" y="1219332"/>
                    </a:cubicBezTo>
                    <a:cubicBezTo>
                      <a:pt x="1962150" y="1463807"/>
                      <a:pt x="2419350" y="1428882"/>
                      <a:pt x="2533650" y="1466982"/>
                    </a:cubicBezTo>
                    <a:cubicBezTo>
                      <a:pt x="2647950" y="1505082"/>
                      <a:pt x="2543175" y="1476507"/>
                      <a:pt x="2438400" y="1447932"/>
                    </a:cubicBezTo>
                  </a:path>
                </a:pathLst>
              </a:custGeom>
              <a:noFill/>
              <a:ln w="476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/>
                  <p:cNvSpPr txBox="1"/>
                  <p:nvPr/>
                </p:nvSpPr>
                <p:spPr>
                  <a:xfrm flipH="1">
                    <a:off x="9065350" y="4726145"/>
                    <a:ext cx="206145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3200" b="1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𝑬</m:t>
                          </m:r>
                          <m:r>
                            <a:rPr lang="el-GR" sz="3200" b="1" i="1" baseline="-250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𝜸</m:t>
                          </m:r>
                        </m:oMath>
                      </m:oMathPara>
                    </a14:m>
                    <a:endParaRPr lang="en-GB" sz="3200" b="1" baseline="-25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4" name="TextBox 4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9065350" y="4726145"/>
                    <a:ext cx="2061452" cy="58477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Freeform: Shape 20"/>
            <p:cNvSpPr/>
            <p:nvPr/>
          </p:nvSpPr>
          <p:spPr>
            <a:xfrm>
              <a:off x="4799856" y="3747739"/>
              <a:ext cx="64323" cy="1193429"/>
            </a:xfrm>
            <a:custGeom>
              <a:avLst/>
              <a:gdLst>
                <a:gd name="connsiteX0" fmla="*/ 0 w 2583317"/>
                <a:gd name="connsiteY0" fmla="*/ 1505082 h 1505082"/>
                <a:gd name="connsiteX1" fmla="*/ 666750 w 2583317"/>
                <a:gd name="connsiteY1" fmla="*/ 1143132 h 1505082"/>
                <a:gd name="connsiteX2" fmla="*/ 1276350 w 2583317"/>
                <a:gd name="connsiteY2" fmla="*/ 132 h 1505082"/>
                <a:gd name="connsiteX3" fmla="*/ 1752600 w 2583317"/>
                <a:gd name="connsiteY3" fmla="*/ 1219332 h 1505082"/>
                <a:gd name="connsiteX4" fmla="*/ 2533650 w 2583317"/>
                <a:gd name="connsiteY4" fmla="*/ 1466982 h 1505082"/>
                <a:gd name="connsiteX5" fmla="*/ 2438400 w 2583317"/>
                <a:gd name="connsiteY5" fmla="*/ 1447932 h 150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3317" h="1505082">
                  <a:moveTo>
                    <a:pt x="0" y="1505082"/>
                  </a:moveTo>
                  <a:cubicBezTo>
                    <a:pt x="227012" y="1449519"/>
                    <a:pt x="454025" y="1393957"/>
                    <a:pt x="666750" y="1143132"/>
                  </a:cubicBezTo>
                  <a:cubicBezTo>
                    <a:pt x="879475" y="892307"/>
                    <a:pt x="1095375" y="-12568"/>
                    <a:pt x="1276350" y="132"/>
                  </a:cubicBezTo>
                  <a:cubicBezTo>
                    <a:pt x="1457325" y="12832"/>
                    <a:pt x="1543050" y="974857"/>
                    <a:pt x="1752600" y="1219332"/>
                  </a:cubicBezTo>
                  <a:cubicBezTo>
                    <a:pt x="1962150" y="1463807"/>
                    <a:pt x="2419350" y="1428882"/>
                    <a:pt x="2533650" y="1466982"/>
                  </a:cubicBezTo>
                  <a:cubicBezTo>
                    <a:pt x="2647950" y="1505082"/>
                    <a:pt x="2543175" y="1476507"/>
                    <a:pt x="2438400" y="1447932"/>
                  </a:cubicBezTo>
                </a:path>
              </a:pathLst>
            </a:custGeom>
            <a:noFill/>
            <a:ln w="476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7107279" y="3352714"/>
              <a:ext cx="64323" cy="1588454"/>
            </a:xfrm>
            <a:custGeom>
              <a:avLst/>
              <a:gdLst>
                <a:gd name="connsiteX0" fmla="*/ 0 w 2583317"/>
                <a:gd name="connsiteY0" fmla="*/ 1505082 h 1505082"/>
                <a:gd name="connsiteX1" fmla="*/ 666750 w 2583317"/>
                <a:gd name="connsiteY1" fmla="*/ 1143132 h 1505082"/>
                <a:gd name="connsiteX2" fmla="*/ 1276350 w 2583317"/>
                <a:gd name="connsiteY2" fmla="*/ 132 h 1505082"/>
                <a:gd name="connsiteX3" fmla="*/ 1752600 w 2583317"/>
                <a:gd name="connsiteY3" fmla="*/ 1219332 h 1505082"/>
                <a:gd name="connsiteX4" fmla="*/ 2533650 w 2583317"/>
                <a:gd name="connsiteY4" fmla="*/ 1466982 h 1505082"/>
                <a:gd name="connsiteX5" fmla="*/ 2438400 w 2583317"/>
                <a:gd name="connsiteY5" fmla="*/ 1447932 h 150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3317" h="1505082">
                  <a:moveTo>
                    <a:pt x="0" y="1505082"/>
                  </a:moveTo>
                  <a:cubicBezTo>
                    <a:pt x="227012" y="1449519"/>
                    <a:pt x="454025" y="1393957"/>
                    <a:pt x="666750" y="1143132"/>
                  </a:cubicBezTo>
                  <a:cubicBezTo>
                    <a:pt x="879475" y="892307"/>
                    <a:pt x="1095375" y="-12568"/>
                    <a:pt x="1276350" y="132"/>
                  </a:cubicBezTo>
                  <a:cubicBezTo>
                    <a:pt x="1457325" y="12832"/>
                    <a:pt x="1543050" y="974857"/>
                    <a:pt x="1752600" y="1219332"/>
                  </a:cubicBezTo>
                  <a:cubicBezTo>
                    <a:pt x="1962150" y="1463807"/>
                    <a:pt x="2419350" y="1428882"/>
                    <a:pt x="2533650" y="1466982"/>
                  </a:cubicBezTo>
                  <a:cubicBezTo>
                    <a:pt x="2647950" y="1505082"/>
                    <a:pt x="2543175" y="1476507"/>
                    <a:pt x="2438400" y="1447932"/>
                  </a:cubicBezTo>
                </a:path>
              </a:pathLst>
            </a:custGeom>
            <a:noFill/>
            <a:ln w="476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403812" y="5282557"/>
                <a:ext cx="3384376" cy="594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3200" b="0" i="1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812" y="5282557"/>
                <a:ext cx="3384376" cy="5947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E41EBBA0-6A08-4FB6-9EB3-703FD97E9D24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EFE4687-42D0-4346-B373-44473D81A9B6}"/>
                  </a:ext>
                </a:extLst>
              </p:cNvPr>
              <p:cNvSpPr/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solidFill>
                <a:srgbClr val="A80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𝛾</m:t>
                    </m:r>
                  </m:oMath>
                </a14:m>
                <a:r>
                  <a:rPr lang="en-GB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-decay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EFE4687-42D0-4346-B373-44473D81A9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blipFill>
                <a:blip r:embed="rId11"/>
                <a:stretch>
                  <a:fillRect b="-14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lide Number Placeholder 9">
            <a:extLst>
              <a:ext uri="{FF2B5EF4-FFF2-40B4-BE49-F238E27FC236}">
                <a16:creationId xmlns:a16="http://schemas.microsoft.com/office/drawing/2014/main" id="{4770CE2B-8291-418C-AEB4-CD14EDADCB0E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004E76-D566-40FE-82FF-235C9E6CAE80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A2C67CD0-ED93-4800-B47A-156AD6F52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52143ED7-1A2D-4E7C-8597-3F1F5AE5BC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28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6888088" y="3573016"/>
            <a:ext cx="2664296" cy="0"/>
          </a:xfrm>
          <a:prstGeom prst="line">
            <a:avLst/>
          </a:prstGeom>
          <a:ln w="476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888088" y="4293096"/>
            <a:ext cx="2664296" cy="0"/>
          </a:xfrm>
          <a:prstGeom prst="line">
            <a:avLst/>
          </a:prstGeom>
          <a:ln w="476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88088" y="5589240"/>
            <a:ext cx="2664296" cy="0"/>
          </a:xfrm>
          <a:prstGeom prst="line">
            <a:avLst/>
          </a:prstGeom>
          <a:ln w="476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flipH="1">
            <a:off x="7248128" y="2928863"/>
            <a:ext cx="2164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Nitrogen </a:t>
            </a:r>
            <a:endParaRPr lang="en-GB" sz="32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295466" y="286948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7822025" y="3573016"/>
            <a:ext cx="0" cy="720080"/>
          </a:xfrm>
          <a:prstGeom prst="straightConnector1">
            <a:avLst/>
          </a:prstGeom>
          <a:ln w="476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>
            <a:off x="7822025" y="4293096"/>
            <a:ext cx="0" cy="1296144"/>
          </a:xfrm>
          <a:prstGeom prst="straightConnector1">
            <a:avLst/>
          </a:prstGeom>
          <a:ln w="476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 rot="16352020">
            <a:off x="7974588" y="4272683"/>
            <a:ext cx="437150" cy="732880"/>
            <a:chOff x="10329811" y="3394524"/>
            <a:chExt cx="389362" cy="1330620"/>
          </a:xfrm>
        </p:grpSpPr>
        <p:sp>
          <p:nvSpPr>
            <p:cNvPr id="67" name="Freeform 31"/>
            <p:cNvSpPr/>
            <p:nvPr/>
          </p:nvSpPr>
          <p:spPr>
            <a:xfrm>
              <a:off x="10329811" y="3394524"/>
              <a:ext cx="374701" cy="457200"/>
            </a:xfrm>
            <a:custGeom>
              <a:avLst/>
              <a:gdLst>
                <a:gd name="connsiteX0" fmla="*/ 203454 w 374701"/>
                <a:gd name="connsiteY0" fmla="*/ 0 h 457200"/>
                <a:gd name="connsiteX1" fmla="*/ 4278 w 374701"/>
                <a:gd name="connsiteY1" fmla="*/ 167490 h 457200"/>
                <a:gd name="connsiteX2" fmla="*/ 370943 w 374701"/>
                <a:gd name="connsiteY2" fmla="*/ 303291 h 457200"/>
                <a:gd name="connsiteX3" fmla="*/ 162713 w 374701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701" h="457200">
                  <a:moveTo>
                    <a:pt x="203454" y="0"/>
                  </a:moveTo>
                  <a:cubicBezTo>
                    <a:pt x="89908" y="58471"/>
                    <a:pt x="-23637" y="116942"/>
                    <a:pt x="4278" y="167490"/>
                  </a:cubicBezTo>
                  <a:cubicBezTo>
                    <a:pt x="32193" y="218038"/>
                    <a:pt x="344537" y="255006"/>
                    <a:pt x="370943" y="303291"/>
                  </a:cubicBezTo>
                  <a:cubicBezTo>
                    <a:pt x="397349" y="351576"/>
                    <a:pt x="280031" y="404388"/>
                    <a:pt x="162713" y="457200"/>
                  </a:cubicBezTo>
                </a:path>
              </a:pathLst>
            </a:cu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Freeform 66"/>
            <p:cNvSpPr/>
            <p:nvPr/>
          </p:nvSpPr>
          <p:spPr>
            <a:xfrm>
              <a:off x="10329811" y="3835895"/>
              <a:ext cx="374701" cy="457200"/>
            </a:xfrm>
            <a:custGeom>
              <a:avLst/>
              <a:gdLst>
                <a:gd name="connsiteX0" fmla="*/ 203454 w 374701"/>
                <a:gd name="connsiteY0" fmla="*/ 0 h 457200"/>
                <a:gd name="connsiteX1" fmla="*/ 4278 w 374701"/>
                <a:gd name="connsiteY1" fmla="*/ 167490 h 457200"/>
                <a:gd name="connsiteX2" fmla="*/ 370943 w 374701"/>
                <a:gd name="connsiteY2" fmla="*/ 303291 h 457200"/>
                <a:gd name="connsiteX3" fmla="*/ 162713 w 374701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701" h="457200">
                  <a:moveTo>
                    <a:pt x="203454" y="0"/>
                  </a:moveTo>
                  <a:cubicBezTo>
                    <a:pt x="89908" y="58471"/>
                    <a:pt x="-23637" y="116942"/>
                    <a:pt x="4278" y="167490"/>
                  </a:cubicBezTo>
                  <a:cubicBezTo>
                    <a:pt x="32193" y="218038"/>
                    <a:pt x="344537" y="255006"/>
                    <a:pt x="370943" y="303291"/>
                  </a:cubicBezTo>
                  <a:cubicBezTo>
                    <a:pt x="397349" y="351576"/>
                    <a:pt x="280031" y="404388"/>
                    <a:pt x="162713" y="457200"/>
                  </a:cubicBezTo>
                </a:path>
              </a:pathLst>
            </a:cu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Freeform 67"/>
            <p:cNvSpPr/>
            <p:nvPr/>
          </p:nvSpPr>
          <p:spPr>
            <a:xfrm>
              <a:off x="10344472" y="4267944"/>
              <a:ext cx="374701" cy="457200"/>
            </a:xfrm>
            <a:custGeom>
              <a:avLst/>
              <a:gdLst>
                <a:gd name="connsiteX0" fmla="*/ 203454 w 374701"/>
                <a:gd name="connsiteY0" fmla="*/ 0 h 457200"/>
                <a:gd name="connsiteX1" fmla="*/ 4278 w 374701"/>
                <a:gd name="connsiteY1" fmla="*/ 167490 h 457200"/>
                <a:gd name="connsiteX2" fmla="*/ 370943 w 374701"/>
                <a:gd name="connsiteY2" fmla="*/ 303291 h 457200"/>
                <a:gd name="connsiteX3" fmla="*/ 162713 w 374701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701" h="457200">
                  <a:moveTo>
                    <a:pt x="203454" y="0"/>
                  </a:moveTo>
                  <a:cubicBezTo>
                    <a:pt x="89908" y="58471"/>
                    <a:pt x="-23637" y="116942"/>
                    <a:pt x="4278" y="167490"/>
                  </a:cubicBezTo>
                  <a:cubicBezTo>
                    <a:pt x="32193" y="218038"/>
                    <a:pt x="344537" y="255006"/>
                    <a:pt x="370943" y="303291"/>
                  </a:cubicBezTo>
                  <a:cubicBezTo>
                    <a:pt x="397349" y="351576"/>
                    <a:pt x="280031" y="404388"/>
                    <a:pt x="162713" y="457200"/>
                  </a:cubicBezTo>
                </a:path>
              </a:pathLst>
            </a:cu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2" name="Group 81"/>
          <p:cNvGrpSpPr/>
          <p:nvPr/>
        </p:nvGrpSpPr>
        <p:grpSpPr>
          <a:xfrm rot="844085">
            <a:off x="8706667" y="4750311"/>
            <a:ext cx="680739" cy="529690"/>
            <a:chOff x="8694253" y="4606250"/>
            <a:chExt cx="810441" cy="529690"/>
          </a:xfrm>
        </p:grpSpPr>
        <p:grpSp>
          <p:nvGrpSpPr>
            <p:cNvPr id="62" name="Group 61"/>
            <p:cNvGrpSpPr/>
            <p:nvPr/>
          </p:nvGrpSpPr>
          <p:grpSpPr>
            <a:xfrm rot="15349488">
              <a:off x="8689052" y="4714264"/>
              <a:ext cx="426877" cy="416475"/>
              <a:chOff x="10329811" y="3394524"/>
              <a:chExt cx="380212" cy="1335117"/>
            </a:xfrm>
          </p:grpSpPr>
          <p:sp>
            <p:nvSpPr>
              <p:cNvPr id="63" name="Freeform 31"/>
              <p:cNvSpPr/>
              <p:nvPr/>
            </p:nvSpPr>
            <p:spPr>
              <a:xfrm>
                <a:off x="10329811" y="3394524"/>
                <a:ext cx="374701" cy="457200"/>
              </a:xfrm>
              <a:custGeom>
                <a:avLst/>
                <a:gdLst>
                  <a:gd name="connsiteX0" fmla="*/ 203454 w 374701"/>
                  <a:gd name="connsiteY0" fmla="*/ 0 h 457200"/>
                  <a:gd name="connsiteX1" fmla="*/ 4278 w 374701"/>
                  <a:gd name="connsiteY1" fmla="*/ 167490 h 457200"/>
                  <a:gd name="connsiteX2" fmla="*/ 370943 w 374701"/>
                  <a:gd name="connsiteY2" fmla="*/ 303291 h 457200"/>
                  <a:gd name="connsiteX3" fmla="*/ 162713 w 374701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701" h="457200">
                    <a:moveTo>
                      <a:pt x="203454" y="0"/>
                    </a:moveTo>
                    <a:cubicBezTo>
                      <a:pt x="89908" y="58471"/>
                      <a:pt x="-23637" y="116942"/>
                      <a:pt x="4278" y="167490"/>
                    </a:cubicBezTo>
                    <a:cubicBezTo>
                      <a:pt x="32193" y="218038"/>
                      <a:pt x="344537" y="255006"/>
                      <a:pt x="370943" y="303291"/>
                    </a:cubicBezTo>
                    <a:cubicBezTo>
                      <a:pt x="397349" y="351576"/>
                      <a:pt x="280031" y="404388"/>
                      <a:pt x="162713" y="457200"/>
                    </a:cubicBezTo>
                  </a:path>
                </a:pathLst>
              </a:cu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Freeform 66"/>
              <p:cNvSpPr/>
              <p:nvPr/>
            </p:nvSpPr>
            <p:spPr>
              <a:xfrm>
                <a:off x="10329811" y="3835895"/>
                <a:ext cx="374701" cy="457200"/>
              </a:xfrm>
              <a:custGeom>
                <a:avLst/>
                <a:gdLst>
                  <a:gd name="connsiteX0" fmla="*/ 203454 w 374701"/>
                  <a:gd name="connsiteY0" fmla="*/ 0 h 457200"/>
                  <a:gd name="connsiteX1" fmla="*/ 4278 w 374701"/>
                  <a:gd name="connsiteY1" fmla="*/ 167490 h 457200"/>
                  <a:gd name="connsiteX2" fmla="*/ 370943 w 374701"/>
                  <a:gd name="connsiteY2" fmla="*/ 303291 h 457200"/>
                  <a:gd name="connsiteX3" fmla="*/ 162713 w 374701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701" h="457200">
                    <a:moveTo>
                      <a:pt x="203454" y="0"/>
                    </a:moveTo>
                    <a:cubicBezTo>
                      <a:pt x="89908" y="58471"/>
                      <a:pt x="-23637" y="116942"/>
                      <a:pt x="4278" y="167490"/>
                    </a:cubicBezTo>
                    <a:cubicBezTo>
                      <a:pt x="32193" y="218038"/>
                      <a:pt x="344537" y="255006"/>
                      <a:pt x="370943" y="303291"/>
                    </a:cubicBezTo>
                    <a:cubicBezTo>
                      <a:pt x="397349" y="351576"/>
                      <a:pt x="280031" y="404388"/>
                      <a:pt x="162713" y="457200"/>
                    </a:cubicBezTo>
                  </a:path>
                </a:pathLst>
              </a:cu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Freeform 67"/>
              <p:cNvSpPr/>
              <p:nvPr/>
            </p:nvSpPr>
            <p:spPr>
              <a:xfrm>
                <a:off x="10335322" y="4272440"/>
                <a:ext cx="374701" cy="457201"/>
              </a:xfrm>
              <a:custGeom>
                <a:avLst/>
                <a:gdLst>
                  <a:gd name="connsiteX0" fmla="*/ 203454 w 374701"/>
                  <a:gd name="connsiteY0" fmla="*/ 0 h 457200"/>
                  <a:gd name="connsiteX1" fmla="*/ 4278 w 374701"/>
                  <a:gd name="connsiteY1" fmla="*/ 167490 h 457200"/>
                  <a:gd name="connsiteX2" fmla="*/ 370943 w 374701"/>
                  <a:gd name="connsiteY2" fmla="*/ 303291 h 457200"/>
                  <a:gd name="connsiteX3" fmla="*/ 162713 w 374701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701" h="457200">
                    <a:moveTo>
                      <a:pt x="203454" y="0"/>
                    </a:moveTo>
                    <a:cubicBezTo>
                      <a:pt x="89908" y="58471"/>
                      <a:pt x="-23637" y="116942"/>
                      <a:pt x="4278" y="167490"/>
                    </a:cubicBezTo>
                    <a:cubicBezTo>
                      <a:pt x="32193" y="218038"/>
                      <a:pt x="344537" y="255006"/>
                      <a:pt x="370943" y="303291"/>
                    </a:cubicBezTo>
                    <a:cubicBezTo>
                      <a:pt x="397349" y="351576"/>
                      <a:pt x="280031" y="404388"/>
                      <a:pt x="162713" y="457200"/>
                    </a:cubicBezTo>
                  </a:path>
                </a:pathLst>
              </a:cu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5349488">
              <a:off x="9079779" y="4615093"/>
              <a:ext cx="433758" cy="416072"/>
              <a:chOff x="10298973" y="3397305"/>
              <a:chExt cx="386339" cy="1333825"/>
            </a:xfrm>
          </p:grpSpPr>
          <p:sp>
            <p:nvSpPr>
              <p:cNvPr id="71" name="Freeform 31"/>
              <p:cNvSpPr/>
              <p:nvPr/>
            </p:nvSpPr>
            <p:spPr>
              <a:xfrm>
                <a:off x="10299520" y="3397305"/>
                <a:ext cx="374701" cy="457199"/>
              </a:xfrm>
              <a:custGeom>
                <a:avLst/>
                <a:gdLst>
                  <a:gd name="connsiteX0" fmla="*/ 203454 w 374701"/>
                  <a:gd name="connsiteY0" fmla="*/ 0 h 457200"/>
                  <a:gd name="connsiteX1" fmla="*/ 4278 w 374701"/>
                  <a:gd name="connsiteY1" fmla="*/ 167490 h 457200"/>
                  <a:gd name="connsiteX2" fmla="*/ 370943 w 374701"/>
                  <a:gd name="connsiteY2" fmla="*/ 303291 h 457200"/>
                  <a:gd name="connsiteX3" fmla="*/ 162713 w 374701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701" h="457200">
                    <a:moveTo>
                      <a:pt x="203454" y="0"/>
                    </a:moveTo>
                    <a:cubicBezTo>
                      <a:pt x="89908" y="58471"/>
                      <a:pt x="-23637" y="116942"/>
                      <a:pt x="4278" y="167490"/>
                    </a:cubicBezTo>
                    <a:cubicBezTo>
                      <a:pt x="32193" y="218038"/>
                      <a:pt x="344537" y="255006"/>
                      <a:pt x="370943" y="303291"/>
                    </a:cubicBezTo>
                    <a:cubicBezTo>
                      <a:pt x="397349" y="351576"/>
                      <a:pt x="280031" y="404388"/>
                      <a:pt x="162713" y="457200"/>
                    </a:cubicBezTo>
                  </a:path>
                </a:pathLst>
              </a:cu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Freeform 66"/>
              <p:cNvSpPr/>
              <p:nvPr/>
            </p:nvSpPr>
            <p:spPr>
              <a:xfrm>
                <a:off x="10298973" y="3840165"/>
                <a:ext cx="374701" cy="457203"/>
              </a:xfrm>
              <a:custGeom>
                <a:avLst/>
                <a:gdLst>
                  <a:gd name="connsiteX0" fmla="*/ 203454 w 374701"/>
                  <a:gd name="connsiteY0" fmla="*/ 0 h 457200"/>
                  <a:gd name="connsiteX1" fmla="*/ 4278 w 374701"/>
                  <a:gd name="connsiteY1" fmla="*/ 167490 h 457200"/>
                  <a:gd name="connsiteX2" fmla="*/ 370943 w 374701"/>
                  <a:gd name="connsiteY2" fmla="*/ 303291 h 457200"/>
                  <a:gd name="connsiteX3" fmla="*/ 162713 w 374701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701" h="457200">
                    <a:moveTo>
                      <a:pt x="203454" y="0"/>
                    </a:moveTo>
                    <a:cubicBezTo>
                      <a:pt x="89908" y="58471"/>
                      <a:pt x="-23637" y="116942"/>
                      <a:pt x="4278" y="167490"/>
                    </a:cubicBezTo>
                    <a:cubicBezTo>
                      <a:pt x="32193" y="218038"/>
                      <a:pt x="344537" y="255006"/>
                      <a:pt x="370943" y="303291"/>
                    </a:cubicBezTo>
                    <a:cubicBezTo>
                      <a:pt x="397349" y="351576"/>
                      <a:pt x="280031" y="404388"/>
                      <a:pt x="162713" y="457200"/>
                    </a:cubicBezTo>
                  </a:path>
                </a:pathLst>
              </a:cu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Freeform 67"/>
              <p:cNvSpPr/>
              <p:nvPr/>
            </p:nvSpPr>
            <p:spPr>
              <a:xfrm>
                <a:off x="10310611" y="4273926"/>
                <a:ext cx="374701" cy="457204"/>
              </a:xfrm>
              <a:custGeom>
                <a:avLst/>
                <a:gdLst>
                  <a:gd name="connsiteX0" fmla="*/ 203454 w 374701"/>
                  <a:gd name="connsiteY0" fmla="*/ 0 h 457200"/>
                  <a:gd name="connsiteX1" fmla="*/ 4278 w 374701"/>
                  <a:gd name="connsiteY1" fmla="*/ 167490 h 457200"/>
                  <a:gd name="connsiteX2" fmla="*/ 370943 w 374701"/>
                  <a:gd name="connsiteY2" fmla="*/ 303291 h 457200"/>
                  <a:gd name="connsiteX3" fmla="*/ 162713 w 374701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701" h="457200">
                    <a:moveTo>
                      <a:pt x="203454" y="0"/>
                    </a:moveTo>
                    <a:cubicBezTo>
                      <a:pt x="89908" y="58471"/>
                      <a:pt x="-23637" y="116942"/>
                      <a:pt x="4278" y="167490"/>
                    </a:cubicBezTo>
                    <a:cubicBezTo>
                      <a:pt x="32193" y="218038"/>
                      <a:pt x="344537" y="255006"/>
                      <a:pt x="370943" y="303291"/>
                    </a:cubicBezTo>
                    <a:cubicBezTo>
                      <a:pt x="397349" y="351576"/>
                      <a:pt x="280031" y="404388"/>
                      <a:pt x="162713" y="457200"/>
                    </a:cubicBezTo>
                  </a:path>
                </a:pathLst>
              </a:cu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 rot="16352718">
            <a:off x="8047435" y="3463588"/>
            <a:ext cx="423764" cy="864056"/>
            <a:chOff x="10327073" y="3394524"/>
            <a:chExt cx="377439" cy="895690"/>
          </a:xfrm>
        </p:grpSpPr>
        <p:sp>
          <p:nvSpPr>
            <p:cNvPr id="79" name="Freeform 31"/>
            <p:cNvSpPr/>
            <p:nvPr/>
          </p:nvSpPr>
          <p:spPr>
            <a:xfrm>
              <a:off x="10329811" y="3394524"/>
              <a:ext cx="374701" cy="457200"/>
            </a:xfrm>
            <a:custGeom>
              <a:avLst/>
              <a:gdLst>
                <a:gd name="connsiteX0" fmla="*/ 203454 w 374701"/>
                <a:gd name="connsiteY0" fmla="*/ 0 h 457200"/>
                <a:gd name="connsiteX1" fmla="*/ 4278 w 374701"/>
                <a:gd name="connsiteY1" fmla="*/ 167490 h 457200"/>
                <a:gd name="connsiteX2" fmla="*/ 370943 w 374701"/>
                <a:gd name="connsiteY2" fmla="*/ 303291 h 457200"/>
                <a:gd name="connsiteX3" fmla="*/ 162713 w 374701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701" h="457200">
                  <a:moveTo>
                    <a:pt x="203454" y="0"/>
                  </a:moveTo>
                  <a:cubicBezTo>
                    <a:pt x="89908" y="58471"/>
                    <a:pt x="-23637" y="116942"/>
                    <a:pt x="4278" y="167490"/>
                  </a:cubicBezTo>
                  <a:cubicBezTo>
                    <a:pt x="32193" y="218038"/>
                    <a:pt x="344537" y="255006"/>
                    <a:pt x="370943" y="303291"/>
                  </a:cubicBezTo>
                  <a:cubicBezTo>
                    <a:pt x="397349" y="351576"/>
                    <a:pt x="280031" y="404388"/>
                    <a:pt x="162713" y="457200"/>
                  </a:cubicBezTo>
                </a:path>
              </a:pathLst>
            </a:cu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Freeform 66"/>
            <p:cNvSpPr/>
            <p:nvPr/>
          </p:nvSpPr>
          <p:spPr>
            <a:xfrm>
              <a:off x="10327073" y="3833014"/>
              <a:ext cx="374701" cy="457200"/>
            </a:xfrm>
            <a:custGeom>
              <a:avLst/>
              <a:gdLst>
                <a:gd name="connsiteX0" fmla="*/ 203454 w 374701"/>
                <a:gd name="connsiteY0" fmla="*/ 0 h 457200"/>
                <a:gd name="connsiteX1" fmla="*/ 4278 w 374701"/>
                <a:gd name="connsiteY1" fmla="*/ 167490 h 457200"/>
                <a:gd name="connsiteX2" fmla="*/ 370943 w 374701"/>
                <a:gd name="connsiteY2" fmla="*/ 303291 h 457200"/>
                <a:gd name="connsiteX3" fmla="*/ 162713 w 374701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701" h="457200">
                  <a:moveTo>
                    <a:pt x="203454" y="0"/>
                  </a:moveTo>
                  <a:cubicBezTo>
                    <a:pt x="89908" y="58471"/>
                    <a:pt x="-23637" y="116942"/>
                    <a:pt x="4278" y="167490"/>
                  </a:cubicBezTo>
                  <a:cubicBezTo>
                    <a:pt x="32193" y="218038"/>
                    <a:pt x="344537" y="255006"/>
                    <a:pt x="370943" y="303291"/>
                  </a:cubicBezTo>
                  <a:cubicBezTo>
                    <a:pt x="397349" y="351576"/>
                    <a:pt x="280031" y="404388"/>
                    <a:pt x="162713" y="457200"/>
                  </a:cubicBezTo>
                </a:path>
              </a:pathLst>
            </a:cu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792687" y="3857359"/>
            <a:ext cx="2862157" cy="1853220"/>
            <a:chOff x="3161674" y="1778173"/>
            <a:chExt cx="7964680" cy="3885507"/>
          </a:xfrm>
        </p:grpSpPr>
        <p:grpSp>
          <p:nvGrpSpPr>
            <p:cNvPr id="90" name="Group 89"/>
            <p:cNvGrpSpPr/>
            <p:nvPr/>
          </p:nvGrpSpPr>
          <p:grpSpPr>
            <a:xfrm>
              <a:off x="3161674" y="1778173"/>
              <a:ext cx="7964680" cy="3885507"/>
              <a:chOff x="3161674" y="1778173"/>
              <a:chExt cx="7964680" cy="3885507"/>
            </a:xfrm>
          </p:grpSpPr>
          <p:grpSp>
            <p:nvGrpSpPr>
              <p:cNvPr id="93" name="Group 92"/>
              <p:cNvGrpSpPr/>
              <p:nvPr/>
            </p:nvGrpSpPr>
            <p:grpSpPr>
              <a:xfrm>
                <a:off x="3161674" y="1778173"/>
                <a:ext cx="5868652" cy="3240360"/>
                <a:chOff x="3161674" y="2096269"/>
                <a:chExt cx="5868652" cy="3240360"/>
              </a:xfrm>
            </p:grpSpPr>
            <p:cxnSp>
              <p:nvCxnSpPr>
                <p:cNvPr id="96" name="Straight Arrow Connector 95"/>
                <p:cNvCxnSpPr>
                  <a:cxnSpLocks/>
                </p:cNvCxnSpPr>
                <p:nvPr/>
              </p:nvCxnSpPr>
              <p:spPr>
                <a:xfrm flipV="1">
                  <a:off x="3161674" y="2096269"/>
                  <a:ext cx="0" cy="3240360"/>
                </a:xfrm>
                <a:prstGeom prst="straightConnector1">
                  <a:avLst/>
                </a:prstGeom>
                <a:ln w="47625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/>
                <p:cNvCxnSpPr>
                  <a:cxnSpLocks/>
                </p:cNvCxnSpPr>
                <p:nvPr/>
              </p:nvCxnSpPr>
              <p:spPr>
                <a:xfrm flipV="1">
                  <a:off x="3161674" y="5328499"/>
                  <a:ext cx="5868652" cy="8130"/>
                </a:xfrm>
                <a:prstGeom prst="straightConnector1">
                  <a:avLst/>
                </a:prstGeom>
                <a:ln w="47625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4" name="Freeform: Shape 93"/>
              <p:cNvSpPr/>
              <p:nvPr/>
            </p:nvSpPr>
            <p:spPr>
              <a:xfrm>
                <a:off x="4251064" y="2612741"/>
                <a:ext cx="64323" cy="2325654"/>
              </a:xfrm>
              <a:custGeom>
                <a:avLst/>
                <a:gdLst>
                  <a:gd name="connsiteX0" fmla="*/ 0 w 2583317"/>
                  <a:gd name="connsiteY0" fmla="*/ 1505082 h 1505082"/>
                  <a:gd name="connsiteX1" fmla="*/ 666750 w 2583317"/>
                  <a:gd name="connsiteY1" fmla="*/ 1143132 h 1505082"/>
                  <a:gd name="connsiteX2" fmla="*/ 1276350 w 2583317"/>
                  <a:gd name="connsiteY2" fmla="*/ 132 h 1505082"/>
                  <a:gd name="connsiteX3" fmla="*/ 1752600 w 2583317"/>
                  <a:gd name="connsiteY3" fmla="*/ 1219332 h 1505082"/>
                  <a:gd name="connsiteX4" fmla="*/ 2533650 w 2583317"/>
                  <a:gd name="connsiteY4" fmla="*/ 1466982 h 1505082"/>
                  <a:gd name="connsiteX5" fmla="*/ 2438400 w 2583317"/>
                  <a:gd name="connsiteY5" fmla="*/ 1447932 h 1505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3317" h="1505082">
                    <a:moveTo>
                      <a:pt x="0" y="1505082"/>
                    </a:moveTo>
                    <a:cubicBezTo>
                      <a:pt x="227012" y="1449519"/>
                      <a:pt x="454025" y="1393957"/>
                      <a:pt x="666750" y="1143132"/>
                    </a:cubicBezTo>
                    <a:cubicBezTo>
                      <a:pt x="879475" y="892307"/>
                      <a:pt x="1095375" y="-12568"/>
                      <a:pt x="1276350" y="132"/>
                    </a:cubicBezTo>
                    <a:cubicBezTo>
                      <a:pt x="1457325" y="12832"/>
                      <a:pt x="1543050" y="974857"/>
                      <a:pt x="1752600" y="1219332"/>
                    </a:cubicBezTo>
                    <a:cubicBezTo>
                      <a:pt x="1962150" y="1463807"/>
                      <a:pt x="2419350" y="1428882"/>
                      <a:pt x="2533650" y="1466982"/>
                    </a:cubicBezTo>
                    <a:cubicBezTo>
                      <a:pt x="2647950" y="1505082"/>
                      <a:pt x="2543175" y="1476507"/>
                      <a:pt x="2438400" y="1447932"/>
                    </a:cubicBezTo>
                  </a:path>
                </a:pathLst>
              </a:custGeom>
              <a:noFill/>
              <a:ln w="476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TextBox 94"/>
                  <p:cNvSpPr txBox="1"/>
                  <p:nvPr/>
                </p:nvSpPr>
                <p:spPr>
                  <a:xfrm flipH="1">
                    <a:off x="9064901" y="4461419"/>
                    <a:ext cx="2061453" cy="12022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3200" b="1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𝑬</m:t>
                          </m:r>
                          <m:r>
                            <a:rPr lang="el-GR" sz="3200" b="1" i="1" baseline="-250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𝜸</m:t>
                          </m:r>
                        </m:oMath>
                      </m:oMathPara>
                    </a14:m>
                    <a:endParaRPr lang="en-GB" sz="3200" b="1" baseline="-25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5" name="TextBox 9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9064901" y="4461419"/>
                    <a:ext cx="2061453" cy="120226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1064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1" name="Freeform: Shape 90"/>
            <p:cNvSpPr/>
            <p:nvPr/>
          </p:nvSpPr>
          <p:spPr>
            <a:xfrm>
              <a:off x="4799856" y="3747738"/>
              <a:ext cx="64323" cy="1193428"/>
            </a:xfrm>
            <a:custGeom>
              <a:avLst/>
              <a:gdLst>
                <a:gd name="connsiteX0" fmla="*/ 0 w 2583317"/>
                <a:gd name="connsiteY0" fmla="*/ 1505082 h 1505082"/>
                <a:gd name="connsiteX1" fmla="*/ 666750 w 2583317"/>
                <a:gd name="connsiteY1" fmla="*/ 1143132 h 1505082"/>
                <a:gd name="connsiteX2" fmla="*/ 1276350 w 2583317"/>
                <a:gd name="connsiteY2" fmla="*/ 132 h 1505082"/>
                <a:gd name="connsiteX3" fmla="*/ 1752600 w 2583317"/>
                <a:gd name="connsiteY3" fmla="*/ 1219332 h 1505082"/>
                <a:gd name="connsiteX4" fmla="*/ 2533650 w 2583317"/>
                <a:gd name="connsiteY4" fmla="*/ 1466982 h 1505082"/>
                <a:gd name="connsiteX5" fmla="*/ 2438400 w 2583317"/>
                <a:gd name="connsiteY5" fmla="*/ 1447932 h 150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3317" h="1505082">
                  <a:moveTo>
                    <a:pt x="0" y="1505082"/>
                  </a:moveTo>
                  <a:cubicBezTo>
                    <a:pt x="227012" y="1449519"/>
                    <a:pt x="454025" y="1393957"/>
                    <a:pt x="666750" y="1143132"/>
                  </a:cubicBezTo>
                  <a:cubicBezTo>
                    <a:pt x="879475" y="892307"/>
                    <a:pt x="1095375" y="-12568"/>
                    <a:pt x="1276350" y="132"/>
                  </a:cubicBezTo>
                  <a:cubicBezTo>
                    <a:pt x="1457325" y="12832"/>
                    <a:pt x="1543050" y="974857"/>
                    <a:pt x="1752600" y="1219332"/>
                  </a:cubicBezTo>
                  <a:cubicBezTo>
                    <a:pt x="1962150" y="1463807"/>
                    <a:pt x="2419350" y="1428882"/>
                    <a:pt x="2533650" y="1466982"/>
                  </a:cubicBezTo>
                  <a:cubicBezTo>
                    <a:pt x="2647950" y="1505082"/>
                    <a:pt x="2543175" y="1476507"/>
                    <a:pt x="2438400" y="1447932"/>
                  </a:cubicBezTo>
                </a:path>
              </a:pathLst>
            </a:custGeom>
            <a:noFill/>
            <a:ln w="476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Freeform: Shape 91"/>
            <p:cNvSpPr/>
            <p:nvPr/>
          </p:nvSpPr>
          <p:spPr>
            <a:xfrm>
              <a:off x="7107280" y="3352713"/>
              <a:ext cx="64323" cy="1588453"/>
            </a:xfrm>
            <a:custGeom>
              <a:avLst/>
              <a:gdLst>
                <a:gd name="connsiteX0" fmla="*/ 0 w 2583317"/>
                <a:gd name="connsiteY0" fmla="*/ 1505082 h 1505082"/>
                <a:gd name="connsiteX1" fmla="*/ 666750 w 2583317"/>
                <a:gd name="connsiteY1" fmla="*/ 1143132 h 1505082"/>
                <a:gd name="connsiteX2" fmla="*/ 1276350 w 2583317"/>
                <a:gd name="connsiteY2" fmla="*/ 132 h 1505082"/>
                <a:gd name="connsiteX3" fmla="*/ 1752600 w 2583317"/>
                <a:gd name="connsiteY3" fmla="*/ 1219332 h 1505082"/>
                <a:gd name="connsiteX4" fmla="*/ 2533650 w 2583317"/>
                <a:gd name="connsiteY4" fmla="*/ 1466982 h 1505082"/>
                <a:gd name="connsiteX5" fmla="*/ 2438400 w 2583317"/>
                <a:gd name="connsiteY5" fmla="*/ 1447932 h 150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3317" h="1505082">
                  <a:moveTo>
                    <a:pt x="0" y="1505082"/>
                  </a:moveTo>
                  <a:cubicBezTo>
                    <a:pt x="227012" y="1449519"/>
                    <a:pt x="454025" y="1393957"/>
                    <a:pt x="666750" y="1143132"/>
                  </a:cubicBezTo>
                  <a:cubicBezTo>
                    <a:pt x="879475" y="892307"/>
                    <a:pt x="1095375" y="-12568"/>
                    <a:pt x="1276350" y="132"/>
                  </a:cubicBezTo>
                  <a:cubicBezTo>
                    <a:pt x="1457325" y="12832"/>
                    <a:pt x="1543050" y="974857"/>
                    <a:pt x="1752600" y="1219332"/>
                  </a:cubicBezTo>
                  <a:cubicBezTo>
                    <a:pt x="1962150" y="1463807"/>
                    <a:pt x="2419350" y="1428882"/>
                    <a:pt x="2533650" y="1466982"/>
                  </a:cubicBezTo>
                  <a:cubicBezTo>
                    <a:pt x="2647950" y="1505082"/>
                    <a:pt x="2543175" y="1476507"/>
                    <a:pt x="2438400" y="1447932"/>
                  </a:cubicBezTo>
                </a:path>
              </a:pathLst>
            </a:custGeom>
            <a:noFill/>
            <a:ln w="476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8" name="Rectangle 97"/>
          <p:cNvSpPr/>
          <p:nvPr/>
        </p:nvSpPr>
        <p:spPr>
          <a:xfrm>
            <a:off x="8568908" y="3664755"/>
            <a:ext cx="245485" cy="412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Arrow Connector 38"/>
          <p:cNvCxnSpPr>
            <a:cxnSpLocks/>
          </p:cNvCxnSpPr>
          <p:nvPr/>
        </p:nvCxnSpPr>
        <p:spPr>
          <a:xfrm>
            <a:off x="8686121" y="3573016"/>
            <a:ext cx="2167" cy="2016224"/>
          </a:xfrm>
          <a:prstGeom prst="straightConnector1">
            <a:avLst/>
          </a:prstGeom>
          <a:ln w="476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ADA33C9E-0E20-421C-A5B1-5D787EE4828D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1628D2C-137B-48C7-B890-2D57842EB1F0}"/>
                  </a:ext>
                </a:extLst>
              </p:cNvPr>
              <p:cNvSpPr/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solidFill>
                <a:srgbClr val="A80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GB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GB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  <m:sub>
                        <m:r>
                          <a:rPr lang="en-GB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7</m:t>
                        </m:r>
                      </m:sub>
                      <m:sup>
                        <m:r>
                          <a:rPr lang="en-GB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14</m:t>
                        </m:r>
                      </m:sup>
                    </m:sSubSup>
                  </m:oMath>
                </a14:m>
                <a:r>
                  <a:rPr lang="en-GB" sz="3200" b="0" dirty="0"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GB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𝛾</m:t>
                    </m:r>
                  </m:oMath>
                </a14:m>
                <a:r>
                  <a:rPr lang="en-GB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-spectrum</a:t>
                </a: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1628D2C-137B-48C7-B890-2D57842EB1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blipFill>
                <a:blip r:embed="rId4"/>
                <a:stretch>
                  <a:fillRect b="-136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Slide Number Placeholder 9">
            <a:extLst>
              <a:ext uri="{FF2B5EF4-FFF2-40B4-BE49-F238E27FC236}">
                <a16:creationId xmlns:a16="http://schemas.microsoft.com/office/drawing/2014/main" id="{F48D6E83-1CB3-4908-81D0-E02BD68A7DE2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CBDDE32-2F6B-4875-ABE5-FDE8A0D34B5B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AEB2E1EB-0A33-466D-837A-DFED6A698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4228E2B-B792-46FF-93EF-79D61D26CBEB}"/>
                  </a:ext>
                </a:extLst>
              </p:cNvPr>
              <p:cNvSpPr txBox="1"/>
              <p:nvPr/>
            </p:nvSpPr>
            <p:spPr>
              <a:xfrm flipH="1">
                <a:off x="4210565" y="3221250"/>
                <a:ext cx="266457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3200" b="1" i="1" smtClean="0">
                        <a:solidFill>
                          <a:srgbClr val="F796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𝜸</m:t>
                    </m:r>
                  </m:oMath>
                </a14:m>
                <a:r>
                  <a:rPr lang="en-GB" sz="3200" b="1" i="1" dirty="0">
                    <a:solidFill>
                      <a:srgbClr val="F7964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emissions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4228E2B-B792-46FF-93EF-79D61D26C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210565" y="3221250"/>
                <a:ext cx="2664573" cy="584775"/>
              </a:xfrm>
              <a:prstGeom prst="rect">
                <a:avLst/>
              </a:prstGeom>
              <a:blipFill>
                <a:blip r:embed="rId6"/>
                <a:stretch>
                  <a:fillRect t="-13542" r="-915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55" descr="A picture containing icon&#10;&#10;Description automatically generated">
            <a:extLst>
              <a:ext uri="{FF2B5EF4-FFF2-40B4-BE49-F238E27FC236}">
                <a16:creationId xmlns:a16="http://schemas.microsoft.com/office/drawing/2014/main" id="{879B2DAC-830D-491F-9474-EAA35EA291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DE3449A-95D1-824B-86B4-FD92F50864F9}"/>
              </a:ext>
            </a:extLst>
          </p:cNvPr>
          <p:cNvSpPr/>
          <p:nvPr/>
        </p:nvSpPr>
        <p:spPr>
          <a:xfrm>
            <a:off x="9678796" y="4104620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Nuclear shells</a:t>
            </a:r>
            <a:endParaRPr lang="en-DK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30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>
            <a:cxnSpLocks/>
          </p:cNvCxnSpPr>
          <p:nvPr/>
        </p:nvCxnSpPr>
        <p:spPr>
          <a:xfrm>
            <a:off x="2351584" y="3573016"/>
            <a:ext cx="4464496" cy="0"/>
          </a:xfrm>
          <a:prstGeom prst="line">
            <a:avLst/>
          </a:prstGeom>
          <a:ln w="47625">
            <a:solidFill>
              <a:schemeClr val="tx1">
                <a:lumMod val="50000"/>
                <a:lumOff val="50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351584" y="2204864"/>
            <a:ext cx="2664296" cy="0"/>
          </a:xfrm>
          <a:prstGeom prst="line">
            <a:avLst/>
          </a:prstGeom>
          <a:ln w="476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888088" y="3573016"/>
            <a:ext cx="2664296" cy="0"/>
          </a:xfrm>
          <a:prstGeom prst="line">
            <a:avLst/>
          </a:prstGeom>
          <a:ln w="476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888088" y="4293096"/>
            <a:ext cx="2664296" cy="0"/>
          </a:xfrm>
          <a:prstGeom prst="line">
            <a:avLst/>
          </a:prstGeom>
          <a:ln w="476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88088" y="5589240"/>
            <a:ext cx="2664296" cy="0"/>
          </a:xfrm>
          <a:prstGeom prst="line">
            <a:avLst/>
          </a:prstGeom>
          <a:ln w="476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flipH="1">
            <a:off x="2855640" y="1557417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endParaRPr lang="en-GB" sz="32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7248128" y="2928863"/>
            <a:ext cx="2164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Nitrogen </a:t>
            </a:r>
            <a:endParaRPr lang="en-GB" sz="32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7048" y="1505598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295466" y="286948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40" name="Straight Arrow Connector 39"/>
          <p:cNvCxnSpPr>
            <a:cxnSpLocks/>
          </p:cNvCxnSpPr>
          <p:nvPr/>
        </p:nvCxnSpPr>
        <p:spPr>
          <a:xfrm>
            <a:off x="4871864" y="2204864"/>
            <a:ext cx="0" cy="1368152"/>
          </a:xfrm>
          <a:prstGeom prst="straightConnector1">
            <a:avLst/>
          </a:prstGeom>
          <a:ln w="476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Left Brace 1"/>
          <p:cNvSpPr/>
          <p:nvPr/>
        </p:nvSpPr>
        <p:spPr>
          <a:xfrm>
            <a:off x="1919536" y="2204865"/>
            <a:ext cx="216024" cy="1368152"/>
          </a:xfrm>
          <a:prstGeom prst="leftBrace">
            <a:avLst>
              <a:gd name="adj1" fmla="val 0"/>
              <a:gd name="adj2" fmla="val 50000"/>
            </a:avLst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 flipH="1">
                <a:off x="1127448" y="2564904"/>
                <a:ext cx="20614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3200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𝑸</m:t>
                      </m:r>
                      <m:r>
                        <a:rPr lang="el-GR" sz="3200" b="1" i="1" baseline="-25000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𝜷</m:t>
                      </m:r>
                    </m:oMath>
                  </m:oMathPara>
                </a14:m>
                <a:endParaRPr lang="en-GB" sz="3200" b="1" baseline="-250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127448" y="2564904"/>
                <a:ext cx="2061452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/>
          <p:cNvGrpSpPr/>
          <p:nvPr/>
        </p:nvGrpSpPr>
        <p:grpSpPr>
          <a:xfrm>
            <a:off x="2792687" y="3857359"/>
            <a:ext cx="2862157" cy="1864568"/>
            <a:chOff x="3161674" y="1778173"/>
            <a:chExt cx="7964680" cy="3909300"/>
          </a:xfrm>
        </p:grpSpPr>
        <p:grpSp>
          <p:nvGrpSpPr>
            <p:cNvPr id="82" name="Group 81"/>
            <p:cNvGrpSpPr/>
            <p:nvPr/>
          </p:nvGrpSpPr>
          <p:grpSpPr>
            <a:xfrm>
              <a:off x="3161674" y="1778173"/>
              <a:ext cx="5868652" cy="3240360"/>
              <a:chOff x="3161674" y="2096269"/>
              <a:chExt cx="5868652" cy="3240360"/>
            </a:xfrm>
          </p:grpSpPr>
          <p:cxnSp>
            <p:nvCxnSpPr>
              <p:cNvPr id="85" name="Straight Arrow Connector 84"/>
              <p:cNvCxnSpPr>
                <a:cxnSpLocks/>
              </p:cNvCxnSpPr>
              <p:nvPr/>
            </p:nvCxnSpPr>
            <p:spPr>
              <a:xfrm flipV="1">
                <a:off x="3161674" y="2096269"/>
                <a:ext cx="0" cy="3240360"/>
              </a:xfrm>
              <a:prstGeom prst="straightConnector1">
                <a:avLst/>
              </a:prstGeom>
              <a:ln w="4762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>
                <a:cxnSpLocks/>
              </p:cNvCxnSpPr>
              <p:nvPr/>
            </p:nvCxnSpPr>
            <p:spPr>
              <a:xfrm flipV="1">
                <a:off x="3161674" y="5328499"/>
                <a:ext cx="5868652" cy="8130"/>
              </a:xfrm>
              <a:prstGeom prst="straightConnector1">
                <a:avLst/>
              </a:prstGeom>
              <a:ln w="4762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 flipH="1">
                  <a:off x="9064901" y="4461419"/>
                  <a:ext cx="2061453" cy="1226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sz="32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𝑬</m:t>
                        </m:r>
                        <m:r>
                          <a:rPr lang="el-GR" sz="3200" b="1" i="1" baseline="-250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𝜷</m:t>
                        </m:r>
                      </m:oMath>
                    </m:oMathPara>
                  </a14:m>
                  <a:endParaRPr lang="en-GB" sz="3200" b="1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9064901" y="4461419"/>
                  <a:ext cx="2061453" cy="122605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7" name="TextBox 86"/>
          <p:cNvSpPr txBox="1"/>
          <p:nvPr/>
        </p:nvSpPr>
        <p:spPr>
          <a:xfrm flipH="1">
            <a:off x="3594781" y="4356392"/>
            <a:ext cx="2061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3200" baseline="-25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4D22815-CC0E-4EE2-9192-1DF1D69DC225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72DF487-1DB2-4042-95CD-246369FFEB6E}"/>
                  </a:ext>
                </a:extLst>
              </p:cNvPr>
              <p:cNvSpPr/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solidFill>
                <a:srgbClr val="A80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GB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GB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GB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</m:t>
                        </m:r>
                        <m:r>
                          <a:rPr lang="en-GB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b>
                      <m:sup>
                        <m:r>
                          <a:rPr lang="en-GB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14</m:t>
                        </m:r>
                      </m:sup>
                    </m:sSubSup>
                    <m:r>
                      <a:rPr lang="en-GB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GB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GB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-spectrum</a:t>
                </a: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72DF487-1DB2-4042-95CD-246369FFEB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blipFill>
                <a:blip r:embed="rId5"/>
                <a:stretch>
                  <a:fillRect b="-152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Slide Number Placeholder 9">
            <a:extLst>
              <a:ext uri="{FF2B5EF4-FFF2-40B4-BE49-F238E27FC236}">
                <a16:creationId xmlns:a16="http://schemas.microsoft.com/office/drawing/2014/main" id="{87432308-EB8E-4058-A053-EF83930186C7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7F47849-64CE-433A-9D20-ADF13AB4BB46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">
            <a:extLst>
              <a:ext uri="{FF2B5EF4-FFF2-40B4-BE49-F238E27FC236}">
                <a16:creationId xmlns:a16="http://schemas.microsoft.com/office/drawing/2014/main" id="{C1058FDB-E565-4A61-A044-5F8361020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4102FB8-DA9D-4556-8EE8-C389D02E92A5}"/>
              </a:ext>
            </a:extLst>
          </p:cNvPr>
          <p:cNvSpPr txBox="1"/>
          <p:nvPr/>
        </p:nvSpPr>
        <p:spPr>
          <a:xfrm flipH="1">
            <a:off x="6008435" y="1952400"/>
            <a:ext cx="247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3200" b="1" i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GB" sz="32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</a:t>
            </a:r>
          </a:p>
        </p:txBody>
      </p:sp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702A527F-B713-4FE0-9F5E-1D29BA8CF8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09E0E5-FC89-D94E-873A-9920C92B4E4D}"/>
              </a:ext>
            </a:extLst>
          </p:cNvPr>
          <p:cNvCxnSpPr>
            <a:cxnSpLocks/>
          </p:cNvCxnSpPr>
          <p:nvPr/>
        </p:nvCxnSpPr>
        <p:spPr>
          <a:xfrm flipV="1">
            <a:off x="4901623" y="2492254"/>
            <a:ext cx="1034804" cy="436609"/>
          </a:xfrm>
          <a:prstGeom prst="straightConnector1">
            <a:avLst/>
          </a:prstGeom>
          <a:ln w="47625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58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>
            <a:cxnSpLocks/>
          </p:cNvCxnSpPr>
          <p:nvPr/>
        </p:nvCxnSpPr>
        <p:spPr>
          <a:xfrm>
            <a:off x="2351584" y="3573016"/>
            <a:ext cx="4464496" cy="0"/>
          </a:xfrm>
          <a:prstGeom prst="line">
            <a:avLst/>
          </a:prstGeom>
          <a:ln w="47625">
            <a:solidFill>
              <a:schemeClr val="tx1">
                <a:lumMod val="50000"/>
                <a:lumOff val="50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351584" y="2204864"/>
            <a:ext cx="2664296" cy="0"/>
          </a:xfrm>
          <a:prstGeom prst="line">
            <a:avLst/>
          </a:prstGeom>
          <a:ln w="476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888088" y="3573016"/>
            <a:ext cx="2664296" cy="0"/>
          </a:xfrm>
          <a:prstGeom prst="line">
            <a:avLst/>
          </a:prstGeom>
          <a:ln w="476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888088" y="4293096"/>
            <a:ext cx="2664296" cy="0"/>
          </a:xfrm>
          <a:prstGeom prst="line">
            <a:avLst/>
          </a:prstGeom>
          <a:ln w="476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88088" y="5589240"/>
            <a:ext cx="2664296" cy="0"/>
          </a:xfrm>
          <a:prstGeom prst="line">
            <a:avLst/>
          </a:prstGeom>
          <a:ln w="476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flipH="1">
            <a:off x="2855640" y="1557417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endParaRPr lang="en-GB" sz="32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7248128" y="2928863"/>
            <a:ext cx="2164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Nitrogen </a:t>
            </a:r>
            <a:endParaRPr lang="en-GB" sz="32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7048" y="1505598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295466" y="286948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40" name="Straight Arrow Connector 39"/>
          <p:cNvCxnSpPr>
            <a:cxnSpLocks/>
          </p:cNvCxnSpPr>
          <p:nvPr/>
        </p:nvCxnSpPr>
        <p:spPr>
          <a:xfrm>
            <a:off x="4871864" y="2204864"/>
            <a:ext cx="0" cy="1368152"/>
          </a:xfrm>
          <a:prstGeom prst="straightConnector1">
            <a:avLst/>
          </a:prstGeom>
          <a:ln w="476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Left Brace 1"/>
          <p:cNvSpPr/>
          <p:nvPr/>
        </p:nvSpPr>
        <p:spPr>
          <a:xfrm>
            <a:off x="1919536" y="2204865"/>
            <a:ext cx="216024" cy="1368152"/>
          </a:xfrm>
          <a:prstGeom prst="leftBrace">
            <a:avLst>
              <a:gd name="adj1" fmla="val 0"/>
              <a:gd name="adj2" fmla="val 50000"/>
            </a:avLst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 flipH="1">
                <a:off x="1127448" y="2564904"/>
                <a:ext cx="20614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3200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𝑸</m:t>
                      </m:r>
                      <m:r>
                        <a:rPr lang="el-GR" sz="3200" b="1" i="1" baseline="-25000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𝜷</m:t>
                      </m:r>
                    </m:oMath>
                  </m:oMathPara>
                </a14:m>
                <a:endParaRPr lang="en-GB" sz="3200" b="1" baseline="-250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127448" y="2564904"/>
                <a:ext cx="2061452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/>
          <p:cNvGrpSpPr/>
          <p:nvPr/>
        </p:nvGrpSpPr>
        <p:grpSpPr>
          <a:xfrm>
            <a:off x="2792687" y="3857359"/>
            <a:ext cx="2862157" cy="1864568"/>
            <a:chOff x="3161674" y="1778173"/>
            <a:chExt cx="7964680" cy="3909300"/>
          </a:xfrm>
        </p:grpSpPr>
        <p:grpSp>
          <p:nvGrpSpPr>
            <p:cNvPr id="82" name="Group 81"/>
            <p:cNvGrpSpPr/>
            <p:nvPr/>
          </p:nvGrpSpPr>
          <p:grpSpPr>
            <a:xfrm>
              <a:off x="3161674" y="1778173"/>
              <a:ext cx="5868652" cy="3240360"/>
              <a:chOff x="3161674" y="2096269"/>
              <a:chExt cx="5868652" cy="3240360"/>
            </a:xfrm>
          </p:grpSpPr>
          <p:cxnSp>
            <p:nvCxnSpPr>
              <p:cNvPr id="85" name="Straight Arrow Connector 84"/>
              <p:cNvCxnSpPr>
                <a:cxnSpLocks/>
              </p:cNvCxnSpPr>
              <p:nvPr/>
            </p:nvCxnSpPr>
            <p:spPr>
              <a:xfrm flipV="1">
                <a:off x="3161674" y="2096269"/>
                <a:ext cx="0" cy="3240360"/>
              </a:xfrm>
              <a:prstGeom prst="straightConnector1">
                <a:avLst/>
              </a:prstGeom>
              <a:ln w="4762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>
                <a:cxnSpLocks/>
              </p:cNvCxnSpPr>
              <p:nvPr/>
            </p:nvCxnSpPr>
            <p:spPr>
              <a:xfrm flipV="1">
                <a:off x="3161674" y="5328499"/>
                <a:ext cx="5868652" cy="8130"/>
              </a:xfrm>
              <a:prstGeom prst="straightConnector1">
                <a:avLst/>
              </a:prstGeom>
              <a:ln w="4762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 flipH="1">
                  <a:off x="9064901" y="4461419"/>
                  <a:ext cx="2061453" cy="1226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sz="32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𝑬</m:t>
                        </m:r>
                        <m:r>
                          <a:rPr lang="el-GR" sz="3200" b="1" i="1" baseline="-250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𝜷</m:t>
                        </m:r>
                      </m:oMath>
                    </m:oMathPara>
                  </a14:m>
                  <a:endParaRPr lang="en-GB" sz="3200" b="1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9064901" y="4461419"/>
                  <a:ext cx="2061453" cy="122605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7" name="TextBox 86"/>
          <p:cNvSpPr txBox="1"/>
          <p:nvPr/>
        </p:nvSpPr>
        <p:spPr>
          <a:xfrm flipH="1">
            <a:off x="3594781" y="4356392"/>
            <a:ext cx="2061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3200" baseline="-25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4D22815-CC0E-4EE2-9192-1DF1D69DC225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72DF487-1DB2-4042-95CD-246369FFEB6E}"/>
                  </a:ext>
                </a:extLst>
              </p:cNvPr>
              <p:cNvSpPr/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solidFill>
                <a:srgbClr val="A80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GB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GB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GB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</m:t>
                        </m:r>
                        <m:r>
                          <a:rPr lang="en-GB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b>
                      <m:sup>
                        <m:r>
                          <a:rPr lang="en-GB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14</m:t>
                        </m:r>
                      </m:sup>
                    </m:sSubSup>
                    <m:r>
                      <a:rPr lang="en-GB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GB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GB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-spectrum</a:t>
                </a: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72DF487-1DB2-4042-95CD-246369FFEB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blipFill>
                <a:blip r:embed="rId5"/>
                <a:stretch>
                  <a:fillRect b="-152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Slide Number Placeholder 9">
            <a:extLst>
              <a:ext uri="{FF2B5EF4-FFF2-40B4-BE49-F238E27FC236}">
                <a16:creationId xmlns:a16="http://schemas.microsoft.com/office/drawing/2014/main" id="{87432308-EB8E-4058-A053-EF83930186C7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7F47849-64CE-433A-9D20-ADF13AB4BB46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">
            <a:extLst>
              <a:ext uri="{FF2B5EF4-FFF2-40B4-BE49-F238E27FC236}">
                <a16:creationId xmlns:a16="http://schemas.microsoft.com/office/drawing/2014/main" id="{C1058FDB-E565-4A61-A044-5F8361020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4102FB8-DA9D-4556-8EE8-C389D02E92A5}"/>
              </a:ext>
            </a:extLst>
          </p:cNvPr>
          <p:cNvSpPr txBox="1"/>
          <p:nvPr/>
        </p:nvSpPr>
        <p:spPr>
          <a:xfrm flipH="1">
            <a:off x="6008435" y="1952400"/>
            <a:ext cx="247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3200" b="1" i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GB" sz="32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</a:t>
            </a:r>
          </a:p>
        </p:txBody>
      </p:sp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702A527F-B713-4FE0-9F5E-1D29BA8CF8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09E0E5-FC89-D94E-873A-9920C92B4E4D}"/>
              </a:ext>
            </a:extLst>
          </p:cNvPr>
          <p:cNvCxnSpPr>
            <a:cxnSpLocks/>
          </p:cNvCxnSpPr>
          <p:nvPr/>
        </p:nvCxnSpPr>
        <p:spPr>
          <a:xfrm flipV="1">
            <a:off x="4901623" y="2492254"/>
            <a:ext cx="1034804" cy="436609"/>
          </a:xfrm>
          <a:prstGeom prst="straightConnector1">
            <a:avLst/>
          </a:prstGeom>
          <a:ln w="47625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88A1432-5B05-EA49-8E59-921649A72276}"/>
              </a:ext>
            </a:extLst>
          </p:cNvPr>
          <p:cNvSpPr/>
          <p:nvPr/>
        </p:nvSpPr>
        <p:spPr>
          <a:xfrm>
            <a:off x="295655" y="2015553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14.003242 u</a:t>
            </a:r>
            <a:endParaRPr lang="en-DK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2EE7BD-466E-B54F-A252-25592AC64F5A}"/>
              </a:ext>
            </a:extLst>
          </p:cNvPr>
          <p:cNvSpPr/>
          <p:nvPr/>
        </p:nvSpPr>
        <p:spPr>
          <a:xfrm>
            <a:off x="9772613" y="3406525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K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14.003074 u</a:t>
            </a:r>
            <a:endParaRPr lang="en-DK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65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3161674" y="1778173"/>
            <a:ext cx="7965128" cy="3532747"/>
            <a:chOff x="3161674" y="1778173"/>
            <a:chExt cx="7965128" cy="3532747"/>
          </a:xfrm>
        </p:grpSpPr>
        <p:grpSp>
          <p:nvGrpSpPr>
            <p:cNvPr id="25" name="Group 24"/>
            <p:cNvGrpSpPr/>
            <p:nvPr/>
          </p:nvGrpSpPr>
          <p:grpSpPr>
            <a:xfrm>
              <a:off x="3161674" y="1778173"/>
              <a:ext cx="5868652" cy="3240360"/>
              <a:chOff x="3161674" y="2096269"/>
              <a:chExt cx="5868652" cy="3240360"/>
            </a:xfrm>
          </p:grpSpPr>
          <p:cxnSp>
            <p:nvCxnSpPr>
              <p:cNvPr id="3" name="Straight Arrow Connector 2"/>
              <p:cNvCxnSpPr>
                <a:cxnSpLocks/>
              </p:cNvCxnSpPr>
              <p:nvPr/>
            </p:nvCxnSpPr>
            <p:spPr>
              <a:xfrm flipV="1">
                <a:off x="3161674" y="2096269"/>
                <a:ext cx="0" cy="3240360"/>
              </a:xfrm>
              <a:prstGeom prst="straightConnector1">
                <a:avLst/>
              </a:prstGeom>
              <a:ln w="4762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>
                <a:cxnSpLocks/>
              </p:cNvCxnSpPr>
              <p:nvPr/>
            </p:nvCxnSpPr>
            <p:spPr>
              <a:xfrm flipV="1">
                <a:off x="3161674" y="5328499"/>
                <a:ext cx="5868652" cy="8130"/>
              </a:xfrm>
              <a:prstGeom prst="straightConnector1">
                <a:avLst/>
              </a:prstGeom>
              <a:ln w="4762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Freeform: Shape 40"/>
            <p:cNvSpPr/>
            <p:nvPr/>
          </p:nvSpPr>
          <p:spPr>
            <a:xfrm>
              <a:off x="7628262" y="2145629"/>
              <a:ext cx="64323" cy="2814042"/>
            </a:xfrm>
            <a:custGeom>
              <a:avLst/>
              <a:gdLst>
                <a:gd name="connsiteX0" fmla="*/ 0 w 2583317"/>
                <a:gd name="connsiteY0" fmla="*/ 1505082 h 1505082"/>
                <a:gd name="connsiteX1" fmla="*/ 666750 w 2583317"/>
                <a:gd name="connsiteY1" fmla="*/ 1143132 h 1505082"/>
                <a:gd name="connsiteX2" fmla="*/ 1276350 w 2583317"/>
                <a:gd name="connsiteY2" fmla="*/ 132 h 1505082"/>
                <a:gd name="connsiteX3" fmla="*/ 1752600 w 2583317"/>
                <a:gd name="connsiteY3" fmla="*/ 1219332 h 1505082"/>
                <a:gd name="connsiteX4" fmla="*/ 2533650 w 2583317"/>
                <a:gd name="connsiteY4" fmla="*/ 1466982 h 1505082"/>
                <a:gd name="connsiteX5" fmla="*/ 2438400 w 2583317"/>
                <a:gd name="connsiteY5" fmla="*/ 1447932 h 150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3317" h="1505082">
                  <a:moveTo>
                    <a:pt x="0" y="1505082"/>
                  </a:moveTo>
                  <a:cubicBezTo>
                    <a:pt x="227012" y="1449519"/>
                    <a:pt x="454025" y="1393957"/>
                    <a:pt x="666750" y="1143132"/>
                  </a:cubicBezTo>
                  <a:cubicBezTo>
                    <a:pt x="879475" y="892307"/>
                    <a:pt x="1095375" y="-12568"/>
                    <a:pt x="1276350" y="132"/>
                  </a:cubicBezTo>
                  <a:cubicBezTo>
                    <a:pt x="1457325" y="12832"/>
                    <a:pt x="1543050" y="974857"/>
                    <a:pt x="1752600" y="1219332"/>
                  </a:cubicBezTo>
                  <a:cubicBezTo>
                    <a:pt x="1962150" y="1463807"/>
                    <a:pt x="2419350" y="1428882"/>
                    <a:pt x="2533650" y="1466982"/>
                  </a:cubicBezTo>
                  <a:cubicBezTo>
                    <a:pt x="2647950" y="1505082"/>
                    <a:pt x="2543175" y="1476507"/>
                    <a:pt x="2438400" y="1447932"/>
                  </a:cubicBezTo>
                </a:path>
              </a:pathLst>
            </a:custGeom>
            <a:noFill/>
            <a:ln w="476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 flipH="1">
                  <a:off x="9065350" y="4726145"/>
                  <a:ext cx="20614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sz="32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𝑬</m:t>
                        </m:r>
                        <m:r>
                          <a:rPr lang="el-GR" sz="3200" b="1" i="1" baseline="-250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𝜷</m:t>
                        </m:r>
                      </m:oMath>
                    </m:oMathPara>
                  </a14:m>
                  <a:endParaRPr lang="en-GB" sz="3200" b="1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9065350" y="4726145"/>
                  <a:ext cx="2061452" cy="584775"/>
                </a:xfrm>
                <a:prstGeom prst="rect">
                  <a:avLst/>
                </a:prstGeom>
                <a:blipFill>
                  <a:blip r:embed="rId3"/>
                  <a:stretch>
                    <a:fillRect b="-104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 flipH="1">
                <a:off x="7392144" y="5085184"/>
                <a:ext cx="20614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3200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𝑸</m:t>
                      </m:r>
                      <m:r>
                        <a:rPr lang="el-GR" sz="3200" b="1" i="1" baseline="-25000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𝜷</m:t>
                      </m:r>
                    </m:oMath>
                  </m:oMathPara>
                </a14:m>
                <a:endParaRPr lang="en-GB" sz="3200" b="1" baseline="-250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392144" y="5085184"/>
                <a:ext cx="206145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1D16A87F-29CF-4BCC-902A-245DD946C5B6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375CFE9-BD5D-4A57-AEA3-DC74F4363436}"/>
                  </a:ext>
                </a:extLst>
              </p:cNvPr>
              <p:cNvSpPr/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solidFill>
                <a:srgbClr val="A80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GB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-spectrum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375CFE9-BD5D-4A57-AEA3-DC74F43634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blipFill>
                <a:blip r:embed="rId5"/>
                <a:stretch>
                  <a:fillRect b="-14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lide Number Placeholder 9">
            <a:extLst>
              <a:ext uri="{FF2B5EF4-FFF2-40B4-BE49-F238E27FC236}">
                <a16:creationId xmlns:a16="http://schemas.microsoft.com/office/drawing/2014/main" id="{00E483E9-0F39-40EA-9910-7E5237A11B09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BD813E-AD85-455F-BD4D-53F7775D630E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101AFB22-2621-4B9A-95DA-DE94AA0E1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picture containing icon&#10;&#10;Description automatically generated">
            <a:extLst>
              <a:ext uri="{FF2B5EF4-FFF2-40B4-BE49-F238E27FC236}">
                <a16:creationId xmlns:a16="http://schemas.microsoft.com/office/drawing/2014/main" id="{2E5FF44C-2D5E-4744-95EA-4A8006E7B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02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3161674" y="1778173"/>
            <a:ext cx="7965128" cy="3532747"/>
            <a:chOff x="3161674" y="1778173"/>
            <a:chExt cx="7965128" cy="3532747"/>
          </a:xfrm>
        </p:grpSpPr>
        <p:grpSp>
          <p:nvGrpSpPr>
            <p:cNvPr id="25" name="Group 24"/>
            <p:cNvGrpSpPr/>
            <p:nvPr/>
          </p:nvGrpSpPr>
          <p:grpSpPr>
            <a:xfrm>
              <a:off x="3161674" y="1778173"/>
              <a:ext cx="5868652" cy="3240360"/>
              <a:chOff x="3161674" y="2096269"/>
              <a:chExt cx="5868652" cy="3240360"/>
            </a:xfrm>
          </p:grpSpPr>
          <p:cxnSp>
            <p:nvCxnSpPr>
              <p:cNvPr id="3" name="Straight Arrow Connector 2"/>
              <p:cNvCxnSpPr>
                <a:cxnSpLocks/>
              </p:cNvCxnSpPr>
              <p:nvPr/>
            </p:nvCxnSpPr>
            <p:spPr>
              <a:xfrm flipV="1">
                <a:off x="3161674" y="2096269"/>
                <a:ext cx="0" cy="3240360"/>
              </a:xfrm>
              <a:prstGeom prst="straightConnector1">
                <a:avLst/>
              </a:prstGeom>
              <a:ln w="4762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>
                <a:cxnSpLocks/>
              </p:cNvCxnSpPr>
              <p:nvPr/>
            </p:nvCxnSpPr>
            <p:spPr>
              <a:xfrm flipV="1">
                <a:off x="3161674" y="5328499"/>
                <a:ext cx="5868652" cy="8130"/>
              </a:xfrm>
              <a:prstGeom prst="straightConnector1">
                <a:avLst/>
              </a:prstGeom>
              <a:ln w="4762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Freeform: Shape 40"/>
            <p:cNvSpPr/>
            <p:nvPr/>
          </p:nvSpPr>
          <p:spPr>
            <a:xfrm>
              <a:off x="7628262" y="2145629"/>
              <a:ext cx="64323" cy="2814042"/>
            </a:xfrm>
            <a:custGeom>
              <a:avLst/>
              <a:gdLst>
                <a:gd name="connsiteX0" fmla="*/ 0 w 2583317"/>
                <a:gd name="connsiteY0" fmla="*/ 1505082 h 1505082"/>
                <a:gd name="connsiteX1" fmla="*/ 666750 w 2583317"/>
                <a:gd name="connsiteY1" fmla="*/ 1143132 h 1505082"/>
                <a:gd name="connsiteX2" fmla="*/ 1276350 w 2583317"/>
                <a:gd name="connsiteY2" fmla="*/ 132 h 1505082"/>
                <a:gd name="connsiteX3" fmla="*/ 1752600 w 2583317"/>
                <a:gd name="connsiteY3" fmla="*/ 1219332 h 1505082"/>
                <a:gd name="connsiteX4" fmla="*/ 2533650 w 2583317"/>
                <a:gd name="connsiteY4" fmla="*/ 1466982 h 1505082"/>
                <a:gd name="connsiteX5" fmla="*/ 2438400 w 2583317"/>
                <a:gd name="connsiteY5" fmla="*/ 1447932 h 150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3317" h="1505082">
                  <a:moveTo>
                    <a:pt x="0" y="1505082"/>
                  </a:moveTo>
                  <a:cubicBezTo>
                    <a:pt x="227012" y="1449519"/>
                    <a:pt x="454025" y="1393957"/>
                    <a:pt x="666750" y="1143132"/>
                  </a:cubicBezTo>
                  <a:cubicBezTo>
                    <a:pt x="879475" y="892307"/>
                    <a:pt x="1095375" y="-12568"/>
                    <a:pt x="1276350" y="132"/>
                  </a:cubicBezTo>
                  <a:cubicBezTo>
                    <a:pt x="1457325" y="12832"/>
                    <a:pt x="1543050" y="974857"/>
                    <a:pt x="1752600" y="1219332"/>
                  </a:cubicBezTo>
                  <a:cubicBezTo>
                    <a:pt x="1962150" y="1463807"/>
                    <a:pt x="2419350" y="1428882"/>
                    <a:pt x="2533650" y="1466982"/>
                  </a:cubicBezTo>
                  <a:cubicBezTo>
                    <a:pt x="2647950" y="1505082"/>
                    <a:pt x="2543175" y="1476507"/>
                    <a:pt x="2438400" y="1447932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form: Shape 42"/>
            <p:cNvSpPr/>
            <p:nvPr/>
          </p:nvSpPr>
          <p:spPr>
            <a:xfrm>
              <a:off x="4223805" y="4166737"/>
              <a:ext cx="3351860" cy="764704"/>
            </a:xfrm>
            <a:custGeom>
              <a:avLst/>
              <a:gdLst>
                <a:gd name="connsiteX0" fmla="*/ 0 w 4324350"/>
                <a:gd name="connsiteY0" fmla="*/ 2879059 h 2917159"/>
                <a:gd name="connsiteX1" fmla="*/ 762000 w 4324350"/>
                <a:gd name="connsiteY1" fmla="*/ 2509 h 2917159"/>
                <a:gd name="connsiteX2" fmla="*/ 1962150 w 4324350"/>
                <a:gd name="connsiteY2" fmla="*/ 2383759 h 2917159"/>
                <a:gd name="connsiteX3" fmla="*/ 4286250 w 4324350"/>
                <a:gd name="connsiteY3" fmla="*/ 2917159 h 2917159"/>
                <a:gd name="connsiteX4" fmla="*/ 4286250 w 4324350"/>
                <a:gd name="connsiteY4" fmla="*/ 2917159 h 2917159"/>
                <a:gd name="connsiteX5" fmla="*/ 4324350 w 4324350"/>
                <a:gd name="connsiteY5" fmla="*/ 2898109 h 2917159"/>
                <a:gd name="connsiteX0" fmla="*/ 0 w 4324350"/>
                <a:gd name="connsiteY0" fmla="*/ 2877828 h 2915928"/>
                <a:gd name="connsiteX1" fmla="*/ 762000 w 4324350"/>
                <a:gd name="connsiteY1" fmla="*/ 1278 h 2915928"/>
                <a:gd name="connsiteX2" fmla="*/ 2076450 w 4324350"/>
                <a:gd name="connsiteY2" fmla="*/ 2516210 h 2915928"/>
                <a:gd name="connsiteX3" fmla="*/ 4286250 w 4324350"/>
                <a:gd name="connsiteY3" fmla="*/ 2915928 h 2915928"/>
                <a:gd name="connsiteX4" fmla="*/ 4286250 w 4324350"/>
                <a:gd name="connsiteY4" fmla="*/ 2915928 h 2915928"/>
                <a:gd name="connsiteX5" fmla="*/ 4324350 w 4324350"/>
                <a:gd name="connsiteY5" fmla="*/ 2896878 h 2915928"/>
                <a:gd name="connsiteX0" fmla="*/ 0 w 4324350"/>
                <a:gd name="connsiteY0" fmla="*/ 2879870 h 2917970"/>
                <a:gd name="connsiteX1" fmla="*/ 762000 w 4324350"/>
                <a:gd name="connsiteY1" fmla="*/ 3320 h 2917970"/>
                <a:gd name="connsiteX2" fmla="*/ 2148167 w 4324350"/>
                <a:gd name="connsiteY2" fmla="*/ 2316943 h 2917970"/>
                <a:gd name="connsiteX3" fmla="*/ 4286250 w 4324350"/>
                <a:gd name="connsiteY3" fmla="*/ 2917970 h 2917970"/>
                <a:gd name="connsiteX4" fmla="*/ 4286250 w 4324350"/>
                <a:gd name="connsiteY4" fmla="*/ 2917970 h 2917970"/>
                <a:gd name="connsiteX5" fmla="*/ 4324350 w 4324350"/>
                <a:gd name="connsiteY5" fmla="*/ 2898920 h 2917970"/>
                <a:gd name="connsiteX0" fmla="*/ 0 w 4324350"/>
                <a:gd name="connsiteY0" fmla="*/ 2880291 h 2918391"/>
                <a:gd name="connsiteX1" fmla="*/ 762000 w 4324350"/>
                <a:gd name="connsiteY1" fmla="*/ 3741 h 2918391"/>
                <a:gd name="connsiteX2" fmla="*/ 2148167 w 4324350"/>
                <a:gd name="connsiteY2" fmla="*/ 2317364 h 2918391"/>
                <a:gd name="connsiteX3" fmla="*/ 4286250 w 4324350"/>
                <a:gd name="connsiteY3" fmla="*/ 2918391 h 2918391"/>
                <a:gd name="connsiteX4" fmla="*/ 4286250 w 4324350"/>
                <a:gd name="connsiteY4" fmla="*/ 2918391 h 2918391"/>
                <a:gd name="connsiteX5" fmla="*/ 4324350 w 4324350"/>
                <a:gd name="connsiteY5" fmla="*/ 2899341 h 2918391"/>
                <a:gd name="connsiteX0" fmla="*/ 0 w 4324350"/>
                <a:gd name="connsiteY0" fmla="*/ 2881967 h 2920067"/>
                <a:gd name="connsiteX1" fmla="*/ 762000 w 4324350"/>
                <a:gd name="connsiteY1" fmla="*/ 5417 h 2920067"/>
                <a:gd name="connsiteX2" fmla="*/ 2040590 w 4324350"/>
                <a:gd name="connsiteY2" fmla="*/ 2218385 h 2920067"/>
                <a:gd name="connsiteX3" fmla="*/ 4286250 w 4324350"/>
                <a:gd name="connsiteY3" fmla="*/ 2920067 h 2920067"/>
                <a:gd name="connsiteX4" fmla="*/ 4286250 w 4324350"/>
                <a:gd name="connsiteY4" fmla="*/ 2920067 h 2920067"/>
                <a:gd name="connsiteX5" fmla="*/ 4324350 w 4324350"/>
                <a:gd name="connsiteY5" fmla="*/ 2901017 h 2920067"/>
                <a:gd name="connsiteX0" fmla="*/ 0 w 4324350"/>
                <a:gd name="connsiteY0" fmla="*/ 2881337 h 2919437"/>
                <a:gd name="connsiteX1" fmla="*/ 941294 w 4324350"/>
                <a:gd name="connsiteY1" fmla="*/ 4787 h 2919437"/>
                <a:gd name="connsiteX2" fmla="*/ 2040590 w 4324350"/>
                <a:gd name="connsiteY2" fmla="*/ 2217755 h 2919437"/>
                <a:gd name="connsiteX3" fmla="*/ 4286250 w 4324350"/>
                <a:gd name="connsiteY3" fmla="*/ 2919437 h 2919437"/>
                <a:gd name="connsiteX4" fmla="*/ 4286250 w 4324350"/>
                <a:gd name="connsiteY4" fmla="*/ 2919437 h 2919437"/>
                <a:gd name="connsiteX5" fmla="*/ 4324350 w 4324350"/>
                <a:gd name="connsiteY5" fmla="*/ 2900387 h 2919437"/>
                <a:gd name="connsiteX0" fmla="*/ 0 w 4324350"/>
                <a:gd name="connsiteY0" fmla="*/ 2876593 h 2914693"/>
                <a:gd name="connsiteX1" fmla="*/ 941294 w 4324350"/>
                <a:gd name="connsiteY1" fmla="*/ 43 h 2914693"/>
                <a:gd name="connsiteX2" fmla="*/ 2040590 w 4324350"/>
                <a:gd name="connsiteY2" fmla="*/ 2213011 h 2914693"/>
                <a:gd name="connsiteX3" fmla="*/ 4286250 w 4324350"/>
                <a:gd name="connsiteY3" fmla="*/ 2914693 h 2914693"/>
                <a:gd name="connsiteX4" fmla="*/ 4286250 w 4324350"/>
                <a:gd name="connsiteY4" fmla="*/ 2914693 h 2914693"/>
                <a:gd name="connsiteX5" fmla="*/ 4324350 w 4324350"/>
                <a:gd name="connsiteY5" fmla="*/ 2895643 h 2914693"/>
                <a:gd name="connsiteX0" fmla="*/ 0 w 4324350"/>
                <a:gd name="connsiteY0" fmla="*/ 2876593 h 2914693"/>
                <a:gd name="connsiteX1" fmla="*/ 941294 w 4324350"/>
                <a:gd name="connsiteY1" fmla="*/ 43 h 2914693"/>
                <a:gd name="connsiteX2" fmla="*/ 2040590 w 4324350"/>
                <a:gd name="connsiteY2" fmla="*/ 2213011 h 2914693"/>
                <a:gd name="connsiteX3" fmla="*/ 4286250 w 4324350"/>
                <a:gd name="connsiteY3" fmla="*/ 2914693 h 2914693"/>
                <a:gd name="connsiteX4" fmla="*/ 4286250 w 4324350"/>
                <a:gd name="connsiteY4" fmla="*/ 2914693 h 2914693"/>
                <a:gd name="connsiteX5" fmla="*/ 4324350 w 4324350"/>
                <a:gd name="connsiteY5" fmla="*/ 2895643 h 2914693"/>
                <a:gd name="connsiteX0" fmla="*/ 0 w 4324350"/>
                <a:gd name="connsiteY0" fmla="*/ 2878973 h 2917073"/>
                <a:gd name="connsiteX1" fmla="*/ 941294 w 4324350"/>
                <a:gd name="connsiteY1" fmla="*/ 2423 h 2917073"/>
                <a:gd name="connsiteX2" fmla="*/ 2148166 w 4324350"/>
                <a:gd name="connsiteY2" fmla="*/ 2391537 h 2917073"/>
                <a:gd name="connsiteX3" fmla="*/ 4286250 w 4324350"/>
                <a:gd name="connsiteY3" fmla="*/ 2917073 h 2917073"/>
                <a:gd name="connsiteX4" fmla="*/ 4286250 w 4324350"/>
                <a:gd name="connsiteY4" fmla="*/ 2917073 h 2917073"/>
                <a:gd name="connsiteX5" fmla="*/ 4324350 w 4324350"/>
                <a:gd name="connsiteY5" fmla="*/ 2898023 h 2917073"/>
                <a:gd name="connsiteX0" fmla="*/ 0 w 4324350"/>
                <a:gd name="connsiteY0" fmla="*/ 2878974 h 2917074"/>
                <a:gd name="connsiteX1" fmla="*/ 833718 w 4324350"/>
                <a:gd name="connsiteY1" fmla="*/ 2423 h 2917074"/>
                <a:gd name="connsiteX2" fmla="*/ 2148166 w 4324350"/>
                <a:gd name="connsiteY2" fmla="*/ 2391538 h 2917074"/>
                <a:gd name="connsiteX3" fmla="*/ 4286250 w 4324350"/>
                <a:gd name="connsiteY3" fmla="*/ 2917074 h 2917074"/>
                <a:gd name="connsiteX4" fmla="*/ 4286250 w 4324350"/>
                <a:gd name="connsiteY4" fmla="*/ 2917074 h 2917074"/>
                <a:gd name="connsiteX5" fmla="*/ 4324350 w 4324350"/>
                <a:gd name="connsiteY5" fmla="*/ 2898024 h 2917074"/>
                <a:gd name="connsiteX0" fmla="*/ 0 w 4324350"/>
                <a:gd name="connsiteY0" fmla="*/ 2878836 h 2916936"/>
                <a:gd name="connsiteX1" fmla="*/ 833718 w 4324350"/>
                <a:gd name="connsiteY1" fmla="*/ 2285 h 2916936"/>
                <a:gd name="connsiteX2" fmla="*/ 2148166 w 4324350"/>
                <a:gd name="connsiteY2" fmla="*/ 2391400 h 2916936"/>
                <a:gd name="connsiteX3" fmla="*/ 4286250 w 4324350"/>
                <a:gd name="connsiteY3" fmla="*/ 2916936 h 2916936"/>
                <a:gd name="connsiteX4" fmla="*/ 4286250 w 4324350"/>
                <a:gd name="connsiteY4" fmla="*/ 2916936 h 2916936"/>
                <a:gd name="connsiteX5" fmla="*/ 4324350 w 4324350"/>
                <a:gd name="connsiteY5" fmla="*/ 2897886 h 2916936"/>
                <a:gd name="connsiteX0" fmla="*/ 0 w 4324350"/>
                <a:gd name="connsiteY0" fmla="*/ 2878143 h 2916243"/>
                <a:gd name="connsiteX1" fmla="*/ 833718 w 4324350"/>
                <a:gd name="connsiteY1" fmla="*/ 1592 h 2916243"/>
                <a:gd name="connsiteX2" fmla="*/ 2201954 w 4324350"/>
                <a:gd name="connsiteY2" fmla="*/ 2466198 h 2916243"/>
                <a:gd name="connsiteX3" fmla="*/ 4286250 w 4324350"/>
                <a:gd name="connsiteY3" fmla="*/ 2916243 h 2916243"/>
                <a:gd name="connsiteX4" fmla="*/ 4286250 w 4324350"/>
                <a:gd name="connsiteY4" fmla="*/ 2916243 h 2916243"/>
                <a:gd name="connsiteX5" fmla="*/ 4324350 w 4324350"/>
                <a:gd name="connsiteY5" fmla="*/ 2897193 h 2916243"/>
                <a:gd name="connsiteX0" fmla="*/ 0 w 4324350"/>
                <a:gd name="connsiteY0" fmla="*/ 2878356 h 2916456"/>
                <a:gd name="connsiteX1" fmla="*/ 833718 w 4324350"/>
                <a:gd name="connsiteY1" fmla="*/ 1805 h 2916456"/>
                <a:gd name="connsiteX2" fmla="*/ 2273671 w 4324350"/>
                <a:gd name="connsiteY2" fmla="*/ 2441246 h 2916456"/>
                <a:gd name="connsiteX3" fmla="*/ 4286250 w 4324350"/>
                <a:gd name="connsiteY3" fmla="*/ 2916456 h 2916456"/>
                <a:gd name="connsiteX4" fmla="*/ 4286250 w 4324350"/>
                <a:gd name="connsiteY4" fmla="*/ 2916456 h 2916456"/>
                <a:gd name="connsiteX5" fmla="*/ 4324350 w 4324350"/>
                <a:gd name="connsiteY5" fmla="*/ 2897406 h 2916456"/>
                <a:gd name="connsiteX0" fmla="*/ 0 w 4324350"/>
                <a:gd name="connsiteY0" fmla="*/ 2878400 h 2916500"/>
                <a:gd name="connsiteX1" fmla="*/ 833718 w 4324350"/>
                <a:gd name="connsiteY1" fmla="*/ 1849 h 2916500"/>
                <a:gd name="connsiteX2" fmla="*/ 2273671 w 4324350"/>
                <a:gd name="connsiteY2" fmla="*/ 2441290 h 2916500"/>
                <a:gd name="connsiteX3" fmla="*/ 4286250 w 4324350"/>
                <a:gd name="connsiteY3" fmla="*/ 2916500 h 2916500"/>
                <a:gd name="connsiteX4" fmla="*/ 4286250 w 4324350"/>
                <a:gd name="connsiteY4" fmla="*/ 2916500 h 2916500"/>
                <a:gd name="connsiteX5" fmla="*/ 4324350 w 4324350"/>
                <a:gd name="connsiteY5" fmla="*/ 2897450 h 2916500"/>
                <a:gd name="connsiteX0" fmla="*/ 0 w 4324350"/>
                <a:gd name="connsiteY0" fmla="*/ 2877055 h 2917380"/>
                <a:gd name="connsiteX1" fmla="*/ 833718 w 4324350"/>
                <a:gd name="connsiteY1" fmla="*/ 504 h 2917380"/>
                <a:gd name="connsiteX2" fmla="*/ 2327459 w 4324350"/>
                <a:gd name="connsiteY2" fmla="*/ 2641254 h 2917380"/>
                <a:gd name="connsiteX3" fmla="*/ 4286250 w 4324350"/>
                <a:gd name="connsiteY3" fmla="*/ 2915155 h 2917380"/>
                <a:gd name="connsiteX4" fmla="*/ 4286250 w 4324350"/>
                <a:gd name="connsiteY4" fmla="*/ 2915155 h 2917380"/>
                <a:gd name="connsiteX5" fmla="*/ 4324350 w 4324350"/>
                <a:gd name="connsiteY5" fmla="*/ 2896105 h 2917380"/>
                <a:gd name="connsiteX0" fmla="*/ 0 w 4324350"/>
                <a:gd name="connsiteY0" fmla="*/ 2877055 h 2917379"/>
                <a:gd name="connsiteX1" fmla="*/ 833718 w 4324350"/>
                <a:gd name="connsiteY1" fmla="*/ 504 h 2917379"/>
                <a:gd name="connsiteX2" fmla="*/ 2578471 w 4324350"/>
                <a:gd name="connsiteY2" fmla="*/ 2641254 h 2917379"/>
                <a:gd name="connsiteX3" fmla="*/ 4286250 w 4324350"/>
                <a:gd name="connsiteY3" fmla="*/ 2915155 h 2917379"/>
                <a:gd name="connsiteX4" fmla="*/ 4286250 w 4324350"/>
                <a:gd name="connsiteY4" fmla="*/ 2915155 h 2917379"/>
                <a:gd name="connsiteX5" fmla="*/ 4324350 w 4324350"/>
                <a:gd name="connsiteY5" fmla="*/ 2896105 h 2917379"/>
                <a:gd name="connsiteX0" fmla="*/ 0 w 4324350"/>
                <a:gd name="connsiteY0" fmla="*/ 2878400 h 2916499"/>
                <a:gd name="connsiteX1" fmla="*/ 833718 w 4324350"/>
                <a:gd name="connsiteY1" fmla="*/ 1849 h 2916499"/>
                <a:gd name="connsiteX2" fmla="*/ 2650188 w 4324350"/>
                <a:gd name="connsiteY2" fmla="*/ 2441290 h 2916499"/>
                <a:gd name="connsiteX3" fmla="*/ 4286250 w 4324350"/>
                <a:gd name="connsiteY3" fmla="*/ 2916500 h 2916499"/>
                <a:gd name="connsiteX4" fmla="*/ 4286250 w 4324350"/>
                <a:gd name="connsiteY4" fmla="*/ 2916500 h 2916499"/>
                <a:gd name="connsiteX5" fmla="*/ 4324350 w 4324350"/>
                <a:gd name="connsiteY5" fmla="*/ 2897450 h 2916499"/>
                <a:gd name="connsiteX0" fmla="*/ 0 w 4324350"/>
                <a:gd name="connsiteY0" fmla="*/ 2878400 h 2916500"/>
                <a:gd name="connsiteX1" fmla="*/ 833718 w 4324350"/>
                <a:gd name="connsiteY1" fmla="*/ 1849 h 2916500"/>
                <a:gd name="connsiteX2" fmla="*/ 2650188 w 4324350"/>
                <a:gd name="connsiteY2" fmla="*/ 2441290 h 2916500"/>
                <a:gd name="connsiteX3" fmla="*/ 4286250 w 4324350"/>
                <a:gd name="connsiteY3" fmla="*/ 2916500 h 2916500"/>
                <a:gd name="connsiteX4" fmla="*/ 4286250 w 4324350"/>
                <a:gd name="connsiteY4" fmla="*/ 2916500 h 2916500"/>
                <a:gd name="connsiteX5" fmla="*/ 4324350 w 4324350"/>
                <a:gd name="connsiteY5" fmla="*/ 2897450 h 2916500"/>
                <a:gd name="connsiteX0" fmla="*/ 0 w 4324350"/>
                <a:gd name="connsiteY0" fmla="*/ 2878279 h 2916379"/>
                <a:gd name="connsiteX1" fmla="*/ 833718 w 4324350"/>
                <a:gd name="connsiteY1" fmla="*/ 1728 h 2916379"/>
                <a:gd name="connsiteX2" fmla="*/ 2650188 w 4324350"/>
                <a:gd name="connsiteY2" fmla="*/ 2441169 h 2916379"/>
                <a:gd name="connsiteX3" fmla="*/ 4286250 w 4324350"/>
                <a:gd name="connsiteY3" fmla="*/ 2916379 h 2916379"/>
                <a:gd name="connsiteX4" fmla="*/ 4286250 w 4324350"/>
                <a:gd name="connsiteY4" fmla="*/ 2916379 h 2916379"/>
                <a:gd name="connsiteX5" fmla="*/ 4324350 w 4324350"/>
                <a:gd name="connsiteY5" fmla="*/ 2897329 h 2916379"/>
                <a:gd name="connsiteX0" fmla="*/ 0 w 4324350"/>
                <a:gd name="connsiteY0" fmla="*/ 2879534 h 2917634"/>
                <a:gd name="connsiteX1" fmla="*/ 833718 w 4324350"/>
                <a:gd name="connsiteY1" fmla="*/ 2983 h 2917634"/>
                <a:gd name="connsiteX2" fmla="*/ 2757764 w 4324350"/>
                <a:gd name="connsiteY2" fmla="*/ 2316606 h 2917634"/>
                <a:gd name="connsiteX3" fmla="*/ 4286250 w 4324350"/>
                <a:gd name="connsiteY3" fmla="*/ 2917634 h 2917634"/>
                <a:gd name="connsiteX4" fmla="*/ 4286250 w 4324350"/>
                <a:gd name="connsiteY4" fmla="*/ 2917634 h 2917634"/>
                <a:gd name="connsiteX5" fmla="*/ 4324350 w 4324350"/>
                <a:gd name="connsiteY5" fmla="*/ 2898584 h 2917634"/>
                <a:gd name="connsiteX0" fmla="*/ 0 w 4324350"/>
                <a:gd name="connsiteY0" fmla="*/ 2879752 h 2917852"/>
                <a:gd name="connsiteX1" fmla="*/ 833718 w 4324350"/>
                <a:gd name="connsiteY1" fmla="*/ 3201 h 2917852"/>
                <a:gd name="connsiteX2" fmla="*/ 2757764 w 4324350"/>
                <a:gd name="connsiteY2" fmla="*/ 2316824 h 2917852"/>
                <a:gd name="connsiteX3" fmla="*/ 4286250 w 4324350"/>
                <a:gd name="connsiteY3" fmla="*/ 2917852 h 2917852"/>
                <a:gd name="connsiteX4" fmla="*/ 4286250 w 4324350"/>
                <a:gd name="connsiteY4" fmla="*/ 2917852 h 2917852"/>
                <a:gd name="connsiteX5" fmla="*/ 4324350 w 4324350"/>
                <a:gd name="connsiteY5" fmla="*/ 2898802 h 2917852"/>
                <a:gd name="connsiteX0" fmla="*/ 0 w 4324350"/>
                <a:gd name="connsiteY0" fmla="*/ 2880777 h 2918877"/>
                <a:gd name="connsiteX1" fmla="*/ 833718 w 4324350"/>
                <a:gd name="connsiteY1" fmla="*/ 4226 h 2918877"/>
                <a:gd name="connsiteX2" fmla="*/ 2524682 w 4324350"/>
                <a:gd name="connsiteY2" fmla="*/ 2242358 h 2918877"/>
                <a:gd name="connsiteX3" fmla="*/ 4286250 w 4324350"/>
                <a:gd name="connsiteY3" fmla="*/ 2918877 h 2918877"/>
                <a:gd name="connsiteX4" fmla="*/ 4286250 w 4324350"/>
                <a:gd name="connsiteY4" fmla="*/ 2918877 h 2918877"/>
                <a:gd name="connsiteX5" fmla="*/ 4324350 w 4324350"/>
                <a:gd name="connsiteY5" fmla="*/ 2899827 h 2918877"/>
                <a:gd name="connsiteX0" fmla="*/ 0 w 4324350"/>
                <a:gd name="connsiteY0" fmla="*/ 2881442 h 2919542"/>
                <a:gd name="connsiteX1" fmla="*/ 833718 w 4324350"/>
                <a:gd name="connsiteY1" fmla="*/ 4891 h 2919542"/>
                <a:gd name="connsiteX2" fmla="*/ 2524682 w 4324350"/>
                <a:gd name="connsiteY2" fmla="*/ 2243023 h 2919542"/>
                <a:gd name="connsiteX3" fmla="*/ 4286250 w 4324350"/>
                <a:gd name="connsiteY3" fmla="*/ 2919542 h 2919542"/>
                <a:gd name="connsiteX4" fmla="*/ 4286250 w 4324350"/>
                <a:gd name="connsiteY4" fmla="*/ 2919542 h 2919542"/>
                <a:gd name="connsiteX5" fmla="*/ 4324350 w 4324350"/>
                <a:gd name="connsiteY5" fmla="*/ 2900492 h 291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24350" h="2919542">
                  <a:moveTo>
                    <a:pt x="0" y="2881442"/>
                  </a:moveTo>
                  <a:cubicBezTo>
                    <a:pt x="217487" y="1484442"/>
                    <a:pt x="412938" y="111294"/>
                    <a:pt x="833718" y="4891"/>
                  </a:cubicBezTo>
                  <a:cubicBezTo>
                    <a:pt x="1254498" y="-101512"/>
                    <a:pt x="1518955" y="1555935"/>
                    <a:pt x="2524682" y="2243023"/>
                  </a:cubicBezTo>
                  <a:cubicBezTo>
                    <a:pt x="3530409" y="2930111"/>
                    <a:pt x="4001620" y="2873892"/>
                    <a:pt x="4286250" y="2919542"/>
                  </a:cubicBezTo>
                  <a:lnTo>
                    <a:pt x="4286250" y="2919542"/>
                  </a:lnTo>
                  <a:lnTo>
                    <a:pt x="4324350" y="2900492"/>
                  </a:lnTo>
                </a:path>
              </a:pathLst>
            </a:custGeom>
            <a:noFill/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 flipH="1">
                  <a:off x="9065350" y="4726145"/>
                  <a:ext cx="20614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sz="32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𝑬</m:t>
                        </m:r>
                        <m:r>
                          <a:rPr lang="el-GR" sz="3200" b="1" i="1" baseline="-250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𝜷</m:t>
                        </m:r>
                      </m:oMath>
                    </m:oMathPara>
                  </a14:m>
                  <a:endParaRPr lang="en-GB" sz="3200" b="1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9065350" y="4726145"/>
                  <a:ext cx="2061452" cy="584775"/>
                </a:xfrm>
                <a:prstGeom prst="rect">
                  <a:avLst/>
                </a:prstGeom>
                <a:blipFill>
                  <a:blip r:embed="rId3"/>
                  <a:stretch>
                    <a:fillRect b="-104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 flipH="1">
                <a:off x="7392144" y="5085184"/>
                <a:ext cx="20614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3200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𝑸</m:t>
                      </m:r>
                      <m:r>
                        <a:rPr lang="el-GR" sz="3200" b="1" i="1" baseline="-25000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𝜷</m:t>
                      </m:r>
                    </m:oMath>
                  </m:oMathPara>
                </a14:m>
                <a:endParaRPr lang="en-GB" sz="3200" b="1" baseline="-250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392144" y="5085184"/>
                <a:ext cx="206145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FB3E9357-3568-4A32-B0FA-A020A3E98224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4C6FA29-5C18-4F31-8463-175858954369}"/>
                  </a:ext>
                </a:extLst>
              </p:cNvPr>
              <p:cNvSpPr/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solidFill>
                <a:srgbClr val="A80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GB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-spectrum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4C6FA29-5C18-4F31-8463-1758589543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blipFill>
                <a:blip r:embed="rId5"/>
                <a:stretch>
                  <a:fillRect b="-14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lide Number Placeholder 9">
            <a:extLst>
              <a:ext uri="{FF2B5EF4-FFF2-40B4-BE49-F238E27FC236}">
                <a16:creationId xmlns:a16="http://schemas.microsoft.com/office/drawing/2014/main" id="{5D0FC5CA-581C-496A-A763-22C788FFFD42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C3179E-EE8D-476F-A506-1D8D44E0B53D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3AEF68EC-0AEA-4ABA-B3AD-02A6BE0A0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picture containing icon&#10;&#10;Description automatically generated">
            <a:extLst>
              <a:ext uri="{FF2B5EF4-FFF2-40B4-BE49-F238E27FC236}">
                <a16:creationId xmlns:a16="http://schemas.microsoft.com/office/drawing/2014/main" id="{9E00A5D1-8E61-479D-8018-BD8A01FDFC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52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3161674" y="1778173"/>
            <a:ext cx="7965128" cy="3532747"/>
            <a:chOff x="3161674" y="1778173"/>
            <a:chExt cx="7965128" cy="3532747"/>
          </a:xfrm>
        </p:grpSpPr>
        <p:grpSp>
          <p:nvGrpSpPr>
            <p:cNvPr id="25" name="Group 24"/>
            <p:cNvGrpSpPr/>
            <p:nvPr/>
          </p:nvGrpSpPr>
          <p:grpSpPr>
            <a:xfrm>
              <a:off x="3161674" y="1778173"/>
              <a:ext cx="5868652" cy="3240360"/>
              <a:chOff x="3161674" y="2096269"/>
              <a:chExt cx="5868652" cy="3240360"/>
            </a:xfrm>
          </p:grpSpPr>
          <p:cxnSp>
            <p:nvCxnSpPr>
              <p:cNvPr id="3" name="Straight Arrow Connector 2"/>
              <p:cNvCxnSpPr>
                <a:cxnSpLocks/>
              </p:cNvCxnSpPr>
              <p:nvPr/>
            </p:nvCxnSpPr>
            <p:spPr>
              <a:xfrm flipV="1">
                <a:off x="3161674" y="2096269"/>
                <a:ext cx="0" cy="3240360"/>
              </a:xfrm>
              <a:prstGeom prst="straightConnector1">
                <a:avLst/>
              </a:prstGeom>
              <a:ln w="4762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>
                <a:cxnSpLocks/>
              </p:cNvCxnSpPr>
              <p:nvPr/>
            </p:nvCxnSpPr>
            <p:spPr>
              <a:xfrm flipV="1">
                <a:off x="3161674" y="5328499"/>
                <a:ext cx="5868652" cy="8130"/>
              </a:xfrm>
              <a:prstGeom prst="straightConnector1">
                <a:avLst/>
              </a:prstGeom>
              <a:ln w="4762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Freeform: Shape 42"/>
            <p:cNvSpPr/>
            <p:nvPr/>
          </p:nvSpPr>
          <p:spPr>
            <a:xfrm>
              <a:off x="4223805" y="4166737"/>
              <a:ext cx="3351860" cy="764704"/>
            </a:xfrm>
            <a:custGeom>
              <a:avLst/>
              <a:gdLst>
                <a:gd name="connsiteX0" fmla="*/ 0 w 4324350"/>
                <a:gd name="connsiteY0" fmla="*/ 2879059 h 2917159"/>
                <a:gd name="connsiteX1" fmla="*/ 762000 w 4324350"/>
                <a:gd name="connsiteY1" fmla="*/ 2509 h 2917159"/>
                <a:gd name="connsiteX2" fmla="*/ 1962150 w 4324350"/>
                <a:gd name="connsiteY2" fmla="*/ 2383759 h 2917159"/>
                <a:gd name="connsiteX3" fmla="*/ 4286250 w 4324350"/>
                <a:gd name="connsiteY3" fmla="*/ 2917159 h 2917159"/>
                <a:gd name="connsiteX4" fmla="*/ 4286250 w 4324350"/>
                <a:gd name="connsiteY4" fmla="*/ 2917159 h 2917159"/>
                <a:gd name="connsiteX5" fmla="*/ 4324350 w 4324350"/>
                <a:gd name="connsiteY5" fmla="*/ 2898109 h 2917159"/>
                <a:gd name="connsiteX0" fmla="*/ 0 w 4324350"/>
                <a:gd name="connsiteY0" fmla="*/ 2877828 h 2915928"/>
                <a:gd name="connsiteX1" fmla="*/ 762000 w 4324350"/>
                <a:gd name="connsiteY1" fmla="*/ 1278 h 2915928"/>
                <a:gd name="connsiteX2" fmla="*/ 2076450 w 4324350"/>
                <a:gd name="connsiteY2" fmla="*/ 2516210 h 2915928"/>
                <a:gd name="connsiteX3" fmla="*/ 4286250 w 4324350"/>
                <a:gd name="connsiteY3" fmla="*/ 2915928 h 2915928"/>
                <a:gd name="connsiteX4" fmla="*/ 4286250 w 4324350"/>
                <a:gd name="connsiteY4" fmla="*/ 2915928 h 2915928"/>
                <a:gd name="connsiteX5" fmla="*/ 4324350 w 4324350"/>
                <a:gd name="connsiteY5" fmla="*/ 2896878 h 2915928"/>
                <a:gd name="connsiteX0" fmla="*/ 0 w 4324350"/>
                <a:gd name="connsiteY0" fmla="*/ 2879870 h 2917970"/>
                <a:gd name="connsiteX1" fmla="*/ 762000 w 4324350"/>
                <a:gd name="connsiteY1" fmla="*/ 3320 h 2917970"/>
                <a:gd name="connsiteX2" fmla="*/ 2148167 w 4324350"/>
                <a:gd name="connsiteY2" fmla="*/ 2316943 h 2917970"/>
                <a:gd name="connsiteX3" fmla="*/ 4286250 w 4324350"/>
                <a:gd name="connsiteY3" fmla="*/ 2917970 h 2917970"/>
                <a:gd name="connsiteX4" fmla="*/ 4286250 w 4324350"/>
                <a:gd name="connsiteY4" fmla="*/ 2917970 h 2917970"/>
                <a:gd name="connsiteX5" fmla="*/ 4324350 w 4324350"/>
                <a:gd name="connsiteY5" fmla="*/ 2898920 h 2917970"/>
                <a:gd name="connsiteX0" fmla="*/ 0 w 4324350"/>
                <a:gd name="connsiteY0" fmla="*/ 2880291 h 2918391"/>
                <a:gd name="connsiteX1" fmla="*/ 762000 w 4324350"/>
                <a:gd name="connsiteY1" fmla="*/ 3741 h 2918391"/>
                <a:gd name="connsiteX2" fmla="*/ 2148167 w 4324350"/>
                <a:gd name="connsiteY2" fmla="*/ 2317364 h 2918391"/>
                <a:gd name="connsiteX3" fmla="*/ 4286250 w 4324350"/>
                <a:gd name="connsiteY3" fmla="*/ 2918391 h 2918391"/>
                <a:gd name="connsiteX4" fmla="*/ 4286250 w 4324350"/>
                <a:gd name="connsiteY4" fmla="*/ 2918391 h 2918391"/>
                <a:gd name="connsiteX5" fmla="*/ 4324350 w 4324350"/>
                <a:gd name="connsiteY5" fmla="*/ 2899341 h 2918391"/>
                <a:gd name="connsiteX0" fmla="*/ 0 w 4324350"/>
                <a:gd name="connsiteY0" fmla="*/ 2881967 h 2920067"/>
                <a:gd name="connsiteX1" fmla="*/ 762000 w 4324350"/>
                <a:gd name="connsiteY1" fmla="*/ 5417 h 2920067"/>
                <a:gd name="connsiteX2" fmla="*/ 2040590 w 4324350"/>
                <a:gd name="connsiteY2" fmla="*/ 2218385 h 2920067"/>
                <a:gd name="connsiteX3" fmla="*/ 4286250 w 4324350"/>
                <a:gd name="connsiteY3" fmla="*/ 2920067 h 2920067"/>
                <a:gd name="connsiteX4" fmla="*/ 4286250 w 4324350"/>
                <a:gd name="connsiteY4" fmla="*/ 2920067 h 2920067"/>
                <a:gd name="connsiteX5" fmla="*/ 4324350 w 4324350"/>
                <a:gd name="connsiteY5" fmla="*/ 2901017 h 2920067"/>
                <a:gd name="connsiteX0" fmla="*/ 0 w 4324350"/>
                <a:gd name="connsiteY0" fmla="*/ 2881337 h 2919437"/>
                <a:gd name="connsiteX1" fmla="*/ 941294 w 4324350"/>
                <a:gd name="connsiteY1" fmla="*/ 4787 h 2919437"/>
                <a:gd name="connsiteX2" fmla="*/ 2040590 w 4324350"/>
                <a:gd name="connsiteY2" fmla="*/ 2217755 h 2919437"/>
                <a:gd name="connsiteX3" fmla="*/ 4286250 w 4324350"/>
                <a:gd name="connsiteY3" fmla="*/ 2919437 h 2919437"/>
                <a:gd name="connsiteX4" fmla="*/ 4286250 w 4324350"/>
                <a:gd name="connsiteY4" fmla="*/ 2919437 h 2919437"/>
                <a:gd name="connsiteX5" fmla="*/ 4324350 w 4324350"/>
                <a:gd name="connsiteY5" fmla="*/ 2900387 h 2919437"/>
                <a:gd name="connsiteX0" fmla="*/ 0 w 4324350"/>
                <a:gd name="connsiteY0" fmla="*/ 2876593 h 2914693"/>
                <a:gd name="connsiteX1" fmla="*/ 941294 w 4324350"/>
                <a:gd name="connsiteY1" fmla="*/ 43 h 2914693"/>
                <a:gd name="connsiteX2" fmla="*/ 2040590 w 4324350"/>
                <a:gd name="connsiteY2" fmla="*/ 2213011 h 2914693"/>
                <a:gd name="connsiteX3" fmla="*/ 4286250 w 4324350"/>
                <a:gd name="connsiteY3" fmla="*/ 2914693 h 2914693"/>
                <a:gd name="connsiteX4" fmla="*/ 4286250 w 4324350"/>
                <a:gd name="connsiteY4" fmla="*/ 2914693 h 2914693"/>
                <a:gd name="connsiteX5" fmla="*/ 4324350 w 4324350"/>
                <a:gd name="connsiteY5" fmla="*/ 2895643 h 2914693"/>
                <a:gd name="connsiteX0" fmla="*/ 0 w 4324350"/>
                <a:gd name="connsiteY0" fmla="*/ 2876593 h 2914693"/>
                <a:gd name="connsiteX1" fmla="*/ 941294 w 4324350"/>
                <a:gd name="connsiteY1" fmla="*/ 43 h 2914693"/>
                <a:gd name="connsiteX2" fmla="*/ 2040590 w 4324350"/>
                <a:gd name="connsiteY2" fmla="*/ 2213011 h 2914693"/>
                <a:gd name="connsiteX3" fmla="*/ 4286250 w 4324350"/>
                <a:gd name="connsiteY3" fmla="*/ 2914693 h 2914693"/>
                <a:gd name="connsiteX4" fmla="*/ 4286250 w 4324350"/>
                <a:gd name="connsiteY4" fmla="*/ 2914693 h 2914693"/>
                <a:gd name="connsiteX5" fmla="*/ 4324350 w 4324350"/>
                <a:gd name="connsiteY5" fmla="*/ 2895643 h 2914693"/>
                <a:gd name="connsiteX0" fmla="*/ 0 w 4324350"/>
                <a:gd name="connsiteY0" fmla="*/ 2878973 h 2917073"/>
                <a:gd name="connsiteX1" fmla="*/ 941294 w 4324350"/>
                <a:gd name="connsiteY1" fmla="*/ 2423 h 2917073"/>
                <a:gd name="connsiteX2" fmla="*/ 2148166 w 4324350"/>
                <a:gd name="connsiteY2" fmla="*/ 2391537 h 2917073"/>
                <a:gd name="connsiteX3" fmla="*/ 4286250 w 4324350"/>
                <a:gd name="connsiteY3" fmla="*/ 2917073 h 2917073"/>
                <a:gd name="connsiteX4" fmla="*/ 4286250 w 4324350"/>
                <a:gd name="connsiteY4" fmla="*/ 2917073 h 2917073"/>
                <a:gd name="connsiteX5" fmla="*/ 4324350 w 4324350"/>
                <a:gd name="connsiteY5" fmla="*/ 2898023 h 2917073"/>
                <a:gd name="connsiteX0" fmla="*/ 0 w 4324350"/>
                <a:gd name="connsiteY0" fmla="*/ 2878974 h 2917074"/>
                <a:gd name="connsiteX1" fmla="*/ 833718 w 4324350"/>
                <a:gd name="connsiteY1" fmla="*/ 2423 h 2917074"/>
                <a:gd name="connsiteX2" fmla="*/ 2148166 w 4324350"/>
                <a:gd name="connsiteY2" fmla="*/ 2391538 h 2917074"/>
                <a:gd name="connsiteX3" fmla="*/ 4286250 w 4324350"/>
                <a:gd name="connsiteY3" fmla="*/ 2917074 h 2917074"/>
                <a:gd name="connsiteX4" fmla="*/ 4286250 w 4324350"/>
                <a:gd name="connsiteY4" fmla="*/ 2917074 h 2917074"/>
                <a:gd name="connsiteX5" fmla="*/ 4324350 w 4324350"/>
                <a:gd name="connsiteY5" fmla="*/ 2898024 h 2917074"/>
                <a:gd name="connsiteX0" fmla="*/ 0 w 4324350"/>
                <a:gd name="connsiteY0" fmla="*/ 2878836 h 2916936"/>
                <a:gd name="connsiteX1" fmla="*/ 833718 w 4324350"/>
                <a:gd name="connsiteY1" fmla="*/ 2285 h 2916936"/>
                <a:gd name="connsiteX2" fmla="*/ 2148166 w 4324350"/>
                <a:gd name="connsiteY2" fmla="*/ 2391400 h 2916936"/>
                <a:gd name="connsiteX3" fmla="*/ 4286250 w 4324350"/>
                <a:gd name="connsiteY3" fmla="*/ 2916936 h 2916936"/>
                <a:gd name="connsiteX4" fmla="*/ 4286250 w 4324350"/>
                <a:gd name="connsiteY4" fmla="*/ 2916936 h 2916936"/>
                <a:gd name="connsiteX5" fmla="*/ 4324350 w 4324350"/>
                <a:gd name="connsiteY5" fmla="*/ 2897886 h 2916936"/>
                <a:gd name="connsiteX0" fmla="*/ 0 w 4324350"/>
                <a:gd name="connsiteY0" fmla="*/ 2878143 h 2916243"/>
                <a:gd name="connsiteX1" fmla="*/ 833718 w 4324350"/>
                <a:gd name="connsiteY1" fmla="*/ 1592 h 2916243"/>
                <a:gd name="connsiteX2" fmla="*/ 2201954 w 4324350"/>
                <a:gd name="connsiteY2" fmla="*/ 2466198 h 2916243"/>
                <a:gd name="connsiteX3" fmla="*/ 4286250 w 4324350"/>
                <a:gd name="connsiteY3" fmla="*/ 2916243 h 2916243"/>
                <a:gd name="connsiteX4" fmla="*/ 4286250 w 4324350"/>
                <a:gd name="connsiteY4" fmla="*/ 2916243 h 2916243"/>
                <a:gd name="connsiteX5" fmla="*/ 4324350 w 4324350"/>
                <a:gd name="connsiteY5" fmla="*/ 2897193 h 2916243"/>
                <a:gd name="connsiteX0" fmla="*/ 0 w 4324350"/>
                <a:gd name="connsiteY0" fmla="*/ 2878356 h 2916456"/>
                <a:gd name="connsiteX1" fmla="*/ 833718 w 4324350"/>
                <a:gd name="connsiteY1" fmla="*/ 1805 h 2916456"/>
                <a:gd name="connsiteX2" fmla="*/ 2273671 w 4324350"/>
                <a:gd name="connsiteY2" fmla="*/ 2441246 h 2916456"/>
                <a:gd name="connsiteX3" fmla="*/ 4286250 w 4324350"/>
                <a:gd name="connsiteY3" fmla="*/ 2916456 h 2916456"/>
                <a:gd name="connsiteX4" fmla="*/ 4286250 w 4324350"/>
                <a:gd name="connsiteY4" fmla="*/ 2916456 h 2916456"/>
                <a:gd name="connsiteX5" fmla="*/ 4324350 w 4324350"/>
                <a:gd name="connsiteY5" fmla="*/ 2897406 h 2916456"/>
                <a:gd name="connsiteX0" fmla="*/ 0 w 4324350"/>
                <a:gd name="connsiteY0" fmla="*/ 2878400 h 2916500"/>
                <a:gd name="connsiteX1" fmla="*/ 833718 w 4324350"/>
                <a:gd name="connsiteY1" fmla="*/ 1849 h 2916500"/>
                <a:gd name="connsiteX2" fmla="*/ 2273671 w 4324350"/>
                <a:gd name="connsiteY2" fmla="*/ 2441290 h 2916500"/>
                <a:gd name="connsiteX3" fmla="*/ 4286250 w 4324350"/>
                <a:gd name="connsiteY3" fmla="*/ 2916500 h 2916500"/>
                <a:gd name="connsiteX4" fmla="*/ 4286250 w 4324350"/>
                <a:gd name="connsiteY4" fmla="*/ 2916500 h 2916500"/>
                <a:gd name="connsiteX5" fmla="*/ 4324350 w 4324350"/>
                <a:gd name="connsiteY5" fmla="*/ 2897450 h 2916500"/>
                <a:gd name="connsiteX0" fmla="*/ 0 w 4324350"/>
                <a:gd name="connsiteY0" fmla="*/ 2877055 h 2917380"/>
                <a:gd name="connsiteX1" fmla="*/ 833718 w 4324350"/>
                <a:gd name="connsiteY1" fmla="*/ 504 h 2917380"/>
                <a:gd name="connsiteX2" fmla="*/ 2327459 w 4324350"/>
                <a:gd name="connsiteY2" fmla="*/ 2641254 h 2917380"/>
                <a:gd name="connsiteX3" fmla="*/ 4286250 w 4324350"/>
                <a:gd name="connsiteY3" fmla="*/ 2915155 h 2917380"/>
                <a:gd name="connsiteX4" fmla="*/ 4286250 w 4324350"/>
                <a:gd name="connsiteY4" fmla="*/ 2915155 h 2917380"/>
                <a:gd name="connsiteX5" fmla="*/ 4324350 w 4324350"/>
                <a:gd name="connsiteY5" fmla="*/ 2896105 h 2917380"/>
                <a:gd name="connsiteX0" fmla="*/ 0 w 4324350"/>
                <a:gd name="connsiteY0" fmla="*/ 2877055 h 2917379"/>
                <a:gd name="connsiteX1" fmla="*/ 833718 w 4324350"/>
                <a:gd name="connsiteY1" fmla="*/ 504 h 2917379"/>
                <a:gd name="connsiteX2" fmla="*/ 2578471 w 4324350"/>
                <a:gd name="connsiteY2" fmla="*/ 2641254 h 2917379"/>
                <a:gd name="connsiteX3" fmla="*/ 4286250 w 4324350"/>
                <a:gd name="connsiteY3" fmla="*/ 2915155 h 2917379"/>
                <a:gd name="connsiteX4" fmla="*/ 4286250 w 4324350"/>
                <a:gd name="connsiteY4" fmla="*/ 2915155 h 2917379"/>
                <a:gd name="connsiteX5" fmla="*/ 4324350 w 4324350"/>
                <a:gd name="connsiteY5" fmla="*/ 2896105 h 2917379"/>
                <a:gd name="connsiteX0" fmla="*/ 0 w 4324350"/>
                <a:gd name="connsiteY0" fmla="*/ 2878400 h 2916499"/>
                <a:gd name="connsiteX1" fmla="*/ 833718 w 4324350"/>
                <a:gd name="connsiteY1" fmla="*/ 1849 h 2916499"/>
                <a:gd name="connsiteX2" fmla="*/ 2650188 w 4324350"/>
                <a:gd name="connsiteY2" fmla="*/ 2441290 h 2916499"/>
                <a:gd name="connsiteX3" fmla="*/ 4286250 w 4324350"/>
                <a:gd name="connsiteY3" fmla="*/ 2916500 h 2916499"/>
                <a:gd name="connsiteX4" fmla="*/ 4286250 w 4324350"/>
                <a:gd name="connsiteY4" fmla="*/ 2916500 h 2916499"/>
                <a:gd name="connsiteX5" fmla="*/ 4324350 w 4324350"/>
                <a:gd name="connsiteY5" fmla="*/ 2897450 h 2916499"/>
                <a:gd name="connsiteX0" fmla="*/ 0 w 4324350"/>
                <a:gd name="connsiteY0" fmla="*/ 2878400 h 2916500"/>
                <a:gd name="connsiteX1" fmla="*/ 833718 w 4324350"/>
                <a:gd name="connsiteY1" fmla="*/ 1849 h 2916500"/>
                <a:gd name="connsiteX2" fmla="*/ 2650188 w 4324350"/>
                <a:gd name="connsiteY2" fmla="*/ 2441290 h 2916500"/>
                <a:gd name="connsiteX3" fmla="*/ 4286250 w 4324350"/>
                <a:gd name="connsiteY3" fmla="*/ 2916500 h 2916500"/>
                <a:gd name="connsiteX4" fmla="*/ 4286250 w 4324350"/>
                <a:gd name="connsiteY4" fmla="*/ 2916500 h 2916500"/>
                <a:gd name="connsiteX5" fmla="*/ 4324350 w 4324350"/>
                <a:gd name="connsiteY5" fmla="*/ 2897450 h 2916500"/>
                <a:gd name="connsiteX0" fmla="*/ 0 w 4324350"/>
                <a:gd name="connsiteY0" fmla="*/ 2878279 h 2916379"/>
                <a:gd name="connsiteX1" fmla="*/ 833718 w 4324350"/>
                <a:gd name="connsiteY1" fmla="*/ 1728 h 2916379"/>
                <a:gd name="connsiteX2" fmla="*/ 2650188 w 4324350"/>
                <a:gd name="connsiteY2" fmla="*/ 2441169 h 2916379"/>
                <a:gd name="connsiteX3" fmla="*/ 4286250 w 4324350"/>
                <a:gd name="connsiteY3" fmla="*/ 2916379 h 2916379"/>
                <a:gd name="connsiteX4" fmla="*/ 4286250 w 4324350"/>
                <a:gd name="connsiteY4" fmla="*/ 2916379 h 2916379"/>
                <a:gd name="connsiteX5" fmla="*/ 4324350 w 4324350"/>
                <a:gd name="connsiteY5" fmla="*/ 2897329 h 2916379"/>
                <a:gd name="connsiteX0" fmla="*/ 0 w 4324350"/>
                <a:gd name="connsiteY0" fmla="*/ 2879534 h 2917634"/>
                <a:gd name="connsiteX1" fmla="*/ 833718 w 4324350"/>
                <a:gd name="connsiteY1" fmla="*/ 2983 h 2917634"/>
                <a:gd name="connsiteX2" fmla="*/ 2757764 w 4324350"/>
                <a:gd name="connsiteY2" fmla="*/ 2316606 h 2917634"/>
                <a:gd name="connsiteX3" fmla="*/ 4286250 w 4324350"/>
                <a:gd name="connsiteY3" fmla="*/ 2917634 h 2917634"/>
                <a:gd name="connsiteX4" fmla="*/ 4286250 w 4324350"/>
                <a:gd name="connsiteY4" fmla="*/ 2917634 h 2917634"/>
                <a:gd name="connsiteX5" fmla="*/ 4324350 w 4324350"/>
                <a:gd name="connsiteY5" fmla="*/ 2898584 h 2917634"/>
                <a:gd name="connsiteX0" fmla="*/ 0 w 4324350"/>
                <a:gd name="connsiteY0" fmla="*/ 2879752 h 2917852"/>
                <a:gd name="connsiteX1" fmla="*/ 833718 w 4324350"/>
                <a:gd name="connsiteY1" fmla="*/ 3201 h 2917852"/>
                <a:gd name="connsiteX2" fmla="*/ 2757764 w 4324350"/>
                <a:gd name="connsiteY2" fmla="*/ 2316824 h 2917852"/>
                <a:gd name="connsiteX3" fmla="*/ 4286250 w 4324350"/>
                <a:gd name="connsiteY3" fmla="*/ 2917852 h 2917852"/>
                <a:gd name="connsiteX4" fmla="*/ 4286250 w 4324350"/>
                <a:gd name="connsiteY4" fmla="*/ 2917852 h 2917852"/>
                <a:gd name="connsiteX5" fmla="*/ 4324350 w 4324350"/>
                <a:gd name="connsiteY5" fmla="*/ 2898802 h 2917852"/>
                <a:gd name="connsiteX0" fmla="*/ 0 w 4324350"/>
                <a:gd name="connsiteY0" fmla="*/ 2880777 h 2918877"/>
                <a:gd name="connsiteX1" fmla="*/ 833718 w 4324350"/>
                <a:gd name="connsiteY1" fmla="*/ 4226 h 2918877"/>
                <a:gd name="connsiteX2" fmla="*/ 2524682 w 4324350"/>
                <a:gd name="connsiteY2" fmla="*/ 2242358 h 2918877"/>
                <a:gd name="connsiteX3" fmla="*/ 4286250 w 4324350"/>
                <a:gd name="connsiteY3" fmla="*/ 2918877 h 2918877"/>
                <a:gd name="connsiteX4" fmla="*/ 4286250 w 4324350"/>
                <a:gd name="connsiteY4" fmla="*/ 2918877 h 2918877"/>
                <a:gd name="connsiteX5" fmla="*/ 4324350 w 4324350"/>
                <a:gd name="connsiteY5" fmla="*/ 2899827 h 2918877"/>
                <a:gd name="connsiteX0" fmla="*/ 0 w 4324350"/>
                <a:gd name="connsiteY0" fmla="*/ 2881442 h 2919542"/>
                <a:gd name="connsiteX1" fmla="*/ 833718 w 4324350"/>
                <a:gd name="connsiteY1" fmla="*/ 4891 h 2919542"/>
                <a:gd name="connsiteX2" fmla="*/ 2524682 w 4324350"/>
                <a:gd name="connsiteY2" fmla="*/ 2243023 h 2919542"/>
                <a:gd name="connsiteX3" fmla="*/ 4286250 w 4324350"/>
                <a:gd name="connsiteY3" fmla="*/ 2919542 h 2919542"/>
                <a:gd name="connsiteX4" fmla="*/ 4286250 w 4324350"/>
                <a:gd name="connsiteY4" fmla="*/ 2919542 h 2919542"/>
                <a:gd name="connsiteX5" fmla="*/ 4324350 w 4324350"/>
                <a:gd name="connsiteY5" fmla="*/ 2900492 h 291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24350" h="2919542">
                  <a:moveTo>
                    <a:pt x="0" y="2881442"/>
                  </a:moveTo>
                  <a:cubicBezTo>
                    <a:pt x="217487" y="1484442"/>
                    <a:pt x="412938" y="111294"/>
                    <a:pt x="833718" y="4891"/>
                  </a:cubicBezTo>
                  <a:cubicBezTo>
                    <a:pt x="1254498" y="-101512"/>
                    <a:pt x="1518955" y="1555935"/>
                    <a:pt x="2524682" y="2243023"/>
                  </a:cubicBezTo>
                  <a:cubicBezTo>
                    <a:pt x="3530409" y="2930111"/>
                    <a:pt x="4001620" y="2873892"/>
                    <a:pt x="4286250" y="2919542"/>
                  </a:cubicBezTo>
                  <a:lnTo>
                    <a:pt x="4286250" y="2919542"/>
                  </a:lnTo>
                  <a:lnTo>
                    <a:pt x="4324350" y="2900492"/>
                  </a:lnTo>
                </a:path>
              </a:pathLst>
            </a:custGeom>
            <a:noFill/>
            <a:ln w="635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2">
                      <a:lumMod val="50000"/>
                    </a:schemeClr>
                  </a:gs>
                  <a:gs pos="100000">
                    <a:schemeClr val="bg1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 flipH="1">
                  <a:off x="9065350" y="4726145"/>
                  <a:ext cx="20614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sz="32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𝑬</m:t>
                        </m:r>
                        <m:r>
                          <a:rPr lang="el-GR" sz="3200" b="1" i="1" baseline="-250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𝜷</m:t>
                        </m:r>
                      </m:oMath>
                    </m:oMathPara>
                  </a14:m>
                  <a:endParaRPr lang="en-GB" sz="3200" b="1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9065350" y="4726145"/>
                  <a:ext cx="2061452" cy="584775"/>
                </a:xfrm>
                <a:prstGeom prst="rect">
                  <a:avLst/>
                </a:prstGeom>
                <a:blipFill>
                  <a:blip r:embed="rId3"/>
                  <a:stretch>
                    <a:fillRect b="-104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 flipH="1">
                <a:off x="7392144" y="5085184"/>
                <a:ext cx="20614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3200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𝑸</m:t>
                      </m:r>
                      <m:r>
                        <a:rPr lang="el-GR" sz="3200" b="1" i="1" baseline="-25000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𝜷</m:t>
                      </m:r>
                    </m:oMath>
                  </m:oMathPara>
                </a14:m>
                <a:endParaRPr lang="en-GB" sz="3200" b="1" baseline="-250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392144" y="5085184"/>
                <a:ext cx="206145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FB3E9357-3568-4A32-B0FA-A020A3E98224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4C6FA29-5C18-4F31-8463-175858954369}"/>
                  </a:ext>
                </a:extLst>
              </p:cNvPr>
              <p:cNvSpPr/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solidFill>
                <a:srgbClr val="A80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GB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-spectrum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4C6FA29-5C18-4F31-8463-1758589543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blipFill>
                <a:blip r:embed="rId5"/>
                <a:stretch>
                  <a:fillRect b="-14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lide Number Placeholder 9">
            <a:extLst>
              <a:ext uri="{FF2B5EF4-FFF2-40B4-BE49-F238E27FC236}">
                <a16:creationId xmlns:a16="http://schemas.microsoft.com/office/drawing/2014/main" id="{5D0FC5CA-581C-496A-A763-22C788FFFD42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C3179E-EE8D-476F-A506-1D8D44E0B53D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3AEF68EC-0AEA-4ABA-B3AD-02A6BE0A0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picture containing icon&#10;&#10;Description automatically generated">
            <a:extLst>
              <a:ext uri="{FF2B5EF4-FFF2-40B4-BE49-F238E27FC236}">
                <a16:creationId xmlns:a16="http://schemas.microsoft.com/office/drawing/2014/main" id="{9E00A5D1-8E61-479D-8018-BD8A01FDFC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C3562ED-9B0E-CA4D-9897-97F28A1BE57E}"/>
              </a:ext>
            </a:extLst>
          </p:cNvPr>
          <p:cNvSpPr/>
          <p:nvPr/>
        </p:nvSpPr>
        <p:spPr>
          <a:xfrm>
            <a:off x="5031465" y="2915822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m</a:t>
            </a:r>
            <a:r>
              <a:rPr lang="en-DK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issing energy</a:t>
            </a:r>
            <a:endParaRPr lang="en-DK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A73B571-791C-274A-A7DB-02C2EB782486}"/>
              </a:ext>
            </a:extLst>
          </p:cNvPr>
          <p:cNvCxnSpPr>
            <a:cxnSpLocks/>
          </p:cNvCxnSpPr>
          <p:nvPr/>
        </p:nvCxnSpPr>
        <p:spPr>
          <a:xfrm flipH="1">
            <a:off x="4151784" y="3501008"/>
            <a:ext cx="3423798" cy="0"/>
          </a:xfrm>
          <a:prstGeom prst="straightConnector1">
            <a:avLst/>
          </a:prstGeom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/>
                </a:gs>
                <a:gs pos="0">
                  <a:schemeClr val="accent2">
                    <a:lumMod val="5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248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520280" y="2564904"/>
            <a:ext cx="864096" cy="864096"/>
          </a:xfrm>
          <a:prstGeom prst="ellipse">
            <a:avLst/>
          </a:prstGeom>
          <a:noFill/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Oval 24"/>
          <p:cNvSpPr/>
          <p:nvPr/>
        </p:nvSpPr>
        <p:spPr>
          <a:xfrm>
            <a:off x="8711952" y="2564904"/>
            <a:ext cx="864096" cy="864096"/>
          </a:xfrm>
          <a:prstGeom prst="ellipse">
            <a:avLst/>
          </a:prstGeom>
          <a:noFill/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6" name="Straight Arrow Connector 5"/>
          <p:cNvCxnSpPr>
            <a:stCxn id="2" idx="6"/>
          </p:cNvCxnSpPr>
          <p:nvPr/>
        </p:nvCxnSpPr>
        <p:spPr>
          <a:xfrm>
            <a:off x="3384376" y="2996952"/>
            <a:ext cx="1271464" cy="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4007768" y="2996952"/>
            <a:ext cx="3312368" cy="1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endCxn id="25" idx="2"/>
          </p:cNvCxnSpPr>
          <p:nvPr/>
        </p:nvCxnSpPr>
        <p:spPr>
          <a:xfrm>
            <a:off x="7104112" y="2996952"/>
            <a:ext cx="160784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</p:cNvCxnSpPr>
          <p:nvPr/>
        </p:nvCxnSpPr>
        <p:spPr>
          <a:xfrm>
            <a:off x="5807968" y="2996952"/>
            <a:ext cx="1512168" cy="144016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flipH="1">
            <a:off x="7367972" y="4311053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32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10416480" y="2636912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32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10449841" y="4311052"/>
            <a:ext cx="871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3200" b="1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 flipH="1">
            <a:off x="4301970" y="1665429"/>
            <a:ext cx="3588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</a:t>
            </a:r>
            <a:endParaRPr lang="en-GB" sz="3200" b="1" i="1" baseline="30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1127448" y="2636912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32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8EEBB7-FFC1-493F-9CDD-F24E25D11C8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024A548-DB9F-42B8-BCF9-A792463BDC27}"/>
                  </a:ext>
                </a:extLst>
              </p:cNvPr>
              <p:cNvSpPr/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solidFill>
                <a:srgbClr val="A80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GB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-decay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024A548-DB9F-42B8-BCF9-A792463BDC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blipFill>
                <a:blip r:embed="rId3"/>
                <a:stretch>
                  <a:fillRect b="-14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lide Number Placeholder 9">
            <a:extLst>
              <a:ext uri="{FF2B5EF4-FFF2-40B4-BE49-F238E27FC236}">
                <a16:creationId xmlns:a16="http://schemas.microsoft.com/office/drawing/2014/main" id="{C55617E1-024D-4047-BF06-70FDBF445F9F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598495-BFF9-48A0-80D4-A18710FC1682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B4A40935-52E7-40CF-93E9-D81403192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DAF96CE3-BF17-4868-9318-66AB36CF8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66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F0A2300-24E8-4BC7-97A4-E02FC96DC03A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3EDC9B-0436-4E75-989B-1202A592FFE6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Deus ex Machina</a:t>
            </a:r>
          </a:p>
        </p:txBody>
      </p:sp>
      <p:sp>
        <p:nvSpPr>
          <p:cNvPr id="29" name="Slide Number Placeholder 9">
            <a:extLst>
              <a:ext uri="{FF2B5EF4-FFF2-40B4-BE49-F238E27FC236}">
                <a16:creationId xmlns:a16="http://schemas.microsoft.com/office/drawing/2014/main" id="{BE489DBD-6BAE-4DE9-8F1C-4FADF4FC3195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505507-56D7-42E1-A876-6A9E3F5209BC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EA35282F-3FBA-4F25-A1ED-ED73C9B50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870CDAF1-B987-43E5-AACC-0B303E56D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C707B3-74E0-874E-953A-759C8901D745}"/>
              </a:ext>
            </a:extLst>
          </p:cNvPr>
          <p:cNvGrpSpPr/>
          <p:nvPr/>
        </p:nvGrpSpPr>
        <p:grpSpPr>
          <a:xfrm>
            <a:off x="695400" y="1628800"/>
            <a:ext cx="10842550" cy="3279378"/>
            <a:chOff x="479376" y="1628800"/>
            <a:chExt cx="10842550" cy="327937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C92C2E3-1C17-CB4F-9F3F-0F2CA0C76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0" t="22920"/>
            <a:stretch/>
          </p:blipFill>
          <p:spPr>
            <a:xfrm>
              <a:off x="479376" y="1628800"/>
              <a:ext cx="10842550" cy="327937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434119E-F448-6843-BF1A-F7F1E2606C54}"/>
                </a:ext>
              </a:extLst>
            </p:cNvPr>
            <p:cNvSpPr/>
            <p:nvPr/>
          </p:nvSpPr>
          <p:spPr>
            <a:xfrm>
              <a:off x="9264352" y="3933056"/>
              <a:ext cx="2057574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DK" sz="3600" dirty="0">
                  <a:solidFill>
                    <a:srgbClr val="3577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7015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A8EEBB7-FFC1-493F-9CDD-F24E25D11C8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024A548-DB9F-42B8-BCF9-A792463BDC27}"/>
                  </a:ext>
                </a:extLst>
              </p:cNvPr>
              <p:cNvSpPr/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solidFill>
                <a:srgbClr val="A80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GB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-decay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024A548-DB9F-42B8-BCF9-A792463BDC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blipFill>
                <a:blip r:embed="rId3"/>
                <a:stretch>
                  <a:fillRect b="-14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lide Number Placeholder 9">
            <a:extLst>
              <a:ext uri="{FF2B5EF4-FFF2-40B4-BE49-F238E27FC236}">
                <a16:creationId xmlns:a16="http://schemas.microsoft.com/office/drawing/2014/main" id="{C55617E1-024D-4047-BF06-70FDBF445F9F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598495-BFF9-48A0-80D4-A18710FC1682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B4A40935-52E7-40CF-93E9-D81403192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9C0F395-B929-453D-9F2C-C1F209D3CE4C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551384" y="1268760"/>
                <a:ext cx="8042276" cy="475252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9250" indent="-349250" algn="l" defTabSz="914400" rtl="0" eaLnBrk="1" latinLnBrk="0" hangingPunct="1">
                  <a:spcBef>
                    <a:spcPts val="2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36550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2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837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63650" indent="-2952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622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28800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1177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398713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6892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Wolfgang Pauli, Zurich – 1930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ts val="1400"/>
                  </a:spcBef>
                  <a:buClr>
                    <a:srgbClr val="C28583"/>
                  </a:buClr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Proposes ‘a desperate remedy’ to </a:t>
                </a:r>
                <a14:m>
                  <m:oMath xmlns:m="http://schemas.openxmlformats.org/officeDocument/2006/math">
                    <m:r>
                      <a:rPr lang="el-GR" sz="2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</a:p>
              <a:p>
                <a:pPr>
                  <a:spcBef>
                    <a:spcPts val="1400"/>
                  </a:spcBef>
                  <a:buClr>
                    <a:srgbClr val="C28583"/>
                  </a:buClr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Spin-half, electrically neutral particle</a:t>
                </a:r>
              </a:p>
              <a:p>
                <a:pPr>
                  <a:spcBef>
                    <a:spcPts val="1400"/>
                  </a:spcBef>
                  <a:buClr>
                    <a:srgbClr val="C28583"/>
                  </a:buClr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Light or massless, weakly-interacting</a:t>
                </a:r>
              </a:p>
              <a:p>
                <a:pPr marL="0" indent="0">
                  <a:spcBef>
                    <a:spcPts val="1400"/>
                  </a:spcBef>
                  <a:buClr>
                    <a:srgbClr val="C28583"/>
                  </a:buClr>
                  <a:buNone/>
                </a:pP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spcBef>
                    <a:spcPts val="1400"/>
                  </a:spcBef>
                  <a:buClr>
                    <a:srgbClr val="C28583"/>
                  </a:buClr>
                  <a:buNone/>
                </a:pP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2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James Chadwick, Liverpool – 1932</a:t>
                </a:r>
              </a:p>
              <a:p>
                <a:pPr>
                  <a:spcBef>
                    <a:spcPts val="1400"/>
                  </a:spcBef>
                  <a:buClr>
                    <a:srgbClr val="C28583"/>
                  </a:buClr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Discovers the </a:t>
                </a:r>
                <a:r>
                  <a:rPr lang="en-US" sz="20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neutron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b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	a neutral, spin-half particle</a:t>
                </a:r>
              </a:p>
              <a:p>
                <a:pPr>
                  <a:spcBef>
                    <a:spcPts val="1400"/>
                  </a:spcBef>
                  <a:buClr>
                    <a:srgbClr val="C28583"/>
                  </a:buClr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Too heavy to explain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-decay</a:t>
                </a:r>
              </a:p>
            </p:txBody>
          </p:sp>
        </mc:Choice>
        <mc:Fallback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9C0F395-B929-453D-9F2C-C1F209D3CE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1268760"/>
                <a:ext cx="8042276" cy="4752529"/>
              </a:xfrm>
              <a:prstGeom prst="rect">
                <a:avLst/>
              </a:prstGeom>
              <a:blipFill>
                <a:blip r:embed="rId5"/>
                <a:stretch>
                  <a:fillRect l="-789" t="-532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D547010-0EBE-4E7E-948F-55EF5CD2E9AF}"/>
              </a:ext>
            </a:extLst>
          </p:cNvPr>
          <p:cNvSpPr>
            <a:spLocks noGrp="1"/>
          </p:cNvSpPr>
          <p:nvPr/>
        </p:nvSpPr>
        <p:spPr>
          <a:xfrm>
            <a:off x="6023992" y="1268759"/>
            <a:ext cx="5760640" cy="47525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Wolfgang Pauli, Zurich – 1930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have done something very bad</a:t>
            </a:r>
          </a:p>
          <a:p>
            <a:pPr marL="0" indent="0" algn="ctr">
              <a:buNone/>
            </a:pPr>
            <a:r>
              <a:rPr lang="en-US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by proposing a particle that</a:t>
            </a:r>
          </a:p>
          <a:p>
            <a:pPr marL="0" indent="0" algn="ctr">
              <a:buNone/>
            </a:pPr>
            <a:r>
              <a:rPr lang="en-US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cannot be detected…”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Chadwick, Liverpool – 1932</a:t>
            </a:r>
            <a:endParaRPr lang="en-US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Pauli’s particle needed a mass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1% of the proton mass</a:t>
            </a:r>
            <a:endParaRPr lang="en-US" i="1" baseline="-25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 descr="A picture containing icon&#10;&#10;Description automatically generated">
            <a:extLst>
              <a:ext uri="{FF2B5EF4-FFF2-40B4-BE49-F238E27FC236}">
                <a16:creationId xmlns:a16="http://schemas.microsoft.com/office/drawing/2014/main" id="{13373E08-2FAB-4BDE-99C8-196E205BE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13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/>
              <p:cNvSpPr>
                <a:spLocks noGrp="1"/>
              </p:cNvSpPr>
              <p:nvPr/>
            </p:nvSpPr>
            <p:spPr>
              <a:xfrm>
                <a:off x="2074862" y="1389856"/>
                <a:ext cx="9061698" cy="455942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349250" indent="-349250" algn="l" defTabSz="914400" rtl="0" eaLnBrk="1" latinLnBrk="0" hangingPunct="1">
                  <a:spcBef>
                    <a:spcPts val="2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36550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2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837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63650" indent="-2952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622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28800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1177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398713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6892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C24A5E"/>
                  </a:buClr>
                </a:pP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Conservation law</a:t>
                </a:r>
              </a:p>
              <a:p>
                <a:pPr>
                  <a:buClr>
                    <a:srgbClr val="C24A5E"/>
                  </a:buClr>
                </a:pPr>
                <a:r>
                  <a:rPr lang="en-GB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Ionising radiation</a:t>
                </a:r>
              </a:p>
              <a:p>
                <a:pPr>
                  <a:buClr>
                    <a:srgbClr val="C24A5E"/>
                  </a:buClr>
                </a:pPr>
                <a:r>
                  <a:rPr lang="en-GB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 spectra and quantisation</a:t>
                </a:r>
              </a:p>
              <a:p>
                <a:pPr marL="0" indent="0">
                  <a:buClr>
                    <a:srgbClr val="C24A5E"/>
                  </a:buClr>
                  <a:buNone/>
                </a:pPr>
                <a:endParaRPr lang="en-US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buClr>
                    <a:schemeClr val="accent2"/>
                  </a:buClr>
                  <a:buFont typeface="Courier New" panose="02070309020205020404" pitchFamily="49" charset="0"/>
                  <a:buChar char="o"/>
                </a:pPr>
                <a:r>
                  <a:rPr lang="en-GB" b="0" i="0" dirty="0">
                    <a:solidFill>
                      <a:srgbClr val="1D1C1D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Describe the properties of the </a:t>
                </a:r>
                <a14:m>
                  <m:oMath xmlns:m="http://schemas.openxmlformats.org/officeDocument/2006/math">
                    <m:r>
                      <a:rPr lang="el-GR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GB" b="0" i="0" dirty="0">
                    <a:solidFill>
                      <a:srgbClr val="1D1C1D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-decay spectrum which implied the presence of new unexplained physics.</a:t>
                </a:r>
              </a:p>
              <a:p>
                <a:pPr algn="l">
                  <a:buClr>
                    <a:schemeClr val="accent2"/>
                  </a:buClr>
                  <a:buFont typeface="Courier New" panose="02070309020205020404" pitchFamily="49" charset="0"/>
                  <a:buChar char="o"/>
                </a:pPr>
                <a:r>
                  <a:rPr lang="en-GB" b="0" i="0" dirty="0">
                    <a:solidFill>
                      <a:srgbClr val="1D1C1D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Use first principles to predict the properties of a 'missing' component of these nuclear </a:t>
                </a:r>
                <a:r>
                  <a:rPr lang="en-GB" dirty="0">
                    <a:solidFill>
                      <a:srgbClr val="1D1C1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processes.</a:t>
                </a:r>
                <a:endParaRPr lang="en-GB" b="0" i="0" dirty="0">
                  <a:solidFill>
                    <a:srgbClr val="1D1C1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buClr>
                    <a:schemeClr val="accent2"/>
                  </a:buClr>
                  <a:buFont typeface="Courier New" panose="02070309020205020404" pitchFamily="49" charset="0"/>
                  <a:buChar char="o"/>
                </a:pPr>
                <a:r>
                  <a:rPr lang="en-GB" b="0" i="0" dirty="0">
                    <a:solidFill>
                      <a:srgbClr val="1D1C1D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Explain the mechanism by which such particles might be detected and the motives for doing so.</a:t>
                </a:r>
              </a:p>
              <a:p>
                <a:pPr marL="0" indent="0">
                  <a:buClr>
                    <a:srgbClr val="C24A5E"/>
                  </a:buClr>
                  <a:buNone/>
                </a:pPr>
                <a:endParaRPr lang="en-US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4862" y="1389856"/>
                <a:ext cx="9061698" cy="4559424"/>
              </a:xfrm>
              <a:prstGeom prst="rect">
                <a:avLst/>
              </a:prstGeom>
              <a:blipFill>
                <a:blip r:embed="rId3"/>
                <a:stretch>
                  <a:fillRect l="-980" t="-2222" r="-840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C49371B6-FBD7-4C6B-B065-C9386A20FEF2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08BBDD-3EF2-4824-89D8-7B400EF5509F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Concepts &amp; Objectives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B19E03EC-E5ED-4FF4-B9DE-D68565C27A85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501A20-C8A5-4EF8-8A9F-F5A7095A42DC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17B28C46-037A-41EE-88F1-302DDB3C2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B4953C-720C-4F42-895E-4B54DF38D645}"/>
              </a:ext>
            </a:extLst>
          </p:cNvPr>
          <p:cNvSpPr txBox="1"/>
          <p:nvPr/>
        </p:nvSpPr>
        <p:spPr>
          <a:xfrm>
            <a:off x="1231355" y="3390392"/>
            <a:ext cx="77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C8DD1E-FF50-4F7E-88FD-2F8B66EB64AE}"/>
              </a:ext>
            </a:extLst>
          </p:cNvPr>
          <p:cNvSpPr txBox="1"/>
          <p:nvPr/>
        </p:nvSpPr>
        <p:spPr>
          <a:xfrm>
            <a:off x="744819" y="1285355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Recall</a:t>
            </a:r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59632E53-7FFF-47AB-B982-83BFDAFC7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12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D2F213C0-1B07-45E8-A300-BE5D3F853E6B}"/>
              </a:ext>
            </a:extLst>
          </p:cNvPr>
          <p:cNvSpPr>
            <a:spLocks noGrp="1"/>
          </p:cNvSpPr>
          <p:nvPr/>
        </p:nvSpPr>
        <p:spPr>
          <a:xfrm>
            <a:off x="160524" y="1101824"/>
            <a:ext cx="8042276" cy="4559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Quantum physics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Solar radiation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Quark model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Next generation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Forces incarnate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Forces unite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Standard model</a:t>
            </a: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0C3AE0-242C-4484-9E15-1978666CA124}"/>
              </a:ext>
            </a:extLst>
          </p:cNvPr>
          <p:cNvGrpSpPr/>
          <p:nvPr/>
        </p:nvGrpSpPr>
        <p:grpSpPr>
          <a:xfrm>
            <a:off x="2005117" y="1216844"/>
            <a:ext cx="8181765" cy="4038239"/>
            <a:chOff x="1034491" y="18429237"/>
            <a:chExt cx="19292171" cy="952195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1A0FF5A-F59F-4823-BFFC-CA6E6DF7209F}"/>
                </a:ext>
              </a:extLst>
            </p:cNvPr>
            <p:cNvGrpSpPr/>
            <p:nvPr/>
          </p:nvGrpSpPr>
          <p:grpSpPr>
            <a:xfrm rot="10800000">
              <a:off x="1034491" y="18429237"/>
              <a:ext cx="19292171" cy="9521958"/>
              <a:chOff x="1177684" y="18429237"/>
              <a:chExt cx="19292171" cy="9521958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3997046-F671-4A1B-B23D-14915A01814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12927861" y="18429237"/>
                <a:ext cx="7541994" cy="8113957"/>
                <a:chOff x="908735" y="3732019"/>
                <a:chExt cx="7541994" cy="8113957"/>
              </a:xfrm>
            </p:grpSpPr>
            <p:pic>
              <p:nvPicPr>
                <p:cNvPr id="50" name="Picture 49" descr="Image result for standard model particle masses">
                  <a:extLst>
                    <a:ext uri="{FF2B5EF4-FFF2-40B4-BE49-F238E27FC236}">
                      <a16:creationId xmlns:a16="http://schemas.microsoft.com/office/drawing/2014/main" id="{2DBC225B-D110-415B-9B69-7D0C2C539F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549" r="4641" b="54039"/>
                <a:stretch/>
              </p:blipFill>
              <p:spPr bwMode="auto">
                <a:xfrm>
                  <a:off x="4327908" y="3732019"/>
                  <a:ext cx="4122821" cy="41326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50" descr="Image result for standard model particle masses">
                  <a:extLst>
                    <a:ext uri="{FF2B5EF4-FFF2-40B4-BE49-F238E27FC236}">
                      <a16:creationId xmlns:a16="http://schemas.microsoft.com/office/drawing/2014/main" id="{E1FBB67A-4C29-4EA7-80A4-BCBCD49F79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269" t="22321" r="37290" b="60640"/>
                <a:stretch/>
              </p:blipFill>
              <p:spPr bwMode="auto">
                <a:xfrm>
                  <a:off x="5294446" y="8521249"/>
                  <a:ext cx="1997243" cy="15320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51" descr="Image result for standard model particle masses">
                  <a:extLst>
                    <a:ext uri="{FF2B5EF4-FFF2-40B4-BE49-F238E27FC236}">
                      <a16:creationId xmlns:a16="http://schemas.microsoft.com/office/drawing/2014/main" id="{9CFF9077-88AB-4B0C-8B2B-95D9E1B92B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28387" r="63854" b="64655"/>
                <a:stretch/>
              </p:blipFill>
              <p:spPr bwMode="auto">
                <a:xfrm>
                  <a:off x="2671773" y="9089624"/>
                  <a:ext cx="842014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52" descr="Image result for standard model particle masses">
                  <a:extLst>
                    <a:ext uri="{FF2B5EF4-FFF2-40B4-BE49-F238E27FC236}">
                      <a16:creationId xmlns:a16="http://schemas.microsoft.com/office/drawing/2014/main" id="{E7A18AE2-C6B8-48F7-AFBA-C69DBFA58C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16255" r="62114" b="71434"/>
                <a:stretch/>
              </p:blipFill>
              <p:spPr bwMode="auto">
                <a:xfrm>
                  <a:off x="2671773" y="5228608"/>
                  <a:ext cx="1082645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53" descr="Image result for standard model particle masses">
                  <a:extLst>
                    <a:ext uri="{FF2B5EF4-FFF2-40B4-BE49-F238E27FC236}">
                      <a16:creationId xmlns:a16="http://schemas.microsoft.com/office/drawing/2014/main" id="{14616E55-8A3C-46A0-A46A-6597DDAABF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6" t="28456" r="85776" b="64586"/>
                <a:stretch/>
              </p:blipFill>
              <p:spPr bwMode="auto">
                <a:xfrm>
                  <a:off x="1281912" y="9116580"/>
                  <a:ext cx="852813" cy="63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54" descr="Image result for standard model particle masses">
                  <a:extLst>
                    <a:ext uri="{FF2B5EF4-FFF2-40B4-BE49-F238E27FC236}">
                      <a16:creationId xmlns:a16="http://schemas.microsoft.com/office/drawing/2014/main" id="{C94F3037-846C-47CF-866D-502A5C2921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85" t="19288" r="88095" b="73754"/>
                <a:stretch/>
              </p:blipFill>
              <p:spPr bwMode="auto">
                <a:xfrm>
                  <a:off x="1281912" y="5485509"/>
                  <a:ext cx="625246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55" descr="Image result for standard model particle masses">
                  <a:extLst>
                    <a:ext uri="{FF2B5EF4-FFF2-40B4-BE49-F238E27FC236}">
                      <a16:creationId xmlns:a16="http://schemas.microsoft.com/office/drawing/2014/main" id="{8CE59E51-76DE-4652-86EC-BFA01BF072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49" t="74378" r="37886" b="13310"/>
                <a:stretch/>
              </p:blipFill>
              <p:spPr bwMode="auto">
                <a:xfrm>
                  <a:off x="5803829" y="10739071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56" descr="Image result for standard model particle masses">
                  <a:extLst>
                    <a:ext uri="{FF2B5EF4-FFF2-40B4-BE49-F238E27FC236}">
                      <a16:creationId xmlns:a16="http://schemas.microsoft.com/office/drawing/2014/main" id="{25DB729D-2469-4993-B071-08C4780839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820" t="74506" r="60915" b="13182"/>
                <a:stretch/>
              </p:blipFill>
              <p:spPr bwMode="auto">
                <a:xfrm>
                  <a:off x="2503232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57" descr="Image result for standard model particle masses">
                  <a:extLst>
                    <a:ext uri="{FF2B5EF4-FFF2-40B4-BE49-F238E27FC236}">
                      <a16:creationId xmlns:a16="http://schemas.microsoft.com/office/drawing/2014/main" id="{30673FAE-FDE1-4872-B95A-D82984A1D3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8" t="74506" r="83927" b="13182"/>
                <a:stretch/>
              </p:blipFill>
              <p:spPr bwMode="auto">
                <a:xfrm>
                  <a:off x="908735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7F6965A-7F60-4CB8-95FB-F6D7060F65B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 flipH="1">
                <a:off x="1177684" y="18429237"/>
                <a:ext cx="10974738" cy="9521958"/>
                <a:chOff x="908735" y="2324018"/>
                <a:chExt cx="11350150" cy="9521958"/>
              </a:xfrm>
            </p:grpSpPr>
            <p:pic>
              <p:nvPicPr>
                <p:cNvPr id="40" name="Picture 39" descr="Image result for standard model particle masses">
                  <a:extLst>
                    <a:ext uri="{FF2B5EF4-FFF2-40B4-BE49-F238E27FC236}">
                      <a16:creationId xmlns:a16="http://schemas.microsoft.com/office/drawing/2014/main" id="{69F97E7C-F187-4564-99C6-2724A08AC4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549" r="4641" b="54039"/>
                <a:stretch/>
              </p:blipFill>
              <p:spPr bwMode="auto">
                <a:xfrm>
                  <a:off x="4327908" y="3732019"/>
                  <a:ext cx="4122821" cy="41326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40" descr="Image result for standard model particle masses">
                  <a:extLst>
                    <a:ext uri="{FF2B5EF4-FFF2-40B4-BE49-F238E27FC236}">
                      <a16:creationId xmlns:a16="http://schemas.microsoft.com/office/drawing/2014/main" id="{F6CEAAF0-0E52-441F-923B-E4082DCC17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269" t="22321" r="37290" b="60640"/>
                <a:stretch/>
              </p:blipFill>
              <p:spPr bwMode="auto">
                <a:xfrm>
                  <a:off x="5294446" y="8521249"/>
                  <a:ext cx="1997243" cy="15320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41" descr="Image result for standard model particle masses">
                  <a:extLst>
                    <a:ext uri="{FF2B5EF4-FFF2-40B4-BE49-F238E27FC236}">
                      <a16:creationId xmlns:a16="http://schemas.microsoft.com/office/drawing/2014/main" id="{191C602F-CF80-4951-9CBF-12EDEEF739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28387" r="63854" b="64655"/>
                <a:stretch/>
              </p:blipFill>
              <p:spPr bwMode="auto">
                <a:xfrm>
                  <a:off x="2671773" y="9089624"/>
                  <a:ext cx="842014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42" descr="Image result for standard model particle masses">
                  <a:extLst>
                    <a:ext uri="{FF2B5EF4-FFF2-40B4-BE49-F238E27FC236}">
                      <a16:creationId xmlns:a16="http://schemas.microsoft.com/office/drawing/2014/main" id="{2CE6774C-A64A-480B-A573-057439F568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16255" r="62114" b="71434"/>
                <a:stretch/>
              </p:blipFill>
              <p:spPr bwMode="auto">
                <a:xfrm>
                  <a:off x="2671773" y="5228608"/>
                  <a:ext cx="1082645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43" descr="Image result for standard model particle masses">
                  <a:extLst>
                    <a:ext uri="{FF2B5EF4-FFF2-40B4-BE49-F238E27FC236}">
                      <a16:creationId xmlns:a16="http://schemas.microsoft.com/office/drawing/2014/main" id="{13C29C51-2CAB-4101-A80B-BAB38185FD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6" t="28456" r="85776" b="64586"/>
                <a:stretch/>
              </p:blipFill>
              <p:spPr bwMode="auto">
                <a:xfrm>
                  <a:off x="1281912" y="9116580"/>
                  <a:ext cx="852813" cy="63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44" descr="Image result for standard model particle masses">
                  <a:extLst>
                    <a:ext uri="{FF2B5EF4-FFF2-40B4-BE49-F238E27FC236}">
                      <a16:creationId xmlns:a16="http://schemas.microsoft.com/office/drawing/2014/main" id="{DDAC7E5B-F2EA-4C09-9C29-4A9A9B31AD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85" t="19288" r="88095" b="73754"/>
                <a:stretch/>
              </p:blipFill>
              <p:spPr bwMode="auto">
                <a:xfrm>
                  <a:off x="1281912" y="5485509"/>
                  <a:ext cx="625246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6" name="Picture 45" descr="Image result for standard model particle masses">
                  <a:extLst>
                    <a:ext uri="{FF2B5EF4-FFF2-40B4-BE49-F238E27FC236}">
                      <a16:creationId xmlns:a16="http://schemas.microsoft.com/office/drawing/2014/main" id="{87B4C3C3-C5AC-4EC8-A967-1C2D2187CF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49" t="74378" r="37886" b="13310"/>
                <a:stretch/>
              </p:blipFill>
              <p:spPr bwMode="auto">
                <a:xfrm>
                  <a:off x="5803829" y="10739071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" name="Picture 46" descr="Image result for standard model particle masses">
                  <a:extLst>
                    <a:ext uri="{FF2B5EF4-FFF2-40B4-BE49-F238E27FC236}">
                      <a16:creationId xmlns:a16="http://schemas.microsoft.com/office/drawing/2014/main" id="{ABBC7C42-BD81-448C-9FB4-F730920304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820" t="74506" r="60915" b="13182"/>
                <a:stretch/>
              </p:blipFill>
              <p:spPr bwMode="auto">
                <a:xfrm>
                  <a:off x="2503232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47" descr="Image result for standard model particle masses">
                  <a:extLst>
                    <a:ext uri="{FF2B5EF4-FFF2-40B4-BE49-F238E27FC236}">
                      <a16:creationId xmlns:a16="http://schemas.microsoft.com/office/drawing/2014/main" id="{F2D7D00C-5DF9-4CE0-8063-2FB8979F01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8" t="74506" r="83927" b="13182"/>
                <a:stretch/>
              </p:blipFill>
              <p:spPr bwMode="auto">
                <a:xfrm>
                  <a:off x="908735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48" descr="Image result for standard model particle masses">
                  <a:extLst>
                    <a:ext uri="{FF2B5EF4-FFF2-40B4-BE49-F238E27FC236}">
                      <a16:creationId xmlns:a16="http://schemas.microsoft.com/office/drawing/2014/main" id="{B8705F14-62C1-4175-AE9A-3C1A0E430A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4664" b="53361"/>
                <a:stretch/>
              </p:blipFill>
              <p:spPr bwMode="auto">
                <a:xfrm>
                  <a:off x="9259835" y="2324018"/>
                  <a:ext cx="2999050" cy="30180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E5DFA79-6EF1-49FB-B29D-F61A8A13B90B}"/>
                  </a:ext>
                </a:extLst>
              </p:cNvPr>
              <p:cNvGrpSpPr/>
              <p:nvPr/>
            </p:nvGrpSpPr>
            <p:grpSpPr>
              <a:xfrm rot="10800000">
                <a:off x="10672206" y="19771503"/>
                <a:ext cx="1499527" cy="8179692"/>
                <a:chOff x="8554884" y="9517733"/>
                <a:chExt cx="1499527" cy="8179692"/>
              </a:xfrm>
            </p:grpSpPr>
            <p:pic>
              <p:nvPicPr>
                <p:cNvPr id="37" name="Picture 36" descr="Image result for standard model particle masses">
                  <a:extLst>
                    <a:ext uri="{FF2B5EF4-FFF2-40B4-BE49-F238E27FC236}">
                      <a16:creationId xmlns:a16="http://schemas.microsoft.com/office/drawing/2014/main" id="{4C563F66-9BDD-490F-9E56-7ED088444B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301" b="52344"/>
                <a:stretch/>
              </p:blipFill>
              <p:spPr bwMode="auto">
                <a:xfrm>
                  <a:off x="9075046" y="15739025"/>
                  <a:ext cx="979363" cy="1958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37" descr="Image result for standard model particle masses">
                  <a:extLst>
                    <a:ext uri="{FF2B5EF4-FFF2-40B4-BE49-F238E27FC236}">
                      <a16:creationId xmlns:a16="http://schemas.microsoft.com/office/drawing/2014/main" id="{83D404D8-9BA0-498D-8234-3F434EB679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502" b="53459"/>
                <a:stretch/>
              </p:blipFill>
              <p:spPr bwMode="auto">
                <a:xfrm>
                  <a:off x="8954731" y="12970742"/>
                  <a:ext cx="1099680" cy="21757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38" descr="Image result for standard model particle masses">
                  <a:extLst>
                    <a:ext uri="{FF2B5EF4-FFF2-40B4-BE49-F238E27FC236}">
                      <a16:creationId xmlns:a16="http://schemas.microsoft.com/office/drawing/2014/main" id="{52BC46BA-3BFA-4D02-A58C-CBC90E0768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729" b="53361"/>
                <a:stretch/>
              </p:blipFill>
              <p:spPr bwMode="auto">
                <a:xfrm>
                  <a:off x="8554884" y="9517733"/>
                  <a:ext cx="1499526" cy="30180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32" name="Picture 31" descr="Image result for standard model particle masses">
              <a:extLst>
                <a:ext uri="{FF2B5EF4-FFF2-40B4-BE49-F238E27FC236}">
                  <a16:creationId xmlns:a16="http://schemas.microsoft.com/office/drawing/2014/main" id="{20765D77-60E4-454C-93D1-E8B1863756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05" r="4209" b="53459"/>
            <a:stretch/>
          </p:blipFill>
          <p:spPr bwMode="auto">
            <a:xfrm flipH="1">
              <a:off x="9738546" y="21882246"/>
              <a:ext cx="2126612" cy="2175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Image result for standard model particle masses">
              <a:extLst>
                <a:ext uri="{FF2B5EF4-FFF2-40B4-BE49-F238E27FC236}">
                  <a16:creationId xmlns:a16="http://schemas.microsoft.com/office/drawing/2014/main" id="{73A6A2CF-7C05-4328-97B9-E94D281BA4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05" b="52344"/>
            <a:stretch/>
          </p:blipFill>
          <p:spPr bwMode="auto">
            <a:xfrm flipH="1">
              <a:off x="9598145" y="24650529"/>
              <a:ext cx="2126612" cy="19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2A052684-4C82-4F8D-92C7-F2E00C32C610}"/>
              </a:ext>
            </a:extLst>
          </p:cNvPr>
          <p:cNvSpPr/>
          <p:nvPr/>
        </p:nvSpPr>
        <p:spPr>
          <a:xfrm>
            <a:off x="5246508" y="1124745"/>
            <a:ext cx="1698983" cy="383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0BB8A66-0E40-4927-89EB-C0493EF2F498}"/>
              </a:ext>
            </a:extLst>
          </p:cNvPr>
          <p:cNvSpPr txBox="1"/>
          <p:nvPr/>
        </p:nvSpPr>
        <p:spPr>
          <a:xfrm>
            <a:off x="5968956" y="164536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BAC1C80-ADC2-4869-A942-81266186AFF3}"/>
              </a:ext>
            </a:extLst>
          </p:cNvPr>
          <p:cNvSpPr txBox="1"/>
          <p:nvPr/>
        </p:nvSpPr>
        <p:spPr>
          <a:xfrm>
            <a:off x="6000244" y="2931791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3EE421-29E6-4A7C-8A94-4B7592034C45}"/>
              </a:ext>
            </a:extLst>
          </p:cNvPr>
          <p:cNvSpPr txBox="1"/>
          <p:nvPr/>
        </p:nvSpPr>
        <p:spPr>
          <a:xfrm>
            <a:off x="5952604" y="4079726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7A0A78-929C-45C5-9C67-42AEAD86F18A}"/>
              </a:ext>
            </a:extLst>
          </p:cNvPr>
          <p:cNvSpPr txBox="1"/>
          <p:nvPr/>
        </p:nvSpPr>
        <p:spPr>
          <a:xfrm>
            <a:off x="4174965" y="2529769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D863695-59B9-4975-871B-2227FC579DD5}"/>
              </a:ext>
            </a:extLst>
          </p:cNvPr>
          <p:cNvSpPr txBox="1"/>
          <p:nvPr/>
        </p:nvSpPr>
        <p:spPr>
          <a:xfrm>
            <a:off x="4174965" y="402383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658692A-2580-4DF2-B5FE-DC8F669777F2}"/>
              </a:ext>
            </a:extLst>
          </p:cNvPr>
          <p:cNvSpPr txBox="1"/>
          <p:nvPr/>
        </p:nvSpPr>
        <p:spPr>
          <a:xfrm>
            <a:off x="4184974" y="4835699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bg1"/>
                </a:solidFill>
              </a:rPr>
              <a:t>τ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250541B-25FC-4E9D-8CDE-A7CDEFFB0494}"/>
              </a:ext>
            </a:extLst>
          </p:cNvPr>
          <p:cNvSpPr txBox="1"/>
          <p:nvPr/>
        </p:nvSpPr>
        <p:spPr>
          <a:xfrm>
            <a:off x="2780291" y="5070417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µ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72F22FD-CED2-41DA-9F99-A4666FD770EA}"/>
              </a:ext>
            </a:extLst>
          </p:cNvPr>
          <p:cNvSpPr txBox="1"/>
          <p:nvPr/>
        </p:nvSpPr>
        <p:spPr>
          <a:xfrm>
            <a:off x="2132194" y="5092698"/>
            <a:ext cx="76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en-GB" i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116060-EF3F-4D48-91A2-EE25D1A8ECF7}"/>
              </a:ext>
            </a:extLst>
          </p:cNvPr>
          <p:cNvSpPr txBox="1"/>
          <p:nvPr/>
        </p:nvSpPr>
        <p:spPr>
          <a:xfrm>
            <a:off x="2770966" y="4264392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C7D0FA-9B5E-49DF-B8A0-40BB947947E0}"/>
              </a:ext>
            </a:extLst>
          </p:cNvPr>
          <p:cNvSpPr txBox="1"/>
          <p:nvPr/>
        </p:nvSpPr>
        <p:spPr>
          <a:xfrm>
            <a:off x="2162039" y="4257815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B6844C2-F841-4D79-A640-37FF11DB380B}"/>
              </a:ext>
            </a:extLst>
          </p:cNvPr>
          <p:cNvSpPr txBox="1"/>
          <p:nvPr/>
        </p:nvSpPr>
        <p:spPr>
          <a:xfrm>
            <a:off x="2790490" y="2498725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ED05695-7BB1-460D-A22D-1DD083CF2F8E}"/>
              </a:ext>
            </a:extLst>
          </p:cNvPr>
          <p:cNvSpPr txBox="1"/>
          <p:nvPr/>
        </p:nvSpPr>
        <p:spPr>
          <a:xfrm>
            <a:off x="2203760" y="270051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D2EC944-38A2-4033-BEBE-5EF22318396C}"/>
              </a:ext>
            </a:extLst>
          </p:cNvPr>
          <p:cNvSpPr txBox="1"/>
          <p:nvPr/>
        </p:nvSpPr>
        <p:spPr>
          <a:xfrm>
            <a:off x="2752817" y="5594589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r>
              <a:rPr lang="en-GB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µ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8627B4-F2F1-46AA-99DC-198A7C9AB07C}"/>
              </a:ext>
            </a:extLst>
          </p:cNvPr>
          <p:cNvSpPr txBox="1"/>
          <p:nvPr/>
        </p:nvSpPr>
        <p:spPr>
          <a:xfrm>
            <a:off x="2143890" y="5588012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r>
              <a:rPr lang="en-GB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D42D784-1D9C-49C0-BB5D-AE23CE20C2BC}"/>
              </a:ext>
            </a:extLst>
          </p:cNvPr>
          <p:cNvSpPr txBox="1"/>
          <p:nvPr/>
        </p:nvSpPr>
        <p:spPr>
          <a:xfrm>
            <a:off x="4181662" y="5582952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r>
              <a:rPr lang="el-GR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τ</a:t>
            </a:r>
            <a:endParaRPr lang="en-GB" i="1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4CE80D5-44AC-430A-AD96-33BE4EC1958B}"/>
              </a:ext>
            </a:extLst>
          </p:cNvPr>
          <p:cNvSpPr/>
          <p:nvPr/>
        </p:nvSpPr>
        <p:spPr>
          <a:xfrm>
            <a:off x="2665663" y="1418251"/>
            <a:ext cx="2844096" cy="4603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0A566A9-A45B-421B-A84E-EA7DC5AF3E27}"/>
              </a:ext>
            </a:extLst>
          </p:cNvPr>
          <p:cNvSpPr/>
          <p:nvPr/>
        </p:nvSpPr>
        <p:spPr>
          <a:xfrm>
            <a:off x="6889527" y="1216601"/>
            <a:ext cx="2643500" cy="4603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F4488D8-67D5-4E22-8E13-318A784BCEBD}"/>
              </a:ext>
            </a:extLst>
          </p:cNvPr>
          <p:cNvSpPr/>
          <p:nvPr/>
        </p:nvSpPr>
        <p:spPr>
          <a:xfrm>
            <a:off x="2005116" y="1360885"/>
            <a:ext cx="3696336" cy="3286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4665A81-C6C3-445E-A6A0-AA12E7DDADCB}"/>
              </a:ext>
            </a:extLst>
          </p:cNvPr>
          <p:cNvSpPr/>
          <p:nvPr/>
        </p:nvSpPr>
        <p:spPr>
          <a:xfrm>
            <a:off x="1965823" y="5457615"/>
            <a:ext cx="3696336" cy="716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1A8A525-7669-404F-9B60-4B265DCFDBF1}"/>
              </a:ext>
            </a:extLst>
          </p:cNvPr>
          <p:cNvSpPr/>
          <p:nvPr/>
        </p:nvSpPr>
        <p:spPr>
          <a:xfrm>
            <a:off x="8049933" y="1205087"/>
            <a:ext cx="2643500" cy="3441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B87460D-4049-487A-B4C7-A5FA516395EC}"/>
              </a:ext>
            </a:extLst>
          </p:cNvPr>
          <p:cNvSpPr txBox="1"/>
          <p:nvPr/>
        </p:nvSpPr>
        <p:spPr>
          <a:xfrm>
            <a:off x="9741334" y="5099350"/>
            <a:ext cx="484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en-GB" i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8B575EF-8694-42A4-8E54-F5EA915FD510}"/>
              </a:ext>
            </a:extLst>
          </p:cNvPr>
          <p:cNvSpPr txBox="1"/>
          <p:nvPr/>
        </p:nvSpPr>
        <p:spPr>
          <a:xfrm>
            <a:off x="2543109" y="5079281"/>
            <a:ext cx="76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1838</a:t>
            </a:r>
          </a:p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1897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2BA653C-3DEB-4FF6-BD46-132962F85E67}"/>
              </a:ext>
            </a:extLst>
          </p:cNvPr>
          <p:cNvSpPr txBox="1"/>
          <p:nvPr/>
        </p:nvSpPr>
        <p:spPr>
          <a:xfrm>
            <a:off x="5867907" y="5190304"/>
            <a:ext cx="76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1900</a:t>
            </a:r>
          </a:p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1921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E07112-439B-4164-88C6-7315D28B4AF0}"/>
              </a:ext>
            </a:extLst>
          </p:cNvPr>
          <p:cNvSpPr txBox="1"/>
          <p:nvPr/>
        </p:nvSpPr>
        <p:spPr>
          <a:xfrm>
            <a:off x="9170699" y="5095577"/>
            <a:ext cx="76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1928</a:t>
            </a:r>
          </a:p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1932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949C26A-D6A0-488C-8772-1927C1FB9E84}"/>
              </a:ext>
            </a:extLst>
          </p:cNvPr>
          <p:cNvSpPr txBox="1"/>
          <p:nvPr/>
        </p:nvSpPr>
        <p:spPr>
          <a:xfrm>
            <a:off x="6000310" y="5595253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γ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71C738B-5A92-4E72-B2D1-ED026F494F68}"/>
              </a:ext>
            </a:extLst>
          </p:cNvPr>
          <p:cNvSpPr txBox="1"/>
          <p:nvPr/>
        </p:nvSpPr>
        <p:spPr>
          <a:xfrm>
            <a:off x="9318258" y="4390983"/>
            <a:ext cx="1130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Cloud chamber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692400C-3C7F-4302-9D01-E3880976EED6}"/>
              </a:ext>
            </a:extLst>
          </p:cNvPr>
          <p:cNvSpPr txBox="1"/>
          <p:nvPr/>
        </p:nvSpPr>
        <p:spPr>
          <a:xfrm>
            <a:off x="5404776" y="4477342"/>
            <a:ext cx="1505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Photo-electric effect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E470482-53D6-4329-955B-A1FDB8A263F2}"/>
              </a:ext>
            </a:extLst>
          </p:cNvPr>
          <p:cNvSpPr txBox="1"/>
          <p:nvPr/>
        </p:nvSpPr>
        <p:spPr>
          <a:xfrm>
            <a:off x="1669495" y="4398203"/>
            <a:ext cx="1244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Cathode ray deflection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B71D7A-8EA2-4131-BFE6-2ADD6A320EFF}"/>
              </a:ext>
            </a:extLst>
          </p:cNvPr>
          <p:cNvSpPr/>
          <p:nvPr/>
        </p:nvSpPr>
        <p:spPr>
          <a:xfrm>
            <a:off x="191344" y="1556792"/>
            <a:ext cx="1826785" cy="254076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8FB2168-3596-4695-8B56-FC0C77E3ACDE}"/>
              </a:ext>
            </a:extLst>
          </p:cNvPr>
          <p:cNvSpPr/>
          <p:nvPr/>
        </p:nvSpPr>
        <p:spPr>
          <a:xfrm>
            <a:off x="2092487" y="4879067"/>
            <a:ext cx="1092018" cy="734389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E4ADF04-5808-41DE-A908-D9639D6382A3}"/>
              </a:ext>
            </a:extLst>
          </p:cNvPr>
          <p:cNvSpPr/>
          <p:nvPr/>
        </p:nvSpPr>
        <p:spPr>
          <a:xfrm>
            <a:off x="9074007" y="4897296"/>
            <a:ext cx="1092018" cy="734389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9A13D71-963F-4897-89AF-436840EA3023}"/>
              </a:ext>
            </a:extLst>
          </p:cNvPr>
          <p:cNvSpPr/>
          <p:nvPr/>
        </p:nvSpPr>
        <p:spPr>
          <a:xfrm>
            <a:off x="5826755" y="5070417"/>
            <a:ext cx="681871" cy="930409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4" name="Picture 73" descr="Image result for standard model particle masses">
            <a:extLst>
              <a:ext uri="{FF2B5EF4-FFF2-40B4-BE49-F238E27FC236}">
                <a16:creationId xmlns:a16="http://schemas.microsoft.com/office/drawing/2014/main" id="{E80B6BAA-F6E0-482D-AF9C-1F9B589E8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8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49" r="4641" b="54039"/>
          <a:stretch/>
        </p:blipFill>
        <p:spPr bwMode="auto">
          <a:xfrm>
            <a:off x="2961262" y="2811697"/>
            <a:ext cx="258586" cy="2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 descr="Image result for standard model particle masses">
            <a:extLst>
              <a:ext uri="{FF2B5EF4-FFF2-40B4-BE49-F238E27FC236}">
                <a16:creationId xmlns:a16="http://schemas.microsoft.com/office/drawing/2014/main" id="{D4FD45DB-A116-44F7-A042-63841B3A3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8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49" r="4641" b="54039"/>
          <a:stretch/>
        </p:blipFill>
        <p:spPr bwMode="auto">
          <a:xfrm>
            <a:off x="3311955" y="2700518"/>
            <a:ext cx="258586" cy="2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9560B1-34C2-49E7-B93C-DAF46580D127}"/>
              </a:ext>
            </a:extLst>
          </p:cNvPr>
          <p:cNvSpPr txBox="1"/>
          <p:nvPr/>
        </p:nvSpPr>
        <p:spPr>
          <a:xfrm>
            <a:off x="3011480" y="271793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866C184-04EE-4C85-8DA4-9D1891C15A29}"/>
              </a:ext>
            </a:extLst>
          </p:cNvPr>
          <p:cNvSpPr txBox="1"/>
          <p:nvPr/>
        </p:nvSpPr>
        <p:spPr>
          <a:xfrm>
            <a:off x="3370598" y="261891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E18EAB9-9142-DB44-A2F8-F7F9FF9CD453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21BF69A-9BFA-4C4E-BE8D-697F423260F2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Fundamentals</a:t>
            </a:r>
          </a:p>
        </p:txBody>
      </p:sp>
      <p:sp>
        <p:nvSpPr>
          <p:cNvPr id="100" name="Slide Number Placeholder 9">
            <a:extLst>
              <a:ext uri="{FF2B5EF4-FFF2-40B4-BE49-F238E27FC236}">
                <a16:creationId xmlns:a16="http://schemas.microsoft.com/office/drawing/2014/main" id="{145B6CF8-D8A9-504B-B4E4-2ABE23D311FE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70771A7-D9C3-C64D-94B0-19F1551B20D0}"/>
              </a:ext>
            </a:extLst>
          </p:cNvPr>
          <p:cNvSpPr/>
          <p:nvPr/>
        </p:nvSpPr>
        <p:spPr>
          <a:xfrm>
            <a:off x="19799" y="6421258"/>
            <a:ext cx="1946024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Model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" name="Picture 4">
            <a:extLst>
              <a:ext uri="{FF2B5EF4-FFF2-40B4-BE49-F238E27FC236}">
                <a16:creationId xmlns:a16="http://schemas.microsoft.com/office/drawing/2014/main" id="{8E07A0ED-414B-BF47-A327-97BAFCD18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2" descr="A picture containing icon&#10;&#10;Description automatically generated">
            <a:extLst>
              <a:ext uri="{FF2B5EF4-FFF2-40B4-BE49-F238E27FC236}">
                <a16:creationId xmlns:a16="http://schemas.microsoft.com/office/drawing/2014/main" id="{483349FF-59A0-644F-B25F-461F80EC18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19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6528B0B1-E0BE-4E9D-BC77-26FFCD0A4EEA}"/>
              </a:ext>
            </a:extLst>
          </p:cNvPr>
          <p:cNvSpPr/>
          <p:nvPr/>
        </p:nvSpPr>
        <p:spPr>
          <a:xfrm>
            <a:off x="7305262" y="4022368"/>
            <a:ext cx="778372" cy="752327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8EEBB7-FFC1-493F-9CDD-F24E25D11C8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24A548-DB9F-42B8-BCF9-A792463BDC27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Neutrinos</a:t>
            </a:r>
          </a:p>
        </p:txBody>
      </p:sp>
      <p:sp>
        <p:nvSpPr>
          <p:cNvPr id="29" name="Slide Number Placeholder 9">
            <a:extLst>
              <a:ext uri="{FF2B5EF4-FFF2-40B4-BE49-F238E27FC236}">
                <a16:creationId xmlns:a16="http://schemas.microsoft.com/office/drawing/2014/main" id="{C55617E1-024D-4047-BF06-70FDBF445F9F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598495-BFF9-48A0-80D4-A18710FC1682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B4A40935-52E7-40CF-93E9-D81403192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46C51DF-08E8-4B51-BE65-1FF5FA343D7A}"/>
              </a:ext>
            </a:extLst>
          </p:cNvPr>
          <p:cNvSpPr>
            <a:spLocks noGrp="1"/>
          </p:cNvSpPr>
          <p:nvPr/>
        </p:nvSpPr>
        <p:spPr>
          <a:xfrm>
            <a:off x="551384" y="1344402"/>
            <a:ext cx="8042276" cy="18685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i="1" dirty="0">
                <a:latin typeface="Arial" panose="020B0604020202020204" pitchFamily="34" charset="0"/>
                <a:cs typeface="Arial" panose="020B0604020202020204" pitchFamily="34" charset="0"/>
              </a:rPr>
              <a:t>Wolfgang Pauli &amp; Enrico Fermi – 1934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28583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Propose ‘neutrino’ or ‘little neutral one’</a:t>
            </a:r>
          </a:p>
          <a:p>
            <a:pPr>
              <a:buClr>
                <a:srgbClr val="C28583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Spin-half, electrically neutral</a:t>
            </a:r>
          </a:p>
          <a:p>
            <a:pPr>
              <a:buClr>
                <a:srgbClr val="C28583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Weakly-interacting particle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6F06BE9-8808-4DF3-890D-B51BAA46460F}"/>
              </a:ext>
            </a:extLst>
          </p:cNvPr>
          <p:cNvGrpSpPr/>
          <p:nvPr/>
        </p:nvGrpSpPr>
        <p:grpSpPr>
          <a:xfrm>
            <a:off x="6353272" y="1260049"/>
            <a:ext cx="7015536" cy="2864629"/>
            <a:chOff x="6353272" y="1260049"/>
            <a:chExt cx="7015536" cy="286462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B6ED7DD-F80C-4D4C-8460-E29576FEE8A6}"/>
                </a:ext>
              </a:extLst>
            </p:cNvPr>
            <p:cNvGrpSpPr/>
            <p:nvPr/>
          </p:nvGrpSpPr>
          <p:grpSpPr>
            <a:xfrm>
              <a:off x="6353272" y="1260049"/>
              <a:ext cx="7015536" cy="2864629"/>
              <a:chOff x="6353272" y="1260049"/>
              <a:chExt cx="7015536" cy="286462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92CADD3F-7D2A-478A-AE56-A98D882E39CB}"/>
                  </a:ext>
                </a:extLst>
              </p:cNvPr>
              <p:cNvGrpSpPr/>
              <p:nvPr/>
            </p:nvGrpSpPr>
            <p:grpSpPr>
              <a:xfrm>
                <a:off x="6353272" y="1260049"/>
                <a:ext cx="7015536" cy="2864629"/>
                <a:chOff x="1343472" y="3159066"/>
                <a:chExt cx="7015536" cy="2864629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AE58803A-C3A8-41B2-976A-CD62CF6E8C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15680" y="3614584"/>
                  <a:ext cx="1152128" cy="703692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55FAF382-4858-406B-AEEC-A11604B7C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59795" y="4875662"/>
                  <a:ext cx="1110529" cy="752327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DD1FAF82-041A-499D-8F4B-8828EE4892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59795" y="4185642"/>
                  <a:ext cx="1152128" cy="703691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A3C19AE4-7A6B-4AC7-8CEA-3497AEF9CBD8}"/>
                    </a:ext>
                  </a:extLst>
                </p:cNvPr>
                <p:cNvGrpSpPr/>
                <p:nvPr/>
              </p:nvGrpSpPr>
              <p:grpSpPr>
                <a:xfrm rot="17781745">
                  <a:off x="3521485" y="3999965"/>
                  <a:ext cx="437150" cy="1184574"/>
                  <a:chOff x="10329811" y="3394524"/>
                  <a:chExt cx="389362" cy="1330620"/>
                </a:xfrm>
              </p:grpSpPr>
              <p:sp>
                <p:nvSpPr>
                  <p:cNvPr id="53" name="Freeform 31">
                    <a:extLst>
                      <a:ext uri="{FF2B5EF4-FFF2-40B4-BE49-F238E27FC236}">
                        <a16:creationId xmlns:a16="http://schemas.microsoft.com/office/drawing/2014/main" id="{7FD82EF2-BD14-4F39-A020-C288282DE51F}"/>
                      </a:ext>
                    </a:extLst>
                  </p:cNvPr>
                  <p:cNvSpPr/>
                  <p:nvPr/>
                </p:nvSpPr>
                <p:spPr>
                  <a:xfrm>
                    <a:off x="10329811" y="3394524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4" name="Freeform 66">
                    <a:extLst>
                      <a:ext uri="{FF2B5EF4-FFF2-40B4-BE49-F238E27FC236}">
                        <a16:creationId xmlns:a16="http://schemas.microsoft.com/office/drawing/2014/main" id="{D2C642A2-211C-4B09-9954-3C29084AF417}"/>
                      </a:ext>
                    </a:extLst>
                  </p:cNvPr>
                  <p:cNvSpPr/>
                  <p:nvPr/>
                </p:nvSpPr>
                <p:spPr>
                  <a:xfrm>
                    <a:off x="10329811" y="3835895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5" name="Freeform 67">
                    <a:extLst>
                      <a:ext uri="{FF2B5EF4-FFF2-40B4-BE49-F238E27FC236}">
                        <a16:creationId xmlns:a16="http://schemas.microsoft.com/office/drawing/2014/main" id="{448C5EA8-961F-4E31-BAB9-943F7BC9A824}"/>
                      </a:ext>
                    </a:extLst>
                  </p:cNvPr>
                  <p:cNvSpPr/>
                  <p:nvPr/>
                </p:nvSpPr>
                <p:spPr>
                  <a:xfrm>
                    <a:off x="10344472" y="4267944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A9C0AE83-3F38-4FA2-8472-7870CD1F39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47528" y="4318276"/>
                  <a:ext cx="1368152" cy="0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03F2C41-5CE0-46F4-8349-8F77415F2312}"/>
                    </a:ext>
                  </a:extLst>
                </p:cNvPr>
                <p:cNvSpPr txBox="1"/>
                <p:nvPr/>
              </p:nvSpPr>
              <p:spPr>
                <a:xfrm flipH="1">
                  <a:off x="5447928" y="3740472"/>
                  <a:ext cx="64807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200" b="1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e</a:t>
                  </a:r>
                  <a:r>
                    <a:rPr lang="en-GB" sz="3200" b="1" baseline="30000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-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DB388025-4FE9-4D7F-A51C-7FEBB8029D50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2917406" y="5438920"/>
                      <a:ext cx="5441602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lang="en-GB" sz="32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l-GR" sz="3200" b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𝛎</m:t>
                                </m:r>
                              </m:e>
                            </m:acc>
                          </m:oMath>
                        </m:oMathPara>
                      </a14:m>
                      <a:endParaRPr lang="en-GB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0" name="TextBox 4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>
                      <a:off x="2917406" y="5438920"/>
                      <a:ext cx="5441602" cy="584775"/>
                    </a:xfrm>
                    <a:prstGeom prst="rect">
                      <a:avLst/>
                    </a:prstGeom>
                    <a:blipFill rotWithShape="1"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0BB88C9-C632-46E4-A37B-4F0F0F69D6ED}"/>
                    </a:ext>
                  </a:extLst>
                </p:cNvPr>
                <p:cNvSpPr txBox="1"/>
                <p:nvPr/>
              </p:nvSpPr>
              <p:spPr>
                <a:xfrm flipH="1">
                  <a:off x="1343472" y="3966430"/>
                  <a:ext cx="64807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200" b="1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d</a:t>
                  </a:r>
                  <a:endParaRPr lang="en-GB" sz="3200" b="1" baseline="30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B2BD4CA0-8131-497F-AD69-301FCB0D7741}"/>
                    </a:ext>
                  </a:extLst>
                </p:cNvPr>
                <p:cNvSpPr txBox="1"/>
                <p:nvPr/>
              </p:nvSpPr>
              <p:spPr>
                <a:xfrm flipH="1">
                  <a:off x="4398568" y="3159066"/>
                  <a:ext cx="64807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200" b="1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u</a:t>
                  </a:r>
                  <a:endParaRPr lang="en-GB" sz="3200" b="1" baseline="30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4A285F02-CD82-4935-B70B-FA17C22C85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47528" y="4325247"/>
                  <a:ext cx="792088" cy="0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9501AC80-4372-4694-8526-F2F0F62EF6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15680" y="3898371"/>
                  <a:ext cx="692052" cy="426877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556564FA-6F7A-405F-9898-D32813EEC1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90979" y="2579658"/>
                <a:ext cx="548362" cy="336576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71BA4D6-9CE4-481C-9D70-2905190F31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10509" y="3341816"/>
              <a:ext cx="540916" cy="365171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8A74D5C-D8C3-4493-88F8-BC40692B2944}"/>
              </a:ext>
            </a:extLst>
          </p:cNvPr>
          <p:cNvSpPr/>
          <p:nvPr/>
        </p:nvSpPr>
        <p:spPr>
          <a:xfrm>
            <a:off x="695400" y="3429000"/>
            <a:ext cx="45719" cy="7523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F230756-2BE8-4337-9E80-30C784850E20}"/>
              </a:ext>
            </a:extLst>
          </p:cNvPr>
          <p:cNvSpPr/>
          <p:nvPr/>
        </p:nvSpPr>
        <p:spPr>
          <a:xfrm>
            <a:off x="695400" y="4381472"/>
            <a:ext cx="1584176" cy="7523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5974F39-2BC6-4B5D-A97F-C887EA9E35A3}"/>
              </a:ext>
            </a:extLst>
          </p:cNvPr>
          <p:cNvSpPr/>
          <p:nvPr/>
        </p:nvSpPr>
        <p:spPr>
          <a:xfrm>
            <a:off x="695400" y="5333944"/>
            <a:ext cx="11496600" cy="75232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16F64A9-9366-40B5-AFAE-0DBF71866F60}"/>
              </a:ext>
            </a:extLst>
          </p:cNvPr>
          <p:cNvSpPr txBox="1"/>
          <p:nvPr/>
        </p:nvSpPr>
        <p:spPr>
          <a:xfrm>
            <a:off x="3219230" y="3993822"/>
            <a:ext cx="1793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250x thickness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9,000x density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688523D-DD73-4612-AD66-737F85B3B714}"/>
              </a:ext>
            </a:extLst>
          </p:cNvPr>
          <p:cNvSpPr txBox="1"/>
          <p:nvPr/>
        </p:nvSpPr>
        <p:spPr>
          <a:xfrm>
            <a:off x="866788" y="3641310"/>
            <a:ext cx="2463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endParaRPr lang="en-GB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1699CF-9A45-486E-B53C-4301949A6A7C}"/>
              </a:ext>
            </a:extLst>
          </p:cNvPr>
          <p:cNvSpPr txBox="1"/>
          <p:nvPr/>
        </p:nvSpPr>
        <p:spPr>
          <a:xfrm>
            <a:off x="866788" y="4565731"/>
            <a:ext cx="124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Aluminium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F3D695D-767B-41DF-A908-A0D80BD6DF7E}"/>
              </a:ext>
            </a:extLst>
          </p:cNvPr>
          <p:cNvSpPr txBox="1"/>
          <p:nvPr/>
        </p:nvSpPr>
        <p:spPr>
          <a:xfrm>
            <a:off x="853599" y="5517232"/>
            <a:ext cx="1523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75E78D8-3F7C-49DB-9918-F871047A43B7}"/>
              </a:ext>
            </a:extLst>
          </p:cNvPr>
          <p:cNvSpPr txBox="1"/>
          <p:nvPr/>
        </p:nvSpPr>
        <p:spPr>
          <a:xfrm>
            <a:off x="3330711" y="5010829"/>
            <a:ext cx="19732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25x thickness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&gt;4x density</a:t>
            </a:r>
            <a:endParaRPr lang="en-GB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85AD074-BAA6-4E53-9B3D-E09141FA31E0}"/>
                  </a:ext>
                </a:extLst>
              </p:cNvPr>
              <p:cNvSpPr txBox="1"/>
              <p:nvPr/>
            </p:nvSpPr>
            <p:spPr>
              <a:xfrm>
                <a:off x="207889" y="4621402"/>
                <a:ext cx="3434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𝛽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85AD074-BAA6-4E53-9B3D-E09141FA3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89" y="4621402"/>
                <a:ext cx="343495" cy="369332"/>
              </a:xfrm>
              <a:prstGeom prst="rect">
                <a:avLst/>
              </a:prstGeom>
              <a:blipFill>
                <a:blip r:embed="rId12"/>
                <a:stretch>
                  <a:fillRect l="-5357"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4AF2F4D-2681-42D7-AFF2-D05167C6C0B0}"/>
                  </a:ext>
                </a:extLst>
              </p:cNvPr>
              <p:cNvSpPr txBox="1"/>
              <p:nvPr/>
            </p:nvSpPr>
            <p:spPr>
              <a:xfrm>
                <a:off x="226236" y="3663498"/>
                <a:ext cx="3434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8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4AF2F4D-2681-42D7-AFF2-D05167C6C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36" y="3663498"/>
                <a:ext cx="34349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8EA21126-724E-4DC7-B77C-02EF63221997}"/>
                  </a:ext>
                </a:extLst>
              </p:cNvPr>
              <p:cNvSpPr txBox="1"/>
              <p:nvPr/>
            </p:nvSpPr>
            <p:spPr>
              <a:xfrm>
                <a:off x="204426" y="5517232"/>
                <a:ext cx="3434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8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𝛾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8EA21126-724E-4DC7-B77C-02EF63221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26" y="5517232"/>
                <a:ext cx="343495" cy="369332"/>
              </a:xfrm>
              <a:prstGeom prst="rect">
                <a:avLst/>
              </a:prstGeom>
              <a:blipFill>
                <a:blip r:embed="rId14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Arrow: Curved Right 65">
            <a:extLst>
              <a:ext uri="{FF2B5EF4-FFF2-40B4-BE49-F238E27FC236}">
                <a16:creationId xmlns:a16="http://schemas.microsoft.com/office/drawing/2014/main" id="{BCC6232D-7FB7-4893-B17E-D6A14CD45357}"/>
              </a:ext>
            </a:extLst>
          </p:cNvPr>
          <p:cNvSpPr/>
          <p:nvPr/>
        </p:nvSpPr>
        <p:spPr>
          <a:xfrm flipH="1">
            <a:off x="2516866" y="4674376"/>
            <a:ext cx="674361" cy="1202896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D9B5E9BC-0635-4C7F-AD9F-919BD71362DD}"/>
              </a:ext>
            </a:extLst>
          </p:cNvPr>
          <p:cNvSpPr/>
          <p:nvPr/>
        </p:nvSpPr>
        <p:spPr>
          <a:xfrm flipH="1">
            <a:off x="2423592" y="3725573"/>
            <a:ext cx="674361" cy="1202896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E349AD8-9658-4EC9-940F-8C2E79852CB5}"/>
                  </a:ext>
                </a:extLst>
              </p:cNvPr>
              <p:cNvSpPr txBox="1"/>
              <p:nvPr/>
            </p:nvSpPr>
            <p:spPr>
              <a:xfrm>
                <a:off x="6532576" y="4047843"/>
                <a:ext cx="34349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𝝂</m:t>
                      </m:r>
                    </m:oMath>
                  </m:oMathPara>
                </a14:m>
                <a:endParaRPr lang="en-GB" sz="3600" b="1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E349AD8-9658-4EC9-940F-8C2E79852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576" y="4047843"/>
                <a:ext cx="343495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2421C9F2-849E-43DE-9A05-B27E79B7262F}"/>
              </a:ext>
            </a:extLst>
          </p:cNvPr>
          <p:cNvSpPr txBox="1"/>
          <p:nvPr/>
        </p:nvSpPr>
        <p:spPr>
          <a:xfrm>
            <a:off x="7477668" y="4106145"/>
            <a:ext cx="343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Picture 69" descr="A picture containing icon&#10;&#10;Description automatically generated">
            <a:extLst>
              <a:ext uri="{FF2B5EF4-FFF2-40B4-BE49-F238E27FC236}">
                <a16:creationId xmlns:a16="http://schemas.microsoft.com/office/drawing/2014/main" id="{640D8105-A60F-446D-A029-D4427B9B3E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CBACB020-60F0-DE4A-8D54-3657DFA0832E}"/>
              </a:ext>
            </a:extLst>
          </p:cNvPr>
          <p:cNvSpPr txBox="1"/>
          <p:nvPr/>
        </p:nvSpPr>
        <p:spPr>
          <a:xfrm flipH="1">
            <a:off x="7971831" y="2952686"/>
            <a:ext cx="1004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W</a:t>
            </a:r>
            <a:r>
              <a:rPr lang="en-GB" sz="3200" i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-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A52686E-A754-B845-837C-EDBCD87F3377}"/>
                  </a:ext>
                </a:extLst>
              </p:cNvPr>
              <p:cNvSpPr/>
              <p:nvPr/>
            </p:nvSpPr>
            <p:spPr>
              <a:xfrm>
                <a:off x="6404698" y="1482769"/>
                <a:ext cx="2331963" cy="652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  </a:t>
                </a:r>
                <a:r>
                  <a:rPr lang="en-US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→  p  +  e</a:t>
                </a:r>
                <a:r>
                  <a:rPr lang="en-US" b="1" baseline="30000" dirty="0">
                    <a:solidFill>
                      <a:schemeClr val="accent2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-</a:t>
                </a:r>
                <a:r>
                  <a:rPr lang="en-US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  </a:t>
                </a: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+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  <m:t>𝝂</m:t>
                        </m:r>
                      </m:e>
                    </m:acc>
                  </m:oMath>
                </a14:m>
                <a:br>
                  <a:rPr lang="en-US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DK" dirty="0"/>
              </a:p>
            </p:txBody>
          </p:sp>
        </mc:Choice>
        <mc:Fallback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A52686E-A754-B845-837C-EDBCD87F33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698" y="1482769"/>
                <a:ext cx="2331963" cy="652486"/>
              </a:xfrm>
              <a:prstGeom prst="rect">
                <a:avLst/>
              </a:prstGeom>
              <a:blipFill>
                <a:blip r:embed="rId16"/>
                <a:stretch>
                  <a:fillRect l="-2174" t="-3846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3078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A8EEBB7-FFC1-493F-9CDD-F24E25D11C8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24A548-DB9F-42B8-BCF9-A792463BDC27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Neutrinos</a:t>
            </a:r>
          </a:p>
        </p:txBody>
      </p:sp>
      <p:sp>
        <p:nvSpPr>
          <p:cNvPr id="29" name="Slide Number Placeholder 9">
            <a:extLst>
              <a:ext uri="{FF2B5EF4-FFF2-40B4-BE49-F238E27FC236}">
                <a16:creationId xmlns:a16="http://schemas.microsoft.com/office/drawing/2014/main" id="{C55617E1-024D-4047-BF06-70FDBF445F9F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598495-BFF9-48A0-80D4-A18710FC1682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B4A40935-52E7-40CF-93E9-D81403192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46C51DF-08E8-4B51-BE65-1FF5FA343D7A}"/>
              </a:ext>
            </a:extLst>
          </p:cNvPr>
          <p:cNvSpPr>
            <a:spLocks noGrp="1"/>
          </p:cNvSpPr>
          <p:nvPr/>
        </p:nvSpPr>
        <p:spPr>
          <a:xfrm>
            <a:off x="551384" y="1344402"/>
            <a:ext cx="8042276" cy="18685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i="1" dirty="0">
                <a:latin typeface="Arial" panose="020B0604020202020204" pitchFamily="34" charset="0"/>
                <a:cs typeface="Arial" panose="020B0604020202020204" pitchFamily="34" charset="0"/>
              </a:rPr>
              <a:t>Wolfgang Pauli &amp; Enrico Fermi – 1934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28583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Propose ‘neutrino’ or ‘little neutral one’</a:t>
            </a:r>
          </a:p>
          <a:p>
            <a:pPr>
              <a:buClr>
                <a:srgbClr val="C28583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Spin-half, electrically neutral</a:t>
            </a:r>
          </a:p>
          <a:p>
            <a:pPr>
              <a:buClr>
                <a:srgbClr val="C28583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Weakly-interacting particle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6F06BE9-8808-4DF3-890D-B51BAA46460F}"/>
              </a:ext>
            </a:extLst>
          </p:cNvPr>
          <p:cNvGrpSpPr/>
          <p:nvPr/>
        </p:nvGrpSpPr>
        <p:grpSpPr>
          <a:xfrm>
            <a:off x="6353272" y="1260049"/>
            <a:ext cx="7015536" cy="2864629"/>
            <a:chOff x="6353272" y="1260049"/>
            <a:chExt cx="7015536" cy="286462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B6ED7DD-F80C-4D4C-8460-E29576FEE8A6}"/>
                </a:ext>
              </a:extLst>
            </p:cNvPr>
            <p:cNvGrpSpPr/>
            <p:nvPr/>
          </p:nvGrpSpPr>
          <p:grpSpPr>
            <a:xfrm>
              <a:off x="6353272" y="1260049"/>
              <a:ext cx="7015536" cy="2864629"/>
              <a:chOff x="6353272" y="1260049"/>
              <a:chExt cx="7015536" cy="2864629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92CADD3F-7D2A-478A-AE56-A98D882E39CB}"/>
                  </a:ext>
                </a:extLst>
              </p:cNvPr>
              <p:cNvGrpSpPr/>
              <p:nvPr/>
            </p:nvGrpSpPr>
            <p:grpSpPr>
              <a:xfrm>
                <a:off x="6353272" y="1260049"/>
                <a:ext cx="7015536" cy="2864629"/>
                <a:chOff x="1343472" y="3159066"/>
                <a:chExt cx="7015536" cy="2864629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AE58803A-C3A8-41B2-976A-CD62CF6E8C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15680" y="3614584"/>
                  <a:ext cx="1152128" cy="703692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55FAF382-4858-406B-AEEC-A11604B7C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59795" y="4875662"/>
                  <a:ext cx="1110529" cy="752327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DD1FAF82-041A-499D-8F4B-8828EE4892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59795" y="4185642"/>
                  <a:ext cx="1152128" cy="703691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A3C19AE4-7A6B-4AC7-8CEA-3497AEF9CBD8}"/>
                    </a:ext>
                  </a:extLst>
                </p:cNvPr>
                <p:cNvGrpSpPr/>
                <p:nvPr/>
              </p:nvGrpSpPr>
              <p:grpSpPr>
                <a:xfrm rot="17781745">
                  <a:off x="3521485" y="3999965"/>
                  <a:ext cx="437150" cy="1184574"/>
                  <a:chOff x="10329811" y="3394524"/>
                  <a:chExt cx="389362" cy="1330620"/>
                </a:xfrm>
              </p:grpSpPr>
              <p:sp>
                <p:nvSpPr>
                  <p:cNvPr id="53" name="Freeform 31">
                    <a:extLst>
                      <a:ext uri="{FF2B5EF4-FFF2-40B4-BE49-F238E27FC236}">
                        <a16:creationId xmlns:a16="http://schemas.microsoft.com/office/drawing/2014/main" id="{7FD82EF2-BD14-4F39-A020-C288282DE51F}"/>
                      </a:ext>
                    </a:extLst>
                  </p:cNvPr>
                  <p:cNvSpPr/>
                  <p:nvPr/>
                </p:nvSpPr>
                <p:spPr>
                  <a:xfrm>
                    <a:off x="10329811" y="3394524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4" name="Freeform 66">
                    <a:extLst>
                      <a:ext uri="{FF2B5EF4-FFF2-40B4-BE49-F238E27FC236}">
                        <a16:creationId xmlns:a16="http://schemas.microsoft.com/office/drawing/2014/main" id="{D2C642A2-211C-4B09-9954-3C29084AF417}"/>
                      </a:ext>
                    </a:extLst>
                  </p:cNvPr>
                  <p:cNvSpPr/>
                  <p:nvPr/>
                </p:nvSpPr>
                <p:spPr>
                  <a:xfrm>
                    <a:off x="10329811" y="3835895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5" name="Freeform 67">
                    <a:extLst>
                      <a:ext uri="{FF2B5EF4-FFF2-40B4-BE49-F238E27FC236}">
                        <a16:creationId xmlns:a16="http://schemas.microsoft.com/office/drawing/2014/main" id="{448C5EA8-961F-4E31-BAB9-943F7BC9A824}"/>
                      </a:ext>
                    </a:extLst>
                  </p:cNvPr>
                  <p:cNvSpPr/>
                  <p:nvPr/>
                </p:nvSpPr>
                <p:spPr>
                  <a:xfrm>
                    <a:off x="10344472" y="4267944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A9C0AE83-3F38-4FA2-8472-7870CD1F39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47528" y="4318276"/>
                  <a:ext cx="1368152" cy="0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03F2C41-5CE0-46F4-8349-8F77415F2312}"/>
                    </a:ext>
                  </a:extLst>
                </p:cNvPr>
                <p:cNvSpPr txBox="1"/>
                <p:nvPr/>
              </p:nvSpPr>
              <p:spPr>
                <a:xfrm flipH="1">
                  <a:off x="5447928" y="3740472"/>
                  <a:ext cx="64807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200" b="1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e</a:t>
                  </a:r>
                  <a:r>
                    <a:rPr lang="en-GB" sz="3200" b="1" baseline="30000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-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DB388025-4FE9-4D7F-A51C-7FEBB8029D50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2917406" y="5438920"/>
                      <a:ext cx="5441602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lang="en-GB" sz="32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l-GR" sz="3200" b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𝛎</m:t>
                                </m:r>
                              </m:e>
                            </m:acc>
                          </m:oMath>
                        </m:oMathPara>
                      </a14:m>
                      <a:endParaRPr lang="en-GB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0" name="TextBox 4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>
                      <a:off x="2917406" y="5438920"/>
                      <a:ext cx="5441602" cy="584775"/>
                    </a:xfrm>
                    <a:prstGeom prst="rect">
                      <a:avLst/>
                    </a:prstGeom>
                    <a:blipFill rotWithShape="1"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0BB88C9-C632-46E4-A37B-4F0F0F69D6ED}"/>
                    </a:ext>
                  </a:extLst>
                </p:cNvPr>
                <p:cNvSpPr txBox="1"/>
                <p:nvPr/>
              </p:nvSpPr>
              <p:spPr>
                <a:xfrm flipH="1">
                  <a:off x="1343472" y="3966430"/>
                  <a:ext cx="64807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200" b="1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d</a:t>
                  </a:r>
                  <a:endParaRPr lang="en-GB" sz="3200" b="1" baseline="30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B2BD4CA0-8131-497F-AD69-301FCB0D7741}"/>
                    </a:ext>
                  </a:extLst>
                </p:cNvPr>
                <p:cNvSpPr txBox="1"/>
                <p:nvPr/>
              </p:nvSpPr>
              <p:spPr>
                <a:xfrm flipH="1">
                  <a:off x="4398568" y="3159066"/>
                  <a:ext cx="64807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200" b="1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u</a:t>
                  </a:r>
                  <a:endParaRPr lang="en-GB" sz="3200" b="1" baseline="30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4A285F02-CD82-4935-B70B-FA17C22C85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47528" y="4325247"/>
                  <a:ext cx="792088" cy="0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9501AC80-4372-4694-8526-F2F0F62EF6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15680" y="3898371"/>
                  <a:ext cx="692052" cy="426877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556564FA-6F7A-405F-9898-D32813EEC1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90979" y="2579658"/>
                <a:ext cx="548362" cy="336576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71BA4D6-9CE4-481C-9D70-2905190F31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10509" y="3341816"/>
              <a:ext cx="540916" cy="365171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8A74D5C-D8C3-4493-88F8-BC40692B2944}"/>
              </a:ext>
            </a:extLst>
          </p:cNvPr>
          <p:cNvSpPr/>
          <p:nvPr/>
        </p:nvSpPr>
        <p:spPr>
          <a:xfrm>
            <a:off x="695400" y="3429000"/>
            <a:ext cx="45719" cy="7523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F230756-2BE8-4337-9E80-30C784850E20}"/>
              </a:ext>
            </a:extLst>
          </p:cNvPr>
          <p:cNvSpPr/>
          <p:nvPr/>
        </p:nvSpPr>
        <p:spPr>
          <a:xfrm>
            <a:off x="695400" y="4381472"/>
            <a:ext cx="1584176" cy="7523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5974F39-2BC6-4B5D-A97F-C887EA9E35A3}"/>
              </a:ext>
            </a:extLst>
          </p:cNvPr>
          <p:cNvSpPr/>
          <p:nvPr/>
        </p:nvSpPr>
        <p:spPr>
          <a:xfrm>
            <a:off x="695400" y="5333944"/>
            <a:ext cx="11496600" cy="75232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16F64A9-9366-40B5-AFAE-0DBF71866F60}"/>
              </a:ext>
            </a:extLst>
          </p:cNvPr>
          <p:cNvSpPr txBox="1"/>
          <p:nvPr/>
        </p:nvSpPr>
        <p:spPr>
          <a:xfrm>
            <a:off x="3219230" y="3993822"/>
            <a:ext cx="1793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250x thickness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9,000x density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688523D-DD73-4612-AD66-737F85B3B714}"/>
              </a:ext>
            </a:extLst>
          </p:cNvPr>
          <p:cNvSpPr txBox="1"/>
          <p:nvPr/>
        </p:nvSpPr>
        <p:spPr>
          <a:xfrm>
            <a:off x="866788" y="3641310"/>
            <a:ext cx="2463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endParaRPr lang="en-GB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1699CF-9A45-486E-B53C-4301949A6A7C}"/>
              </a:ext>
            </a:extLst>
          </p:cNvPr>
          <p:cNvSpPr txBox="1"/>
          <p:nvPr/>
        </p:nvSpPr>
        <p:spPr>
          <a:xfrm>
            <a:off x="866788" y="4565731"/>
            <a:ext cx="124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Aluminium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F3D695D-767B-41DF-A908-A0D80BD6DF7E}"/>
              </a:ext>
            </a:extLst>
          </p:cNvPr>
          <p:cNvSpPr txBox="1"/>
          <p:nvPr/>
        </p:nvSpPr>
        <p:spPr>
          <a:xfrm>
            <a:off x="853599" y="5517232"/>
            <a:ext cx="1523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75E78D8-3F7C-49DB-9918-F871047A43B7}"/>
              </a:ext>
            </a:extLst>
          </p:cNvPr>
          <p:cNvSpPr txBox="1"/>
          <p:nvPr/>
        </p:nvSpPr>
        <p:spPr>
          <a:xfrm>
            <a:off x="3330711" y="5010829"/>
            <a:ext cx="19732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25x thickness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&gt;4x density</a:t>
            </a:r>
            <a:endParaRPr lang="en-GB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85AD074-BAA6-4E53-9B3D-E09141FA31E0}"/>
                  </a:ext>
                </a:extLst>
              </p:cNvPr>
              <p:cNvSpPr txBox="1"/>
              <p:nvPr/>
            </p:nvSpPr>
            <p:spPr>
              <a:xfrm>
                <a:off x="207889" y="4621402"/>
                <a:ext cx="3434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𝛽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85AD074-BAA6-4E53-9B3D-E09141FA3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89" y="4621402"/>
                <a:ext cx="343495" cy="369332"/>
              </a:xfrm>
              <a:prstGeom prst="rect">
                <a:avLst/>
              </a:prstGeom>
              <a:blipFill>
                <a:blip r:embed="rId12"/>
                <a:stretch>
                  <a:fillRect l="-5357"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4AF2F4D-2681-42D7-AFF2-D05167C6C0B0}"/>
                  </a:ext>
                </a:extLst>
              </p:cNvPr>
              <p:cNvSpPr txBox="1"/>
              <p:nvPr/>
            </p:nvSpPr>
            <p:spPr>
              <a:xfrm>
                <a:off x="226236" y="3663498"/>
                <a:ext cx="3434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8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4AF2F4D-2681-42D7-AFF2-D05167C6C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36" y="3663498"/>
                <a:ext cx="34349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8EA21126-724E-4DC7-B77C-02EF63221997}"/>
                  </a:ext>
                </a:extLst>
              </p:cNvPr>
              <p:cNvSpPr txBox="1"/>
              <p:nvPr/>
            </p:nvSpPr>
            <p:spPr>
              <a:xfrm>
                <a:off x="204426" y="5517232"/>
                <a:ext cx="3434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8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𝛾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8EA21126-724E-4DC7-B77C-02EF63221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26" y="5517232"/>
                <a:ext cx="343495" cy="369332"/>
              </a:xfrm>
              <a:prstGeom prst="rect">
                <a:avLst/>
              </a:prstGeom>
              <a:blipFill>
                <a:blip r:embed="rId14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Arrow: Curved Right 65">
            <a:extLst>
              <a:ext uri="{FF2B5EF4-FFF2-40B4-BE49-F238E27FC236}">
                <a16:creationId xmlns:a16="http://schemas.microsoft.com/office/drawing/2014/main" id="{BCC6232D-7FB7-4893-B17E-D6A14CD45357}"/>
              </a:ext>
            </a:extLst>
          </p:cNvPr>
          <p:cNvSpPr/>
          <p:nvPr/>
        </p:nvSpPr>
        <p:spPr>
          <a:xfrm flipH="1">
            <a:off x="2516866" y="4674376"/>
            <a:ext cx="674361" cy="1202896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D9B5E9BC-0635-4C7F-AD9F-919BD71362DD}"/>
              </a:ext>
            </a:extLst>
          </p:cNvPr>
          <p:cNvSpPr/>
          <p:nvPr/>
        </p:nvSpPr>
        <p:spPr>
          <a:xfrm flipH="1">
            <a:off x="2423592" y="3725573"/>
            <a:ext cx="674361" cy="1202896"/>
          </a:xfrm>
          <a:prstGeom prst="curved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E349AD8-9658-4EC9-940F-8C2E79852CB5}"/>
                  </a:ext>
                </a:extLst>
              </p:cNvPr>
              <p:cNvSpPr txBox="1"/>
              <p:nvPr/>
            </p:nvSpPr>
            <p:spPr>
              <a:xfrm>
                <a:off x="6532576" y="4047843"/>
                <a:ext cx="34349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𝝂</m:t>
                      </m:r>
                    </m:oMath>
                  </m:oMathPara>
                </a14:m>
                <a:endParaRPr lang="en-GB" sz="3600" b="1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E349AD8-9658-4EC9-940F-8C2E79852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576" y="4047843"/>
                <a:ext cx="343495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421C9F2-849E-43DE-9A05-B27E79B7262F}"/>
                  </a:ext>
                </a:extLst>
              </p:cNvPr>
              <p:cNvSpPr txBox="1"/>
              <p:nvPr/>
            </p:nvSpPr>
            <p:spPr>
              <a:xfrm>
                <a:off x="7273501" y="4170142"/>
                <a:ext cx="3286995" cy="12644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500"/>
                  </a:spcAft>
                </a:pPr>
                <a:r>
                  <a:rPr lang="en-US" sz="24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9.6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4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10</a:t>
                </a:r>
                <a:r>
                  <a:rPr lang="en-US" sz="2400" b="1" baseline="300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24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km of lead</a:t>
                </a:r>
              </a:p>
              <a:p>
                <a:pPr algn="ctr"/>
                <a:r>
                  <a:rPr lang="en-US" sz="2400" i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would only stop 50%</a:t>
                </a:r>
                <a:endParaRPr lang="en-GB" sz="2400" i="1" dirty="0">
                  <a:solidFill>
                    <a:schemeClr val="accent2"/>
                  </a:solidFill>
                </a:endParaRPr>
              </a:p>
              <a:p>
                <a:pPr algn="ctr"/>
                <a:endParaRPr lang="en-GB" sz="2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421C9F2-849E-43DE-9A05-B27E79B72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3501" y="4170142"/>
                <a:ext cx="3286995" cy="1264449"/>
              </a:xfrm>
              <a:prstGeom prst="rect">
                <a:avLst/>
              </a:prstGeom>
              <a:blipFill>
                <a:blip r:embed="rId16"/>
                <a:stretch>
                  <a:fillRect l="-2226" t="-3365" r="-2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" name="Picture 69" descr="A picture containing icon&#10;&#10;Description automatically generated">
            <a:extLst>
              <a:ext uri="{FF2B5EF4-FFF2-40B4-BE49-F238E27FC236}">
                <a16:creationId xmlns:a16="http://schemas.microsoft.com/office/drawing/2014/main" id="{36B8C730-8528-43B6-A1FF-6CD555F954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56E558C-30C0-8C43-8219-8EFD302AA6A2}"/>
              </a:ext>
            </a:extLst>
          </p:cNvPr>
          <p:cNvSpPr txBox="1"/>
          <p:nvPr/>
        </p:nvSpPr>
        <p:spPr>
          <a:xfrm flipH="1">
            <a:off x="7971831" y="2952686"/>
            <a:ext cx="1004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W</a:t>
            </a:r>
            <a:r>
              <a:rPr lang="en-GB" sz="3200" i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-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4155D01-C718-C44F-99F6-C745715A7BFE}"/>
                  </a:ext>
                </a:extLst>
              </p:cNvPr>
              <p:cNvSpPr/>
              <p:nvPr/>
            </p:nvSpPr>
            <p:spPr>
              <a:xfrm>
                <a:off x="6404698" y="1482769"/>
                <a:ext cx="2331963" cy="652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  </a:t>
                </a:r>
                <a:r>
                  <a:rPr lang="en-US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→  p  +  e</a:t>
                </a:r>
                <a:r>
                  <a:rPr lang="en-US" b="1" baseline="30000" dirty="0">
                    <a:solidFill>
                      <a:schemeClr val="accent2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-</a:t>
                </a:r>
                <a:r>
                  <a:rPr lang="en-US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  </a:t>
                </a: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+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  <m:t>𝝂</m:t>
                        </m:r>
                      </m:e>
                    </m:acc>
                  </m:oMath>
                </a14:m>
                <a:br>
                  <a:rPr lang="en-US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DK" dirty="0"/>
              </a:p>
            </p:txBody>
          </p:sp>
        </mc:Choice>
        <mc:Fallback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4155D01-C718-C44F-99F6-C745715A7B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698" y="1482769"/>
                <a:ext cx="2331963" cy="652486"/>
              </a:xfrm>
              <a:prstGeom prst="rect">
                <a:avLst/>
              </a:prstGeom>
              <a:blipFill>
                <a:blip r:embed="rId17"/>
                <a:stretch>
                  <a:fillRect l="-2174" t="-3846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4533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tlas det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88" y="1063581"/>
            <a:ext cx="7212424" cy="504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96688" y="3417547"/>
            <a:ext cx="12889432" cy="942989"/>
            <a:chOff x="-96688" y="3417547"/>
            <a:chExt cx="12889432" cy="942989"/>
          </a:xfrm>
        </p:grpSpPr>
        <p:cxnSp>
          <p:nvCxnSpPr>
            <p:cNvPr id="3" name="Straight Arrow Connector 2"/>
            <p:cNvCxnSpPr/>
            <p:nvPr/>
          </p:nvCxnSpPr>
          <p:spPr>
            <a:xfrm flipH="1" flipV="1">
              <a:off x="6423784" y="3894188"/>
              <a:ext cx="6368960" cy="466348"/>
            </a:xfrm>
            <a:prstGeom prst="straightConnector1">
              <a:avLst/>
            </a:prstGeom>
            <a:ln w="635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-96688" y="3417547"/>
              <a:ext cx="6520472" cy="476641"/>
            </a:xfrm>
            <a:prstGeom prst="straightConnector1">
              <a:avLst/>
            </a:prstGeom>
            <a:ln w="635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8A3E2-04F1-B54B-943A-97542A276BD3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540CD0-B8CD-5544-BFFA-F116B38DCF84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Hermetic detectors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590CEDBC-2070-7B49-8FA0-E3772600CC43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1BD507-43BA-9A40-9880-72E206659B82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F583EF71-02B2-4444-BD3F-F924A7D10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C03394ED-EB52-B24A-8D55-0462293A0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4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h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249" y="1120614"/>
            <a:ext cx="9251501" cy="497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168696" y="1988840"/>
            <a:ext cx="14617624" cy="2328586"/>
            <a:chOff x="-168696" y="1988840"/>
            <a:chExt cx="14617624" cy="2328586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2911519" y="1988840"/>
              <a:ext cx="11537409" cy="1837908"/>
            </a:xfrm>
            <a:prstGeom prst="straightConnector1">
              <a:avLst/>
            </a:prstGeom>
            <a:ln w="635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-168696" y="3826748"/>
              <a:ext cx="3080216" cy="490678"/>
            </a:xfrm>
            <a:prstGeom prst="straightConnector1">
              <a:avLst/>
            </a:prstGeom>
            <a:ln w="635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B36FF9E-1863-9948-AB99-49CCD25F87CE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BD2042-785D-FD49-A162-6AFFC3E301F9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Non-hermetic detectors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BBF98D00-5191-FA4A-89B9-D40CCA3CD12C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2E79EF-A29C-7A44-95E8-86770D4EB0B9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1444CDAA-B2BE-8745-B6B5-09E1EC2F8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33C1D7A2-2306-6C48-9075-3A02BBE9C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53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A8EEBB7-FFC1-493F-9CDD-F24E25D11C8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024A548-DB9F-42B8-BCF9-A792463BDC27}"/>
                  </a:ext>
                </a:extLst>
              </p:cNvPr>
              <p:cNvSpPr/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solidFill>
                <a:srgbClr val="A80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Inverse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GB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-decay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024A548-DB9F-42B8-BCF9-A792463BDC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blipFill>
                <a:blip r:embed="rId3"/>
                <a:stretch>
                  <a:fillRect b="-14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lide Number Placeholder 9">
            <a:extLst>
              <a:ext uri="{FF2B5EF4-FFF2-40B4-BE49-F238E27FC236}">
                <a16:creationId xmlns:a16="http://schemas.microsoft.com/office/drawing/2014/main" id="{C55617E1-024D-4047-BF06-70FDBF445F9F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598495-BFF9-48A0-80D4-A18710FC1682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B4A40935-52E7-40CF-93E9-D81403192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49C58-1609-4CF3-9359-E84A5679676F}"/>
              </a:ext>
            </a:extLst>
          </p:cNvPr>
          <p:cNvGrpSpPr/>
          <p:nvPr/>
        </p:nvGrpSpPr>
        <p:grpSpPr>
          <a:xfrm>
            <a:off x="6888088" y="2465158"/>
            <a:ext cx="2976586" cy="2075546"/>
            <a:chOff x="1813299" y="3095096"/>
            <a:chExt cx="4391525" cy="306398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9039D28-145A-411F-8B14-78E9579D5C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5760" y="3728972"/>
              <a:ext cx="753119" cy="218993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1D8B976-D40A-4C80-8130-E796A093D417}"/>
                </a:ext>
              </a:extLst>
            </p:cNvPr>
            <p:cNvGrpSpPr/>
            <p:nvPr/>
          </p:nvGrpSpPr>
          <p:grpSpPr>
            <a:xfrm>
              <a:off x="1813299" y="3095096"/>
              <a:ext cx="4391525" cy="3063989"/>
              <a:chOff x="2196278" y="3095096"/>
              <a:chExt cx="4391525" cy="3063989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297C250-8856-4F6B-933A-4E3E021DC17E}"/>
                  </a:ext>
                </a:extLst>
              </p:cNvPr>
              <p:cNvSpPr txBox="1"/>
              <p:nvPr/>
            </p:nvSpPr>
            <p:spPr>
              <a:xfrm flipH="1">
                <a:off x="5636024" y="5295821"/>
                <a:ext cx="951779" cy="86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i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e</a:t>
                </a:r>
                <a:r>
                  <a:rPr lang="en-GB" sz="3200" b="1" i="1" baseline="30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929A517-A425-4BF3-93CD-089AA04F5432}"/>
                  </a:ext>
                </a:extLst>
              </p:cNvPr>
              <p:cNvSpPr txBox="1"/>
              <p:nvPr/>
            </p:nvSpPr>
            <p:spPr>
              <a:xfrm flipH="1">
                <a:off x="2398105" y="3095096"/>
                <a:ext cx="648072" cy="86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i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u</a:t>
                </a:r>
                <a:endParaRPr lang="en-GB" sz="3200" b="1" i="1" baseline="30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A499F86-0592-42C3-8A5D-1951C4F4D679}"/>
                  </a:ext>
                </a:extLst>
              </p:cNvPr>
              <p:cNvSpPr txBox="1"/>
              <p:nvPr/>
            </p:nvSpPr>
            <p:spPr>
              <a:xfrm flipH="1">
                <a:off x="5691466" y="3148369"/>
                <a:ext cx="648072" cy="86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i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</a:t>
                </a:r>
                <a:endParaRPr lang="en-GB" sz="3200" b="1" i="1" baseline="30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7166AA-25F9-41FC-9401-5A64FB33EE8A}"/>
                  </a:ext>
                </a:extLst>
              </p:cNvPr>
              <p:cNvSpPr txBox="1"/>
              <p:nvPr/>
            </p:nvSpPr>
            <p:spPr>
              <a:xfrm flipH="1">
                <a:off x="4644796" y="4105074"/>
                <a:ext cx="1482268" cy="86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</a:t>
                </a:r>
                <a:r>
                  <a:rPr lang="en-GB" sz="3200" i="1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8BBFF884-36CF-451E-B13A-391E4F33745C}"/>
                      </a:ext>
                    </a:extLst>
                  </p:cNvPr>
                  <p:cNvSpPr txBox="1"/>
                  <p:nvPr/>
                </p:nvSpPr>
                <p:spPr>
                  <a:xfrm>
                    <a:off x="2196278" y="5274380"/>
                    <a:ext cx="1008112" cy="8632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GB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l-GR" sz="32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𝝂</m:t>
                              </m:r>
                            </m:e>
                          </m:acc>
                        </m:oMath>
                      </m:oMathPara>
                    </a14:m>
                    <a:endParaRPr lang="en-GB" sz="3200" i="1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8BBFF884-36CF-451E-B13A-391E4F3374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96278" y="5274380"/>
                    <a:ext cx="1008112" cy="86326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5CA754AA-7FD8-44D6-807C-9BACEA205CEB}"/>
                  </a:ext>
                </a:extLst>
              </p:cNvPr>
              <p:cNvGrpSpPr/>
              <p:nvPr/>
            </p:nvGrpSpPr>
            <p:grpSpPr>
              <a:xfrm rot="926344">
                <a:off x="2948143" y="3285748"/>
                <a:ext cx="2902002" cy="2400410"/>
                <a:chOff x="8162550" y="3056887"/>
                <a:chExt cx="2902002" cy="2400410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B1464F2F-C1BF-4371-83BD-8EB5C7822C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673656" flipH="1" flipV="1">
                  <a:off x="8162550" y="3600914"/>
                  <a:ext cx="1225408" cy="337640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D3E1FD4F-59FB-4CB1-BA54-72BA174A45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408368" y="3056887"/>
                  <a:ext cx="1152128" cy="703692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DBB6E11D-964C-4AA1-8BA2-5C197B50F6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696400" y="4764694"/>
                  <a:ext cx="1368152" cy="0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99D955FE-2D3F-4F00-92F1-84E6A7E06D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544272" y="4753606"/>
                  <a:ext cx="1152128" cy="703691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61556A10-3AA9-4F6E-B10F-4364BC1A1A85}"/>
                    </a:ext>
                  </a:extLst>
                </p:cNvPr>
                <p:cNvGrpSpPr/>
                <p:nvPr/>
              </p:nvGrpSpPr>
              <p:grpSpPr>
                <a:xfrm rot="20668125">
                  <a:off x="9324093" y="3747633"/>
                  <a:ext cx="437150" cy="1043684"/>
                  <a:chOff x="10329811" y="3394524"/>
                  <a:chExt cx="389362" cy="1330620"/>
                </a:xfrm>
              </p:grpSpPr>
              <p:sp>
                <p:nvSpPr>
                  <p:cNvPr id="48" name="Freeform 31">
                    <a:extLst>
                      <a:ext uri="{FF2B5EF4-FFF2-40B4-BE49-F238E27FC236}">
                        <a16:creationId xmlns:a16="http://schemas.microsoft.com/office/drawing/2014/main" id="{94923A85-37A5-4588-95F5-80823FF9F33D}"/>
                      </a:ext>
                    </a:extLst>
                  </p:cNvPr>
                  <p:cNvSpPr/>
                  <p:nvPr/>
                </p:nvSpPr>
                <p:spPr>
                  <a:xfrm>
                    <a:off x="10329811" y="3394524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9" name="Freeform 66">
                    <a:extLst>
                      <a:ext uri="{FF2B5EF4-FFF2-40B4-BE49-F238E27FC236}">
                        <a16:creationId xmlns:a16="http://schemas.microsoft.com/office/drawing/2014/main" id="{396D4AEE-54AF-4469-B047-D61A2FB724DE}"/>
                      </a:ext>
                    </a:extLst>
                  </p:cNvPr>
                  <p:cNvSpPr/>
                  <p:nvPr/>
                </p:nvSpPr>
                <p:spPr>
                  <a:xfrm>
                    <a:off x="10329811" y="3835895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0" name="Freeform 67">
                    <a:extLst>
                      <a:ext uri="{FF2B5EF4-FFF2-40B4-BE49-F238E27FC236}">
                        <a16:creationId xmlns:a16="http://schemas.microsoft.com/office/drawing/2014/main" id="{2EA6D913-B8FE-454B-B986-466FE0AE82D4}"/>
                      </a:ext>
                    </a:extLst>
                  </p:cNvPr>
                  <p:cNvSpPr/>
                  <p:nvPr/>
                </p:nvSpPr>
                <p:spPr>
                  <a:xfrm>
                    <a:off x="10344472" y="4267944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610F4BC6-7737-4659-8E3D-394EDAFFB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939" y="3608531"/>
                <a:ext cx="693736" cy="197381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C72ED1A1-281F-4ABA-B5D3-5886AA0189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97882" y="4997375"/>
                <a:ext cx="611050" cy="171507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E3753A2E-16D2-42A8-B5C0-4002A3FAF9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45555" y="5154850"/>
                <a:ext cx="715619" cy="206665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0714BD6-1654-491C-97CD-B19206E9F9EB}"/>
              </a:ext>
            </a:extLst>
          </p:cNvPr>
          <p:cNvGrpSpPr/>
          <p:nvPr/>
        </p:nvGrpSpPr>
        <p:grpSpPr>
          <a:xfrm>
            <a:off x="2326007" y="2403931"/>
            <a:ext cx="2976586" cy="2075546"/>
            <a:chOff x="1813299" y="3095096"/>
            <a:chExt cx="4391525" cy="3063989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8795E0C-4185-4B27-BBA3-C2770F419E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5760" y="3736002"/>
              <a:ext cx="753119" cy="218993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328512F-2195-46A9-A12A-03CD0637F63E}"/>
                </a:ext>
              </a:extLst>
            </p:cNvPr>
            <p:cNvGrpSpPr/>
            <p:nvPr/>
          </p:nvGrpSpPr>
          <p:grpSpPr>
            <a:xfrm>
              <a:off x="1813299" y="3095096"/>
              <a:ext cx="4391525" cy="3063989"/>
              <a:chOff x="2196278" y="3095096"/>
              <a:chExt cx="4391525" cy="3063989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27CE677-641C-4B74-AEE4-3036C72B5DD8}"/>
                  </a:ext>
                </a:extLst>
              </p:cNvPr>
              <p:cNvSpPr txBox="1"/>
              <p:nvPr/>
            </p:nvSpPr>
            <p:spPr>
              <a:xfrm flipH="1">
                <a:off x="5636024" y="5295821"/>
                <a:ext cx="951779" cy="86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i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e</a:t>
                </a:r>
                <a:r>
                  <a:rPr lang="en-GB" sz="3200" b="1" i="1" baseline="30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12F5E91-6809-4DFF-ADBE-176F2344686D}"/>
                  </a:ext>
                </a:extLst>
              </p:cNvPr>
              <p:cNvSpPr txBox="1"/>
              <p:nvPr/>
            </p:nvSpPr>
            <p:spPr>
              <a:xfrm flipH="1">
                <a:off x="2398105" y="3095096"/>
                <a:ext cx="648072" cy="86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i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</a:t>
                </a:r>
                <a:endParaRPr lang="en-GB" sz="3200" b="1" i="1" baseline="30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6107749-0A81-4448-BF50-EF4ABDC88557}"/>
                  </a:ext>
                </a:extLst>
              </p:cNvPr>
              <p:cNvSpPr txBox="1"/>
              <p:nvPr/>
            </p:nvSpPr>
            <p:spPr>
              <a:xfrm flipH="1">
                <a:off x="5691466" y="3148369"/>
                <a:ext cx="648072" cy="86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i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u</a:t>
                </a:r>
                <a:endParaRPr lang="en-GB" sz="3200" b="1" i="1" baseline="30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2883D3F-0A80-4497-A3F6-D2003225B951}"/>
                  </a:ext>
                </a:extLst>
              </p:cNvPr>
              <p:cNvSpPr txBox="1"/>
              <p:nvPr/>
            </p:nvSpPr>
            <p:spPr>
              <a:xfrm flipH="1">
                <a:off x="4644794" y="4105074"/>
                <a:ext cx="1297775" cy="86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</a:t>
                </a:r>
                <a:r>
                  <a:rPr lang="en-GB" sz="3200" i="1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3922B4EA-AD23-4BAD-8520-A89DED6E2721}"/>
                      </a:ext>
                    </a:extLst>
                  </p:cNvPr>
                  <p:cNvSpPr txBox="1"/>
                  <p:nvPr/>
                </p:nvSpPr>
                <p:spPr>
                  <a:xfrm>
                    <a:off x="2196278" y="5274380"/>
                    <a:ext cx="1008112" cy="8632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3200" b="1" i="1" smtClean="0">
                              <a:latin typeface="Cambria Math" panose="02040503050406030204" pitchFamily="18" charset="0"/>
                            </a:rPr>
                            <m:t>𝝂</m:t>
                          </m:r>
                        </m:oMath>
                      </m:oMathPara>
                    </a14:m>
                    <a:endParaRPr lang="en-GB" sz="3200" b="1" i="1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3922B4EA-AD23-4BAD-8520-A89DED6E272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96278" y="5274380"/>
                    <a:ext cx="1008112" cy="86326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D8336A14-A1F3-4A1E-B7F9-A19EFF18120A}"/>
                  </a:ext>
                </a:extLst>
              </p:cNvPr>
              <p:cNvGrpSpPr/>
              <p:nvPr/>
            </p:nvGrpSpPr>
            <p:grpSpPr>
              <a:xfrm rot="926344">
                <a:off x="2948143" y="3285748"/>
                <a:ext cx="2902002" cy="2400410"/>
                <a:chOff x="8162550" y="3056887"/>
                <a:chExt cx="2902002" cy="2400410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6E7BF9C-20F5-47DD-8033-C6EE3081F2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673656" flipH="1" flipV="1">
                  <a:off x="8162550" y="3600914"/>
                  <a:ext cx="1225408" cy="337640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C86B6E80-CF78-47BF-B6DF-789BE87E7F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408368" y="3056887"/>
                  <a:ext cx="1152128" cy="703692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DA9FF9C4-8DB3-42C6-9B24-3DD5DCE9AD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696400" y="4764694"/>
                  <a:ext cx="1368152" cy="0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2C7E8072-DBFA-4D37-A874-A92B38DB56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544272" y="4753606"/>
                  <a:ext cx="1152128" cy="703691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E08145EC-FD17-4AEB-9822-B877EB808E41}"/>
                    </a:ext>
                  </a:extLst>
                </p:cNvPr>
                <p:cNvGrpSpPr/>
                <p:nvPr/>
              </p:nvGrpSpPr>
              <p:grpSpPr>
                <a:xfrm rot="20668125">
                  <a:off x="9324093" y="3747633"/>
                  <a:ext cx="437150" cy="1043684"/>
                  <a:chOff x="10329811" y="3394524"/>
                  <a:chExt cx="389362" cy="1330620"/>
                </a:xfrm>
              </p:grpSpPr>
              <p:sp>
                <p:nvSpPr>
                  <p:cNvPr id="68" name="Freeform 31">
                    <a:extLst>
                      <a:ext uri="{FF2B5EF4-FFF2-40B4-BE49-F238E27FC236}">
                        <a16:creationId xmlns:a16="http://schemas.microsoft.com/office/drawing/2014/main" id="{EB1D11D8-CED4-4342-9BEC-EA430625A651}"/>
                      </a:ext>
                    </a:extLst>
                  </p:cNvPr>
                  <p:cNvSpPr/>
                  <p:nvPr/>
                </p:nvSpPr>
                <p:spPr>
                  <a:xfrm>
                    <a:off x="10329811" y="3394524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9" name="Freeform 66">
                    <a:extLst>
                      <a:ext uri="{FF2B5EF4-FFF2-40B4-BE49-F238E27FC236}">
                        <a16:creationId xmlns:a16="http://schemas.microsoft.com/office/drawing/2014/main" id="{92A43033-3C99-4B6F-8BEC-B7569D649DA8}"/>
                      </a:ext>
                    </a:extLst>
                  </p:cNvPr>
                  <p:cNvSpPr/>
                  <p:nvPr/>
                </p:nvSpPr>
                <p:spPr>
                  <a:xfrm>
                    <a:off x="10329811" y="3835895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0" name="Freeform 67">
                    <a:extLst>
                      <a:ext uri="{FF2B5EF4-FFF2-40B4-BE49-F238E27FC236}">
                        <a16:creationId xmlns:a16="http://schemas.microsoft.com/office/drawing/2014/main" id="{ADEAAD51-E6F4-4FEE-ABD4-AD384CF86B6A}"/>
                      </a:ext>
                    </a:extLst>
                  </p:cNvPr>
                  <p:cNvSpPr/>
                  <p:nvPr/>
                </p:nvSpPr>
                <p:spPr>
                  <a:xfrm>
                    <a:off x="10344472" y="4267944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24E6D111-5D65-4E33-8A09-863B733773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940" y="3605016"/>
                <a:ext cx="670452" cy="190756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494B9287-DCBD-4A0D-9482-BDD1334536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6178" y="5143117"/>
                <a:ext cx="744586" cy="218400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4359E2C6-0272-4CF4-ABA7-D173F2A2A4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5352" y="5028704"/>
                <a:ext cx="644594" cy="187400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2" name="Picture 71" descr="A picture containing icon&#10;&#10;Description automatically generated">
            <a:extLst>
              <a:ext uri="{FF2B5EF4-FFF2-40B4-BE49-F238E27FC236}">
                <a16:creationId xmlns:a16="http://schemas.microsoft.com/office/drawing/2014/main" id="{774B4771-27B5-445D-9EF4-843AE38F38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0243FD5-46BB-5348-B6A5-03A61EB14909}"/>
                  </a:ext>
                </a:extLst>
              </p:cNvPr>
              <p:cNvSpPr/>
              <p:nvPr/>
            </p:nvSpPr>
            <p:spPr>
              <a:xfrm>
                <a:off x="7292429" y="4786773"/>
                <a:ext cx="233196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  +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𝛎</m:t>
                        </m:r>
                      </m:e>
                    </m:acc>
                  </m:oMath>
                </a14:m>
                <a:r>
                  <a:rPr lang="en-US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→  n  +  e</a:t>
                </a:r>
                <a:r>
                  <a:rPr lang="en-US" b="1" baseline="30000" dirty="0">
                    <a:solidFill>
                      <a:schemeClr val="accent2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+</a:t>
                </a:r>
                <a:br>
                  <a:rPr lang="en-US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br>
                  <a:rPr lang="en-US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DK" dirty="0"/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0243FD5-46BB-5348-B6A5-03A61EB149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2429" y="4786773"/>
                <a:ext cx="2331963" cy="923330"/>
              </a:xfrm>
              <a:prstGeom prst="rect">
                <a:avLst/>
              </a:prstGeom>
              <a:blipFill>
                <a:blip r:embed="rId8"/>
                <a:stretch>
                  <a:fillRect l="-2174" t="-2703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FA5F1596-28AF-C347-969A-E758A7B89007}"/>
                  </a:ext>
                </a:extLst>
              </p:cNvPr>
              <p:cNvSpPr/>
              <p:nvPr/>
            </p:nvSpPr>
            <p:spPr>
              <a:xfrm>
                <a:off x="2755925" y="4785140"/>
                <a:ext cx="2331963" cy="947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  + 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→  p  +  e</a:t>
                </a:r>
                <a:r>
                  <a:rPr lang="en-US" b="1" baseline="30000" dirty="0">
                    <a:solidFill>
                      <a:schemeClr val="accent2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-</a:t>
                </a:r>
                <a:br>
                  <a:rPr lang="en-US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br>
                  <a:rPr lang="en-US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DK" dirty="0"/>
              </a:p>
            </p:txBody>
          </p:sp>
        </mc:Choice>
        <mc:Fallback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FA5F1596-28AF-C347-969A-E758A7B890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925" y="4785140"/>
                <a:ext cx="2331963" cy="947760"/>
              </a:xfrm>
              <a:prstGeom prst="rect">
                <a:avLst/>
              </a:prstGeom>
              <a:blipFill>
                <a:blip r:embed="rId9"/>
                <a:stretch>
                  <a:fillRect l="-1622" t="-2632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4816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8" name="Content Placeholder 2"/>
              <p:cNvSpPr>
                <a:spLocks noGrp="1"/>
              </p:cNvSpPr>
              <p:nvPr/>
            </p:nvSpPr>
            <p:spPr>
              <a:xfrm>
                <a:off x="501996" y="1268760"/>
                <a:ext cx="8042276" cy="475252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349250" indent="-349250" algn="l" defTabSz="914400" rtl="0" eaLnBrk="1" latinLnBrk="0" hangingPunct="1">
                  <a:spcBef>
                    <a:spcPts val="2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36550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2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837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63650" indent="-2952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622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28800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1177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398713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6892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Reines &amp; Cowen, </a:t>
                </a:r>
                <a:r>
                  <a:rPr lang="en-US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South Carolina – 1956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Clr>
                    <a:schemeClr val="accent2"/>
                  </a:buClr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Nearby nuclear reactor as </a:t>
                </a:r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decay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𝝂</m:t>
                        </m:r>
                      </m:e>
                    </m:acc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source</a:t>
                </a:r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Clr>
                    <a:schemeClr val="accent2"/>
                  </a:buClr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Underground to shield from cosmic rays</a:t>
                </a: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GB" b="1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Wolfgang Pauli &amp; Enrico Fermi – 1934</a:t>
                </a:r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Propose ‘neutrino’ or ‘little neutral one’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Spin half, electrically neutral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96" y="1268760"/>
                <a:ext cx="8042276" cy="4752529"/>
              </a:xfrm>
              <a:prstGeom prst="rect">
                <a:avLst/>
              </a:prstGeom>
              <a:blipFill>
                <a:blip r:embed="rId3"/>
                <a:stretch>
                  <a:fillRect l="-946" t="-2128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6590073" y="1624786"/>
            <a:ext cx="7124599" cy="2889031"/>
            <a:chOff x="6353272" y="1260049"/>
            <a:chExt cx="7124599" cy="2889031"/>
          </a:xfrm>
        </p:grpSpPr>
        <p:grpSp>
          <p:nvGrpSpPr>
            <p:cNvPr id="40" name="Group 39"/>
            <p:cNvGrpSpPr/>
            <p:nvPr/>
          </p:nvGrpSpPr>
          <p:grpSpPr>
            <a:xfrm>
              <a:off x="6353272" y="1260049"/>
              <a:ext cx="7124599" cy="2862222"/>
              <a:chOff x="6353272" y="1260049"/>
              <a:chExt cx="7124599" cy="2862222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6353272" y="1260049"/>
                <a:ext cx="7124599" cy="2862222"/>
                <a:chOff x="1343472" y="3159066"/>
                <a:chExt cx="7124599" cy="2862222"/>
              </a:xfrm>
            </p:grpSpPr>
            <p:cxnSp>
              <p:nvCxnSpPr>
                <p:cNvPr id="43" name="Straight Connector 42"/>
                <p:cNvCxnSpPr>
                  <a:cxnSpLocks/>
                </p:cNvCxnSpPr>
                <p:nvPr/>
              </p:nvCxnSpPr>
              <p:spPr>
                <a:xfrm flipH="1">
                  <a:off x="3215680" y="3614584"/>
                  <a:ext cx="1152128" cy="703692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>
                  <a:cxnSpLocks/>
                </p:cNvCxnSpPr>
                <p:nvPr/>
              </p:nvCxnSpPr>
              <p:spPr>
                <a:xfrm>
                  <a:off x="4259795" y="4875662"/>
                  <a:ext cx="1110529" cy="752327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>
                  <a:cxnSpLocks/>
                </p:cNvCxnSpPr>
                <p:nvPr/>
              </p:nvCxnSpPr>
              <p:spPr>
                <a:xfrm flipH="1">
                  <a:off x="4259795" y="4185642"/>
                  <a:ext cx="1152128" cy="703691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6" name="Group 45"/>
                <p:cNvGrpSpPr/>
                <p:nvPr/>
              </p:nvGrpSpPr>
              <p:grpSpPr>
                <a:xfrm rot="17781745">
                  <a:off x="3521485" y="3999965"/>
                  <a:ext cx="437150" cy="1184574"/>
                  <a:chOff x="10329811" y="3394524"/>
                  <a:chExt cx="389362" cy="1330620"/>
                </a:xfrm>
              </p:grpSpPr>
              <p:sp>
                <p:nvSpPr>
                  <p:cNvPr id="56" name="Freeform 31"/>
                  <p:cNvSpPr/>
                  <p:nvPr/>
                </p:nvSpPr>
                <p:spPr>
                  <a:xfrm>
                    <a:off x="10329811" y="3394524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" name="Freeform 66"/>
                  <p:cNvSpPr/>
                  <p:nvPr/>
                </p:nvSpPr>
                <p:spPr>
                  <a:xfrm>
                    <a:off x="10329811" y="3835895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" name="Freeform 67"/>
                  <p:cNvSpPr/>
                  <p:nvPr/>
                </p:nvSpPr>
                <p:spPr>
                  <a:xfrm>
                    <a:off x="10344472" y="4267944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cxnSp>
              <p:nvCxnSpPr>
                <p:cNvPr id="47" name="Straight Connector 46"/>
                <p:cNvCxnSpPr>
                  <a:cxnSpLocks/>
                </p:cNvCxnSpPr>
                <p:nvPr/>
              </p:nvCxnSpPr>
              <p:spPr>
                <a:xfrm flipH="1">
                  <a:off x="1847528" y="4318276"/>
                  <a:ext cx="1368152" cy="0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TextBox 47"/>
                <p:cNvSpPr txBox="1"/>
                <p:nvPr/>
              </p:nvSpPr>
              <p:spPr>
                <a:xfrm flipH="1">
                  <a:off x="5447928" y="3740472"/>
                  <a:ext cx="64807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200" b="1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e</a:t>
                  </a:r>
                  <a:r>
                    <a:rPr lang="en-GB" sz="3200" b="1" baseline="30000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-</a:t>
                  </a: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 flipH="1">
                  <a:off x="3026469" y="5436513"/>
                  <a:ext cx="544160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GB" sz="3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 flipH="1">
                  <a:off x="1343472" y="3966430"/>
                  <a:ext cx="64807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200" b="1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d</a:t>
                  </a:r>
                  <a:endParaRPr lang="en-GB" sz="3200" b="1" baseline="30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 flipH="1">
                  <a:off x="4398568" y="3159066"/>
                  <a:ext cx="64807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200" b="1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u</a:t>
                  </a:r>
                  <a:endParaRPr lang="en-GB" sz="3200" b="1" baseline="30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52" name="Straight Arrow Connector 51"/>
                <p:cNvCxnSpPr>
                  <a:cxnSpLocks/>
                </p:cNvCxnSpPr>
                <p:nvPr/>
              </p:nvCxnSpPr>
              <p:spPr>
                <a:xfrm>
                  <a:off x="1847528" y="4325247"/>
                  <a:ext cx="792088" cy="0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>
                  <a:cxnSpLocks/>
                </p:cNvCxnSpPr>
                <p:nvPr/>
              </p:nvCxnSpPr>
              <p:spPr>
                <a:xfrm flipV="1">
                  <a:off x="3215680" y="3898371"/>
                  <a:ext cx="692052" cy="426877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>
                  <a:cxnSpLocks/>
                </p:cNvCxnSpPr>
                <p:nvPr/>
              </p:nvCxnSpPr>
              <p:spPr>
                <a:xfrm flipV="1">
                  <a:off x="4367808" y="4478675"/>
                  <a:ext cx="565673" cy="346458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>
                  <a:cxnSpLocks/>
                </p:cNvCxnSpPr>
                <p:nvPr/>
              </p:nvCxnSpPr>
              <p:spPr>
                <a:xfrm flipH="1" flipV="1">
                  <a:off x="4760716" y="5219521"/>
                  <a:ext cx="609608" cy="408468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TextBox 41"/>
              <p:cNvSpPr txBox="1"/>
              <p:nvPr/>
            </p:nvSpPr>
            <p:spPr>
              <a:xfrm flipH="1">
                <a:off x="8040216" y="2916233"/>
                <a:ext cx="8053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</a:t>
                </a:r>
                <a:r>
                  <a:rPr lang="en-GB" sz="3200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-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TextBox 1"/>
                <p:cNvSpPr txBox="1"/>
                <p:nvPr/>
              </p:nvSpPr>
              <p:spPr>
                <a:xfrm>
                  <a:off x="10128448" y="3564305"/>
                  <a:ext cx="100811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l-GR" sz="3200" b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𝛎</m:t>
                            </m:r>
                          </m:e>
                        </m:acc>
                      </m:oMath>
                    </m:oMathPara>
                  </a14:m>
                  <a:endParaRPr lang="en-GB" sz="3200" dirty="0"/>
                </a:p>
              </p:txBody>
            </p:sp>
          </mc:Choice>
          <mc:Fallback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8448" y="3564305"/>
                  <a:ext cx="1008112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K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52" name="Picture 4" descr="Image result for reines and cowan neutrino experi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66" y="3137335"/>
            <a:ext cx="2682451" cy="259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ontent Placeholder 2"/>
          <p:cNvSpPr>
            <a:spLocks noGrp="1"/>
          </p:cNvSpPr>
          <p:nvPr/>
        </p:nvSpPr>
        <p:spPr>
          <a:xfrm>
            <a:off x="3647728" y="3573015"/>
            <a:ext cx="8042276" cy="475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100 </a:t>
            </a:r>
            <a:r>
              <a:rPr lang="en-US" sz="2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litre</a:t>
            </a:r>
            <a: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tanks of water</a:t>
            </a:r>
            <a:b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Cadmium chloride dissolved in solution</a:t>
            </a:r>
            <a:b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Scintillator sandwich surrounded by photomultiplier tubes</a:t>
            </a: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A7B3A80-0D57-B347-83BD-88481941DC76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9F2FA4C-2C1E-B84D-920D-2E31500E0D92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Reactor flux measurement</a:t>
            </a:r>
          </a:p>
        </p:txBody>
      </p:sp>
      <p:sp>
        <p:nvSpPr>
          <p:cNvPr id="61" name="Slide Number Placeholder 9">
            <a:extLst>
              <a:ext uri="{FF2B5EF4-FFF2-40B4-BE49-F238E27FC236}">
                <a16:creationId xmlns:a16="http://schemas.microsoft.com/office/drawing/2014/main" id="{CBB51D5D-4294-D94F-9858-2F4ECE18A6EA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4B36B7C-953E-454E-A941-C300794A3EDE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4">
            <a:extLst>
              <a:ext uri="{FF2B5EF4-FFF2-40B4-BE49-F238E27FC236}">
                <a16:creationId xmlns:a16="http://schemas.microsoft.com/office/drawing/2014/main" id="{FA38AA60-8BF3-0248-A326-17EB71C17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 descr="A picture containing icon&#10;&#10;Description automatically generated">
            <a:extLst>
              <a:ext uri="{FF2B5EF4-FFF2-40B4-BE49-F238E27FC236}">
                <a16:creationId xmlns:a16="http://schemas.microsoft.com/office/drawing/2014/main" id="{B3675D31-943E-D446-89AF-70CC7B3F65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43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9" name="Content Placeholder 2"/>
              <p:cNvSpPr>
                <a:spLocks noGrp="1"/>
              </p:cNvSpPr>
              <p:nvPr/>
            </p:nvSpPr>
            <p:spPr>
              <a:xfrm>
                <a:off x="501996" y="1268760"/>
                <a:ext cx="8042276" cy="475252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349250" indent="-349250" algn="l" defTabSz="914400" rtl="0" eaLnBrk="1" latinLnBrk="0" hangingPunct="1">
                  <a:spcBef>
                    <a:spcPts val="2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36550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2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837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63650" indent="-2952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622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28800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1177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398713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6892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Reines &amp; Cowen, </a:t>
                </a:r>
                <a:r>
                  <a:rPr lang="en-US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South Carolina – 1956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Clr>
                    <a:schemeClr val="accent2"/>
                  </a:buClr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10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15 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anti-neutrinos cm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-2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                        </a:t>
                </a:r>
              </a:p>
              <a:p>
                <a:pPr>
                  <a:buClr>
                    <a:schemeClr val="accent2"/>
                  </a:buClr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~ 3 events hour 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  <a:p>
                <a:pPr marL="0" indent="0">
                  <a:buNone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GB" b="1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Wolfgang Pauli &amp; Enrico Fermi – 1934</a:t>
                </a:r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Propose ‘neutrino’ or ‘little neutral one’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Spin half, electrically neutral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96" y="1268760"/>
                <a:ext cx="8042276" cy="4752529"/>
              </a:xfrm>
              <a:prstGeom prst="rect">
                <a:avLst/>
              </a:prstGeom>
              <a:blipFill>
                <a:blip r:embed="rId3"/>
                <a:stretch>
                  <a:fillRect l="-946" t="-2128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25" y="2911961"/>
            <a:ext cx="4837757" cy="2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Content Placeholder 2"/>
          <p:cNvSpPr>
            <a:spLocks noGrp="1"/>
          </p:cNvSpPr>
          <p:nvPr/>
        </p:nvSpPr>
        <p:spPr>
          <a:xfrm>
            <a:off x="4627538" y="3441672"/>
            <a:ext cx="8042276" cy="475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br>
              <a:rPr lang="en-GB" sz="2200" dirty="0">
                <a:solidFill>
                  <a:srgbClr val="A87000"/>
                </a:solidFill>
                <a:latin typeface="Cambria Math"/>
                <a:ea typeface="Cambria Math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 captures a neutron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&amp; undergoes </a:t>
            </a:r>
            <a:r>
              <a:rPr lang="el-GR" sz="2200" dirty="0">
                <a:solidFill>
                  <a:schemeClr val="accent2"/>
                </a:solidFill>
                <a:latin typeface="Cambria Math"/>
                <a:ea typeface="Cambria Math"/>
                <a:cs typeface="Arial" panose="020B0604020202020204" pitchFamily="34" charset="0"/>
              </a:rPr>
              <a:t>γ</a:t>
            </a:r>
            <a:r>
              <a:rPr lang="en-GB" sz="2200" dirty="0">
                <a:solidFill>
                  <a:schemeClr val="accent2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-decay</a:t>
            </a:r>
          </a:p>
          <a:p>
            <a:pPr marL="0" indent="0" algn="ctr">
              <a:buNone/>
            </a:pPr>
            <a:r>
              <a:rPr lang="el-GR" sz="2200" dirty="0">
                <a:latin typeface="Cambria Math"/>
                <a:ea typeface="Cambria Math"/>
                <a:cs typeface="Arial" panose="020B0604020202020204" pitchFamily="34" charset="0"/>
              </a:rPr>
              <a:t>γ</a:t>
            </a:r>
            <a:r>
              <a:rPr lang="en-GB" sz="2200" dirty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-rays cause </a:t>
            </a:r>
            <a:r>
              <a:rPr lang="en-GB" sz="2200" dirty="0">
                <a:solidFill>
                  <a:schemeClr val="accent2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scintillator</a:t>
            </a:r>
            <a:r>
              <a:rPr lang="en-GB" sz="2200" dirty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 to emit a </a:t>
            </a:r>
            <a:r>
              <a:rPr lang="en-GB" sz="2200" dirty="0">
                <a:solidFill>
                  <a:schemeClr val="accent2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photon </a:t>
            </a:r>
          </a:p>
          <a:p>
            <a:pPr marL="0" indent="0" algn="ctr">
              <a:buNone/>
            </a:pPr>
            <a:r>
              <a:rPr lang="en-GB" sz="2200" dirty="0"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Photons detected with </a:t>
            </a:r>
            <a:r>
              <a:rPr lang="en-GB" sz="2200" dirty="0">
                <a:solidFill>
                  <a:schemeClr val="accent2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</a:rPr>
              <a:t>distinct time interval</a:t>
            </a:r>
            <a:endParaRPr lang="en-US" sz="2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5380412" y="2121634"/>
                <a:ext cx="3747604" cy="1723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  +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2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200" b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𝛎</m:t>
                        </m:r>
                      </m:e>
                    </m:acc>
                  </m:oMath>
                </a14:m>
                <a:r>
                  <a:rPr lang="en-US" sz="22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2200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→  n  +  e</a:t>
                </a:r>
                <a:r>
                  <a:rPr lang="en-US" sz="2200" b="1" baseline="30000" dirty="0">
                    <a:solidFill>
                      <a:schemeClr val="accent2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+</a:t>
                </a:r>
                <a:br>
                  <a:rPr lang="en-US" sz="22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br>
                  <a:rPr lang="en-US" sz="22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2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2200" b="1" baseline="300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sz="22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e</a:t>
                </a:r>
                <a:r>
                  <a:rPr lang="en-US" sz="2200" b="1" baseline="300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22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2200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→</a:t>
                </a:r>
                <a:r>
                  <a:rPr lang="en-US" sz="2200" b="1" dirty="0">
                    <a:solidFill>
                      <a:schemeClr val="accent2"/>
                    </a:solidFill>
                    <a:latin typeface="Cambria Math"/>
                    <a:ea typeface="Cambria Math"/>
                    <a:cs typeface="Arial" panose="020B0604020202020204" pitchFamily="34" charset="0"/>
                  </a:rPr>
                  <a:t>  </a:t>
                </a:r>
                <a:r>
                  <a:rPr lang="el-GR" sz="2200" b="1" dirty="0" err="1">
                    <a:solidFill>
                      <a:schemeClr val="accent2"/>
                    </a:solidFill>
                    <a:latin typeface="Cambria Math"/>
                    <a:ea typeface="Cambria Math"/>
                    <a:cs typeface="Arial" panose="020B0604020202020204" pitchFamily="34" charset="0"/>
                  </a:rPr>
                  <a:t>γγ</a:t>
                </a:r>
                <a:endParaRPr lang="en-GB" sz="2200" dirty="0">
                  <a:solidFill>
                    <a:schemeClr val="accent2"/>
                  </a:solidFill>
                </a:endParaRPr>
              </a:p>
              <a:p>
                <a:endParaRPr lang="en-GB" sz="2200" dirty="0">
                  <a:solidFill>
                    <a:schemeClr val="accent2"/>
                  </a:solidFill>
                </a:endParaRPr>
              </a:p>
              <a:p>
                <a:endParaRPr lang="en-GB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412" y="2121634"/>
                <a:ext cx="3747604" cy="1723549"/>
              </a:xfrm>
              <a:prstGeom prst="rect">
                <a:avLst/>
              </a:prstGeom>
              <a:blipFill>
                <a:blip r:embed="rId5"/>
                <a:stretch>
                  <a:fillRect l="-2027" t="-2941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/>
          <p:cNvGrpSpPr/>
          <p:nvPr/>
        </p:nvGrpSpPr>
        <p:grpSpPr>
          <a:xfrm>
            <a:off x="8616280" y="1376689"/>
            <a:ext cx="2976586" cy="2075546"/>
            <a:chOff x="1813299" y="3095096"/>
            <a:chExt cx="4391525" cy="3063989"/>
          </a:xfrm>
        </p:grpSpPr>
        <p:cxnSp>
          <p:nvCxnSpPr>
            <p:cNvPr id="39" name="Straight Arrow Connector 38"/>
            <p:cNvCxnSpPr>
              <a:cxnSpLocks/>
            </p:cNvCxnSpPr>
            <p:nvPr/>
          </p:nvCxnSpPr>
          <p:spPr>
            <a:xfrm flipV="1">
              <a:off x="3935760" y="3728972"/>
              <a:ext cx="753119" cy="218993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1813299" y="3095096"/>
              <a:ext cx="4391525" cy="3063989"/>
              <a:chOff x="2196278" y="3095096"/>
              <a:chExt cx="4391525" cy="3063989"/>
            </a:xfrm>
          </p:grpSpPr>
          <p:sp>
            <p:nvSpPr>
              <p:cNvPr id="60" name="TextBox 59"/>
              <p:cNvSpPr txBox="1"/>
              <p:nvPr/>
            </p:nvSpPr>
            <p:spPr>
              <a:xfrm flipH="1">
                <a:off x="5636024" y="5295821"/>
                <a:ext cx="951779" cy="86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e</a:t>
                </a:r>
                <a:r>
                  <a:rPr lang="en-GB" sz="3200" b="1" baseline="30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flipH="1">
                <a:off x="2398105" y="3095096"/>
                <a:ext cx="64807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u</a:t>
                </a:r>
                <a:endParaRPr lang="en-GB" sz="3200" b="1" baseline="30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flipH="1">
                <a:off x="5691466" y="3148369"/>
                <a:ext cx="64807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</a:t>
                </a:r>
                <a:endParaRPr lang="en-GB" sz="3200" b="1" baseline="30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flipH="1">
                <a:off x="4644795" y="4105074"/>
                <a:ext cx="805309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</a:t>
                </a:r>
                <a:endParaRPr lang="en-GB" sz="32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2196278" y="5274380"/>
                    <a:ext cx="1008112" cy="8632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GB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l-GR" sz="3200" b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𝛎</m:t>
                              </m:r>
                            </m:e>
                          </m:acc>
                        </m:oMath>
                      </m:oMathPara>
                    </a14:m>
                    <a:endParaRPr lang="en-GB" sz="3200" dirty="0"/>
                  </a:p>
                </p:txBody>
              </p:sp>
            </mc:Choice>
            <mc:Fallback xmlns="">
              <p:sp>
                <p:nvSpPr>
                  <p:cNvPr id="64" name="TextBox 6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96278" y="5274380"/>
                    <a:ext cx="1008112" cy="863264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65" name="Group 64"/>
              <p:cNvGrpSpPr/>
              <p:nvPr/>
            </p:nvGrpSpPr>
            <p:grpSpPr>
              <a:xfrm rot="926344">
                <a:off x="2948143" y="3285748"/>
                <a:ext cx="2902002" cy="2400410"/>
                <a:chOff x="8162550" y="3056887"/>
                <a:chExt cx="2902002" cy="2400410"/>
              </a:xfrm>
            </p:grpSpPr>
            <p:cxnSp>
              <p:nvCxnSpPr>
                <p:cNvPr id="69" name="Straight Connector 68"/>
                <p:cNvCxnSpPr>
                  <a:cxnSpLocks/>
                </p:cNvCxnSpPr>
                <p:nvPr/>
              </p:nvCxnSpPr>
              <p:spPr>
                <a:xfrm rot="20673656" flipH="1" flipV="1">
                  <a:off x="8162550" y="3600914"/>
                  <a:ext cx="1225408" cy="337640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>
                  <a:cxnSpLocks/>
                </p:cNvCxnSpPr>
                <p:nvPr/>
              </p:nvCxnSpPr>
              <p:spPr>
                <a:xfrm flipH="1">
                  <a:off x="9408368" y="3056887"/>
                  <a:ext cx="1152128" cy="703692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>
                  <a:cxnSpLocks/>
                </p:cNvCxnSpPr>
                <p:nvPr/>
              </p:nvCxnSpPr>
              <p:spPr>
                <a:xfrm flipH="1">
                  <a:off x="9696400" y="4764694"/>
                  <a:ext cx="1368152" cy="0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>
                  <a:cxnSpLocks/>
                </p:cNvCxnSpPr>
                <p:nvPr/>
              </p:nvCxnSpPr>
              <p:spPr>
                <a:xfrm flipH="1">
                  <a:off x="8544272" y="4753606"/>
                  <a:ext cx="1152128" cy="703691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3" name="Group 72"/>
                <p:cNvGrpSpPr/>
                <p:nvPr/>
              </p:nvGrpSpPr>
              <p:grpSpPr>
                <a:xfrm rot="20668125">
                  <a:off x="9324093" y="3747633"/>
                  <a:ext cx="437150" cy="1043684"/>
                  <a:chOff x="10329811" y="3394524"/>
                  <a:chExt cx="389362" cy="1330620"/>
                </a:xfrm>
              </p:grpSpPr>
              <p:sp>
                <p:nvSpPr>
                  <p:cNvPr id="74" name="Freeform 31"/>
                  <p:cNvSpPr/>
                  <p:nvPr/>
                </p:nvSpPr>
                <p:spPr>
                  <a:xfrm>
                    <a:off x="10329811" y="3394524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5" name="Freeform 66"/>
                  <p:cNvSpPr/>
                  <p:nvPr/>
                </p:nvSpPr>
                <p:spPr>
                  <a:xfrm>
                    <a:off x="10329811" y="3835895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6" name="Freeform 67"/>
                  <p:cNvSpPr/>
                  <p:nvPr/>
                </p:nvSpPr>
                <p:spPr>
                  <a:xfrm>
                    <a:off x="10344472" y="4267944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cxnSp>
            <p:nvCxnSpPr>
              <p:cNvPr id="66" name="Straight Arrow Connector 65"/>
              <p:cNvCxnSpPr>
                <a:cxnSpLocks/>
              </p:cNvCxnSpPr>
              <p:nvPr/>
            </p:nvCxnSpPr>
            <p:spPr>
              <a:xfrm>
                <a:off x="3048939" y="3608531"/>
                <a:ext cx="693736" cy="197381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>
                <a:cxnSpLocks/>
                <a:stCxn id="76" idx="3"/>
              </p:cNvCxnSpPr>
              <p:nvPr/>
            </p:nvCxnSpPr>
            <p:spPr>
              <a:xfrm flipH="1">
                <a:off x="3697882" y="5000891"/>
                <a:ext cx="611050" cy="171507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>
                <a:cxnSpLocks/>
              </p:cNvCxnSpPr>
              <p:nvPr/>
            </p:nvCxnSpPr>
            <p:spPr>
              <a:xfrm flipH="1" flipV="1">
                <a:off x="4945555" y="5154850"/>
                <a:ext cx="715619" cy="206665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4D792A48-43DB-E74B-9D8D-1A49F5D9F87C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CB347D5-3C91-FA47-AA60-636B239A2AD2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Reactor flux measurement</a:t>
            </a:r>
          </a:p>
        </p:txBody>
      </p:sp>
      <p:sp>
        <p:nvSpPr>
          <p:cNvPr id="42" name="Slide Number Placeholder 9">
            <a:extLst>
              <a:ext uri="{FF2B5EF4-FFF2-40B4-BE49-F238E27FC236}">
                <a16:creationId xmlns:a16="http://schemas.microsoft.com/office/drawing/2014/main" id="{6C33B9B1-5A87-BB4E-A82F-6405C281D00B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C9BEE88-960B-C24C-8687-FAA743F1A956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49B4131A-9E6E-2142-AF82-0E80AD127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picture containing icon&#10;&#10;Description automatically generated">
            <a:extLst>
              <a:ext uri="{FF2B5EF4-FFF2-40B4-BE49-F238E27FC236}">
                <a16:creationId xmlns:a16="http://schemas.microsoft.com/office/drawing/2014/main" id="{95113E1C-1C0B-EE4A-9321-F8E66BFFDA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88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ontent Placeholder 2">
            <a:extLst>
              <a:ext uri="{FF2B5EF4-FFF2-40B4-BE49-F238E27FC236}">
                <a16:creationId xmlns:a16="http://schemas.microsoft.com/office/drawing/2014/main" id="{33D74388-1EBB-ED46-97E5-D0DFDB49FB02}"/>
              </a:ext>
            </a:extLst>
          </p:cNvPr>
          <p:cNvSpPr>
            <a:spLocks noGrp="1"/>
          </p:cNvSpPr>
          <p:nvPr/>
        </p:nvSpPr>
        <p:spPr>
          <a:xfrm>
            <a:off x="160524" y="1101824"/>
            <a:ext cx="8042276" cy="4559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Quantum physics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Solar radiation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Quark model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Next generation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Forces incarnate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Forces unite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Standard model</a:t>
            </a: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0C3AE0-242C-4484-9E15-1978666CA124}"/>
              </a:ext>
            </a:extLst>
          </p:cNvPr>
          <p:cNvGrpSpPr/>
          <p:nvPr/>
        </p:nvGrpSpPr>
        <p:grpSpPr>
          <a:xfrm>
            <a:off x="2005117" y="1216844"/>
            <a:ext cx="8181765" cy="4038239"/>
            <a:chOff x="1034491" y="18429237"/>
            <a:chExt cx="19292171" cy="952195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1A0FF5A-F59F-4823-BFFC-CA6E6DF7209F}"/>
                </a:ext>
              </a:extLst>
            </p:cNvPr>
            <p:cNvGrpSpPr/>
            <p:nvPr/>
          </p:nvGrpSpPr>
          <p:grpSpPr>
            <a:xfrm rot="10800000">
              <a:off x="1034491" y="18429237"/>
              <a:ext cx="19292171" cy="9521958"/>
              <a:chOff x="1177684" y="18429237"/>
              <a:chExt cx="19292171" cy="9521958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3997046-F671-4A1B-B23D-14915A01814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12927861" y="18429237"/>
                <a:ext cx="7541994" cy="8113957"/>
                <a:chOff x="908735" y="3732019"/>
                <a:chExt cx="7541994" cy="8113957"/>
              </a:xfrm>
            </p:grpSpPr>
            <p:pic>
              <p:nvPicPr>
                <p:cNvPr id="50" name="Picture 49" descr="Image result for standard model particle masses">
                  <a:extLst>
                    <a:ext uri="{FF2B5EF4-FFF2-40B4-BE49-F238E27FC236}">
                      <a16:creationId xmlns:a16="http://schemas.microsoft.com/office/drawing/2014/main" id="{2DBC225B-D110-415B-9B69-7D0C2C539F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549" r="4641" b="54039"/>
                <a:stretch/>
              </p:blipFill>
              <p:spPr bwMode="auto">
                <a:xfrm>
                  <a:off x="4327908" y="3732019"/>
                  <a:ext cx="4122821" cy="41326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50" descr="Image result for standard model particle masses">
                  <a:extLst>
                    <a:ext uri="{FF2B5EF4-FFF2-40B4-BE49-F238E27FC236}">
                      <a16:creationId xmlns:a16="http://schemas.microsoft.com/office/drawing/2014/main" id="{E1FBB67A-4C29-4EA7-80A4-BCBCD49F79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269" t="22321" r="37290" b="60640"/>
                <a:stretch/>
              </p:blipFill>
              <p:spPr bwMode="auto">
                <a:xfrm>
                  <a:off x="5294446" y="8521249"/>
                  <a:ext cx="1997243" cy="15320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51" descr="Image result for standard model particle masses">
                  <a:extLst>
                    <a:ext uri="{FF2B5EF4-FFF2-40B4-BE49-F238E27FC236}">
                      <a16:creationId xmlns:a16="http://schemas.microsoft.com/office/drawing/2014/main" id="{9CFF9077-88AB-4B0C-8B2B-95D9E1B92B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28387" r="63854" b="64655"/>
                <a:stretch/>
              </p:blipFill>
              <p:spPr bwMode="auto">
                <a:xfrm>
                  <a:off x="2671773" y="9089624"/>
                  <a:ext cx="842014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52" descr="Image result for standard model particle masses">
                  <a:extLst>
                    <a:ext uri="{FF2B5EF4-FFF2-40B4-BE49-F238E27FC236}">
                      <a16:creationId xmlns:a16="http://schemas.microsoft.com/office/drawing/2014/main" id="{E7A18AE2-C6B8-48F7-AFBA-C69DBFA58C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16255" r="62114" b="71434"/>
                <a:stretch/>
              </p:blipFill>
              <p:spPr bwMode="auto">
                <a:xfrm>
                  <a:off x="2671773" y="5228608"/>
                  <a:ext cx="1082645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53" descr="Image result for standard model particle masses">
                  <a:extLst>
                    <a:ext uri="{FF2B5EF4-FFF2-40B4-BE49-F238E27FC236}">
                      <a16:creationId xmlns:a16="http://schemas.microsoft.com/office/drawing/2014/main" id="{14616E55-8A3C-46A0-A46A-6597DDAABF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6" t="28456" r="85776" b="64586"/>
                <a:stretch/>
              </p:blipFill>
              <p:spPr bwMode="auto">
                <a:xfrm>
                  <a:off x="1281912" y="9116580"/>
                  <a:ext cx="852813" cy="63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54" descr="Image result for standard model particle masses">
                  <a:extLst>
                    <a:ext uri="{FF2B5EF4-FFF2-40B4-BE49-F238E27FC236}">
                      <a16:creationId xmlns:a16="http://schemas.microsoft.com/office/drawing/2014/main" id="{C94F3037-846C-47CF-866D-502A5C2921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85" t="19288" r="88095" b="73754"/>
                <a:stretch/>
              </p:blipFill>
              <p:spPr bwMode="auto">
                <a:xfrm>
                  <a:off x="1281912" y="5485509"/>
                  <a:ext cx="625246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55" descr="Image result for standard model particle masses">
                  <a:extLst>
                    <a:ext uri="{FF2B5EF4-FFF2-40B4-BE49-F238E27FC236}">
                      <a16:creationId xmlns:a16="http://schemas.microsoft.com/office/drawing/2014/main" id="{8CE59E51-76DE-4652-86EC-BFA01BF072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49" t="74378" r="37886" b="13310"/>
                <a:stretch/>
              </p:blipFill>
              <p:spPr bwMode="auto">
                <a:xfrm>
                  <a:off x="5803829" y="10739071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56" descr="Image result for standard model particle masses">
                  <a:extLst>
                    <a:ext uri="{FF2B5EF4-FFF2-40B4-BE49-F238E27FC236}">
                      <a16:creationId xmlns:a16="http://schemas.microsoft.com/office/drawing/2014/main" id="{25DB729D-2469-4993-B071-08C4780839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820" t="74506" r="60915" b="13182"/>
                <a:stretch/>
              </p:blipFill>
              <p:spPr bwMode="auto">
                <a:xfrm>
                  <a:off x="2503232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57" descr="Image result for standard model particle masses">
                  <a:extLst>
                    <a:ext uri="{FF2B5EF4-FFF2-40B4-BE49-F238E27FC236}">
                      <a16:creationId xmlns:a16="http://schemas.microsoft.com/office/drawing/2014/main" id="{30673FAE-FDE1-4872-B95A-D82984A1D3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8" t="74506" r="83927" b="13182"/>
                <a:stretch/>
              </p:blipFill>
              <p:spPr bwMode="auto">
                <a:xfrm>
                  <a:off x="908735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7F6965A-7F60-4CB8-95FB-F6D7060F65B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 flipH="1">
                <a:off x="1177684" y="18429237"/>
                <a:ext cx="10974738" cy="9521958"/>
                <a:chOff x="908735" y="2324018"/>
                <a:chExt cx="11350150" cy="9521958"/>
              </a:xfrm>
            </p:grpSpPr>
            <p:pic>
              <p:nvPicPr>
                <p:cNvPr id="40" name="Picture 39" descr="Image result for standard model particle masses">
                  <a:extLst>
                    <a:ext uri="{FF2B5EF4-FFF2-40B4-BE49-F238E27FC236}">
                      <a16:creationId xmlns:a16="http://schemas.microsoft.com/office/drawing/2014/main" id="{69F97E7C-F187-4564-99C6-2724A08AC4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549" r="4641" b="54039"/>
                <a:stretch/>
              </p:blipFill>
              <p:spPr bwMode="auto">
                <a:xfrm>
                  <a:off x="4327908" y="3732019"/>
                  <a:ext cx="4122821" cy="41326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40" descr="Image result for standard model particle masses">
                  <a:extLst>
                    <a:ext uri="{FF2B5EF4-FFF2-40B4-BE49-F238E27FC236}">
                      <a16:creationId xmlns:a16="http://schemas.microsoft.com/office/drawing/2014/main" id="{F6CEAAF0-0E52-441F-923B-E4082DCC17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269" t="22321" r="37290" b="60640"/>
                <a:stretch/>
              </p:blipFill>
              <p:spPr bwMode="auto">
                <a:xfrm>
                  <a:off x="5294446" y="8521249"/>
                  <a:ext cx="1997243" cy="15320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41" descr="Image result for standard model particle masses">
                  <a:extLst>
                    <a:ext uri="{FF2B5EF4-FFF2-40B4-BE49-F238E27FC236}">
                      <a16:creationId xmlns:a16="http://schemas.microsoft.com/office/drawing/2014/main" id="{191C602F-CF80-4951-9CBF-12EDEEF739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28387" r="63854" b="64655"/>
                <a:stretch/>
              </p:blipFill>
              <p:spPr bwMode="auto">
                <a:xfrm>
                  <a:off x="2671773" y="9089624"/>
                  <a:ext cx="842014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42" descr="Image result for standard model particle masses">
                  <a:extLst>
                    <a:ext uri="{FF2B5EF4-FFF2-40B4-BE49-F238E27FC236}">
                      <a16:creationId xmlns:a16="http://schemas.microsoft.com/office/drawing/2014/main" id="{2CE6774C-A64A-480B-A573-057439F568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16255" r="62114" b="71434"/>
                <a:stretch/>
              </p:blipFill>
              <p:spPr bwMode="auto">
                <a:xfrm>
                  <a:off x="2671773" y="5228608"/>
                  <a:ext cx="1082645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43" descr="Image result for standard model particle masses">
                  <a:extLst>
                    <a:ext uri="{FF2B5EF4-FFF2-40B4-BE49-F238E27FC236}">
                      <a16:creationId xmlns:a16="http://schemas.microsoft.com/office/drawing/2014/main" id="{13C29C51-2CAB-4101-A80B-BAB38185FD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6" t="28456" r="85776" b="64586"/>
                <a:stretch/>
              </p:blipFill>
              <p:spPr bwMode="auto">
                <a:xfrm>
                  <a:off x="1281912" y="9116580"/>
                  <a:ext cx="852813" cy="63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44" descr="Image result for standard model particle masses">
                  <a:extLst>
                    <a:ext uri="{FF2B5EF4-FFF2-40B4-BE49-F238E27FC236}">
                      <a16:creationId xmlns:a16="http://schemas.microsoft.com/office/drawing/2014/main" id="{DDAC7E5B-F2EA-4C09-9C29-4A9A9B31AD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85" t="19288" r="88095" b="73754"/>
                <a:stretch/>
              </p:blipFill>
              <p:spPr bwMode="auto">
                <a:xfrm>
                  <a:off x="1281912" y="5485509"/>
                  <a:ext cx="625246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6" name="Picture 45" descr="Image result for standard model particle masses">
                  <a:extLst>
                    <a:ext uri="{FF2B5EF4-FFF2-40B4-BE49-F238E27FC236}">
                      <a16:creationId xmlns:a16="http://schemas.microsoft.com/office/drawing/2014/main" id="{87B4C3C3-C5AC-4EC8-A967-1C2D2187CF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49" t="74378" r="37886" b="13310"/>
                <a:stretch/>
              </p:blipFill>
              <p:spPr bwMode="auto">
                <a:xfrm>
                  <a:off x="5803829" y="10739071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" name="Picture 46" descr="Image result for standard model particle masses">
                  <a:extLst>
                    <a:ext uri="{FF2B5EF4-FFF2-40B4-BE49-F238E27FC236}">
                      <a16:creationId xmlns:a16="http://schemas.microsoft.com/office/drawing/2014/main" id="{ABBC7C42-BD81-448C-9FB4-F730920304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820" t="74506" r="60915" b="13182"/>
                <a:stretch/>
              </p:blipFill>
              <p:spPr bwMode="auto">
                <a:xfrm>
                  <a:off x="2503232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47" descr="Image result for standard model particle masses">
                  <a:extLst>
                    <a:ext uri="{FF2B5EF4-FFF2-40B4-BE49-F238E27FC236}">
                      <a16:creationId xmlns:a16="http://schemas.microsoft.com/office/drawing/2014/main" id="{F2D7D00C-5DF9-4CE0-8063-2FB8979F01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8" t="74506" r="83927" b="13182"/>
                <a:stretch/>
              </p:blipFill>
              <p:spPr bwMode="auto">
                <a:xfrm>
                  <a:off x="908735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48" descr="Image result for standard model particle masses">
                  <a:extLst>
                    <a:ext uri="{FF2B5EF4-FFF2-40B4-BE49-F238E27FC236}">
                      <a16:creationId xmlns:a16="http://schemas.microsoft.com/office/drawing/2014/main" id="{B8705F14-62C1-4175-AE9A-3C1A0E430A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4664" b="53361"/>
                <a:stretch/>
              </p:blipFill>
              <p:spPr bwMode="auto">
                <a:xfrm>
                  <a:off x="9259835" y="2324018"/>
                  <a:ext cx="2999050" cy="30180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E5DFA79-6EF1-49FB-B29D-F61A8A13B90B}"/>
                  </a:ext>
                </a:extLst>
              </p:cNvPr>
              <p:cNvGrpSpPr/>
              <p:nvPr/>
            </p:nvGrpSpPr>
            <p:grpSpPr>
              <a:xfrm rot="10800000">
                <a:off x="10672206" y="19771503"/>
                <a:ext cx="1499527" cy="8179692"/>
                <a:chOff x="8554884" y="9517733"/>
                <a:chExt cx="1499527" cy="8179692"/>
              </a:xfrm>
            </p:grpSpPr>
            <p:pic>
              <p:nvPicPr>
                <p:cNvPr id="37" name="Picture 36" descr="Image result for standard model particle masses">
                  <a:extLst>
                    <a:ext uri="{FF2B5EF4-FFF2-40B4-BE49-F238E27FC236}">
                      <a16:creationId xmlns:a16="http://schemas.microsoft.com/office/drawing/2014/main" id="{4C563F66-9BDD-490F-9E56-7ED088444B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301" b="52344"/>
                <a:stretch/>
              </p:blipFill>
              <p:spPr bwMode="auto">
                <a:xfrm>
                  <a:off x="9075046" y="15739025"/>
                  <a:ext cx="979363" cy="1958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37" descr="Image result for standard model particle masses">
                  <a:extLst>
                    <a:ext uri="{FF2B5EF4-FFF2-40B4-BE49-F238E27FC236}">
                      <a16:creationId xmlns:a16="http://schemas.microsoft.com/office/drawing/2014/main" id="{83D404D8-9BA0-498D-8234-3F434EB679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502" b="53459"/>
                <a:stretch/>
              </p:blipFill>
              <p:spPr bwMode="auto">
                <a:xfrm>
                  <a:off x="8954731" y="12970742"/>
                  <a:ext cx="1099680" cy="21757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38" descr="Image result for standard model particle masses">
                  <a:extLst>
                    <a:ext uri="{FF2B5EF4-FFF2-40B4-BE49-F238E27FC236}">
                      <a16:creationId xmlns:a16="http://schemas.microsoft.com/office/drawing/2014/main" id="{52BC46BA-3BFA-4D02-A58C-CBC90E0768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729" b="53361"/>
                <a:stretch/>
              </p:blipFill>
              <p:spPr bwMode="auto">
                <a:xfrm>
                  <a:off x="8554884" y="9517733"/>
                  <a:ext cx="1499526" cy="30180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32" name="Picture 31" descr="Image result for standard model particle masses">
              <a:extLst>
                <a:ext uri="{FF2B5EF4-FFF2-40B4-BE49-F238E27FC236}">
                  <a16:creationId xmlns:a16="http://schemas.microsoft.com/office/drawing/2014/main" id="{20765D77-60E4-454C-93D1-E8B1863756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05" r="4209" b="53459"/>
            <a:stretch/>
          </p:blipFill>
          <p:spPr bwMode="auto">
            <a:xfrm flipH="1">
              <a:off x="9738546" y="21882246"/>
              <a:ext cx="2126612" cy="2175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Image result for standard model particle masses">
              <a:extLst>
                <a:ext uri="{FF2B5EF4-FFF2-40B4-BE49-F238E27FC236}">
                  <a16:creationId xmlns:a16="http://schemas.microsoft.com/office/drawing/2014/main" id="{73A6A2CF-7C05-4328-97B9-E94D281BA4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05" b="52344"/>
            <a:stretch/>
          </p:blipFill>
          <p:spPr bwMode="auto">
            <a:xfrm flipH="1">
              <a:off x="9598145" y="24650529"/>
              <a:ext cx="2126612" cy="19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2A052684-4C82-4F8D-92C7-F2E00C32C610}"/>
              </a:ext>
            </a:extLst>
          </p:cNvPr>
          <p:cNvSpPr/>
          <p:nvPr/>
        </p:nvSpPr>
        <p:spPr>
          <a:xfrm>
            <a:off x="5273917" y="1134360"/>
            <a:ext cx="1698983" cy="383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0BB8A66-0E40-4927-89EB-C0493EF2F498}"/>
              </a:ext>
            </a:extLst>
          </p:cNvPr>
          <p:cNvSpPr txBox="1"/>
          <p:nvPr/>
        </p:nvSpPr>
        <p:spPr>
          <a:xfrm>
            <a:off x="5968956" y="164536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BAC1C80-ADC2-4869-A942-81266186AFF3}"/>
              </a:ext>
            </a:extLst>
          </p:cNvPr>
          <p:cNvSpPr txBox="1"/>
          <p:nvPr/>
        </p:nvSpPr>
        <p:spPr>
          <a:xfrm>
            <a:off x="6000244" y="2931791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3EE421-29E6-4A7C-8A94-4B7592034C45}"/>
              </a:ext>
            </a:extLst>
          </p:cNvPr>
          <p:cNvSpPr txBox="1"/>
          <p:nvPr/>
        </p:nvSpPr>
        <p:spPr>
          <a:xfrm>
            <a:off x="5952604" y="4079726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7A0A78-929C-45C5-9C67-42AEAD86F18A}"/>
              </a:ext>
            </a:extLst>
          </p:cNvPr>
          <p:cNvSpPr txBox="1"/>
          <p:nvPr/>
        </p:nvSpPr>
        <p:spPr>
          <a:xfrm>
            <a:off x="4174965" y="2529769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D863695-59B9-4975-871B-2227FC579DD5}"/>
              </a:ext>
            </a:extLst>
          </p:cNvPr>
          <p:cNvSpPr txBox="1"/>
          <p:nvPr/>
        </p:nvSpPr>
        <p:spPr>
          <a:xfrm>
            <a:off x="4174965" y="402383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658692A-2580-4DF2-B5FE-DC8F669777F2}"/>
              </a:ext>
            </a:extLst>
          </p:cNvPr>
          <p:cNvSpPr txBox="1"/>
          <p:nvPr/>
        </p:nvSpPr>
        <p:spPr>
          <a:xfrm>
            <a:off x="4184974" y="4835699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bg1"/>
                </a:solidFill>
              </a:rPr>
              <a:t>τ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250541B-25FC-4E9D-8CDE-A7CDEFFB0494}"/>
              </a:ext>
            </a:extLst>
          </p:cNvPr>
          <p:cNvSpPr txBox="1"/>
          <p:nvPr/>
        </p:nvSpPr>
        <p:spPr>
          <a:xfrm>
            <a:off x="2780291" y="5070417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µ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72F22FD-CED2-41DA-9F99-A4666FD770EA}"/>
              </a:ext>
            </a:extLst>
          </p:cNvPr>
          <p:cNvSpPr txBox="1"/>
          <p:nvPr/>
        </p:nvSpPr>
        <p:spPr>
          <a:xfrm>
            <a:off x="2132194" y="5092698"/>
            <a:ext cx="76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endParaRPr lang="en-GB" i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116060-EF3F-4D48-91A2-EE25D1A8ECF7}"/>
              </a:ext>
            </a:extLst>
          </p:cNvPr>
          <p:cNvSpPr txBox="1"/>
          <p:nvPr/>
        </p:nvSpPr>
        <p:spPr>
          <a:xfrm>
            <a:off x="2770966" y="4264392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C7D0FA-9B5E-49DF-B8A0-40BB947947E0}"/>
              </a:ext>
            </a:extLst>
          </p:cNvPr>
          <p:cNvSpPr txBox="1"/>
          <p:nvPr/>
        </p:nvSpPr>
        <p:spPr>
          <a:xfrm>
            <a:off x="2162039" y="4257815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B6844C2-F841-4D79-A640-37FF11DB380B}"/>
              </a:ext>
            </a:extLst>
          </p:cNvPr>
          <p:cNvSpPr txBox="1"/>
          <p:nvPr/>
        </p:nvSpPr>
        <p:spPr>
          <a:xfrm>
            <a:off x="2790490" y="2498725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ED05695-7BB1-460D-A22D-1DD083CF2F8E}"/>
              </a:ext>
            </a:extLst>
          </p:cNvPr>
          <p:cNvSpPr txBox="1"/>
          <p:nvPr/>
        </p:nvSpPr>
        <p:spPr>
          <a:xfrm>
            <a:off x="2203760" y="270051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D2EC944-38A2-4033-BEBE-5EF22318396C}"/>
              </a:ext>
            </a:extLst>
          </p:cNvPr>
          <p:cNvSpPr txBox="1"/>
          <p:nvPr/>
        </p:nvSpPr>
        <p:spPr>
          <a:xfrm>
            <a:off x="2752817" y="5594589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r>
              <a:rPr lang="en-GB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µ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8627B4-F2F1-46AA-99DC-198A7C9AB07C}"/>
              </a:ext>
            </a:extLst>
          </p:cNvPr>
          <p:cNvSpPr txBox="1"/>
          <p:nvPr/>
        </p:nvSpPr>
        <p:spPr>
          <a:xfrm>
            <a:off x="2143890" y="5588012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endParaRPr lang="en-GB" i="1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D42D784-1D9C-49C0-BB5D-AE23CE20C2BC}"/>
              </a:ext>
            </a:extLst>
          </p:cNvPr>
          <p:cNvSpPr txBox="1"/>
          <p:nvPr/>
        </p:nvSpPr>
        <p:spPr>
          <a:xfrm>
            <a:off x="4181662" y="5582952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r>
              <a:rPr lang="el-GR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τ</a:t>
            </a:r>
            <a:endParaRPr lang="en-GB" i="1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4CE80D5-44AC-430A-AD96-33BE4EC1958B}"/>
              </a:ext>
            </a:extLst>
          </p:cNvPr>
          <p:cNvSpPr/>
          <p:nvPr/>
        </p:nvSpPr>
        <p:spPr>
          <a:xfrm>
            <a:off x="3324303" y="1418251"/>
            <a:ext cx="2185455" cy="4603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0A566A9-A45B-421B-A84E-EA7DC5AF3E27}"/>
              </a:ext>
            </a:extLst>
          </p:cNvPr>
          <p:cNvSpPr/>
          <p:nvPr/>
        </p:nvSpPr>
        <p:spPr>
          <a:xfrm>
            <a:off x="6889527" y="1216601"/>
            <a:ext cx="2229100" cy="4241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F4488D8-67D5-4E22-8E13-318A784BCEBD}"/>
              </a:ext>
            </a:extLst>
          </p:cNvPr>
          <p:cNvSpPr/>
          <p:nvPr/>
        </p:nvSpPr>
        <p:spPr>
          <a:xfrm>
            <a:off x="2005116" y="1360885"/>
            <a:ext cx="3696336" cy="3286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4665A81-C6C3-445E-A6A0-AA12E7DDADCB}"/>
              </a:ext>
            </a:extLst>
          </p:cNvPr>
          <p:cNvSpPr/>
          <p:nvPr/>
        </p:nvSpPr>
        <p:spPr>
          <a:xfrm>
            <a:off x="2752817" y="5457615"/>
            <a:ext cx="2909342" cy="716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1A8A525-7669-404F-9B60-4B265DCFDBF1}"/>
              </a:ext>
            </a:extLst>
          </p:cNvPr>
          <p:cNvSpPr/>
          <p:nvPr/>
        </p:nvSpPr>
        <p:spPr>
          <a:xfrm>
            <a:off x="8035328" y="1205444"/>
            <a:ext cx="2643500" cy="3441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2542094-DA8C-499D-852E-82F2B5662916}"/>
              </a:ext>
            </a:extLst>
          </p:cNvPr>
          <p:cNvSpPr txBox="1"/>
          <p:nvPr/>
        </p:nvSpPr>
        <p:spPr>
          <a:xfrm>
            <a:off x="3081571" y="5086844"/>
            <a:ext cx="76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1970</a:t>
            </a:r>
          </a:p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1936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121FA2A-482A-41BC-A130-E7D75FD48FEF}"/>
              </a:ext>
            </a:extLst>
          </p:cNvPr>
          <p:cNvSpPr txBox="1"/>
          <p:nvPr/>
        </p:nvSpPr>
        <p:spPr>
          <a:xfrm>
            <a:off x="6000310" y="5595253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γ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B232E07-6930-4DD3-8F12-768A353AC9EB}"/>
              </a:ext>
            </a:extLst>
          </p:cNvPr>
          <p:cNvSpPr txBox="1"/>
          <p:nvPr/>
        </p:nvSpPr>
        <p:spPr>
          <a:xfrm>
            <a:off x="2303998" y="4581128"/>
            <a:ext cx="1244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Cosmic rays 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2C05D5F-C4FB-478B-9BC3-18AFBC6A885F}"/>
              </a:ext>
            </a:extLst>
          </p:cNvPr>
          <p:cNvSpPr txBox="1"/>
          <p:nvPr/>
        </p:nvSpPr>
        <p:spPr>
          <a:xfrm>
            <a:off x="10660236" y="5453148"/>
            <a:ext cx="1244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Nuclear reactor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96CFF8B-5111-4E0E-8454-520034EB99FA}"/>
              </a:ext>
            </a:extLst>
          </p:cNvPr>
          <p:cNvSpPr txBox="1"/>
          <p:nvPr/>
        </p:nvSpPr>
        <p:spPr>
          <a:xfrm>
            <a:off x="9735809" y="5455940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endParaRPr lang="en-GB" i="1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B834CE5-B598-45D5-900A-C7BABCDE55AA}"/>
              </a:ext>
            </a:extLst>
          </p:cNvPr>
          <p:cNvSpPr txBox="1"/>
          <p:nvPr/>
        </p:nvSpPr>
        <p:spPr>
          <a:xfrm>
            <a:off x="10059806" y="5456840"/>
            <a:ext cx="76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1930</a:t>
            </a:r>
          </a:p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1956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7F09895-7B3E-4217-A2A4-3F949A05FFCB}"/>
              </a:ext>
            </a:extLst>
          </p:cNvPr>
          <p:cNvSpPr/>
          <p:nvPr/>
        </p:nvSpPr>
        <p:spPr>
          <a:xfrm>
            <a:off x="191344" y="1916832"/>
            <a:ext cx="1826785" cy="218072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273FAAD-5040-40D2-8E48-B365EB4B6A21}"/>
              </a:ext>
            </a:extLst>
          </p:cNvPr>
          <p:cNvSpPr/>
          <p:nvPr/>
        </p:nvSpPr>
        <p:spPr>
          <a:xfrm>
            <a:off x="191344" y="1052736"/>
            <a:ext cx="1826785" cy="50405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A08B0B8-C0F1-4F66-BA03-D724E7B23313}"/>
              </a:ext>
            </a:extLst>
          </p:cNvPr>
          <p:cNvSpPr/>
          <p:nvPr/>
        </p:nvSpPr>
        <p:spPr>
          <a:xfrm>
            <a:off x="2692612" y="4848563"/>
            <a:ext cx="993696" cy="734389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EC5ACA2-DA6F-487D-9048-D7B2707489B6}"/>
              </a:ext>
            </a:extLst>
          </p:cNvPr>
          <p:cNvSpPr/>
          <p:nvPr/>
        </p:nvSpPr>
        <p:spPr>
          <a:xfrm>
            <a:off x="9684140" y="5269536"/>
            <a:ext cx="993696" cy="734389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4" name="Picture 83" descr="Image result for standard model particle masses">
            <a:extLst>
              <a:ext uri="{FF2B5EF4-FFF2-40B4-BE49-F238E27FC236}">
                <a16:creationId xmlns:a16="http://schemas.microsoft.com/office/drawing/2014/main" id="{228E2776-6B2F-4F0A-BFB1-D008123B8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8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49" r="4641" b="54039"/>
          <a:stretch/>
        </p:blipFill>
        <p:spPr bwMode="auto">
          <a:xfrm>
            <a:off x="2961262" y="2811697"/>
            <a:ext cx="258586" cy="2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 descr="Image result for standard model particle masses">
            <a:extLst>
              <a:ext uri="{FF2B5EF4-FFF2-40B4-BE49-F238E27FC236}">
                <a16:creationId xmlns:a16="http://schemas.microsoft.com/office/drawing/2014/main" id="{96CF08EB-E106-4F21-B53E-416D845FB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8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49" r="4641" b="54039"/>
          <a:stretch/>
        </p:blipFill>
        <p:spPr bwMode="auto">
          <a:xfrm>
            <a:off x="3311955" y="2700518"/>
            <a:ext cx="258586" cy="2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DABFFE5D-D370-664B-BAEA-5D42FD4A039E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D97AA51-072D-224E-961B-F279F9BC9690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Fundamentals</a:t>
            </a:r>
          </a:p>
        </p:txBody>
      </p:sp>
      <p:sp>
        <p:nvSpPr>
          <p:cNvPr id="88" name="Slide Number Placeholder 9">
            <a:extLst>
              <a:ext uri="{FF2B5EF4-FFF2-40B4-BE49-F238E27FC236}">
                <a16:creationId xmlns:a16="http://schemas.microsoft.com/office/drawing/2014/main" id="{7B1048D0-6651-9342-AD34-34BCD06C5E46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Picture 4">
            <a:extLst>
              <a:ext uri="{FF2B5EF4-FFF2-40B4-BE49-F238E27FC236}">
                <a16:creationId xmlns:a16="http://schemas.microsoft.com/office/drawing/2014/main" id="{73CF2CD5-E4CC-304D-8163-89A61C731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00" descr="A picture containing icon&#10;&#10;Description automatically generated">
            <a:extLst>
              <a:ext uri="{FF2B5EF4-FFF2-40B4-BE49-F238E27FC236}">
                <a16:creationId xmlns:a16="http://schemas.microsoft.com/office/drawing/2014/main" id="{0907D15B-B817-5F4F-8EA6-E562F483FF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94E715B3-5879-7647-B33C-E43BC2000AA9}"/>
              </a:ext>
            </a:extLst>
          </p:cNvPr>
          <p:cNvSpPr/>
          <p:nvPr/>
        </p:nvSpPr>
        <p:spPr>
          <a:xfrm>
            <a:off x="19799" y="6421258"/>
            <a:ext cx="1946024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Model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8" name="Picture 107" descr="Image result for standard model particle masses">
            <a:extLst>
              <a:ext uri="{FF2B5EF4-FFF2-40B4-BE49-F238E27FC236}">
                <a16:creationId xmlns:a16="http://schemas.microsoft.com/office/drawing/2014/main" id="{7F54D965-B88E-FE49-A46A-B9867DE46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8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49" r="4641" b="54039"/>
          <a:stretch/>
        </p:blipFill>
        <p:spPr bwMode="auto">
          <a:xfrm>
            <a:off x="2949260" y="3759131"/>
            <a:ext cx="191838" cy="19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08" descr="Image result for standard model particle masses">
            <a:extLst>
              <a:ext uri="{FF2B5EF4-FFF2-40B4-BE49-F238E27FC236}">
                <a16:creationId xmlns:a16="http://schemas.microsoft.com/office/drawing/2014/main" id="{FDB2218F-48E3-704B-AB1D-5FB35DA6C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8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49" r="4641" b="54039"/>
          <a:stretch/>
        </p:blipFill>
        <p:spPr bwMode="auto">
          <a:xfrm>
            <a:off x="3273667" y="3691875"/>
            <a:ext cx="247958" cy="24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D89CDA39-B3CF-6C4E-BBC4-72BBAF9CBA60}"/>
                  </a:ext>
                </a:extLst>
              </p:cNvPr>
              <p:cNvSpPr txBox="1"/>
              <p:nvPr/>
            </p:nvSpPr>
            <p:spPr>
              <a:xfrm>
                <a:off x="2896144" y="3639757"/>
                <a:ext cx="785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i="1" dirty="0">
                    <a:solidFill>
                      <a:schemeClr val="bg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GB" i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D89CDA39-B3CF-6C4E-BBC4-72BBAF9CB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144" y="3639757"/>
                <a:ext cx="785439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>
            <a:extLst>
              <a:ext uri="{FF2B5EF4-FFF2-40B4-BE49-F238E27FC236}">
                <a16:creationId xmlns:a16="http://schemas.microsoft.com/office/drawing/2014/main" id="{C0592A0A-0A9E-FB4D-9B8E-FCF2C39C3616}"/>
              </a:ext>
            </a:extLst>
          </p:cNvPr>
          <p:cNvSpPr txBox="1"/>
          <p:nvPr/>
        </p:nvSpPr>
        <p:spPr>
          <a:xfrm>
            <a:off x="3011480" y="271793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8966029-2DB1-0049-BA97-32304C7858C1}"/>
              </a:ext>
            </a:extLst>
          </p:cNvPr>
          <p:cNvSpPr txBox="1"/>
          <p:nvPr/>
        </p:nvSpPr>
        <p:spPr>
          <a:xfrm>
            <a:off x="3370598" y="261891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2299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/>
              <p:cNvSpPr>
                <a:spLocks noGrp="1"/>
              </p:cNvSpPr>
              <p:nvPr/>
            </p:nvSpPr>
            <p:spPr>
              <a:xfrm>
                <a:off x="2074862" y="1389856"/>
                <a:ext cx="9061698" cy="455942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349250" indent="-349250" algn="l" defTabSz="914400" rtl="0" eaLnBrk="1" latinLnBrk="0" hangingPunct="1">
                  <a:spcBef>
                    <a:spcPts val="2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36550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2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837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63650" indent="-2952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622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28800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1177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398713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6892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C24A5E"/>
                  </a:buClr>
                </a:pPr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Conservation law</a:t>
                </a:r>
              </a:p>
              <a:p>
                <a:pPr>
                  <a:buClr>
                    <a:srgbClr val="C24A5E"/>
                  </a:buClr>
                </a:pPr>
                <a:r>
                  <a:rPr lang="en-GB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Ionising radiation</a:t>
                </a:r>
              </a:p>
              <a:p>
                <a:pPr>
                  <a:buClr>
                    <a:srgbClr val="C24A5E"/>
                  </a:buClr>
                </a:pPr>
                <a:r>
                  <a:rPr lang="en-GB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 spectra and quantisation</a:t>
                </a:r>
              </a:p>
              <a:p>
                <a:pPr marL="0" indent="0">
                  <a:buClr>
                    <a:srgbClr val="C24A5E"/>
                  </a:buClr>
                  <a:buNone/>
                </a:pPr>
                <a:endParaRPr lang="en-US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buClr>
                    <a:schemeClr val="accent2"/>
                  </a:buClr>
                  <a:buFont typeface="Courier New" panose="02070309020205020404" pitchFamily="49" charset="0"/>
                  <a:buChar char="o"/>
                </a:pPr>
                <a:r>
                  <a:rPr lang="en-GB" b="0" i="0" dirty="0">
                    <a:solidFill>
                      <a:srgbClr val="1D1C1D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Describe the properties of the </a:t>
                </a:r>
                <a14:m>
                  <m:oMath xmlns:m="http://schemas.openxmlformats.org/officeDocument/2006/math">
                    <m:r>
                      <a:rPr lang="el-GR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GB" b="0" i="0" dirty="0">
                    <a:solidFill>
                      <a:srgbClr val="1D1C1D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-decay spectrum which implied the presence of new unexplained physics.</a:t>
                </a:r>
              </a:p>
              <a:p>
                <a:pPr algn="l">
                  <a:buClr>
                    <a:schemeClr val="accent2"/>
                  </a:buClr>
                  <a:buFont typeface="Courier New" panose="02070309020205020404" pitchFamily="49" charset="0"/>
                  <a:buChar char="o"/>
                </a:pPr>
                <a:r>
                  <a:rPr lang="en-GB" b="0" i="0" dirty="0">
                    <a:solidFill>
                      <a:srgbClr val="1D1C1D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Use first principles to predict the properties of a 'missing' component of these nuclear </a:t>
                </a:r>
                <a:r>
                  <a:rPr lang="en-GB" dirty="0">
                    <a:solidFill>
                      <a:srgbClr val="1D1C1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processes.</a:t>
                </a:r>
                <a:endParaRPr lang="en-GB" b="0" i="0" dirty="0">
                  <a:solidFill>
                    <a:srgbClr val="1D1C1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buClr>
                    <a:schemeClr val="accent2"/>
                  </a:buClr>
                  <a:buFont typeface="Courier New" panose="02070309020205020404" pitchFamily="49" charset="0"/>
                  <a:buChar char="o"/>
                </a:pPr>
                <a:r>
                  <a:rPr lang="en-GB" b="0" i="0" dirty="0">
                    <a:solidFill>
                      <a:srgbClr val="1D1C1D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Explain the mechanism by which such particles might be detected and the motives for doing so.</a:t>
                </a:r>
              </a:p>
              <a:p>
                <a:pPr marL="0" indent="0">
                  <a:buClr>
                    <a:srgbClr val="C24A5E"/>
                  </a:buClr>
                  <a:buNone/>
                </a:pPr>
                <a:endParaRPr lang="en-US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4862" y="1389856"/>
                <a:ext cx="9061698" cy="4559424"/>
              </a:xfrm>
              <a:prstGeom prst="rect">
                <a:avLst/>
              </a:prstGeom>
              <a:blipFill>
                <a:blip r:embed="rId3"/>
                <a:stretch>
                  <a:fillRect l="-980" t="-2222" r="-840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C49371B6-FBD7-4C6B-B065-C9386A20FEF2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08BBDD-3EF2-4824-89D8-7B400EF5509F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Time check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B19E03EC-E5ED-4FF4-B9DE-D68565C27A85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29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501A20-C8A5-4EF8-8A9F-F5A7095A42DC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17B28C46-037A-41EE-88F1-302DDB3C2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B4953C-720C-4F42-895E-4B54DF38D645}"/>
              </a:ext>
            </a:extLst>
          </p:cNvPr>
          <p:cNvSpPr txBox="1"/>
          <p:nvPr/>
        </p:nvSpPr>
        <p:spPr>
          <a:xfrm>
            <a:off x="1231355" y="3390392"/>
            <a:ext cx="77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C8DD1E-FF50-4F7E-88FD-2F8B66EB64AE}"/>
              </a:ext>
            </a:extLst>
          </p:cNvPr>
          <p:cNvSpPr txBox="1"/>
          <p:nvPr/>
        </p:nvSpPr>
        <p:spPr>
          <a:xfrm>
            <a:off x="744819" y="1285355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Recall</a:t>
            </a:r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59632E53-7FFF-47AB-B982-83BFDAFC7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87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49371B6-FBD7-4C6B-B065-C9386A20FEF2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08BBDD-3EF2-4824-89D8-7B400EF5509F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Conservation laws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B19E03EC-E5ED-4FF4-B9DE-D68565C27A85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501A20-C8A5-4EF8-8A9F-F5A7095A42DC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17B28C46-037A-41EE-88F1-302DDB3C2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78A956EC-27C3-42EE-A0D3-09E61E979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42" y="1302671"/>
            <a:ext cx="3924340" cy="2234266"/>
          </a:xfrm>
          <a:prstGeom prst="rect">
            <a:avLst/>
          </a:prstGeom>
        </p:spPr>
      </p:pic>
      <p:pic>
        <p:nvPicPr>
          <p:cNvPr id="7" name="Picture 6" descr="A person dancing on a stage&#10;&#10;Description automatically generated with medium confidence">
            <a:extLst>
              <a:ext uri="{FF2B5EF4-FFF2-40B4-BE49-F238E27FC236}">
                <a16:creationId xmlns:a16="http://schemas.microsoft.com/office/drawing/2014/main" id="{6964326B-31BD-459B-9577-934143727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47" y="3743873"/>
            <a:ext cx="3924340" cy="2108398"/>
          </a:xfrm>
          <a:prstGeom prst="rect">
            <a:avLst/>
          </a:prstGeom>
        </p:spPr>
      </p:pic>
      <p:pic>
        <p:nvPicPr>
          <p:cNvPr id="9" name="Picture 8" descr="A person holding an object&#10;&#10;Description automatically generated">
            <a:extLst>
              <a:ext uri="{FF2B5EF4-FFF2-40B4-BE49-F238E27FC236}">
                <a16:creationId xmlns:a16="http://schemas.microsoft.com/office/drawing/2014/main" id="{F6695B6A-02A9-4412-A2A2-D24314816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7106" y="3743873"/>
            <a:ext cx="3757541" cy="2108398"/>
          </a:xfrm>
          <a:prstGeom prst="rect">
            <a:avLst/>
          </a:prstGeom>
        </p:spPr>
      </p:pic>
      <p:pic>
        <p:nvPicPr>
          <p:cNvPr id="17" name="Picture 16" descr="A picture containing person, music&#10;&#10;Description automatically generated">
            <a:extLst>
              <a:ext uri="{FF2B5EF4-FFF2-40B4-BE49-F238E27FC236}">
                <a16:creationId xmlns:a16="http://schemas.microsoft.com/office/drawing/2014/main" id="{639D89C6-8709-4039-B243-BECF01FF4A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876"/>
          <a:stretch/>
        </p:blipFill>
        <p:spPr>
          <a:xfrm>
            <a:off x="8637546" y="1298922"/>
            <a:ext cx="3024717" cy="2228022"/>
          </a:xfrm>
          <a:prstGeom prst="rect">
            <a:avLst/>
          </a:prstGeom>
        </p:spPr>
      </p:pic>
      <p:pic>
        <p:nvPicPr>
          <p:cNvPr id="26" name="Picture 2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81B34A2-C571-44E8-89CC-BE25DDFED0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49" t="1" r="2797" b="25631"/>
          <a:stretch/>
        </p:blipFill>
        <p:spPr>
          <a:xfrm>
            <a:off x="4695913" y="1298922"/>
            <a:ext cx="3757541" cy="2238015"/>
          </a:xfrm>
          <a:prstGeom prst="rect">
            <a:avLst/>
          </a:prstGeom>
        </p:spPr>
      </p:pic>
      <p:pic>
        <p:nvPicPr>
          <p:cNvPr id="28" name="Picture 27" descr="A person skating on a ramp&#10;&#10;Description automatically generated with medium confidence">
            <a:extLst>
              <a:ext uri="{FF2B5EF4-FFF2-40B4-BE49-F238E27FC236}">
                <a16:creationId xmlns:a16="http://schemas.microsoft.com/office/drawing/2014/main" id="{955968DF-6B11-46E5-BF22-3E7AA159EB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804" t="23247" b="22701"/>
          <a:stretch/>
        </p:blipFill>
        <p:spPr>
          <a:xfrm>
            <a:off x="4677105" y="3743873"/>
            <a:ext cx="3775053" cy="2121178"/>
          </a:xfrm>
          <a:prstGeom prst="rect">
            <a:avLst/>
          </a:prstGeom>
        </p:spPr>
      </p:pic>
      <p:pic>
        <p:nvPicPr>
          <p:cNvPr id="23" name="Picture 22" descr="A person playing pool&#10;&#10;Description automatically generated with low confidence">
            <a:extLst>
              <a:ext uri="{FF2B5EF4-FFF2-40B4-BE49-F238E27FC236}">
                <a16:creationId xmlns:a16="http://schemas.microsoft.com/office/drawing/2014/main" id="{5C36F697-0D0B-4E8A-8151-C221EE725B9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625" t="8774" r="12431" b="8242"/>
          <a:stretch/>
        </p:blipFill>
        <p:spPr>
          <a:xfrm>
            <a:off x="4677106" y="1286336"/>
            <a:ext cx="3784578" cy="2250302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F17EAA61-9486-49C3-870B-F94E7467583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7273" t="14234" b="19863"/>
          <a:stretch/>
        </p:blipFill>
        <p:spPr>
          <a:xfrm>
            <a:off x="8648173" y="3743872"/>
            <a:ext cx="3014090" cy="2121179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F4D6FB4-A6C9-42D3-B78E-2CF9BF35B4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53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/>
              <p:cNvSpPr>
                <a:spLocks noGrp="1"/>
              </p:cNvSpPr>
              <p:nvPr/>
            </p:nvSpPr>
            <p:spPr>
              <a:xfrm>
                <a:off x="502868" y="1268760"/>
                <a:ext cx="11713812" cy="475252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349250" indent="-349250" algn="l" defTabSz="914400" rtl="0" eaLnBrk="1" latinLnBrk="0" hangingPunct="1">
                  <a:spcBef>
                    <a:spcPts val="2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36550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2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837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63650" indent="-2952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622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28800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1177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398713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6892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Brookhaven National Laboratory</a:t>
                </a:r>
                <a:r>
                  <a:rPr lang="en-US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– 1962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Clr>
                    <a:schemeClr val="accent2"/>
                  </a:buClr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Proton beam fired at a beryllium target</a:t>
                </a:r>
              </a:p>
              <a:p>
                <a:pPr>
                  <a:buClr>
                    <a:schemeClr val="accent2"/>
                  </a:buClr>
                </a:pP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Pions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(light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) produced decay to muons…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…heading towards 5,000 ton steel wall, 13.5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metres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thick (</a:t>
                </a:r>
                <a:r>
                  <a:rPr lang="en-US" dirty="0">
                    <a:solidFill>
                      <a:schemeClr val="accent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recycled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WWII battleship)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A87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A87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Neon filled spark chamber</a:t>
                </a:r>
                <a:br>
                  <a:rPr lang="en-US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br>
                  <a:rPr lang="en-US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Muon production detected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</a:p>
              <a:p>
                <a:pPr marL="0" indent="0">
                  <a:buNone/>
                </a:pPr>
                <a:endParaRPr lang="en-US" sz="2600" dirty="0">
                  <a:solidFill>
                    <a:srgbClr val="A87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2600" dirty="0">
                  <a:solidFill>
                    <a:srgbClr val="A87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68" y="1268760"/>
                <a:ext cx="11713812" cy="4752529"/>
              </a:xfrm>
              <a:prstGeom prst="rect">
                <a:avLst/>
              </a:prstGeom>
              <a:blipFill>
                <a:blip r:embed="rId4"/>
                <a:stretch>
                  <a:fillRect l="-650" t="-2128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6384032" y="1110885"/>
            <a:ext cx="5184576" cy="1526027"/>
            <a:chOff x="111242" y="3670645"/>
            <a:chExt cx="5184576" cy="1526027"/>
          </a:xfrm>
        </p:grpSpPr>
        <p:grpSp>
          <p:nvGrpSpPr>
            <p:cNvPr id="4" name="Group 3"/>
            <p:cNvGrpSpPr/>
            <p:nvPr/>
          </p:nvGrpSpPr>
          <p:grpSpPr>
            <a:xfrm>
              <a:off x="3215680" y="3916496"/>
              <a:ext cx="1233769" cy="703692"/>
              <a:chOff x="3288550" y="3970292"/>
              <a:chExt cx="1233769" cy="703692"/>
            </a:xfrm>
          </p:grpSpPr>
          <p:cxnSp>
            <p:nvCxnSpPr>
              <p:cNvPr id="65" name="Straight Connector 64"/>
              <p:cNvCxnSpPr>
                <a:cxnSpLocks/>
              </p:cNvCxnSpPr>
              <p:nvPr/>
            </p:nvCxnSpPr>
            <p:spPr>
              <a:xfrm rot="926344" flipH="1">
                <a:off x="3370191" y="3970292"/>
                <a:ext cx="1152128" cy="703692"/>
              </a:xfrm>
              <a:prstGeom prst="line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headEnd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>
                <a:cxnSpLocks/>
              </p:cNvCxnSpPr>
              <p:nvPr/>
            </p:nvCxnSpPr>
            <p:spPr>
              <a:xfrm flipV="1">
                <a:off x="3288550" y="4289143"/>
                <a:ext cx="753119" cy="218993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TextBox 87"/>
            <p:cNvSpPr txBox="1"/>
            <p:nvPr/>
          </p:nvSpPr>
          <p:spPr>
            <a:xfrm flipH="1">
              <a:off x="4583832" y="4572417"/>
              <a:ext cx="6480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b="1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GB" sz="3200" b="1" baseline="30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 flipH="1">
              <a:off x="2358619" y="4611897"/>
              <a:ext cx="805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W</a:t>
              </a:r>
              <a:r>
                <a:rPr lang="en-GB" sz="32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4287706" y="3737945"/>
                  <a:ext cx="100811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3200" b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𝛎</m:t>
                        </m:r>
                      </m:oMath>
                    </m:oMathPara>
                  </a14:m>
                  <a:endParaRPr lang="en-GB" sz="3200" dirty="0"/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7706" y="3737945"/>
                  <a:ext cx="1008112" cy="58477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Straight Connector 63"/>
            <p:cNvCxnSpPr>
              <a:cxnSpLocks/>
            </p:cNvCxnSpPr>
            <p:nvPr/>
          </p:nvCxnSpPr>
          <p:spPr>
            <a:xfrm flipH="1" flipV="1">
              <a:off x="951012" y="4046888"/>
              <a:ext cx="1225408" cy="337640"/>
            </a:xfrm>
            <a:prstGeom prst="line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headEnd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cxnSpLocks/>
            </p:cNvCxnSpPr>
            <p:nvPr/>
          </p:nvCxnSpPr>
          <p:spPr>
            <a:xfrm rot="926344" flipH="1">
              <a:off x="3199757" y="4636450"/>
              <a:ext cx="1368152" cy="0"/>
            </a:xfrm>
            <a:prstGeom prst="line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headEnd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cxnSpLocks/>
            </p:cNvCxnSpPr>
            <p:nvPr/>
          </p:nvCxnSpPr>
          <p:spPr>
            <a:xfrm rot="926344" flipH="1">
              <a:off x="964693" y="4217746"/>
              <a:ext cx="1152128" cy="703691"/>
            </a:xfrm>
            <a:prstGeom prst="line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headEnd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 rot="16370516">
              <a:off x="2482559" y="3897481"/>
              <a:ext cx="437169" cy="1043684"/>
              <a:chOff x="10329796" y="3394524"/>
              <a:chExt cx="389379" cy="1330620"/>
            </a:xfrm>
          </p:grpSpPr>
          <p:sp>
            <p:nvSpPr>
              <p:cNvPr id="69" name="Freeform 31"/>
              <p:cNvSpPr/>
              <p:nvPr/>
            </p:nvSpPr>
            <p:spPr>
              <a:xfrm>
                <a:off x="10329796" y="3394524"/>
                <a:ext cx="374701" cy="457200"/>
              </a:xfrm>
              <a:custGeom>
                <a:avLst/>
                <a:gdLst>
                  <a:gd name="connsiteX0" fmla="*/ 203454 w 374701"/>
                  <a:gd name="connsiteY0" fmla="*/ 0 h 457200"/>
                  <a:gd name="connsiteX1" fmla="*/ 4278 w 374701"/>
                  <a:gd name="connsiteY1" fmla="*/ 167490 h 457200"/>
                  <a:gd name="connsiteX2" fmla="*/ 370943 w 374701"/>
                  <a:gd name="connsiteY2" fmla="*/ 303291 h 457200"/>
                  <a:gd name="connsiteX3" fmla="*/ 162713 w 374701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701" h="457200">
                    <a:moveTo>
                      <a:pt x="203454" y="0"/>
                    </a:moveTo>
                    <a:cubicBezTo>
                      <a:pt x="89908" y="58471"/>
                      <a:pt x="-23637" y="116942"/>
                      <a:pt x="4278" y="167490"/>
                    </a:cubicBezTo>
                    <a:cubicBezTo>
                      <a:pt x="32193" y="218038"/>
                      <a:pt x="344537" y="255006"/>
                      <a:pt x="370943" y="303291"/>
                    </a:cubicBezTo>
                    <a:cubicBezTo>
                      <a:pt x="397349" y="351576"/>
                      <a:pt x="280031" y="404388"/>
                      <a:pt x="162713" y="45720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Freeform 66"/>
              <p:cNvSpPr/>
              <p:nvPr/>
            </p:nvSpPr>
            <p:spPr>
              <a:xfrm>
                <a:off x="10329800" y="3835896"/>
                <a:ext cx="374701" cy="457200"/>
              </a:xfrm>
              <a:custGeom>
                <a:avLst/>
                <a:gdLst>
                  <a:gd name="connsiteX0" fmla="*/ 203454 w 374701"/>
                  <a:gd name="connsiteY0" fmla="*/ 0 h 457200"/>
                  <a:gd name="connsiteX1" fmla="*/ 4278 w 374701"/>
                  <a:gd name="connsiteY1" fmla="*/ 167490 h 457200"/>
                  <a:gd name="connsiteX2" fmla="*/ 370943 w 374701"/>
                  <a:gd name="connsiteY2" fmla="*/ 303291 h 457200"/>
                  <a:gd name="connsiteX3" fmla="*/ 162713 w 374701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701" h="457200">
                    <a:moveTo>
                      <a:pt x="203454" y="0"/>
                    </a:moveTo>
                    <a:cubicBezTo>
                      <a:pt x="89908" y="58471"/>
                      <a:pt x="-23637" y="116942"/>
                      <a:pt x="4278" y="167490"/>
                    </a:cubicBezTo>
                    <a:cubicBezTo>
                      <a:pt x="32193" y="218038"/>
                      <a:pt x="344537" y="255006"/>
                      <a:pt x="370943" y="303291"/>
                    </a:cubicBezTo>
                    <a:cubicBezTo>
                      <a:pt x="397349" y="351576"/>
                      <a:pt x="280031" y="404388"/>
                      <a:pt x="162713" y="45720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Freeform 67"/>
              <p:cNvSpPr/>
              <p:nvPr/>
            </p:nvSpPr>
            <p:spPr>
              <a:xfrm>
                <a:off x="10344474" y="4267944"/>
                <a:ext cx="374701" cy="457200"/>
              </a:xfrm>
              <a:custGeom>
                <a:avLst/>
                <a:gdLst>
                  <a:gd name="connsiteX0" fmla="*/ 203454 w 374701"/>
                  <a:gd name="connsiteY0" fmla="*/ 0 h 457200"/>
                  <a:gd name="connsiteX1" fmla="*/ 4278 w 374701"/>
                  <a:gd name="connsiteY1" fmla="*/ 167490 h 457200"/>
                  <a:gd name="connsiteX2" fmla="*/ 370943 w 374701"/>
                  <a:gd name="connsiteY2" fmla="*/ 303291 h 457200"/>
                  <a:gd name="connsiteX3" fmla="*/ 162713 w 374701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701" h="457200">
                    <a:moveTo>
                      <a:pt x="203454" y="0"/>
                    </a:moveTo>
                    <a:cubicBezTo>
                      <a:pt x="89908" y="58471"/>
                      <a:pt x="-23637" y="116942"/>
                      <a:pt x="4278" y="167490"/>
                    </a:cubicBezTo>
                    <a:cubicBezTo>
                      <a:pt x="32193" y="218038"/>
                      <a:pt x="344537" y="255006"/>
                      <a:pt x="370943" y="303291"/>
                    </a:cubicBezTo>
                    <a:cubicBezTo>
                      <a:pt x="397349" y="351576"/>
                      <a:pt x="280031" y="404388"/>
                      <a:pt x="162713" y="45720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61" name="Straight Arrow Connector 60"/>
            <p:cNvCxnSpPr>
              <a:cxnSpLocks/>
            </p:cNvCxnSpPr>
            <p:nvPr/>
          </p:nvCxnSpPr>
          <p:spPr>
            <a:xfrm>
              <a:off x="891814" y="4030081"/>
              <a:ext cx="684348" cy="186290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cxnSpLocks/>
            </p:cNvCxnSpPr>
            <p:nvPr/>
          </p:nvCxnSpPr>
          <p:spPr>
            <a:xfrm flipH="1" flipV="1">
              <a:off x="3826125" y="4611897"/>
              <a:ext cx="715619" cy="206665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cxnSpLocks/>
            </p:cNvCxnSpPr>
            <p:nvPr/>
          </p:nvCxnSpPr>
          <p:spPr>
            <a:xfrm flipH="1">
              <a:off x="1460798" y="4378793"/>
              <a:ext cx="715622" cy="213785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111242" y="4437112"/>
                  <a:ext cx="1008112" cy="5961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GB" sz="3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3200" b="1" i="0" smtClean="0">
                                <a:latin typeface="Cambria Math"/>
                              </a:rPr>
                              <m:t>𝐝</m:t>
                            </m:r>
                          </m:e>
                        </m:acc>
                      </m:oMath>
                    </m:oMathPara>
                  </a14:m>
                  <a:endParaRPr lang="en-GB" sz="3200" dirty="0"/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42" y="4437112"/>
                  <a:ext cx="1008112" cy="59612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TextBox 73"/>
            <p:cNvSpPr txBox="1"/>
            <p:nvPr/>
          </p:nvSpPr>
          <p:spPr>
            <a:xfrm>
              <a:off x="379882" y="3670645"/>
              <a:ext cx="1008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</p:grpSp>
      <p:pic>
        <p:nvPicPr>
          <p:cNvPr id="8" name="DpW08xV3RI8"/>
          <p:cNvPicPr>
            <a:picLocks noRot="1" noChangeAspect="1"/>
          </p:cNvPicPr>
          <p:nvPr>
            <a:videoFile r:link="rId1"/>
          </p:nvPr>
        </p:nvPicPr>
        <p:blipFill>
          <a:blip r:embed="rId12"/>
          <a:stretch>
            <a:fillRect/>
          </a:stretch>
        </p:blipFill>
        <p:spPr>
          <a:xfrm>
            <a:off x="7799504" y="3739150"/>
            <a:ext cx="4392496" cy="247077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151784" y="3789040"/>
            <a:ext cx="3052059" cy="2024935"/>
            <a:chOff x="4217889" y="3789040"/>
            <a:chExt cx="3052059" cy="2024935"/>
          </a:xfrm>
        </p:grpSpPr>
        <p:grpSp>
          <p:nvGrpSpPr>
            <p:cNvPr id="100" name="Group 99"/>
            <p:cNvGrpSpPr/>
            <p:nvPr/>
          </p:nvGrpSpPr>
          <p:grpSpPr>
            <a:xfrm>
              <a:off x="4217889" y="3789040"/>
              <a:ext cx="3052059" cy="2024935"/>
              <a:chOff x="1875435" y="3144197"/>
              <a:chExt cx="4238141" cy="2810788"/>
            </a:xfrm>
          </p:grpSpPr>
          <p:cxnSp>
            <p:nvCxnSpPr>
              <p:cNvPr id="101" name="Straight Arrow Connector 100"/>
              <p:cNvCxnSpPr>
                <a:cxnSpLocks/>
                <a:stCxn id="127" idx="0"/>
              </p:cNvCxnSpPr>
              <p:nvPr/>
            </p:nvCxnSpPr>
            <p:spPr>
              <a:xfrm flipV="1">
                <a:off x="3953552" y="3745793"/>
                <a:ext cx="726885" cy="211377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2" name="Group 101"/>
              <p:cNvGrpSpPr/>
              <p:nvPr/>
            </p:nvGrpSpPr>
            <p:grpSpPr>
              <a:xfrm>
                <a:off x="1875435" y="3144197"/>
                <a:ext cx="4238141" cy="2810788"/>
                <a:chOff x="2258414" y="3144197"/>
                <a:chExt cx="4238141" cy="2810788"/>
              </a:xfrm>
            </p:grpSpPr>
            <p:sp>
              <p:nvSpPr>
                <p:cNvPr id="103" name="TextBox 102"/>
                <p:cNvSpPr txBox="1"/>
                <p:nvPr/>
              </p:nvSpPr>
              <p:spPr>
                <a:xfrm flipH="1">
                  <a:off x="5666323" y="5143266"/>
                  <a:ext cx="830232" cy="811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3200" b="1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μ</a:t>
                  </a:r>
                  <a:r>
                    <a:rPr lang="en-GB" sz="3200" b="1" baseline="30000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 -</a:t>
                  </a:r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 flipH="1">
                  <a:off x="2430006" y="3144197"/>
                  <a:ext cx="648072" cy="811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200" b="1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d</a:t>
                  </a:r>
                  <a:endParaRPr lang="en-GB" sz="3200" b="1" baseline="30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TextBox 104"/>
                <p:cNvSpPr txBox="1"/>
                <p:nvPr/>
              </p:nvSpPr>
              <p:spPr>
                <a:xfrm flipH="1">
                  <a:off x="5636025" y="3144197"/>
                  <a:ext cx="648072" cy="811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200" b="1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u</a:t>
                  </a:r>
                  <a:endParaRPr lang="en-GB" sz="3200" b="1" baseline="30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TextBox 105"/>
                <p:cNvSpPr txBox="1"/>
                <p:nvPr/>
              </p:nvSpPr>
              <p:spPr>
                <a:xfrm flipH="1">
                  <a:off x="4644796" y="4043778"/>
                  <a:ext cx="80530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W</a:t>
                  </a:r>
                  <a:endParaRPr lang="en-GB" sz="3200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7" name="TextBox 106"/>
                    <p:cNvSpPr txBox="1"/>
                    <p:nvPr/>
                  </p:nvSpPr>
                  <p:spPr>
                    <a:xfrm>
                      <a:off x="2258414" y="5131174"/>
                      <a:ext cx="1008112" cy="81171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l-GR" sz="3200" b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𝛎</m:t>
                            </m:r>
                          </m:oMath>
                        </m:oMathPara>
                      </a14:m>
                      <a:endParaRPr lang="en-GB" sz="3200" dirty="0"/>
                    </a:p>
                  </p:txBody>
                </p:sp>
              </mc:Choice>
              <mc:Fallback xmlns="">
                <p:sp>
                  <p:nvSpPr>
                    <p:cNvPr id="107" name="TextBox 10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58414" y="5131174"/>
                      <a:ext cx="1008112" cy="811719"/>
                    </a:xfrm>
                    <a:prstGeom prst="rect">
                      <a:avLst/>
                    </a:prstGeom>
                    <a:blipFill rotWithShape="1"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108" name="Group 107"/>
                <p:cNvGrpSpPr/>
                <p:nvPr/>
              </p:nvGrpSpPr>
              <p:grpSpPr>
                <a:xfrm rot="926344">
                  <a:off x="2948143" y="3285748"/>
                  <a:ext cx="2902002" cy="2400410"/>
                  <a:chOff x="8162550" y="3056887"/>
                  <a:chExt cx="2902002" cy="2400410"/>
                </a:xfrm>
              </p:grpSpPr>
              <p:cxnSp>
                <p:nvCxnSpPr>
                  <p:cNvPr id="112" name="Straight Connector 111"/>
                  <p:cNvCxnSpPr>
                    <a:cxnSpLocks/>
                  </p:cNvCxnSpPr>
                  <p:nvPr/>
                </p:nvCxnSpPr>
                <p:spPr>
                  <a:xfrm rot="20673656" flipH="1" flipV="1">
                    <a:off x="8162550" y="3600914"/>
                    <a:ext cx="1225408" cy="337640"/>
                  </a:xfrm>
                  <a:prstGeom prst="line">
                    <a:avLst/>
                  </a:prstGeom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  <a:headEnd w="sm" len="sm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>
                    <a:cxnSpLocks/>
                  </p:cNvCxnSpPr>
                  <p:nvPr/>
                </p:nvCxnSpPr>
                <p:spPr>
                  <a:xfrm flipH="1">
                    <a:off x="9408368" y="3056887"/>
                    <a:ext cx="1152128" cy="703692"/>
                  </a:xfrm>
                  <a:prstGeom prst="line">
                    <a:avLst/>
                  </a:prstGeom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  <a:headEnd w="sm" len="sm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>
                    <a:cxnSpLocks/>
                  </p:cNvCxnSpPr>
                  <p:nvPr/>
                </p:nvCxnSpPr>
                <p:spPr>
                  <a:xfrm flipH="1">
                    <a:off x="9696400" y="4764694"/>
                    <a:ext cx="1368152" cy="0"/>
                  </a:xfrm>
                  <a:prstGeom prst="line">
                    <a:avLst/>
                  </a:prstGeom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  <a:headEnd w="sm" len="sm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>
                    <a:cxnSpLocks/>
                  </p:cNvCxnSpPr>
                  <p:nvPr/>
                </p:nvCxnSpPr>
                <p:spPr>
                  <a:xfrm flipH="1">
                    <a:off x="8544272" y="4753606"/>
                    <a:ext cx="1152128" cy="703691"/>
                  </a:xfrm>
                  <a:prstGeom prst="line">
                    <a:avLst/>
                  </a:prstGeom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  <a:headEnd w="sm" len="sm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25" name="Group 124"/>
                  <p:cNvGrpSpPr/>
                  <p:nvPr/>
                </p:nvGrpSpPr>
                <p:grpSpPr>
                  <a:xfrm rot="20668125">
                    <a:off x="9324093" y="3747633"/>
                    <a:ext cx="437150" cy="1043684"/>
                    <a:chOff x="10329811" y="3394524"/>
                    <a:chExt cx="389362" cy="1330620"/>
                  </a:xfrm>
                </p:grpSpPr>
                <p:sp>
                  <p:nvSpPr>
                    <p:cNvPr id="127" name="Freeform 31"/>
                    <p:cNvSpPr/>
                    <p:nvPr/>
                  </p:nvSpPr>
                  <p:spPr>
                    <a:xfrm>
                      <a:off x="10329811" y="3394524"/>
                      <a:ext cx="374701" cy="457200"/>
                    </a:xfrm>
                    <a:custGeom>
                      <a:avLst/>
                      <a:gdLst>
                        <a:gd name="connsiteX0" fmla="*/ 203454 w 374701"/>
                        <a:gd name="connsiteY0" fmla="*/ 0 h 457200"/>
                        <a:gd name="connsiteX1" fmla="*/ 4278 w 374701"/>
                        <a:gd name="connsiteY1" fmla="*/ 167490 h 457200"/>
                        <a:gd name="connsiteX2" fmla="*/ 370943 w 374701"/>
                        <a:gd name="connsiteY2" fmla="*/ 303291 h 457200"/>
                        <a:gd name="connsiteX3" fmla="*/ 162713 w 374701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4701" h="457200">
                          <a:moveTo>
                            <a:pt x="203454" y="0"/>
                          </a:moveTo>
                          <a:cubicBezTo>
                            <a:pt x="89908" y="58471"/>
                            <a:pt x="-23637" y="116942"/>
                            <a:pt x="4278" y="167490"/>
                          </a:cubicBezTo>
                          <a:cubicBezTo>
                            <a:pt x="32193" y="218038"/>
                            <a:pt x="344537" y="255006"/>
                            <a:pt x="370943" y="303291"/>
                          </a:cubicBezTo>
                          <a:cubicBezTo>
                            <a:pt x="397349" y="351576"/>
                            <a:pt x="280031" y="404388"/>
                            <a:pt x="162713" y="457200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28" name="Freeform 66"/>
                    <p:cNvSpPr/>
                    <p:nvPr/>
                  </p:nvSpPr>
                  <p:spPr>
                    <a:xfrm>
                      <a:off x="10329811" y="3835895"/>
                      <a:ext cx="374701" cy="457200"/>
                    </a:xfrm>
                    <a:custGeom>
                      <a:avLst/>
                      <a:gdLst>
                        <a:gd name="connsiteX0" fmla="*/ 203454 w 374701"/>
                        <a:gd name="connsiteY0" fmla="*/ 0 h 457200"/>
                        <a:gd name="connsiteX1" fmla="*/ 4278 w 374701"/>
                        <a:gd name="connsiteY1" fmla="*/ 167490 h 457200"/>
                        <a:gd name="connsiteX2" fmla="*/ 370943 w 374701"/>
                        <a:gd name="connsiteY2" fmla="*/ 303291 h 457200"/>
                        <a:gd name="connsiteX3" fmla="*/ 162713 w 374701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4701" h="457200">
                          <a:moveTo>
                            <a:pt x="203454" y="0"/>
                          </a:moveTo>
                          <a:cubicBezTo>
                            <a:pt x="89908" y="58471"/>
                            <a:pt x="-23637" y="116942"/>
                            <a:pt x="4278" y="167490"/>
                          </a:cubicBezTo>
                          <a:cubicBezTo>
                            <a:pt x="32193" y="218038"/>
                            <a:pt x="344537" y="255006"/>
                            <a:pt x="370943" y="303291"/>
                          </a:cubicBezTo>
                          <a:cubicBezTo>
                            <a:pt x="397349" y="351576"/>
                            <a:pt x="280031" y="404388"/>
                            <a:pt x="162713" y="457200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0" name="Freeform 67"/>
                    <p:cNvSpPr/>
                    <p:nvPr/>
                  </p:nvSpPr>
                  <p:spPr>
                    <a:xfrm>
                      <a:off x="10344472" y="4267944"/>
                      <a:ext cx="374701" cy="457200"/>
                    </a:xfrm>
                    <a:custGeom>
                      <a:avLst/>
                      <a:gdLst>
                        <a:gd name="connsiteX0" fmla="*/ 203454 w 374701"/>
                        <a:gd name="connsiteY0" fmla="*/ 0 h 457200"/>
                        <a:gd name="connsiteX1" fmla="*/ 4278 w 374701"/>
                        <a:gd name="connsiteY1" fmla="*/ 167490 h 457200"/>
                        <a:gd name="connsiteX2" fmla="*/ 370943 w 374701"/>
                        <a:gd name="connsiteY2" fmla="*/ 303291 h 457200"/>
                        <a:gd name="connsiteX3" fmla="*/ 162713 w 374701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4701" h="457200">
                          <a:moveTo>
                            <a:pt x="203454" y="0"/>
                          </a:moveTo>
                          <a:cubicBezTo>
                            <a:pt x="89908" y="58471"/>
                            <a:pt x="-23637" y="116942"/>
                            <a:pt x="4278" y="167490"/>
                          </a:cubicBezTo>
                          <a:cubicBezTo>
                            <a:pt x="32193" y="218038"/>
                            <a:pt x="344537" y="255006"/>
                            <a:pt x="370943" y="303291"/>
                          </a:cubicBezTo>
                          <a:cubicBezTo>
                            <a:pt x="397349" y="351576"/>
                            <a:pt x="280031" y="404388"/>
                            <a:pt x="162713" y="457200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cxnSp>
              <p:nvCxnSpPr>
                <p:cNvPr id="109" name="Straight Arrow Connector 108"/>
                <p:cNvCxnSpPr>
                  <a:cxnSpLocks/>
                </p:cNvCxnSpPr>
                <p:nvPr/>
              </p:nvCxnSpPr>
              <p:spPr>
                <a:xfrm>
                  <a:off x="3048939" y="3608531"/>
                  <a:ext cx="693736" cy="197381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Arrow Connector 110"/>
                <p:cNvCxnSpPr>
                  <a:cxnSpLocks/>
                </p:cNvCxnSpPr>
                <p:nvPr/>
              </p:nvCxnSpPr>
              <p:spPr>
                <a:xfrm>
                  <a:off x="4466425" y="5031683"/>
                  <a:ext cx="605433" cy="167188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3" name="Straight Arrow Connector 132"/>
            <p:cNvCxnSpPr>
              <a:cxnSpLocks/>
            </p:cNvCxnSpPr>
            <p:nvPr/>
          </p:nvCxnSpPr>
          <p:spPr>
            <a:xfrm flipV="1">
              <a:off x="4808163" y="5211270"/>
              <a:ext cx="567757" cy="164560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344BAF03-A714-B647-AF4E-60A0DDF7219A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30D3AE6-45AD-3E4D-AFBD-BA666C45B7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Shielded spark chamber</a:t>
            </a:r>
          </a:p>
        </p:txBody>
      </p:sp>
      <p:sp>
        <p:nvSpPr>
          <p:cNvPr id="62" name="Slide Number Placeholder 9">
            <a:extLst>
              <a:ext uri="{FF2B5EF4-FFF2-40B4-BE49-F238E27FC236}">
                <a16:creationId xmlns:a16="http://schemas.microsoft.com/office/drawing/2014/main" id="{73399C92-1E34-F84F-AFD0-1DA4FE6CA986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30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871C650-6505-CB4C-840E-9F62327A8542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Picture 4">
            <a:extLst>
              <a:ext uri="{FF2B5EF4-FFF2-40B4-BE49-F238E27FC236}">
                <a16:creationId xmlns:a16="http://schemas.microsoft.com/office/drawing/2014/main" id="{0D0C4375-D13E-CB48-A7A4-D5EA80CDF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A picture containing icon&#10;&#10;Description automatically generated">
            <a:extLst>
              <a:ext uri="{FF2B5EF4-FFF2-40B4-BE49-F238E27FC236}">
                <a16:creationId xmlns:a16="http://schemas.microsoft.com/office/drawing/2014/main" id="{6FDA35E8-F712-F644-B21B-C13F4CC0CB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64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151784" y="3789040"/>
            <a:ext cx="3052059" cy="2056107"/>
            <a:chOff x="4217889" y="3789040"/>
            <a:chExt cx="3052059" cy="2056107"/>
          </a:xfrm>
        </p:grpSpPr>
        <p:grpSp>
          <p:nvGrpSpPr>
            <p:cNvPr id="100" name="Group 99"/>
            <p:cNvGrpSpPr/>
            <p:nvPr/>
          </p:nvGrpSpPr>
          <p:grpSpPr>
            <a:xfrm>
              <a:off x="4217889" y="3789040"/>
              <a:ext cx="3052059" cy="2056107"/>
              <a:chOff x="1875435" y="3144197"/>
              <a:chExt cx="4238141" cy="2854057"/>
            </a:xfrm>
          </p:grpSpPr>
          <p:cxnSp>
            <p:nvCxnSpPr>
              <p:cNvPr id="101" name="Straight Arrow Connector 100"/>
              <p:cNvCxnSpPr>
                <a:cxnSpLocks/>
              </p:cNvCxnSpPr>
              <p:nvPr/>
            </p:nvCxnSpPr>
            <p:spPr>
              <a:xfrm flipV="1">
                <a:off x="3935760" y="3728972"/>
                <a:ext cx="753119" cy="218993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2" name="Group 101"/>
              <p:cNvGrpSpPr/>
              <p:nvPr/>
            </p:nvGrpSpPr>
            <p:grpSpPr>
              <a:xfrm>
                <a:off x="1875435" y="3144197"/>
                <a:ext cx="4238141" cy="2854057"/>
                <a:chOff x="2258414" y="3144197"/>
                <a:chExt cx="4238141" cy="2854057"/>
              </a:xfrm>
            </p:grpSpPr>
            <p:sp>
              <p:nvSpPr>
                <p:cNvPr id="103" name="TextBox 102"/>
                <p:cNvSpPr txBox="1"/>
                <p:nvPr/>
              </p:nvSpPr>
              <p:spPr>
                <a:xfrm flipH="1">
                  <a:off x="5666323" y="5143266"/>
                  <a:ext cx="830232" cy="811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3200" b="1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μ</a:t>
                  </a:r>
                  <a:r>
                    <a:rPr lang="en-GB" sz="3200" b="1" baseline="30000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 -</a:t>
                  </a:r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 flipH="1">
                  <a:off x="2430006" y="3144197"/>
                  <a:ext cx="648072" cy="811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200" b="1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d</a:t>
                  </a:r>
                  <a:endParaRPr lang="en-GB" sz="3200" b="1" baseline="30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TextBox 104"/>
                <p:cNvSpPr txBox="1"/>
                <p:nvPr/>
              </p:nvSpPr>
              <p:spPr>
                <a:xfrm flipH="1">
                  <a:off x="5636025" y="3144197"/>
                  <a:ext cx="648072" cy="811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200" b="1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u</a:t>
                  </a:r>
                  <a:endParaRPr lang="en-GB" sz="3200" b="1" baseline="30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TextBox 105"/>
                <p:cNvSpPr txBox="1"/>
                <p:nvPr/>
              </p:nvSpPr>
              <p:spPr>
                <a:xfrm flipH="1">
                  <a:off x="4644796" y="4043778"/>
                  <a:ext cx="80530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W</a:t>
                  </a:r>
                  <a:endParaRPr lang="en-GB" sz="3200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7" name="TextBox 106"/>
                    <p:cNvSpPr txBox="1"/>
                    <p:nvPr/>
                  </p:nvSpPr>
                  <p:spPr>
                    <a:xfrm>
                      <a:off x="2258414" y="5131174"/>
                      <a:ext cx="1008112" cy="86708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32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l-GR" sz="3200" b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𝛎</m:t>
                                </m:r>
                              </m:e>
                              <m:sub>
                                <m:r>
                                  <a:rPr lang="el-GR" sz="3200" b="1" i="1" smtClean="0">
                                    <a:latin typeface="Cambria Math"/>
                                    <a:ea typeface="Cambria Math"/>
                                    <a:cs typeface="Arial" panose="020B0604020202020204" pitchFamily="34" charset="0"/>
                                  </a:rPr>
                                  <m:t>𝛍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3200" dirty="0"/>
                    </a:p>
                  </p:txBody>
                </p:sp>
              </mc:Choice>
              <mc:Fallback xmlns="">
                <p:sp>
                  <p:nvSpPr>
                    <p:cNvPr id="107" name="TextBox 10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58414" y="5131174"/>
                      <a:ext cx="1008112" cy="867080"/>
                    </a:xfrm>
                    <a:prstGeom prst="rect">
                      <a:avLst/>
                    </a:prstGeom>
                    <a:blipFill rotWithShape="1"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108" name="Group 107"/>
                <p:cNvGrpSpPr/>
                <p:nvPr/>
              </p:nvGrpSpPr>
              <p:grpSpPr>
                <a:xfrm rot="926344">
                  <a:off x="2948143" y="3285748"/>
                  <a:ext cx="2902002" cy="2400410"/>
                  <a:chOff x="8162550" y="3056887"/>
                  <a:chExt cx="2902002" cy="2400410"/>
                </a:xfrm>
              </p:grpSpPr>
              <p:cxnSp>
                <p:nvCxnSpPr>
                  <p:cNvPr id="112" name="Straight Connector 111"/>
                  <p:cNvCxnSpPr>
                    <a:cxnSpLocks/>
                  </p:cNvCxnSpPr>
                  <p:nvPr/>
                </p:nvCxnSpPr>
                <p:spPr>
                  <a:xfrm rot="20673656" flipH="1" flipV="1">
                    <a:off x="8162550" y="3600914"/>
                    <a:ext cx="1225408" cy="337640"/>
                  </a:xfrm>
                  <a:prstGeom prst="line">
                    <a:avLst/>
                  </a:prstGeom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  <a:headEnd w="sm" len="sm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>
                    <a:cxnSpLocks/>
                  </p:cNvCxnSpPr>
                  <p:nvPr/>
                </p:nvCxnSpPr>
                <p:spPr>
                  <a:xfrm flipH="1">
                    <a:off x="9408368" y="3056887"/>
                    <a:ext cx="1152128" cy="703692"/>
                  </a:xfrm>
                  <a:prstGeom prst="line">
                    <a:avLst/>
                  </a:prstGeom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  <a:headEnd w="sm" len="sm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>
                    <a:cxnSpLocks/>
                  </p:cNvCxnSpPr>
                  <p:nvPr/>
                </p:nvCxnSpPr>
                <p:spPr>
                  <a:xfrm flipH="1">
                    <a:off x="9696400" y="4764694"/>
                    <a:ext cx="1368152" cy="0"/>
                  </a:xfrm>
                  <a:prstGeom prst="line">
                    <a:avLst/>
                  </a:prstGeom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  <a:headEnd w="sm" len="sm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>
                    <a:cxnSpLocks/>
                  </p:cNvCxnSpPr>
                  <p:nvPr/>
                </p:nvCxnSpPr>
                <p:spPr>
                  <a:xfrm flipH="1">
                    <a:off x="8544272" y="4753606"/>
                    <a:ext cx="1152128" cy="703691"/>
                  </a:xfrm>
                  <a:prstGeom prst="line">
                    <a:avLst/>
                  </a:prstGeom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  <a:headEnd w="sm" len="sm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25" name="Group 124"/>
                  <p:cNvGrpSpPr/>
                  <p:nvPr/>
                </p:nvGrpSpPr>
                <p:grpSpPr>
                  <a:xfrm rot="20668125">
                    <a:off x="9324093" y="3747633"/>
                    <a:ext cx="437150" cy="1043684"/>
                    <a:chOff x="10329811" y="3394524"/>
                    <a:chExt cx="389362" cy="1330620"/>
                  </a:xfrm>
                </p:grpSpPr>
                <p:sp>
                  <p:nvSpPr>
                    <p:cNvPr id="127" name="Freeform 31"/>
                    <p:cNvSpPr/>
                    <p:nvPr/>
                  </p:nvSpPr>
                  <p:spPr>
                    <a:xfrm>
                      <a:off x="10329811" y="3394524"/>
                      <a:ext cx="374701" cy="457200"/>
                    </a:xfrm>
                    <a:custGeom>
                      <a:avLst/>
                      <a:gdLst>
                        <a:gd name="connsiteX0" fmla="*/ 203454 w 374701"/>
                        <a:gd name="connsiteY0" fmla="*/ 0 h 457200"/>
                        <a:gd name="connsiteX1" fmla="*/ 4278 w 374701"/>
                        <a:gd name="connsiteY1" fmla="*/ 167490 h 457200"/>
                        <a:gd name="connsiteX2" fmla="*/ 370943 w 374701"/>
                        <a:gd name="connsiteY2" fmla="*/ 303291 h 457200"/>
                        <a:gd name="connsiteX3" fmla="*/ 162713 w 374701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4701" h="457200">
                          <a:moveTo>
                            <a:pt x="203454" y="0"/>
                          </a:moveTo>
                          <a:cubicBezTo>
                            <a:pt x="89908" y="58471"/>
                            <a:pt x="-23637" y="116942"/>
                            <a:pt x="4278" y="167490"/>
                          </a:cubicBezTo>
                          <a:cubicBezTo>
                            <a:pt x="32193" y="218038"/>
                            <a:pt x="344537" y="255006"/>
                            <a:pt x="370943" y="303291"/>
                          </a:cubicBezTo>
                          <a:cubicBezTo>
                            <a:pt x="397349" y="351576"/>
                            <a:pt x="280031" y="404388"/>
                            <a:pt x="162713" y="457200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28" name="Freeform 66"/>
                    <p:cNvSpPr/>
                    <p:nvPr/>
                  </p:nvSpPr>
                  <p:spPr>
                    <a:xfrm>
                      <a:off x="10329811" y="3835895"/>
                      <a:ext cx="374701" cy="457200"/>
                    </a:xfrm>
                    <a:custGeom>
                      <a:avLst/>
                      <a:gdLst>
                        <a:gd name="connsiteX0" fmla="*/ 203454 w 374701"/>
                        <a:gd name="connsiteY0" fmla="*/ 0 h 457200"/>
                        <a:gd name="connsiteX1" fmla="*/ 4278 w 374701"/>
                        <a:gd name="connsiteY1" fmla="*/ 167490 h 457200"/>
                        <a:gd name="connsiteX2" fmla="*/ 370943 w 374701"/>
                        <a:gd name="connsiteY2" fmla="*/ 303291 h 457200"/>
                        <a:gd name="connsiteX3" fmla="*/ 162713 w 374701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4701" h="457200">
                          <a:moveTo>
                            <a:pt x="203454" y="0"/>
                          </a:moveTo>
                          <a:cubicBezTo>
                            <a:pt x="89908" y="58471"/>
                            <a:pt x="-23637" y="116942"/>
                            <a:pt x="4278" y="167490"/>
                          </a:cubicBezTo>
                          <a:cubicBezTo>
                            <a:pt x="32193" y="218038"/>
                            <a:pt x="344537" y="255006"/>
                            <a:pt x="370943" y="303291"/>
                          </a:cubicBezTo>
                          <a:cubicBezTo>
                            <a:pt x="397349" y="351576"/>
                            <a:pt x="280031" y="404388"/>
                            <a:pt x="162713" y="457200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0" name="Freeform 67"/>
                    <p:cNvSpPr/>
                    <p:nvPr/>
                  </p:nvSpPr>
                  <p:spPr>
                    <a:xfrm>
                      <a:off x="10344472" y="4267944"/>
                      <a:ext cx="374701" cy="457200"/>
                    </a:xfrm>
                    <a:custGeom>
                      <a:avLst/>
                      <a:gdLst>
                        <a:gd name="connsiteX0" fmla="*/ 203454 w 374701"/>
                        <a:gd name="connsiteY0" fmla="*/ 0 h 457200"/>
                        <a:gd name="connsiteX1" fmla="*/ 4278 w 374701"/>
                        <a:gd name="connsiteY1" fmla="*/ 167490 h 457200"/>
                        <a:gd name="connsiteX2" fmla="*/ 370943 w 374701"/>
                        <a:gd name="connsiteY2" fmla="*/ 303291 h 457200"/>
                        <a:gd name="connsiteX3" fmla="*/ 162713 w 374701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4701" h="457200">
                          <a:moveTo>
                            <a:pt x="203454" y="0"/>
                          </a:moveTo>
                          <a:cubicBezTo>
                            <a:pt x="89908" y="58471"/>
                            <a:pt x="-23637" y="116942"/>
                            <a:pt x="4278" y="167490"/>
                          </a:cubicBezTo>
                          <a:cubicBezTo>
                            <a:pt x="32193" y="218038"/>
                            <a:pt x="344537" y="255006"/>
                            <a:pt x="370943" y="303291"/>
                          </a:cubicBezTo>
                          <a:cubicBezTo>
                            <a:pt x="397349" y="351576"/>
                            <a:pt x="280031" y="404388"/>
                            <a:pt x="162713" y="457200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cxnSp>
              <p:nvCxnSpPr>
                <p:cNvPr id="109" name="Straight Arrow Connector 108"/>
                <p:cNvCxnSpPr>
                  <a:cxnSpLocks/>
                </p:cNvCxnSpPr>
                <p:nvPr/>
              </p:nvCxnSpPr>
              <p:spPr>
                <a:xfrm>
                  <a:off x="3048939" y="3608531"/>
                  <a:ext cx="693736" cy="197381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Arrow Connector 110"/>
                <p:cNvCxnSpPr>
                  <a:cxnSpLocks/>
                </p:cNvCxnSpPr>
                <p:nvPr/>
              </p:nvCxnSpPr>
              <p:spPr>
                <a:xfrm>
                  <a:off x="4466425" y="5031683"/>
                  <a:ext cx="605433" cy="167188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3" name="Straight Arrow Connector 132"/>
            <p:cNvCxnSpPr>
              <a:cxnSpLocks/>
            </p:cNvCxnSpPr>
            <p:nvPr/>
          </p:nvCxnSpPr>
          <p:spPr>
            <a:xfrm flipV="1">
              <a:off x="4808163" y="5211270"/>
              <a:ext cx="567757" cy="164560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8194983" y="3789040"/>
            <a:ext cx="3052059" cy="2024935"/>
            <a:chOff x="4217889" y="3789040"/>
            <a:chExt cx="3052059" cy="2024935"/>
          </a:xfrm>
        </p:grpSpPr>
        <p:grpSp>
          <p:nvGrpSpPr>
            <p:cNvPr id="54" name="Group 53"/>
            <p:cNvGrpSpPr/>
            <p:nvPr/>
          </p:nvGrpSpPr>
          <p:grpSpPr>
            <a:xfrm>
              <a:off x="4217889" y="3789040"/>
              <a:ext cx="3052059" cy="2024935"/>
              <a:chOff x="1875435" y="3144197"/>
              <a:chExt cx="4238141" cy="2810787"/>
            </a:xfrm>
          </p:grpSpPr>
          <p:cxnSp>
            <p:nvCxnSpPr>
              <p:cNvPr id="56" name="Straight Arrow Connector 55"/>
              <p:cNvCxnSpPr>
                <a:cxnSpLocks/>
                <a:stCxn id="86" idx="0"/>
              </p:cNvCxnSpPr>
              <p:nvPr/>
            </p:nvCxnSpPr>
            <p:spPr>
              <a:xfrm flipV="1">
                <a:off x="3953552" y="3728972"/>
                <a:ext cx="789815" cy="228197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/>
              <p:cNvGrpSpPr/>
              <p:nvPr/>
            </p:nvGrpSpPr>
            <p:grpSpPr>
              <a:xfrm>
                <a:off x="1875435" y="3144197"/>
                <a:ext cx="4238141" cy="2810787"/>
                <a:chOff x="2258414" y="3144197"/>
                <a:chExt cx="4238141" cy="2810787"/>
              </a:xfrm>
            </p:grpSpPr>
            <p:sp>
              <p:nvSpPr>
                <p:cNvPr id="58" name="TextBox 57"/>
                <p:cNvSpPr txBox="1"/>
                <p:nvPr/>
              </p:nvSpPr>
              <p:spPr>
                <a:xfrm flipH="1">
                  <a:off x="5666323" y="5143265"/>
                  <a:ext cx="830232" cy="811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200" b="1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e</a:t>
                  </a:r>
                  <a:r>
                    <a:rPr lang="en-GB" sz="3200" b="1" baseline="30000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 -</a:t>
                  </a: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 flipH="1">
                  <a:off x="2430006" y="3144197"/>
                  <a:ext cx="648072" cy="811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200" b="1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d</a:t>
                  </a:r>
                  <a:endParaRPr lang="en-GB" sz="3200" b="1" baseline="30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 flipH="1">
                  <a:off x="5636025" y="3144197"/>
                  <a:ext cx="648072" cy="811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200" b="1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u</a:t>
                  </a:r>
                  <a:endParaRPr lang="en-GB" sz="3200" b="1" baseline="30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 flipH="1">
                  <a:off x="4644796" y="4043778"/>
                  <a:ext cx="80530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W</a:t>
                  </a:r>
                  <a:endParaRPr lang="en-GB" sz="3200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5" name="TextBox 74"/>
                    <p:cNvSpPr txBox="1"/>
                    <p:nvPr/>
                  </p:nvSpPr>
                  <p:spPr>
                    <a:xfrm>
                      <a:off x="2258414" y="5131174"/>
                      <a:ext cx="1008112" cy="81171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32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l-GR" sz="3200" b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𝛎</m:t>
                                </m:r>
                              </m:e>
                              <m:sub>
                                <m:r>
                                  <a:rPr lang="en-GB" sz="3200" b="1" i="0" smtClean="0">
                                    <a:latin typeface="Cambria Math"/>
                                    <a:cs typeface="Arial" panose="020B0604020202020204" pitchFamily="34" charset="0"/>
                                  </a:rPr>
                                  <m:t>𝐞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3200" dirty="0"/>
                    </a:p>
                  </p:txBody>
                </p:sp>
              </mc:Choice>
              <mc:Fallback xmlns="">
                <p:sp>
                  <p:nvSpPr>
                    <p:cNvPr id="75" name="TextBox 7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58414" y="5131174"/>
                      <a:ext cx="1008112" cy="811719"/>
                    </a:xfrm>
                    <a:prstGeom prst="rect">
                      <a:avLst/>
                    </a:prstGeom>
                    <a:blipFill rotWithShape="1"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76" name="Group 75"/>
                <p:cNvGrpSpPr/>
                <p:nvPr/>
              </p:nvGrpSpPr>
              <p:grpSpPr>
                <a:xfrm rot="926344">
                  <a:off x="2948143" y="3285748"/>
                  <a:ext cx="2902002" cy="2400410"/>
                  <a:chOff x="8162550" y="3056887"/>
                  <a:chExt cx="2902002" cy="2400410"/>
                </a:xfrm>
              </p:grpSpPr>
              <p:cxnSp>
                <p:nvCxnSpPr>
                  <p:cNvPr id="79" name="Straight Connector 78"/>
                  <p:cNvCxnSpPr>
                    <a:cxnSpLocks/>
                  </p:cNvCxnSpPr>
                  <p:nvPr/>
                </p:nvCxnSpPr>
                <p:spPr>
                  <a:xfrm rot="20673656" flipH="1" flipV="1">
                    <a:off x="8162550" y="3600914"/>
                    <a:ext cx="1225408" cy="337640"/>
                  </a:xfrm>
                  <a:prstGeom prst="line">
                    <a:avLst/>
                  </a:prstGeom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  <a:headEnd w="sm" len="sm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>
                    <a:cxnSpLocks/>
                  </p:cNvCxnSpPr>
                  <p:nvPr/>
                </p:nvCxnSpPr>
                <p:spPr>
                  <a:xfrm flipH="1">
                    <a:off x="9408368" y="3056887"/>
                    <a:ext cx="1152128" cy="703692"/>
                  </a:xfrm>
                  <a:prstGeom prst="line">
                    <a:avLst/>
                  </a:prstGeom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  <a:headEnd w="sm" len="sm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/>
                  <p:cNvCxnSpPr>
                    <a:cxnSpLocks/>
                  </p:cNvCxnSpPr>
                  <p:nvPr/>
                </p:nvCxnSpPr>
                <p:spPr>
                  <a:xfrm flipH="1">
                    <a:off x="9696400" y="4764694"/>
                    <a:ext cx="1368152" cy="0"/>
                  </a:xfrm>
                  <a:prstGeom prst="line">
                    <a:avLst/>
                  </a:prstGeom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  <a:headEnd w="sm" len="sm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>
                    <a:cxnSpLocks/>
                  </p:cNvCxnSpPr>
                  <p:nvPr/>
                </p:nvCxnSpPr>
                <p:spPr>
                  <a:xfrm flipH="1">
                    <a:off x="8544272" y="4753606"/>
                    <a:ext cx="1152128" cy="703691"/>
                  </a:xfrm>
                  <a:prstGeom prst="line">
                    <a:avLst/>
                  </a:prstGeom>
                  <a:ln w="31750">
                    <a:solidFill>
                      <a:schemeClr val="tx1">
                        <a:lumMod val="65000"/>
                        <a:lumOff val="35000"/>
                      </a:schemeClr>
                    </a:solidFill>
                    <a:headEnd w="sm" len="sm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5" name="Group 84"/>
                  <p:cNvGrpSpPr/>
                  <p:nvPr/>
                </p:nvGrpSpPr>
                <p:grpSpPr>
                  <a:xfrm rot="20668125">
                    <a:off x="9324093" y="3747633"/>
                    <a:ext cx="437150" cy="1043684"/>
                    <a:chOff x="10329811" y="3394524"/>
                    <a:chExt cx="389362" cy="1330620"/>
                  </a:xfrm>
                </p:grpSpPr>
                <p:sp>
                  <p:nvSpPr>
                    <p:cNvPr id="86" name="Freeform 31"/>
                    <p:cNvSpPr/>
                    <p:nvPr/>
                  </p:nvSpPr>
                  <p:spPr>
                    <a:xfrm>
                      <a:off x="10329811" y="3394524"/>
                      <a:ext cx="374701" cy="457200"/>
                    </a:xfrm>
                    <a:custGeom>
                      <a:avLst/>
                      <a:gdLst>
                        <a:gd name="connsiteX0" fmla="*/ 203454 w 374701"/>
                        <a:gd name="connsiteY0" fmla="*/ 0 h 457200"/>
                        <a:gd name="connsiteX1" fmla="*/ 4278 w 374701"/>
                        <a:gd name="connsiteY1" fmla="*/ 167490 h 457200"/>
                        <a:gd name="connsiteX2" fmla="*/ 370943 w 374701"/>
                        <a:gd name="connsiteY2" fmla="*/ 303291 h 457200"/>
                        <a:gd name="connsiteX3" fmla="*/ 162713 w 374701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4701" h="457200">
                          <a:moveTo>
                            <a:pt x="203454" y="0"/>
                          </a:moveTo>
                          <a:cubicBezTo>
                            <a:pt x="89908" y="58471"/>
                            <a:pt x="-23637" y="116942"/>
                            <a:pt x="4278" y="167490"/>
                          </a:cubicBezTo>
                          <a:cubicBezTo>
                            <a:pt x="32193" y="218038"/>
                            <a:pt x="344537" y="255006"/>
                            <a:pt x="370943" y="303291"/>
                          </a:cubicBezTo>
                          <a:cubicBezTo>
                            <a:pt x="397349" y="351576"/>
                            <a:pt x="280031" y="404388"/>
                            <a:pt x="162713" y="457200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7" name="Freeform 66"/>
                    <p:cNvSpPr/>
                    <p:nvPr/>
                  </p:nvSpPr>
                  <p:spPr>
                    <a:xfrm>
                      <a:off x="10329811" y="3835895"/>
                      <a:ext cx="374701" cy="457200"/>
                    </a:xfrm>
                    <a:custGeom>
                      <a:avLst/>
                      <a:gdLst>
                        <a:gd name="connsiteX0" fmla="*/ 203454 w 374701"/>
                        <a:gd name="connsiteY0" fmla="*/ 0 h 457200"/>
                        <a:gd name="connsiteX1" fmla="*/ 4278 w 374701"/>
                        <a:gd name="connsiteY1" fmla="*/ 167490 h 457200"/>
                        <a:gd name="connsiteX2" fmla="*/ 370943 w 374701"/>
                        <a:gd name="connsiteY2" fmla="*/ 303291 h 457200"/>
                        <a:gd name="connsiteX3" fmla="*/ 162713 w 374701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4701" h="457200">
                          <a:moveTo>
                            <a:pt x="203454" y="0"/>
                          </a:moveTo>
                          <a:cubicBezTo>
                            <a:pt x="89908" y="58471"/>
                            <a:pt x="-23637" y="116942"/>
                            <a:pt x="4278" y="167490"/>
                          </a:cubicBezTo>
                          <a:cubicBezTo>
                            <a:pt x="32193" y="218038"/>
                            <a:pt x="344537" y="255006"/>
                            <a:pt x="370943" y="303291"/>
                          </a:cubicBezTo>
                          <a:cubicBezTo>
                            <a:pt x="397349" y="351576"/>
                            <a:pt x="280031" y="404388"/>
                            <a:pt x="162713" y="457200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9" name="Freeform 67"/>
                    <p:cNvSpPr/>
                    <p:nvPr/>
                  </p:nvSpPr>
                  <p:spPr>
                    <a:xfrm>
                      <a:off x="10344472" y="4267944"/>
                      <a:ext cx="374701" cy="457200"/>
                    </a:xfrm>
                    <a:custGeom>
                      <a:avLst/>
                      <a:gdLst>
                        <a:gd name="connsiteX0" fmla="*/ 203454 w 374701"/>
                        <a:gd name="connsiteY0" fmla="*/ 0 h 457200"/>
                        <a:gd name="connsiteX1" fmla="*/ 4278 w 374701"/>
                        <a:gd name="connsiteY1" fmla="*/ 167490 h 457200"/>
                        <a:gd name="connsiteX2" fmla="*/ 370943 w 374701"/>
                        <a:gd name="connsiteY2" fmla="*/ 303291 h 457200"/>
                        <a:gd name="connsiteX3" fmla="*/ 162713 w 374701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4701" h="457200">
                          <a:moveTo>
                            <a:pt x="203454" y="0"/>
                          </a:moveTo>
                          <a:cubicBezTo>
                            <a:pt x="89908" y="58471"/>
                            <a:pt x="-23637" y="116942"/>
                            <a:pt x="4278" y="167490"/>
                          </a:cubicBezTo>
                          <a:cubicBezTo>
                            <a:pt x="32193" y="218038"/>
                            <a:pt x="344537" y="255006"/>
                            <a:pt x="370943" y="303291"/>
                          </a:cubicBezTo>
                          <a:cubicBezTo>
                            <a:pt x="397349" y="351576"/>
                            <a:pt x="280031" y="404388"/>
                            <a:pt x="162713" y="457200"/>
                          </a:cubicBezTo>
                        </a:path>
                      </a:pathLst>
                    </a:custGeom>
                    <a:noFill/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cxnSp>
              <p:nvCxnSpPr>
                <p:cNvPr id="77" name="Straight Arrow Connector 76"/>
                <p:cNvCxnSpPr>
                  <a:cxnSpLocks/>
                </p:cNvCxnSpPr>
                <p:nvPr/>
              </p:nvCxnSpPr>
              <p:spPr>
                <a:xfrm>
                  <a:off x="3048939" y="3608531"/>
                  <a:ext cx="693736" cy="197381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>
                  <a:cxnSpLocks/>
                </p:cNvCxnSpPr>
                <p:nvPr/>
              </p:nvCxnSpPr>
              <p:spPr>
                <a:xfrm>
                  <a:off x="4466425" y="5031683"/>
                  <a:ext cx="605433" cy="167188"/>
                </a:xfrm>
                <a:prstGeom prst="straightConnector1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5" name="Straight Arrow Connector 54"/>
            <p:cNvCxnSpPr>
              <a:cxnSpLocks/>
            </p:cNvCxnSpPr>
            <p:nvPr/>
          </p:nvCxnSpPr>
          <p:spPr>
            <a:xfrm flipV="1">
              <a:off x="4808163" y="5211270"/>
              <a:ext cx="567757" cy="164560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5571C42D-0A11-A445-AF1B-C9B5725B4AE9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CEAD1EF-A731-0944-B3A7-5201EE70A274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Shielded spark chamber</a:t>
            </a:r>
          </a:p>
        </p:txBody>
      </p:sp>
      <p:sp>
        <p:nvSpPr>
          <p:cNvPr id="92" name="Slide Number Placeholder 9">
            <a:extLst>
              <a:ext uri="{FF2B5EF4-FFF2-40B4-BE49-F238E27FC236}">
                <a16:creationId xmlns:a16="http://schemas.microsoft.com/office/drawing/2014/main" id="{6B298A36-F7B6-344F-87B3-1C59A4BF3216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31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15631E5-9566-0745-805A-18071324105C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Picture 4">
            <a:extLst>
              <a:ext uri="{FF2B5EF4-FFF2-40B4-BE49-F238E27FC236}">
                <a16:creationId xmlns:a16="http://schemas.microsoft.com/office/drawing/2014/main" id="{961410F7-7AA2-5A41-81EB-73E920C13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95" descr="A picture containing icon&#10;&#10;Description automatically generated">
            <a:extLst>
              <a:ext uri="{FF2B5EF4-FFF2-40B4-BE49-F238E27FC236}">
                <a16:creationId xmlns:a16="http://schemas.microsoft.com/office/drawing/2014/main" id="{155FDD6E-B750-CC46-89B0-00070D053F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7" name="Content Placeholder 2">
                <a:extLst>
                  <a:ext uri="{FF2B5EF4-FFF2-40B4-BE49-F238E27FC236}">
                    <a16:creationId xmlns:a16="http://schemas.microsoft.com/office/drawing/2014/main" id="{06FDC342-C741-2845-AFEB-C74EC5F72E90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502868" y="1268760"/>
                <a:ext cx="11713812" cy="475252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349250" indent="-349250" algn="l" defTabSz="914400" rtl="0" eaLnBrk="1" latinLnBrk="0" hangingPunct="1">
                  <a:spcBef>
                    <a:spcPts val="2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36550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2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837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63650" indent="-2952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622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28800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1177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398713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6892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Brookhaven National Laboratory</a:t>
                </a:r>
                <a:r>
                  <a:rPr lang="en-US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– 1962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Clr>
                    <a:schemeClr val="accent2"/>
                  </a:buClr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Proton beam fired at a beryllium target</a:t>
                </a:r>
              </a:p>
              <a:p>
                <a:pPr>
                  <a:buClr>
                    <a:schemeClr val="accent2"/>
                  </a:buClr>
                </a:pP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Pions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(light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) produced decay to muons…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…heading towards 5,000 ton steel wall, 13.5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metres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thick (</a:t>
                </a:r>
                <a:r>
                  <a:rPr lang="en-US" dirty="0">
                    <a:solidFill>
                      <a:schemeClr val="accent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recycled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WWII battleship)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A87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A87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Neon filled spark chamber</a:t>
                </a:r>
                <a:br>
                  <a:rPr lang="en-US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br>
                  <a:rPr lang="en-US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Muon production detected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</a:p>
              <a:p>
                <a:pPr marL="0" indent="0">
                  <a:buNone/>
                </a:pPr>
                <a:endParaRPr lang="en-US" sz="2600" dirty="0">
                  <a:solidFill>
                    <a:srgbClr val="A87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2600" dirty="0">
                  <a:solidFill>
                    <a:srgbClr val="A87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7" name="Content Placeholder 2">
                <a:extLst>
                  <a:ext uri="{FF2B5EF4-FFF2-40B4-BE49-F238E27FC236}">
                    <a16:creationId xmlns:a16="http://schemas.microsoft.com/office/drawing/2014/main" id="{06FDC342-C741-2845-AFEB-C74EC5F72E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68" y="1268760"/>
                <a:ext cx="11713812" cy="4752529"/>
              </a:xfrm>
              <a:prstGeom prst="rect">
                <a:avLst/>
              </a:prstGeom>
              <a:blipFill>
                <a:blip r:embed="rId16"/>
                <a:stretch>
                  <a:fillRect l="-650" t="-2128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8" name="Group 97">
            <a:extLst>
              <a:ext uri="{FF2B5EF4-FFF2-40B4-BE49-F238E27FC236}">
                <a16:creationId xmlns:a16="http://schemas.microsoft.com/office/drawing/2014/main" id="{204F59FE-BEFE-AB40-A4B3-AEC4DE4279AE}"/>
              </a:ext>
            </a:extLst>
          </p:cNvPr>
          <p:cNvGrpSpPr/>
          <p:nvPr/>
        </p:nvGrpSpPr>
        <p:grpSpPr>
          <a:xfrm>
            <a:off x="6384032" y="1110885"/>
            <a:ext cx="5184576" cy="1526027"/>
            <a:chOff x="111242" y="3670645"/>
            <a:chExt cx="5184576" cy="1526027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D644809D-96C1-314C-BBEC-0FC3037DAE5B}"/>
                </a:ext>
              </a:extLst>
            </p:cNvPr>
            <p:cNvGrpSpPr/>
            <p:nvPr/>
          </p:nvGrpSpPr>
          <p:grpSpPr>
            <a:xfrm>
              <a:off x="3215680" y="3916496"/>
              <a:ext cx="1233769" cy="703692"/>
              <a:chOff x="3288550" y="3970292"/>
              <a:chExt cx="1233769" cy="703692"/>
            </a:xfrm>
          </p:grpSpPr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9E38BD68-B12B-044B-A1DC-636120B2223E}"/>
                  </a:ext>
                </a:extLst>
              </p:cNvPr>
              <p:cNvCxnSpPr>
                <a:cxnSpLocks/>
              </p:cNvCxnSpPr>
              <p:nvPr/>
            </p:nvCxnSpPr>
            <p:spPr>
              <a:xfrm rot="926344" flipH="1">
                <a:off x="3370191" y="3970292"/>
                <a:ext cx="1152128" cy="703692"/>
              </a:xfrm>
              <a:prstGeom prst="line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headEnd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>
                <a:extLst>
                  <a:ext uri="{FF2B5EF4-FFF2-40B4-BE49-F238E27FC236}">
                    <a16:creationId xmlns:a16="http://schemas.microsoft.com/office/drawing/2014/main" id="{710C4DA6-DE94-1147-ACB7-9483C701D5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88550" y="4289143"/>
                <a:ext cx="753119" cy="218993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4BFAF18-CBDB-BC4F-8CD9-7B26FD47D074}"/>
                </a:ext>
              </a:extLst>
            </p:cNvPr>
            <p:cNvSpPr txBox="1"/>
            <p:nvPr/>
          </p:nvSpPr>
          <p:spPr>
            <a:xfrm flipH="1">
              <a:off x="4583832" y="4572417"/>
              <a:ext cx="6480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b="1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GB" sz="3200" b="1" baseline="30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06C9090-C6D7-4A48-8AF2-57B29F07C7C2}"/>
                </a:ext>
              </a:extLst>
            </p:cNvPr>
            <p:cNvSpPr txBox="1"/>
            <p:nvPr/>
          </p:nvSpPr>
          <p:spPr>
            <a:xfrm flipH="1">
              <a:off x="2358619" y="4611897"/>
              <a:ext cx="805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W</a:t>
              </a:r>
              <a:r>
                <a:rPr lang="en-GB" sz="32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6515F6E8-9610-BB46-A07F-6D702A8CE76D}"/>
                    </a:ext>
                  </a:extLst>
                </p:cNvPr>
                <p:cNvSpPr txBox="1"/>
                <p:nvPr/>
              </p:nvSpPr>
              <p:spPr>
                <a:xfrm>
                  <a:off x="4287706" y="3737945"/>
                  <a:ext cx="100811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3200" b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𝛎</m:t>
                        </m:r>
                      </m:oMath>
                    </m:oMathPara>
                  </a14:m>
                  <a:endParaRPr lang="en-GB" sz="3200" dirty="0"/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7706" y="3737945"/>
                  <a:ext cx="1008112" cy="58477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6B00DFE-CE90-4747-9CBD-997CD37804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1012" y="4046888"/>
              <a:ext cx="1225408" cy="337640"/>
            </a:xfrm>
            <a:prstGeom prst="line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headEnd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CAFF9CB-3E5F-0147-806D-8AC03AE64E28}"/>
                </a:ext>
              </a:extLst>
            </p:cNvPr>
            <p:cNvCxnSpPr>
              <a:cxnSpLocks/>
            </p:cNvCxnSpPr>
            <p:nvPr/>
          </p:nvCxnSpPr>
          <p:spPr>
            <a:xfrm rot="926344" flipH="1">
              <a:off x="3199757" y="4636450"/>
              <a:ext cx="1368152" cy="0"/>
            </a:xfrm>
            <a:prstGeom prst="line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headEnd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B290D1C-0E6A-FE49-978A-D8F0AEA6FAE9}"/>
                </a:ext>
              </a:extLst>
            </p:cNvPr>
            <p:cNvCxnSpPr>
              <a:cxnSpLocks/>
            </p:cNvCxnSpPr>
            <p:nvPr/>
          </p:nvCxnSpPr>
          <p:spPr>
            <a:xfrm rot="926344" flipH="1">
              <a:off x="964693" y="4217746"/>
              <a:ext cx="1152128" cy="703691"/>
            </a:xfrm>
            <a:prstGeom prst="line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headEnd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4AED6B4C-E8A8-2F4C-90E5-4EB680ECC86D}"/>
                </a:ext>
              </a:extLst>
            </p:cNvPr>
            <p:cNvGrpSpPr/>
            <p:nvPr/>
          </p:nvGrpSpPr>
          <p:grpSpPr>
            <a:xfrm rot="16370516">
              <a:off x="2482559" y="3897481"/>
              <a:ext cx="437169" cy="1043684"/>
              <a:chOff x="10329796" y="3394524"/>
              <a:chExt cx="389379" cy="1330620"/>
            </a:xfrm>
          </p:grpSpPr>
          <p:sp>
            <p:nvSpPr>
              <p:cNvPr id="131" name="Freeform 31">
                <a:extLst>
                  <a:ext uri="{FF2B5EF4-FFF2-40B4-BE49-F238E27FC236}">
                    <a16:creationId xmlns:a16="http://schemas.microsoft.com/office/drawing/2014/main" id="{DC3FEF0E-8A66-5F4F-9331-1F44B0D253DE}"/>
                  </a:ext>
                </a:extLst>
              </p:cNvPr>
              <p:cNvSpPr/>
              <p:nvPr/>
            </p:nvSpPr>
            <p:spPr>
              <a:xfrm>
                <a:off x="10329796" y="3394524"/>
                <a:ext cx="374701" cy="457200"/>
              </a:xfrm>
              <a:custGeom>
                <a:avLst/>
                <a:gdLst>
                  <a:gd name="connsiteX0" fmla="*/ 203454 w 374701"/>
                  <a:gd name="connsiteY0" fmla="*/ 0 h 457200"/>
                  <a:gd name="connsiteX1" fmla="*/ 4278 w 374701"/>
                  <a:gd name="connsiteY1" fmla="*/ 167490 h 457200"/>
                  <a:gd name="connsiteX2" fmla="*/ 370943 w 374701"/>
                  <a:gd name="connsiteY2" fmla="*/ 303291 h 457200"/>
                  <a:gd name="connsiteX3" fmla="*/ 162713 w 374701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701" h="457200">
                    <a:moveTo>
                      <a:pt x="203454" y="0"/>
                    </a:moveTo>
                    <a:cubicBezTo>
                      <a:pt x="89908" y="58471"/>
                      <a:pt x="-23637" y="116942"/>
                      <a:pt x="4278" y="167490"/>
                    </a:cubicBezTo>
                    <a:cubicBezTo>
                      <a:pt x="32193" y="218038"/>
                      <a:pt x="344537" y="255006"/>
                      <a:pt x="370943" y="303291"/>
                    </a:cubicBezTo>
                    <a:cubicBezTo>
                      <a:pt x="397349" y="351576"/>
                      <a:pt x="280031" y="404388"/>
                      <a:pt x="162713" y="45720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" name="Freeform 66">
                <a:extLst>
                  <a:ext uri="{FF2B5EF4-FFF2-40B4-BE49-F238E27FC236}">
                    <a16:creationId xmlns:a16="http://schemas.microsoft.com/office/drawing/2014/main" id="{235551BE-E6EF-5B46-9125-2D6B943E3A10}"/>
                  </a:ext>
                </a:extLst>
              </p:cNvPr>
              <p:cNvSpPr/>
              <p:nvPr/>
            </p:nvSpPr>
            <p:spPr>
              <a:xfrm>
                <a:off x="10329800" y="3835896"/>
                <a:ext cx="374701" cy="457200"/>
              </a:xfrm>
              <a:custGeom>
                <a:avLst/>
                <a:gdLst>
                  <a:gd name="connsiteX0" fmla="*/ 203454 w 374701"/>
                  <a:gd name="connsiteY0" fmla="*/ 0 h 457200"/>
                  <a:gd name="connsiteX1" fmla="*/ 4278 w 374701"/>
                  <a:gd name="connsiteY1" fmla="*/ 167490 h 457200"/>
                  <a:gd name="connsiteX2" fmla="*/ 370943 w 374701"/>
                  <a:gd name="connsiteY2" fmla="*/ 303291 h 457200"/>
                  <a:gd name="connsiteX3" fmla="*/ 162713 w 374701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701" h="457200">
                    <a:moveTo>
                      <a:pt x="203454" y="0"/>
                    </a:moveTo>
                    <a:cubicBezTo>
                      <a:pt x="89908" y="58471"/>
                      <a:pt x="-23637" y="116942"/>
                      <a:pt x="4278" y="167490"/>
                    </a:cubicBezTo>
                    <a:cubicBezTo>
                      <a:pt x="32193" y="218038"/>
                      <a:pt x="344537" y="255006"/>
                      <a:pt x="370943" y="303291"/>
                    </a:cubicBezTo>
                    <a:cubicBezTo>
                      <a:pt x="397349" y="351576"/>
                      <a:pt x="280031" y="404388"/>
                      <a:pt x="162713" y="45720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" name="Freeform 67">
                <a:extLst>
                  <a:ext uri="{FF2B5EF4-FFF2-40B4-BE49-F238E27FC236}">
                    <a16:creationId xmlns:a16="http://schemas.microsoft.com/office/drawing/2014/main" id="{258434CF-9D89-7C48-93B7-F891A65E6AB0}"/>
                  </a:ext>
                </a:extLst>
              </p:cNvPr>
              <p:cNvSpPr/>
              <p:nvPr/>
            </p:nvSpPr>
            <p:spPr>
              <a:xfrm>
                <a:off x="10344474" y="4267944"/>
                <a:ext cx="374701" cy="457200"/>
              </a:xfrm>
              <a:custGeom>
                <a:avLst/>
                <a:gdLst>
                  <a:gd name="connsiteX0" fmla="*/ 203454 w 374701"/>
                  <a:gd name="connsiteY0" fmla="*/ 0 h 457200"/>
                  <a:gd name="connsiteX1" fmla="*/ 4278 w 374701"/>
                  <a:gd name="connsiteY1" fmla="*/ 167490 h 457200"/>
                  <a:gd name="connsiteX2" fmla="*/ 370943 w 374701"/>
                  <a:gd name="connsiteY2" fmla="*/ 303291 h 457200"/>
                  <a:gd name="connsiteX3" fmla="*/ 162713 w 374701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701" h="457200">
                    <a:moveTo>
                      <a:pt x="203454" y="0"/>
                    </a:moveTo>
                    <a:cubicBezTo>
                      <a:pt x="89908" y="58471"/>
                      <a:pt x="-23637" y="116942"/>
                      <a:pt x="4278" y="167490"/>
                    </a:cubicBezTo>
                    <a:cubicBezTo>
                      <a:pt x="32193" y="218038"/>
                      <a:pt x="344537" y="255006"/>
                      <a:pt x="370943" y="303291"/>
                    </a:cubicBezTo>
                    <a:cubicBezTo>
                      <a:pt x="397349" y="351576"/>
                      <a:pt x="280031" y="404388"/>
                      <a:pt x="162713" y="457200"/>
                    </a:cubicBez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6E7F61EE-FDFC-5341-BE52-2A1516ECF1C3}"/>
                </a:ext>
              </a:extLst>
            </p:cNvPr>
            <p:cNvCxnSpPr>
              <a:cxnSpLocks/>
            </p:cNvCxnSpPr>
            <p:nvPr/>
          </p:nvCxnSpPr>
          <p:spPr>
            <a:xfrm>
              <a:off x="891814" y="4030081"/>
              <a:ext cx="684348" cy="186290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1E8404BB-00BE-7C4C-8E6E-A4164744DE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6125" y="4611897"/>
              <a:ext cx="715619" cy="206665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3C8E1950-DC01-5849-8FB9-DB2770582C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0798" y="4378793"/>
              <a:ext cx="715622" cy="213785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DB80C6EA-4BC8-0B40-9B71-DEB9AA00A73A}"/>
                    </a:ext>
                  </a:extLst>
                </p:cNvPr>
                <p:cNvSpPr txBox="1"/>
                <p:nvPr/>
              </p:nvSpPr>
              <p:spPr>
                <a:xfrm>
                  <a:off x="111242" y="4437112"/>
                  <a:ext cx="1008112" cy="5961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GB" sz="3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3200" b="1" i="0" smtClean="0">
                                <a:latin typeface="Cambria Math"/>
                              </a:rPr>
                              <m:t>𝐝</m:t>
                            </m:r>
                          </m:e>
                        </m:acc>
                      </m:oMath>
                    </m:oMathPara>
                  </a14:m>
                  <a:endParaRPr lang="en-GB" sz="3200" dirty="0"/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42" y="4437112"/>
                  <a:ext cx="1008112" cy="59612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2BF24A95-9E02-6A48-B537-13099E20594D}"/>
                </a:ext>
              </a:extLst>
            </p:cNvPr>
            <p:cNvSpPr txBox="1"/>
            <p:nvPr/>
          </p:nvSpPr>
          <p:spPr>
            <a:xfrm>
              <a:off x="379882" y="3670645"/>
              <a:ext cx="1008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1077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071C0224-6AF2-3947-A3F4-681D167FE84D}"/>
              </a:ext>
            </a:extLst>
          </p:cNvPr>
          <p:cNvSpPr>
            <a:spLocks noGrp="1"/>
          </p:cNvSpPr>
          <p:nvPr/>
        </p:nvSpPr>
        <p:spPr>
          <a:xfrm>
            <a:off x="160524" y="1101824"/>
            <a:ext cx="8042276" cy="4559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Quantum physics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Solar radiation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Quark model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Next generation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Forces incarnate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Forces unite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Standard model</a:t>
            </a: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0C3AE0-242C-4484-9E15-1978666CA124}"/>
              </a:ext>
            </a:extLst>
          </p:cNvPr>
          <p:cNvGrpSpPr/>
          <p:nvPr/>
        </p:nvGrpSpPr>
        <p:grpSpPr>
          <a:xfrm>
            <a:off x="2005117" y="1216844"/>
            <a:ext cx="8181765" cy="4038239"/>
            <a:chOff x="1034491" y="18429237"/>
            <a:chExt cx="19292171" cy="952195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1A0FF5A-F59F-4823-BFFC-CA6E6DF7209F}"/>
                </a:ext>
              </a:extLst>
            </p:cNvPr>
            <p:cNvGrpSpPr/>
            <p:nvPr/>
          </p:nvGrpSpPr>
          <p:grpSpPr>
            <a:xfrm rot="10800000">
              <a:off x="1034491" y="18429237"/>
              <a:ext cx="19292171" cy="9521958"/>
              <a:chOff x="1177684" y="18429237"/>
              <a:chExt cx="19292171" cy="9521958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3997046-F671-4A1B-B23D-14915A01814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12927861" y="18429237"/>
                <a:ext cx="7541994" cy="8113957"/>
                <a:chOff x="908735" y="3732019"/>
                <a:chExt cx="7541994" cy="8113957"/>
              </a:xfrm>
            </p:grpSpPr>
            <p:pic>
              <p:nvPicPr>
                <p:cNvPr id="50" name="Picture 49" descr="Image result for standard model particle masses">
                  <a:extLst>
                    <a:ext uri="{FF2B5EF4-FFF2-40B4-BE49-F238E27FC236}">
                      <a16:creationId xmlns:a16="http://schemas.microsoft.com/office/drawing/2014/main" id="{2DBC225B-D110-415B-9B69-7D0C2C539F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549" r="4641" b="54039"/>
                <a:stretch/>
              </p:blipFill>
              <p:spPr bwMode="auto">
                <a:xfrm>
                  <a:off x="4327908" y="3732019"/>
                  <a:ext cx="4122821" cy="41326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50" descr="Image result for standard model particle masses">
                  <a:extLst>
                    <a:ext uri="{FF2B5EF4-FFF2-40B4-BE49-F238E27FC236}">
                      <a16:creationId xmlns:a16="http://schemas.microsoft.com/office/drawing/2014/main" id="{E1FBB67A-4C29-4EA7-80A4-BCBCD49F79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269" t="22321" r="37290" b="60640"/>
                <a:stretch/>
              </p:blipFill>
              <p:spPr bwMode="auto">
                <a:xfrm>
                  <a:off x="5294446" y="8521249"/>
                  <a:ext cx="1997243" cy="15320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51" descr="Image result for standard model particle masses">
                  <a:extLst>
                    <a:ext uri="{FF2B5EF4-FFF2-40B4-BE49-F238E27FC236}">
                      <a16:creationId xmlns:a16="http://schemas.microsoft.com/office/drawing/2014/main" id="{9CFF9077-88AB-4B0C-8B2B-95D9E1B92B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28387" r="63854" b="64655"/>
                <a:stretch/>
              </p:blipFill>
              <p:spPr bwMode="auto">
                <a:xfrm>
                  <a:off x="2671773" y="9089624"/>
                  <a:ext cx="842014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52" descr="Image result for standard model particle masses">
                  <a:extLst>
                    <a:ext uri="{FF2B5EF4-FFF2-40B4-BE49-F238E27FC236}">
                      <a16:creationId xmlns:a16="http://schemas.microsoft.com/office/drawing/2014/main" id="{E7A18AE2-C6B8-48F7-AFBA-C69DBFA58C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16255" r="62114" b="71434"/>
                <a:stretch/>
              </p:blipFill>
              <p:spPr bwMode="auto">
                <a:xfrm>
                  <a:off x="2671773" y="5228608"/>
                  <a:ext cx="1082645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53" descr="Image result for standard model particle masses">
                  <a:extLst>
                    <a:ext uri="{FF2B5EF4-FFF2-40B4-BE49-F238E27FC236}">
                      <a16:creationId xmlns:a16="http://schemas.microsoft.com/office/drawing/2014/main" id="{14616E55-8A3C-46A0-A46A-6597DDAABF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6" t="28456" r="85776" b="64586"/>
                <a:stretch/>
              </p:blipFill>
              <p:spPr bwMode="auto">
                <a:xfrm>
                  <a:off x="1281912" y="9116580"/>
                  <a:ext cx="852813" cy="63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54" descr="Image result for standard model particle masses">
                  <a:extLst>
                    <a:ext uri="{FF2B5EF4-FFF2-40B4-BE49-F238E27FC236}">
                      <a16:creationId xmlns:a16="http://schemas.microsoft.com/office/drawing/2014/main" id="{C94F3037-846C-47CF-866D-502A5C2921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85" t="19288" r="88095" b="73754"/>
                <a:stretch/>
              </p:blipFill>
              <p:spPr bwMode="auto">
                <a:xfrm>
                  <a:off x="1281912" y="5485509"/>
                  <a:ext cx="625246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55" descr="Image result for standard model particle masses">
                  <a:extLst>
                    <a:ext uri="{FF2B5EF4-FFF2-40B4-BE49-F238E27FC236}">
                      <a16:creationId xmlns:a16="http://schemas.microsoft.com/office/drawing/2014/main" id="{8CE59E51-76DE-4652-86EC-BFA01BF072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49" t="74378" r="37886" b="13310"/>
                <a:stretch/>
              </p:blipFill>
              <p:spPr bwMode="auto">
                <a:xfrm>
                  <a:off x="5803829" y="10739071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56" descr="Image result for standard model particle masses">
                  <a:extLst>
                    <a:ext uri="{FF2B5EF4-FFF2-40B4-BE49-F238E27FC236}">
                      <a16:creationId xmlns:a16="http://schemas.microsoft.com/office/drawing/2014/main" id="{25DB729D-2469-4993-B071-08C4780839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820" t="74506" r="60915" b="13182"/>
                <a:stretch/>
              </p:blipFill>
              <p:spPr bwMode="auto">
                <a:xfrm>
                  <a:off x="2503232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57" descr="Image result for standard model particle masses">
                  <a:extLst>
                    <a:ext uri="{FF2B5EF4-FFF2-40B4-BE49-F238E27FC236}">
                      <a16:creationId xmlns:a16="http://schemas.microsoft.com/office/drawing/2014/main" id="{30673FAE-FDE1-4872-B95A-D82984A1D3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8" t="74506" r="83927" b="13182"/>
                <a:stretch/>
              </p:blipFill>
              <p:spPr bwMode="auto">
                <a:xfrm>
                  <a:off x="908735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7F6965A-7F60-4CB8-95FB-F6D7060F65B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 flipH="1">
                <a:off x="1177684" y="18429237"/>
                <a:ext cx="10974738" cy="9521958"/>
                <a:chOff x="908735" y="2324018"/>
                <a:chExt cx="11350150" cy="9521958"/>
              </a:xfrm>
            </p:grpSpPr>
            <p:pic>
              <p:nvPicPr>
                <p:cNvPr id="40" name="Picture 39" descr="Image result for standard model particle masses">
                  <a:extLst>
                    <a:ext uri="{FF2B5EF4-FFF2-40B4-BE49-F238E27FC236}">
                      <a16:creationId xmlns:a16="http://schemas.microsoft.com/office/drawing/2014/main" id="{69F97E7C-F187-4564-99C6-2724A08AC4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549" r="4641" b="54039"/>
                <a:stretch/>
              </p:blipFill>
              <p:spPr bwMode="auto">
                <a:xfrm>
                  <a:off x="4327908" y="3732019"/>
                  <a:ext cx="4122821" cy="41326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40" descr="Image result for standard model particle masses">
                  <a:extLst>
                    <a:ext uri="{FF2B5EF4-FFF2-40B4-BE49-F238E27FC236}">
                      <a16:creationId xmlns:a16="http://schemas.microsoft.com/office/drawing/2014/main" id="{F6CEAAF0-0E52-441F-923B-E4082DCC17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269" t="22321" r="37290" b="60640"/>
                <a:stretch/>
              </p:blipFill>
              <p:spPr bwMode="auto">
                <a:xfrm>
                  <a:off x="5294446" y="8521249"/>
                  <a:ext cx="1997243" cy="15320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41" descr="Image result for standard model particle masses">
                  <a:extLst>
                    <a:ext uri="{FF2B5EF4-FFF2-40B4-BE49-F238E27FC236}">
                      <a16:creationId xmlns:a16="http://schemas.microsoft.com/office/drawing/2014/main" id="{191C602F-CF80-4951-9CBF-12EDEEF739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28387" r="63854" b="64655"/>
                <a:stretch/>
              </p:blipFill>
              <p:spPr bwMode="auto">
                <a:xfrm>
                  <a:off x="2671773" y="9089624"/>
                  <a:ext cx="842014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42" descr="Image result for standard model particle masses">
                  <a:extLst>
                    <a:ext uri="{FF2B5EF4-FFF2-40B4-BE49-F238E27FC236}">
                      <a16:creationId xmlns:a16="http://schemas.microsoft.com/office/drawing/2014/main" id="{2CE6774C-A64A-480B-A573-057439F568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16255" r="62114" b="71434"/>
                <a:stretch/>
              </p:blipFill>
              <p:spPr bwMode="auto">
                <a:xfrm>
                  <a:off x="2671773" y="5228608"/>
                  <a:ext cx="1082645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43" descr="Image result for standard model particle masses">
                  <a:extLst>
                    <a:ext uri="{FF2B5EF4-FFF2-40B4-BE49-F238E27FC236}">
                      <a16:creationId xmlns:a16="http://schemas.microsoft.com/office/drawing/2014/main" id="{13C29C51-2CAB-4101-A80B-BAB38185FD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6" t="28456" r="85776" b="64586"/>
                <a:stretch/>
              </p:blipFill>
              <p:spPr bwMode="auto">
                <a:xfrm>
                  <a:off x="1281912" y="9116580"/>
                  <a:ext cx="852813" cy="63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44" descr="Image result for standard model particle masses">
                  <a:extLst>
                    <a:ext uri="{FF2B5EF4-FFF2-40B4-BE49-F238E27FC236}">
                      <a16:creationId xmlns:a16="http://schemas.microsoft.com/office/drawing/2014/main" id="{DDAC7E5B-F2EA-4C09-9C29-4A9A9B31AD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85" t="19288" r="88095" b="73754"/>
                <a:stretch/>
              </p:blipFill>
              <p:spPr bwMode="auto">
                <a:xfrm>
                  <a:off x="1281912" y="5485509"/>
                  <a:ext cx="625246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6" name="Picture 45" descr="Image result for standard model particle masses">
                  <a:extLst>
                    <a:ext uri="{FF2B5EF4-FFF2-40B4-BE49-F238E27FC236}">
                      <a16:creationId xmlns:a16="http://schemas.microsoft.com/office/drawing/2014/main" id="{87B4C3C3-C5AC-4EC8-A967-1C2D2187CF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49" t="74378" r="37886" b="13310"/>
                <a:stretch/>
              </p:blipFill>
              <p:spPr bwMode="auto">
                <a:xfrm>
                  <a:off x="5803829" y="10739071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" name="Picture 46" descr="Image result for standard model particle masses">
                  <a:extLst>
                    <a:ext uri="{FF2B5EF4-FFF2-40B4-BE49-F238E27FC236}">
                      <a16:creationId xmlns:a16="http://schemas.microsoft.com/office/drawing/2014/main" id="{ABBC7C42-BD81-448C-9FB4-F730920304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820" t="74506" r="60915" b="13182"/>
                <a:stretch/>
              </p:blipFill>
              <p:spPr bwMode="auto">
                <a:xfrm>
                  <a:off x="2503232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47" descr="Image result for standard model particle masses">
                  <a:extLst>
                    <a:ext uri="{FF2B5EF4-FFF2-40B4-BE49-F238E27FC236}">
                      <a16:creationId xmlns:a16="http://schemas.microsoft.com/office/drawing/2014/main" id="{F2D7D00C-5DF9-4CE0-8063-2FB8979F01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8" t="74506" r="83927" b="13182"/>
                <a:stretch/>
              </p:blipFill>
              <p:spPr bwMode="auto">
                <a:xfrm>
                  <a:off x="908735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48" descr="Image result for standard model particle masses">
                  <a:extLst>
                    <a:ext uri="{FF2B5EF4-FFF2-40B4-BE49-F238E27FC236}">
                      <a16:creationId xmlns:a16="http://schemas.microsoft.com/office/drawing/2014/main" id="{B8705F14-62C1-4175-AE9A-3C1A0E430A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4664" b="53361"/>
                <a:stretch/>
              </p:blipFill>
              <p:spPr bwMode="auto">
                <a:xfrm>
                  <a:off x="9259835" y="2324018"/>
                  <a:ext cx="2999050" cy="30180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E5DFA79-6EF1-49FB-B29D-F61A8A13B90B}"/>
                  </a:ext>
                </a:extLst>
              </p:cNvPr>
              <p:cNvGrpSpPr/>
              <p:nvPr/>
            </p:nvGrpSpPr>
            <p:grpSpPr>
              <a:xfrm rot="10800000">
                <a:off x="10672206" y="19771503"/>
                <a:ext cx="1499527" cy="8179692"/>
                <a:chOff x="8554884" y="9517733"/>
                <a:chExt cx="1499527" cy="8179692"/>
              </a:xfrm>
            </p:grpSpPr>
            <p:pic>
              <p:nvPicPr>
                <p:cNvPr id="37" name="Picture 36" descr="Image result for standard model particle masses">
                  <a:extLst>
                    <a:ext uri="{FF2B5EF4-FFF2-40B4-BE49-F238E27FC236}">
                      <a16:creationId xmlns:a16="http://schemas.microsoft.com/office/drawing/2014/main" id="{4C563F66-9BDD-490F-9E56-7ED088444B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301" b="52344"/>
                <a:stretch/>
              </p:blipFill>
              <p:spPr bwMode="auto">
                <a:xfrm>
                  <a:off x="9075046" y="15739025"/>
                  <a:ext cx="979363" cy="1958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37" descr="Image result for standard model particle masses">
                  <a:extLst>
                    <a:ext uri="{FF2B5EF4-FFF2-40B4-BE49-F238E27FC236}">
                      <a16:creationId xmlns:a16="http://schemas.microsoft.com/office/drawing/2014/main" id="{83D404D8-9BA0-498D-8234-3F434EB679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502" b="53459"/>
                <a:stretch/>
              </p:blipFill>
              <p:spPr bwMode="auto">
                <a:xfrm>
                  <a:off x="8954731" y="12970742"/>
                  <a:ext cx="1099680" cy="21757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38" descr="Image result for standard model particle masses">
                  <a:extLst>
                    <a:ext uri="{FF2B5EF4-FFF2-40B4-BE49-F238E27FC236}">
                      <a16:creationId xmlns:a16="http://schemas.microsoft.com/office/drawing/2014/main" id="{52BC46BA-3BFA-4D02-A58C-CBC90E0768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729" b="53361"/>
                <a:stretch/>
              </p:blipFill>
              <p:spPr bwMode="auto">
                <a:xfrm>
                  <a:off x="8554884" y="9517733"/>
                  <a:ext cx="1499526" cy="30180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32" name="Picture 31" descr="Image result for standard model particle masses">
              <a:extLst>
                <a:ext uri="{FF2B5EF4-FFF2-40B4-BE49-F238E27FC236}">
                  <a16:creationId xmlns:a16="http://schemas.microsoft.com/office/drawing/2014/main" id="{20765D77-60E4-454C-93D1-E8B1863756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05" r="4209" b="53459"/>
            <a:stretch/>
          </p:blipFill>
          <p:spPr bwMode="auto">
            <a:xfrm flipH="1">
              <a:off x="9738546" y="21882246"/>
              <a:ext cx="2126612" cy="2175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Image result for standard model particle masses">
              <a:extLst>
                <a:ext uri="{FF2B5EF4-FFF2-40B4-BE49-F238E27FC236}">
                  <a16:creationId xmlns:a16="http://schemas.microsoft.com/office/drawing/2014/main" id="{73A6A2CF-7C05-4328-97B9-E94D281BA4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05" b="52344"/>
            <a:stretch/>
          </p:blipFill>
          <p:spPr bwMode="auto">
            <a:xfrm flipH="1">
              <a:off x="9598145" y="24650529"/>
              <a:ext cx="2126612" cy="19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2A052684-4C82-4F8D-92C7-F2E00C32C610}"/>
              </a:ext>
            </a:extLst>
          </p:cNvPr>
          <p:cNvSpPr/>
          <p:nvPr/>
        </p:nvSpPr>
        <p:spPr>
          <a:xfrm>
            <a:off x="5246508" y="1124745"/>
            <a:ext cx="1698983" cy="383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0BB8A66-0E40-4927-89EB-C0493EF2F498}"/>
              </a:ext>
            </a:extLst>
          </p:cNvPr>
          <p:cNvSpPr txBox="1"/>
          <p:nvPr/>
        </p:nvSpPr>
        <p:spPr>
          <a:xfrm>
            <a:off x="5968956" y="164536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BAC1C80-ADC2-4869-A942-81266186AFF3}"/>
              </a:ext>
            </a:extLst>
          </p:cNvPr>
          <p:cNvSpPr txBox="1"/>
          <p:nvPr/>
        </p:nvSpPr>
        <p:spPr>
          <a:xfrm>
            <a:off x="6000244" y="2931791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3EE421-29E6-4A7C-8A94-4B7592034C45}"/>
              </a:ext>
            </a:extLst>
          </p:cNvPr>
          <p:cNvSpPr txBox="1"/>
          <p:nvPr/>
        </p:nvSpPr>
        <p:spPr>
          <a:xfrm>
            <a:off x="5952604" y="4079726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7A0A78-929C-45C5-9C67-42AEAD86F18A}"/>
              </a:ext>
            </a:extLst>
          </p:cNvPr>
          <p:cNvSpPr txBox="1"/>
          <p:nvPr/>
        </p:nvSpPr>
        <p:spPr>
          <a:xfrm>
            <a:off x="4174965" y="2529769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D863695-59B9-4975-871B-2227FC579DD5}"/>
              </a:ext>
            </a:extLst>
          </p:cNvPr>
          <p:cNvSpPr txBox="1"/>
          <p:nvPr/>
        </p:nvSpPr>
        <p:spPr>
          <a:xfrm>
            <a:off x="4174965" y="402383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658692A-2580-4DF2-B5FE-DC8F669777F2}"/>
              </a:ext>
            </a:extLst>
          </p:cNvPr>
          <p:cNvSpPr txBox="1"/>
          <p:nvPr/>
        </p:nvSpPr>
        <p:spPr>
          <a:xfrm>
            <a:off x="4184974" y="4835699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bg1"/>
                </a:solidFill>
              </a:rPr>
              <a:t>τ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250541B-25FC-4E9D-8CDE-A7CDEFFB0494}"/>
              </a:ext>
            </a:extLst>
          </p:cNvPr>
          <p:cNvSpPr txBox="1"/>
          <p:nvPr/>
        </p:nvSpPr>
        <p:spPr>
          <a:xfrm>
            <a:off x="2780291" y="5070417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µ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72F22FD-CED2-41DA-9F99-A4666FD770EA}"/>
              </a:ext>
            </a:extLst>
          </p:cNvPr>
          <p:cNvSpPr txBox="1"/>
          <p:nvPr/>
        </p:nvSpPr>
        <p:spPr>
          <a:xfrm>
            <a:off x="2132194" y="5092698"/>
            <a:ext cx="76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endParaRPr lang="en-GB" i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116060-EF3F-4D48-91A2-EE25D1A8ECF7}"/>
              </a:ext>
            </a:extLst>
          </p:cNvPr>
          <p:cNvSpPr txBox="1"/>
          <p:nvPr/>
        </p:nvSpPr>
        <p:spPr>
          <a:xfrm>
            <a:off x="2770966" y="4264392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C7D0FA-9B5E-49DF-B8A0-40BB947947E0}"/>
              </a:ext>
            </a:extLst>
          </p:cNvPr>
          <p:cNvSpPr txBox="1"/>
          <p:nvPr/>
        </p:nvSpPr>
        <p:spPr>
          <a:xfrm>
            <a:off x="2162039" y="4257815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B6844C2-F841-4D79-A640-37FF11DB380B}"/>
              </a:ext>
            </a:extLst>
          </p:cNvPr>
          <p:cNvSpPr txBox="1"/>
          <p:nvPr/>
        </p:nvSpPr>
        <p:spPr>
          <a:xfrm>
            <a:off x="2790490" y="2498725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ED05695-7BB1-460D-A22D-1DD083CF2F8E}"/>
              </a:ext>
            </a:extLst>
          </p:cNvPr>
          <p:cNvSpPr txBox="1"/>
          <p:nvPr/>
        </p:nvSpPr>
        <p:spPr>
          <a:xfrm>
            <a:off x="2203760" y="270051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D2EC944-38A2-4033-BEBE-5EF22318396C}"/>
              </a:ext>
            </a:extLst>
          </p:cNvPr>
          <p:cNvSpPr txBox="1"/>
          <p:nvPr/>
        </p:nvSpPr>
        <p:spPr>
          <a:xfrm>
            <a:off x="2752817" y="5594589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r>
              <a:rPr lang="en-GB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µ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8627B4-F2F1-46AA-99DC-198A7C9AB07C}"/>
              </a:ext>
            </a:extLst>
          </p:cNvPr>
          <p:cNvSpPr txBox="1"/>
          <p:nvPr/>
        </p:nvSpPr>
        <p:spPr>
          <a:xfrm>
            <a:off x="2143890" y="5588012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r>
              <a:rPr lang="en-GB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D42D784-1D9C-49C0-BB5D-AE23CE20C2BC}"/>
              </a:ext>
            </a:extLst>
          </p:cNvPr>
          <p:cNvSpPr txBox="1"/>
          <p:nvPr/>
        </p:nvSpPr>
        <p:spPr>
          <a:xfrm>
            <a:off x="4181662" y="5582952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r>
              <a:rPr lang="el-GR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τ</a:t>
            </a:r>
            <a:endParaRPr lang="en-GB" i="1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4CE80D5-44AC-430A-AD96-33BE4EC1958B}"/>
              </a:ext>
            </a:extLst>
          </p:cNvPr>
          <p:cNvSpPr/>
          <p:nvPr/>
        </p:nvSpPr>
        <p:spPr>
          <a:xfrm>
            <a:off x="3324303" y="1418251"/>
            <a:ext cx="2185455" cy="4603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0A566A9-A45B-421B-A84E-EA7DC5AF3E27}"/>
              </a:ext>
            </a:extLst>
          </p:cNvPr>
          <p:cNvSpPr/>
          <p:nvPr/>
        </p:nvSpPr>
        <p:spPr>
          <a:xfrm>
            <a:off x="6889527" y="1216601"/>
            <a:ext cx="2229100" cy="4603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6C36706-0E03-40C8-8DF4-F8AD2C0FF7F7}"/>
              </a:ext>
            </a:extLst>
          </p:cNvPr>
          <p:cNvSpPr txBox="1"/>
          <p:nvPr/>
        </p:nvSpPr>
        <p:spPr>
          <a:xfrm>
            <a:off x="3078302" y="5595792"/>
            <a:ext cx="76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1940</a:t>
            </a:r>
          </a:p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1962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0C8D495-183D-4FF0-A9BB-7DAE09285377}"/>
              </a:ext>
            </a:extLst>
          </p:cNvPr>
          <p:cNvSpPr/>
          <p:nvPr/>
        </p:nvSpPr>
        <p:spPr>
          <a:xfrm>
            <a:off x="2639851" y="1229610"/>
            <a:ext cx="2930929" cy="233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509D5EE-FF34-4332-B77A-D3E16377F11C}"/>
              </a:ext>
            </a:extLst>
          </p:cNvPr>
          <p:cNvSpPr txBox="1"/>
          <p:nvPr/>
        </p:nvSpPr>
        <p:spPr>
          <a:xfrm>
            <a:off x="2370006" y="3354302"/>
            <a:ext cx="76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1964</a:t>
            </a:r>
          </a:p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1968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CDA7221-EC67-4548-AC8C-D0D86E62098E}"/>
              </a:ext>
            </a:extLst>
          </p:cNvPr>
          <p:cNvSpPr/>
          <p:nvPr/>
        </p:nvSpPr>
        <p:spPr>
          <a:xfrm>
            <a:off x="6889526" y="1271498"/>
            <a:ext cx="2715167" cy="2282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62EDC0E-0863-47EA-ADDF-AFB0682D9A17}"/>
              </a:ext>
            </a:extLst>
          </p:cNvPr>
          <p:cNvSpPr txBox="1"/>
          <p:nvPr/>
        </p:nvSpPr>
        <p:spPr>
          <a:xfrm>
            <a:off x="6000310" y="5595253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γ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9AFA50C-C29A-4557-B154-74C0F492FF99}"/>
              </a:ext>
            </a:extLst>
          </p:cNvPr>
          <p:cNvSpPr txBox="1"/>
          <p:nvPr/>
        </p:nvSpPr>
        <p:spPr>
          <a:xfrm>
            <a:off x="3640123" y="5575101"/>
            <a:ext cx="1244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baseline="30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07D4DEF-8D91-4707-BB5C-5C7EC9195871}"/>
              </a:ext>
            </a:extLst>
          </p:cNvPr>
          <p:cNvSpPr txBox="1"/>
          <p:nvPr/>
        </p:nvSpPr>
        <p:spPr>
          <a:xfrm>
            <a:off x="3719736" y="5589240"/>
            <a:ext cx="2003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Alternating Gradient Synchrotron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362BDB2-3157-49B9-ABB6-A991DF79CAF6}"/>
              </a:ext>
            </a:extLst>
          </p:cNvPr>
          <p:cNvSpPr txBox="1"/>
          <p:nvPr/>
        </p:nvSpPr>
        <p:spPr>
          <a:xfrm>
            <a:off x="1644226" y="1980129"/>
            <a:ext cx="2003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Stanford Linear Accelerator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CC85F69-49B5-415A-979C-C948166068A5}"/>
              </a:ext>
            </a:extLst>
          </p:cNvPr>
          <p:cNvSpPr/>
          <p:nvPr/>
        </p:nvSpPr>
        <p:spPr>
          <a:xfrm>
            <a:off x="191344" y="2348880"/>
            <a:ext cx="1826785" cy="174867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E0A79F3-DFC4-4D8A-B53D-574B6F7CB7CB}"/>
              </a:ext>
            </a:extLst>
          </p:cNvPr>
          <p:cNvSpPr/>
          <p:nvPr/>
        </p:nvSpPr>
        <p:spPr>
          <a:xfrm>
            <a:off x="191344" y="1052736"/>
            <a:ext cx="1826785" cy="78337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0329691-FFC7-4C77-9D49-A65E94EB8318}"/>
              </a:ext>
            </a:extLst>
          </p:cNvPr>
          <p:cNvSpPr/>
          <p:nvPr/>
        </p:nvSpPr>
        <p:spPr>
          <a:xfrm>
            <a:off x="2100948" y="2496772"/>
            <a:ext cx="1082576" cy="2189059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8084A3E-D2B5-46B8-8739-7304319C69C5}"/>
              </a:ext>
            </a:extLst>
          </p:cNvPr>
          <p:cNvSpPr/>
          <p:nvPr/>
        </p:nvSpPr>
        <p:spPr>
          <a:xfrm>
            <a:off x="2681339" y="5446301"/>
            <a:ext cx="993696" cy="660875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1EE49E1-AAA1-E74D-A366-E67200F51E75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51E58E5-BB5C-A34C-8551-2693CB1BEC2D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Fundamentals</a:t>
            </a:r>
          </a:p>
        </p:txBody>
      </p:sp>
      <p:sp>
        <p:nvSpPr>
          <p:cNvPr id="82" name="Slide Number Placeholder 9">
            <a:extLst>
              <a:ext uri="{FF2B5EF4-FFF2-40B4-BE49-F238E27FC236}">
                <a16:creationId xmlns:a16="http://schemas.microsoft.com/office/drawing/2014/main" id="{5558736A-4654-EF4B-B808-D42CD66864B7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32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5" name="Picture 4">
            <a:extLst>
              <a:ext uri="{FF2B5EF4-FFF2-40B4-BE49-F238E27FC236}">
                <a16:creationId xmlns:a16="http://schemas.microsoft.com/office/drawing/2014/main" id="{BF97BC0C-C759-AB46-B6BD-939FB0FA0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 descr="A picture containing icon&#10;&#10;Description automatically generated">
            <a:extLst>
              <a:ext uri="{FF2B5EF4-FFF2-40B4-BE49-F238E27FC236}">
                <a16:creationId xmlns:a16="http://schemas.microsoft.com/office/drawing/2014/main" id="{7178BB65-EE7F-8947-ABF8-0C2CD389AC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8DABF388-831F-3F4E-8DE2-755048380681}"/>
              </a:ext>
            </a:extLst>
          </p:cNvPr>
          <p:cNvSpPr/>
          <p:nvPr/>
        </p:nvSpPr>
        <p:spPr>
          <a:xfrm>
            <a:off x="19799" y="6421258"/>
            <a:ext cx="1946024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Model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630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/>
              <p:cNvSpPr>
                <a:spLocks noGrp="1"/>
              </p:cNvSpPr>
              <p:nvPr/>
            </p:nvSpPr>
            <p:spPr>
              <a:xfrm>
                <a:off x="502868" y="1268760"/>
                <a:ext cx="11713812" cy="475252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349250" indent="-349250" algn="l" defTabSz="914400" rtl="0" eaLnBrk="1" latinLnBrk="0" hangingPunct="1">
                  <a:spcBef>
                    <a:spcPts val="2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36550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2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837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63650" indent="-2952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622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28800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1177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398713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6892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Homestake gold mine, South Dakota</a:t>
                </a:r>
                <a:r>
                  <a:rPr lang="en-US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– 1970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Clr>
                    <a:schemeClr val="accent2"/>
                  </a:buClr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Sun’s nuclear fusion provides  ~10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l-GR" b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𝛎</m:t>
                        </m:r>
                      </m:e>
                      <m:sub>
                        <m:r>
                          <a:rPr lang="en-GB" b="1" i="0" smtClean="0">
                            <a:latin typeface="Cambria Math"/>
                            <a:cs typeface="Arial" panose="020B0604020202020204" pitchFamily="34" charset="0"/>
                          </a:rPr>
                          <m:t>𝐞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cm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s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  <a:p>
                <a:pPr>
                  <a:buClr>
                    <a:schemeClr val="accent2"/>
                  </a:buClr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~ 450,000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litre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tank  1,478 m  underground</a:t>
                </a:r>
              </a:p>
              <a:p>
                <a:pPr>
                  <a:buClr>
                    <a:schemeClr val="accent2"/>
                  </a:buClr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Filled with chlorine rich dry-cleaning fluid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A87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A87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A87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A87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..</a:t>
                </a:r>
              </a:p>
              <a:p>
                <a:pPr marL="0" indent="0">
                  <a:buNone/>
                </a:pPr>
                <a:endParaRPr lang="en-US" sz="2600" dirty="0">
                  <a:solidFill>
                    <a:srgbClr val="A87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2600" dirty="0">
                  <a:solidFill>
                    <a:srgbClr val="A87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2600" dirty="0">
                  <a:solidFill>
                    <a:srgbClr val="A87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68" y="1268760"/>
                <a:ext cx="11713812" cy="4752529"/>
              </a:xfrm>
              <a:prstGeom prst="rect">
                <a:avLst/>
              </a:prstGeom>
              <a:blipFill>
                <a:blip r:embed="rId3"/>
                <a:stretch>
                  <a:fillRect l="-650" t="-2128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/>
              <p:cNvSpPr txBox="1"/>
              <p:nvPr/>
            </p:nvSpPr>
            <p:spPr>
              <a:xfrm>
                <a:off x="381516" y="4132237"/>
                <a:ext cx="374760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</a:t>
                </a:r>
                <a:r>
                  <a:rPr lang="en-US" sz="2200" b="1" baseline="300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37</a:t>
                </a:r>
                <a:r>
                  <a:rPr lang="en-US" sz="22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+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l-GR" sz="2200" b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𝛎</m:t>
                        </m:r>
                      </m:e>
                      <m:sub>
                        <m:r>
                          <a:rPr lang="en-GB" sz="2200" b="1" i="0" smtClean="0">
                            <a:solidFill>
                              <a:schemeClr val="accent2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𝐞</m:t>
                        </m:r>
                      </m:sub>
                    </m:sSub>
                  </m:oMath>
                </a14:m>
                <a:r>
                  <a:rPr lang="en-US" sz="22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2200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→  </a:t>
                </a:r>
                <a:r>
                  <a:rPr lang="en-US" sz="2200" b="1" dirty="0" err="1">
                    <a:solidFill>
                      <a:schemeClr val="accent2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Ar</a:t>
                </a:r>
                <a:r>
                  <a:rPr lang="en-US" sz="2200" b="1" baseline="300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37</a:t>
                </a:r>
                <a:r>
                  <a:rPr lang="en-US" sz="2200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  +  e</a:t>
                </a:r>
                <a:r>
                  <a:rPr lang="en-US" sz="2200" b="1" baseline="30000" dirty="0">
                    <a:solidFill>
                      <a:schemeClr val="accent2"/>
                    </a:solidFill>
                    <a:latin typeface="Arial" panose="020B0604020202020204" pitchFamily="34" charset="0"/>
                    <a:ea typeface="Cambria Math"/>
                    <a:cs typeface="Arial" panose="020B0604020202020204" pitchFamily="34" charset="0"/>
                  </a:rPr>
                  <a:t> -</a:t>
                </a:r>
                <a:br>
                  <a:rPr lang="en-US" sz="22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br>
                  <a:rPr lang="en-US" sz="22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2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Argon extracted &amp; counted</a:t>
                </a:r>
                <a:endParaRPr lang="en-GB" sz="2200" dirty="0">
                  <a:solidFill>
                    <a:schemeClr val="accent2"/>
                  </a:solidFill>
                </a:endParaRPr>
              </a:p>
              <a:p>
                <a:pPr algn="ctr"/>
                <a:endParaRPr lang="en-GB" dirty="0"/>
              </a:p>
            </p:txBody>
          </p:sp>
        </mc:Choice>
        <mc:Fallback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16" y="4132237"/>
                <a:ext cx="3747604" cy="1384995"/>
              </a:xfrm>
              <a:prstGeom prst="rect">
                <a:avLst/>
              </a:prstGeom>
              <a:blipFill>
                <a:blip r:embed="rId4"/>
                <a:stretch>
                  <a:fillRect t="-2727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8688289" y="1049395"/>
            <a:ext cx="3456384" cy="5140021"/>
            <a:chOff x="8544272" y="1215875"/>
            <a:chExt cx="3149484" cy="4683627"/>
          </a:xfrm>
        </p:grpSpPr>
        <p:pic>
          <p:nvPicPr>
            <p:cNvPr id="5122" name="Picture 2" descr="Image result for Homestake experimen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6353" y="1215875"/>
              <a:ext cx="2981789" cy="2365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Image result for Homestake experimen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4272" y="3648659"/>
              <a:ext cx="3149484" cy="2250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/>
              <p:cNvSpPr txBox="1"/>
              <p:nvPr/>
            </p:nvSpPr>
            <p:spPr>
              <a:xfrm>
                <a:off x="4508636" y="4132236"/>
                <a:ext cx="374760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Only  ~ </a:t>
                </a:r>
                <a:r>
                  <a:rPr lang="en-US" sz="2200" b="1" baseline="300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2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n-US" sz="2200" b="1" baseline="-250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22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of</a:t>
                </a:r>
              </a:p>
              <a:p>
                <a:pPr algn="ctr"/>
                <a:r>
                  <a:rPr lang="en-US" sz="22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l-GR" sz="2200" b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𝛎</m:t>
                        </m:r>
                      </m:e>
                      <m:sub>
                        <m:r>
                          <a:rPr lang="en-GB" sz="2200" b="1">
                            <a:solidFill>
                              <a:schemeClr val="accent2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𝐞</m:t>
                        </m:r>
                      </m:sub>
                    </m:sSub>
                  </m:oMath>
                </a14:m>
                <a:endParaRPr lang="en-GB" sz="22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2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were detected </a:t>
                </a:r>
                <a:endParaRPr lang="en-GB" sz="2200" b="1" dirty="0">
                  <a:solidFill>
                    <a:schemeClr val="accent2"/>
                  </a:solidFill>
                </a:endParaRPr>
              </a:p>
              <a:p>
                <a:pPr algn="ctr"/>
                <a:endParaRPr lang="en-GB" dirty="0"/>
              </a:p>
            </p:txBody>
          </p:sp>
        </mc:Choice>
        <mc:Fallback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636" y="4132236"/>
                <a:ext cx="3747604" cy="1384995"/>
              </a:xfrm>
              <a:prstGeom prst="rect">
                <a:avLst/>
              </a:prstGeom>
              <a:blipFill>
                <a:blip r:embed="rId7"/>
                <a:stretch>
                  <a:fillRect t="-2727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81C73FCA-2EAE-AD40-8D9A-0B7E6BBB9E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645A0A-A2D1-1C4D-ACE5-DC0B170C4DE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The solar neutrino problem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35C0698C-0FB1-3D40-BF38-A8E7B183B469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33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4A105D-2EB2-1244-A60E-83DE6AA0053F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83575E68-0618-EB4C-8B5A-49FA87AF0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29DBC26A-D122-6F40-83D0-191AB5BC12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55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2805D168-39C8-D641-ADBC-AC9C233A10A2}"/>
              </a:ext>
            </a:extLst>
          </p:cNvPr>
          <p:cNvSpPr>
            <a:spLocks noGrp="1"/>
          </p:cNvSpPr>
          <p:nvPr/>
        </p:nvSpPr>
        <p:spPr>
          <a:xfrm>
            <a:off x="160524" y="1101824"/>
            <a:ext cx="8042276" cy="4559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Quantum physics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Solar radiation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Quark model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Next generation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Forces incarnate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Forces unite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Standard model</a:t>
            </a: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0C3AE0-242C-4484-9E15-1978666CA124}"/>
              </a:ext>
            </a:extLst>
          </p:cNvPr>
          <p:cNvGrpSpPr/>
          <p:nvPr/>
        </p:nvGrpSpPr>
        <p:grpSpPr>
          <a:xfrm>
            <a:off x="2005117" y="1216844"/>
            <a:ext cx="8181765" cy="4038239"/>
            <a:chOff x="1034491" y="18429237"/>
            <a:chExt cx="19292171" cy="952195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1A0FF5A-F59F-4823-BFFC-CA6E6DF7209F}"/>
                </a:ext>
              </a:extLst>
            </p:cNvPr>
            <p:cNvGrpSpPr/>
            <p:nvPr/>
          </p:nvGrpSpPr>
          <p:grpSpPr>
            <a:xfrm rot="10800000">
              <a:off x="1034491" y="18429237"/>
              <a:ext cx="19292171" cy="9521958"/>
              <a:chOff x="1177684" y="18429237"/>
              <a:chExt cx="19292171" cy="9521958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3997046-F671-4A1B-B23D-14915A01814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12927861" y="18429237"/>
                <a:ext cx="7541994" cy="8113957"/>
                <a:chOff x="908735" y="3732019"/>
                <a:chExt cx="7541994" cy="8113957"/>
              </a:xfrm>
            </p:grpSpPr>
            <p:pic>
              <p:nvPicPr>
                <p:cNvPr id="50" name="Picture 49" descr="Image result for standard model particle masses">
                  <a:extLst>
                    <a:ext uri="{FF2B5EF4-FFF2-40B4-BE49-F238E27FC236}">
                      <a16:creationId xmlns:a16="http://schemas.microsoft.com/office/drawing/2014/main" id="{2DBC225B-D110-415B-9B69-7D0C2C539F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549" r="4641" b="54039"/>
                <a:stretch/>
              </p:blipFill>
              <p:spPr bwMode="auto">
                <a:xfrm>
                  <a:off x="4327908" y="3732019"/>
                  <a:ext cx="4122821" cy="41326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50" descr="Image result for standard model particle masses">
                  <a:extLst>
                    <a:ext uri="{FF2B5EF4-FFF2-40B4-BE49-F238E27FC236}">
                      <a16:creationId xmlns:a16="http://schemas.microsoft.com/office/drawing/2014/main" id="{E1FBB67A-4C29-4EA7-80A4-BCBCD49F79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269" t="22321" r="37290" b="60640"/>
                <a:stretch/>
              </p:blipFill>
              <p:spPr bwMode="auto">
                <a:xfrm>
                  <a:off x="5294446" y="8521249"/>
                  <a:ext cx="1997243" cy="15320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51" descr="Image result for standard model particle masses">
                  <a:extLst>
                    <a:ext uri="{FF2B5EF4-FFF2-40B4-BE49-F238E27FC236}">
                      <a16:creationId xmlns:a16="http://schemas.microsoft.com/office/drawing/2014/main" id="{9CFF9077-88AB-4B0C-8B2B-95D9E1B92B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28387" r="63854" b="64655"/>
                <a:stretch/>
              </p:blipFill>
              <p:spPr bwMode="auto">
                <a:xfrm>
                  <a:off x="2671773" y="9089624"/>
                  <a:ext cx="842014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52" descr="Image result for standard model particle masses">
                  <a:extLst>
                    <a:ext uri="{FF2B5EF4-FFF2-40B4-BE49-F238E27FC236}">
                      <a16:creationId xmlns:a16="http://schemas.microsoft.com/office/drawing/2014/main" id="{E7A18AE2-C6B8-48F7-AFBA-C69DBFA58C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16255" r="62114" b="71434"/>
                <a:stretch/>
              </p:blipFill>
              <p:spPr bwMode="auto">
                <a:xfrm>
                  <a:off x="2671773" y="5228608"/>
                  <a:ext cx="1082645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53" descr="Image result for standard model particle masses">
                  <a:extLst>
                    <a:ext uri="{FF2B5EF4-FFF2-40B4-BE49-F238E27FC236}">
                      <a16:creationId xmlns:a16="http://schemas.microsoft.com/office/drawing/2014/main" id="{14616E55-8A3C-46A0-A46A-6597DDAABF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6" t="28456" r="85776" b="64586"/>
                <a:stretch/>
              </p:blipFill>
              <p:spPr bwMode="auto">
                <a:xfrm>
                  <a:off x="1281912" y="9116580"/>
                  <a:ext cx="852813" cy="63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54" descr="Image result for standard model particle masses">
                  <a:extLst>
                    <a:ext uri="{FF2B5EF4-FFF2-40B4-BE49-F238E27FC236}">
                      <a16:creationId xmlns:a16="http://schemas.microsoft.com/office/drawing/2014/main" id="{C94F3037-846C-47CF-866D-502A5C2921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85" t="19288" r="88095" b="73754"/>
                <a:stretch/>
              </p:blipFill>
              <p:spPr bwMode="auto">
                <a:xfrm>
                  <a:off x="1281912" y="5485509"/>
                  <a:ext cx="625246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55" descr="Image result for standard model particle masses">
                  <a:extLst>
                    <a:ext uri="{FF2B5EF4-FFF2-40B4-BE49-F238E27FC236}">
                      <a16:creationId xmlns:a16="http://schemas.microsoft.com/office/drawing/2014/main" id="{8CE59E51-76DE-4652-86EC-BFA01BF072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49" t="74378" r="37886" b="13310"/>
                <a:stretch/>
              </p:blipFill>
              <p:spPr bwMode="auto">
                <a:xfrm>
                  <a:off x="5803829" y="10739071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56" descr="Image result for standard model particle masses">
                  <a:extLst>
                    <a:ext uri="{FF2B5EF4-FFF2-40B4-BE49-F238E27FC236}">
                      <a16:creationId xmlns:a16="http://schemas.microsoft.com/office/drawing/2014/main" id="{25DB729D-2469-4993-B071-08C4780839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820" t="74506" r="60915" b="13182"/>
                <a:stretch/>
              </p:blipFill>
              <p:spPr bwMode="auto">
                <a:xfrm>
                  <a:off x="2503232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57" descr="Image result for standard model particle masses">
                  <a:extLst>
                    <a:ext uri="{FF2B5EF4-FFF2-40B4-BE49-F238E27FC236}">
                      <a16:creationId xmlns:a16="http://schemas.microsoft.com/office/drawing/2014/main" id="{30673FAE-FDE1-4872-B95A-D82984A1D3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8" t="74506" r="83927" b="13182"/>
                <a:stretch/>
              </p:blipFill>
              <p:spPr bwMode="auto">
                <a:xfrm>
                  <a:off x="908735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7F6965A-7F60-4CB8-95FB-F6D7060F65B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 flipH="1">
                <a:off x="1177684" y="18429237"/>
                <a:ext cx="10974738" cy="9521958"/>
                <a:chOff x="908735" y="2324018"/>
                <a:chExt cx="11350150" cy="9521958"/>
              </a:xfrm>
            </p:grpSpPr>
            <p:pic>
              <p:nvPicPr>
                <p:cNvPr id="40" name="Picture 39" descr="Image result for standard model particle masses">
                  <a:extLst>
                    <a:ext uri="{FF2B5EF4-FFF2-40B4-BE49-F238E27FC236}">
                      <a16:creationId xmlns:a16="http://schemas.microsoft.com/office/drawing/2014/main" id="{69F97E7C-F187-4564-99C6-2724A08AC4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549" r="4641" b="54039"/>
                <a:stretch/>
              </p:blipFill>
              <p:spPr bwMode="auto">
                <a:xfrm>
                  <a:off x="4327908" y="3732019"/>
                  <a:ext cx="4122821" cy="41326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40" descr="Image result for standard model particle masses">
                  <a:extLst>
                    <a:ext uri="{FF2B5EF4-FFF2-40B4-BE49-F238E27FC236}">
                      <a16:creationId xmlns:a16="http://schemas.microsoft.com/office/drawing/2014/main" id="{F6CEAAF0-0E52-441F-923B-E4082DCC17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269" t="22321" r="37290" b="60640"/>
                <a:stretch/>
              </p:blipFill>
              <p:spPr bwMode="auto">
                <a:xfrm>
                  <a:off x="5294446" y="8521249"/>
                  <a:ext cx="1997243" cy="15320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41" descr="Image result for standard model particle masses">
                  <a:extLst>
                    <a:ext uri="{FF2B5EF4-FFF2-40B4-BE49-F238E27FC236}">
                      <a16:creationId xmlns:a16="http://schemas.microsoft.com/office/drawing/2014/main" id="{191C602F-CF80-4951-9CBF-12EDEEF739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28387" r="63854" b="64655"/>
                <a:stretch/>
              </p:blipFill>
              <p:spPr bwMode="auto">
                <a:xfrm>
                  <a:off x="2671773" y="9089624"/>
                  <a:ext cx="842014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42" descr="Image result for standard model particle masses">
                  <a:extLst>
                    <a:ext uri="{FF2B5EF4-FFF2-40B4-BE49-F238E27FC236}">
                      <a16:creationId xmlns:a16="http://schemas.microsoft.com/office/drawing/2014/main" id="{2CE6774C-A64A-480B-A573-057439F568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16255" r="62114" b="71434"/>
                <a:stretch/>
              </p:blipFill>
              <p:spPr bwMode="auto">
                <a:xfrm>
                  <a:off x="2671773" y="5228608"/>
                  <a:ext cx="1082645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43" descr="Image result for standard model particle masses">
                  <a:extLst>
                    <a:ext uri="{FF2B5EF4-FFF2-40B4-BE49-F238E27FC236}">
                      <a16:creationId xmlns:a16="http://schemas.microsoft.com/office/drawing/2014/main" id="{13C29C51-2CAB-4101-A80B-BAB38185FD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6" t="28456" r="85776" b="64586"/>
                <a:stretch/>
              </p:blipFill>
              <p:spPr bwMode="auto">
                <a:xfrm>
                  <a:off x="1281912" y="9116580"/>
                  <a:ext cx="852813" cy="63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44" descr="Image result for standard model particle masses">
                  <a:extLst>
                    <a:ext uri="{FF2B5EF4-FFF2-40B4-BE49-F238E27FC236}">
                      <a16:creationId xmlns:a16="http://schemas.microsoft.com/office/drawing/2014/main" id="{DDAC7E5B-F2EA-4C09-9C29-4A9A9B31AD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85" t="19288" r="88095" b="73754"/>
                <a:stretch/>
              </p:blipFill>
              <p:spPr bwMode="auto">
                <a:xfrm>
                  <a:off x="1281912" y="5485509"/>
                  <a:ext cx="625246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6" name="Picture 45" descr="Image result for standard model particle masses">
                  <a:extLst>
                    <a:ext uri="{FF2B5EF4-FFF2-40B4-BE49-F238E27FC236}">
                      <a16:creationId xmlns:a16="http://schemas.microsoft.com/office/drawing/2014/main" id="{87B4C3C3-C5AC-4EC8-A967-1C2D2187CF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49" t="74378" r="37886" b="13310"/>
                <a:stretch/>
              </p:blipFill>
              <p:spPr bwMode="auto">
                <a:xfrm>
                  <a:off x="5803829" y="10739071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" name="Picture 46" descr="Image result for standard model particle masses">
                  <a:extLst>
                    <a:ext uri="{FF2B5EF4-FFF2-40B4-BE49-F238E27FC236}">
                      <a16:creationId xmlns:a16="http://schemas.microsoft.com/office/drawing/2014/main" id="{ABBC7C42-BD81-448C-9FB4-F730920304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820" t="74506" r="60915" b="13182"/>
                <a:stretch/>
              </p:blipFill>
              <p:spPr bwMode="auto">
                <a:xfrm>
                  <a:off x="2503232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47" descr="Image result for standard model particle masses">
                  <a:extLst>
                    <a:ext uri="{FF2B5EF4-FFF2-40B4-BE49-F238E27FC236}">
                      <a16:creationId xmlns:a16="http://schemas.microsoft.com/office/drawing/2014/main" id="{F2D7D00C-5DF9-4CE0-8063-2FB8979F01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8" t="74506" r="83927" b="13182"/>
                <a:stretch/>
              </p:blipFill>
              <p:spPr bwMode="auto">
                <a:xfrm>
                  <a:off x="908735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48" descr="Image result for standard model particle masses">
                  <a:extLst>
                    <a:ext uri="{FF2B5EF4-FFF2-40B4-BE49-F238E27FC236}">
                      <a16:creationId xmlns:a16="http://schemas.microsoft.com/office/drawing/2014/main" id="{B8705F14-62C1-4175-AE9A-3C1A0E430A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4664" b="53361"/>
                <a:stretch/>
              </p:blipFill>
              <p:spPr bwMode="auto">
                <a:xfrm>
                  <a:off x="9259835" y="2324018"/>
                  <a:ext cx="2999050" cy="30180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E5DFA79-6EF1-49FB-B29D-F61A8A13B90B}"/>
                  </a:ext>
                </a:extLst>
              </p:cNvPr>
              <p:cNvGrpSpPr/>
              <p:nvPr/>
            </p:nvGrpSpPr>
            <p:grpSpPr>
              <a:xfrm rot="10800000">
                <a:off x="10672206" y="19771503"/>
                <a:ext cx="1499527" cy="8179692"/>
                <a:chOff x="8554884" y="9517733"/>
                <a:chExt cx="1499527" cy="8179692"/>
              </a:xfrm>
            </p:grpSpPr>
            <p:pic>
              <p:nvPicPr>
                <p:cNvPr id="37" name="Picture 36" descr="Image result for standard model particle masses">
                  <a:extLst>
                    <a:ext uri="{FF2B5EF4-FFF2-40B4-BE49-F238E27FC236}">
                      <a16:creationId xmlns:a16="http://schemas.microsoft.com/office/drawing/2014/main" id="{4C563F66-9BDD-490F-9E56-7ED088444B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301" b="52344"/>
                <a:stretch/>
              </p:blipFill>
              <p:spPr bwMode="auto">
                <a:xfrm>
                  <a:off x="9075046" y="15739025"/>
                  <a:ext cx="979363" cy="1958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37" descr="Image result for standard model particle masses">
                  <a:extLst>
                    <a:ext uri="{FF2B5EF4-FFF2-40B4-BE49-F238E27FC236}">
                      <a16:creationId xmlns:a16="http://schemas.microsoft.com/office/drawing/2014/main" id="{83D404D8-9BA0-498D-8234-3F434EB679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502" b="53459"/>
                <a:stretch/>
              </p:blipFill>
              <p:spPr bwMode="auto">
                <a:xfrm>
                  <a:off x="8954731" y="12970742"/>
                  <a:ext cx="1099680" cy="21757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38" descr="Image result for standard model particle masses">
                  <a:extLst>
                    <a:ext uri="{FF2B5EF4-FFF2-40B4-BE49-F238E27FC236}">
                      <a16:creationId xmlns:a16="http://schemas.microsoft.com/office/drawing/2014/main" id="{52BC46BA-3BFA-4D02-A58C-CBC90E0768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729" b="53361"/>
                <a:stretch/>
              </p:blipFill>
              <p:spPr bwMode="auto">
                <a:xfrm>
                  <a:off x="8554884" y="9517733"/>
                  <a:ext cx="1499526" cy="30180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32" name="Picture 31" descr="Image result for standard model particle masses">
              <a:extLst>
                <a:ext uri="{FF2B5EF4-FFF2-40B4-BE49-F238E27FC236}">
                  <a16:creationId xmlns:a16="http://schemas.microsoft.com/office/drawing/2014/main" id="{20765D77-60E4-454C-93D1-E8B1863756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05" r="4209" b="53459"/>
            <a:stretch/>
          </p:blipFill>
          <p:spPr bwMode="auto">
            <a:xfrm flipH="1">
              <a:off x="9738546" y="21882246"/>
              <a:ext cx="2126612" cy="2175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Image result for standard model particle masses">
              <a:extLst>
                <a:ext uri="{FF2B5EF4-FFF2-40B4-BE49-F238E27FC236}">
                  <a16:creationId xmlns:a16="http://schemas.microsoft.com/office/drawing/2014/main" id="{73A6A2CF-7C05-4328-97B9-E94D281BA4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05" b="52344"/>
            <a:stretch/>
          </p:blipFill>
          <p:spPr bwMode="auto">
            <a:xfrm flipH="1">
              <a:off x="9598145" y="24650529"/>
              <a:ext cx="2126612" cy="19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2A052684-4C82-4F8D-92C7-F2E00C32C610}"/>
              </a:ext>
            </a:extLst>
          </p:cNvPr>
          <p:cNvSpPr/>
          <p:nvPr/>
        </p:nvSpPr>
        <p:spPr>
          <a:xfrm>
            <a:off x="5246508" y="1124745"/>
            <a:ext cx="1698983" cy="383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0BB8A66-0E40-4927-89EB-C0493EF2F498}"/>
              </a:ext>
            </a:extLst>
          </p:cNvPr>
          <p:cNvSpPr txBox="1"/>
          <p:nvPr/>
        </p:nvSpPr>
        <p:spPr>
          <a:xfrm>
            <a:off x="5968956" y="164536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BAC1C80-ADC2-4869-A942-81266186AFF3}"/>
              </a:ext>
            </a:extLst>
          </p:cNvPr>
          <p:cNvSpPr txBox="1"/>
          <p:nvPr/>
        </p:nvSpPr>
        <p:spPr>
          <a:xfrm>
            <a:off x="6000244" y="2931791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3EE421-29E6-4A7C-8A94-4B7592034C45}"/>
              </a:ext>
            </a:extLst>
          </p:cNvPr>
          <p:cNvSpPr txBox="1"/>
          <p:nvPr/>
        </p:nvSpPr>
        <p:spPr>
          <a:xfrm>
            <a:off x="5952604" y="4079726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7A0A78-929C-45C5-9C67-42AEAD86F18A}"/>
              </a:ext>
            </a:extLst>
          </p:cNvPr>
          <p:cNvSpPr txBox="1"/>
          <p:nvPr/>
        </p:nvSpPr>
        <p:spPr>
          <a:xfrm>
            <a:off x="4174965" y="2529769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D863695-59B9-4975-871B-2227FC579DD5}"/>
              </a:ext>
            </a:extLst>
          </p:cNvPr>
          <p:cNvSpPr txBox="1"/>
          <p:nvPr/>
        </p:nvSpPr>
        <p:spPr>
          <a:xfrm>
            <a:off x="4174965" y="402383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658692A-2580-4DF2-B5FE-DC8F669777F2}"/>
              </a:ext>
            </a:extLst>
          </p:cNvPr>
          <p:cNvSpPr txBox="1"/>
          <p:nvPr/>
        </p:nvSpPr>
        <p:spPr>
          <a:xfrm>
            <a:off x="4184974" y="4835699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bg1"/>
                </a:solidFill>
              </a:rPr>
              <a:t>τ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250541B-25FC-4E9D-8CDE-A7CDEFFB0494}"/>
              </a:ext>
            </a:extLst>
          </p:cNvPr>
          <p:cNvSpPr txBox="1"/>
          <p:nvPr/>
        </p:nvSpPr>
        <p:spPr>
          <a:xfrm>
            <a:off x="2780291" y="5070417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µ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72F22FD-CED2-41DA-9F99-A4666FD770EA}"/>
              </a:ext>
            </a:extLst>
          </p:cNvPr>
          <p:cNvSpPr txBox="1"/>
          <p:nvPr/>
        </p:nvSpPr>
        <p:spPr>
          <a:xfrm>
            <a:off x="2132194" y="5092698"/>
            <a:ext cx="76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endParaRPr lang="en-GB" i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116060-EF3F-4D48-91A2-EE25D1A8ECF7}"/>
              </a:ext>
            </a:extLst>
          </p:cNvPr>
          <p:cNvSpPr txBox="1"/>
          <p:nvPr/>
        </p:nvSpPr>
        <p:spPr>
          <a:xfrm>
            <a:off x="2770966" y="4264392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C7D0FA-9B5E-49DF-B8A0-40BB947947E0}"/>
              </a:ext>
            </a:extLst>
          </p:cNvPr>
          <p:cNvSpPr txBox="1"/>
          <p:nvPr/>
        </p:nvSpPr>
        <p:spPr>
          <a:xfrm>
            <a:off x="2162039" y="4257815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B6844C2-F841-4D79-A640-37FF11DB380B}"/>
              </a:ext>
            </a:extLst>
          </p:cNvPr>
          <p:cNvSpPr txBox="1"/>
          <p:nvPr/>
        </p:nvSpPr>
        <p:spPr>
          <a:xfrm>
            <a:off x="2790490" y="2498725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ED05695-7BB1-460D-A22D-1DD083CF2F8E}"/>
              </a:ext>
            </a:extLst>
          </p:cNvPr>
          <p:cNvSpPr txBox="1"/>
          <p:nvPr/>
        </p:nvSpPr>
        <p:spPr>
          <a:xfrm>
            <a:off x="2203760" y="270051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D2EC944-38A2-4033-BEBE-5EF22318396C}"/>
              </a:ext>
            </a:extLst>
          </p:cNvPr>
          <p:cNvSpPr txBox="1"/>
          <p:nvPr/>
        </p:nvSpPr>
        <p:spPr>
          <a:xfrm>
            <a:off x="2752817" y="5594589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r>
              <a:rPr lang="en-GB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µ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8627B4-F2F1-46AA-99DC-198A7C9AB07C}"/>
              </a:ext>
            </a:extLst>
          </p:cNvPr>
          <p:cNvSpPr txBox="1"/>
          <p:nvPr/>
        </p:nvSpPr>
        <p:spPr>
          <a:xfrm>
            <a:off x="2143890" y="5588012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r>
              <a:rPr lang="en-GB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D42D784-1D9C-49C0-BB5D-AE23CE20C2BC}"/>
              </a:ext>
            </a:extLst>
          </p:cNvPr>
          <p:cNvSpPr txBox="1"/>
          <p:nvPr/>
        </p:nvSpPr>
        <p:spPr>
          <a:xfrm>
            <a:off x="4181662" y="5582952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r>
              <a:rPr lang="el-GR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τ</a:t>
            </a:r>
            <a:endParaRPr lang="en-GB" i="1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0A566A9-A45B-421B-A84E-EA7DC5AF3E27}"/>
              </a:ext>
            </a:extLst>
          </p:cNvPr>
          <p:cNvSpPr/>
          <p:nvPr/>
        </p:nvSpPr>
        <p:spPr>
          <a:xfrm>
            <a:off x="6889527" y="1216601"/>
            <a:ext cx="2229100" cy="2638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1A8A525-7669-404F-9B60-4B265DCFDBF1}"/>
              </a:ext>
            </a:extLst>
          </p:cNvPr>
          <p:cNvSpPr/>
          <p:nvPr/>
        </p:nvSpPr>
        <p:spPr>
          <a:xfrm>
            <a:off x="8241200" y="1205444"/>
            <a:ext cx="558524" cy="3441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0C8D495-183D-4FF0-A9BB-7DAE09285377}"/>
              </a:ext>
            </a:extLst>
          </p:cNvPr>
          <p:cNvSpPr/>
          <p:nvPr/>
        </p:nvSpPr>
        <p:spPr>
          <a:xfrm>
            <a:off x="3412942" y="1229610"/>
            <a:ext cx="2157838" cy="233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0F5DC4B-EA58-4DA3-B853-98912C397FAA}"/>
              </a:ext>
            </a:extLst>
          </p:cNvPr>
          <p:cNvSpPr/>
          <p:nvPr/>
        </p:nvSpPr>
        <p:spPr>
          <a:xfrm>
            <a:off x="4081115" y="5362712"/>
            <a:ext cx="868197" cy="775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6E4AFF5-D7F0-4156-B089-CF28EDC6881F}"/>
              </a:ext>
            </a:extLst>
          </p:cNvPr>
          <p:cNvSpPr txBox="1"/>
          <p:nvPr/>
        </p:nvSpPr>
        <p:spPr>
          <a:xfrm>
            <a:off x="4650374" y="4002713"/>
            <a:ext cx="76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1973</a:t>
            </a:r>
          </a:p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1977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CD66977-8380-4FB7-A821-037B057BEF7C}"/>
              </a:ext>
            </a:extLst>
          </p:cNvPr>
          <p:cNvSpPr txBox="1"/>
          <p:nvPr/>
        </p:nvSpPr>
        <p:spPr>
          <a:xfrm>
            <a:off x="4650374" y="4830251"/>
            <a:ext cx="76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1971</a:t>
            </a:r>
          </a:p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1975</a:t>
            </a:r>
          </a:p>
          <a:p>
            <a:endParaRPr lang="en-GB" sz="2400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1C320F0-DF4C-4012-A97B-A43DB43CA2B8}"/>
              </a:ext>
            </a:extLst>
          </p:cNvPr>
          <p:cNvSpPr txBox="1"/>
          <p:nvPr/>
        </p:nvSpPr>
        <p:spPr>
          <a:xfrm>
            <a:off x="3141635" y="2503088"/>
            <a:ext cx="76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1970</a:t>
            </a:r>
          </a:p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1974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8375355-C8A6-4EFE-993E-789B98C81E62}"/>
              </a:ext>
            </a:extLst>
          </p:cNvPr>
          <p:cNvSpPr txBox="1"/>
          <p:nvPr/>
        </p:nvSpPr>
        <p:spPr>
          <a:xfrm>
            <a:off x="6000310" y="5595253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γ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AB20E63-BCF6-455A-AEB2-759472FCD53F}"/>
              </a:ext>
            </a:extLst>
          </p:cNvPr>
          <p:cNvSpPr txBox="1"/>
          <p:nvPr/>
        </p:nvSpPr>
        <p:spPr>
          <a:xfrm>
            <a:off x="3383731" y="5517232"/>
            <a:ext cx="2424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Stanford positron electron asymmetric rings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9B93A0A-5D8E-4958-8961-2D1A8BA91237}"/>
              </a:ext>
            </a:extLst>
          </p:cNvPr>
          <p:cNvSpPr txBox="1"/>
          <p:nvPr/>
        </p:nvSpPr>
        <p:spPr>
          <a:xfrm>
            <a:off x="1991544" y="2132856"/>
            <a:ext cx="2424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SPEAR  &amp;  AGS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DC53C56-7FDF-4305-A225-688C545CAD07}"/>
              </a:ext>
            </a:extLst>
          </p:cNvPr>
          <p:cNvSpPr txBox="1"/>
          <p:nvPr/>
        </p:nvSpPr>
        <p:spPr>
          <a:xfrm>
            <a:off x="3660450" y="3348281"/>
            <a:ext cx="2003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Brookhaven</a:t>
            </a:r>
          </a:p>
          <a:p>
            <a:pPr algn="ctr"/>
            <a:r>
              <a:rPr lang="en-GB" sz="24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Nation Labs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5D5B0CD-1479-4158-B52B-FAE561E1C5E4}"/>
              </a:ext>
            </a:extLst>
          </p:cNvPr>
          <p:cNvSpPr/>
          <p:nvPr/>
        </p:nvSpPr>
        <p:spPr>
          <a:xfrm>
            <a:off x="191344" y="2790292"/>
            <a:ext cx="1826785" cy="130726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ABA3FD8-1FF0-4AFE-B335-E8A97183442B}"/>
              </a:ext>
            </a:extLst>
          </p:cNvPr>
          <p:cNvSpPr/>
          <p:nvPr/>
        </p:nvSpPr>
        <p:spPr>
          <a:xfrm>
            <a:off x="191344" y="1052737"/>
            <a:ext cx="1826785" cy="11888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E97ED4A-FAD1-4D27-B57E-4C3D7998EF10}"/>
              </a:ext>
            </a:extLst>
          </p:cNvPr>
          <p:cNvSpPr/>
          <p:nvPr/>
        </p:nvSpPr>
        <p:spPr>
          <a:xfrm>
            <a:off x="3912810" y="4667659"/>
            <a:ext cx="1403854" cy="734389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303EDFB-32B5-42A4-A934-4C4433425309}"/>
              </a:ext>
            </a:extLst>
          </p:cNvPr>
          <p:cNvSpPr/>
          <p:nvPr/>
        </p:nvSpPr>
        <p:spPr>
          <a:xfrm>
            <a:off x="3921124" y="3857329"/>
            <a:ext cx="1403854" cy="734389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8434C64-8411-4D96-AA2B-C67081E45402}"/>
              </a:ext>
            </a:extLst>
          </p:cNvPr>
          <p:cNvSpPr/>
          <p:nvPr/>
        </p:nvSpPr>
        <p:spPr>
          <a:xfrm>
            <a:off x="2523255" y="2343589"/>
            <a:ext cx="1318160" cy="734389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FC3005A-7C11-B748-9557-46E15DB79AD4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8E10229-6DBC-BF4F-99F0-00459DBCC458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Fundamentals</a:t>
            </a:r>
          </a:p>
        </p:txBody>
      </p:sp>
      <p:sp>
        <p:nvSpPr>
          <p:cNvPr id="87" name="Slide Number Placeholder 9">
            <a:extLst>
              <a:ext uri="{FF2B5EF4-FFF2-40B4-BE49-F238E27FC236}">
                <a16:creationId xmlns:a16="http://schemas.microsoft.com/office/drawing/2014/main" id="{AB97D3A5-4177-A64B-A093-805AF368BC9E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34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Picture 4">
            <a:extLst>
              <a:ext uri="{FF2B5EF4-FFF2-40B4-BE49-F238E27FC236}">
                <a16:creationId xmlns:a16="http://schemas.microsoft.com/office/drawing/2014/main" id="{6E0BA14C-579A-7643-85DE-03C7A8F72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 descr="A picture containing icon&#10;&#10;Description automatically generated">
            <a:extLst>
              <a:ext uri="{FF2B5EF4-FFF2-40B4-BE49-F238E27FC236}">
                <a16:creationId xmlns:a16="http://schemas.microsoft.com/office/drawing/2014/main" id="{60AF9018-F9E0-F247-A9CB-422A52C769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22DDE5EA-0B74-654D-B019-D6D071C2C776}"/>
              </a:ext>
            </a:extLst>
          </p:cNvPr>
          <p:cNvSpPr/>
          <p:nvPr/>
        </p:nvSpPr>
        <p:spPr>
          <a:xfrm>
            <a:off x="19799" y="6421258"/>
            <a:ext cx="1946024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Model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032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E3BBC470-0C14-8644-9E1D-73F3E1251EC3}"/>
              </a:ext>
            </a:extLst>
          </p:cNvPr>
          <p:cNvSpPr>
            <a:spLocks noGrp="1"/>
          </p:cNvSpPr>
          <p:nvPr/>
        </p:nvSpPr>
        <p:spPr>
          <a:xfrm>
            <a:off x="160524" y="1101824"/>
            <a:ext cx="8042276" cy="4559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Quantum physics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Solar radiation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Quark model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Next generation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Forces incarnate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Forces unite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Standard model</a:t>
            </a: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0C3AE0-242C-4484-9E15-1978666CA124}"/>
              </a:ext>
            </a:extLst>
          </p:cNvPr>
          <p:cNvGrpSpPr/>
          <p:nvPr/>
        </p:nvGrpSpPr>
        <p:grpSpPr>
          <a:xfrm>
            <a:off x="2005117" y="1216844"/>
            <a:ext cx="8181765" cy="4038239"/>
            <a:chOff x="1034491" y="18429237"/>
            <a:chExt cx="19292171" cy="952195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1A0FF5A-F59F-4823-BFFC-CA6E6DF7209F}"/>
                </a:ext>
              </a:extLst>
            </p:cNvPr>
            <p:cNvGrpSpPr/>
            <p:nvPr/>
          </p:nvGrpSpPr>
          <p:grpSpPr>
            <a:xfrm rot="10800000">
              <a:off x="1034491" y="18429237"/>
              <a:ext cx="19292171" cy="9521958"/>
              <a:chOff x="1177684" y="18429237"/>
              <a:chExt cx="19292171" cy="9521958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3997046-F671-4A1B-B23D-14915A01814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12927861" y="18429237"/>
                <a:ext cx="7541994" cy="8113957"/>
                <a:chOff x="908735" y="3732019"/>
                <a:chExt cx="7541994" cy="8113957"/>
              </a:xfrm>
            </p:grpSpPr>
            <p:pic>
              <p:nvPicPr>
                <p:cNvPr id="50" name="Picture 49" descr="Image result for standard model particle masses">
                  <a:extLst>
                    <a:ext uri="{FF2B5EF4-FFF2-40B4-BE49-F238E27FC236}">
                      <a16:creationId xmlns:a16="http://schemas.microsoft.com/office/drawing/2014/main" id="{2DBC225B-D110-415B-9B69-7D0C2C539F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549" r="4641" b="54039"/>
                <a:stretch/>
              </p:blipFill>
              <p:spPr bwMode="auto">
                <a:xfrm>
                  <a:off x="4327908" y="3732019"/>
                  <a:ext cx="4122821" cy="41326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50" descr="Image result for standard model particle masses">
                  <a:extLst>
                    <a:ext uri="{FF2B5EF4-FFF2-40B4-BE49-F238E27FC236}">
                      <a16:creationId xmlns:a16="http://schemas.microsoft.com/office/drawing/2014/main" id="{E1FBB67A-4C29-4EA7-80A4-BCBCD49F79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269" t="22321" r="37290" b="60640"/>
                <a:stretch/>
              </p:blipFill>
              <p:spPr bwMode="auto">
                <a:xfrm>
                  <a:off x="5294446" y="8521249"/>
                  <a:ext cx="1997243" cy="15320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51" descr="Image result for standard model particle masses">
                  <a:extLst>
                    <a:ext uri="{FF2B5EF4-FFF2-40B4-BE49-F238E27FC236}">
                      <a16:creationId xmlns:a16="http://schemas.microsoft.com/office/drawing/2014/main" id="{9CFF9077-88AB-4B0C-8B2B-95D9E1B92B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28387" r="63854" b="64655"/>
                <a:stretch/>
              </p:blipFill>
              <p:spPr bwMode="auto">
                <a:xfrm>
                  <a:off x="2671773" y="9089624"/>
                  <a:ext cx="842014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52" descr="Image result for standard model particle masses">
                  <a:extLst>
                    <a:ext uri="{FF2B5EF4-FFF2-40B4-BE49-F238E27FC236}">
                      <a16:creationId xmlns:a16="http://schemas.microsoft.com/office/drawing/2014/main" id="{E7A18AE2-C6B8-48F7-AFBA-C69DBFA58C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16255" r="62114" b="71434"/>
                <a:stretch/>
              </p:blipFill>
              <p:spPr bwMode="auto">
                <a:xfrm>
                  <a:off x="2671773" y="5228608"/>
                  <a:ext cx="1082645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53" descr="Image result for standard model particle masses">
                  <a:extLst>
                    <a:ext uri="{FF2B5EF4-FFF2-40B4-BE49-F238E27FC236}">
                      <a16:creationId xmlns:a16="http://schemas.microsoft.com/office/drawing/2014/main" id="{14616E55-8A3C-46A0-A46A-6597DDAABF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6" t="28456" r="85776" b="64586"/>
                <a:stretch/>
              </p:blipFill>
              <p:spPr bwMode="auto">
                <a:xfrm>
                  <a:off x="1281912" y="9116580"/>
                  <a:ext cx="852813" cy="63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54" descr="Image result for standard model particle masses">
                  <a:extLst>
                    <a:ext uri="{FF2B5EF4-FFF2-40B4-BE49-F238E27FC236}">
                      <a16:creationId xmlns:a16="http://schemas.microsoft.com/office/drawing/2014/main" id="{C94F3037-846C-47CF-866D-502A5C2921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85" t="19288" r="88095" b="73754"/>
                <a:stretch/>
              </p:blipFill>
              <p:spPr bwMode="auto">
                <a:xfrm>
                  <a:off x="1281912" y="5485509"/>
                  <a:ext cx="625246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55" descr="Image result for standard model particle masses">
                  <a:extLst>
                    <a:ext uri="{FF2B5EF4-FFF2-40B4-BE49-F238E27FC236}">
                      <a16:creationId xmlns:a16="http://schemas.microsoft.com/office/drawing/2014/main" id="{8CE59E51-76DE-4652-86EC-BFA01BF072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49" t="74378" r="37886" b="13310"/>
                <a:stretch/>
              </p:blipFill>
              <p:spPr bwMode="auto">
                <a:xfrm>
                  <a:off x="5803829" y="10739071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56" descr="Image result for standard model particle masses">
                  <a:extLst>
                    <a:ext uri="{FF2B5EF4-FFF2-40B4-BE49-F238E27FC236}">
                      <a16:creationId xmlns:a16="http://schemas.microsoft.com/office/drawing/2014/main" id="{25DB729D-2469-4993-B071-08C4780839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820" t="74506" r="60915" b="13182"/>
                <a:stretch/>
              </p:blipFill>
              <p:spPr bwMode="auto">
                <a:xfrm>
                  <a:off x="2503232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57" descr="Image result for standard model particle masses">
                  <a:extLst>
                    <a:ext uri="{FF2B5EF4-FFF2-40B4-BE49-F238E27FC236}">
                      <a16:creationId xmlns:a16="http://schemas.microsoft.com/office/drawing/2014/main" id="{30673FAE-FDE1-4872-B95A-D82984A1D3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8" t="74506" r="83927" b="13182"/>
                <a:stretch/>
              </p:blipFill>
              <p:spPr bwMode="auto">
                <a:xfrm>
                  <a:off x="908735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7F6965A-7F60-4CB8-95FB-F6D7060F65B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 flipH="1">
                <a:off x="1177684" y="18429237"/>
                <a:ext cx="10974738" cy="9521958"/>
                <a:chOff x="908735" y="2324018"/>
                <a:chExt cx="11350150" cy="9521958"/>
              </a:xfrm>
            </p:grpSpPr>
            <p:pic>
              <p:nvPicPr>
                <p:cNvPr id="40" name="Picture 39" descr="Image result for standard model particle masses">
                  <a:extLst>
                    <a:ext uri="{FF2B5EF4-FFF2-40B4-BE49-F238E27FC236}">
                      <a16:creationId xmlns:a16="http://schemas.microsoft.com/office/drawing/2014/main" id="{69F97E7C-F187-4564-99C6-2724A08AC4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549" r="4641" b="54039"/>
                <a:stretch/>
              </p:blipFill>
              <p:spPr bwMode="auto">
                <a:xfrm>
                  <a:off x="4327908" y="3732019"/>
                  <a:ext cx="4122821" cy="41326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40" descr="Image result for standard model particle masses">
                  <a:extLst>
                    <a:ext uri="{FF2B5EF4-FFF2-40B4-BE49-F238E27FC236}">
                      <a16:creationId xmlns:a16="http://schemas.microsoft.com/office/drawing/2014/main" id="{F6CEAAF0-0E52-441F-923B-E4082DCC17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269" t="22321" r="37290" b="60640"/>
                <a:stretch/>
              </p:blipFill>
              <p:spPr bwMode="auto">
                <a:xfrm>
                  <a:off x="5294446" y="8521249"/>
                  <a:ext cx="1997243" cy="15320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41" descr="Image result for standard model particle masses">
                  <a:extLst>
                    <a:ext uri="{FF2B5EF4-FFF2-40B4-BE49-F238E27FC236}">
                      <a16:creationId xmlns:a16="http://schemas.microsoft.com/office/drawing/2014/main" id="{191C602F-CF80-4951-9CBF-12EDEEF739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28387" r="63854" b="64655"/>
                <a:stretch/>
              </p:blipFill>
              <p:spPr bwMode="auto">
                <a:xfrm>
                  <a:off x="2671773" y="9089624"/>
                  <a:ext cx="842014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42" descr="Image result for standard model particle masses">
                  <a:extLst>
                    <a:ext uri="{FF2B5EF4-FFF2-40B4-BE49-F238E27FC236}">
                      <a16:creationId xmlns:a16="http://schemas.microsoft.com/office/drawing/2014/main" id="{2CE6774C-A64A-480B-A573-057439F568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16255" r="62114" b="71434"/>
                <a:stretch/>
              </p:blipFill>
              <p:spPr bwMode="auto">
                <a:xfrm>
                  <a:off x="2671773" y="5228608"/>
                  <a:ext cx="1082645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43" descr="Image result for standard model particle masses">
                  <a:extLst>
                    <a:ext uri="{FF2B5EF4-FFF2-40B4-BE49-F238E27FC236}">
                      <a16:creationId xmlns:a16="http://schemas.microsoft.com/office/drawing/2014/main" id="{13C29C51-2CAB-4101-A80B-BAB38185FD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6" t="28456" r="85776" b="64586"/>
                <a:stretch/>
              </p:blipFill>
              <p:spPr bwMode="auto">
                <a:xfrm>
                  <a:off x="1281912" y="9116580"/>
                  <a:ext cx="852813" cy="63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44" descr="Image result for standard model particle masses">
                  <a:extLst>
                    <a:ext uri="{FF2B5EF4-FFF2-40B4-BE49-F238E27FC236}">
                      <a16:creationId xmlns:a16="http://schemas.microsoft.com/office/drawing/2014/main" id="{DDAC7E5B-F2EA-4C09-9C29-4A9A9B31AD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85" t="19288" r="88095" b="73754"/>
                <a:stretch/>
              </p:blipFill>
              <p:spPr bwMode="auto">
                <a:xfrm>
                  <a:off x="1281912" y="5485509"/>
                  <a:ext cx="625246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6" name="Picture 45" descr="Image result for standard model particle masses">
                  <a:extLst>
                    <a:ext uri="{FF2B5EF4-FFF2-40B4-BE49-F238E27FC236}">
                      <a16:creationId xmlns:a16="http://schemas.microsoft.com/office/drawing/2014/main" id="{87B4C3C3-C5AC-4EC8-A967-1C2D2187CF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49" t="74378" r="37886" b="13310"/>
                <a:stretch/>
              </p:blipFill>
              <p:spPr bwMode="auto">
                <a:xfrm>
                  <a:off x="5803829" y="10739071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" name="Picture 46" descr="Image result for standard model particle masses">
                  <a:extLst>
                    <a:ext uri="{FF2B5EF4-FFF2-40B4-BE49-F238E27FC236}">
                      <a16:creationId xmlns:a16="http://schemas.microsoft.com/office/drawing/2014/main" id="{ABBC7C42-BD81-448C-9FB4-F730920304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820" t="74506" r="60915" b="13182"/>
                <a:stretch/>
              </p:blipFill>
              <p:spPr bwMode="auto">
                <a:xfrm>
                  <a:off x="2503232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47" descr="Image result for standard model particle masses">
                  <a:extLst>
                    <a:ext uri="{FF2B5EF4-FFF2-40B4-BE49-F238E27FC236}">
                      <a16:creationId xmlns:a16="http://schemas.microsoft.com/office/drawing/2014/main" id="{F2D7D00C-5DF9-4CE0-8063-2FB8979F01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8" t="74506" r="83927" b="13182"/>
                <a:stretch/>
              </p:blipFill>
              <p:spPr bwMode="auto">
                <a:xfrm>
                  <a:off x="908735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48" descr="Image result for standard model particle masses">
                  <a:extLst>
                    <a:ext uri="{FF2B5EF4-FFF2-40B4-BE49-F238E27FC236}">
                      <a16:creationId xmlns:a16="http://schemas.microsoft.com/office/drawing/2014/main" id="{B8705F14-62C1-4175-AE9A-3C1A0E430A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4664" b="53361"/>
                <a:stretch/>
              </p:blipFill>
              <p:spPr bwMode="auto">
                <a:xfrm>
                  <a:off x="9259835" y="2324018"/>
                  <a:ext cx="2999050" cy="30180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E5DFA79-6EF1-49FB-B29D-F61A8A13B90B}"/>
                  </a:ext>
                </a:extLst>
              </p:cNvPr>
              <p:cNvGrpSpPr/>
              <p:nvPr/>
            </p:nvGrpSpPr>
            <p:grpSpPr>
              <a:xfrm rot="10800000">
                <a:off x="10672206" y="19771503"/>
                <a:ext cx="1499527" cy="8179692"/>
                <a:chOff x="8554884" y="9517733"/>
                <a:chExt cx="1499527" cy="8179692"/>
              </a:xfrm>
            </p:grpSpPr>
            <p:pic>
              <p:nvPicPr>
                <p:cNvPr id="37" name="Picture 36" descr="Image result for standard model particle masses">
                  <a:extLst>
                    <a:ext uri="{FF2B5EF4-FFF2-40B4-BE49-F238E27FC236}">
                      <a16:creationId xmlns:a16="http://schemas.microsoft.com/office/drawing/2014/main" id="{4C563F66-9BDD-490F-9E56-7ED088444B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301" b="52344"/>
                <a:stretch/>
              </p:blipFill>
              <p:spPr bwMode="auto">
                <a:xfrm>
                  <a:off x="9075046" y="15739025"/>
                  <a:ext cx="979363" cy="1958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37" descr="Image result for standard model particle masses">
                  <a:extLst>
                    <a:ext uri="{FF2B5EF4-FFF2-40B4-BE49-F238E27FC236}">
                      <a16:creationId xmlns:a16="http://schemas.microsoft.com/office/drawing/2014/main" id="{83D404D8-9BA0-498D-8234-3F434EB679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502" b="53459"/>
                <a:stretch/>
              </p:blipFill>
              <p:spPr bwMode="auto">
                <a:xfrm>
                  <a:off x="8954731" y="12970742"/>
                  <a:ext cx="1099680" cy="21757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38" descr="Image result for standard model particle masses">
                  <a:extLst>
                    <a:ext uri="{FF2B5EF4-FFF2-40B4-BE49-F238E27FC236}">
                      <a16:creationId xmlns:a16="http://schemas.microsoft.com/office/drawing/2014/main" id="{52BC46BA-3BFA-4D02-A58C-CBC90E0768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729" b="53361"/>
                <a:stretch/>
              </p:blipFill>
              <p:spPr bwMode="auto">
                <a:xfrm>
                  <a:off x="8554884" y="9517733"/>
                  <a:ext cx="1499526" cy="30180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32" name="Picture 31" descr="Image result for standard model particle masses">
              <a:extLst>
                <a:ext uri="{FF2B5EF4-FFF2-40B4-BE49-F238E27FC236}">
                  <a16:creationId xmlns:a16="http://schemas.microsoft.com/office/drawing/2014/main" id="{20765D77-60E4-454C-93D1-E8B1863756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05" r="4209" b="53459"/>
            <a:stretch/>
          </p:blipFill>
          <p:spPr bwMode="auto">
            <a:xfrm flipH="1">
              <a:off x="9738546" y="21882246"/>
              <a:ext cx="2126612" cy="2175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Image result for standard model particle masses">
              <a:extLst>
                <a:ext uri="{FF2B5EF4-FFF2-40B4-BE49-F238E27FC236}">
                  <a16:creationId xmlns:a16="http://schemas.microsoft.com/office/drawing/2014/main" id="{73A6A2CF-7C05-4328-97B9-E94D281BA4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05" b="52344"/>
            <a:stretch/>
          </p:blipFill>
          <p:spPr bwMode="auto">
            <a:xfrm flipH="1">
              <a:off x="9598145" y="24650529"/>
              <a:ext cx="2126612" cy="19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40BB8A66-0E40-4927-89EB-C0493EF2F498}"/>
              </a:ext>
            </a:extLst>
          </p:cNvPr>
          <p:cNvSpPr txBox="1"/>
          <p:nvPr/>
        </p:nvSpPr>
        <p:spPr>
          <a:xfrm>
            <a:off x="5968956" y="164536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BAC1C80-ADC2-4869-A942-81266186AFF3}"/>
              </a:ext>
            </a:extLst>
          </p:cNvPr>
          <p:cNvSpPr txBox="1"/>
          <p:nvPr/>
        </p:nvSpPr>
        <p:spPr>
          <a:xfrm>
            <a:off x="6000244" y="2931791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3EE421-29E6-4A7C-8A94-4B7592034C45}"/>
              </a:ext>
            </a:extLst>
          </p:cNvPr>
          <p:cNvSpPr txBox="1"/>
          <p:nvPr/>
        </p:nvSpPr>
        <p:spPr>
          <a:xfrm>
            <a:off x="5952604" y="4079726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7A0A78-929C-45C5-9C67-42AEAD86F18A}"/>
              </a:ext>
            </a:extLst>
          </p:cNvPr>
          <p:cNvSpPr txBox="1"/>
          <p:nvPr/>
        </p:nvSpPr>
        <p:spPr>
          <a:xfrm>
            <a:off x="4174965" y="2529769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D863695-59B9-4975-871B-2227FC579DD5}"/>
              </a:ext>
            </a:extLst>
          </p:cNvPr>
          <p:cNvSpPr txBox="1"/>
          <p:nvPr/>
        </p:nvSpPr>
        <p:spPr>
          <a:xfrm>
            <a:off x="4174965" y="402383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658692A-2580-4DF2-B5FE-DC8F669777F2}"/>
              </a:ext>
            </a:extLst>
          </p:cNvPr>
          <p:cNvSpPr txBox="1"/>
          <p:nvPr/>
        </p:nvSpPr>
        <p:spPr>
          <a:xfrm>
            <a:off x="4184974" y="4835699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bg1"/>
                </a:solidFill>
              </a:rPr>
              <a:t>τ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250541B-25FC-4E9D-8CDE-A7CDEFFB0494}"/>
              </a:ext>
            </a:extLst>
          </p:cNvPr>
          <p:cNvSpPr txBox="1"/>
          <p:nvPr/>
        </p:nvSpPr>
        <p:spPr>
          <a:xfrm>
            <a:off x="2780291" y="5070417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µ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72F22FD-CED2-41DA-9F99-A4666FD770EA}"/>
              </a:ext>
            </a:extLst>
          </p:cNvPr>
          <p:cNvSpPr txBox="1"/>
          <p:nvPr/>
        </p:nvSpPr>
        <p:spPr>
          <a:xfrm>
            <a:off x="2132194" y="5092698"/>
            <a:ext cx="76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endParaRPr lang="en-GB" i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116060-EF3F-4D48-91A2-EE25D1A8ECF7}"/>
              </a:ext>
            </a:extLst>
          </p:cNvPr>
          <p:cNvSpPr txBox="1"/>
          <p:nvPr/>
        </p:nvSpPr>
        <p:spPr>
          <a:xfrm>
            <a:off x="2770966" y="4264392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C7D0FA-9B5E-49DF-B8A0-40BB947947E0}"/>
              </a:ext>
            </a:extLst>
          </p:cNvPr>
          <p:cNvSpPr txBox="1"/>
          <p:nvPr/>
        </p:nvSpPr>
        <p:spPr>
          <a:xfrm>
            <a:off x="2162039" y="4257815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B6844C2-F841-4D79-A640-37FF11DB380B}"/>
              </a:ext>
            </a:extLst>
          </p:cNvPr>
          <p:cNvSpPr txBox="1"/>
          <p:nvPr/>
        </p:nvSpPr>
        <p:spPr>
          <a:xfrm>
            <a:off x="2790490" y="2498725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ED05695-7BB1-460D-A22D-1DD083CF2F8E}"/>
              </a:ext>
            </a:extLst>
          </p:cNvPr>
          <p:cNvSpPr txBox="1"/>
          <p:nvPr/>
        </p:nvSpPr>
        <p:spPr>
          <a:xfrm>
            <a:off x="2203760" y="270051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D2EC944-38A2-4033-BEBE-5EF22318396C}"/>
              </a:ext>
            </a:extLst>
          </p:cNvPr>
          <p:cNvSpPr txBox="1"/>
          <p:nvPr/>
        </p:nvSpPr>
        <p:spPr>
          <a:xfrm>
            <a:off x="2752817" y="5594589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r>
              <a:rPr lang="en-GB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µ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8627B4-F2F1-46AA-99DC-198A7C9AB07C}"/>
              </a:ext>
            </a:extLst>
          </p:cNvPr>
          <p:cNvSpPr txBox="1"/>
          <p:nvPr/>
        </p:nvSpPr>
        <p:spPr>
          <a:xfrm>
            <a:off x="2143890" y="5588012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r>
              <a:rPr lang="en-GB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D42D784-1D9C-49C0-BB5D-AE23CE20C2BC}"/>
              </a:ext>
            </a:extLst>
          </p:cNvPr>
          <p:cNvSpPr txBox="1"/>
          <p:nvPr/>
        </p:nvSpPr>
        <p:spPr>
          <a:xfrm>
            <a:off x="4181662" y="5582952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r>
              <a:rPr lang="el-GR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τ</a:t>
            </a:r>
            <a:endParaRPr lang="en-GB" i="1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0A566A9-A45B-421B-A84E-EA7DC5AF3E27}"/>
              </a:ext>
            </a:extLst>
          </p:cNvPr>
          <p:cNvSpPr/>
          <p:nvPr/>
        </p:nvSpPr>
        <p:spPr>
          <a:xfrm>
            <a:off x="6889527" y="1216601"/>
            <a:ext cx="2229100" cy="2638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1A8A525-7669-404F-9B60-4B265DCFDBF1}"/>
              </a:ext>
            </a:extLst>
          </p:cNvPr>
          <p:cNvSpPr/>
          <p:nvPr/>
        </p:nvSpPr>
        <p:spPr>
          <a:xfrm>
            <a:off x="8241200" y="1205444"/>
            <a:ext cx="558524" cy="3441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0C8D495-183D-4FF0-A9BB-7DAE09285377}"/>
              </a:ext>
            </a:extLst>
          </p:cNvPr>
          <p:cNvSpPr/>
          <p:nvPr/>
        </p:nvSpPr>
        <p:spPr>
          <a:xfrm>
            <a:off x="3412942" y="1428460"/>
            <a:ext cx="1991736" cy="233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0F5DC4B-EA58-4DA3-B853-98912C397FAA}"/>
              </a:ext>
            </a:extLst>
          </p:cNvPr>
          <p:cNvSpPr/>
          <p:nvPr/>
        </p:nvSpPr>
        <p:spPr>
          <a:xfrm>
            <a:off x="4074546" y="5322185"/>
            <a:ext cx="868197" cy="850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F1DFB71-D1FA-41EB-84DF-7FD20F621065}"/>
              </a:ext>
            </a:extLst>
          </p:cNvPr>
          <p:cNvSpPr txBox="1"/>
          <p:nvPr/>
        </p:nvSpPr>
        <p:spPr>
          <a:xfrm>
            <a:off x="6005823" y="4955976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8375355-C8A6-4EFE-993E-789B98C81E62}"/>
              </a:ext>
            </a:extLst>
          </p:cNvPr>
          <p:cNvSpPr txBox="1"/>
          <p:nvPr/>
        </p:nvSpPr>
        <p:spPr>
          <a:xfrm>
            <a:off x="6000310" y="5595253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γ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1B6D8A8-B55A-446D-A892-D18FF2CB0B96}"/>
              </a:ext>
            </a:extLst>
          </p:cNvPr>
          <p:cNvSpPr/>
          <p:nvPr/>
        </p:nvSpPr>
        <p:spPr>
          <a:xfrm flipH="1">
            <a:off x="5467967" y="1216599"/>
            <a:ext cx="1549966" cy="1359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4B0221B-77B7-42D1-919E-477F3A5BC44B}"/>
              </a:ext>
            </a:extLst>
          </p:cNvPr>
          <p:cNvSpPr/>
          <p:nvPr/>
        </p:nvSpPr>
        <p:spPr>
          <a:xfrm>
            <a:off x="5246508" y="1124744"/>
            <a:ext cx="1698983" cy="398342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0C29283-71FA-41A2-A150-DB6EA1EF8A60}"/>
              </a:ext>
            </a:extLst>
          </p:cNvPr>
          <p:cNvSpPr txBox="1"/>
          <p:nvPr/>
        </p:nvSpPr>
        <p:spPr>
          <a:xfrm>
            <a:off x="6465524" y="3519564"/>
            <a:ext cx="76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1968</a:t>
            </a:r>
          </a:p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1983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622A694-7C79-4B39-9D37-DD018B49E737}"/>
              </a:ext>
            </a:extLst>
          </p:cNvPr>
          <p:cNvSpPr txBox="1"/>
          <p:nvPr/>
        </p:nvSpPr>
        <p:spPr>
          <a:xfrm>
            <a:off x="6264309" y="4948733"/>
            <a:ext cx="76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1962</a:t>
            </a:r>
          </a:p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1978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0B94F28-3ECB-400E-8E75-0D79EC90C13D}"/>
              </a:ext>
            </a:extLst>
          </p:cNvPr>
          <p:cNvSpPr txBox="1"/>
          <p:nvPr/>
        </p:nvSpPr>
        <p:spPr>
          <a:xfrm>
            <a:off x="6306414" y="5614203"/>
            <a:ext cx="2003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Double storage</a:t>
            </a:r>
          </a:p>
          <a:p>
            <a:pPr algn="ctr"/>
            <a:r>
              <a:rPr lang="en-GB" sz="24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ring at DESY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976801C-C15D-43D0-9812-1A7270C0F26A}"/>
              </a:ext>
            </a:extLst>
          </p:cNvPr>
          <p:cNvSpPr/>
          <p:nvPr/>
        </p:nvSpPr>
        <p:spPr>
          <a:xfrm>
            <a:off x="191344" y="3212976"/>
            <a:ext cx="1826785" cy="7964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B380816-62C5-4D96-9982-95A8969CFF0F}"/>
              </a:ext>
            </a:extLst>
          </p:cNvPr>
          <p:cNvSpPr/>
          <p:nvPr/>
        </p:nvSpPr>
        <p:spPr>
          <a:xfrm>
            <a:off x="191344" y="1052737"/>
            <a:ext cx="1826785" cy="16765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CBC777A-99EE-493F-B611-59EF8232546D}"/>
              </a:ext>
            </a:extLst>
          </p:cNvPr>
          <p:cNvSpPr txBox="1"/>
          <p:nvPr/>
        </p:nvSpPr>
        <p:spPr>
          <a:xfrm>
            <a:off x="5173844" y="2024307"/>
            <a:ext cx="2281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Super proton anti-proton synchrotron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B72177F2-44B4-4EB4-9EC0-A68218BC8E32}"/>
              </a:ext>
            </a:extLst>
          </p:cNvPr>
          <p:cNvSpPr/>
          <p:nvPr/>
        </p:nvSpPr>
        <p:spPr>
          <a:xfrm>
            <a:off x="5922730" y="4851422"/>
            <a:ext cx="950952" cy="599481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A4A46CB-C4E0-4297-8D26-0F3CE1CB01C9}"/>
              </a:ext>
            </a:extLst>
          </p:cNvPr>
          <p:cNvSpPr/>
          <p:nvPr/>
        </p:nvSpPr>
        <p:spPr>
          <a:xfrm>
            <a:off x="5540695" y="2562225"/>
            <a:ext cx="1509922" cy="2194271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1EDACFF-6CE8-7E45-BD1A-BAF0F07A5BB7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2BBE053-ECF7-7149-9099-1F21BCA362B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Fundamentals</a:t>
            </a:r>
          </a:p>
        </p:txBody>
      </p:sp>
      <p:sp>
        <p:nvSpPr>
          <p:cNvPr id="85" name="Slide Number Placeholder 9">
            <a:extLst>
              <a:ext uri="{FF2B5EF4-FFF2-40B4-BE49-F238E27FC236}">
                <a16:creationId xmlns:a16="http://schemas.microsoft.com/office/drawing/2014/main" id="{FC9EC807-F54E-1840-8DD6-C0CCE5F286BD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35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" name="Picture 4">
            <a:extLst>
              <a:ext uri="{FF2B5EF4-FFF2-40B4-BE49-F238E27FC236}">
                <a16:creationId xmlns:a16="http://schemas.microsoft.com/office/drawing/2014/main" id="{15A8A40E-F673-EE47-9D10-BBD716A68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94" descr="A picture containing icon&#10;&#10;Description automatically generated">
            <a:extLst>
              <a:ext uri="{FF2B5EF4-FFF2-40B4-BE49-F238E27FC236}">
                <a16:creationId xmlns:a16="http://schemas.microsoft.com/office/drawing/2014/main" id="{6276076C-F643-004A-99C6-138806485E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31CCA399-7CA3-2B4F-BD69-39E93150161B}"/>
              </a:ext>
            </a:extLst>
          </p:cNvPr>
          <p:cNvSpPr/>
          <p:nvPr/>
        </p:nvSpPr>
        <p:spPr>
          <a:xfrm>
            <a:off x="19799" y="6421258"/>
            <a:ext cx="1946024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Model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469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ontent Placeholder 2">
            <a:extLst>
              <a:ext uri="{FF2B5EF4-FFF2-40B4-BE49-F238E27FC236}">
                <a16:creationId xmlns:a16="http://schemas.microsoft.com/office/drawing/2014/main" id="{822B3FD2-A4DC-BD4F-AF61-D562E4D697A3}"/>
              </a:ext>
            </a:extLst>
          </p:cNvPr>
          <p:cNvSpPr>
            <a:spLocks noGrp="1"/>
          </p:cNvSpPr>
          <p:nvPr/>
        </p:nvSpPr>
        <p:spPr>
          <a:xfrm>
            <a:off x="160524" y="1101824"/>
            <a:ext cx="8042276" cy="4559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Quantum physics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Solar radiation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Quark model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Next generation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Forces incarnate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Forces unite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Standard model</a:t>
            </a: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0C3AE0-242C-4484-9E15-1978666CA124}"/>
              </a:ext>
            </a:extLst>
          </p:cNvPr>
          <p:cNvGrpSpPr/>
          <p:nvPr/>
        </p:nvGrpSpPr>
        <p:grpSpPr>
          <a:xfrm>
            <a:off x="2005117" y="1216844"/>
            <a:ext cx="8181765" cy="4038239"/>
            <a:chOff x="1034491" y="18429237"/>
            <a:chExt cx="19292171" cy="952195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1A0FF5A-F59F-4823-BFFC-CA6E6DF7209F}"/>
                </a:ext>
              </a:extLst>
            </p:cNvPr>
            <p:cNvGrpSpPr/>
            <p:nvPr/>
          </p:nvGrpSpPr>
          <p:grpSpPr>
            <a:xfrm rot="10800000">
              <a:off x="1034491" y="18429237"/>
              <a:ext cx="19292171" cy="9521958"/>
              <a:chOff x="1177684" y="18429237"/>
              <a:chExt cx="19292171" cy="9521958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3997046-F671-4A1B-B23D-14915A01814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12927861" y="18429237"/>
                <a:ext cx="7541994" cy="8113957"/>
                <a:chOff x="908735" y="3732019"/>
                <a:chExt cx="7541994" cy="8113957"/>
              </a:xfrm>
            </p:grpSpPr>
            <p:pic>
              <p:nvPicPr>
                <p:cNvPr id="50" name="Picture 49" descr="Image result for standard model particle masses">
                  <a:extLst>
                    <a:ext uri="{FF2B5EF4-FFF2-40B4-BE49-F238E27FC236}">
                      <a16:creationId xmlns:a16="http://schemas.microsoft.com/office/drawing/2014/main" id="{2DBC225B-D110-415B-9B69-7D0C2C539F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549" r="4641" b="54039"/>
                <a:stretch/>
              </p:blipFill>
              <p:spPr bwMode="auto">
                <a:xfrm>
                  <a:off x="4327908" y="3732019"/>
                  <a:ext cx="4122821" cy="41326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50" descr="Image result for standard model particle masses">
                  <a:extLst>
                    <a:ext uri="{FF2B5EF4-FFF2-40B4-BE49-F238E27FC236}">
                      <a16:creationId xmlns:a16="http://schemas.microsoft.com/office/drawing/2014/main" id="{E1FBB67A-4C29-4EA7-80A4-BCBCD49F79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269" t="22321" r="37290" b="60640"/>
                <a:stretch/>
              </p:blipFill>
              <p:spPr bwMode="auto">
                <a:xfrm>
                  <a:off x="5294446" y="8521249"/>
                  <a:ext cx="1997243" cy="15320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51" descr="Image result for standard model particle masses">
                  <a:extLst>
                    <a:ext uri="{FF2B5EF4-FFF2-40B4-BE49-F238E27FC236}">
                      <a16:creationId xmlns:a16="http://schemas.microsoft.com/office/drawing/2014/main" id="{9CFF9077-88AB-4B0C-8B2B-95D9E1B92B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28387" r="63854" b="64655"/>
                <a:stretch/>
              </p:blipFill>
              <p:spPr bwMode="auto">
                <a:xfrm>
                  <a:off x="2671773" y="9089624"/>
                  <a:ext cx="842014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52" descr="Image result for standard model particle masses">
                  <a:extLst>
                    <a:ext uri="{FF2B5EF4-FFF2-40B4-BE49-F238E27FC236}">
                      <a16:creationId xmlns:a16="http://schemas.microsoft.com/office/drawing/2014/main" id="{E7A18AE2-C6B8-48F7-AFBA-C69DBFA58C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16255" r="62114" b="71434"/>
                <a:stretch/>
              </p:blipFill>
              <p:spPr bwMode="auto">
                <a:xfrm>
                  <a:off x="2671773" y="5228608"/>
                  <a:ext cx="1082645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53" descr="Image result for standard model particle masses">
                  <a:extLst>
                    <a:ext uri="{FF2B5EF4-FFF2-40B4-BE49-F238E27FC236}">
                      <a16:creationId xmlns:a16="http://schemas.microsoft.com/office/drawing/2014/main" id="{14616E55-8A3C-46A0-A46A-6597DDAABF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6" t="28456" r="85776" b="64586"/>
                <a:stretch/>
              </p:blipFill>
              <p:spPr bwMode="auto">
                <a:xfrm>
                  <a:off x="1281912" y="9116580"/>
                  <a:ext cx="852813" cy="63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54" descr="Image result for standard model particle masses">
                  <a:extLst>
                    <a:ext uri="{FF2B5EF4-FFF2-40B4-BE49-F238E27FC236}">
                      <a16:creationId xmlns:a16="http://schemas.microsoft.com/office/drawing/2014/main" id="{C94F3037-846C-47CF-866D-502A5C2921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85" t="19288" r="88095" b="73754"/>
                <a:stretch/>
              </p:blipFill>
              <p:spPr bwMode="auto">
                <a:xfrm>
                  <a:off x="1281912" y="5485509"/>
                  <a:ext cx="625246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55" descr="Image result for standard model particle masses">
                  <a:extLst>
                    <a:ext uri="{FF2B5EF4-FFF2-40B4-BE49-F238E27FC236}">
                      <a16:creationId xmlns:a16="http://schemas.microsoft.com/office/drawing/2014/main" id="{8CE59E51-76DE-4652-86EC-BFA01BF072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49" t="74378" r="37886" b="13310"/>
                <a:stretch/>
              </p:blipFill>
              <p:spPr bwMode="auto">
                <a:xfrm>
                  <a:off x="5803829" y="10739071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56" descr="Image result for standard model particle masses">
                  <a:extLst>
                    <a:ext uri="{FF2B5EF4-FFF2-40B4-BE49-F238E27FC236}">
                      <a16:creationId xmlns:a16="http://schemas.microsoft.com/office/drawing/2014/main" id="{25DB729D-2469-4993-B071-08C4780839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820" t="74506" r="60915" b="13182"/>
                <a:stretch/>
              </p:blipFill>
              <p:spPr bwMode="auto">
                <a:xfrm>
                  <a:off x="2503232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57" descr="Image result for standard model particle masses">
                  <a:extLst>
                    <a:ext uri="{FF2B5EF4-FFF2-40B4-BE49-F238E27FC236}">
                      <a16:creationId xmlns:a16="http://schemas.microsoft.com/office/drawing/2014/main" id="{30673FAE-FDE1-4872-B95A-D82984A1D3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8" t="74506" r="83927" b="13182"/>
                <a:stretch/>
              </p:blipFill>
              <p:spPr bwMode="auto">
                <a:xfrm>
                  <a:off x="908735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7F6965A-7F60-4CB8-95FB-F6D7060F65B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 flipH="1">
                <a:off x="1177684" y="18429237"/>
                <a:ext cx="10974738" cy="9521958"/>
                <a:chOff x="908735" y="2324018"/>
                <a:chExt cx="11350150" cy="9521958"/>
              </a:xfrm>
            </p:grpSpPr>
            <p:pic>
              <p:nvPicPr>
                <p:cNvPr id="40" name="Picture 39" descr="Image result for standard model particle masses">
                  <a:extLst>
                    <a:ext uri="{FF2B5EF4-FFF2-40B4-BE49-F238E27FC236}">
                      <a16:creationId xmlns:a16="http://schemas.microsoft.com/office/drawing/2014/main" id="{69F97E7C-F187-4564-99C6-2724A08AC4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549" r="4641" b="54039"/>
                <a:stretch/>
              </p:blipFill>
              <p:spPr bwMode="auto">
                <a:xfrm>
                  <a:off x="4327908" y="3732019"/>
                  <a:ext cx="4122821" cy="41326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40" descr="Image result for standard model particle masses">
                  <a:extLst>
                    <a:ext uri="{FF2B5EF4-FFF2-40B4-BE49-F238E27FC236}">
                      <a16:creationId xmlns:a16="http://schemas.microsoft.com/office/drawing/2014/main" id="{F6CEAAF0-0E52-441F-923B-E4082DCC17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269" t="22321" r="37290" b="60640"/>
                <a:stretch/>
              </p:blipFill>
              <p:spPr bwMode="auto">
                <a:xfrm>
                  <a:off x="5294446" y="8521249"/>
                  <a:ext cx="1997243" cy="15320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41" descr="Image result for standard model particle masses">
                  <a:extLst>
                    <a:ext uri="{FF2B5EF4-FFF2-40B4-BE49-F238E27FC236}">
                      <a16:creationId xmlns:a16="http://schemas.microsoft.com/office/drawing/2014/main" id="{191C602F-CF80-4951-9CBF-12EDEEF739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28387" r="63854" b="64655"/>
                <a:stretch/>
              </p:blipFill>
              <p:spPr bwMode="auto">
                <a:xfrm>
                  <a:off x="2671773" y="9089624"/>
                  <a:ext cx="842014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42" descr="Image result for standard model particle masses">
                  <a:extLst>
                    <a:ext uri="{FF2B5EF4-FFF2-40B4-BE49-F238E27FC236}">
                      <a16:creationId xmlns:a16="http://schemas.microsoft.com/office/drawing/2014/main" id="{2CE6774C-A64A-480B-A573-057439F568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16255" r="62114" b="71434"/>
                <a:stretch/>
              </p:blipFill>
              <p:spPr bwMode="auto">
                <a:xfrm>
                  <a:off x="2671773" y="5228608"/>
                  <a:ext cx="1082645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43" descr="Image result for standard model particle masses">
                  <a:extLst>
                    <a:ext uri="{FF2B5EF4-FFF2-40B4-BE49-F238E27FC236}">
                      <a16:creationId xmlns:a16="http://schemas.microsoft.com/office/drawing/2014/main" id="{13C29C51-2CAB-4101-A80B-BAB38185FD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6" t="28456" r="85776" b="64586"/>
                <a:stretch/>
              </p:blipFill>
              <p:spPr bwMode="auto">
                <a:xfrm>
                  <a:off x="1281912" y="9116580"/>
                  <a:ext cx="852813" cy="63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44" descr="Image result for standard model particle masses">
                  <a:extLst>
                    <a:ext uri="{FF2B5EF4-FFF2-40B4-BE49-F238E27FC236}">
                      <a16:creationId xmlns:a16="http://schemas.microsoft.com/office/drawing/2014/main" id="{DDAC7E5B-F2EA-4C09-9C29-4A9A9B31AD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85" t="19288" r="88095" b="73754"/>
                <a:stretch/>
              </p:blipFill>
              <p:spPr bwMode="auto">
                <a:xfrm>
                  <a:off x="1281912" y="5485509"/>
                  <a:ext cx="625246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6" name="Picture 45" descr="Image result for standard model particle masses">
                  <a:extLst>
                    <a:ext uri="{FF2B5EF4-FFF2-40B4-BE49-F238E27FC236}">
                      <a16:creationId xmlns:a16="http://schemas.microsoft.com/office/drawing/2014/main" id="{87B4C3C3-C5AC-4EC8-A967-1C2D2187CF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49" t="74378" r="37886" b="13310"/>
                <a:stretch/>
              </p:blipFill>
              <p:spPr bwMode="auto">
                <a:xfrm>
                  <a:off x="5803829" y="10739071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" name="Picture 46" descr="Image result for standard model particle masses">
                  <a:extLst>
                    <a:ext uri="{FF2B5EF4-FFF2-40B4-BE49-F238E27FC236}">
                      <a16:creationId xmlns:a16="http://schemas.microsoft.com/office/drawing/2014/main" id="{ABBC7C42-BD81-448C-9FB4-F730920304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820" t="74506" r="60915" b="13182"/>
                <a:stretch/>
              </p:blipFill>
              <p:spPr bwMode="auto">
                <a:xfrm>
                  <a:off x="2503232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47" descr="Image result for standard model particle masses">
                  <a:extLst>
                    <a:ext uri="{FF2B5EF4-FFF2-40B4-BE49-F238E27FC236}">
                      <a16:creationId xmlns:a16="http://schemas.microsoft.com/office/drawing/2014/main" id="{F2D7D00C-5DF9-4CE0-8063-2FB8979F01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8" t="74506" r="83927" b="13182"/>
                <a:stretch/>
              </p:blipFill>
              <p:spPr bwMode="auto">
                <a:xfrm>
                  <a:off x="908735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48" descr="Image result for standard model particle masses">
                  <a:extLst>
                    <a:ext uri="{FF2B5EF4-FFF2-40B4-BE49-F238E27FC236}">
                      <a16:creationId xmlns:a16="http://schemas.microsoft.com/office/drawing/2014/main" id="{B8705F14-62C1-4175-AE9A-3C1A0E430A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4664" b="53361"/>
                <a:stretch/>
              </p:blipFill>
              <p:spPr bwMode="auto">
                <a:xfrm>
                  <a:off x="9259835" y="2324018"/>
                  <a:ext cx="2999050" cy="30180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E5DFA79-6EF1-49FB-B29D-F61A8A13B90B}"/>
                  </a:ext>
                </a:extLst>
              </p:cNvPr>
              <p:cNvGrpSpPr/>
              <p:nvPr/>
            </p:nvGrpSpPr>
            <p:grpSpPr>
              <a:xfrm rot="10800000">
                <a:off x="10672206" y="19771503"/>
                <a:ext cx="1499527" cy="8179692"/>
                <a:chOff x="8554884" y="9517733"/>
                <a:chExt cx="1499527" cy="8179692"/>
              </a:xfrm>
            </p:grpSpPr>
            <p:pic>
              <p:nvPicPr>
                <p:cNvPr id="37" name="Picture 36" descr="Image result for standard model particle masses">
                  <a:extLst>
                    <a:ext uri="{FF2B5EF4-FFF2-40B4-BE49-F238E27FC236}">
                      <a16:creationId xmlns:a16="http://schemas.microsoft.com/office/drawing/2014/main" id="{4C563F66-9BDD-490F-9E56-7ED088444B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301" b="52344"/>
                <a:stretch/>
              </p:blipFill>
              <p:spPr bwMode="auto">
                <a:xfrm>
                  <a:off x="9075046" y="15739025"/>
                  <a:ext cx="979363" cy="1958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37" descr="Image result for standard model particle masses">
                  <a:extLst>
                    <a:ext uri="{FF2B5EF4-FFF2-40B4-BE49-F238E27FC236}">
                      <a16:creationId xmlns:a16="http://schemas.microsoft.com/office/drawing/2014/main" id="{83D404D8-9BA0-498D-8234-3F434EB679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502" b="53459"/>
                <a:stretch/>
              </p:blipFill>
              <p:spPr bwMode="auto">
                <a:xfrm>
                  <a:off x="8954731" y="12970742"/>
                  <a:ext cx="1099680" cy="21757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38" descr="Image result for standard model particle masses">
                  <a:extLst>
                    <a:ext uri="{FF2B5EF4-FFF2-40B4-BE49-F238E27FC236}">
                      <a16:creationId xmlns:a16="http://schemas.microsoft.com/office/drawing/2014/main" id="{52BC46BA-3BFA-4D02-A58C-CBC90E0768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729" b="53361"/>
                <a:stretch/>
              </p:blipFill>
              <p:spPr bwMode="auto">
                <a:xfrm>
                  <a:off x="8554884" y="9517733"/>
                  <a:ext cx="1499526" cy="30180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32" name="Picture 31" descr="Image result for standard model particle masses">
              <a:extLst>
                <a:ext uri="{FF2B5EF4-FFF2-40B4-BE49-F238E27FC236}">
                  <a16:creationId xmlns:a16="http://schemas.microsoft.com/office/drawing/2014/main" id="{20765D77-60E4-454C-93D1-E8B1863756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05" r="4209" b="53459"/>
            <a:stretch/>
          </p:blipFill>
          <p:spPr bwMode="auto">
            <a:xfrm flipH="1">
              <a:off x="9738546" y="21882246"/>
              <a:ext cx="2126612" cy="2175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Image result for standard model particle masses">
              <a:extLst>
                <a:ext uri="{FF2B5EF4-FFF2-40B4-BE49-F238E27FC236}">
                  <a16:creationId xmlns:a16="http://schemas.microsoft.com/office/drawing/2014/main" id="{73A6A2CF-7C05-4328-97B9-E94D281BA4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05" b="52344"/>
            <a:stretch/>
          </p:blipFill>
          <p:spPr bwMode="auto">
            <a:xfrm flipH="1">
              <a:off x="9598145" y="24650529"/>
              <a:ext cx="2126612" cy="19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40BB8A66-0E40-4927-89EB-C0493EF2F498}"/>
              </a:ext>
            </a:extLst>
          </p:cNvPr>
          <p:cNvSpPr txBox="1"/>
          <p:nvPr/>
        </p:nvSpPr>
        <p:spPr>
          <a:xfrm>
            <a:off x="5968956" y="164536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BAC1C80-ADC2-4869-A942-81266186AFF3}"/>
              </a:ext>
            </a:extLst>
          </p:cNvPr>
          <p:cNvSpPr txBox="1"/>
          <p:nvPr/>
        </p:nvSpPr>
        <p:spPr>
          <a:xfrm>
            <a:off x="6000244" y="2931791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3EE421-29E6-4A7C-8A94-4B7592034C45}"/>
              </a:ext>
            </a:extLst>
          </p:cNvPr>
          <p:cNvSpPr txBox="1"/>
          <p:nvPr/>
        </p:nvSpPr>
        <p:spPr>
          <a:xfrm>
            <a:off x="5952604" y="4079726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7A0A78-929C-45C5-9C67-42AEAD86F18A}"/>
              </a:ext>
            </a:extLst>
          </p:cNvPr>
          <p:cNvSpPr txBox="1"/>
          <p:nvPr/>
        </p:nvSpPr>
        <p:spPr>
          <a:xfrm>
            <a:off x="4174965" y="2529769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D863695-59B9-4975-871B-2227FC579DD5}"/>
              </a:ext>
            </a:extLst>
          </p:cNvPr>
          <p:cNvSpPr txBox="1"/>
          <p:nvPr/>
        </p:nvSpPr>
        <p:spPr>
          <a:xfrm>
            <a:off x="4174965" y="402383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658692A-2580-4DF2-B5FE-DC8F669777F2}"/>
              </a:ext>
            </a:extLst>
          </p:cNvPr>
          <p:cNvSpPr txBox="1"/>
          <p:nvPr/>
        </p:nvSpPr>
        <p:spPr>
          <a:xfrm>
            <a:off x="4184974" y="4835699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bg1"/>
                </a:solidFill>
              </a:rPr>
              <a:t>τ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250541B-25FC-4E9D-8CDE-A7CDEFFB0494}"/>
              </a:ext>
            </a:extLst>
          </p:cNvPr>
          <p:cNvSpPr txBox="1"/>
          <p:nvPr/>
        </p:nvSpPr>
        <p:spPr>
          <a:xfrm>
            <a:off x="2780291" y="5070417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µ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116060-EF3F-4D48-91A2-EE25D1A8ECF7}"/>
              </a:ext>
            </a:extLst>
          </p:cNvPr>
          <p:cNvSpPr txBox="1"/>
          <p:nvPr/>
        </p:nvSpPr>
        <p:spPr>
          <a:xfrm>
            <a:off x="2770966" y="4264392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C7D0FA-9B5E-49DF-B8A0-40BB947947E0}"/>
              </a:ext>
            </a:extLst>
          </p:cNvPr>
          <p:cNvSpPr txBox="1"/>
          <p:nvPr/>
        </p:nvSpPr>
        <p:spPr>
          <a:xfrm>
            <a:off x="2162039" y="4257815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B6844C2-F841-4D79-A640-37FF11DB380B}"/>
              </a:ext>
            </a:extLst>
          </p:cNvPr>
          <p:cNvSpPr txBox="1"/>
          <p:nvPr/>
        </p:nvSpPr>
        <p:spPr>
          <a:xfrm>
            <a:off x="2790490" y="2498725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ED05695-7BB1-460D-A22D-1DD083CF2F8E}"/>
              </a:ext>
            </a:extLst>
          </p:cNvPr>
          <p:cNvSpPr txBox="1"/>
          <p:nvPr/>
        </p:nvSpPr>
        <p:spPr>
          <a:xfrm>
            <a:off x="2203760" y="270051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D2EC944-38A2-4033-BEBE-5EF22318396C}"/>
              </a:ext>
            </a:extLst>
          </p:cNvPr>
          <p:cNvSpPr txBox="1"/>
          <p:nvPr/>
        </p:nvSpPr>
        <p:spPr>
          <a:xfrm>
            <a:off x="2752817" y="5594589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r>
              <a:rPr lang="en-GB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µ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8627B4-F2F1-46AA-99DC-198A7C9AB07C}"/>
              </a:ext>
            </a:extLst>
          </p:cNvPr>
          <p:cNvSpPr txBox="1"/>
          <p:nvPr/>
        </p:nvSpPr>
        <p:spPr>
          <a:xfrm>
            <a:off x="2143890" y="5588012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r>
              <a:rPr lang="en-GB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D42D784-1D9C-49C0-BB5D-AE23CE20C2BC}"/>
              </a:ext>
            </a:extLst>
          </p:cNvPr>
          <p:cNvSpPr txBox="1"/>
          <p:nvPr/>
        </p:nvSpPr>
        <p:spPr>
          <a:xfrm>
            <a:off x="4181662" y="5582952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r>
              <a:rPr lang="el-GR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τ</a:t>
            </a:r>
            <a:endParaRPr lang="en-GB" i="1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F1DFB71-D1FA-41EB-84DF-7FD20F621065}"/>
              </a:ext>
            </a:extLst>
          </p:cNvPr>
          <p:cNvSpPr txBox="1"/>
          <p:nvPr/>
        </p:nvSpPr>
        <p:spPr>
          <a:xfrm>
            <a:off x="6005823" y="4955976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8375355-C8A6-4EFE-993E-789B98C81E62}"/>
              </a:ext>
            </a:extLst>
          </p:cNvPr>
          <p:cNvSpPr txBox="1"/>
          <p:nvPr/>
        </p:nvSpPr>
        <p:spPr>
          <a:xfrm>
            <a:off x="6000310" y="5595253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γ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0C29283-71FA-41A2-A150-DB6EA1EF8A60}"/>
              </a:ext>
            </a:extLst>
          </p:cNvPr>
          <p:cNvSpPr txBox="1"/>
          <p:nvPr/>
        </p:nvSpPr>
        <p:spPr>
          <a:xfrm>
            <a:off x="4468823" y="2530570"/>
            <a:ext cx="76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30000" dirty="0">
                <a:solidFill>
                  <a:schemeClr val="bg1"/>
                </a:solidFill>
              </a:rPr>
              <a:t>1973</a:t>
            </a:r>
          </a:p>
          <a:p>
            <a:r>
              <a:rPr lang="en-GB" sz="2400" baseline="30000" dirty="0">
                <a:solidFill>
                  <a:schemeClr val="bg1"/>
                </a:solidFill>
              </a:rPr>
              <a:t>1995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FBE8066-4E7D-4F8F-A330-BD5F2588E1C5}"/>
              </a:ext>
            </a:extLst>
          </p:cNvPr>
          <p:cNvSpPr/>
          <p:nvPr/>
        </p:nvSpPr>
        <p:spPr>
          <a:xfrm>
            <a:off x="5246508" y="1124744"/>
            <a:ext cx="1698983" cy="398342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FF99C49-B3ED-4A9A-8ACB-9F2719FA4533}"/>
              </a:ext>
            </a:extLst>
          </p:cNvPr>
          <p:cNvSpPr txBox="1"/>
          <p:nvPr/>
        </p:nvSpPr>
        <p:spPr>
          <a:xfrm>
            <a:off x="6844218" y="1611525"/>
            <a:ext cx="76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1964</a:t>
            </a:r>
          </a:p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8E25392-C234-4B61-8346-91D1F6B2B2C7}"/>
              </a:ext>
            </a:extLst>
          </p:cNvPr>
          <p:cNvSpPr txBox="1"/>
          <p:nvPr/>
        </p:nvSpPr>
        <p:spPr>
          <a:xfrm>
            <a:off x="4571465" y="5582952"/>
            <a:ext cx="76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1975</a:t>
            </a:r>
          </a:p>
          <a:p>
            <a:r>
              <a:rPr lang="en-GB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2000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24CA006-85DB-4C38-BED1-0820BC221EB2}"/>
              </a:ext>
            </a:extLst>
          </p:cNvPr>
          <p:cNvSpPr/>
          <p:nvPr/>
        </p:nvSpPr>
        <p:spPr>
          <a:xfrm>
            <a:off x="191344" y="3628117"/>
            <a:ext cx="1826785" cy="46943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BAC0F00-80FE-4C17-BD2E-D4D231ABB85A}"/>
              </a:ext>
            </a:extLst>
          </p:cNvPr>
          <p:cNvSpPr/>
          <p:nvPr/>
        </p:nvSpPr>
        <p:spPr>
          <a:xfrm>
            <a:off x="191344" y="1052737"/>
            <a:ext cx="1826785" cy="216921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91BB849-7518-48F6-9E5A-8D39214B5E54}"/>
              </a:ext>
            </a:extLst>
          </p:cNvPr>
          <p:cNvSpPr txBox="1"/>
          <p:nvPr/>
        </p:nvSpPr>
        <p:spPr>
          <a:xfrm>
            <a:off x="2132194" y="5092698"/>
            <a:ext cx="76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endParaRPr lang="en-GB" i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C9F87E4-C1F4-4C51-A43A-30FCD2FBFDE8}"/>
              </a:ext>
            </a:extLst>
          </p:cNvPr>
          <p:cNvSpPr txBox="1"/>
          <p:nvPr/>
        </p:nvSpPr>
        <p:spPr>
          <a:xfrm>
            <a:off x="2797426" y="5703449"/>
            <a:ext cx="1698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aseline="30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Tevatron</a:t>
            </a:r>
            <a:endParaRPr lang="en-GB" sz="2400" baseline="30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9160B1E-FD99-4C7E-AA24-A73CD57E6C94}"/>
              </a:ext>
            </a:extLst>
          </p:cNvPr>
          <p:cNvSpPr txBox="1"/>
          <p:nvPr/>
        </p:nvSpPr>
        <p:spPr>
          <a:xfrm>
            <a:off x="3532674" y="1475420"/>
            <a:ext cx="1698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aseline="30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Tevatron</a:t>
            </a:r>
            <a:endParaRPr lang="en-GB" sz="2400" baseline="30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9E71343-060A-4509-8EA3-8E4297656D08}"/>
              </a:ext>
            </a:extLst>
          </p:cNvPr>
          <p:cNvSpPr txBox="1"/>
          <p:nvPr/>
        </p:nvSpPr>
        <p:spPr>
          <a:xfrm>
            <a:off x="6384219" y="1288519"/>
            <a:ext cx="1544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LHC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A3EE565-D2F1-4568-96B5-4ADA48BE5D3F}"/>
              </a:ext>
            </a:extLst>
          </p:cNvPr>
          <p:cNvSpPr/>
          <p:nvPr/>
        </p:nvSpPr>
        <p:spPr>
          <a:xfrm>
            <a:off x="4174965" y="5500426"/>
            <a:ext cx="963860" cy="544279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FEF2505-D9C7-42D2-939F-A6B081DF5F0E}"/>
              </a:ext>
            </a:extLst>
          </p:cNvPr>
          <p:cNvSpPr/>
          <p:nvPr/>
        </p:nvSpPr>
        <p:spPr>
          <a:xfrm>
            <a:off x="3377221" y="1697148"/>
            <a:ext cx="1911938" cy="1982704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19BD59E-DE2B-43CB-B02F-2013EF19D3F1}"/>
              </a:ext>
            </a:extLst>
          </p:cNvPr>
          <p:cNvSpPr/>
          <p:nvPr/>
        </p:nvSpPr>
        <p:spPr>
          <a:xfrm>
            <a:off x="5423505" y="1135512"/>
            <a:ext cx="1435456" cy="1422114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5CFB245-ACA2-D840-A956-AE4B762151E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92665B8-8A77-6F41-A490-7EABB3A5B41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Fundamentals</a:t>
            </a:r>
          </a:p>
        </p:txBody>
      </p:sp>
      <p:sp>
        <p:nvSpPr>
          <p:cNvPr id="79" name="Slide Number Placeholder 9">
            <a:extLst>
              <a:ext uri="{FF2B5EF4-FFF2-40B4-BE49-F238E27FC236}">
                <a16:creationId xmlns:a16="http://schemas.microsoft.com/office/drawing/2014/main" id="{C3792FF3-CAD3-114D-BE88-DEE25A0D8E39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36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3" name="Picture 4">
            <a:extLst>
              <a:ext uri="{FF2B5EF4-FFF2-40B4-BE49-F238E27FC236}">
                <a16:creationId xmlns:a16="http://schemas.microsoft.com/office/drawing/2014/main" id="{21A9D377-140C-A544-A075-BD7369C7E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 descr="A picture containing icon&#10;&#10;Description automatically generated">
            <a:extLst>
              <a:ext uri="{FF2B5EF4-FFF2-40B4-BE49-F238E27FC236}">
                <a16:creationId xmlns:a16="http://schemas.microsoft.com/office/drawing/2014/main" id="{FF8BD2A8-2B02-5344-AB8E-6FACAA3872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E31EE82A-E7DF-2F44-8CCD-2E06BE0EBB4A}"/>
              </a:ext>
            </a:extLst>
          </p:cNvPr>
          <p:cNvSpPr/>
          <p:nvPr/>
        </p:nvSpPr>
        <p:spPr>
          <a:xfrm>
            <a:off x="19799" y="6421258"/>
            <a:ext cx="1946024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Model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850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B39E6D1F-D858-1B43-B13A-0FF3B81965A8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530CC6-7836-5244-B808-E3A5F1A73E37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Coupled pendulum</a:t>
            </a:r>
          </a:p>
        </p:txBody>
      </p:sp>
      <p:sp>
        <p:nvSpPr>
          <p:cNvPr id="43" name="Slide Number Placeholder 9">
            <a:extLst>
              <a:ext uri="{FF2B5EF4-FFF2-40B4-BE49-F238E27FC236}">
                <a16:creationId xmlns:a16="http://schemas.microsoft.com/office/drawing/2014/main" id="{C0A75EFC-B518-9241-B26D-B41DC8A9D86C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37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0CC09D2-4CFD-5241-821E-EF65EDCD976F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">
            <a:extLst>
              <a:ext uri="{FF2B5EF4-FFF2-40B4-BE49-F238E27FC236}">
                <a16:creationId xmlns:a16="http://schemas.microsoft.com/office/drawing/2014/main" id="{6588A28E-5B18-EE47-8D06-3C7827DA5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555966A8-63D8-BB42-B33E-CD1524214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DC5AFAAA-C18C-324C-96A1-6E8E42B2A7EE}"/>
              </a:ext>
            </a:extLst>
          </p:cNvPr>
          <p:cNvSpPr>
            <a:spLocks noGrp="1"/>
          </p:cNvSpPr>
          <p:nvPr/>
        </p:nvSpPr>
        <p:spPr>
          <a:xfrm>
            <a:off x="502868" y="1268760"/>
            <a:ext cx="11713812" cy="475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Time for a demonstration…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pPr marL="0" indent="0">
              <a:buNone/>
            </a:pPr>
            <a:endParaRPr lang="en-US" sz="2600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622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8652284" y="4941167"/>
            <a:ext cx="1620180" cy="648072"/>
          </a:xfrm>
          <a:prstGeom prst="rect">
            <a:avLst/>
          </a:prstGeom>
          <a:gradFill>
            <a:gsLst>
              <a:gs pos="14000">
                <a:srgbClr val="CAA086">
                  <a:alpha val="67000"/>
                </a:srgbClr>
              </a:gs>
              <a:gs pos="47000">
                <a:schemeClr val="accent3">
                  <a:alpha val="67000"/>
                </a:schemeClr>
              </a:gs>
              <a:gs pos="0">
                <a:schemeClr val="accent2">
                  <a:lumMod val="60000"/>
                  <a:lumOff val="40000"/>
                  <a:alpha val="67000"/>
                </a:schemeClr>
              </a:gs>
              <a:gs pos="70000">
                <a:schemeClr val="accent3">
                  <a:alpha val="67000"/>
                </a:schemeClr>
              </a:gs>
            </a:gsLst>
            <a:lin ang="2700000" scaled="1"/>
          </a:gra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GB" sz="22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dm</a:t>
            </a:r>
            <a:r>
              <a:rPr lang="en-GB" sz="22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7032104" y="3645023"/>
            <a:ext cx="3297399" cy="1973615"/>
            <a:chOff x="7523820" y="3300666"/>
            <a:chExt cx="3297399" cy="1973615"/>
          </a:xfrm>
        </p:grpSpPr>
        <p:grpSp>
          <p:nvGrpSpPr>
            <p:cNvPr id="17" name="Group 16"/>
            <p:cNvGrpSpPr/>
            <p:nvPr/>
          </p:nvGrpSpPr>
          <p:grpSpPr>
            <a:xfrm>
              <a:off x="7523820" y="3300666"/>
              <a:ext cx="3297399" cy="1973615"/>
              <a:chOff x="7536160" y="2597841"/>
              <a:chExt cx="3297399" cy="1973615"/>
            </a:xfrm>
          </p:grpSpPr>
          <p:sp>
            <p:nvSpPr>
              <p:cNvPr id="7" name="Rectangle 6"/>
              <p:cNvSpPr/>
              <p:nvPr/>
            </p:nvSpPr>
            <p:spPr>
              <a:xfrm rot="19694404">
                <a:off x="10432487" y="4263679"/>
                <a:ext cx="4010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accent3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GB" sz="1400" baseline="-25000" dirty="0">
                    <a:solidFill>
                      <a:schemeClr val="accent3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7536160" y="2597841"/>
                <a:ext cx="3240360" cy="1944216"/>
                <a:chOff x="2495600" y="1700808"/>
                <a:chExt cx="5040560" cy="1944216"/>
              </a:xfrm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2495600" y="1700808"/>
                  <a:ext cx="2520280" cy="648072"/>
                </a:xfrm>
                <a:prstGeom prst="rect">
                  <a:avLst/>
                </a:prstGeom>
                <a:noFill/>
                <a:ln w="317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Flavour</a:t>
                  </a: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5015880" y="1700808"/>
                  <a:ext cx="2520280" cy="648072"/>
                </a:xfrm>
                <a:prstGeom prst="rect">
                  <a:avLst/>
                </a:prstGeom>
                <a:noFill/>
                <a:ln w="317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Mass</a:t>
                  </a:r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41" name="Rectangle 40"/>
                    <p:cNvSpPr/>
                    <p:nvPr/>
                  </p:nvSpPr>
                  <p:spPr>
                    <a:xfrm>
                      <a:off x="2495600" y="2348880"/>
                      <a:ext cx="2520280" cy="648072"/>
                    </a:xfrm>
                    <a:prstGeom prst="rect">
                      <a:avLst/>
                    </a:prstGeom>
                    <a:noFill/>
                    <a:ln w="317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𝑒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>
                <p:sp>
                  <p:nvSpPr>
                    <p:cNvPr id="41" name="Rectangle 40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95600" y="2348880"/>
                      <a:ext cx="2520280" cy="648072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  <a:ln w="317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DK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42" name="Rectangle 41"/>
                    <p:cNvSpPr/>
                    <p:nvPr/>
                  </p:nvSpPr>
                  <p:spPr>
                    <a:xfrm>
                      <a:off x="2495600" y="2996952"/>
                      <a:ext cx="2520280" cy="648072"/>
                    </a:xfrm>
                    <a:prstGeom prst="rect">
                      <a:avLst/>
                    </a:prstGeom>
                    <a:noFill/>
                    <a:ln w="317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200" i="1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𝜇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>
                <p:sp>
                  <p:nvSpPr>
                    <p:cNvPr id="42" name="Rectangle 4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95600" y="2996952"/>
                      <a:ext cx="2520280" cy="64807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  <a:ln w="317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DK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4" name="Rectangle 43"/>
                <p:cNvSpPr/>
                <p:nvPr/>
              </p:nvSpPr>
              <p:spPr>
                <a:xfrm>
                  <a:off x="5015880" y="2348880"/>
                  <a:ext cx="2520280" cy="648072"/>
                </a:xfrm>
                <a:prstGeom prst="rect">
                  <a:avLst/>
                </a:prstGeom>
                <a:gradFill flip="none" rotWithShape="1">
                  <a:gsLst>
                    <a:gs pos="62000">
                      <a:srgbClr val="CAA086">
                        <a:alpha val="67000"/>
                      </a:srgbClr>
                    </a:gs>
                    <a:gs pos="85000">
                      <a:schemeClr val="accent3">
                        <a:alpha val="67000"/>
                      </a:schemeClr>
                    </a:gs>
                    <a:gs pos="0">
                      <a:schemeClr val="accent2">
                        <a:lumMod val="60000"/>
                        <a:lumOff val="40000"/>
                        <a:alpha val="67000"/>
                      </a:schemeClr>
                    </a:gs>
                    <a:gs pos="100000">
                      <a:schemeClr val="accent3">
                        <a:alpha val="67000"/>
                      </a:schemeClr>
                    </a:gs>
                  </a:gsLst>
                  <a:lin ang="2700000" scaled="1"/>
                  <a:tileRect/>
                </a:gra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am</a:t>
                  </a:r>
                  <a:r>
                    <a:rPr lang="en-GB" sz="2200" baseline="-25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r>
                    <a:rPr lang="en-GB" sz="2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+ bm</a:t>
                  </a:r>
                  <a:r>
                    <a:rPr lang="en-GB" sz="2200" baseline="-25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</p:grpSp>
          <p:sp>
            <p:nvSpPr>
              <p:cNvPr id="45" name="Rectangle 44"/>
              <p:cNvSpPr/>
              <p:nvPr/>
            </p:nvSpPr>
            <p:spPr>
              <a:xfrm rot="19775788">
                <a:off x="9098631" y="3163964"/>
                <a:ext cx="4010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GB" sz="1400" baseline="-250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9156340" y="3245062"/>
                <a:ext cx="1620180" cy="1296996"/>
              </a:xfrm>
              <a:prstGeom prst="rect">
                <a:avLst/>
              </a:prstGeom>
              <a:noFill/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5" name="Straight Connector 14"/>
            <p:cNvCxnSpPr>
              <a:cxnSpLocks/>
              <a:stCxn id="47" idx="1"/>
              <a:endCxn id="47" idx="3"/>
            </p:cNvCxnSpPr>
            <p:nvPr/>
          </p:nvCxnSpPr>
          <p:spPr>
            <a:xfrm>
              <a:off x="9144000" y="4596385"/>
              <a:ext cx="1620180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739516" y="3645024"/>
            <a:ext cx="3240360" cy="1944216"/>
            <a:chOff x="2495600" y="1700808"/>
            <a:chExt cx="5040560" cy="1944216"/>
          </a:xfrm>
        </p:grpSpPr>
        <p:sp>
          <p:nvSpPr>
            <p:cNvPr id="3" name="Rectangle 2"/>
            <p:cNvSpPr/>
            <p:nvPr/>
          </p:nvSpPr>
          <p:spPr>
            <a:xfrm>
              <a:off x="2495600" y="1700808"/>
              <a:ext cx="2520280" cy="648072"/>
            </a:xfrm>
            <a:prstGeom prst="rect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Flavour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15880" y="1700808"/>
              <a:ext cx="2520280" cy="648072"/>
            </a:xfrm>
            <a:prstGeom prst="rect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Mass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495600" y="2348880"/>
              <a:ext cx="2520280" cy="648072"/>
            </a:xfrm>
            <a:prstGeom prst="rect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95600" y="2996952"/>
              <a:ext cx="2520280" cy="648072"/>
            </a:xfrm>
            <a:prstGeom prst="rect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015880" y="2996952"/>
              <a:ext cx="2520280" cy="648072"/>
            </a:xfrm>
            <a:prstGeom prst="rect">
              <a:avLst/>
            </a:prstGeom>
            <a:solidFill>
              <a:schemeClr val="accent3">
                <a:alpha val="67000"/>
              </a:schemeClr>
            </a:solidFill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GB" sz="22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015880" y="2348880"/>
              <a:ext cx="2520280" cy="64807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67000"/>
              </a:schemeClr>
            </a:solidFill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GB" sz="22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617" y="1433466"/>
            <a:ext cx="3346765" cy="163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39E6D1F-D858-1B43-B13A-0FF3B81965A8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530CC6-7836-5244-B808-E3A5F1A73E37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Neutrino masses</a:t>
            </a:r>
          </a:p>
        </p:txBody>
      </p:sp>
      <p:sp>
        <p:nvSpPr>
          <p:cNvPr id="43" name="Slide Number Placeholder 9">
            <a:extLst>
              <a:ext uri="{FF2B5EF4-FFF2-40B4-BE49-F238E27FC236}">
                <a16:creationId xmlns:a16="http://schemas.microsoft.com/office/drawing/2014/main" id="{C0A75EFC-B518-9241-B26D-B41DC8A9D86C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38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0CC09D2-4CFD-5241-821E-EF65EDCD976F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">
            <a:extLst>
              <a:ext uri="{FF2B5EF4-FFF2-40B4-BE49-F238E27FC236}">
                <a16:creationId xmlns:a16="http://schemas.microsoft.com/office/drawing/2014/main" id="{6588A28E-5B18-EE47-8D06-3C7827DA5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555966A8-63D8-BB42-B33E-CD1524214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755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5" name="Rectangle 54"/>
              <p:cNvSpPr/>
              <p:nvPr/>
            </p:nvSpPr>
            <p:spPr>
              <a:xfrm>
                <a:off x="7032104" y="4941167"/>
                <a:ext cx="1620180" cy="648072"/>
              </a:xfrm>
              <a:prstGeom prst="rect">
                <a:avLst/>
              </a:prstGeom>
              <a:gradFill>
                <a:gsLst>
                  <a:gs pos="0">
                    <a:srgbClr val="CAA086">
                      <a:alpha val="67000"/>
                    </a:srgbClr>
                  </a:gs>
                  <a:gs pos="0">
                    <a:schemeClr val="accent3">
                      <a:alpha val="67000"/>
                    </a:schemeClr>
                  </a:gs>
                  <a:gs pos="0">
                    <a:schemeClr val="accent2">
                      <a:lumMod val="60000"/>
                      <a:lumOff val="40000"/>
                      <a:alpha val="67000"/>
                    </a:schemeClr>
                  </a:gs>
                  <a:gs pos="100000">
                    <a:schemeClr val="accent3">
                      <a:alpha val="67000"/>
                    </a:schemeClr>
                  </a:gs>
                </a:gsLst>
                <a:lin ang="2700000" scaled="1"/>
              </a:gra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200" baseline="-25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GB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104" y="4941167"/>
                <a:ext cx="1620180" cy="648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/>
          <p:cNvGrpSpPr/>
          <p:nvPr/>
        </p:nvGrpSpPr>
        <p:grpSpPr>
          <a:xfrm>
            <a:off x="7032104" y="3645023"/>
            <a:ext cx="3240359" cy="1944217"/>
            <a:chOff x="7523820" y="3300666"/>
            <a:chExt cx="3240359" cy="1944217"/>
          </a:xfrm>
        </p:grpSpPr>
        <p:grpSp>
          <p:nvGrpSpPr>
            <p:cNvPr id="17" name="Group 16"/>
            <p:cNvGrpSpPr/>
            <p:nvPr/>
          </p:nvGrpSpPr>
          <p:grpSpPr>
            <a:xfrm>
              <a:off x="7523820" y="3300666"/>
              <a:ext cx="3240359" cy="1944217"/>
              <a:chOff x="7536160" y="2597841"/>
              <a:chExt cx="3240359" cy="1944217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7536160" y="2597841"/>
                <a:ext cx="3240359" cy="1296144"/>
                <a:chOff x="2495602" y="1700808"/>
                <a:chExt cx="5040558" cy="1296144"/>
              </a:xfrm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2495602" y="1700808"/>
                  <a:ext cx="2520283" cy="648072"/>
                </a:xfrm>
                <a:prstGeom prst="rect">
                  <a:avLst/>
                </a:prstGeom>
                <a:noFill/>
                <a:ln w="317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Mass</a:t>
                  </a: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5015880" y="1700808"/>
                  <a:ext cx="2520280" cy="648072"/>
                </a:xfrm>
                <a:prstGeom prst="rect">
                  <a:avLst/>
                </a:prstGeom>
                <a:noFill/>
                <a:ln w="317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Flavour</a:t>
                  </a: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2495602" y="2348880"/>
                  <a:ext cx="2520280" cy="648072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CAA086">
                        <a:alpha val="67000"/>
                      </a:srgbClr>
                    </a:gs>
                    <a:gs pos="100000">
                      <a:schemeClr val="accent3">
                        <a:alpha val="67000"/>
                      </a:schemeClr>
                    </a:gs>
                    <a:gs pos="0">
                      <a:schemeClr val="accent2">
                        <a:lumMod val="60000"/>
                        <a:lumOff val="40000"/>
                        <a:alpha val="67000"/>
                      </a:schemeClr>
                    </a:gs>
                    <a:gs pos="100000">
                      <a:schemeClr val="accent3">
                        <a:alpha val="67000"/>
                      </a:schemeClr>
                    </a:gs>
                  </a:gsLst>
                  <a:lin ang="2700000" scaled="1"/>
                  <a:tileRect/>
                </a:gradFill>
                <a:ln w="317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r>
                    <a:rPr lang="en-GB" sz="2200" baseline="-25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</p:grpSp>
          <p:sp>
            <p:nvSpPr>
              <p:cNvPr id="47" name="Rectangle 46"/>
              <p:cNvSpPr/>
              <p:nvPr/>
            </p:nvSpPr>
            <p:spPr>
              <a:xfrm>
                <a:off x="7536160" y="3245062"/>
                <a:ext cx="1620180" cy="1296996"/>
              </a:xfrm>
              <a:prstGeom prst="rect">
                <a:avLst/>
              </a:prstGeom>
              <a:noFill/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cxnSp>
          <p:nvCxnSpPr>
            <p:cNvPr id="15" name="Straight Connector 14"/>
            <p:cNvCxnSpPr>
              <a:cxnSpLocks/>
              <a:stCxn id="47" idx="1"/>
              <a:endCxn id="47" idx="3"/>
            </p:cNvCxnSpPr>
            <p:nvPr/>
          </p:nvCxnSpPr>
          <p:spPr>
            <a:xfrm>
              <a:off x="7523820" y="4596385"/>
              <a:ext cx="1620180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739516" y="3645024"/>
            <a:ext cx="3240360" cy="1944216"/>
            <a:chOff x="2495600" y="1700808"/>
            <a:chExt cx="5040560" cy="1944216"/>
          </a:xfrm>
        </p:grpSpPr>
        <p:sp>
          <p:nvSpPr>
            <p:cNvPr id="3" name="Rectangle 2"/>
            <p:cNvSpPr/>
            <p:nvPr/>
          </p:nvSpPr>
          <p:spPr>
            <a:xfrm>
              <a:off x="2495600" y="1700808"/>
              <a:ext cx="2520280" cy="648072"/>
            </a:xfrm>
            <a:prstGeom prst="rect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Mass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15880" y="1700808"/>
              <a:ext cx="2520280" cy="648072"/>
            </a:xfrm>
            <a:prstGeom prst="rect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Flavour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15880" y="2348880"/>
              <a:ext cx="2520280" cy="648072"/>
            </a:xfrm>
            <a:prstGeom prst="rect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015880" y="2996952"/>
              <a:ext cx="2520280" cy="648072"/>
            </a:xfrm>
            <a:prstGeom prst="rect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</a:p>
          </p:txBody>
        </p:sp>
      </p:grp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617" y="1433466"/>
            <a:ext cx="3346765" cy="163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39E6D1F-D858-1B43-B13A-0FF3B81965A8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530CC6-7836-5244-B808-E3A5F1A73E37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Neutrino masses</a:t>
            </a:r>
          </a:p>
        </p:txBody>
      </p:sp>
      <p:sp>
        <p:nvSpPr>
          <p:cNvPr id="43" name="Slide Number Placeholder 9">
            <a:extLst>
              <a:ext uri="{FF2B5EF4-FFF2-40B4-BE49-F238E27FC236}">
                <a16:creationId xmlns:a16="http://schemas.microsoft.com/office/drawing/2014/main" id="{C0A75EFC-B518-9241-B26D-B41DC8A9D86C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39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0CC09D2-4CFD-5241-821E-EF65EDCD976F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">
            <a:extLst>
              <a:ext uri="{FF2B5EF4-FFF2-40B4-BE49-F238E27FC236}">
                <a16:creationId xmlns:a16="http://schemas.microsoft.com/office/drawing/2014/main" id="{6588A28E-5B18-EE47-8D06-3C7827DA5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555966A8-63D8-BB42-B33E-CD1524214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47D3FDB-E19D-0C43-876C-CE35C860FBBB}"/>
              </a:ext>
            </a:extLst>
          </p:cNvPr>
          <p:cNvSpPr/>
          <p:nvPr/>
        </p:nvSpPr>
        <p:spPr>
          <a:xfrm>
            <a:off x="1739516" y="4293096"/>
            <a:ext cx="1620180" cy="648072"/>
          </a:xfrm>
          <a:prstGeom prst="rect">
            <a:avLst/>
          </a:prstGeom>
          <a:solidFill>
            <a:schemeClr val="accent2">
              <a:lumMod val="60000"/>
              <a:lumOff val="40000"/>
              <a:alpha val="67000"/>
            </a:schemeClr>
          </a:solidFill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22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6F96786-406B-4C44-82AB-4436BCEF4184}"/>
              </a:ext>
            </a:extLst>
          </p:cNvPr>
          <p:cNvSpPr/>
          <p:nvPr/>
        </p:nvSpPr>
        <p:spPr>
          <a:xfrm>
            <a:off x="1739516" y="4941168"/>
            <a:ext cx="1620180" cy="648072"/>
          </a:xfrm>
          <a:prstGeom prst="rect">
            <a:avLst/>
          </a:prstGeom>
          <a:solidFill>
            <a:schemeClr val="accent3">
              <a:alpha val="67000"/>
            </a:schemeClr>
          </a:solidFill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22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182FA94-0B82-7645-982A-B9C99997E7AC}"/>
                  </a:ext>
                </a:extLst>
              </p:cNvPr>
              <p:cNvSpPr/>
              <p:nvPr/>
            </p:nvSpPr>
            <p:spPr>
              <a:xfrm>
                <a:off x="8652283" y="4290646"/>
                <a:ext cx="1620181" cy="1298593"/>
              </a:xfrm>
              <a:prstGeom prst="rect">
                <a:avLst/>
              </a:prstGeom>
              <a:noFill/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GB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GB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2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2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sub>
                    </m:sSub>
                  </m:oMath>
                </a14:m>
                <a:endParaRPr lang="en-GB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182FA94-0B82-7645-982A-B9C99997E7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283" y="4290646"/>
                <a:ext cx="1620181" cy="12985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7E6C807-A860-A342-AA58-2FACD356EB47}"/>
              </a:ext>
            </a:extLst>
          </p:cNvPr>
          <p:cNvCxnSpPr>
            <a:cxnSpLocks/>
          </p:cNvCxnSpPr>
          <p:nvPr/>
        </p:nvCxnSpPr>
        <p:spPr>
          <a:xfrm>
            <a:off x="8652284" y="4941168"/>
            <a:ext cx="1620180" cy="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9F61161-81B8-FC4E-A996-358138EF7CA2}"/>
                  </a:ext>
                </a:extLst>
              </p:cNvPr>
              <p:cNvSpPr/>
              <p:nvPr/>
            </p:nvSpPr>
            <p:spPr>
              <a:xfrm>
                <a:off x="8652282" y="4293095"/>
                <a:ext cx="1620182" cy="648072"/>
              </a:xfrm>
              <a:prstGeom prst="rect">
                <a:avLst/>
              </a:prstGeom>
              <a:noFill/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2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b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2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22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sub>
                    </m:sSub>
                  </m:oMath>
                </a14:m>
                <a:endParaRPr lang="en-GB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9F61161-81B8-FC4E-A996-358138EF7C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282" y="4293095"/>
                <a:ext cx="1620182" cy="6480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4768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49371B6-FBD7-4C6B-B065-C9386A20FEF2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08BBDD-3EF2-4824-89D8-7B400EF5509F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Conservation laws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B19E03EC-E5ED-4FF4-B9DE-D68565C27A85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501A20-C8A5-4EF8-8A9F-F5A7095A42DC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17B28C46-037A-41EE-88F1-302DDB3C2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indoor, black, computer&#10;&#10;Description automatically generated">
            <a:extLst>
              <a:ext uri="{FF2B5EF4-FFF2-40B4-BE49-F238E27FC236}">
                <a16:creationId xmlns:a16="http://schemas.microsoft.com/office/drawing/2014/main" id="{921669B9-D4C7-4559-B5E3-77BA8D455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444" y="3585672"/>
            <a:ext cx="4156698" cy="2342140"/>
          </a:xfrm>
          <a:prstGeom prst="rect">
            <a:avLst/>
          </a:prstGeom>
        </p:spPr>
      </p:pic>
      <p:pic>
        <p:nvPicPr>
          <p:cNvPr id="17" name="Picture 16" descr="A picture containing indoor&#10;&#10;Description automatically generated">
            <a:extLst>
              <a:ext uri="{FF2B5EF4-FFF2-40B4-BE49-F238E27FC236}">
                <a16:creationId xmlns:a16="http://schemas.microsoft.com/office/drawing/2014/main" id="{CBBED8A9-826D-4E7F-B5B3-156E9B87A0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14" b="12026"/>
          <a:stretch/>
        </p:blipFill>
        <p:spPr>
          <a:xfrm>
            <a:off x="5231904" y="1226584"/>
            <a:ext cx="5250565" cy="224429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9BDCBBA-E119-4F44-9BB3-AA10EA51240A}"/>
              </a:ext>
            </a:extLst>
          </p:cNvPr>
          <p:cNvGrpSpPr/>
          <p:nvPr/>
        </p:nvGrpSpPr>
        <p:grpSpPr>
          <a:xfrm>
            <a:off x="1951444" y="1215802"/>
            <a:ext cx="3151893" cy="2249600"/>
            <a:chOff x="8856055" y="995952"/>
            <a:chExt cx="3024717" cy="215883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BA5A31-99CC-423B-B46B-A5C253563A1A}"/>
                </a:ext>
              </a:extLst>
            </p:cNvPr>
            <p:cNvSpPr/>
            <p:nvPr/>
          </p:nvSpPr>
          <p:spPr>
            <a:xfrm>
              <a:off x="8856055" y="995952"/>
              <a:ext cx="3024717" cy="21588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 descr="Diagram, schematic&#10;&#10;Description automatically generated">
              <a:extLst>
                <a:ext uri="{FF2B5EF4-FFF2-40B4-BE49-F238E27FC236}">
                  <a16:creationId xmlns:a16="http://schemas.microsoft.com/office/drawing/2014/main" id="{27631FCF-B2CF-46FB-9F6B-BECD16AC2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7635" y="1033687"/>
              <a:ext cx="2108397" cy="210839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9B147A-6592-4F71-94AA-8BC74C5C11ED}"/>
              </a:ext>
            </a:extLst>
          </p:cNvPr>
          <p:cNvGrpSpPr/>
          <p:nvPr/>
        </p:nvGrpSpPr>
        <p:grpSpPr>
          <a:xfrm>
            <a:off x="6207273" y="3569333"/>
            <a:ext cx="4294246" cy="2377529"/>
            <a:chOff x="7104111" y="3457483"/>
            <a:chExt cx="4282553" cy="237105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F058593-3D8C-4439-AB46-C7B808300E10}"/>
                </a:ext>
              </a:extLst>
            </p:cNvPr>
            <p:cNvSpPr/>
            <p:nvPr/>
          </p:nvSpPr>
          <p:spPr>
            <a:xfrm>
              <a:off x="7104111" y="3457483"/>
              <a:ext cx="4282553" cy="23710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9A83E65-74AF-40A6-8901-93C19C71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37200" y="3604366"/>
              <a:ext cx="4188473" cy="2106204"/>
            </a:xfrm>
            <a:prstGeom prst="rect">
              <a:avLst/>
            </a:prstGeom>
          </p:spPr>
        </p:pic>
      </p:grpSp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5447B582-0842-4553-8F96-8B7AC431CF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634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bJYK7q5ejY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6424" y="936104"/>
            <a:ext cx="9270776" cy="527743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441605" y="1268760"/>
            <a:ext cx="25699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en-GB" sz="2800" b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</a:t>
            </a:r>
            <a:r>
              <a:rPr lang="en-GB" sz="2800" b="1" dirty="0"/>
              <a:t>  =  </a:t>
            </a:r>
            <a:r>
              <a:rPr lang="en-GB" sz="2800" b="1" dirty="0">
                <a:latin typeface="Cambria Math"/>
                <a:ea typeface="Cambria Math"/>
              </a:rPr>
              <a:t>↑ </a:t>
            </a:r>
            <a:r>
              <a:rPr lang="en-GB" sz="2800" b="1" dirty="0">
                <a:solidFill>
                  <a:srgbClr val="C00000"/>
                </a:solidFill>
              </a:rPr>
              <a:t>P</a:t>
            </a:r>
            <a:r>
              <a:rPr lang="en-GB" sz="2800" b="1" baseline="-25000" dirty="0">
                <a:solidFill>
                  <a:srgbClr val="C00000"/>
                </a:solidFill>
              </a:rPr>
              <a:t>s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en-GB" sz="2800" b="1" dirty="0"/>
              <a:t> +  </a:t>
            </a:r>
            <a:r>
              <a:rPr lang="en-GB" sz="2800" b="1" dirty="0">
                <a:latin typeface="Cambria Math"/>
                <a:ea typeface="Cambria Math"/>
              </a:rPr>
              <a:t>↑</a:t>
            </a:r>
            <a:r>
              <a:rPr lang="en-GB" sz="2800" b="1" dirty="0">
                <a:solidFill>
                  <a:srgbClr val="D60000"/>
                </a:solidFill>
                <a:latin typeface="Cambria Math"/>
                <a:ea typeface="Cambria Math"/>
              </a:rPr>
              <a:t> </a:t>
            </a:r>
            <a:r>
              <a:rPr lang="en-GB" sz="2800" b="1" dirty="0">
                <a:solidFill>
                  <a:srgbClr val="156F54"/>
                </a:solidFill>
              </a:rPr>
              <a:t>P</a:t>
            </a:r>
            <a:r>
              <a:rPr lang="en-GB" sz="2800" b="1" baseline="-25000" dirty="0">
                <a:solidFill>
                  <a:srgbClr val="156F54"/>
                </a:solidFill>
              </a:rPr>
              <a:t>o</a:t>
            </a:r>
            <a:endParaRPr lang="en-GB" sz="2800" dirty="0">
              <a:solidFill>
                <a:srgbClr val="156F54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426377" y="5390946"/>
            <a:ext cx="2521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r>
              <a:rPr lang="en-GB" sz="2800" b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en-GB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800" b="1" dirty="0"/>
              <a:t> = </a:t>
            </a:r>
            <a:r>
              <a:rPr lang="en-GB" sz="2800" b="1" dirty="0">
                <a:latin typeface="Cambria Math"/>
                <a:ea typeface="Cambria Math"/>
              </a:rPr>
              <a:t>↑ </a:t>
            </a:r>
            <a:r>
              <a:rPr lang="en-GB" sz="2800" b="1" dirty="0">
                <a:solidFill>
                  <a:srgbClr val="C00000"/>
                </a:solidFill>
              </a:rPr>
              <a:t>P</a:t>
            </a:r>
            <a:r>
              <a:rPr lang="en-GB" sz="2800" b="1" baseline="-25000" dirty="0">
                <a:solidFill>
                  <a:srgbClr val="C00000"/>
                </a:solidFill>
              </a:rPr>
              <a:t>s</a:t>
            </a:r>
            <a:r>
              <a:rPr lang="en-GB" sz="2800" b="1" dirty="0"/>
              <a:t>  +  </a:t>
            </a:r>
            <a:r>
              <a:rPr lang="en-GB" sz="2800" b="1" dirty="0">
                <a:latin typeface="Cambria Math"/>
                <a:ea typeface="Cambria Math"/>
              </a:rPr>
              <a:t>↓</a:t>
            </a:r>
            <a:r>
              <a:rPr lang="en-GB" sz="2800" b="1" dirty="0">
                <a:solidFill>
                  <a:srgbClr val="D60000"/>
                </a:solidFill>
                <a:latin typeface="Cambria Math"/>
                <a:ea typeface="Cambria Math"/>
              </a:rPr>
              <a:t> </a:t>
            </a:r>
            <a:r>
              <a:rPr lang="en-GB" sz="2800" b="1" dirty="0">
                <a:solidFill>
                  <a:srgbClr val="156F54"/>
                </a:solidFill>
              </a:rPr>
              <a:t>P</a:t>
            </a:r>
            <a:r>
              <a:rPr lang="en-GB" sz="2800" b="1" baseline="-25000" dirty="0">
                <a:solidFill>
                  <a:srgbClr val="156F54"/>
                </a:solidFill>
              </a:rPr>
              <a:t>o</a:t>
            </a:r>
            <a:endParaRPr lang="en-GB" sz="2800" dirty="0">
              <a:solidFill>
                <a:srgbClr val="156F54"/>
              </a:solidFill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3" t="44816" r="52110" b="33977"/>
          <a:stretch/>
        </p:blipFill>
        <p:spPr bwMode="auto">
          <a:xfrm>
            <a:off x="9264352" y="3483278"/>
            <a:ext cx="2927648" cy="181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250"/>
                    </a14:imgEffect>
                    <a14:imgEffect>
                      <a14:saturation sat="0"/>
                    </a14:imgEffect>
                    <a14:imgEffect>
                      <a14:brightnessContrast bright="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3" t="18023" r="51941" b="61467"/>
          <a:stretch/>
        </p:blipFill>
        <p:spPr bwMode="auto">
          <a:xfrm>
            <a:off x="9264352" y="2004585"/>
            <a:ext cx="2927648" cy="175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traight Arrow Connector 37"/>
          <p:cNvCxnSpPr/>
          <p:nvPr/>
        </p:nvCxnSpPr>
        <p:spPr>
          <a:xfrm flipH="1">
            <a:off x="9375132" y="1772816"/>
            <a:ext cx="105244" cy="212605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9696400" y="5193007"/>
            <a:ext cx="108012" cy="216403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C8383E2-F0D3-E548-AAD3-4D0D70CEFD75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29EB67-8295-E448-8184-4CFFD046F18E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Superposition</a:t>
            </a:r>
          </a:p>
        </p:txBody>
      </p:sp>
      <p:sp>
        <p:nvSpPr>
          <p:cNvPr id="22" name="Slide Number Placeholder 9">
            <a:extLst>
              <a:ext uri="{FF2B5EF4-FFF2-40B4-BE49-F238E27FC236}">
                <a16:creationId xmlns:a16="http://schemas.microsoft.com/office/drawing/2014/main" id="{EA62C6C6-65CC-C744-AEC3-E95113514063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40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B977B4-2274-4E41-AC03-26D545F39F23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Oscillations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F85178AD-DCB0-C345-B22B-6C5E4582E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2AF81C05-30A1-5E46-AFDF-5DB5065DB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41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6" descr="Image result for neutrino oscillation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71" y="2420888"/>
            <a:ext cx="3473092" cy="276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631776" y="4855918"/>
            <a:ext cx="4752528" cy="348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2503820" y="5268145"/>
            <a:ext cx="766315" cy="518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3" t="44816" r="52110" b="33977"/>
          <a:stretch/>
        </p:blipFill>
        <p:spPr bwMode="auto">
          <a:xfrm>
            <a:off x="9264352" y="3483278"/>
            <a:ext cx="2927648" cy="181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9350234" y="1268760"/>
            <a:ext cx="2736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GB" sz="2800" b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GB" sz="2800" b="1" dirty="0"/>
              <a:t>=  </a:t>
            </a:r>
            <a:r>
              <a:rPr lang="en-GB" sz="2800" b="1" dirty="0">
                <a:latin typeface="Cambria Math"/>
                <a:ea typeface="Cambria Math"/>
              </a:rPr>
              <a:t>↑ </a:t>
            </a:r>
            <a:r>
              <a:rPr lang="en-GB" sz="2800" b="1" dirty="0">
                <a:solidFill>
                  <a:srgbClr val="C00000"/>
                </a:solidFill>
              </a:rPr>
              <a:t>m</a:t>
            </a:r>
            <a:r>
              <a:rPr lang="en-GB" sz="2800" b="1" baseline="-25000" dirty="0">
                <a:solidFill>
                  <a:srgbClr val="C00000"/>
                </a:solidFill>
              </a:rPr>
              <a:t>1</a:t>
            </a:r>
            <a:r>
              <a:rPr lang="en-GB" sz="2800" b="1" dirty="0"/>
              <a:t>  + </a:t>
            </a:r>
            <a:r>
              <a:rPr lang="en-GB" sz="2800" b="1" dirty="0">
                <a:latin typeface="Cambria Math"/>
                <a:ea typeface="Cambria Math"/>
              </a:rPr>
              <a:t>↑ </a:t>
            </a:r>
            <a:r>
              <a:rPr lang="en-GB" sz="2800" b="1" dirty="0">
                <a:solidFill>
                  <a:schemeClr val="accent3"/>
                </a:solidFill>
              </a:rPr>
              <a:t>m</a:t>
            </a:r>
            <a:r>
              <a:rPr lang="en-GB" sz="2800" b="1" baseline="-25000" dirty="0">
                <a:solidFill>
                  <a:schemeClr val="accent3"/>
                </a:solidFill>
              </a:rPr>
              <a:t>2</a:t>
            </a:r>
            <a:r>
              <a:rPr lang="en-GB" sz="2800" b="1" dirty="0"/>
              <a:t> </a:t>
            </a:r>
            <a:endParaRPr lang="en-GB" sz="2800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250"/>
                    </a14:imgEffect>
                    <a14:imgEffect>
                      <a14:saturation sat="0"/>
                    </a14:imgEffect>
                    <a14:imgEffect>
                      <a14:brightnessContrast bright="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3" t="18023" r="51941" b="61467"/>
          <a:stretch/>
        </p:blipFill>
        <p:spPr bwMode="auto">
          <a:xfrm>
            <a:off x="9264352" y="2004585"/>
            <a:ext cx="2927648" cy="175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/>
              <p:cNvSpPr/>
              <p:nvPr/>
            </p:nvSpPr>
            <p:spPr>
              <a:xfrm>
                <a:off x="4762075" y="3787922"/>
                <a:ext cx="3379083" cy="4755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2200" b="1" i="0" smtClean="0">
                              <a:solidFill>
                                <a:schemeClr val="accent2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𝐏</m:t>
                          </m:r>
                        </m:e>
                        <m:sub>
                          <m:r>
                            <a:rPr lang="en-GB" sz="2200" b="1" i="1" smtClean="0">
                              <a:solidFill>
                                <a:schemeClr val="accent2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𝒆</m:t>
                          </m:r>
                          <m:r>
                            <a:rPr lang="en-GB" sz="2200" b="1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l-GR" sz="2200" b="1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μ</m:t>
                          </m:r>
                        </m:sub>
                      </m:sSub>
                      <m:r>
                        <a:rPr lang="en-GB" sz="2200" b="1" i="0" smtClean="0">
                          <a:solidFill>
                            <a:schemeClr val="accent2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 </m:t>
                      </m:r>
                      <m:r>
                        <a:rPr lang="en-GB" sz="2200" b="1" i="1" smtClean="0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∝ </m:t>
                      </m:r>
                      <m:r>
                        <a:rPr lang="en-GB" sz="2200" b="1" i="1" smtClean="0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𝑨</m:t>
                      </m:r>
                      <m:r>
                        <a:rPr lang="en-GB" sz="2200" b="1" i="1" smtClean="0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GB" sz="2200" b="1" i="1" smtClean="0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𝒔𝒊</m:t>
                      </m:r>
                      <m:sSup>
                        <m:sSupPr>
                          <m:ctrlPr>
                            <a:rPr lang="en-GB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GB" sz="2200" b="1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𝒏</m:t>
                          </m:r>
                        </m:e>
                        <m:sup>
                          <m:r>
                            <a:rPr lang="en-GB" sz="2200" b="1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d>
                        <m:dPr>
                          <m:ctrlPr>
                            <a:rPr lang="en-GB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sz="2200" b="1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GB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075" y="3787922"/>
                <a:ext cx="3379083" cy="475515"/>
              </a:xfrm>
              <a:prstGeom prst="rect">
                <a:avLst/>
              </a:prstGeom>
              <a:blipFill>
                <a:blip r:embed="rId8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ectangle 31"/>
              <p:cNvSpPr/>
              <p:nvPr/>
            </p:nvSpPr>
            <p:spPr>
              <a:xfrm>
                <a:off x="4590564" y="2778616"/>
                <a:ext cx="3817667" cy="438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2200" b="1" i="0" smtClean="0">
                              <a:solidFill>
                                <a:schemeClr val="accent2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𝐏</m:t>
                          </m:r>
                        </m:e>
                        <m:sub>
                          <m:r>
                            <a:rPr lang="en-GB" sz="2200" b="1" i="1" smtClean="0">
                              <a:solidFill>
                                <a:schemeClr val="accent2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𝒆</m:t>
                          </m:r>
                          <m:r>
                            <a:rPr lang="en-GB" sz="2200" b="1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→</m:t>
                          </m:r>
                          <m:r>
                            <a:rPr lang="en-GB" sz="2200" b="1" i="0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𝐞</m:t>
                          </m:r>
                        </m:sub>
                      </m:sSub>
                      <m:r>
                        <a:rPr lang="en-GB" sz="2200" b="1" i="0" smtClean="0">
                          <a:solidFill>
                            <a:schemeClr val="accent2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 </m:t>
                      </m:r>
                      <m:r>
                        <a:rPr lang="en-GB" sz="2200" b="1" i="1" smtClean="0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∝ </m:t>
                      </m:r>
                      <m:r>
                        <a:rPr lang="en-GB" sz="2200" b="1" i="1" smtClean="0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𝟏</m:t>
                      </m:r>
                      <m:r>
                        <a:rPr lang="en-GB" sz="2200" b="1" i="1" smtClean="0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GB" sz="2200" b="1" i="1" smtClean="0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𝑨</m:t>
                      </m:r>
                      <m:r>
                        <a:rPr lang="en-GB" sz="2200" b="1" i="1" smtClean="0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GB" sz="2200" b="1" i="1" smtClean="0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𝒔𝒊</m:t>
                      </m:r>
                      <m:sSup>
                        <m:sSupPr>
                          <m:ctrlPr>
                            <a:rPr lang="en-GB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GB" sz="2200" b="1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𝒏</m:t>
                          </m:r>
                        </m:e>
                        <m:sup>
                          <m:r>
                            <a:rPr lang="en-GB" sz="2200" b="1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d>
                        <m:dPr>
                          <m:ctrlPr>
                            <a:rPr lang="en-GB" sz="22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sz="2200" b="1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GB" sz="2200" dirty="0"/>
              </a:p>
            </p:txBody>
          </p:sp>
        </mc:Choice>
        <mc:Fallback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564" y="2778616"/>
                <a:ext cx="3817667" cy="43858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/>
          <p:cNvSpPr/>
          <p:nvPr/>
        </p:nvSpPr>
        <p:spPr>
          <a:xfrm>
            <a:off x="479376" y="4798318"/>
            <a:ext cx="475252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2351420" y="5115745"/>
            <a:ext cx="766315" cy="518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/>
              <p:cNvSpPr txBox="1"/>
              <p:nvPr/>
            </p:nvSpPr>
            <p:spPr>
              <a:xfrm>
                <a:off x="1628460" y="4787327"/>
                <a:ext cx="18002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𝑥</m:t>
                      </m:r>
                      <m:r>
                        <a:rPr lang="en-GB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460" y="4787327"/>
                <a:ext cx="1800202" cy="369332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9350234" y="1268760"/>
            <a:ext cx="2736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GB" sz="2800" b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GB" sz="2800" b="1" dirty="0"/>
              <a:t>=  </a:t>
            </a:r>
            <a:r>
              <a:rPr lang="en-GB" sz="2800" b="1" dirty="0">
                <a:latin typeface="Cambria Math"/>
                <a:ea typeface="Cambria Math"/>
              </a:rPr>
              <a:t>↑ </a:t>
            </a:r>
            <a:r>
              <a:rPr lang="en-GB" sz="2800" b="1" dirty="0">
                <a:solidFill>
                  <a:srgbClr val="C00000"/>
                </a:solidFill>
              </a:rPr>
              <a:t>m</a:t>
            </a:r>
            <a:r>
              <a:rPr lang="en-GB" sz="2800" b="1" baseline="-25000" dirty="0">
                <a:solidFill>
                  <a:srgbClr val="C00000"/>
                </a:solidFill>
              </a:rPr>
              <a:t>1</a:t>
            </a:r>
            <a:r>
              <a:rPr lang="en-GB" sz="2800" b="1" dirty="0"/>
              <a:t>  + </a:t>
            </a:r>
            <a:r>
              <a:rPr lang="en-GB" sz="2800" b="1" dirty="0">
                <a:latin typeface="Cambria Math"/>
                <a:ea typeface="Cambria Math"/>
              </a:rPr>
              <a:t>↑ </a:t>
            </a:r>
            <a:r>
              <a:rPr lang="en-GB" sz="2800" b="1" dirty="0">
                <a:solidFill>
                  <a:srgbClr val="156F54"/>
                </a:solidFill>
              </a:rPr>
              <a:t>m</a:t>
            </a:r>
            <a:r>
              <a:rPr lang="en-GB" sz="2800" b="1" baseline="-25000" dirty="0">
                <a:solidFill>
                  <a:srgbClr val="156F54"/>
                </a:solidFill>
              </a:rPr>
              <a:t>2</a:t>
            </a:r>
            <a:r>
              <a:rPr lang="en-GB" sz="2800" b="1" dirty="0"/>
              <a:t> </a:t>
            </a:r>
            <a:endParaRPr lang="en-GB" sz="2800" dirty="0"/>
          </a:p>
        </p:txBody>
      </p:sp>
      <p:sp>
        <p:nvSpPr>
          <p:cNvPr id="27" name="Rectangle 26"/>
          <p:cNvSpPr/>
          <p:nvPr/>
        </p:nvSpPr>
        <p:spPr>
          <a:xfrm>
            <a:off x="9350234" y="5390946"/>
            <a:ext cx="2757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</a:t>
            </a:r>
            <a:r>
              <a:rPr lang="el-GR" sz="2800" b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μ</a:t>
            </a:r>
            <a:r>
              <a:rPr lang="en-GB" sz="2800" b="1" dirty="0"/>
              <a:t>  = </a:t>
            </a:r>
            <a:r>
              <a:rPr lang="en-GB" sz="2800" b="1" dirty="0">
                <a:latin typeface="Cambria Math"/>
                <a:ea typeface="Cambria Math"/>
              </a:rPr>
              <a:t>↑ </a:t>
            </a:r>
            <a:r>
              <a:rPr lang="en-GB" sz="2800" b="1" dirty="0">
                <a:solidFill>
                  <a:srgbClr val="C00000"/>
                </a:solidFill>
              </a:rPr>
              <a:t>m</a:t>
            </a:r>
            <a:r>
              <a:rPr lang="en-GB" sz="2800" b="1" baseline="-25000" dirty="0">
                <a:solidFill>
                  <a:srgbClr val="C00000"/>
                </a:solidFill>
              </a:rPr>
              <a:t>1</a:t>
            </a:r>
            <a:r>
              <a:rPr lang="en-GB" sz="2800" b="1" dirty="0"/>
              <a:t>  +  </a:t>
            </a:r>
            <a:r>
              <a:rPr lang="en-GB" sz="2800" b="1" dirty="0">
                <a:latin typeface="Cambria Math"/>
                <a:ea typeface="Cambria Math"/>
              </a:rPr>
              <a:t>↓ </a:t>
            </a:r>
            <a:r>
              <a:rPr lang="en-GB" sz="2800" b="1" dirty="0">
                <a:solidFill>
                  <a:srgbClr val="156F54"/>
                </a:solidFill>
              </a:rPr>
              <a:t>m</a:t>
            </a:r>
            <a:r>
              <a:rPr lang="en-GB" sz="2800" b="1" baseline="-25000" dirty="0">
                <a:solidFill>
                  <a:srgbClr val="156F54"/>
                </a:solidFill>
              </a:rPr>
              <a:t>2</a:t>
            </a:r>
            <a:r>
              <a:rPr lang="en-GB" sz="2800" b="1" dirty="0">
                <a:solidFill>
                  <a:srgbClr val="156F54"/>
                </a:solidFill>
              </a:rPr>
              <a:t> </a:t>
            </a:r>
            <a:endParaRPr lang="en-GB" sz="2800" dirty="0">
              <a:solidFill>
                <a:srgbClr val="156F54"/>
              </a:solidFill>
            </a:endParaRP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9264352" y="1791980"/>
            <a:ext cx="0" cy="2600263"/>
          </a:xfrm>
          <a:prstGeom prst="line">
            <a:avLst/>
          </a:prstGeom>
          <a:ln w="317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 flipH="1">
            <a:off x="9912424" y="2852936"/>
            <a:ext cx="3148" cy="2592288"/>
          </a:xfrm>
          <a:prstGeom prst="line">
            <a:avLst/>
          </a:prstGeom>
          <a:ln w="317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>
            <a:off x="10488488" y="1791980"/>
            <a:ext cx="0" cy="2600263"/>
          </a:xfrm>
          <a:prstGeom prst="line">
            <a:avLst/>
          </a:prstGeom>
          <a:ln w="317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 flipH="1">
            <a:off x="11061404" y="2852936"/>
            <a:ext cx="3148" cy="2592288"/>
          </a:xfrm>
          <a:prstGeom prst="line">
            <a:avLst/>
          </a:prstGeom>
          <a:ln w="317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7F4D251-9395-A749-94FF-D814F8BEFFD2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DB0B408-DABC-6040-9CCC-7F14801D1223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Neutrino oscillations</a:t>
            </a:r>
          </a:p>
        </p:txBody>
      </p:sp>
      <p:sp>
        <p:nvSpPr>
          <p:cNvPr id="45" name="Slide Number Placeholder 9">
            <a:extLst>
              <a:ext uri="{FF2B5EF4-FFF2-40B4-BE49-F238E27FC236}">
                <a16:creationId xmlns:a16="http://schemas.microsoft.com/office/drawing/2014/main" id="{16553D0E-75B3-4F4C-9F94-384ECAD8C1DA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41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8975A40-A97B-4345-998D-266F16BE48C1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Oscillations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">
            <a:extLst>
              <a:ext uri="{FF2B5EF4-FFF2-40B4-BE49-F238E27FC236}">
                <a16:creationId xmlns:a16="http://schemas.microsoft.com/office/drawing/2014/main" id="{E94B7B79-1BAC-DA46-9530-2131E7836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A picture containing icon&#10;&#10;Description automatically generated">
            <a:extLst>
              <a:ext uri="{FF2B5EF4-FFF2-40B4-BE49-F238E27FC236}">
                <a16:creationId xmlns:a16="http://schemas.microsoft.com/office/drawing/2014/main" id="{839AC1E2-31BC-C848-9A7E-2A74A068C2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52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9F82465-5D04-1240-BDA6-7AE694F70F98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46EFF8-0CAE-6D49-931F-D2CAEE2044A5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Neutrino oscillations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94D4CFA3-C924-3A4A-9BE8-223648CCEBB8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42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4C33A1-4649-A44A-AC0E-7A14D7BE5137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Oscillations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09074A7B-24FA-B346-9604-8B260AE6A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738903A0-0211-6242-BCEF-7CF6E0B48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CFA008B-BCA5-FD45-9CC7-36C6655B0EF8}"/>
                  </a:ext>
                </a:extLst>
              </p:cNvPr>
              <p:cNvSpPr/>
              <p:nvPr/>
            </p:nvSpPr>
            <p:spPr>
              <a:xfrm>
                <a:off x="939413" y="1533917"/>
                <a:ext cx="10601205" cy="40086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GB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length travelled</a:t>
                </a:r>
              </a:p>
              <a:p>
                <a:pPr algn="r"/>
                <a:r>
                  <a:rPr lang="en-GB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neutrino energy</a:t>
                </a:r>
                <a:endParaRPr lang="en-GB" sz="2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endParaRPr lang="en-GB" sz="2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14:m>
                  <m:oMath xmlns:m="http://schemas.openxmlformats.org/officeDocument/2006/math">
                    <m:r>
                      <a:rPr lang="en-US" sz="2200" b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𝚫</m:t>
                    </m:r>
                    <m:sSubSup>
                      <m:sSubSupPr>
                        <m:ctrlPr>
                          <a:rPr lang="en-US" sz="22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2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b>
                        <m:r>
                          <a:rPr lang="en-US" sz="22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  <m:t>𝒊𝒋</m:t>
                        </m:r>
                      </m:sub>
                      <m:sup>
                        <m:r>
                          <a:rPr lang="en-US" sz="22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bSup>
                    <m:r>
                      <a:rPr lang="en-US" sz="2200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≠</m:t>
                    </m:r>
                    <m:r>
                      <a:rPr lang="en-US" sz="2200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𝟎</m:t>
                    </m:r>
                    <m:r>
                      <a:rPr lang="en-US" sz="2200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⇒ </m:t>
                    </m:r>
                  </m:oMath>
                </a14:m>
                <a:r>
                  <a:rPr lang="en-GB" sz="22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 least two non-</a:t>
                </a:r>
              </a:p>
              <a:p>
                <a:pPr algn="r"/>
                <a:r>
                  <a:rPr lang="en-GB" sz="22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zero mass states</a:t>
                </a:r>
              </a:p>
              <a:p>
                <a:pPr algn="r"/>
                <a:endParaRPr lang="en-GB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2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  <m:t>𝜽</m:t>
                        </m:r>
                      </m:e>
                      <m:sub>
                        <m:r>
                          <a:rPr lang="en-US" sz="2200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GB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 described using</a:t>
                </a:r>
                <a:br>
                  <a:rPr lang="en-GB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GB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 ‘</a:t>
                </a:r>
                <a:r>
                  <a:rPr lang="en-GB" sz="22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flavour mixing</a:t>
                </a:r>
                <a:r>
                  <a:rPr lang="en-GB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’ matrix </a:t>
                </a:r>
              </a:p>
              <a:p>
                <a:pPr algn="r"/>
                <a:endParaRPr lang="en-GB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r>
                  <a:rPr lang="en-GB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PMNS matrix contains an</a:t>
                </a:r>
                <a:br>
                  <a:rPr lang="en-GB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GB" sz="2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unknown </a:t>
                </a:r>
                <a:r>
                  <a:rPr lang="en-GB" sz="22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CP-violating phase </a:t>
                </a: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CFA008B-BCA5-FD45-9CC7-36C6655B0E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13" y="1533917"/>
                <a:ext cx="10601205" cy="4008661"/>
              </a:xfrm>
              <a:prstGeom prst="rect">
                <a:avLst/>
              </a:prstGeom>
              <a:blipFill>
                <a:blip r:embed="rId5"/>
                <a:stretch>
                  <a:fillRect t="-946" r="-1435" b="-1893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5140113-A415-214B-8C4B-E1F68A847E77}"/>
                  </a:ext>
                </a:extLst>
              </p:cNvPr>
              <p:cNvSpPr/>
              <p:nvPr/>
            </p:nvSpPr>
            <p:spPr>
              <a:xfrm>
                <a:off x="696024" y="1557872"/>
                <a:ext cx="6499728" cy="6031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US" sz="280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280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GB" sz="2800">
                          <a:solidFill>
                            <a:schemeClr val="accent2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GB" sz="2800" i="1">
                          <a:solidFill>
                            <a:schemeClr val="accent2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∝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  <m:t>sin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/>
                          <a:cs typeface="Arial" panose="020B0604020202020204" pitchFamily="34" charset="0"/>
                        </a:rPr>
                        <m:t> ∗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  <m:t>sin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en-GB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Arial" panose="020B0604020202020204" pitchFamily="34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  <m:t> ∗</m:t>
                          </m:r>
                          <m:r>
                            <a:rPr lang="en-US" sz="28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  <m:t>𝑳</m:t>
                          </m:r>
                          <m:r>
                            <a:rPr lang="en-US" sz="28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  <m:t>/</m:t>
                          </m:r>
                          <m:r>
                            <a:rPr lang="en-US" sz="28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  <m:t>𝑬</m:t>
                          </m:r>
                        </m:e>
                      </m:d>
                    </m:oMath>
                  </m:oMathPara>
                </a14:m>
                <a:endParaRPr lang="en-DK" sz="2800" dirty="0"/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5140113-A415-214B-8C4B-E1F68A847E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24" y="1557872"/>
                <a:ext cx="6499728" cy="603114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1EADAD31-E248-4348-93C5-DCDDCA28C0FB}"/>
              </a:ext>
            </a:extLst>
          </p:cNvPr>
          <p:cNvSpPr/>
          <p:nvPr/>
        </p:nvSpPr>
        <p:spPr>
          <a:xfrm rot="5400000">
            <a:off x="9908045" y="3065543"/>
            <a:ext cx="181199" cy="3068354"/>
          </a:xfrm>
          <a:prstGeom prst="rightBrace">
            <a:avLst>
              <a:gd name="adj1" fmla="val 61085"/>
              <a:gd name="adj2" fmla="val 92038"/>
            </a:avLst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8FF582-02FA-1F4B-A57C-5605016ED774}"/>
              </a:ext>
            </a:extLst>
          </p:cNvPr>
          <p:cNvGrpSpPr/>
          <p:nvPr/>
        </p:nvGrpSpPr>
        <p:grpSpPr>
          <a:xfrm>
            <a:off x="696024" y="2337228"/>
            <a:ext cx="6349898" cy="3606478"/>
            <a:chOff x="696024" y="2337228"/>
            <a:chExt cx="6349898" cy="3606478"/>
          </a:xfrm>
        </p:grpSpPr>
        <p:grpSp>
          <p:nvGrpSpPr>
            <p:cNvPr id="2" name="Group 1"/>
            <p:cNvGrpSpPr/>
            <p:nvPr/>
          </p:nvGrpSpPr>
          <p:grpSpPr>
            <a:xfrm>
              <a:off x="696024" y="2474598"/>
              <a:ext cx="6105195" cy="3092527"/>
              <a:chOff x="15416" y="2037448"/>
              <a:chExt cx="6778619" cy="3740599"/>
            </a:xfrm>
          </p:grpSpPr>
          <p:pic>
            <p:nvPicPr>
              <p:cNvPr id="2050" name="Picture 2" descr="Image result for solar neutrino oscillations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12" r="8165"/>
              <a:stretch/>
            </p:blipFill>
            <p:spPr bwMode="auto">
              <a:xfrm>
                <a:off x="936035" y="2037448"/>
                <a:ext cx="5858000" cy="37405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0" name="Rectangle 39"/>
                  <p:cNvSpPr/>
                  <p:nvPr/>
                </p:nvSpPr>
                <p:spPr>
                  <a:xfrm>
                    <a:off x="15416" y="3545243"/>
                    <a:ext cx="766737" cy="55430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22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22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GB" sz="22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𝒆</m:t>
                              </m:r>
                              <m:r>
                                <a:rPr lang="en-GB" sz="22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→</m:t>
                              </m:r>
                              <m:r>
                                <a:rPr lang="el-GR" sz="22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𝝁</m:t>
                              </m:r>
                            </m:sub>
                          </m:sSub>
                          <m:r>
                            <a:rPr lang="en-GB" sz="2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  </m:t>
                          </m:r>
                        </m:oMath>
                      </m:oMathPara>
                    </a14:m>
                    <a:endParaRPr lang="en-GB" sz="2200" i="1" dirty="0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40" name="Rectangle 3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416" y="3545243"/>
                    <a:ext cx="766737" cy="55430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41818" b="-10526"/>
                    </a:stretch>
                  </a:blipFill>
                </p:spPr>
                <p:txBody>
                  <a:bodyPr/>
                  <a:lstStyle/>
                  <a:p>
                    <a:r>
                      <a:rPr lang="en-D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2" name="Rectangle 41"/>
                  <p:cNvSpPr/>
                  <p:nvPr/>
                </p:nvSpPr>
                <p:spPr>
                  <a:xfrm>
                    <a:off x="15418" y="2907224"/>
                    <a:ext cx="766736" cy="52118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2200" b="1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2200" b="1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GB" sz="2200" b="1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𝒆</m:t>
                              </m:r>
                              <m:r>
                                <a:rPr lang="en-GB" sz="2200" b="1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→</m:t>
                              </m:r>
                              <m:r>
                                <a:rPr lang="en-GB" sz="2200" b="1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𝒆</m:t>
                              </m:r>
                            </m:sub>
                          </m:sSub>
                          <m:r>
                            <a:rPr lang="en-GB" sz="2200" b="1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GB" sz="2200" b="1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" panose="020B0604020202020204" pitchFamily="34" charset="0"/>
                            </a:rPr>
                            <m:t> </m:t>
                          </m:r>
                        </m:oMath>
                      </m:oMathPara>
                    </a14:m>
                    <a:endParaRPr lang="en-GB" sz="2200" i="1" dirty="0"/>
                  </a:p>
                </p:txBody>
              </p:sp>
            </mc:Choice>
            <mc:Fallback>
              <p:sp>
                <p:nvSpPr>
                  <p:cNvPr id="42" name="Rectangle 4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418" y="2907224"/>
                    <a:ext cx="766736" cy="52118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4000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D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3" name="Rectangle 42"/>
                  <p:cNvSpPr/>
                  <p:nvPr/>
                </p:nvSpPr>
                <p:spPr>
                  <a:xfrm>
                    <a:off x="15416" y="4154537"/>
                    <a:ext cx="766737" cy="52118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22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2200" b="1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GB" sz="2200" b="1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𝒆</m:t>
                              </m:r>
                              <m:r>
                                <a:rPr lang="en-GB" sz="2200" b="1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→</m:t>
                              </m:r>
                              <m:r>
                                <a:rPr lang="el-GR" sz="22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𝝉</m:t>
                              </m:r>
                            </m:sub>
                          </m:sSub>
                          <m:r>
                            <a:rPr lang="en-GB" sz="2200" b="1" i="1" smtClean="0">
                              <a:solidFill>
                                <a:schemeClr val="accent2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GB" sz="2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 </m:t>
                          </m:r>
                        </m:oMath>
                      </m:oMathPara>
                    </a14:m>
                    <a:endParaRPr lang="en-GB" sz="2200" i="1" dirty="0">
                      <a:solidFill>
                        <a:schemeClr val="accent1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43" name="Rectangle 4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416" y="4154537"/>
                    <a:ext cx="766737" cy="52118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38182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DK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FCCCC2-79B3-C744-941C-5073C777E3CE}"/>
                </a:ext>
              </a:extLst>
            </p:cNvPr>
            <p:cNvSpPr/>
            <p:nvPr/>
          </p:nvSpPr>
          <p:spPr>
            <a:xfrm>
              <a:off x="3745939" y="5566533"/>
              <a:ext cx="8345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i="1" dirty="0">
                  <a:latin typeface="Arial" panose="020B0604020202020204" pitchFamily="34" charset="0"/>
                  <a:cs typeface="Arial" panose="020B0604020202020204" pitchFamily="34" charset="0"/>
                </a:rPr>
                <a:t>L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(km)</a:t>
              </a:r>
              <a:endParaRPr lang="en-DK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203B39-6642-B24B-AAD1-C39834252865}"/>
                </a:ext>
              </a:extLst>
            </p:cNvPr>
            <p:cNvSpPr/>
            <p:nvPr/>
          </p:nvSpPr>
          <p:spPr>
            <a:xfrm>
              <a:off x="1299434" y="5246287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DK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B675758-704B-1445-BC87-D20D0433A2EE}"/>
                </a:ext>
              </a:extLst>
            </p:cNvPr>
            <p:cNvSpPr/>
            <p:nvPr/>
          </p:nvSpPr>
          <p:spPr>
            <a:xfrm>
              <a:off x="1280524" y="2337228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DK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D4D9424-C91F-8B42-B299-57B9DEDAAC5C}"/>
                </a:ext>
              </a:extLst>
            </p:cNvPr>
            <p:cNvSpPr/>
            <p:nvPr/>
          </p:nvSpPr>
          <p:spPr>
            <a:xfrm>
              <a:off x="1593430" y="5486858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DK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FF4DF69-A24F-EE4C-9FAB-80FC734DB75C}"/>
                </a:ext>
              </a:extLst>
            </p:cNvPr>
            <p:cNvSpPr/>
            <p:nvPr/>
          </p:nvSpPr>
          <p:spPr>
            <a:xfrm>
              <a:off x="6155935" y="5485118"/>
              <a:ext cx="8899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40,000</a:t>
              </a:r>
              <a:endParaRPr lang="en-DK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B86F007-64DF-C447-944C-09443C156D47}"/>
                </a:ext>
              </a:extLst>
            </p:cNvPr>
            <p:cNvSpPr/>
            <p:nvPr/>
          </p:nvSpPr>
          <p:spPr>
            <a:xfrm>
              <a:off x="2921241" y="5512819"/>
              <a:ext cx="73289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</a:rPr>
                <a:t>Earth</a:t>
              </a:r>
            </a:p>
            <a:p>
              <a:pPr algn="ctr"/>
              <a:r>
                <a:rPr lang="en-GB" sz="11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</a:rPr>
                <a:t>diameter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943708E-9F56-6A47-B4CA-DC0DDCF8A7F1}"/>
                </a:ext>
              </a:extLst>
            </p:cNvPr>
            <p:cNvSpPr/>
            <p:nvPr/>
          </p:nvSpPr>
          <p:spPr>
            <a:xfrm>
              <a:off x="2343519" y="2380144"/>
              <a:ext cx="26212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i="1" dirty="0">
                  <a:latin typeface="Arial" panose="020B0604020202020204" pitchFamily="34" charset="0"/>
                  <a:cs typeface="Arial" panose="020B0604020202020204" pitchFamily="34" charset="0"/>
                </a:rPr>
                <a:t>1 GeV electron neutrino</a:t>
              </a:r>
              <a:endParaRPr lang="en-DK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8BA246E-29D5-1F4C-AC08-F413E571E43B}"/>
                </a:ext>
              </a:extLst>
            </p:cNvPr>
            <p:cNvSpPr/>
            <p:nvPr/>
          </p:nvSpPr>
          <p:spPr>
            <a:xfrm>
              <a:off x="1525184" y="2380144"/>
              <a:ext cx="178328" cy="2705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4C36025-742C-DC4D-95CD-EF1507D8849F}"/>
                </a:ext>
              </a:extLst>
            </p:cNvPr>
            <p:cNvSpPr/>
            <p:nvPr/>
          </p:nvSpPr>
          <p:spPr>
            <a:xfrm>
              <a:off x="2126035" y="5445223"/>
              <a:ext cx="4675184" cy="973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F91E2FD-75CB-794E-8253-9C98D3C0C03F}"/>
                </a:ext>
              </a:extLst>
            </p:cNvPr>
            <p:cNvCxnSpPr/>
            <p:nvPr/>
          </p:nvCxnSpPr>
          <p:spPr>
            <a:xfrm flipV="1">
              <a:off x="3287688" y="5301208"/>
              <a:ext cx="0" cy="241370"/>
            </a:xfrm>
            <a:prstGeom prst="line">
              <a:avLst/>
            </a:prstGeom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6378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Image result for t2k experim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 b="26435"/>
          <a:stretch/>
        </p:blipFill>
        <p:spPr bwMode="auto">
          <a:xfrm>
            <a:off x="187772" y="908719"/>
            <a:ext cx="11816455" cy="223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Image result for t2k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232" y="991588"/>
            <a:ext cx="1418440" cy="7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Image result for dune experime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2"/>
          <a:stretch/>
        </p:blipFill>
        <p:spPr bwMode="auto">
          <a:xfrm>
            <a:off x="0" y="3147745"/>
            <a:ext cx="12192000" cy="306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63B30D8-815E-BA44-B238-C80C22F2AE1A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9DE685-92EA-C141-B331-04C640D7746F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Long baseline experiments 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D0A9CB20-C6D4-C142-8B05-F8B00F9DB2E1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43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B52244-EC9A-9E41-867F-99C4AF5F7E80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Oscillations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0B5004D7-07FA-7D46-89BB-05E5324CE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828995E6-0426-A846-AB76-714F2EBB8E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157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C054531E-B094-AA4A-998F-A41D28BA5504}"/>
              </a:ext>
            </a:extLst>
          </p:cNvPr>
          <p:cNvSpPr>
            <a:spLocks noGrp="1"/>
          </p:cNvSpPr>
          <p:nvPr/>
        </p:nvSpPr>
        <p:spPr>
          <a:xfrm>
            <a:off x="160524" y="1101824"/>
            <a:ext cx="8042276" cy="4559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Quantum physics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Solar radiation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Quark model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Next generation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Forces incarnate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Forces unite</a:t>
            </a:r>
          </a:p>
          <a:p>
            <a:pPr>
              <a:buClr>
                <a:schemeClr val="accent2"/>
              </a:buClr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Standard model</a:t>
            </a: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age result for here there be monsters">
            <a:extLst>
              <a:ext uri="{FF2B5EF4-FFF2-40B4-BE49-F238E27FC236}">
                <a16:creationId xmlns:a16="http://schemas.microsoft.com/office/drawing/2014/main" id="{ABA4FE9B-2D9A-406F-A188-65999E0BE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1" t="1" b="44119"/>
          <a:stretch/>
        </p:blipFill>
        <p:spPr bwMode="auto">
          <a:xfrm rot="16989584" flipH="1">
            <a:off x="8453400" y="2379616"/>
            <a:ext cx="5231513" cy="292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90C3AE0-242C-4484-9E15-1978666CA124}"/>
              </a:ext>
            </a:extLst>
          </p:cNvPr>
          <p:cNvGrpSpPr/>
          <p:nvPr/>
        </p:nvGrpSpPr>
        <p:grpSpPr>
          <a:xfrm>
            <a:off x="2005117" y="1216844"/>
            <a:ext cx="8181765" cy="4038239"/>
            <a:chOff x="1034491" y="18429237"/>
            <a:chExt cx="19292171" cy="952195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1A0FF5A-F59F-4823-BFFC-CA6E6DF7209F}"/>
                </a:ext>
              </a:extLst>
            </p:cNvPr>
            <p:cNvGrpSpPr/>
            <p:nvPr/>
          </p:nvGrpSpPr>
          <p:grpSpPr>
            <a:xfrm rot="10800000">
              <a:off x="1034491" y="18429237"/>
              <a:ext cx="19292171" cy="9521958"/>
              <a:chOff x="1177684" y="18429237"/>
              <a:chExt cx="19292171" cy="9521958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3997046-F671-4A1B-B23D-14915A01814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12927861" y="18429237"/>
                <a:ext cx="7541994" cy="8113957"/>
                <a:chOff x="908735" y="3732019"/>
                <a:chExt cx="7541994" cy="8113957"/>
              </a:xfrm>
            </p:grpSpPr>
            <p:pic>
              <p:nvPicPr>
                <p:cNvPr id="50" name="Picture 49" descr="Image result for standard model particle masses">
                  <a:extLst>
                    <a:ext uri="{FF2B5EF4-FFF2-40B4-BE49-F238E27FC236}">
                      <a16:creationId xmlns:a16="http://schemas.microsoft.com/office/drawing/2014/main" id="{2DBC225B-D110-415B-9B69-7D0C2C539F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549" r="4641" b="54039"/>
                <a:stretch/>
              </p:blipFill>
              <p:spPr bwMode="auto">
                <a:xfrm>
                  <a:off x="4327908" y="3732019"/>
                  <a:ext cx="4122821" cy="41326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50" descr="Image result for standard model particle masses">
                  <a:extLst>
                    <a:ext uri="{FF2B5EF4-FFF2-40B4-BE49-F238E27FC236}">
                      <a16:creationId xmlns:a16="http://schemas.microsoft.com/office/drawing/2014/main" id="{E1FBB67A-4C29-4EA7-80A4-BCBCD49F79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269" t="22321" r="37290" b="60640"/>
                <a:stretch/>
              </p:blipFill>
              <p:spPr bwMode="auto">
                <a:xfrm>
                  <a:off x="5294446" y="8521249"/>
                  <a:ext cx="1997243" cy="15320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51" descr="Image result for standard model particle masses">
                  <a:extLst>
                    <a:ext uri="{FF2B5EF4-FFF2-40B4-BE49-F238E27FC236}">
                      <a16:creationId xmlns:a16="http://schemas.microsoft.com/office/drawing/2014/main" id="{9CFF9077-88AB-4B0C-8B2B-95D9E1B92B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28387" r="63854" b="64655"/>
                <a:stretch/>
              </p:blipFill>
              <p:spPr bwMode="auto">
                <a:xfrm>
                  <a:off x="2671773" y="9089624"/>
                  <a:ext cx="842014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52" descr="Image result for standard model particle masses">
                  <a:extLst>
                    <a:ext uri="{FF2B5EF4-FFF2-40B4-BE49-F238E27FC236}">
                      <a16:creationId xmlns:a16="http://schemas.microsoft.com/office/drawing/2014/main" id="{E7A18AE2-C6B8-48F7-AFBA-C69DBFA58C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16255" r="62114" b="71434"/>
                <a:stretch/>
              </p:blipFill>
              <p:spPr bwMode="auto">
                <a:xfrm>
                  <a:off x="2671773" y="5228608"/>
                  <a:ext cx="1082645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53" descr="Image result for standard model particle masses">
                  <a:extLst>
                    <a:ext uri="{FF2B5EF4-FFF2-40B4-BE49-F238E27FC236}">
                      <a16:creationId xmlns:a16="http://schemas.microsoft.com/office/drawing/2014/main" id="{14616E55-8A3C-46A0-A46A-6597DDAABF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6" t="28456" r="85776" b="64586"/>
                <a:stretch/>
              </p:blipFill>
              <p:spPr bwMode="auto">
                <a:xfrm>
                  <a:off x="1281912" y="9116580"/>
                  <a:ext cx="852813" cy="63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54" descr="Image result for standard model particle masses">
                  <a:extLst>
                    <a:ext uri="{FF2B5EF4-FFF2-40B4-BE49-F238E27FC236}">
                      <a16:creationId xmlns:a16="http://schemas.microsoft.com/office/drawing/2014/main" id="{C94F3037-846C-47CF-866D-502A5C2921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85" t="19288" r="88095" b="73754"/>
                <a:stretch/>
              </p:blipFill>
              <p:spPr bwMode="auto">
                <a:xfrm>
                  <a:off x="1281912" y="5485509"/>
                  <a:ext cx="625246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55" descr="Image result for standard model particle masses">
                  <a:extLst>
                    <a:ext uri="{FF2B5EF4-FFF2-40B4-BE49-F238E27FC236}">
                      <a16:creationId xmlns:a16="http://schemas.microsoft.com/office/drawing/2014/main" id="{8CE59E51-76DE-4652-86EC-BFA01BF072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49" t="74378" r="37886" b="13310"/>
                <a:stretch/>
              </p:blipFill>
              <p:spPr bwMode="auto">
                <a:xfrm>
                  <a:off x="5803829" y="10739071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56" descr="Image result for standard model particle masses">
                  <a:extLst>
                    <a:ext uri="{FF2B5EF4-FFF2-40B4-BE49-F238E27FC236}">
                      <a16:creationId xmlns:a16="http://schemas.microsoft.com/office/drawing/2014/main" id="{25DB729D-2469-4993-B071-08C4780839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820" t="74506" r="60915" b="13182"/>
                <a:stretch/>
              </p:blipFill>
              <p:spPr bwMode="auto">
                <a:xfrm>
                  <a:off x="2503232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57" descr="Image result for standard model particle masses">
                  <a:extLst>
                    <a:ext uri="{FF2B5EF4-FFF2-40B4-BE49-F238E27FC236}">
                      <a16:creationId xmlns:a16="http://schemas.microsoft.com/office/drawing/2014/main" id="{30673FAE-FDE1-4872-B95A-D82984A1D3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8" t="74506" r="83927" b="13182"/>
                <a:stretch/>
              </p:blipFill>
              <p:spPr bwMode="auto">
                <a:xfrm>
                  <a:off x="908735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7F6965A-7F60-4CB8-95FB-F6D7060F65B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 flipH="1">
                <a:off x="1177684" y="18429237"/>
                <a:ext cx="10974738" cy="9521958"/>
                <a:chOff x="908735" y="2324018"/>
                <a:chExt cx="11350150" cy="9521958"/>
              </a:xfrm>
            </p:grpSpPr>
            <p:pic>
              <p:nvPicPr>
                <p:cNvPr id="40" name="Picture 39" descr="Image result for standard model particle masses">
                  <a:extLst>
                    <a:ext uri="{FF2B5EF4-FFF2-40B4-BE49-F238E27FC236}">
                      <a16:creationId xmlns:a16="http://schemas.microsoft.com/office/drawing/2014/main" id="{69F97E7C-F187-4564-99C6-2724A08AC4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549" r="4641" b="54039"/>
                <a:stretch/>
              </p:blipFill>
              <p:spPr bwMode="auto">
                <a:xfrm>
                  <a:off x="4327908" y="3732019"/>
                  <a:ext cx="4122821" cy="41326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40" descr="Image result for standard model particle masses">
                  <a:extLst>
                    <a:ext uri="{FF2B5EF4-FFF2-40B4-BE49-F238E27FC236}">
                      <a16:creationId xmlns:a16="http://schemas.microsoft.com/office/drawing/2014/main" id="{F6CEAAF0-0E52-441F-923B-E4082DCC17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269" t="22321" r="37290" b="60640"/>
                <a:stretch/>
              </p:blipFill>
              <p:spPr bwMode="auto">
                <a:xfrm>
                  <a:off x="5294446" y="8521249"/>
                  <a:ext cx="1997243" cy="15320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41" descr="Image result for standard model particle masses">
                  <a:extLst>
                    <a:ext uri="{FF2B5EF4-FFF2-40B4-BE49-F238E27FC236}">
                      <a16:creationId xmlns:a16="http://schemas.microsoft.com/office/drawing/2014/main" id="{191C602F-CF80-4951-9CBF-12EDEEF739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28387" r="63854" b="64655"/>
                <a:stretch/>
              </p:blipFill>
              <p:spPr bwMode="auto">
                <a:xfrm>
                  <a:off x="2671773" y="9089624"/>
                  <a:ext cx="842014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42" descr="Image result for standard model particle masses">
                  <a:extLst>
                    <a:ext uri="{FF2B5EF4-FFF2-40B4-BE49-F238E27FC236}">
                      <a16:creationId xmlns:a16="http://schemas.microsoft.com/office/drawing/2014/main" id="{2CE6774C-A64A-480B-A573-057439F568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058" t="16255" r="62114" b="71434"/>
                <a:stretch/>
              </p:blipFill>
              <p:spPr bwMode="auto">
                <a:xfrm>
                  <a:off x="2671773" y="5228608"/>
                  <a:ext cx="1082645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43" descr="Image result for standard model particle masses">
                  <a:extLst>
                    <a:ext uri="{FF2B5EF4-FFF2-40B4-BE49-F238E27FC236}">
                      <a16:creationId xmlns:a16="http://schemas.microsoft.com/office/drawing/2014/main" id="{13C29C51-2CAB-4101-A80B-BAB38185FD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36" t="28456" r="85776" b="64586"/>
                <a:stretch/>
              </p:blipFill>
              <p:spPr bwMode="auto">
                <a:xfrm>
                  <a:off x="1281912" y="9116580"/>
                  <a:ext cx="852813" cy="6336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5" name="Picture 44" descr="Image result for standard model particle masses">
                  <a:extLst>
                    <a:ext uri="{FF2B5EF4-FFF2-40B4-BE49-F238E27FC236}">
                      <a16:creationId xmlns:a16="http://schemas.microsoft.com/office/drawing/2014/main" id="{DDAC7E5B-F2EA-4C09-9C29-4A9A9B31AD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85" t="19288" r="88095" b="73754"/>
                <a:stretch/>
              </p:blipFill>
              <p:spPr bwMode="auto">
                <a:xfrm>
                  <a:off x="1281912" y="5485509"/>
                  <a:ext cx="625246" cy="6256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6" name="Picture 45" descr="Image result for standard model particle masses">
                  <a:extLst>
                    <a:ext uri="{FF2B5EF4-FFF2-40B4-BE49-F238E27FC236}">
                      <a16:creationId xmlns:a16="http://schemas.microsoft.com/office/drawing/2014/main" id="{87B4C3C3-C5AC-4EC8-A967-1C2D2187CF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49" t="74378" r="37886" b="13310"/>
                <a:stretch/>
              </p:blipFill>
              <p:spPr bwMode="auto">
                <a:xfrm>
                  <a:off x="5803829" y="10739071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" name="Picture 46" descr="Image result for standard model particle masses">
                  <a:extLst>
                    <a:ext uri="{FF2B5EF4-FFF2-40B4-BE49-F238E27FC236}">
                      <a16:creationId xmlns:a16="http://schemas.microsoft.com/office/drawing/2014/main" id="{ABBC7C42-BD81-448C-9FB4-F730920304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820" t="74506" r="60915" b="13182"/>
                <a:stretch/>
              </p:blipFill>
              <p:spPr bwMode="auto">
                <a:xfrm>
                  <a:off x="2503232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47" descr="Image result for standard model particle masses">
                  <a:extLst>
                    <a:ext uri="{FF2B5EF4-FFF2-40B4-BE49-F238E27FC236}">
                      <a16:creationId xmlns:a16="http://schemas.microsoft.com/office/drawing/2014/main" id="{F2D7D00C-5DF9-4CE0-8063-2FB8979F01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8" t="74506" r="83927" b="13182"/>
                <a:stretch/>
              </p:blipFill>
              <p:spPr bwMode="auto">
                <a:xfrm>
                  <a:off x="908735" y="10739070"/>
                  <a:ext cx="1419726" cy="11069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48" descr="Image result for standard model particle masses">
                  <a:extLst>
                    <a:ext uri="{FF2B5EF4-FFF2-40B4-BE49-F238E27FC236}">
                      <a16:creationId xmlns:a16="http://schemas.microsoft.com/office/drawing/2014/main" id="{B8705F14-62C1-4175-AE9A-3C1A0E430A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4664" b="53361"/>
                <a:stretch/>
              </p:blipFill>
              <p:spPr bwMode="auto">
                <a:xfrm>
                  <a:off x="9259835" y="2324018"/>
                  <a:ext cx="2999050" cy="30180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E5DFA79-6EF1-49FB-B29D-F61A8A13B90B}"/>
                  </a:ext>
                </a:extLst>
              </p:cNvPr>
              <p:cNvGrpSpPr/>
              <p:nvPr/>
            </p:nvGrpSpPr>
            <p:grpSpPr>
              <a:xfrm rot="10800000">
                <a:off x="10672206" y="19771503"/>
                <a:ext cx="1499527" cy="8179692"/>
                <a:chOff x="8554884" y="9517733"/>
                <a:chExt cx="1499527" cy="8179692"/>
              </a:xfrm>
            </p:grpSpPr>
            <p:pic>
              <p:nvPicPr>
                <p:cNvPr id="37" name="Picture 36" descr="Image result for standard model particle masses">
                  <a:extLst>
                    <a:ext uri="{FF2B5EF4-FFF2-40B4-BE49-F238E27FC236}">
                      <a16:creationId xmlns:a16="http://schemas.microsoft.com/office/drawing/2014/main" id="{4C563F66-9BDD-490F-9E56-7ED088444B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301" b="52344"/>
                <a:stretch/>
              </p:blipFill>
              <p:spPr bwMode="auto">
                <a:xfrm>
                  <a:off x="9075046" y="15739025"/>
                  <a:ext cx="979363" cy="1958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37" descr="Image result for standard model particle masses">
                  <a:extLst>
                    <a:ext uri="{FF2B5EF4-FFF2-40B4-BE49-F238E27FC236}">
                      <a16:creationId xmlns:a16="http://schemas.microsoft.com/office/drawing/2014/main" id="{83D404D8-9BA0-498D-8234-3F434EB679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502" b="53459"/>
                <a:stretch/>
              </p:blipFill>
              <p:spPr bwMode="auto">
                <a:xfrm>
                  <a:off x="8954731" y="12970742"/>
                  <a:ext cx="1099680" cy="21757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38" descr="Image result for standard model particle masses">
                  <a:extLst>
                    <a:ext uri="{FF2B5EF4-FFF2-40B4-BE49-F238E27FC236}">
                      <a16:creationId xmlns:a16="http://schemas.microsoft.com/office/drawing/2014/main" id="{52BC46BA-3BFA-4D02-A58C-CBC90E0768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205" r="19729" b="53361"/>
                <a:stretch/>
              </p:blipFill>
              <p:spPr bwMode="auto">
                <a:xfrm>
                  <a:off x="8554884" y="9517733"/>
                  <a:ext cx="1499526" cy="30180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32" name="Picture 31" descr="Image result for standard model particle masses">
              <a:extLst>
                <a:ext uri="{FF2B5EF4-FFF2-40B4-BE49-F238E27FC236}">
                  <a16:creationId xmlns:a16="http://schemas.microsoft.com/office/drawing/2014/main" id="{20765D77-60E4-454C-93D1-E8B1863756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05" r="4209" b="53459"/>
            <a:stretch/>
          </p:blipFill>
          <p:spPr bwMode="auto">
            <a:xfrm flipH="1">
              <a:off x="9738546" y="21882246"/>
              <a:ext cx="2126612" cy="2175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Image result for standard model particle masses">
              <a:extLst>
                <a:ext uri="{FF2B5EF4-FFF2-40B4-BE49-F238E27FC236}">
                  <a16:creationId xmlns:a16="http://schemas.microsoft.com/office/drawing/2014/main" id="{73A6A2CF-7C05-4328-97B9-E94D281BA4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05" b="52344"/>
            <a:stretch/>
          </p:blipFill>
          <p:spPr bwMode="auto">
            <a:xfrm flipH="1">
              <a:off x="9598145" y="24650529"/>
              <a:ext cx="2126612" cy="19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2A052684-4C82-4F8D-92C7-F2E00C32C610}"/>
              </a:ext>
            </a:extLst>
          </p:cNvPr>
          <p:cNvSpPr/>
          <p:nvPr/>
        </p:nvSpPr>
        <p:spPr>
          <a:xfrm>
            <a:off x="5246508" y="1124744"/>
            <a:ext cx="1698983" cy="398342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0BB8A66-0E40-4927-89EB-C0493EF2F498}"/>
              </a:ext>
            </a:extLst>
          </p:cNvPr>
          <p:cNvSpPr txBox="1"/>
          <p:nvPr/>
        </p:nvSpPr>
        <p:spPr>
          <a:xfrm>
            <a:off x="5968956" y="164536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BAC1C80-ADC2-4869-A942-81266186AFF3}"/>
              </a:ext>
            </a:extLst>
          </p:cNvPr>
          <p:cNvSpPr txBox="1"/>
          <p:nvPr/>
        </p:nvSpPr>
        <p:spPr>
          <a:xfrm>
            <a:off x="6000244" y="2931791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3EE421-29E6-4A7C-8A94-4B7592034C45}"/>
              </a:ext>
            </a:extLst>
          </p:cNvPr>
          <p:cNvSpPr txBox="1"/>
          <p:nvPr/>
        </p:nvSpPr>
        <p:spPr>
          <a:xfrm>
            <a:off x="5952604" y="4079726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E7A0A78-929C-45C5-9C67-42AEAD86F18A}"/>
              </a:ext>
            </a:extLst>
          </p:cNvPr>
          <p:cNvSpPr txBox="1"/>
          <p:nvPr/>
        </p:nvSpPr>
        <p:spPr>
          <a:xfrm>
            <a:off x="4174965" y="2529769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D863695-59B9-4975-871B-2227FC579DD5}"/>
              </a:ext>
            </a:extLst>
          </p:cNvPr>
          <p:cNvSpPr txBox="1"/>
          <p:nvPr/>
        </p:nvSpPr>
        <p:spPr>
          <a:xfrm>
            <a:off x="4174965" y="402383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9C03E3F-5B11-4949-B53C-A03A2079EB4D}"/>
              </a:ext>
            </a:extLst>
          </p:cNvPr>
          <p:cNvSpPr txBox="1"/>
          <p:nvPr/>
        </p:nvSpPr>
        <p:spPr>
          <a:xfrm>
            <a:off x="6005823" y="4955976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658692A-2580-4DF2-B5FE-DC8F669777F2}"/>
              </a:ext>
            </a:extLst>
          </p:cNvPr>
          <p:cNvSpPr txBox="1"/>
          <p:nvPr/>
        </p:nvSpPr>
        <p:spPr>
          <a:xfrm>
            <a:off x="4184974" y="4835699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bg1"/>
                </a:solidFill>
              </a:rPr>
              <a:t>τ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250541B-25FC-4E9D-8CDE-A7CDEFFB0494}"/>
              </a:ext>
            </a:extLst>
          </p:cNvPr>
          <p:cNvSpPr txBox="1"/>
          <p:nvPr/>
        </p:nvSpPr>
        <p:spPr>
          <a:xfrm>
            <a:off x="2780291" y="5070417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µ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116060-EF3F-4D48-91A2-EE25D1A8ECF7}"/>
              </a:ext>
            </a:extLst>
          </p:cNvPr>
          <p:cNvSpPr txBox="1"/>
          <p:nvPr/>
        </p:nvSpPr>
        <p:spPr>
          <a:xfrm>
            <a:off x="2770966" y="4264392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7C7D0FA-9B5E-49DF-B8A0-40BB947947E0}"/>
              </a:ext>
            </a:extLst>
          </p:cNvPr>
          <p:cNvSpPr txBox="1"/>
          <p:nvPr/>
        </p:nvSpPr>
        <p:spPr>
          <a:xfrm>
            <a:off x="2162039" y="4257815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B6844C2-F841-4D79-A640-37FF11DB380B}"/>
              </a:ext>
            </a:extLst>
          </p:cNvPr>
          <p:cNvSpPr txBox="1"/>
          <p:nvPr/>
        </p:nvSpPr>
        <p:spPr>
          <a:xfrm>
            <a:off x="2790490" y="2498725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ED05695-7BB1-460D-A22D-1DD083CF2F8E}"/>
              </a:ext>
            </a:extLst>
          </p:cNvPr>
          <p:cNvSpPr txBox="1"/>
          <p:nvPr/>
        </p:nvSpPr>
        <p:spPr>
          <a:xfrm>
            <a:off x="2203760" y="2700518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D2EC944-38A2-4033-BEBE-5EF22318396C}"/>
              </a:ext>
            </a:extLst>
          </p:cNvPr>
          <p:cNvSpPr txBox="1"/>
          <p:nvPr/>
        </p:nvSpPr>
        <p:spPr>
          <a:xfrm>
            <a:off x="2752817" y="5594589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r>
              <a:rPr lang="en-GB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µ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8627B4-F2F1-46AA-99DC-198A7C9AB07C}"/>
              </a:ext>
            </a:extLst>
          </p:cNvPr>
          <p:cNvSpPr txBox="1"/>
          <p:nvPr/>
        </p:nvSpPr>
        <p:spPr>
          <a:xfrm>
            <a:off x="2143890" y="5588012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r>
              <a:rPr lang="en-GB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D42D784-1D9C-49C0-BB5D-AE23CE20C2BC}"/>
              </a:ext>
            </a:extLst>
          </p:cNvPr>
          <p:cNvSpPr txBox="1"/>
          <p:nvPr/>
        </p:nvSpPr>
        <p:spPr>
          <a:xfrm>
            <a:off x="4181662" y="5582952"/>
            <a:ext cx="45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ν</a:t>
            </a:r>
            <a:r>
              <a:rPr lang="el-GR" i="1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τ</a:t>
            </a:r>
            <a:endParaRPr lang="en-GB" i="1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4877EE2-50ED-485A-AE6F-91C66B5923C4}"/>
              </a:ext>
            </a:extLst>
          </p:cNvPr>
          <p:cNvSpPr txBox="1"/>
          <p:nvPr/>
        </p:nvSpPr>
        <p:spPr>
          <a:xfrm>
            <a:off x="6000310" y="5595253"/>
            <a:ext cx="30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γ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D278B29-8AC3-4E33-9B5E-ED2265FCD364}"/>
              </a:ext>
            </a:extLst>
          </p:cNvPr>
          <p:cNvSpPr/>
          <p:nvPr/>
        </p:nvSpPr>
        <p:spPr>
          <a:xfrm>
            <a:off x="191344" y="1052736"/>
            <a:ext cx="1826785" cy="254076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7183B0F-D7ED-4CF6-886A-730B5862D432}"/>
              </a:ext>
            </a:extLst>
          </p:cNvPr>
          <p:cNvSpPr txBox="1"/>
          <p:nvPr/>
        </p:nvSpPr>
        <p:spPr>
          <a:xfrm>
            <a:off x="2132194" y="5092698"/>
            <a:ext cx="76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endParaRPr lang="en-GB" i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0F2D774-34A7-DE44-8D24-BD2A88B99137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76F360C-05ED-4548-96BE-07373405BCB0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Fundamentals</a:t>
            </a:r>
          </a:p>
        </p:txBody>
      </p:sp>
      <p:sp>
        <p:nvSpPr>
          <p:cNvPr id="79" name="Slide Number Placeholder 9">
            <a:extLst>
              <a:ext uri="{FF2B5EF4-FFF2-40B4-BE49-F238E27FC236}">
                <a16:creationId xmlns:a16="http://schemas.microsoft.com/office/drawing/2014/main" id="{10EBD887-17E6-834F-8270-F494E4F404EA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44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3" name="Picture 4">
            <a:extLst>
              <a:ext uri="{FF2B5EF4-FFF2-40B4-BE49-F238E27FC236}">
                <a16:creationId xmlns:a16="http://schemas.microsoft.com/office/drawing/2014/main" id="{52EC6E7C-BD30-9C43-A1EA-0D24CE547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 descr="A picture containing icon&#10;&#10;Description automatically generated">
            <a:extLst>
              <a:ext uri="{FF2B5EF4-FFF2-40B4-BE49-F238E27FC236}">
                <a16:creationId xmlns:a16="http://schemas.microsoft.com/office/drawing/2014/main" id="{09B7FC64-4803-5346-9EE9-9557DAA1B1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8F44B109-C82A-9049-BD50-5310BB3D70B5}"/>
              </a:ext>
            </a:extLst>
          </p:cNvPr>
          <p:cNvSpPr/>
          <p:nvPr/>
        </p:nvSpPr>
        <p:spPr>
          <a:xfrm>
            <a:off x="19798" y="6421258"/>
            <a:ext cx="277069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 the Standard Model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5719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A8EEBB7-FFC1-493F-9CDD-F24E25D11C8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24A548-DB9F-42B8-BCF9-A792463BDC27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Cherenkov radiation</a:t>
            </a:r>
          </a:p>
        </p:txBody>
      </p:sp>
      <p:sp>
        <p:nvSpPr>
          <p:cNvPr id="29" name="Slide Number Placeholder 9">
            <a:extLst>
              <a:ext uri="{FF2B5EF4-FFF2-40B4-BE49-F238E27FC236}">
                <a16:creationId xmlns:a16="http://schemas.microsoft.com/office/drawing/2014/main" id="{C55617E1-024D-4047-BF06-70FDBF445F9F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45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598495-BFF9-48A0-80D4-A18710FC1682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B4A40935-52E7-40CF-93E9-D81403192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49C58-1609-4CF3-9359-E84A5679676F}"/>
              </a:ext>
            </a:extLst>
          </p:cNvPr>
          <p:cNvGrpSpPr/>
          <p:nvPr/>
        </p:nvGrpSpPr>
        <p:grpSpPr>
          <a:xfrm>
            <a:off x="2266212" y="2391227"/>
            <a:ext cx="2976586" cy="2075546"/>
            <a:chOff x="1813299" y="3095096"/>
            <a:chExt cx="4391525" cy="306398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9039D28-145A-411F-8B14-78E9579D5C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5760" y="3728972"/>
              <a:ext cx="753119" cy="218993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1D8B976-D40A-4C80-8130-E796A093D417}"/>
                </a:ext>
              </a:extLst>
            </p:cNvPr>
            <p:cNvGrpSpPr/>
            <p:nvPr/>
          </p:nvGrpSpPr>
          <p:grpSpPr>
            <a:xfrm>
              <a:off x="1813299" y="3095096"/>
              <a:ext cx="4391525" cy="3063989"/>
              <a:chOff x="2196278" y="3095096"/>
              <a:chExt cx="4391525" cy="3063989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297C250-8856-4F6B-933A-4E3E021DC17E}"/>
                  </a:ext>
                </a:extLst>
              </p:cNvPr>
              <p:cNvSpPr txBox="1"/>
              <p:nvPr/>
            </p:nvSpPr>
            <p:spPr>
              <a:xfrm flipH="1">
                <a:off x="5636024" y="5295821"/>
                <a:ext cx="951779" cy="86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i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e</a:t>
                </a:r>
                <a:r>
                  <a:rPr lang="en-GB" sz="3200" b="1" i="1" baseline="30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929A517-A425-4BF3-93CD-089AA04F5432}"/>
                  </a:ext>
                </a:extLst>
              </p:cNvPr>
              <p:cNvSpPr txBox="1"/>
              <p:nvPr/>
            </p:nvSpPr>
            <p:spPr>
              <a:xfrm flipH="1">
                <a:off x="2398105" y="3095096"/>
                <a:ext cx="648072" cy="86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i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u</a:t>
                </a:r>
                <a:endParaRPr lang="en-GB" sz="3200" b="1" i="1" baseline="30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A499F86-0592-42C3-8A5D-1951C4F4D679}"/>
                  </a:ext>
                </a:extLst>
              </p:cNvPr>
              <p:cNvSpPr txBox="1"/>
              <p:nvPr/>
            </p:nvSpPr>
            <p:spPr>
              <a:xfrm flipH="1">
                <a:off x="5691466" y="3148369"/>
                <a:ext cx="648072" cy="86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i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</a:t>
                </a:r>
                <a:endParaRPr lang="en-GB" sz="3200" b="1" i="1" baseline="30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7166AA-25F9-41FC-9401-5A64FB33EE8A}"/>
                  </a:ext>
                </a:extLst>
              </p:cNvPr>
              <p:cNvSpPr txBox="1"/>
              <p:nvPr/>
            </p:nvSpPr>
            <p:spPr>
              <a:xfrm flipH="1">
                <a:off x="4644794" y="4105074"/>
                <a:ext cx="1482268" cy="86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</a:t>
                </a:r>
                <a:r>
                  <a:rPr lang="en-GB" sz="3200" i="1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-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8BBFF884-36CF-451E-B13A-391E4F33745C}"/>
                      </a:ext>
                    </a:extLst>
                  </p:cNvPr>
                  <p:cNvSpPr txBox="1"/>
                  <p:nvPr/>
                </p:nvSpPr>
                <p:spPr>
                  <a:xfrm>
                    <a:off x="2196278" y="5274380"/>
                    <a:ext cx="1008112" cy="8632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GB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l-GR" sz="32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𝝂</m:t>
                              </m:r>
                            </m:e>
                          </m:acc>
                        </m:oMath>
                      </m:oMathPara>
                    </a14:m>
                    <a:endParaRPr lang="en-GB" sz="3200" i="1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8BBFF884-36CF-451E-B13A-391E4F3374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96278" y="5274380"/>
                    <a:ext cx="1008112" cy="86326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5CA754AA-7FD8-44D6-807C-9BACEA205CEB}"/>
                  </a:ext>
                </a:extLst>
              </p:cNvPr>
              <p:cNvGrpSpPr/>
              <p:nvPr/>
            </p:nvGrpSpPr>
            <p:grpSpPr>
              <a:xfrm rot="926344">
                <a:off x="2948143" y="3285748"/>
                <a:ext cx="2902002" cy="2400410"/>
                <a:chOff x="8162550" y="3056887"/>
                <a:chExt cx="2902002" cy="2400410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B1464F2F-C1BF-4371-83BD-8EB5C7822C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673656" flipH="1" flipV="1">
                  <a:off x="8162550" y="3600914"/>
                  <a:ext cx="1225408" cy="337640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D3E1FD4F-59FB-4CB1-BA54-72BA174A45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408368" y="3056887"/>
                  <a:ext cx="1152128" cy="703692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DBB6E11D-964C-4AA1-8BA2-5C197B50F6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696400" y="4764694"/>
                  <a:ext cx="1368152" cy="0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99D955FE-2D3F-4F00-92F1-84E6A7E06D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544272" y="4753606"/>
                  <a:ext cx="1152128" cy="703691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61556A10-3AA9-4F6E-B10F-4364BC1A1A85}"/>
                    </a:ext>
                  </a:extLst>
                </p:cNvPr>
                <p:cNvGrpSpPr/>
                <p:nvPr/>
              </p:nvGrpSpPr>
              <p:grpSpPr>
                <a:xfrm rot="20668125">
                  <a:off x="9324093" y="3747633"/>
                  <a:ext cx="437150" cy="1043684"/>
                  <a:chOff x="10329811" y="3394524"/>
                  <a:chExt cx="389362" cy="1330620"/>
                </a:xfrm>
              </p:grpSpPr>
              <p:sp>
                <p:nvSpPr>
                  <p:cNvPr id="48" name="Freeform 31">
                    <a:extLst>
                      <a:ext uri="{FF2B5EF4-FFF2-40B4-BE49-F238E27FC236}">
                        <a16:creationId xmlns:a16="http://schemas.microsoft.com/office/drawing/2014/main" id="{94923A85-37A5-4588-95F5-80823FF9F33D}"/>
                      </a:ext>
                    </a:extLst>
                  </p:cNvPr>
                  <p:cNvSpPr/>
                  <p:nvPr/>
                </p:nvSpPr>
                <p:spPr>
                  <a:xfrm>
                    <a:off x="10329811" y="3394524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9" name="Freeform 66">
                    <a:extLst>
                      <a:ext uri="{FF2B5EF4-FFF2-40B4-BE49-F238E27FC236}">
                        <a16:creationId xmlns:a16="http://schemas.microsoft.com/office/drawing/2014/main" id="{396D4AEE-54AF-4469-B047-D61A2FB724DE}"/>
                      </a:ext>
                    </a:extLst>
                  </p:cNvPr>
                  <p:cNvSpPr/>
                  <p:nvPr/>
                </p:nvSpPr>
                <p:spPr>
                  <a:xfrm>
                    <a:off x="10329811" y="3835895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0" name="Freeform 67">
                    <a:extLst>
                      <a:ext uri="{FF2B5EF4-FFF2-40B4-BE49-F238E27FC236}">
                        <a16:creationId xmlns:a16="http://schemas.microsoft.com/office/drawing/2014/main" id="{2EA6D913-B8FE-454B-B986-466FE0AE82D4}"/>
                      </a:ext>
                    </a:extLst>
                  </p:cNvPr>
                  <p:cNvSpPr/>
                  <p:nvPr/>
                </p:nvSpPr>
                <p:spPr>
                  <a:xfrm>
                    <a:off x="10344472" y="4267944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610F4BC6-7737-4659-8E3D-394EDAFFB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939" y="3608531"/>
                <a:ext cx="693736" cy="197381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C72ED1A1-281F-4ABA-B5D3-5886AA0189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97882" y="4997375"/>
                <a:ext cx="611050" cy="171507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E3753A2E-16D2-42A8-B5C0-4002A3FAF9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45555" y="5154850"/>
                <a:ext cx="715619" cy="206665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0714BD6-1654-491C-97CD-B19206E9F9EB}"/>
              </a:ext>
            </a:extLst>
          </p:cNvPr>
          <p:cNvGrpSpPr/>
          <p:nvPr/>
        </p:nvGrpSpPr>
        <p:grpSpPr>
          <a:xfrm>
            <a:off x="6871727" y="2433182"/>
            <a:ext cx="2976586" cy="2075546"/>
            <a:chOff x="1813299" y="3095096"/>
            <a:chExt cx="4391525" cy="3063989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8795E0C-4185-4B27-BBA3-C2770F419E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5760" y="3736002"/>
              <a:ext cx="753119" cy="218993"/>
            </a:xfrm>
            <a:prstGeom prst="straightConnector1">
              <a:avLst/>
            </a:prstGeom>
            <a:ln w="317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328512F-2195-46A9-A12A-03CD0637F63E}"/>
                </a:ext>
              </a:extLst>
            </p:cNvPr>
            <p:cNvGrpSpPr/>
            <p:nvPr/>
          </p:nvGrpSpPr>
          <p:grpSpPr>
            <a:xfrm>
              <a:off x="1813299" y="3095096"/>
              <a:ext cx="4391525" cy="3063989"/>
              <a:chOff x="2196278" y="3095096"/>
              <a:chExt cx="4391525" cy="3063989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27CE677-641C-4B74-AEE4-3036C72B5DD8}"/>
                  </a:ext>
                </a:extLst>
              </p:cNvPr>
              <p:cNvSpPr txBox="1"/>
              <p:nvPr/>
            </p:nvSpPr>
            <p:spPr>
              <a:xfrm flipH="1">
                <a:off x="5636024" y="5295821"/>
                <a:ext cx="951779" cy="86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i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e</a:t>
                </a:r>
                <a:r>
                  <a:rPr lang="en-GB" sz="3200" b="1" i="1" baseline="30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12F5E91-6809-4DFF-ADBE-176F2344686D}"/>
                  </a:ext>
                </a:extLst>
              </p:cNvPr>
              <p:cNvSpPr txBox="1"/>
              <p:nvPr/>
            </p:nvSpPr>
            <p:spPr>
              <a:xfrm flipH="1">
                <a:off x="2398105" y="3095096"/>
                <a:ext cx="648072" cy="86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i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</a:t>
                </a:r>
                <a:endParaRPr lang="en-GB" sz="3200" b="1" i="1" baseline="30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6107749-0A81-4448-BF50-EF4ABDC88557}"/>
                  </a:ext>
                </a:extLst>
              </p:cNvPr>
              <p:cNvSpPr txBox="1"/>
              <p:nvPr/>
            </p:nvSpPr>
            <p:spPr>
              <a:xfrm flipH="1">
                <a:off x="5691466" y="3148369"/>
                <a:ext cx="648072" cy="86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i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u</a:t>
                </a:r>
                <a:endParaRPr lang="en-GB" sz="3200" b="1" i="1" baseline="30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2883D3F-0A80-4497-A3F6-D2003225B951}"/>
                  </a:ext>
                </a:extLst>
              </p:cNvPr>
              <p:cNvSpPr txBox="1"/>
              <p:nvPr/>
            </p:nvSpPr>
            <p:spPr>
              <a:xfrm flipH="1">
                <a:off x="4644794" y="4105074"/>
                <a:ext cx="1297775" cy="86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</a:t>
                </a:r>
                <a:r>
                  <a:rPr lang="en-GB" sz="3200" i="1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+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3922B4EA-AD23-4BAD-8520-A89DED6E2721}"/>
                      </a:ext>
                    </a:extLst>
                  </p:cNvPr>
                  <p:cNvSpPr txBox="1"/>
                  <p:nvPr/>
                </p:nvSpPr>
                <p:spPr>
                  <a:xfrm>
                    <a:off x="2196278" y="5274380"/>
                    <a:ext cx="1008112" cy="8632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3200" b="1" i="1" smtClean="0">
                              <a:latin typeface="Cambria Math" panose="02040503050406030204" pitchFamily="18" charset="0"/>
                            </a:rPr>
                            <m:t>𝝂</m:t>
                          </m:r>
                        </m:oMath>
                      </m:oMathPara>
                    </a14:m>
                    <a:endParaRPr lang="en-GB" sz="3200" b="1" i="1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3922B4EA-AD23-4BAD-8520-A89DED6E272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96278" y="5274380"/>
                    <a:ext cx="1008112" cy="86326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D8336A14-A1F3-4A1E-B7F9-A19EFF18120A}"/>
                  </a:ext>
                </a:extLst>
              </p:cNvPr>
              <p:cNvGrpSpPr/>
              <p:nvPr/>
            </p:nvGrpSpPr>
            <p:grpSpPr>
              <a:xfrm rot="926344">
                <a:off x="2948143" y="3285748"/>
                <a:ext cx="2902002" cy="2400410"/>
                <a:chOff x="8162550" y="3056887"/>
                <a:chExt cx="2902002" cy="2400410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6E7BF9C-20F5-47DD-8033-C6EE3081F2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0673656" flipH="1" flipV="1">
                  <a:off x="8162550" y="3600914"/>
                  <a:ext cx="1225408" cy="337640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C86B6E80-CF78-47BF-B6DF-789BE87E7F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408368" y="3056887"/>
                  <a:ext cx="1152128" cy="703692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DA9FF9C4-8DB3-42C6-9B24-3DD5DCE9AD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696400" y="4764694"/>
                  <a:ext cx="1368152" cy="0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2C7E8072-DBFA-4D37-A874-A92B38DB56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544272" y="4753606"/>
                  <a:ext cx="1152128" cy="703691"/>
                </a:xfrm>
                <a:prstGeom prst="line">
                  <a:avLst/>
                </a:prstGeom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  <a:headEnd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E08145EC-FD17-4AEB-9822-B877EB808E41}"/>
                    </a:ext>
                  </a:extLst>
                </p:cNvPr>
                <p:cNvGrpSpPr/>
                <p:nvPr/>
              </p:nvGrpSpPr>
              <p:grpSpPr>
                <a:xfrm rot="20668125">
                  <a:off x="9324093" y="3747633"/>
                  <a:ext cx="437150" cy="1043684"/>
                  <a:chOff x="10329811" y="3394524"/>
                  <a:chExt cx="389362" cy="1330620"/>
                </a:xfrm>
              </p:grpSpPr>
              <p:sp>
                <p:nvSpPr>
                  <p:cNvPr id="68" name="Freeform 31">
                    <a:extLst>
                      <a:ext uri="{FF2B5EF4-FFF2-40B4-BE49-F238E27FC236}">
                        <a16:creationId xmlns:a16="http://schemas.microsoft.com/office/drawing/2014/main" id="{EB1D11D8-CED4-4342-9BEC-EA430625A651}"/>
                      </a:ext>
                    </a:extLst>
                  </p:cNvPr>
                  <p:cNvSpPr/>
                  <p:nvPr/>
                </p:nvSpPr>
                <p:spPr>
                  <a:xfrm>
                    <a:off x="10329811" y="3394524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9" name="Freeform 66">
                    <a:extLst>
                      <a:ext uri="{FF2B5EF4-FFF2-40B4-BE49-F238E27FC236}">
                        <a16:creationId xmlns:a16="http://schemas.microsoft.com/office/drawing/2014/main" id="{92A43033-3C99-4B6F-8BEC-B7569D649DA8}"/>
                      </a:ext>
                    </a:extLst>
                  </p:cNvPr>
                  <p:cNvSpPr/>
                  <p:nvPr/>
                </p:nvSpPr>
                <p:spPr>
                  <a:xfrm>
                    <a:off x="10329811" y="3835895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0" name="Freeform 67">
                    <a:extLst>
                      <a:ext uri="{FF2B5EF4-FFF2-40B4-BE49-F238E27FC236}">
                        <a16:creationId xmlns:a16="http://schemas.microsoft.com/office/drawing/2014/main" id="{ADEAAD51-E6F4-4FEE-ABD4-AD384CF86B6A}"/>
                      </a:ext>
                    </a:extLst>
                  </p:cNvPr>
                  <p:cNvSpPr/>
                  <p:nvPr/>
                </p:nvSpPr>
                <p:spPr>
                  <a:xfrm>
                    <a:off x="10344472" y="4267944"/>
                    <a:ext cx="374701" cy="457200"/>
                  </a:xfrm>
                  <a:custGeom>
                    <a:avLst/>
                    <a:gdLst>
                      <a:gd name="connsiteX0" fmla="*/ 203454 w 374701"/>
                      <a:gd name="connsiteY0" fmla="*/ 0 h 457200"/>
                      <a:gd name="connsiteX1" fmla="*/ 4278 w 374701"/>
                      <a:gd name="connsiteY1" fmla="*/ 167490 h 457200"/>
                      <a:gd name="connsiteX2" fmla="*/ 370943 w 374701"/>
                      <a:gd name="connsiteY2" fmla="*/ 303291 h 457200"/>
                      <a:gd name="connsiteX3" fmla="*/ 162713 w 374701"/>
                      <a:gd name="connsiteY3" fmla="*/ 45720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4701" h="457200">
                        <a:moveTo>
                          <a:pt x="203454" y="0"/>
                        </a:moveTo>
                        <a:cubicBezTo>
                          <a:pt x="89908" y="58471"/>
                          <a:pt x="-23637" y="116942"/>
                          <a:pt x="4278" y="167490"/>
                        </a:cubicBezTo>
                        <a:cubicBezTo>
                          <a:pt x="32193" y="218038"/>
                          <a:pt x="344537" y="255006"/>
                          <a:pt x="370943" y="303291"/>
                        </a:cubicBezTo>
                        <a:cubicBezTo>
                          <a:pt x="397349" y="351576"/>
                          <a:pt x="280031" y="404388"/>
                          <a:pt x="162713" y="457200"/>
                        </a:cubicBezTo>
                      </a:path>
                    </a:pathLst>
                  </a:custGeom>
                  <a:noFill/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24E6D111-5D65-4E33-8A09-863B733773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940" y="3605016"/>
                <a:ext cx="670452" cy="190756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494B9287-DCBD-4A0D-9482-BDD1334536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6178" y="5143117"/>
                <a:ext cx="744586" cy="218400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4359E2C6-0272-4CF4-ABA7-D173F2A2A4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5352" y="5028704"/>
                <a:ext cx="644594" cy="187400"/>
              </a:xfrm>
              <a:prstGeom prst="straightConnector1">
                <a:avLst/>
              </a:prstGeom>
              <a:ln w="3175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1" name="Picture 2">
            <a:extLst>
              <a:ext uri="{FF2B5EF4-FFF2-40B4-BE49-F238E27FC236}">
                <a16:creationId xmlns:a16="http://schemas.microsoft.com/office/drawing/2014/main" id="{7926E4AF-632F-4EE3-8094-477CC862C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19" y="782051"/>
            <a:ext cx="10057162" cy="559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A picture containing icon&#10;&#10;Description automatically generated">
            <a:extLst>
              <a:ext uri="{FF2B5EF4-FFF2-40B4-BE49-F238E27FC236}">
                <a16:creationId xmlns:a16="http://schemas.microsoft.com/office/drawing/2014/main" id="{3A94D510-3FC5-4064-B897-EAB203918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65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287688" y="3820185"/>
            <a:ext cx="3165938" cy="2417127"/>
            <a:chOff x="2750" y="3880599"/>
            <a:chExt cx="3215608" cy="2343722"/>
          </a:xfrm>
        </p:grpSpPr>
        <p:pic>
          <p:nvPicPr>
            <p:cNvPr id="27" name="Picture 8" descr="Image result for jet breaking sound barrier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" t="648" r="-3096" b="-648"/>
            <a:stretch/>
          </p:blipFill>
          <p:spPr bwMode="auto">
            <a:xfrm>
              <a:off x="2750" y="3880599"/>
              <a:ext cx="3215608" cy="2343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Arrow Connector 28"/>
            <p:cNvCxnSpPr/>
            <p:nvPr/>
          </p:nvCxnSpPr>
          <p:spPr>
            <a:xfrm flipH="1" flipV="1">
              <a:off x="1055440" y="4293096"/>
              <a:ext cx="648072" cy="360040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1055440" y="5517232"/>
              <a:ext cx="648072" cy="351656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14" name="Picture 2" descr="Image result for super-k det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7"/>
          <a:stretch/>
        </p:blipFill>
        <p:spPr bwMode="auto">
          <a:xfrm>
            <a:off x="9514867" y="936104"/>
            <a:ext cx="2679618" cy="527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-sk.icrr.u-tokyo.ac.jp/sk/gallery/wme/PH11-bottom-tate-2-w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"/>
          <a:stretch/>
        </p:blipFill>
        <p:spPr bwMode="auto">
          <a:xfrm>
            <a:off x="6101518" y="936104"/>
            <a:ext cx="3598399" cy="527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5032" y="3876144"/>
            <a:ext cx="277320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Produces </a:t>
            </a:r>
            <a:r>
              <a:rPr lang="en-US" sz="22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superluminal</a:t>
            </a:r>
            <a: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particles</a:t>
            </a:r>
          </a:p>
          <a:p>
            <a:pPr algn="ctr"/>
            <a:endParaRPr lang="en-US" sz="2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 of light</a:t>
            </a:r>
          </a:p>
          <a:p>
            <a:pPr algn="ctr"/>
            <a: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emitted</a:t>
            </a:r>
          </a:p>
        </p:txBody>
      </p:sp>
      <p:sp>
        <p:nvSpPr>
          <p:cNvPr id="20" name="Content Placeholder 2"/>
          <p:cNvSpPr>
            <a:spLocks noGrp="1"/>
          </p:cNvSpPr>
          <p:nvPr/>
        </p:nvSpPr>
        <p:spPr>
          <a:xfrm>
            <a:off x="502868" y="1196752"/>
            <a:ext cx="11713812" cy="475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Super-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Kamiokande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, Japan – 2011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~ 1,000 m  underground</a:t>
            </a:r>
            <a:endParaRPr lang="en-US" sz="2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~ 50,000 tons of ultra pure water</a:t>
            </a:r>
          </a:p>
          <a:p>
            <a:pPr>
              <a:buClr>
                <a:schemeClr val="accent2"/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&gt; 11,000 photomultiplier tubes</a:t>
            </a:r>
            <a:endParaRPr lang="en-US" sz="2200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pPr marL="0" indent="0">
              <a:buNone/>
            </a:pPr>
            <a:endParaRPr lang="en-US" sz="2600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C69EEE-AD07-7F4B-8415-6395393833ED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D19A20-6A40-0149-9F84-C2A7CB1FEDB9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Cherenkov detectors</a:t>
            </a:r>
          </a:p>
        </p:txBody>
      </p:sp>
      <p:sp>
        <p:nvSpPr>
          <p:cNvPr id="23" name="Slide Number Placeholder 9">
            <a:extLst>
              <a:ext uri="{FF2B5EF4-FFF2-40B4-BE49-F238E27FC236}">
                <a16:creationId xmlns:a16="http://schemas.microsoft.com/office/drawing/2014/main" id="{BF2B1E0E-9B12-9641-A137-9FE385E0A7CD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46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E09CA3-A7EC-7140-AABB-F99944B1A89B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52BBD650-D965-B847-9D25-ADCA81D07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2CD17916-1790-9545-BB57-23196AF2F7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460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super-kamiokande ev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103"/>
            <a:ext cx="5591944" cy="528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super-kamiokande ev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90459" y="936104"/>
            <a:ext cx="5601541" cy="527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Image result for super-kamiokande eve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r="5918"/>
          <a:stretch/>
        </p:blipFill>
        <p:spPr bwMode="auto">
          <a:xfrm>
            <a:off x="3791744" y="936103"/>
            <a:ext cx="4538708" cy="527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A2135E-B6B4-1D47-86CC-E1197CC00A4E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A63F1F-E5A0-7440-A5A7-C0DD1AA0D5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Cherenkov detectors</a:t>
            </a:r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0840BE10-A85B-8141-BB0D-FE82C3575318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47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CCF9F4-CB18-5840-A097-A513AC571457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8C2D6FD3-ABB7-8042-9DEF-B097276CF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08FCFFD4-8B10-604E-8033-C7959F5B0C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878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handra.harvard.edu/photo/2017/sn1987a/sn1987a_optical_xray_cro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6" b="23746"/>
          <a:stretch/>
        </p:blipFill>
        <p:spPr bwMode="auto">
          <a:xfrm>
            <a:off x="-1" y="3889003"/>
            <a:ext cx="6096000" cy="23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/>
          <p:cNvSpPr>
            <a:spLocks noGrp="1"/>
          </p:cNvSpPr>
          <p:nvPr/>
        </p:nvSpPr>
        <p:spPr>
          <a:xfrm>
            <a:off x="502868" y="1196752"/>
            <a:ext cx="11713812" cy="2736303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Kamiokande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, Japan – 1987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~ 3,000 tons of ultra pure water</a:t>
            </a:r>
          </a:p>
          <a:p>
            <a:pPr>
              <a:buClr>
                <a:schemeClr val="accent2"/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&gt; 1,000 photomultiplier tubes</a:t>
            </a:r>
          </a:p>
          <a:p>
            <a:pPr>
              <a:buClr>
                <a:schemeClr val="accent2"/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Supernova neutrino observation</a:t>
            </a:r>
          </a:p>
          <a:p>
            <a:pPr marL="0" indent="0"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Hyper-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Kamiokande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, Japan – 2025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Two parallel tanks</a:t>
            </a:r>
          </a:p>
          <a:p>
            <a:pPr>
              <a:buClr>
                <a:schemeClr val="accent2"/>
              </a:buClr>
            </a:pPr>
            <a: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1,000,000 tons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 ultra pure water</a:t>
            </a:r>
          </a:p>
          <a:p>
            <a:pPr>
              <a:buClr>
                <a:schemeClr val="accent2"/>
              </a:buClr>
            </a:pPr>
            <a: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40,000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photomultiplier tubes</a:t>
            </a:r>
          </a:p>
        </p:txBody>
      </p:sp>
      <p:pic>
        <p:nvPicPr>
          <p:cNvPr id="1028" name="Picture 4" descr="Image result for hyper kamiokand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6" t="2617" r="19000" b="5942"/>
          <a:stretch/>
        </p:blipFill>
        <p:spPr bwMode="auto">
          <a:xfrm>
            <a:off x="5903422" y="3889003"/>
            <a:ext cx="2232248" cy="23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kamiokand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29" y="3889003"/>
            <a:ext cx="4127471" cy="232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30FD73E-378F-704C-919E-DA6448026945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7803FF-A49F-E24D-B919-8F494A825136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Cherenkov detectors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C37AE147-E1E8-9A46-ACCD-EFE86D3B09BD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48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35FC8D-86B8-3441-B09D-56EEE9FE285C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44263EBB-2BB2-6C4A-8F1C-D73819ADA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CDB712C3-E5A9-CA43-B73D-CC9730D686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116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/>
        </p:nvSpPr>
        <p:spPr>
          <a:xfrm>
            <a:off x="502868" y="1196752"/>
            <a:ext cx="11713812" cy="475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IceCube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, Antarctica – 2010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~ 1,500 m  underground</a:t>
            </a:r>
            <a:endParaRPr lang="en-US" sz="2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~ 1km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of 100,000-year-old ice</a:t>
            </a:r>
          </a:p>
          <a:p>
            <a:pPr>
              <a:buClr>
                <a:schemeClr val="accent2"/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&gt; 5,000 optical sensors</a:t>
            </a:r>
            <a:endParaRPr lang="en-US" sz="2200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pPr marL="0" indent="0">
              <a:buNone/>
            </a:pPr>
            <a:endParaRPr lang="en-US" sz="2600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3392" y="3896712"/>
            <a:ext cx="367240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 high energy astrophysical neutrinos</a:t>
            </a:r>
            <a:endParaRPr lang="en-US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DeepCore</a:t>
            </a:r>
            <a: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extends low energy sensitivity</a:t>
            </a:r>
          </a:p>
        </p:txBody>
      </p:sp>
      <p:pic>
        <p:nvPicPr>
          <p:cNvPr id="24" name="Picture 8" descr="Image result for icecube experiment">
            <a:extLst>
              <a:ext uri="{FF2B5EF4-FFF2-40B4-BE49-F238E27FC236}">
                <a16:creationId xmlns:a16="http://schemas.microsoft.com/office/drawing/2014/main" id="{3CF4B958-B1F8-4C0A-A863-EC6711DB1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936104"/>
            <a:ext cx="6960096" cy="527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8B968B-A0F4-E848-B74B-3747FBB1436D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728187-DC90-4B42-B964-C51E511657AE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Cherenkov detectors</a:t>
            </a:r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EB99979E-075C-F840-B5CC-AF6F6606C250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49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1B9335-AADE-444A-930D-F025418120A3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604FDAC3-6E8A-1F42-85A0-590F45C9E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CE9FF7A3-4E9B-1245-B4C6-193789B2F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0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49371B6-FBD7-4C6B-B065-C9386A20FEF2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08BBDD-3EF2-4824-89D8-7B400EF5509F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Noether’s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theorem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B19E03EC-E5ED-4FF4-B9DE-D68565C27A85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501A20-C8A5-4EF8-8A9F-F5A7095A42DC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17B28C46-037A-41EE-88F1-302DDB3C2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AD3D0E5-6A2F-470E-973A-3A93F8AEB4BE}"/>
              </a:ext>
            </a:extLst>
          </p:cNvPr>
          <p:cNvSpPr>
            <a:spLocks noGrp="1"/>
          </p:cNvSpPr>
          <p:nvPr/>
        </p:nvSpPr>
        <p:spPr>
          <a:xfrm>
            <a:off x="2495600" y="3190056"/>
            <a:ext cx="3960440" cy="2111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C24A5E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Translation in space </a:t>
            </a:r>
          </a:p>
          <a:p>
            <a:pPr lvl="1">
              <a:buClr>
                <a:srgbClr val="C24A5E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Translation in time</a:t>
            </a:r>
          </a:p>
          <a:p>
            <a:pPr lvl="1">
              <a:buClr>
                <a:srgbClr val="C24A5E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Rotation in space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1D11768-B20B-44CA-8900-74ADCC13ADC5}"/>
              </a:ext>
            </a:extLst>
          </p:cNvPr>
          <p:cNvSpPr>
            <a:spLocks noGrp="1"/>
          </p:cNvSpPr>
          <p:nvPr/>
        </p:nvSpPr>
        <p:spPr>
          <a:xfrm>
            <a:off x="6095998" y="3190057"/>
            <a:ext cx="4516810" cy="2190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C24A5E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Momentum</a:t>
            </a:r>
          </a:p>
          <a:p>
            <a:pPr lvl="1">
              <a:buClr>
                <a:srgbClr val="C24A5E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  <a:p>
            <a:pPr lvl="1">
              <a:buClr>
                <a:srgbClr val="C24A5E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Angular momentum</a:t>
            </a:r>
          </a:p>
          <a:p>
            <a:pPr marL="349250" lvl="1" indent="0">
              <a:buClr>
                <a:srgbClr val="C24A5E"/>
              </a:buClr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3F71DF-DBE1-4AE7-953E-FC9226E931C3}"/>
              </a:ext>
            </a:extLst>
          </p:cNvPr>
          <p:cNvSpPr/>
          <p:nvPr/>
        </p:nvSpPr>
        <p:spPr>
          <a:xfrm>
            <a:off x="2764798" y="2280613"/>
            <a:ext cx="6662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continuous symmetry  </a:t>
            </a:r>
            <a:r>
              <a:rPr lang="en-GB" sz="2800" b="1" dirty="0"/>
              <a:t>⇔</a:t>
            </a:r>
            <a:r>
              <a:rPr lang="en-GB" dirty="0"/>
              <a:t> </a:t>
            </a:r>
            <a:r>
              <a:rPr lang="en-GB" sz="2400" dirty="0"/>
              <a:t>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conserved quantity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D4B21C0A-7A46-4751-A999-B7617F450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8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B577EB-5A19-45C6-9791-53018491665B}"/>
              </a:ext>
            </a:extLst>
          </p:cNvPr>
          <p:cNvSpPr/>
          <p:nvPr/>
        </p:nvSpPr>
        <p:spPr>
          <a:xfrm>
            <a:off x="5087890" y="936104"/>
            <a:ext cx="7104110" cy="18021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KM3NeT congratulates IceCube! - KM3NeT">
            <a:extLst>
              <a:ext uri="{FF2B5EF4-FFF2-40B4-BE49-F238E27FC236}">
                <a16:creationId xmlns:a16="http://schemas.microsoft.com/office/drawing/2014/main" id="{795B4FD2-12F4-4B08-9A3B-215850FA3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5438">
            <a:off x="5147311" y="-164278"/>
            <a:ext cx="7104112" cy="399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utrino multi-messenger astrophysics: another revolution!?! -  Astroparticle Physics">
            <a:extLst>
              <a:ext uri="{FF2B5EF4-FFF2-40B4-BE49-F238E27FC236}">
                <a16:creationId xmlns:a16="http://schemas.microsoft.com/office/drawing/2014/main" id="{0A7FDEE5-D690-4D82-81AD-F1ACD5C6F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6" r="37984"/>
          <a:stretch/>
        </p:blipFill>
        <p:spPr bwMode="auto">
          <a:xfrm>
            <a:off x="9408368" y="2738280"/>
            <a:ext cx="2783632" cy="348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eutrino interferometry for high-precision tests of Lorentz symmetry with  IceCube | Nature Physics">
            <a:extLst>
              <a:ext uri="{FF2B5EF4-FFF2-40B4-BE49-F238E27FC236}">
                <a16:creationId xmlns:a16="http://schemas.microsoft.com/office/drawing/2014/main" id="{23B5BFF0-76A7-44E9-B0DF-37301C146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90" y="2736615"/>
            <a:ext cx="4365540" cy="347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3F65591-9C33-4523-A849-DE6ED80065A6}"/>
              </a:ext>
            </a:extLst>
          </p:cNvPr>
          <p:cNvSpPr/>
          <p:nvPr/>
        </p:nvSpPr>
        <p:spPr>
          <a:xfrm>
            <a:off x="4637136" y="933013"/>
            <a:ext cx="450753" cy="1802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0740CC-BD44-5B44-A0D9-DD296DB24B1B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63D482-2E5E-1745-81FE-EB270A92B595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Cherenkov detectors</a:t>
            </a:r>
          </a:p>
        </p:txBody>
      </p:sp>
      <p:sp>
        <p:nvSpPr>
          <p:cNvPr id="24" name="Slide Number Placeholder 9">
            <a:extLst>
              <a:ext uri="{FF2B5EF4-FFF2-40B4-BE49-F238E27FC236}">
                <a16:creationId xmlns:a16="http://schemas.microsoft.com/office/drawing/2014/main" id="{7D3AAFFC-B441-8641-9E75-128C8AC3A677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50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9245F7-81D2-C540-8E76-6EF180EB4F3B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7308C824-8231-954C-8CD9-0833DF0667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00F79382-6422-CB45-BF6F-2DD5214DAE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0324C5F-94D6-3042-A907-3154D9059533}"/>
              </a:ext>
            </a:extLst>
          </p:cNvPr>
          <p:cNvSpPr>
            <a:spLocks noGrp="1"/>
          </p:cNvSpPr>
          <p:nvPr/>
        </p:nvSpPr>
        <p:spPr>
          <a:xfrm>
            <a:off x="502868" y="1196752"/>
            <a:ext cx="11713812" cy="475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IceCube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, Antarctica – 2010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~ 1,500 m  underground</a:t>
            </a:r>
            <a:endParaRPr lang="en-US" sz="2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~ 1km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of 100,000-year-old ice</a:t>
            </a:r>
          </a:p>
          <a:p>
            <a:pPr>
              <a:buClr>
                <a:schemeClr val="accent2"/>
              </a:buCl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&gt; 5,000 optical sensors</a:t>
            </a:r>
            <a:endParaRPr lang="en-US" sz="2200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pPr marL="0" indent="0">
              <a:buNone/>
            </a:pPr>
            <a:endParaRPr lang="en-US" sz="2600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822374-76A5-3B40-AEA3-152746AAEB36}"/>
              </a:ext>
            </a:extLst>
          </p:cNvPr>
          <p:cNvSpPr/>
          <p:nvPr/>
        </p:nvSpPr>
        <p:spPr>
          <a:xfrm>
            <a:off x="623392" y="3896712"/>
            <a:ext cx="367240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 high energy astrophysical neutrinos</a:t>
            </a:r>
            <a:endParaRPr lang="en-US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DeepCore</a:t>
            </a:r>
            <a: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extends low energy sensitivity</a:t>
            </a:r>
          </a:p>
        </p:txBody>
      </p:sp>
    </p:spTree>
    <p:extLst>
      <p:ext uri="{BB962C8B-B14F-4D97-AF65-F5344CB8AC3E}">
        <p14:creationId xmlns:p14="http://schemas.microsoft.com/office/powerpoint/2010/main" val="18712759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 result for t2k near det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3" t="8314" r="15719" b="691"/>
          <a:stretch/>
        </p:blipFill>
        <p:spPr bwMode="auto">
          <a:xfrm>
            <a:off x="6935082" y="936103"/>
            <a:ext cx="5256918" cy="527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Image result for sno+ experiment">
            <a:extLst>
              <a:ext uri="{FF2B5EF4-FFF2-40B4-BE49-F238E27FC236}">
                <a16:creationId xmlns:a16="http://schemas.microsoft.com/office/drawing/2014/main" id="{15DC4360-C252-493C-B159-08680B5B4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9" t="7652" r="2557"/>
          <a:stretch/>
        </p:blipFill>
        <p:spPr bwMode="auto">
          <a:xfrm>
            <a:off x="0" y="2699841"/>
            <a:ext cx="4518029" cy="350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 result for sno+">
            <a:extLst>
              <a:ext uri="{FF2B5EF4-FFF2-40B4-BE49-F238E27FC236}">
                <a16:creationId xmlns:a16="http://schemas.microsoft.com/office/drawing/2014/main" id="{5292B40B-9EAE-4E68-BB8B-7DD8F1E2D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56" y="934465"/>
            <a:ext cx="4533085" cy="291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E984E57-83AA-4A35-B060-B31ED7CF4621}"/>
              </a:ext>
            </a:extLst>
          </p:cNvPr>
          <p:cNvSpPr>
            <a:spLocks noGrp="1"/>
          </p:cNvSpPr>
          <p:nvPr/>
        </p:nvSpPr>
        <p:spPr>
          <a:xfrm>
            <a:off x="4571324" y="1037569"/>
            <a:ext cx="2244755" cy="2535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SNO+, Canada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Upgrade from Cherenkov (SNO) to liquid scintillator</a:t>
            </a:r>
          </a:p>
          <a:p>
            <a:pPr>
              <a:buClr>
                <a:schemeClr val="accent2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Searching for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neutrinoless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double </a:t>
            </a:r>
            <a:r>
              <a:rPr lang="el-GR" sz="1600" i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-decay</a:t>
            </a:r>
            <a:endParaRPr lang="en-US" sz="1600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9574454-D9A8-45C5-B116-B7A39C70B140}"/>
              </a:ext>
            </a:extLst>
          </p:cNvPr>
          <p:cNvSpPr>
            <a:spLocks noGrp="1"/>
          </p:cNvSpPr>
          <p:nvPr/>
        </p:nvSpPr>
        <p:spPr>
          <a:xfrm>
            <a:off x="4533086" y="4221088"/>
            <a:ext cx="2299086" cy="20043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T2K-ND, Japan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Clr>
                <a:schemeClr val="accent2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Near detector (to neutrino source) for long baseline experiments</a:t>
            </a:r>
          </a:p>
          <a:p>
            <a:pPr algn="r">
              <a:buClr>
                <a:schemeClr val="accent2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Being replaced by newer technologies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Clr>
                <a:schemeClr val="accent2"/>
              </a:buClr>
              <a:buNone/>
            </a:pPr>
            <a:endParaRPr lang="en-US" sz="1600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Clr>
                <a:schemeClr val="accent2"/>
              </a:buClr>
              <a:buNone/>
            </a:pPr>
            <a:endParaRPr lang="en-US" sz="1600" dirty="0">
              <a:solidFill>
                <a:srgbClr val="A87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4716F98-3B5F-6C4E-B356-93D3BC51AEE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74B4E7-4537-864F-9B39-EF1CDD252F68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Scintillation detectors</a:t>
            </a:r>
          </a:p>
        </p:txBody>
      </p:sp>
      <p:sp>
        <p:nvSpPr>
          <p:cNvPr id="31" name="Slide Number Placeholder 9">
            <a:extLst>
              <a:ext uri="{FF2B5EF4-FFF2-40B4-BE49-F238E27FC236}">
                <a16:creationId xmlns:a16="http://schemas.microsoft.com/office/drawing/2014/main" id="{AC0AEACA-852C-8949-935D-92618E37A222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51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61EA68E-6931-7F4E-8B56-4BCB1CDF926C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AA859AA5-ABB2-1F46-B917-25143610D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icon&#10;&#10;Description automatically generated">
            <a:extLst>
              <a:ext uri="{FF2B5EF4-FFF2-40B4-BE49-F238E27FC236}">
                <a16:creationId xmlns:a16="http://schemas.microsoft.com/office/drawing/2014/main" id="{2A49DACF-54F9-7945-9D40-2B33EDF8A6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340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Image result for dune 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9" r="55977"/>
          <a:stretch/>
        </p:blipFill>
        <p:spPr bwMode="auto">
          <a:xfrm>
            <a:off x="3734408" y="4784773"/>
            <a:ext cx="2361592" cy="10081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R5G1_hW0ZUA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936104"/>
            <a:ext cx="6096000" cy="3429001"/>
          </a:xfrm>
          <a:prstGeom prst="rect">
            <a:avLst/>
          </a:prstGeom>
        </p:spPr>
      </p:pic>
      <p:pic>
        <p:nvPicPr>
          <p:cNvPr id="3076" name="Picture 4" descr="Image result for ariadne logo cer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8" y="4509120"/>
            <a:ext cx="3427601" cy="155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dune detect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936104"/>
            <a:ext cx="6096002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" t="33834" r="12266" b="24765"/>
          <a:stretch/>
        </p:blipFill>
        <p:spPr bwMode="auto">
          <a:xfrm>
            <a:off x="6409944" y="4508362"/>
            <a:ext cx="5468111" cy="158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DF8CE4-26E7-244A-806A-A0190ACECCD7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B80F9F-CC93-6144-ACF1-82B2815F2AA1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Time projection chambers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279462C1-CFEC-8B46-81D4-DE189877E8DC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52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ED0A0A-B828-D94C-BB03-DFF9E0B518EF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44915447-C0A3-674D-8C4F-A4A77F2E5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4DA252C8-22C2-A843-9CF1-588AA0EAF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312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/>
        </p:nvSpPr>
        <p:spPr>
          <a:xfrm>
            <a:off x="2074862" y="1794523"/>
            <a:ext cx="8042276" cy="4559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are their masses?</a:t>
            </a:r>
          </a:p>
          <a:p>
            <a:pPr>
              <a:buClr>
                <a:schemeClr val="accent2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they are so light?</a:t>
            </a:r>
          </a:p>
          <a:p>
            <a:pPr>
              <a:buClr>
                <a:schemeClr val="accent2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lightest or heaviest?</a:t>
            </a:r>
          </a:p>
          <a:p>
            <a:pPr>
              <a:buClr>
                <a:schemeClr val="accent2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Could they be their own anti-particle?</a:t>
            </a:r>
          </a:p>
          <a:p>
            <a:pPr>
              <a:buClr>
                <a:schemeClr val="accent2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Could other types be out there?</a:t>
            </a:r>
          </a:p>
          <a:p>
            <a:pPr>
              <a:buClr>
                <a:schemeClr val="accent2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would that even mean?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779D0-95E2-5E47-BCAE-AAC34BCBE97B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62066-D5BB-804E-9724-3AE173219691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Unanswered questions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50E05484-F570-6C48-B6CD-0B9AB60FCD00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53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A1A24E-42AC-1444-9BC8-3412CDD39982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220E9B4-E69E-B54C-AC27-3AEC7CF30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5E517E75-F11B-2A48-ACEF-A61BE865D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174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/>
        </p:nvSpPr>
        <p:spPr>
          <a:xfrm>
            <a:off x="2074862" y="1794523"/>
            <a:ext cx="8042276" cy="4559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Ultra-light</a:t>
            </a:r>
            <a:r>
              <a:rPr lang="en-US" dirty="0">
                <a:solidFill>
                  <a:srgbClr val="A87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&amp; gravitational forces only</a:t>
            </a:r>
          </a:p>
          <a:p>
            <a:pPr>
              <a:buClr>
                <a:schemeClr val="accent2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Come in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flavours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electron, muon &amp; tau</a:t>
            </a:r>
          </a:p>
          <a:p>
            <a:pPr>
              <a:buClr>
                <a:schemeClr val="accent2"/>
              </a:buClr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Flavours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oscillate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’ as they travel through space</a:t>
            </a:r>
          </a:p>
          <a:p>
            <a:pPr>
              <a:buClr>
                <a:schemeClr val="accent2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Rely on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statistics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neutrino production</a:t>
            </a:r>
          </a:p>
          <a:p>
            <a:pPr>
              <a:buClr>
                <a:schemeClr val="accent2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Rely on large bodies of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material</a:t>
            </a:r>
          </a:p>
          <a:p>
            <a:pPr>
              <a:buClr>
                <a:schemeClr val="accent2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Collider experiments must account for ‘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 energy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30F8A-5521-834A-8B10-8D223CE87A53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D0A2F-D49B-AE47-B34F-A0F8311C735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0A9256D4-8B9D-6C44-B7ED-DF44BA3A79A8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54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535BF3-19BE-554A-9B59-9136F56061EB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F88EEBB3-FB9F-AB46-9F4A-76FABAF22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F9EEA7EC-F9E4-C548-9D30-23446BFBF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193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090D14-582E-4878-86CA-D606C9ECACB7}"/>
              </a:ext>
            </a:extLst>
          </p:cNvPr>
          <p:cNvSpPr/>
          <p:nvPr/>
        </p:nvSpPr>
        <p:spPr>
          <a:xfrm>
            <a:off x="0" y="3573016"/>
            <a:ext cx="12192000" cy="3284984"/>
          </a:xfrm>
          <a:prstGeom prst="rect">
            <a:avLst/>
          </a:prstGeom>
          <a:solidFill>
            <a:srgbClr val="C28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i="1" dirty="0">
              <a:solidFill>
                <a:schemeClr val="accent1">
                  <a:lumMod val="20000"/>
                  <a:lumOff val="80000"/>
                </a:schemeClr>
              </a:solidFill>
              <a:latin typeface="Calisto MT" panose="02040603050505030304" pitchFamily="18" charset="0"/>
              <a:cs typeface="Arial" panose="020B0604020202020204" pitchFamily="34" charset="0"/>
            </a:endParaRPr>
          </a:p>
          <a:p>
            <a:pPr algn="ctr"/>
            <a:endParaRPr lang="en-GB" sz="4000" i="1" dirty="0">
              <a:solidFill>
                <a:schemeClr val="accent1">
                  <a:lumMod val="20000"/>
                  <a:lumOff val="80000"/>
                </a:schemeClr>
              </a:solidFill>
              <a:latin typeface="Calisto MT" panose="02040603050505030304" pitchFamily="18" charset="0"/>
              <a:cs typeface="Arial" panose="020B0604020202020204" pitchFamily="34" charset="0"/>
            </a:endParaRPr>
          </a:p>
          <a:p>
            <a:pPr algn="ctr"/>
            <a:endParaRPr lang="en-GB" sz="4000" i="1" dirty="0">
              <a:solidFill>
                <a:schemeClr val="accent1">
                  <a:lumMod val="20000"/>
                  <a:lumOff val="80000"/>
                </a:schemeClr>
              </a:solidFill>
              <a:latin typeface="Calisto MT" panose="02040603050505030304" pitchFamily="18" charset="0"/>
              <a:cs typeface="Arial" panose="020B0604020202020204" pitchFamily="34" charset="0"/>
            </a:endParaRPr>
          </a:p>
          <a:p>
            <a:pPr algn="ctr"/>
            <a:br>
              <a:rPr lang="en-GB" sz="4000" dirty="0">
                <a:solidFill>
                  <a:srgbClr val="CFEEE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000" dirty="0">
                <a:solidFill>
                  <a:srgbClr val="CFEEE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0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br>
              <a:rPr lang="en-GB" sz="40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br>
              <a:rPr lang="en-GB" sz="40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br>
              <a:rPr lang="en-GB" sz="40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endParaRPr lang="en-GB" sz="4000" i="1" dirty="0">
              <a:solidFill>
                <a:schemeClr val="accent1">
                  <a:lumMod val="20000"/>
                  <a:lumOff val="80000"/>
                </a:schemeClr>
              </a:solidFill>
              <a:latin typeface="Calisto MT" panose="0204060305050503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FC6C24-57C1-42B6-98A6-74B16B5A0600}"/>
              </a:ext>
            </a:extLst>
          </p:cNvPr>
          <p:cNvSpPr/>
          <p:nvPr/>
        </p:nvSpPr>
        <p:spPr>
          <a:xfrm>
            <a:off x="0" y="-2381"/>
            <a:ext cx="12192000" cy="3573016"/>
          </a:xfrm>
          <a:prstGeom prst="rect">
            <a:avLst/>
          </a:prstGeom>
          <a:solidFill>
            <a:srgbClr val="FD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GB" sz="4000" i="1" cap="small" dirty="0">
                <a:solidFill>
                  <a:schemeClr val="tx2"/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br>
              <a:rPr lang="en-GB" sz="4000" i="1" cap="small" dirty="0">
                <a:solidFill>
                  <a:schemeClr val="tx2"/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br>
              <a:rPr lang="en-GB" sz="4000" i="1" cap="small" dirty="0">
                <a:solidFill>
                  <a:schemeClr val="tx2"/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br>
              <a:rPr lang="en-GB" sz="4000" i="1" dirty="0">
                <a:solidFill>
                  <a:schemeClr val="tx2"/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br>
              <a:rPr lang="en-GB" sz="4000" i="1" dirty="0">
                <a:solidFill>
                  <a:schemeClr val="tx2"/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br>
              <a:rPr lang="en-GB" sz="4000" i="1" dirty="0">
                <a:solidFill>
                  <a:schemeClr val="tx2"/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br>
              <a:rPr lang="en-GB" sz="4000" i="1" dirty="0">
                <a:solidFill>
                  <a:schemeClr val="tx2"/>
                </a:solidFill>
                <a:latin typeface="Calisto MT" panose="02040603050505030304" pitchFamily="18" charset="0"/>
                <a:cs typeface="Arial" panose="020B0604020202020204" pitchFamily="34" charset="0"/>
              </a:rPr>
            </a:br>
            <a:endParaRPr lang="en-GB" sz="4000" i="1" dirty="0">
              <a:solidFill>
                <a:schemeClr val="tx2"/>
              </a:solidFill>
              <a:latin typeface="Calisto MT" panose="020406030505050303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The Sun as a Detector for Dark Matter">
            <a:extLst>
              <a:ext uri="{FF2B5EF4-FFF2-40B4-BE49-F238E27FC236}">
                <a16:creationId xmlns:a16="http://schemas.microsoft.com/office/drawing/2014/main" id="{9CB38110-31D2-4CD3-9DF0-09C59359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356" y="3349339"/>
            <a:ext cx="1709289" cy="22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Explore | WIPAC - Wisconsin IceCube Particle Astrophysics Center">
            <a:extLst>
              <a:ext uri="{FF2B5EF4-FFF2-40B4-BE49-F238E27FC236}">
                <a16:creationId xmlns:a16="http://schemas.microsoft.com/office/drawing/2014/main" id="{BAF18204-1CB7-49CC-8C41-355CA20F2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3" t="15476" r="78350" b="13334"/>
          <a:stretch/>
        </p:blipFill>
        <p:spPr bwMode="auto">
          <a:xfrm>
            <a:off x="9048328" y="461987"/>
            <a:ext cx="2700201" cy="267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he MAX4ESSFUN Annual Meeting – SNSS">
            <a:extLst>
              <a:ext uri="{FF2B5EF4-FFF2-40B4-BE49-F238E27FC236}">
                <a16:creationId xmlns:a16="http://schemas.microsoft.com/office/drawing/2014/main" id="{344B0CF7-1817-42FE-9396-DD3248F0F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63" t="-1860" r="-5445" b="-11694"/>
          <a:stretch/>
        </p:blipFill>
        <p:spPr bwMode="auto">
          <a:xfrm>
            <a:off x="-744760" y="427946"/>
            <a:ext cx="3852329" cy="523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0092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V Mead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IceCube Neutrino Observatory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20/08/2021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lide Number Placeholder 9">
            <a:extLst>
              <a:ext uri="{FF2B5EF4-FFF2-40B4-BE49-F238E27FC236}">
                <a16:creationId xmlns:a16="http://schemas.microsoft.com/office/drawing/2014/main" id="{BFD1FE16-BF2A-4155-9AE5-3398E398103E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56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4" descr="Logo til samarbejde – Københavns Universitet">
            <a:extLst>
              <a:ext uri="{FF2B5EF4-FFF2-40B4-BE49-F238E27FC236}">
                <a16:creationId xmlns:a16="http://schemas.microsoft.com/office/drawing/2014/main" id="{40342E79-F385-45EA-85A1-C79744BC1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695400" y="198165"/>
            <a:ext cx="1736194" cy="3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9264F091-4121-4FC3-BC63-67782CB58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A picture containing icon&#10;&#10;Description automatically generated">
            <a:extLst>
              <a:ext uri="{FF2B5EF4-FFF2-40B4-BE49-F238E27FC236}">
                <a16:creationId xmlns:a16="http://schemas.microsoft.com/office/drawing/2014/main" id="{4ACBD21D-E7A0-463D-BF81-7FFCA2383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39C9DDAA-94EC-4F07-971C-3B7046814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342900"/>
            <a:ext cx="12639358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9412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V Mead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IceCube Neutrino Observatory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20/08/2021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lide Number Placeholder 9">
            <a:extLst>
              <a:ext uri="{FF2B5EF4-FFF2-40B4-BE49-F238E27FC236}">
                <a16:creationId xmlns:a16="http://schemas.microsoft.com/office/drawing/2014/main" id="{BFD1FE16-BF2A-4155-9AE5-3398E398103E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57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4" descr="Logo til samarbejde – Københavns Universitet">
            <a:extLst>
              <a:ext uri="{FF2B5EF4-FFF2-40B4-BE49-F238E27FC236}">
                <a16:creationId xmlns:a16="http://schemas.microsoft.com/office/drawing/2014/main" id="{40342E79-F385-45EA-85A1-C79744BC1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695400" y="198165"/>
            <a:ext cx="1736194" cy="3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9264F091-4121-4FC3-BC63-67782CB58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A picture containing icon&#10;&#10;Description automatically generated">
            <a:extLst>
              <a:ext uri="{FF2B5EF4-FFF2-40B4-BE49-F238E27FC236}">
                <a16:creationId xmlns:a16="http://schemas.microsoft.com/office/drawing/2014/main" id="{4ACBD21D-E7A0-463D-BF81-7FFCA2383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CD47F96-E392-449C-BE1D-9CCD24B2B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841" y="-342900"/>
            <a:ext cx="12953683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4741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V Mead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IceCube Neutrino Observatory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20/08/2021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lide Number Placeholder 9">
            <a:extLst>
              <a:ext uri="{FF2B5EF4-FFF2-40B4-BE49-F238E27FC236}">
                <a16:creationId xmlns:a16="http://schemas.microsoft.com/office/drawing/2014/main" id="{BFD1FE16-BF2A-4155-9AE5-3398E398103E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58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4" descr="Logo til samarbejde – Københavns Universitet">
            <a:extLst>
              <a:ext uri="{FF2B5EF4-FFF2-40B4-BE49-F238E27FC236}">
                <a16:creationId xmlns:a16="http://schemas.microsoft.com/office/drawing/2014/main" id="{40342E79-F385-45EA-85A1-C79744BC1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695400" y="198165"/>
            <a:ext cx="1736194" cy="3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9264F091-4121-4FC3-BC63-67782CB58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A picture containing icon&#10;&#10;Description automatically generated">
            <a:extLst>
              <a:ext uri="{FF2B5EF4-FFF2-40B4-BE49-F238E27FC236}">
                <a16:creationId xmlns:a16="http://schemas.microsoft.com/office/drawing/2014/main" id="{4ACBD21D-E7A0-463D-BF81-7FFCA23836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pic>
        <p:nvPicPr>
          <p:cNvPr id="2" name="Online Media 1" title="The Amundsen-Scott South Pole Station - A CG fly-through of the most remote outpost on earth!">
            <a:hlinkClick r:id="" action="ppaction://media"/>
            <a:extLst>
              <a:ext uri="{FF2B5EF4-FFF2-40B4-BE49-F238E27FC236}">
                <a16:creationId xmlns:a16="http://schemas.microsoft.com/office/drawing/2014/main" id="{93541D66-61FD-43F9-82C6-AC127A1DECC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-51029" y="-49626"/>
            <a:ext cx="12293923" cy="694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5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V Mead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IceCube Neutrino Observatory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20/08/2021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lide Number Placeholder 9">
            <a:extLst>
              <a:ext uri="{FF2B5EF4-FFF2-40B4-BE49-F238E27FC236}">
                <a16:creationId xmlns:a16="http://schemas.microsoft.com/office/drawing/2014/main" id="{BFD1FE16-BF2A-4155-9AE5-3398E398103E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59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4" descr="Logo til samarbejde – Københavns Universitet">
            <a:extLst>
              <a:ext uri="{FF2B5EF4-FFF2-40B4-BE49-F238E27FC236}">
                <a16:creationId xmlns:a16="http://schemas.microsoft.com/office/drawing/2014/main" id="{40342E79-F385-45EA-85A1-C79744BC1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695400" y="198165"/>
            <a:ext cx="1736194" cy="3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9264F091-4121-4FC3-BC63-67782CB58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A picture containing icon&#10;&#10;Description automatically generated">
            <a:extLst>
              <a:ext uri="{FF2B5EF4-FFF2-40B4-BE49-F238E27FC236}">
                <a16:creationId xmlns:a16="http://schemas.microsoft.com/office/drawing/2014/main" id="{4ACBD21D-E7A0-463D-BF81-7FFCA2383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2877C12-652E-4986-A52D-3DDDD3CCD0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D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99B55C26-ECF0-47FA-BDE4-192A7D451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0"/>
            <a:ext cx="10313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660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>
            <a:stCxn id="2" idx="6"/>
          </p:cNvCxnSpPr>
          <p:nvPr/>
        </p:nvCxnSpPr>
        <p:spPr>
          <a:xfrm>
            <a:off x="3384376" y="2996952"/>
            <a:ext cx="1271464" cy="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4007768" y="2996952"/>
            <a:ext cx="3312368" cy="1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endCxn id="25" idx="2"/>
          </p:cNvCxnSpPr>
          <p:nvPr/>
        </p:nvCxnSpPr>
        <p:spPr>
          <a:xfrm>
            <a:off x="7104112" y="2996952"/>
            <a:ext cx="160784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</p:cNvCxnSpPr>
          <p:nvPr/>
        </p:nvCxnSpPr>
        <p:spPr>
          <a:xfrm>
            <a:off x="5807968" y="2996952"/>
            <a:ext cx="1512168" cy="144016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flipH="1">
            <a:off x="7367972" y="4311053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32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F1910A-AC1C-40E2-9EBA-1E0ED6452BA7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7D3E66D-A39D-4BF5-9E23-1666ACABD9DE}"/>
                  </a:ext>
                </a:extLst>
              </p:cNvPr>
              <p:cNvSpPr/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solidFill>
                <a:srgbClr val="A80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GB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-decay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7D3E66D-A39D-4BF5-9E23-1666ACABD9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blipFill>
                <a:blip r:embed="rId3"/>
                <a:stretch>
                  <a:fillRect b="-14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lide Number Placeholder 9">
            <a:extLst>
              <a:ext uri="{FF2B5EF4-FFF2-40B4-BE49-F238E27FC236}">
                <a16:creationId xmlns:a16="http://schemas.microsoft.com/office/drawing/2014/main" id="{642A8C56-E022-496F-A87C-91C75FCC5C6F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EDA7CD-55D2-445F-B5FC-AA2CA80E8A06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24948FA5-7B59-4E1D-AE97-5D0063FD2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picture containing icon&#10;&#10;Description automatically generated">
            <a:extLst>
              <a:ext uri="{FF2B5EF4-FFF2-40B4-BE49-F238E27FC236}">
                <a16:creationId xmlns:a16="http://schemas.microsoft.com/office/drawing/2014/main" id="{FFA80631-7731-4C0E-8867-C0864AC1FF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520280" y="2564904"/>
            <a:ext cx="864096" cy="864096"/>
          </a:xfrm>
          <a:prstGeom prst="ellipse">
            <a:avLst/>
          </a:prstGeom>
          <a:noFill/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25" name="Oval 24"/>
          <p:cNvSpPr/>
          <p:nvPr/>
        </p:nvSpPr>
        <p:spPr>
          <a:xfrm>
            <a:off x="8711952" y="2564904"/>
            <a:ext cx="864096" cy="864096"/>
          </a:xfrm>
          <a:prstGeom prst="ellipse">
            <a:avLst/>
          </a:prstGeom>
          <a:noFill/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Z+1</a:t>
            </a:r>
          </a:p>
        </p:txBody>
      </p:sp>
    </p:spTree>
    <p:extLst>
      <p:ext uri="{BB962C8B-B14F-4D97-AF65-F5344CB8AC3E}">
        <p14:creationId xmlns:p14="http://schemas.microsoft.com/office/powerpoint/2010/main" val="23148796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V Mead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Digital optical module arrays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20/08/2021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lide Number Placeholder 9">
            <a:extLst>
              <a:ext uri="{FF2B5EF4-FFF2-40B4-BE49-F238E27FC236}">
                <a16:creationId xmlns:a16="http://schemas.microsoft.com/office/drawing/2014/main" id="{BFD1FE16-BF2A-4155-9AE5-3398E398103E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60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4" descr="Logo til samarbejde – Københavns Universitet">
            <a:extLst>
              <a:ext uri="{FF2B5EF4-FFF2-40B4-BE49-F238E27FC236}">
                <a16:creationId xmlns:a16="http://schemas.microsoft.com/office/drawing/2014/main" id="{40342E79-F385-45EA-85A1-C79744BC1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695400" y="198165"/>
            <a:ext cx="1736194" cy="3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9264F091-4121-4FC3-BC63-67782CB58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A picture containing icon&#10;&#10;Description automatically generated">
            <a:extLst>
              <a:ext uri="{FF2B5EF4-FFF2-40B4-BE49-F238E27FC236}">
                <a16:creationId xmlns:a16="http://schemas.microsoft.com/office/drawing/2014/main" id="{4ACBD21D-E7A0-463D-BF81-7FFCA2383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546D1-23D5-4BF0-9A19-A9A606CA00A3}"/>
              </a:ext>
            </a:extLst>
          </p:cNvPr>
          <p:cNvGrpSpPr/>
          <p:nvPr/>
        </p:nvGrpSpPr>
        <p:grpSpPr>
          <a:xfrm>
            <a:off x="6295132" y="1196752"/>
            <a:ext cx="5320636" cy="4976032"/>
            <a:chOff x="6295132" y="1196752"/>
            <a:chExt cx="5320636" cy="497603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2171851-C650-4B26-BED8-18822064FC3E}"/>
                </a:ext>
              </a:extLst>
            </p:cNvPr>
            <p:cNvGrpSpPr/>
            <p:nvPr/>
          </p:nvGrpSpPr>
          <p:grpSpPr>
            <a:xfrm>
              <a:off x="6295132" y="1196752"/>
              <a:ext cx="5320636" cy="4976032"/>
              <a:chOff x="6491147" y="1203957"/>
              <a:chExt cx="5320636" cy="4976032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DF34D394-3275-46EC-9830-797C2448E9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4014" t="55320" r="50032" b="6369"/>
              <a:stretch/>
            </p:blipFill>
            <p:spPr>
              <a:xfrm>
                <a:off x="10556839" y="4484925"/>
                <a:ext cx="1254944" cy="1695064"/>
              </a:xfrm>
              <a:prstGeom prst="rect">
                <a:avLst/>
              </a:prstGeom>
            </p:spPr>
          </p:pic>
          <p:pic>
            <p:nvPicPr>
              <p:cNvPr id="14" name="Picture 6" descr="Explore | WIPAC - Wisconsin IceCube Particle Astrophysics Center">
                <a:extLst>
                  <a:ext uri="{FF2B5EF4-FFF2-40B4-BE49-F238E27FC236}">
                    <a16:creationId xmlns:a16="http://schemas.microsoft.com/office/drawing/2014/main" id="{E6FE1D42-6A02-4956-96E4-C7AEC80443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3" t="15476" r="78350" b="13334"/>
              <a:stretch/>
            </p:blipFill>
            <p:spPr bwMode="auto">
              <a:xfrm>
                <a:off x="10261531" y="1203957"/>
                <a:ext cx="311690" cy="3092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61572C9-F46E-4E1D-9FC6-D1776D7CDB45}"/>
                  </a:ext>
                </a:extLst>
              </p:cNvPr>
              <p:cNvGrpSpPr/>
              <p:nvPr/>
            </p:nvGrpSpPr>
            <p:grpSpPr>
              <a:xfrm>
                <a:off x="6491147" y="1332421"/>
                <a:ext cx="5320636" cy="4760875"/>
                <a:chOff x="7303279" y="1933652"/>
                <a:chExt cx="8358841" cy="7479443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52695C8E-E21A-4F1D-9D90-8909E6E3DFCE}"/>
                    </a:ext>
                  </a:extLst>
                </p:cNvPr>
                <p:cNvGrpSpPr/>
                <p:nvPr/>
              </p:nvGrpSpPr>
              <p:grpSpPr>
                <a:xfrm>
                  <a:off x="7303279" y="1933652"/>
                  <a:ext cx="8358841" cy="7479443"/>
                  <a:chOff x="7303279" y="1933652"/>
                  <a:chExt cx="8358841" cy="7479443"/>
                </a:xfrm>
              </p:grpSpPr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E59E1435-9B05-4126-B066-3CBDE24110EE}"/>
                      </a:ext>
                    </a:extLst>
                  </p:cNvPr>
                  <p:cNvGrpSpPr/>
                  <p:nvPr/>
                </p:nvGrpSpPr>
                <p:grpSpPr>
                  <a:xfrm>
                    <a:off x="7303279" y="1933652"/>
                    <a:ext cx="8358841" cy="7479443"/>
                    <a:chOff x="7303279" y="1933652"/>
                    <a:chExt cx="8358841" cy="7479443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89649641-BD6A-492A-818C-469B2AC74C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03279" y="1933652"/>
                      <a:ext cx="8358841" cy="7479443"/>
                      <a:chOff x="7437535" y="1933652"/>
                      <a:chExt cx="8358841" cy="7479443"/>
                    </a:xfrm>
                  </p:grpSpPr>
                  <p:grpSp>
                    <p:nvGrpSpPr>
                      <p:cNvPr id="33" name="Group 32">
                        <a:extLst>
                          <a:ext uri="{FF2B5EF4-FFF2-40B4-BE49-F238E27FC236}">
                            <a16:creationId xmlns:a16="http://schemas.microsoft.com/office/drawing/2014/main" id="{E4F17384-9B94-4AD5-B2D2-0948E0834C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437535" y="1933652"/>
                        <a:ext cx="6408797" cy="7479443"/>
                        <a:chOff x="7706488" y="2340185"/>
                        <a:chExt cx="6408797" cy="7479443"/>
                      </a:xfrm>
                    </p:grpSpPr>
                    <p:pic>
                      <p:nvPicPr>
                        <p:cNvPr id="43" name="Picture 10" descr="5: Schematic of the IceCube neutrino telescope. Figure taken from [31]. |  Download Scientific Diagram">
                          <a:extLst>
                            <a:ext uri="{FF2B5EF4-FFF2-40B4-BE49-F238E27FC236}">
                              <a16:creationId xmlns:a16="http://schemas.microsoft.com/office/drawing/2014/main" id="{4DD7B37E-6EDA-48BA-B2FC-522315BD7FB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alphaModFix amt="85000"/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9">
                                  <a14:imgEffect>
                                    <a14:saturation sat="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06488" y="2340185"/>
                          <a:ext cx="6408797" cy="747944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sp>
                      <p:nvSpPr>
                        <p:cNvPr id="42" name="Rectangle 41">
                          <a:hlinkClick r:id="rId10"/>
                          <a:extLst>
                            <a:ext uri="{FF2B5EF4-FFF2-40B4-BE49-F238E27FC236}">
                              <a16:creationId xmlns:a16="http://schemas.microsoft.com/office/drawing/2014/main" id="{4648A701-C1AE-47A3-8D18-976A58FE21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82620" y="9010203"/>
                          <a:ext cx="1856531" cy="386819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[arXiv:1204.4219]</a:t>
                          </a:r>
                        </a:p>
                      </p:txBody>
                    </p:sp>
                  </p:grpSp>
                  <p:pic>
                    <p:nvPicPr>
                      <p:cNvPr id="34" name="Picture 33">
                        <a:extLst>
                          <a:ext uri="{FF2B5EF4-FFF2-40B4-BE49-F238E27FC236}">
                            <a16:creationId xmlns:a16="http://schemas.microsoft.com/office/drawing/2014/main" id="{DA58F5C6-FD67-4A36-9359-9AE248F9623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/>
                      <a:srcRect l="7304" t="30707" r="71513" b="34806"/>
                      <a:stretch/>
                    </p:blipFill>
                    <p:spPr>
                      <a:xfrm>
                        <a:off x="13011150" y="3289428"/>
                        <a:ext cx="2439361" cy="223398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5" name="Picture 34">
                        <a:extLst>
                          <a:ext uri="{FF2B5EF4-FFF2-40B4-BE49-F238E27FC236}">
                            <a16:creationId xmlns:a16="http://schemas.microsoft.com/office/drawing/2014/main" id="{090546A4-4A28-4072-A67F-3D692ADA36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/>
                      <a:srcRect l="7492" t="75133" r="69730" b="14658"/>
                      <a:stretch/>
                    </p:blipFill>
                    <p:spPr>
                      <a:xfrm>
                        <a:off x="12916878" y="6061651"/>
                        <a:ext cx="2879498" cy="725976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7" name="Picture 36">
                        <a:extLst>
                          <a:ext uri="{FF2B5EF4-FFF2-40B4-BE49-F238E27FC236}">
                            <a16:creationId xmlns:a16="http://schemas.microsoft.com/office/drawing/2014/main" id="{016B4DEE-6A0D-4CB0-86CC-CD37127A511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/>
                      <a:srcRect l="13144" t="63785" r="78206" b="31148"/>
                      <a:stretch/>
                    </p:blipFill>
                    <p:spPr>
                      <a:xfrm>
                        <a:off x="13737955" y="5557091"/>
                        <a:ext cx="996145" cy="328233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38" name="Straight Connector 37">
                        <a:extLst>
                          <a:ext uri="{FF2B5EF4-FFF2-40B4-BE49-F238E27FC236}">
                            <a16:creationId xmlns:a16="http://schemas.microsoft.com/office/drawing/2014/main" id="{FD68BB06-FC6A-4DE6-BD3E-C36C2E6AF8A8}"/>
                          </a:ext>
                        </a:extLst>
                      </p:cNvPr>
                      <p:cNvCxnSpPr>
                        <a:cxnSpLocks/>
                        <a:endCxn id="40" idx="0"/>
                      </p:cNvCxnSpPr>
                      <p:nvPr/>
                    </p:nvCxnSpPr>
                    <p:spPr>
                      <a:xfrm>
                        <a:off x="10749869" y="2898492"/>
                        <a:ext cx="3506444" cy="24102"/>
                      </a:xfrm>
                      <a:prstGeom prst="line">
                        <a:avLst/>
                      </a:prstGeom>
                      <a:ln w="12700" cap="rnd">
                        <a:solidFill>
                          <a:schemeClr val="tx1">
                            <a:alpha val="50000"/>
                          </a:schemeClr>
                        </a:solidFill>
                        <a:prstDash val="sysDash"/>
                        <a:round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Straight Connector 38">
                        <a:extLst>
                          <a:ext uri="{FF2B5EF4-FFF2-40B4-BE49-F238E27FC236}">
                            <a16:creationId xmlns:a16="http://schemas.microsoft.com/office/drawing/2014/main" id="{81F7125C-E210-4AE8-A072-74FC5BCA2F18}"/>
                          </a:ext>
                        </a:extLst>
                      </p:cNvPr>
                      <p:cNvCxnSpPr>
                        <a:cxnSpLocks/>
                        <a:stCxn id="52" idx="3"/>
                        <a:endCxn id="40" idx="3"/>
                      </p:cNvCxnSpPr>
                      <p:nvPr/>
                    </p:nvCxnSpPr>
                    <p:spPr>
                      <a:xfrm>
                        <a:off x="10658672" y="3020911"/>
                        <a:ext cx="2538812" cy="2457919"/>
                      </a:xfrm>
                      <a:prstGeom prst="line">
                        <a:avLst/>
                      </a:prstGeom>
                      <a:ln w="12700" cap="rnd">
                        <a:solidFill>
                          <a:schemeClr val="tx1">
                            <a:alpha val="50000"/>
                          </a:schemeClr>
                        </a:solidFill>
                        <a:prstDash val="sysDash"/>
                        <a:round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0" name="Oval 39">
                        <a:extLst>
                          <a:ext uri="{FF2B5EF4-FFF2-40B4-BE49-F238E27FC236}">
                            <a16:creationId xmlns:a16="http://schemas.microsoft.com/office/drawing/2014/main" id="{F2CC6B4C-8B3F-4229-B441-870B070160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758904" y="2922594"/>
                        <a:ext cx="2994817" cy="2994817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chemeClr val="tx1">
                            <a:alpha val="50000"/>
                          </a:schemeClr>
                        </a:solidFill>
                        <a:prstDash val="sys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dirty="0"/>
                      </a:p>
                    </p:txBody>
                  </p:sp>
                </p:grpSp>
                <p:pic>
                  <p:nvPicPr>
                    <p:cNvPr id="27" name="Picture 10" descr="5: Schematic of the IceCube neutrino telescope. Figure taken from [31]. |  Download Scientific Diagram">
                      <a:extLst>
                        <a:ext uri="{FF2B5EF4-FFF2-40B4-BE49-F238E27FC236}">
                          <a16:creationId xmlns:a16="http://schemas.microsoft.com/office/drawing/2014/main" id="{2F1ABEE4-7494-4B1C-B15D-38033ABFD94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1">
                      <a:alphaModFix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9876" t="70087" r="198" b="25623"/>
                    <a:stretch/>
                  </p:blipFill>
                  <p:spPr bwMode="auto">
                    <a:xfrm>
                      <a:off x="13003698" y="7180782"/>
                      <a:ext cx="636102" cy="32088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52A6187B-2A32-4754-8DD3-80CBCFFC2560}"/>
                      </a:ext>
                    </a:extLst>
                  </p:cNvPr>
                  <p:cNvSpPr/>
                  <p:nvPr/>
                </p:nvSpPr>
                <p:spPr>
                  <a:xfrm>
                    <a:off x="12413531" y="7908451"/>
                    <a:ext cx="1413227" cy="7609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pic>
                <p:nvPicPr>
                  <p:cNvPr id="25" name="Picture 10" descr="5: Schematic of the IceCube neutrino telescope. Figure taken from [31]. |  Download Scientific Diagram">
                    <a:extLst>
                      <a:ext uri="{FF2B5EF4-FFF2-40B4-BE49-F238E27FC236}">
                        <a16:creationId xmlns:a16="http://schemas.microsoft.com/office/drawing/2014/main" id="{8E30E6C2-A14F-4F3F-893C-1DA1F3D4C3B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2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2108" t="79215" r="198" b="12313"/>
                  <a:stretch/>
                </p:blipFill>
                <p:spPr bwMode="auto">
                  <a:xfrm>
                    <a:off x="12296774" y="7971947"/>
                    <a:ext cx="1133983" cy="63372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2" name="TextBox 21">
                  <a:hlinkClick r:id="rId13"/>
                  <a:extLst>
                    <a:ext uri="{FF2B5EF4-FFF2-40B4-BE49-F238E27FC236}">
                      <a16:creationId xmlns:a16="http://schemas.microsoft.com/office/drawing/2014/main" id="{08CB5DB4-855A-4621-AD67-0835450D520E}"/>
                    </a:ext>
                  </a:extLst>
                </p:cNvPr>
                <p:cNvSpPr txBox="1"/>
                <p:nvPr/>
              </p:nvSpPr>
              <p:spPr>
                <a:xfrm>
                  <a:off x="12972753" y="2510759"/>
                  <a:ext cx="2368130" cy="39890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000" b="0" i="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latin typeface="Arial" panose="020B0604020202020204" pitchFamily="34" charset="0"/>
                    </a:rPr>
                    <a:t>[arXiv:1908.09441]</a:t>
                  </a:r>
                  <a:endParaRPr lang="en-GB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56" name="Flowchart: Connector 55">
              <a:extLst>
                <a:ext uri="{FF2B5EF4-FFF2-40B4-BE49-F238E27FC236}">
                  <a16:creationId xmlns:a16="http://schemas.microsoft.com/office/drawing/2014/main" id="{00822BA9-C1D0-4718-B1C4-D114C7711F50}"/>
                </a:ext>
              </a:extLst>
            </p:cNvPr>
            <p:cNvSpPr/>
            <p:nvPr/>
          </p:nvSpPr>
          <p:spPr>
            <a:xfrm>
              <a:off x="7392143" y="4557958"/>
              <a:ext cx="1916107" cy="926217"/>
            </a:xfrm>
            <a:prstGeom prst="flowChartConnector">
              <a:avLst/>
            </a:prstGeom>
            <a:solidFill>
              <a:srgbClr val="0505FD">
                <a:alpha val="5000"/>
              </a:srgbClr>
            </a:solidFill>
            <a:ln>
              <a:solidFill>
                <a:srgbClr val="06054D">
                  <a:alpha val="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Cylinder 45">
              <a:extLst>
                <a:ext uri="{FF2B5EF4-FFF2-40B4-BE49-F238E27FC236}">
                  <a16:creationId xmlns:a16="http://schemas.microsoft.com/office/drawing/2014/main" id="{8A416E33-BCE9-4A2C-853B-812DEA9196AF}"/>
                </a:ext>
              </a:extLst>
            </p:cNvPr>
            <p:cNvSpPr/>
            <p:nvPr/>
          </p:nvSpPr>
          <p:spPr>
            <a:xfrm>
              <a:off x="8334756" y="4567182"/>
              <a:ext cx="196385" cy="463848"/>
            </a:xfrm>
            <a:prstGeom prst="can">
              <a:avLst>
                <a:gd name="adj" fmla="val 51617"/>
              </a:avLst>
            </a:prstGeom>
            <a:solidFill>
              <a:srgbClr val="008001">
                <a:alpha val="25000"/>
              </a:srgbClr>
            </a:solidFill>
            <a:ln>
              <a:solidFill>
                <a:srgbClr val="066E05">
                  <a:alpha val="2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0C1C147-45F7-40B8-B2D4-6CF9BAEB2A57}"/>
                </a:ext>
              </a:extLst>
            </p:cNvPr>
            <p:cNvSpPr/>
            <p:nvPr/>
          </p:nvSpPr>
          <p:spPr>
            <a:xfrm>
              <a:off x="8308141" y="1942232"/>
              <a:ext cx="254942" cy="87932"/>
            </a:xfrm>
            <a:prstGeom prst="ellipse">
              <a:avLst/>
            </a:prstGeom>
            <a:noFill/>
            <a:ln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" name="Cylinder 57">
              <a:extLst>
                <a:ext uri="{FF2B5EF4-FFF2-40B4-BE49-F238E27FC236}">
                  <a16:creationId xmlns:a16="http://schemas.microsoft.com/office/drawing/2014/main" id="{1F6270B9-B53C-4324-96CE-10762D747A1E}"/>
                </a:ext>
              </a:extLst>
            </p:cNvPr>
            <p:cNvSpPr/>
            <p:nvPr/>
          </p:nvSpPr>
          <p:spPr>
            <a:xfrm>
              <a:off x="8330068" y="4223466"/>
              <a:ext cx="201073" cy="193819"/>
            </a:xfrm>
            <a:prstGeom prst="can">
              <a:avLst>
                <a:gd name="adj" fmla="val 45263"/>
              </a:avLst>
            </a:prstGeom>
            <a:solidFill>
              <a:srgbClr val="008001">
                <a:alpha val="25000"/>
              </a:srgbClr>
            </a:solidFill>
            <a:ln>
              <a:solidFill>
                <a:srgbClr val="066E05">
                  <a:alpha val="2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Flowchart: Connector 60">
              <a:extLst>
                <a:ext uri="{FF2B5EF4-FFF2-40B4-BE49-F238E27FC236}">
                  <a16:creationId xmlns:a16="http://schemas.microsoft.com/office/drawing/2014/main" id="{39AC0C7A-5331-49C3-BB39-6461ECE33B5F}"/>
                </a:ext>
              </a:extLst>
            </p:cNvPr>
            <p:cNvSpPr/>
            <p:nvPr/>
          </p:nvSpPr>
          <p:spPr>
            <a:xfrm>
              <a:off x="7006777" y="1692561"/>
              <a:ext cx="2515846" cy="619008"/>
            </a:xfrm>
            <a:prstGeom prst="flowChartConnector">
              <a:avLst/>
            </a:prstGeom>
            <a:solidFill>
              <a:srgbClr val="0505FD">
                <a:alpha val="5000"/>
              </a:srgbClr>
            </a:solidFill>
            <a:ln>
              <a:solidFill>
                <a:srgbClr val="06054D">
                  <a:alpha val="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Content Placeholder 2">
                <a:extLst>
                  <a:ext uri="{FF2B5EF4-FFF2-40B4-BE49-F238E27FC236}">
                    <a16:creationId xmlns:a16="http://schemas.microsoft.com/office/drawing/2014/main" id="{D33D9D80-1B81-483A-B827-5F636B069DDD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695400" y="1494013"/>
                <a:ext cx="7210425" cy="45272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9250" indent="-349250" algn="l" defTabSz="914400" rtl="0" eaLnBrk="1" latinLnBrk="0" hangingPunct="1">
                  <a:spcBef>
                    <a:spcPts val="2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36550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2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837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63650" indent="-2952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622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28800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1177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398713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6892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A80533"/>
                  </a:buClr>
                </a:pPr>
                <a:r>
                  <a:rPr lang="en-GB" sz="1600" b="1" i="1" dirty="0">
                    <a:solidFill>
                      <a:srgbClr val="0E0E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IceCube</a:t>
                </a:r>
                <a:r>
                  <a:rPr lang="en-GB" sz="1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detector</a:t>
                </a:r>
              </a:p>
              <a:p>
                <a:pPr lvl="1">
                  <a:buClr>
                    <a:srgbClr val="D76E82"/>
                  </a:buClr>
                </a:pP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𝜈</m:t>
                    </m:r>
                  </m:oMath>
                </a14:m>
                <a:r>
                  <a:rPr lang="fr-F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-ice interactions </a:t>
                </a:r>
                <a14:m>
                  <m:oMath xmlns:m="http://schemas.openxmlformats.org/officeDocument/2006/math">
                    <m:r>
                      <a:rPr lang="fr-FR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fr-F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relativistic charged particles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Superluminal products emit Cherenkov photons</a:t>
                </a:r>
              </a:p>
              <a:p>
                <a:pPr>
                  <a:buClr>
                    <a:srgbClr val="A80533"/>
                  </a:buClr>
                </a:pPr>
                <a:r>
                  <a:rPr lang="en-GB" sz="1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Instrumentation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5160 sensors embedded within 1 km</a:t>
                </a:r>
                <a:r>
                  <a:rPr lang="en-GB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glacial ice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Low-energy dark matter array at 5x density, </a:t>
                </a:r>
                <a:r>
                  <a:rPr lang="en-GB" sz="1600" b="1" i="1" dirty="0" err="1">
                    <a:solidFill>
                      <a:srgbClr val="268D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DeepCore</a:t>
                </a:r>
                <a:endParaRPr lang="en-GB" sz="1600" b="1" i="1" dirty="0">
                  <a:solidFill>
                    <a:srgbClr val="268D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9250" lvl="1" indent="0">
                  <a:buClr>
                    <a:srgbClr val="D76E82"/>
                  </a:buClr>
                  <a:buNone/>
                </a:pP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5" name="Content Placeholder 2">
                <a:extLst>
                  <a:ext uri="{FF2B5EF4-FFF2-40B4-BE49-F238E27FC236}">
                    <a16:creationId xmlns:a16="http://schemas.microsoft.com/office/drawing/2014/main" id="{D33D9D80-1B81-483A-B827-5F636B069D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494013"/>
                <a:ext cx="7210425" cy="4527276"/>
              </a:xfrm>
              <a:prstGeom prst="rect">
                <a:avLst/>
              </a:prstGeom>
              <a:blipFill>
                <a:blip r:embed="rId14"/>
                <a:stretch>
                  <a:fillRect l="-423" t="-4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Diagrams – IceCube">
            <a:extLst>
              <a:ext uri="{FF2B5EF4-FFF2-40B4-BE49-F238E27FC236}">
                <a16:creationId xmlns:a16="http://schemas.microsoft.com/office/drawing/2014/main" id="{07D12CC3-401C-44E1-BDCA-15EADEFAF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3840565"/>
            <a:ext cx="2566824" cy="230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C08C8D6-F9B0-44C5-B149-027AFB266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72" y="4112369"/>
            <a:ext cx="2349612" cy="176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1034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V Mead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Low-energy extension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20/08/2021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lide Number Placeholder 9">
            <a:extLst>
              <a:ext uri="{FF2B5EF4-FFF2-40B4-BE49-F238E27FC236}">
                <a16:creationId xmlns:a16="http://schemas.microsoft.com/office/drawing/2014/main" id="{BFD1FE16-BF2A-4155-9AE5-3398E398103E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61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4" descr="Logo til samarbejde – Københavns Universitet">
            <a:extLst>
              <a:ext uri="{FF2B5EF4-FFF2-40B4-BE49-F238E27FC236}">
                <a16:creationId xmlns:a16="http://schemas.microsoft.com/office/drawing/2014/main" id="{40342E79-F385-45EA-85A1-C79744BC1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695400" y="198165"/>
            <a:ext cx="1736194" cy="3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9264F091-4121-4FC3-BC63-67782CB58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A picture containing icon&#10;&#10;Description automatically generated">
            <a:extLst>
              <a:ext uri="{FF2B5EF4-FFF2-40B4-BE49-F238E27FC236}">
                <a16:creationId xmlns:a16="http://schemas.microsoft.com/office/drawing/2014/main" id="{4ACBD21D-E7A0-463D-BF81-7FFCA2383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546D1-23D5-4BF0-9A19-A9A606CA00A3}"/>
              </a:ext>
            </a:extLst>
          </p:cNvPr>
          <p:cNvGrpSpPr/>
          <p:nvPr/>
        </p:nvGrpSpPr>
        <p:grpSpPr>
          <a:xfrm>
            <a:off x="6295132" y="1196752"/>
            <a:ext cx="5320636" cy="4976032"/>
            <a:chOff x="6295132" y="1196752"/>
            <a:chExt cx="5320636" cy="497603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2171851-C650-4B26-BED8-18822064FC3E}"/>
                </a:ext>
              </a:extLst>
            </p:cNvPr>
            <p:cNvGrpSpPr/>
            <p:nvPr/>
          </p:nvGrpSpPr>
          <p:grpSpPr>
            <a:xfrm>
              <a:off x="6295132" y="1196752"/>
              <a:ext cx="5320636" cy="4976032"/>
              <a:chOff x="6491147" y="1203957"/>
              <a:chExt cx="5320636" cy="4976032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DF34D394-3275-46EC-9830-797C2448E9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4014" t="55320" r="50032" b="6369"/>
              <a:stretch/>
            </p:blipFill>
            <p:spPr>
              <a:xfrm>
                <a:off x="10556839" y="4484925"/>
                <a:ext cx="1254944" cy="1695064"/>
              </a:xfrm>
              <a:prstGeom prst="rect">
                <a:avLst/>
              </a:prstGeom>
            </p:spPr>
          </p:pic>
          <p:pic>
            <p:nvPicPr>
              <p:cNvPr id="14" name="Picture 6" descr="Explore | WIPAC - Wisconsin IceCube Particle Astrophysics Center">
                <a:extLst>
                  <a:ext uri="{FF2B5EF4-FFF2-40B4-BE49-F238E27FC236}">
                    <a16:creationId xmlns:a16="http://schemas.microsoft.com/office/drawing/2014/main" id="{E6FE1D42-6A02-4956-96E4-C7AEC80443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3" t="15476" r="78350" b="13334"/>
              <a:stretch/>
            </p:blipFill>
            <p:spPr bwMode="auto">
              <a:xfrm>
                <a:off x="10261531" y="1203957"/>
                <a:ext cx="311690" cy="3092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61572C9-F46E-4E1D-9FC6-D1776D7CDB45}"/>
                  </a:ext>
                </a:extLst>
              </p:cNvPr>
              <p:cNvGrpSpPr/>
              <p:nvPr/>
            </p:nvGrpSpPr>
            <p:grpSpPr>
              <a:xfrm>
                <a:off x="6491147" y="1332421"/>
                <a:ext cx="5320636" cy="4760875"/>
                <a:chOff x="7303279" y="1933652"/>
                <a:chExt cx="8358841" cy="7479443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52695C8E-E21A-4F1D-9D90-8909E6E3DFCE}"/>
                    </a:ext>
                  </a:extLst>
                </p:cNvPr>
                <p:cNvGrpSpPr/>
                <p:nvPr/>
              </p:nvGrpSpPr>
              <p:grpSpPr>
                <a:xfrm>
                  <a:off x="7303279" y="1933652"/>
                  <a:ext cx="8358841" cy="7479443"/>
                  <a:chOff x="7303279" y="1933652"/>
                  <a:chExt cx="8358841" cy="7479443"/>
                </a:xfrm>
              </p:grpSpPr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E59E1435-9B05-4126-B066-3CBDE24110EE}"/>
                      </a:ext>
                    </a:extLst>
                  </p:cNvPr>
                  <p:cNvGrpSpPr/>
                  <p:nvPr/>
                </p:nvGrpSpPr>
                <p:grpSpPr>
                  <a:xfrm>
                    <a:off x="7303279" y="1933652"/>
                    <a:ext cx="8358841" cy="7479443"/>
                    <a:chOff x="7303279" y="1933652"/>
                    <a:chExt cx="8358841" cy="7479443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89649641-BD6A-492A-818C-469B2AC74C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03279" y="1933652"/>
                      <a:ext cx="8358841" cy="7479443"/>
                      <a:chOff x="7437535" y="1933652"/>
                      <a:chExt cx="8358841" cy="7479443"/>
                    </a:xfrm>
                  </p:grpSpPr>
                  <p:grpSp>
                    <p:nvGrpSpPr>
                      <p:cNvPr id="33" name="Group 32">
                        <a:extLst>
                          <a:ext uri="{FF2B5EF4-FFF2-40B4-BE49-F238E27FC236}">
                            <a16:creationId xmlns:a16="http://schemas.microsoft.com/office/drawing/2014/main" id="{E4F17384-9B94-4AD5-B2D2-0948E0834C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437535" y="1933652"/>
                        <a:ext cx="6408797" cy="7479443"/>
                        <a:chOff x="7706488" y="2340185"/>
                        <a:chExt cx="6408797" cy="7479443"/>
                      </a:xfrm>
                    </p:grpSpPr>
                    <p:pic>
                      <p:nvPicPr>
                        <p:cNvPr id="43" name="Picture 10" descr="5: Schematic of the IceCube neutrino telescope. Figure taken from [31]. |  Download Scientific Diagram">
                          <a:extLst>
                            <a:ext uri="{FF2B5EF4-FFF2-40B4-BE49-F238E27FC236}">
                              <a16:creationId xmlns:a16="http://schemas.microsoft.com/office/drawing/2014/main" id="{4DD7B37E-6EDA-48BA-B2FC-522315BD7FB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alphaModFix amt="85000"/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9">
                                  <a14:imgEffect>
                                    <a14:saturation sat="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06488" y="2340185"/>
                          <a:ext cx="6408797" cy="747944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sp>
                      <p:nvSpPr>
                        <p:cNvPr id="42" name="Rectangle 41">
                          <a:hlinkClick r:id="rId10"/>
                          <a:extLst>
                            <a:ext uri="{FF2B5EF4-FFF2-40B4-BE49-F238E27FC236}">
                              <a16:creationId xmlns:a16="http://schemas.microsoft.com/office/drawing/2014/main" id="{4648A701-C1AE-47A3-8D18-976A58FE21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82620" y="9010203"/>
                          <a:ext cx="1856531" cy="386819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 algn="ctr"/>
                          <a:r>
                            <a:rPr lang="en-GB" sz="10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[arXiv:1204.4219]</a:t>
                          </a:r>
                        </a:p>
                      </p:txBody>
                    </p:sp>
                  </p:grpSp>
                  <p:pic>
                    <p:nvPicPr>
                      <p:cNvPr id="34" name="Picture 33">
                        <a:extLst>
                          <a:ext uri="{FF2B5EF4-FFF2-40B4-BE49-F238E27FC236}">
                            <a16:creationId xmlns:a16="http://schemas.microsoft.com/office/drawing/2014/main" id="{DA58F5C6-FD67-4A36-9359-9AE248F9623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/>
                      <a:srcRect l="7304" t="30707" r="71513" b="34806"/>
                      <a:stretch/>
                    </p:blipFill>
                    <p:spPr>
                      <a:xfrm>
                        <a:off x="13011150" y="3289428"/>
                        <a:ext cx="2439361" cy="223398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5" name="Picture 34">
                        <a:extLst>
                          <a:ext uri="{FF2B5EF4-FFF2-40B4-BE49-F238E27FC236}">
                            <a16:creationId xmlns:a16="http://schemas.microsoft.com/office/drawing/2014/main" id="{090546A4-4A28-4072-A67F-3D692ADA36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/>
                      <a:srcRect l="7492" t="75133" r="69730" b="14658"/>
                      <a:stretch/>
                    </p:blipFill>
                    <p:spPr>
                      <a:xfrm>
                        <a:off x="12916878" y="6061651"/>
                        <a:ext cx="2879498" cy="725976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7" name="Picture 36">
                        <a:extLst>
                          <a:ext uri="{FF2B5EF4-FFF2-40B4-BE49-F238E27FC236}">
                            <a16:creationId xmlns:a16="http://schemas.microsoft.com/office/drawing/2014/main" id="{016B4DEE-6A0D-4CB0-86CC-CD37127A511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/>
                      <a:srcRect l="13144" t="63785" r="78206" b="31148"/>
                      <a:stretch/>
                    </p:blipFill>
                    <p:spPr>
                      <a:xfrm>
                        <a:off x="13737955" y="5557091"/>
                        <a:ext cx="996145" cy="328233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38" name="Straight Connector 37">
                        <a:extLst>
                          <a:ext uri="{FF2B5EF4-FFF2-40B4-BE49-F238E27FC236}">
                            <a16:creationId xmlns:a16="http://schemas.microsoft.com/office/drawing/2014/main" id="{FD68BB06-FC6A-4DE6-BD3E-C36C2E6AF8A8}"/>
                          </a:ext>
                        </a:extLst>
                      </p:cNvPr>
                      <p:cNvCxnSpPr>
                        <a:cxnSpLocks/>
                        <a:endCxn id="40" idx="0"/>
                      </p:cNvCxnSpPr>
                      <p:nvPr/>
                    </p:nvCxnSpPr>
                    <p:spPr>
                      <a:xfrm>
                        <a:off x="10749869" y="2898492"/>
                        <a:ext cx="3506444" cy="24102"/>
                      </a:xfrm>
                      <a:prstGeom prst="line">
                        <a:avLst/>
                      </a:prstGeom>
                      <a:ln w="12700" cap="rnd">
                        <a:solidFill>
                          <a:schemeClr val="tx1">
                            <a:alpha val="50000"/>
                          </a:schemeClr>
                        </a:solidFill>
                        <a:prstDash val="sysDash"/>
                        <a:round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Straight Connector 38">
                        <a:extLst>
                          <a:ext uri="{FF2B5EF4-FFF2-40B4-BE49-F238E27FC236}">
                            <a16:creationId xmlns:a16="http://schemas.microsoft.com/office/drawing/2014/main" id="{81F7125C-E210-4AE8-A072-74FC5BCA2F18}"/>
                          </a:ext>
                        </a:extLst>
                      </p:cNvPr>
                      <p:cNvCxnSpPr>
                        <a:cxnSpLocks/>
                        <a:stCxn id="52" idx="3"/>
                        <a:endCxn id="40" idx="3"/>
                      </p:cNvCxnSpPr>
                      <p:nvPr/>
                    </p:nvCxnSpPr>
                    <p:spPr>
                      <a:xfrm>
                        <a:off x="10658672" y="3020911"/>
                        <a:ext cx="2538812" cy="2457919"/>
                      </a:xfrm>
                      <a:prstGeom prst="line">
                        <a:avLst/>
                      </a:prstGeom>
                      <a:ln w="12700" cap="rnd">
                        <a:solidFill>
                          <a:schemeClr val="tx1">
                            <a:alpha val="50000"/>
                          </a:schemeClr>
                        </a:solidFill>
                        <a:prstDash val="sysDash"/>
                        <a:round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0" name="Oval 39">
                        <a:extLst>
                          <a:ext uri="{FF2B5EF4-FFF2-40B4-BE49-F238E27FC236}">
                            <a16:creationId xmlns:a16="http://schemas.microsoft.com/office/drawing/2014/main" id="{F2CC6B4C-8B3F-4229-B441-870B070160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758904" y="2922594"/>
                        <a:ext cx="2994817" cy="2994817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chemeClr val="tx1">
                            <a:alpha val="50000"/>
                          </a:schemeClr>
                        </a:solidFill>
                        <a:prstDash val="sys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dirty="0"/>
                      </a:p>
                    </p:txBody>
                  </p:sp>
                </p:grpSp>
                <p:pic>
                  <p:nvPicPr>
                    <p:cNvPr id="27" name="Picture 10" descr="5: Schematic of the IceCube neutrino telescope. Figure taken from [31]. |  Download Scientific Diagram">
                      <a:extLst>
                        <a:ext uri="{FF2B5EF4-FFF2-40B4-BE49-F238E27FC236}">
                          <a16:creationId xmlns:a16="http://schemas.microsoft.com/office/drawing/2014/main" id="{2F1ABEE4-7494-4B1C-B15D-38033ABFD94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1">
                      <a:alphaModFix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9876" t="70087" r="198" b="25623"/>
                    <a:stretch/>
                  </p:blipFill>
                  <p:spPr bwMode="auto">
                    <a:xfrm>
                      <a:off x="13003698" y="7180782"/>
                      <a:ext cx="636102" cy="32088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52A6187B-2A32-4754-8DD3-80CBCFFC2560}"/>
                      </a:ext>
                    </a:extLst>
                  </p:cNvPr>
                  <p:cNvSpPr/>
                  <p:nvPr/>
                </p:nvSpPr>
                <p:spPr>
                  <a:xfrm>
                    <a:off x="12413531" y="7908451"/>
                    <a:ext cx="1413227" cy="7609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pic>
                <p:nvPicPr>
                  <p:cNvPr id="25" name="Picture 10" descr="5: Schematic of the IceCube neutrino telescope. Figure taken from [31]. |  Download Scientific Diagram">
                    <a:extLst>
                      <a:ext uri="{FF2B5EF4-FFF2-40B4-BE49-F238E27FC236}">
                        <a16:creationId xmlns:a16="http://schemas.microsoft.com/office/drawing/2014/main" id="{8E30E6C2-A14F-4F3F-893C-1DA1F3D4C3B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2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2108" t="79215" r="198" b="12313"/>
                  <a:stretch/>
                </p:blipFill>
                <p:spPr bwMode="auto">
                  <a:xfrm>
                    <a:off x="12296774" y="7971947"/>
                    <a:ext cx="1133983" cy="63372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2" name="TextBox 21">
                  <a:hlinkClick r:id="rId13"/>
                  <a:extLst>
                    <a:ext uri="{FF2B5EF4-FFF2-40B4-BE49-F238E27FC236}">
                      <a16:creationId xmlns:a16="http://schemas.microsoft.com/office/drawing/2014/main" id="{08CB5DB4-855A-4621-AD67-0835450D520E}"/>
                    </a:ext>
                  </a:extLst>
                </p:cNvPr>
                <p:cNvSpPr txBox="1"/>
                <p:nvPr/>
              </p:nvSpPr>
              <p:spPr>
                <a:xfrm>
                  <a:off x="12972753" y="2510759"/>
                  <a:ext cx="2368130" cy="39890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000" b="0" i="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latin typeface="Arial" panose="020B0604020202020204" pitchFamily="34" charset="0"/>
                    </a:rPr>
                    <a:t>[arXiv:1908.09441]</a:t>
                  </a:r>
                  <a:endParaRPr lang="en-GB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56" name="Flowchart: Connector 55">
              <a:extLst>
                <a:ext uri="{FF2B5EF4-FFF2-40B4-BE49-F238E27FC236}">
                  <a16:creationId xmlns:a16="http://schemas.microsoft.com/office/drawing/2014/main" id="{00822BA9-C1D0-4718-B1C4-D114C7711F50}"/>
                </a:ext>
              </a:extLst>
            </p:cNvPr>
            <p:cNvSpPr/>
            <p:nvPr/>
          </p:nvSpPr>
          <p:spPr>
            <a:xfrm>
              <a:off x="7392143" y="4557958"/>
              <a:ext cx="1916107" cy="926217"/>
            </a:xfrm>
            <a:prstGeom prst="flowChartConnector">
              <a:avLst/>
            </a:prstGeom>
            <a:solidFill>
              <a:srgbClr val="0505FD">
                <a:alpha val="5000"/>
              </a:srgbClr>
            </a:solidFill>
            <a:ln>
              <a:solidFill>
                <a:srgbClr val="06054D">
                  <a:alpha val="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Cylinder 45">
              <a:extLst>
                <a:ext uri="{FF2B5EF4-FFF2-40B4-BE49-F238E27FC236}">
                  <a16:creationId xmlns:a16="http://schemas.microsoft.com/office/drawing/2014/main" id="{8A416E33-BCE9-4A2C-853B-812DEA9196AF}"/>
                </a:ext>
              </a:extLst>
            </p:cNvPr>
            <p:cNvSpPr/>
            <p:nvPr/>
          </p:nvSpPr>
          <p:spPr>
            <a:xfrm>
              <a:off x="8334756" y="4567182"/>
              <a:ext cx="196385" cy="463848"/>
            </a:xfrm>
            <a:prstGeom prst="can">
              <a:avLst>
                <a:gd name="adj" fmla="val 51617"/>
              </a:avLst>
            </a:prstGeom>
            <a:solidFill>
              <a:srgbClr val="008001">
                <a:alpha val="25000"/>
              </a:srgbClr>
            </a:solidFill>
            <a:ln>
              <a:solidFill>
                <a:srgbClr val="066E05">
                  <a:alpha val="2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0C1C147-45F7-40B8-B2D4-6CF9BAEB2A57}"/>
                </a:ext>
              </a:extLst>
            </p:cNvPr>
            <p:cNvSpPr/>
            <p:nvPr/>
          </p:nvSpPr>
          <p:spPr>
            <a:xfrm>
              <a:off x="8308141" y="1942232"/>
              <a:ext cx="254942" cy="87932"/>
            </a:xfrm>
            <a:prstGeom prst="ellipse">
              <a:avLst/>
            </a:prstGeom>
            <a:noFill/>
            <a:ln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" name="Cylinder 57">
              <a:extLst>
                <a:ext uri="{FF2B5EF4-FFF2-40B4-BE49-F238E27FC236}">
                  <a16:creationId xmlns:a16="http://schemas.microsoft.com/office/drawing/2014/main" id="{1F6270B9-B53C-4324-96CE-10762D747A1E}"/>
                </a:ext>
              </a:extLst>
            </p:cNvPr>
            <p:cNvSpPr/>
            <p:nvPr/>
          </p:nvSpPr>
          <p:spPr>
            <a:xfrm>
              <a:off x="8330068" y="4223466"/>
              <a:ext cx="201073" cy="193819"/>
            </a:xfrm>
            <a:prstGeom prst="can">
              <a:avLst>
                <a:gd name="adj" fmla="val 45263"/>
              </a:avLst>
            </a:prstGeom>
            <a:solidFill>
              <a:srgbClr val="008001">
                <a:alpha val="25000"/>
              </a:srgbClr>
            </a:solidFill>
            <a:ln>
              <a:solidFill>
                <a:srgbClr val="066E05">
                  <a:alpha val="2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Flowchart: Connector 60">
              <a:extLst>
                <a:ext uri="{FF2B5EF4-FFF2-40B4-BE49-F238E27FC236}">
                  <a16:creationId xmlns:a16="http://schemas.microsoft.com/office/drawing/2014/main" id="{39AC0C7A-5331-49C3-BB39-6461ECE33B5F}"/>
                </a:ext>
              </a:extLst>
            </p:cNvPr>
            <p:cNvSpPr/>
            <p:nvPr/>
          </p:nvSpPr>
          <p:spPr>
            <a:xfrm>
              <a:off x="7006777" y="1692561"/>
              <a:ext cx="2515846" cy="619008"/>
            </a:xfrm>
            <a:prstGeom prst="flowChartConnector">
              <a:avLst/>
            </a:prstGeom>
            <a:solidFill>
              <a:srgbClr val="0505FD">
                <a:alpha val="5000"/>
              </a:srgbClr>
            </a:solidFill>
            <a:ln>
              <a:solidFill>
                <a:srgbClr val="06054D">
                  <a:alpha val="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5" name="Content Placeholder 2">
                <a:extLst>
                  <a:ext uri="{FF2B5EF4-FFF2-40B4-BE49-F238E27FC236}">
                    <a16:creationId xmlns:a16="http://schemas.microsoft.com/office/drawing/2014/main" id="{D33D9D80-1B81-483A-B827-5F636B069DDD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695400" y="1494013"/>
                <a:ext cx="7210425" cy="45272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9250" indent="-349250" algn="l" defTabSz="914400" rtl="0" eaLnBrk="1" latinLnBrk="0" hangingPunct="1">
                  <a:spcBef>
                    <a:spcPts val="2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36550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2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837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63650" indent="-2952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622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28800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1177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398713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6892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A80533"/>
                  </a:buClr>
                </a:pPr>
                <a:r>
                  <a:rPr lang="en-GB" sz="1600" b="1" i="1" dirty="0">
                    <a:solidFill>
                      <a:srgbClr val="0E0E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IceCube</a:t>
                </a:r>
                <a:r>
                  <a:rPr lang="en-GB" sz="1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detector</a:t>
                </a:r>
              </a:p>
              <a:p>
                <a:pPr lvl="1">
                  <a:buClr>
                    <a:srgbClr val="D76E82"/>
                  </a:buClr>
                </a:pP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𝜈</m:t>
                    </m:r>
                  </m:oMath>
                </a14:m>
                <a:r>
                  <a:rPr lang="fr-F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-ice interactions </a:t>
                </a:r>
                <a14:m>
                  <m:oMath xmlns:m="http://schemas.openxmlformats.org/officeDocument/2006/math">
                    <m:r>
                      <a:rPr lang="fr-FR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fr-F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relativistic charged particles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Superluminal products emit Cherenkov photons</a:t>
                </a:r>
              </a:p>
              <a:p>
                <a:pPr>
                  <a:buClr>
                    <a:srgbClr val="A80533"/>
                  </a:buClr>
                </a:pPr>
                <a:r>
                  <a:rPr lang="en-GB" sz="1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Instrumentation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5160 sensors embedded within 1 km</a:t>
                </a:r>
                <a:r>
                  <a:rPr lang="en-GB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glacial ice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Low-energy dark matter array at 5x density, </a:t>
                </a:r>
                <a:r>
                  <a:rPr lang="en-GB" sz="1600" b="1" i="1" dirty="0" err="1">
                    <a:solidFill>
                      <a:srgbClr val="268D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DeepCore</a:t>
                </a:r>
                <a:endParaRPr lang="en-GB" sz="1600" b="1" i="1" dirty="0">
                  <a:solidFill>
                    <a:srgbClr val="268D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Clr>
                    <a:srgbClr val="A80533"/>
                  </a:buClr>
                </a:pPr>
                <a:r>
                  <a:rPr lang="en-GB" sz="1600" b="1" i="1" dirty="0">
                    <a:solidFill>
                      <a:srgbClr val="FE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Upgrade</a:t>
                </a:r>
                <a:r>
                  <a:rPr lang="en-GB" sz="1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(installation 2023-2025)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 columns of improved sensors at 10x density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Extending </a:t>
                </a:r>
                <a:r>
                  <a:rPr lang="en-US" sz="16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energy range &amp; building upon calibration tools</a:t>
                </a:r>
                <a:endParaRPr lang="en-GB" sz="1600" b="1" i="1" dirty="0">
                  <a:solidFill>
                    <a:srgbClr val="268D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Clr>
                    <a:srgbClr val="A80533"/>
                  </a:buClr>
                </a:pPr>
                <a:r>
                  <a:rPr lang="en-GB" sz="1600" b="1" i="1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Gen-2 </a:t>
                </a:r>
                <a:r>
                  <a:rPr lang="en-GB" sz="16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(operational 2033)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10km</a:t>
                </a:r>
                <a:r>
                  <a:rPr lang="en-GB" sz="1600" baseline="300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GB" sz="16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instrumented volume for huge boost in statistics</a:t>
                </a:r>
                <a:endParaRPr lang="en-US" sz="16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 surface radio array for </a:t>
                </a:r>
                <a:r>
                  <a:rPr lang="en-GB" sz="1600" dirty="0" err="1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Askaryan</a:t>
                </a:r>
                <a:r>
                  <a:rPr lang="en-GB" sz="16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photons</a:t>
                </a:r>
                <a:endParaRPr lang="en-US" sz="16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Clr>
                    <a:srgbClr val="D76E82"/>
                  </a:buClr>
                </a:pP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5" name="Content Placeholder 2">
                <a:extLst>
                  <a:ext uri="{FF2B5EF4-FFF2-40B4-BE49-F238E27FC236}">
                    <a16:creationId xmlns:a16="http://schemas.microsoft.com/office/drawing/2014/main" id="{D33D9D80-1B81-483A-B827-5F636B069D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494013"/>
                <a:ext cx="7210425" cy="4527276"/>
              </a:xfrm>
              <a:prstGeom prst="rect">
                <a:avLst/>
              </a:prstGeom>
              <a:blipFill>
                <a:blip r:embed="rId14"/>
                <a:stretch>
                  <a:fillRect l="-351" t="-279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6932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V Mead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DeepCore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event energy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20/08/2021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lide Number Placeholder 9">
            <a:extLst>
              <a:ext uri="{FF2B5EF4-FFF2-40B4-BE49-F238E27FC236}">
                <a16:creationId xmlns:a16="http://schemas.microsoft.com/office/drawing/2014/main" id="{BFD1FE16-BF2A-4155-9AE5-3398E398103E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62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4" descr="Logo til samarbejde – Københavns Universitet">
            <a:extLst>
              <a:ext uri="{FF2B5EF4-FFF2-40B4-BE49-F238E27FC236}">
                <a16:creationId xmlns:a16="http://schemas.microsoft.com/office/drawing/2014/main" id="{40342E79-F385-45EA-85A1-C79744BC1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695400" y="198165"/>
            <a:ext cx="1736194" cy="3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9264F091-4121-4FC3-BC63-67782CB58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A picture containing icon&#10;&#10;Description automatically generated">
            <a:extLst>
              <a:ext uri="{FF2B5EF4-FFF2-40B4-BE49-F238E27FC236}">
                <a16:creationId xmlns:a16="http://schemas.microsoft.com/office/drawing/2014/main" id="{4ACBD21D-E7A0-463D-BF81-7FFCA2383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69AF55F5-0A95-4133-8BA2-BC1BFDB25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898" y="1751360"/>
            <a:ext cx="6160898" cy="3657128"/>
          </a:xfrm>
          <a:prstGeom prst="rect">
            <a:avLst/>
          </a:prstGeom>
        </p:spPr>
      </p:pic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0CABD20A-8E0D-41FC-9FF9-96261BB58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751360"/>
            <a:ext cx="6160899" cy="365712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469103-8E45-488F-9FBD-76533E1C7E26}"/>
              </a:ext>
            </a:extLst>
          </p:cNvPr>
          <p:cNvSpPr txBox="1"/>
          <p:nvPr/>
        </p:nvSpPr>
        <p:spPr>
          <a:xfrm>
            <a:off x="2027548" y="1268760"/>
            <a:ext cx="2016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26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DeepCore</a:t>
            </a:r>
            <a:r>
              <a:rPr lang="en-GB" sz="1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2D4CD23-6B47-472F-8628-264688C14D59}"/>
              </a:ext>
            </a:extLst>
          </p:cNvPr>
          <p:cNvSpPr txBox="1"/>
          <p:nvPr/>
        </p:nvSpPr>
        <p:spPr>
          <a:xfrm>
            <a:off x="8131219" y="1268760"/>
            <a:ext cx="2016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F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F8428B-4DF8-4C14-8F59-84DBEFA274F1}"/>
              </a:ext>
            </a:extLst>
          </p:cNvPr>
          <p:cNvCxnSpPr>
            <a:stCxn id="36" idx="2"/>
            <a:endCxn id="19" idx="0"/>
          </p:cNvCxnSpPr>
          <p:nvPr/>
        </p:nvCxnSpPr>
        <p:spPr>
          <a:xfrm>
            <a:off x="6096000" y="765047"/>
            <a:ext cx="1166" cy="5634114"/>
          </a:xfrm>
          <a:prstGeom prst="line">
            <a:avLst/>
          </a:prstGeom>
          <a:ln w="1270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DF41FA1C-7B6E-4177-920A-64F5FEF0B496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695400" y="5604805"/>
                <a:ext cx="10869786" cy="5760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9250" indent="-349250" algn="l" defTabSz="914400" rtl="0" eaLnBrk="1" latinLnBrk="0" hangingPunct="1">
                  <a:spcBef>
                    <a:spcPts val="2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36550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2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837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63650" indent="-2952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622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28800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1177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398713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6892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Clr>
                    <a:srgbClr val="A80533"/>
                  </a:buClr>
                </a:pPr>
                <a:r>
                  <a:rPr lang="en-GB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same simulated </a:t>
                </a:r>
                <a:r>
                  <a:rPr lang="en-GB" sz="18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 GeV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solidFill>
                              <a:srgbClr val="C24A5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solidFill>
                              <a:srgbClr val="C24A5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rgbClr val="C24A5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sub>
                    </m:sSub>
                    <m:r>
                      <a:rPr lang="en-GB" sz="1800" b="0" i="1" smtClean="0">
                        <a:solidFill>
                          <a:srgbClr val="C24A5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GB" sz="1800" b="0" i="1" smtClean="0">
                        <a:solidFill>
                          <a:srgbClr val="C24A5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</m:oMath>
                </a14:m>
                <a:r>
                  <a:rPr lang="en-GB" sz="18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-track </a:t>
                </a:r>
                <a:r>
                  <a:rPr lang="en-GB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as viewed by each setup</a:t>
                </a:r>
              </a:p>
            </p:txBody>
          </p:sp>
        </mc:Choice>
        <mc:Fallback xmlns="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DF41FA1C-7B6E-4177-920A-64F5FEF0B4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5604805"/>
                <a:ext cx="10869786" cy="576065"/>
              </a:xfrm>
              <a:prstGeom prst="rect">
                <a:avLst/>
              </a:prstGeom>
              <a:blipFill>
                <a:blip r:embed="rId8"/>
                <a:stretch>
                  <a:fillRect t="-5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59BFA8CF-7649-4DC0-922B-213E92CA3047}"/>
              </a:ext>
            </a:extLst>
          </p:cNvPr>
          <p:cNvSpPr/>
          <p:nvPr/>
        </p:nvSpPr>
        <p:spPr>
          <a:xfrm>
            <a:off x="5916601" y="1449511"/>
            <a:ext cx="427384" cy="140917"/>
          </a:xfrm>
          <a:prstGeom prst="rightArrow">
            <a:avLst>
              <a:gd name="adj1" fmla="val 36482"/>
              <a:gd name="adj2" fmla="val 77037"/>
            </a:avLst>
          </a:prstGeom>
          <a:solidFill>
            <a:srgbClr val="C24A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1748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V Mead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Upgrade event energy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20/08/2021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lide Number Placeholder 9">
            <a:extLst>
              <a:ext uri="{FF2B5EF4-FFF2-40B4-BE49-F238E27FC236}">
                <a16:creationId xmlns:a16="http://schemas.microsoft.com/office/drawing/2014/main" id="{BFD1FE16-BF2A-4155-9AE5-3398E398103E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63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4" descr="Logo til samarbejde – Københavns Universitet">
            <a:extLst>
              <a:ext uri="{FF2B5EF4-FFF2-40B4-BE49-F238E27FC236}">
                <a16:creationId xmlns:a16="http://schemas.microsoft.com/office/drawing/2014/main" id="{40342E79-F385-45EA-85A1-C79744BC1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695400" y="198165"/>
            <a:ext cx="1736194" cy="3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9264F091-4121-4FC3-BC63-67782CB58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A picture containing icon&#10;&#10;Description automatically generated">
            <a:extLst>
              <a:ext uri="{FF2B5EF4-FFF2-40B4-BE49-F238E27FC236}">
                <a16:creationId xmlns:a16="http://schemas.microsoft.com/office/drawing/2014/main" id="{4ACBD21D-E7A0-463D-BF81-7FFCA2383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19DD6BEB-2D72-4A4C-B6A1-BA7CF0C40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341" y="1751382"/>
            <a:ext cx="6153341" cy="3652642"/>
          </a:xfrm>
          <a:prstGeom prst="rect">
            <a:avLst/>
          </a:prstGeom>
        </p:spPr>
      </p:pic>
      <p:pic>
        <p:nvPicPr>
          <p:cNvPr id="20" name="Picture 19" descr="A picture containing black, light&#10;&#10;Description automatically generated">
            <a:extLst>
              <a:ext uri="{FF2B5EF4-FFF2-40B4-BE49-F238E27FC236}">
                <a16:creationId xmlns:a16="http://schemas.microsoft.com/office/drawing/2014/main" id="{CD2EB40B-5AE1-4083-A296-29BB0E2E8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750326"/>
            <a:ext cx="6153341" cy="365264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E73A24-18BA-491B-90A4-678BD82CC672}"/>
              </a:ext>
            </a:extLst>
          </p:cNvPr>
          <p:cNvCxnSpPr/>
          <p:nvPr/>
        </p:nvCxnSpPr>
        <p:spPr>
          <a:xfrm>
            <a:off x="6096000" y="765047"/>
            <a:ext cx="1166" cy="5634114"/>
          </a:xfrm>
          <a:prstGeom prst="line">
            <a:avLst/>
          </a:prstGeom>
          <a:ln w="1270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DF41FA1C-7B6E-4177-920A-64F5FEF0B496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695400" y="5604805"/>
                <a:ext cx="10869786" cy="5760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9250" indent="-349250" algn="l" defTabSz="914400" rtl="0" eaLnBrk="1" latinLnBrk="0" hangingPunct="1">
                  <a:spcBef>
                    <a:spcPts val="2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36550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2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837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63650" indent="-2952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622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28800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1177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398713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6892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Clr>
                    <a:srgbClr val="A80533"/>
                  </a:buClr>
                </a:pPr>
                <a:r>
                  <a:rPr lang="en-GB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same simulated </a:t>
                </a:r>
                <a:r>
                  <a:rPr lang="en-GB" sz="18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3.8 GeV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solidFill>
                              <a:srgbClr val="C24A5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solidFill>
                              <a:srgbClr val="C24A5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rgbClr val="C24A5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sz="1800" dirty="0">
                    <a:solidFill>
                      <a:srgbClr val="C24A5E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800" i="1">
                        <a:solidFill>
                          <a:srgbClr val="C24A5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GB" sz="1800" i="1">
                        <a:solidFill>
                          <a:srgbClr val="C24A5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</m:oMath>
                </a14:m>
                <a:r>
                  <a:rPr lang="en-GB" sz="18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-track </a:t>
                </a:r>
                <a:r>
                  <a:rPr lang="en-GB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as viewed by each setup</a:t>
                </a:r>
              </a:p>
            </p:txBody>
          </p:sp>
        </mc:Choice>
        <mc:Fallback xmlns="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DF41FA1C-7B6E-4177-920A-64F5FEF0B4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5604805"/>
                <a:ext cx="10869786" cy="576065"/>
              </a:xfrm>
              <a:prstGeom prst="rect">
                <a:avLst/>
              </a:prstGeom>
              <a:blipFill>
                <a:blip r:embed="rId8"/>
                <a:stretch>
                  <a:fillRect t="-5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rrow: Right 21">
            <a:extLst>
              <a:ext uri="{FF2B5EF4-FFF2-40B4-BE49-F238E27FC236}">
                <a16:creationId xmlns:a16="http://schemas.microsoft.com/office/drawing/2014/main" id="{7F4F3B9C-4C41-443F-A8BC-3BEE26F4DB9A}"/>
              </a:ext>
            </a:extLst>
          </p:cNvPr>
          <p:cNvSpPr/>
          <p:nvPr/>
        </p:nvSpPr>
        <p:spPr>
          <a:xfrm>
            <a:off x="5916601" y="1449511"/>
            <a:ext cx="427384" cy="140917"/>
          </a:xfrm>
          <a:prstGeom prst="rightArrow">
            <a:avLst>
              <a:gd name="adj1" fmla="val 36482"/>
              <a:gd name="adj2" fmla="val 77037"/>
            </a:avLst>
          </a:prstGeom>
          <a:solidFill>
            <a:srgbClr val="C24A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B51CA1-5941-48FF-96E2-2E7234939C04}"/>
              </a:ext>
            </a:extLst>
          </p:cNvPr>
          <p:cNvSpPr txBox="1"/>
          <p:nvPr/>
        </p:nvSpPr>
        <p:spPr>
          <a:xfrm>
            <a:off x="2027548" y="1268760"/>
            <a:ext cx="2016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268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DeepCore</a:t>
            </a:r>
            <a:r>
              <a:rPr lang="en-GB" sz="1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D93C84-8116-4924-9AD6-14BC7C919ECC}"/>
              </a:ext>
            </a:extLst>
          </p:cNvPr>
          <p:cNvSpPr txBox="1"/>
          <p:nvPr/>
        </p:nvSpPr>
        <p:spPr>
          <a:xfrm>
            <a:off x="8131219" y="1268760"/>
            <a:ext cx="2016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F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545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V Mead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EE87950-9A7C-403B-9239-AC640E7C413B}"/>
                  </a:ext>
                </a:extLst>
              </p:cNvPr>
              <p:cNvSpPr/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solidFill>
                <a:srgbClr val="A80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𝜈</m:t>
                    </m:r>
                  </m:oMath>
                </a14:m>
                <a:r>
                  <a:rPr lang="en-GB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-oscillations at IceCube</a:t>
                </a: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EE87950-9A7C-403B-9239-AC640E7C41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blipFill>
                <a:blip r:embed="rId3"/>
                <a:stretch>
                  <a:fillRect b="-14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20/08/2021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8EFEF8D-13A9-48D4-AE6A-C52B2F57B8FF}"/>
              </a:ext>
            </a:extLst>
          </p:cNvPr>
          <p:cNvGrpSpPr/>
          <p:nvPr/>
        </p:nvGrpSpPr>
        <p:grpSpPr>
          <a:xfrm>
            <a:off x="7731478" y="1592224"/>
            <a:ext cx="3765122" cy="424640"/>
            <a:chOff x="1648141" y="7305663"/>
            <a:chExt cx="6939332" cy="807172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E9BC287-F616-4788-AAF1-4541759571D7}"/>
                </a:ext>
              </a:extLst>
            </p:cNvPr>
            <p:cNvGrpSpPr/>
            <p:nvPr/>
          </p:nvGrpSpPr>
          <p:grpSpPr>
            <a:xfrm>
              <a:off x="1648141" y="7307893"/>
              <a:ext cx="2723854" cy="772909"/>
              <a:chOff x="1845879" y="7307827"/>
              <a:chExt cx="2723854" cy="772909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4470CD65-1AB3-46E0-9334-6C0B58E3EC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2272" t="35653" r="70605" b="33453"/>
              <a:stretch/>
            </p:blipFill>
            <p:spPr>
              <a:xfrm>
                <a:off x="1845879" y="7307827"/>
                <a:ext cx="761558" cy="772909"/>
              </a:xfrm>
              <a:prstGeom prst="rect">
                <a:avLst/>
              </a:prstGeom>
              <a:noFill/>
            </p:spPr>
          </p:pic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A251E82-186F-4C68-907D-DF92A9CC7562}"/>
                  </a:ext>
                </a:extLst>
              </p:cNvPr>
              <p:cNvSpPr/>
              <p:nvPr/>
            </p:nvSpPr>
            <p:spPr>
              <a:xfrm>
                <a:off x="2607437" y="7485282"/>
                <a:ext cx="1962296" cy="4303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900" b="1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</a:t>
                </a:r>
                <a:br>
                  <a:rPr lang="en-GB" sz="900" b="1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GB" sz="900" b="1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</a:t>
                </a: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87D3959D-3B97-4B78-BBB8-F0E63E7057C1}"/>
                </a:ext>
              </a:extLst>
            </p:cNvPr>
            <p:cNvGrpSpPr/>
            <p:nvPr/>
          </p:nvGrpSpPr>
          <p:grpSpPr>
            <a:xfrm>
              <a:off x="3787697" y="7305663"/>
              <a:ext cx="2683835" cy="772909"/>
              <a:chOff x="3769146" y="7305597"/>
              <a:chExt cx="2683835" cy="772909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D8C07931-6539-4F6F-BE5B-58CC60FDAB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9903" t="35288" r="42974" b="33818"/>
              <a:stretch/>
            </p:blipFill>
            <p:spPr>
              <a:xfrm>
                <a:off x="3769146" y="7305597"/>
                <a:ext cx="761558" cy="772909"/>
              </a:xfrm>
              <a:prstGeom prst="rect">
                <a:avLst/>
              </a:prstGeom>
            </p:spPr>
          </p:pic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CC1560E-EB77-4145-86E1-E1F6320F29BC}"/>
                  </a:ext>
                </a:extLst>
              </p:cNvPr>
              <p:cNvSpPr/>
              <p:nvPr/>
            </p:nvSpPr>
            <p:spPr>
              <a:xfrm>
                <a:off x="4547885" y="7476893"/>
                <a:ext cx="1905096" cy="4303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900" b="1" i="1" dirty="0">
                    <a:solidFill>
                      <a:srgbClr val="CF7D1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muon</a:t>
                </a:r>
                <a:br>
                  <a:rPr lang="en-GB" sz="900" b="1" i="1" dirty="0">
                    <a:solidFill>
                      <a:srgbClr val="CF7D1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GB" sz="900" b="1" i="1" dirty="0">
                    <a:solidFill>
                      <a:srgbClr val="CF7D1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62962E5D-9CA7-44C7-B827-A5E118519510}"/>
                </a:ext>
              </a:extLst>
            </p:cNvPr>
            <p:cNvGrpSpPr/>
            <p:nvPr/>
          </p:nvGrpSpPr>
          <p:grpSpPr>
            <a:xfrm>
              <a:off x="5886726" y="7339926"/>
              <a:ext cx="2700747" cy="772909"/>
              <a:chOff x="5247344" y="7339281"/>
              <a:chExt cx="2700747" cy="772909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6226F475-7AAF-4880-B11F-4287B0E631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7114" t="36223" r="15763" b="32883"/>
              <a:stretch/>
            </p:blipFill>
            <p:spPr>
              <a:xfrm>
                <a:off x="5247344" y="7339281"/>
                <a:ext cx="761558" cy="772909"/>
              </a:xfrm>
              <a:prstGeom prst="rect">
                <a:avLst/>
              </a:prstGeom>
            </p:spPr>
          </p:pic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1D326F58-87EA-4A55-AB2F-B91DBF837E3A}"/>
                  </a:ext>
                </a:extLst>
              </p:cNvPr>
              <p:cNvSpPr/>
              <p:nvPr/>
            </p:nvSpPr>
            <p:spPr>
              <a:xfrm>
                <a:off x="6026592" y="7485423"/>
                <a:ext cx="1921499" cy="4303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900" b="1" i="1" dirty="0">
                    <a:solidFill>
                      <a:srgbClr val="2E87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tau</a:t>
                </a:r>
                <a:br>
                  <a:rPr lang="en-GB" sz="900" b="1" i="1" dirty="0">
                    <a:solidFill>
                      <a:srgbClr val="2E87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GB" sz="900" b="1" i="1" dirty="0">
                    <a:solidFill>
                      <a:srgbClr val="2E877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889263C-93BF-4056-B848-2FCE1F39ACD6}"/>
              </a:ext>
            </a:extLst>
          </p:cNvPr>
          <p:cNvGrpSpPr/>
          <p:nvPr/>
        </p:nvGrpSpPr>
        <p:grpSpPr>
          <a:xfrm>
            <a:off x="7410076" y="2115075"/>
            <a:ext cx="3790960" cy="3686353"/>
            <a:chOff x="708064" y="10152193"/>
            <a:chExt cx="6640474" cy="645723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2677D10-853E-4BAA-B17A-C08D909F3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074" t="8810" r="61929" b="4075"/>
            <a:stretch/>
          </p:blipFill>
          <p:spPr>
            <a:xfrm>
              <a:off x="708064" y="10152193"/>
              <a:ext cx="6595215" cy="6439846"/>
            </a:xfrm>
            <a:prstGeom prst="rect">
              <a:avLst/>
            </a:prstGeom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13A19A70-2A6D-42E3-B19F-C91B7FC43005}"/>
                </a:ext>
              </a:extLst>
            </p:cNvPr>
            <p:cNvSpPr/>
            <p:nvPr/>
          </p:nvSpPr>
          <p:spPr>
            <a:xfrm>
              <a:off x="6121519" y="12050023"/>
              <a:ext cx="818468" cy="34026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/>
                </a:gs>
                <a:gs pos="97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5" name="Rectangle 44">
              <a:hlinkClick r:id="rId8"/>
              <a:extLst>
                <a:ext uri="{FF2B5EF4-FFF2-40B4-BE49-F238E27FC236}">
                  <a16:creationId xmlns:a16="http://schemas.microsoft.com/office/drawing/2014/main" id="{7CCF6776-F88C-4E29-88CA-4DE84F62FA72}"/>
                </a:ext>
              </a:extLst>
            </p:cNvPr>
            <p:cNvSpPr/>
            <p:nvPr/>
          </p:nvSpPr>
          <p:spPr>
            <a:xfrm>
              <a:off x="3184551" y="16259003"/>
              <a:ext cx="1606691" cy="3504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[icecube.wisc.edu]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2BB03CEF-E9D7-4AE0-AAFB-FDC7DD439962}"/>
                    </a:ext>
                  </a:extLst>
                </p:cNvPr>
                <p:cNvSpPr/>
                <p:nvPr/>
              </p:nvSpPr>
              <p:spPr>
                <a:xfrm>
                  <a:off x="2180933" y="13418939"/>
                  <a:ext cx="1833880" cy="41283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14:m>
                    <m:oMath xmlns:m="http://schemas.openxmlformats.org/officeDocument/2006/math">
                      <m:r>
                        <a:rPr lang="en-GB" sz="105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𝒄𝒐𝒔</m:t>
                      </m:r>
                      <m:d>
                        <m:dPr>
                          <m:ctrlPr>
                            <a:rPr lang="en-GB" sz="105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05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105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GB" sz="105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𝒁</m:t>
                              </m:r>
                            </m:sub>
                          </m:sSub>
                        </m:e>
                      </m:d>
                      <m:r>
                        <a:rPr lang="en-GB" sz="105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a14:m>
                  <a:r>
                    <a:rPr lang="en-GB" sz="1050" b="1" i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GB" sz="105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</a:t>
                  </a: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7CE44646-D07E-482C-8B9A-6150551475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933" y="13418939"/>
                  <a:ext cx="1833880" cy="412834"/>
                </a:xfrm>
                <a:prstGeom prst="rect">
                  <a:avLst/>
                </a:prstGeom>
                <a:blipFill>
                  <a:blip r:embed="rId14"/>
                  <a:stretch>
                    <a:fillRect b="-179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0A2FB9D-8E9E-45DC-88C3-DDE5B7076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7951" t="32128" r="57383" b="65371"/>
            <a:stretch/>
          </p:blipFill>
          <p:spPr>
            <a:xfrm>
              <a:off x="6276765" y="12128065"/>
              <a:ext cx="1071773" cy="18030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E3D7BD25-63AF-4A24-B206-7F5FC7651014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695400" y="1494013"/>
                <a:ext cx="7210425" cy="45272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9250" indent="-349250" algn="l" defTabSz="914400" rtl="0" eaLnBrk="1" latinLnBrk="0" hangingPunct="1">
                  <a:spcBef>
                    <a:spcPts val="2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36550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2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837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63650" indent="-2952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622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28800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1177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398713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6892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A80533"/>
                  </a:buClr>
                </a:pPr>
                <a:r>
                  <a:rPr lang="en-GB" sz="1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Neutrino oscillations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fr-FR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Three</a:t>
                </a:r>
                <a:r>
                  <a:rPr lang="fr-F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flavours</a:t>
                </a:r>
                <a:r>
                  <a:rPr lang="fr-F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1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en-GB" sz="1600" b="0" i="1" dirty="0" smtClean="0">
                            <a:solidFill>
                              <a:srgbClr val="557AA8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  <m:r>
                          <a:rPr lang="en-GB" sz="1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GB" sz="1600" b="0" i="1" dirty="0" smtClean="0">
                            <a:solidFill>
                              <a:srgbClr val="CF7D1D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  <m:r>
                          <a:rPr lang="en-GB" sz="1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GB" sz="1600" b="0" i="1" dirty="0" smtClean="0">
                            <a:solidFill>
                              <a:srgbClr val="2E8773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fr-F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↔</m:t>
                    </m:r>
                  </m:oMath>
                </a14:m>
                <a:r>
                  <a:rPr lang="fr-F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Three</a:t>
                </a:r>
                <a:r>
                  <a:rPr lang="fr-F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mass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1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en-GB" sz="1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1,2,3</m:t>
                        </m:r>
                      </m:sub>
                    </m:sSub>
                  </m:oMath>
                </a14:m>
                <a:endParaRPr lang="fr-F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Clr>
                    <a:srgbClr val="D76E82"/>
                  </a:buClr>
                </a:pPr>
                <a:r>
                  <a:rPr lang="fr-F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Propagate as </a:t>
                </a:r>
                <a:r>
                  <a:rPr lang="fr-FR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flavour</a:t>
                </a:r>
                <a:r>
                  <a:rPr lang="fr-F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superpositions </a:t>
                </a:r>
                <a14:m>
                  <m:oMath xmlns:m="http://schemas.openxmlformats.org/officeDocument/2006/math">
                    <m:r>
                      <a:rPr lang="fr-FR" sz="1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m:rPr>
                        <m:sty m:val="p"/>
                      </m:rPr>
                      <a:rPr lang="en-GB" sz="16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sSub>
                      <m:sSubPr>
                        <m:ctrlPr>
                          <a:rPr lang="en-GB" sz="1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6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GB" sz="1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𝑖𝑗</m:t>
                        </m:r>
                      </m:sub>
                    </m:sSub>
                    <m:r>
                      <a:rPr lang="fr-FR" sz="1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≠0</m:t>
                    </m:r>
                  </m:oMath>
                </a14:m>
                <a:endParaRPr lang="fr-F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Clr>
                    <a:srgbClr val="D76E82"/>
                  </a:buClr>
                </a:pPr>
                <a:r>
                  <a:rPr lang="fr-F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Oscillations between flavours </a:t>
                </a:r>
                <a14:m>
                  <m:oMath xmlns:m="http://schemas.openxmlformats.org/officeDocument/2006/math">
                    <m:r>
                      <a:rPr lang="fr-FR" sz="1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fr-FR" sz="1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sSub>
                      <m:sSubPr>
                        <m:ctrlPr>
                          <a:rPr lang="en-GB" sz="1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fr-FR" sz="1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fr-FR" sz="1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𝜈</m:t>
                            </m:r>
                          </m:e>
                        </m:d>
                      </m:e>
                      <m:sub>
                        <m:r>
                          <a:rPr lang="en-GB" sz="1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1,2,3</m:t>
                        </m:r>
                      </m:sub>
                    </m:sSub>
                    <m:r>
                      <a:rPr lang="fr-FR" sz="1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≠0</m:t>
                    </m:r>
                  </m:oMath>
                </a14:m>
                <a:endParaRPr lang="fr-F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Clr>
                    <a:srgbClr val="D76E82"/>
                  </a:buClr>
                </a:pP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fr-F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(Transition)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∝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GB" sz="1600" b="0" i="1" smtClean="0">
                        <a:solidFill>
                          <a:srgbClr val="C24A5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𝐿</m:t>
                    </m:r>
                    <m:r>
                      <a:rPr lang="en-GB" sz="1600" b="0" i="1" smtClean="0">
                        <a:solidFill>
                          <a:srgbClr val="C24A5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GB" sz="1600" b="0" i="1" smtClean="0">
                        <a:solidFill>
                          <a:srgbClr val="C24A5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fr-F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Clr>
                    <a:srgbClr val="A80533"/>
                  </a:buClr>
                </a:pPr>
                <a:r>
                  <a:rPr lang="en-GB" sz="1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Upgoing atmospheric muon neutrinos 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Abundant &amp; high-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source: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>
                  <a:buClr>
                    <a:srgbClr val="E9ADB8"/>
                  </a:buClr>
                </a:pPr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Accesses oscillations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i="1" dirty="0" smtClean="0">
                            <a:solidFill>
                              <a:srgbClr val="C24A5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GB" sz="1600" i="1" dirty="0">
                            <a:solidFill>
                              <a:srgbClr val="C24A5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p>
                        <m:r>
                          <a:rPr lang="en-GB" sz="1600" i="1" dirty="0">
                            <a:solidFill>
                              <a:srgbClr val="C24A5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6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transition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dirty="0">
                            <a:solidFill>
                              <a:srgbClr val="2E8773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600" i="1" dirty="0">
                            <a:solidFill>
                              <a:srgbClr val="2E8773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fr-FR" sz="1600" i="1" dirty="0">
                            <a:solidFill>
                              <a:srgbClr val="2E8773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Maximum ~13,000km baseline,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𝐿</m:t>
                    </m:r>
                  </m:oMath>
                </a14:m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as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rgbClr val="C24A5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GB" sz="1600" b="0" i="1" smtClean="0">
                        <a:solidFill>
                          <a:srgbClr val="C24A5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GB" sz="1600" b="0" i="1" smtClean="0">
                            <a:solidFill>
                              <a:srgbClr val="C24A5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rgbClr val="C24A5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rgbClr val="C24A5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𝑍</m:t>
                        </m:r>
                      </m:sub>
                    </m:sSub>
                    <m:r>
                      <a:rPr lang="en-GB" sz="1600" b="0" i="1" smtClean="0">
                        <a:solidFill>
                          <a:srgbClr val="C24A5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lvl="2">
                  <a:buClr>
                    <a:srgbClr val="E9ADB8"/>
                  </a:buClr>
                </a:pPr>
                <a:r>
                  <a:rPr lang="fr-F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Near maximal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dirty="0" smtClean="0">
                            <a:solidFill>
                              <a:srgbClr val="D48A34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600" i="1" dirty="0" smtClean="0">
                            <a:solidFill>
                              <a:srgbClr val="D48A34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fr-FR" sz="1600" i="1" dirty="0" smtClean="0">
                            <a:solidFill>
                              <a:srgbClr val="D48A34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sub>
                    </m:sSub>
                    <m:r>
                      <a:rPr lang="fr-FR" sz="160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b>
                      <m:sSubPr>
                        <m:ctrlPr>
                          <a:rPr lang="fr-FR" sz="1600" i="1" dirty="0" smtClean="0">
                            <a:solidFill>
                              <a:srgbClr val="2E8773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600" i="1" dirty="0" smtClean="0">
                            <a:solidFill>
                              <a:srgbClr val="2E8773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fr-FR" sz="1600" i="1" dirty="0" smtClean="0">
                            <a:solidFill>
                              <a:srgbClr val="2E8773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fr-F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) oscillations </a:t>
                </a:r>
                <a:r>
                  <a:rPr lang="fr-FR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𝛰(10 </a:t>
                </a:r>
                <a:r>
                  <a:rPr lang="fr-FR" sz="16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GeV</a:t>
                </a:r>
                <a:r>
                  <a:rPr lang="fr-FR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endParaRPr lang="en-GB" sz="1600" dirty="0">
                  <a:solidFill>
                    <a:srgbClr val="C24A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DeepCore optimised for ~25 GeV, sensitive &gt; 5 GeV: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>
                  <a:buClr>
                    <a:srgbClr val="E9ADB8"/>
                  </a:buClr>
                </a:pPr>
                <a:r>
                  <a:rPr lang="en-GB" sz="16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Upgrade sensitivity designed for </a:t>
                </a:r>
                <a:r>
                  <a:rPr lang="fr-FR" sz="16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𝛰(1 </a:t>
                </a:r>
                <a:r>
                  <a:rPr lang="fr-FR" sz="1600" dirty="0" err="1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GeV</a:t>
                </a:r>
                <a:r>
                  <a:rPr lang="fr-FR" sz="16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endParaRPr lang="en-GB" sz="1600" dirty="0">
                  <a:solidFill>
                    <a:srgbClr val="C24A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E3D7BD25-63AF-4A24-B206-7F5FC76510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494013"/>
                <a:ext cx="7210425" cy="4527276"/>
              </a:xfrm>
              <a:prstGeom prst="rect">
                <a:avLst/>
              </a:prstGeom>
              <a:blipFill>
                <a:blip r:embed="rId15"/>
                <a:stretch>
                  <a:fillRect l="-423" t="-4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D8A1184-69FD-4D41-9E87-D025155DE00A}"/>
              </a:ext>
            </a:extLst>
          </p:cNvPr>
          <p:cNvCxnSpPr>
            <a:cxnSpLocks/>
          </p:cNvCxnSpPr>
          <p:nvPr/>
        </p:nvCxnSpPr>
        <p:spPr>
          <a:xfrm flipV="1">
            <a:off x="9353027" y="4130032"/>
            <a:ext cx="0" cy="1179635"/>
          </a:xfrm>
          <a:prstGeom prst="line">
            <a:avLst/>
          </a:prstGeom>
          <a:ln w="25400" cap="rnd">
            <a:solidFill>
              <a:schemeClr val="tx1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lide Number Placeholder 9">
            <a:extLst>
              <a:ext uri="{FF2B5EF4-FFF2-40B4-BE49-F238E27FC236}">
                <a16:creationId xmlns:a16="http://schemas.microsoft.com/office/drawing/2014/main" id="{1B879C0F-1A6C-4915-907B-9FFD53F20FD8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64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4" descr="Logo til samarbejde – Københavns Universitet">
            <a:extLst>
              <a:ext uri="{FF2B5EF4-FFF2-40B4-BE49-F238E27FC236}">
                <a16:creationId xmlns:a16="http://schemas.microsoft.com/office/drawing/2014/main" id="{F0A2D3DF-F939-4BF5-AF66-6152C8A6B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695400" y="198165"/>
            <a:ext cx="1736194" cy="3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46FC0FBD-2A57-452F-AE20-5C44CD735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picture containing icon&#10;&#10;Description automatically generated">
            <a:extLst>
              <a:ext uri="{FF2B5EF4-FFF2-40B4-BE49-F238E27FC236}">
                <a16:creationId xmlns:a16="http://schemas.microsoft.com/office/drawing/2014/main" id="{7E70C7ED-12FE-4196-9FDA-69202CF00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FDDAEE1-5C48-4DE8-BBBB-2EEDA60A3F08}"/>
                  </a:ext>
                </a:extLst>
              </p:cNvPr>
              <p:cNvSpPr txBox="1"/>
              <p:nvPr/>
            </p:nvSpPr>
            <p:spPr>
              <a:xfrm>
                <a:off x="335360" y="1868854"/>
                <a:ext cx="610235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000" b="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</m:oMath>
                  </m:oMathPara>
                </a14:m>
                <a:endParaRPr lang="en-GB" sz="1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FDDAEE1-5C48-4DE8-BBBB-2EEDA60A3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1868854"/>
                <a:ext cx="6102350" cy="246221"/>
              </a:xfrm>
              <a:prstGeom prst="rect">
                <a:avLst/>
              </a:prstGeom>
              <a:blipFill>
                <a:blip r:embed="rId19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98350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V Mead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Long-baseline experiments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20/08/2021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lide Number Placeholder 9">
            <a:extLst>
              <a:ext uri="{FF2B5EF4-FFF2-40B4-BE49-F238E27FC236}">
                <a16:creationId xmlns:a16="http://schemas.microsoft.com/office/drawing/2014/main" id="{295944B1-E8B8-4193-84FB-BBBAFD00DFC0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65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" descr="Logo til samarbejde – Københavns Universitet">
            <a:extLst>
              <a:ext uri="{FF2B5EF4-FFF2-40B4-BE49-F238E27FC236}">
                <a16:creationId xmlns:a16="http://schemas.microsoft.com/office/drawing/2014/main" id="{EEE91456-EFEC-49B3-AD0E-55F9994AB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578" r="4593" b="32543"/>
          <a:stretch/>
        </p:blipFill>
        <p:spPr bwMode="auto">
          <a:xfrm>
            <a:off x="695400" y="198165"/>
            <a:ext cx="1736194" cy="3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C2CDD3A5-1EF0-4D92-85B2-ED8A9E86A8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icon&#10;&#10;Description automatically generated">
            <a:extLst>
              <a:ext uri="{FF2B5EF4-FFF2-40B4-BE49-F238E27FC236}">
                <a16:creationId xmlns:a16="http://schemas.microsoft.com/office/drawing/2014/main" id="{20649F6E-C72E-4020-9EE3-755FC45FE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0F8E70-BD14-604E-A65F-A5104523C6DB}"/>
              </a:ext>
            </a:extLst>
          </p:cNvPr>
          <p:cNvGrpSpPr/>
          <p:nvPr/>
        </p:nvGrpSpPr>
        <p:grpSpPr>
          <a:xfrm>
            <a:off x="104265" y="1393416"/>
            <a:ext cx="6320997" cy="4503215"/>
            <a:chOff x="104265" y="1393416"/>
            <a:chExt cx="6320997" cy="45032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D648FFA-C2DD-5B46-AC78-EA87D3BBA739}"/>
                </a:ext>
              </a:extLst>
            </p:cNvPr>
            <p:cNvGrpSpPr/>
            <p:nvPr/>
          </p:nvGrpSpPr>
          <p:grpSpPr>
            <a:xfrm>
              <a:off x="104265" y="1393416"/>
              <a:ext cx="6320997" cy="4503215"/>
              <a:chOff x="2141963" y="887671"/>
              <a:chExt cx="7908073" cy="5471787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BB0E4C90-EEAA-F648-922E-39DDB360B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41963" y="887671"/>
                <a:ext cx="7908073" cy="547178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091AED-503A-934B-9ED1-E185B5D509F6}"/>
                  </a:ext>
                </a:extLst>
              </p:cNvPr>
              <p:cNvSpPr txBox="1"/>
              <p:nvPr/>
            </p:nvSpPr>
            <p:spPr>
              <a:xfrm>
                <a:off x="3860557" y="2985384"/>
                <a:ext cx="567193" cy="336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K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T2K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F920E43-3836-154C-9697-68CE7DC68621}"/>
                  </a:ext>
                </a:extLst>
              </p:cNvPr>
              <p:cNvSpPr txBox="1"/>
              <p:nvPr/>
            </p:nvSpPr>
            <p:spPr>
              <a:xfrm>
                <a:off x="4370995" y="3026942"/>
                <a:ext cx="723018" cy="336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K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NOvA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E434E15-26BC-3542-960E-C165BBF8735C}"/>
                  </a:ext>
                </a:extLst>
              </p:cNvPr>
              <p:cNvSpPr txBox="1"/>
              <p:nvPr/>
            </p:nvSpPr>
            <p:spPr>
              <a:xfrm>
                <a:off x="5035065" y="3095672"/>
                <a:ext cx="837937" cy="336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K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MINOS</a:t>
                </a:r>
              </a:p>
            </p:txBody>
          </p:sp>
        </p:grp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8855D5A-468F-BA4D-B604-A070190C0F73}"/>
                </a:ext>
              </a:extLst>
            </p:cNvPr>
            <p:cNvCxnSpPr>
              <a:cxnSpLocks/>
            </p:cNvCxnSpPr>
            <p:nvPr/>
          </p:nvCxnSpPr>
          <p:spPr>
            <a:xfrm>
              <a:off x="1991544" y="3583551"/>
              <a:ext cx="936104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1FFB759-5DDE-4645-BE9D-9AFF611707A9}"/>
                </a:ext>
              </a:extLst>
            </p:cNvPr>
            <p:cNvCxnSpPr>
              <a:cxnSpLocks/>
            </p:cNvCxnSpPr>
            <p:nvPr/>
          </p:nvCxnSpPr>
          <p:spPr>
            <a:xfrm>
              <a:off x="1847528" y="3547047"/>
              <a:ext cx="936104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8DAFA6C-EC59-2D4B-AF55-57147340B76A}"/>
                </a:ext>
              </a:extLst>
            </p:cNvPr>
            <p:cNvCxnSpPr>
              <a:cxnSpLocks/>
            </p:cNvCxnSpPr>
            <p:nvPr/>
          </p:nvCxnSpPr>
          <p:spPr>
            <a:xfrm>
              <a:off x="1271347" y="3487573"/>
              <a:ext cx="720080" cy="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074306-A884-B845-8F9A-8068ABCE0C30}"/>
              </a:ext>
            </a:extLst>
          </p:cNvPr>
          <p:cNvGrpSpPr/>
          <p:nvPr/>
        </p:nvGrpSpPr>
        <p:grpSpPr>
          <a:xfrm>
            <a:off x="6309358" y="965563"/>
            <a:ext cx="5777708" cy="5271749"/>
            <a:chOff x="6309358" y="965563"/>
            <a:chExt cx="5777708" cy="5271749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E2D9415-7975-D740-AFA6-2BD2B144EB36}"/>
                </a:ext>
              </a:extLst>
            </p:cNvPr>
            <p:cNvSpPr txBox="1"/>
            <p:nvPr/>
          </p:nvSpPr>
          <p:spPr>
            <a:xfrm>
              <a:off x="8851973" y="4710662"/>
              <a:ext cx="2555509" cy="338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K" sz="1600" dirty="0">
                  <a:latin typeface="Arial" panose="020B0604020202020204" pitchFamily="34" charset="0"/>
                  <a:cs typeface="Arial" panose="020B0604020202020204" pitchFamily="34" charset="0"/>
                </a:rPr>
                <a:t>DeepCore	10MT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997EC66-4DA5-B94F-80F1-9B8D7813C02B}"/>
                </a:ext>
              </a:extLst>
            </p:cNvPr>
            <p:cNvSpPr txBox="1"/>
            <p:nvPr/>
          </p:nvSpPr>
          <p:spPr>
            <a:xfrm>
              <a:off x="8851973" y="4977915"/>
              <a:ext cx="2555509" cy="338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K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Upgrade		10MT</a:t>
              </a:r>
            </a:p>
          </p:txBody>
        </p:sp>
        <p:pic>
          <p:nvPicPr>
            <p:cNvPr id="74" name="Picture 2">
              <a:extLst>
                <a:ext uri="{FF2B5EF4-FFF2-40B4-BE49-F238E27FC236}">
                  <a16:creationId xmlns:a16="http://schemas.microsoft.com/office/drawing/2014/main" id="{7C253DD9-2AAB-8844-8F2C-1D10FC97F6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99"/>
            <a:stretch/>
          </p:blipFill>
          <p:spPr bwMode="auto">
            <a:xfrm>
              <a:off x="6311086" y="965563"/>
              <a:ext cx="5775980" cy="3315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E6B2A651-C4D9-C64A-A790-430FB11E3ACC}"/>
                </a:ext>
              </a:extLst>
            </p:cNvPr>
            <p:cNvSpPr/>
            <p:nvPr/>
          </p:nvSpPr>
          <p:spPr>
            <a:xfrm>
              <a:off x="10326439" y="4201813"/>
              <a:ext cx="1530201" cy="273549"/>
            </a:xfrm>
            <a:prstGeom prst="rect">
              <a:avLst/>
            </a:prstGeom>
            <a:pattFill prst="wdDnDiag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 w="12700">
              <a:solidFill>
                <a:schemeClr val="tx1">
                  <a:lumMod val="65000"/>
                  <a:lumOff val="3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AC537FB-1642-9747-B577-53F63273FC7A}"/>
                </a:ext>
              </a:extLst>
            </p:cNvPr>
            <p:cNvSpPr txBox="1"/>
            <p:nvPr/>
          </p:nvSpPr>
          <p:spPr>
            <a:xfrm>
              <a:off x="8860034" y="4437112"/>
              <a:ext cx="2488183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K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IceCube		1GT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FFDE81C-E9CF-DE43-BBB0-8F9D92049C44}"/>
                </a:ext>
              </a:extLst>
            </p:cNvPr>
            <p:cNvSpPr/>
            <p:nvPr/>
          </p:nvSpPr>
          <p:spPr>
            <a:xfrm>
              <a:off x="10326439" y="4475718"/>
              <a:ext cx="1006916" cy="273549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 w="12700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13FDA99-DF24-4144-A365-3E2F1AC5D3E6}"/>
                </a:ext>
              </a:extLst>
            </p:cNvPr>
            <p:cNvSpPr/>
            <p:nvPr/>
          </p:nvSpPr>
          <p:spPr>
            <a:xfrm>
              <a:off x="9840417" y="5022815"/>
              <a:ext cx="683104" cy="273549"/>
            </a:xfrm>
            <a:prstGeom prst="rect">
              <a:avLst/>
            </a:prstGeom>
            <a:pattFill prst="wdUpDiag">
              <a:fgClr>
                <a:schemeClr val="bg1">
                  <a:lumMod val="85000"/>
                </a:schemeClr>
              </a:fgClr>
              <a:bgClr>
                <a:schemeClr val="tx1">
                  <a:lumMod val="50000"/>
                  <a:lumOff val="50000"/>
                </a:schemeClr>
              </a:bgClr>
            </a:patt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A6FA56D-59B0-2642-ADA4-1A0639D3D935}"/>
                </a:ext>
              </a:extLst>
            </p:cNvPr>
            <p:cNvSpPr/>
            <p:nvPr/>
          </p:nvSpPr>
          <p:spPr>
            <a:xfrm>
              <a:off x="9336361" y="5478343"/>
              <a:ext cx="1187162" cy="27393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pic>
          <p:nvPicPr>
            <p:cNvPr id="73" name="Picture 2">
              <a:extLst>
                <a:ext uri="{FF2B5EF4-FFF2-40B4-BE49-F238E27FC236}">
                  <a16:creationId xmlns:a16="http://schemas.microsoft.com/office/drawing/2014/main" id="{16105A0C-A78D-F14D-8AD7-E80EF27066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413" b="8874"/>
            <a:stretch/>
          </p:blipFill>
          <p:spPr bwMode="auto">
            <a:xfrm>
              <a:off x="6309358" y="5898733"/>
              <a:ext cx="5774616" cy="338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F9DFA6D-4979-414D-A0BA-56A300E36F56}"/>
                </a:ext>
              </a:extLst>
            </p:cNvPr>
            <p:cNvSpPr txBox="1"/>
            <p:nvPr/>
          </p:nvSpPr>
          <p:spPr>
            <a:xfrm>
              <a:off x="8859421" y="4163207"/>
              <a:ext cx="2544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K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Gen-2		10GT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B7D96A0-35FF-D143-8A02-51E6D884EBB6}"/>
                </a:ext>
              </a:extLst>
            </p:cNvPr>
            <p:cNvSpPr/>
            <p:nvPr/>
          </p:nvSpPr>
          <p:spPr>
            <a:xfrm>
              <a:off x="10067641" y="4749267"/>
              <a:ext cx="455880" cy="27354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18CDD07-3552-D64A-8162-CDB78689692A}"/>
                </a:ext>
              </a:extLst>
            </p:cNvPr>
            <p:cNvSpPr txBox="1"/>
            <p:nvPr/>
          </p:nvSpPr>
          <p:spPr>
            <a:xfrm>
              <a:off x="8846778" y="5435256"/>
              <a:ext cx="2486578" cy="338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K" sz="1600" dirty="0">
                  <a:latin typeface="Arial" panose="020B0604020202020204" pitchFamily="34" charset="0"/>
                  <a:cs typeface="Arial" panose="020B0604020202020204" pitchFamily="34" charset="0"/>
                </a:rPr>
                <a:t>Super-K		50kT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25341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ceCube-Gen2 will open a new window on the universe – IceCube">
            <a:extLst>
              <a:ext uri="{FF2B5EF4-FFF2-40B4-BE49-F238E27FC236}">
                <a16:creationId xmlns:a16="http://schemas.microsoft.com/office/drawing/2014/main" id="{CBA04FB9-9E5E-4AF6-A767-1BF11CEB1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2" t="7507" r="17591"/>
          <a:stretch/>
        </p:blipFill>
        <p:spPr bwMode="auto">
          <a:xfrm>
            <a:off x="7454823" y="2363636"/>
            <a:ext cx="4737177" cy="40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High-energy extension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lide Number Placeholder 9">
            <a:extLst>
              <a:ext uri="{FF2B5EF4-FFF2-40B4-BE49-F238E27FC236}">
                <a16:creationId xmlns:a16="http://schemas.microsoft.com/office/drawing/2014/main" id="{BFD1FE16-BF2A-4155-9AE5-3398E398103E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66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4">
            <a:extLst>
              <a:ext uri="{FF2B5EF4-FFF2-40B4-BE49-F238E27FC236}">
                <a16:creationId xmlns:a16="http://schemas.microsoft.com/office/drawing/2014/main" id="{9264F091-4121-4FC3-BC63-67782CB58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A picture containing icon&#10;&#10;Description automatically generated">
            <a:extLst>
              <a:ext uri="{FF2B5EF4-FFF2-40B4-BE49-F238E27FC236}">
                <a16:creationId xmlns:a16="http://schemas.microsoft.com/office/drawing/2014/main" id="{4ACBD21D-E7A0-463D-BF81-7FFCA2383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5" name="Content Placeholder 2">
                <a:extLst>
                  <a:ext uri="{FF2B5EF4-FFF2-40B4-BE49-F238E27FC236}">
                    <a16:creationId xmlns:a16="http://schemas.microsoft.com/office/drawing/2014/main" id="{D33D9D80-1B81-483A-B827-5F636B069DDD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695400" y="1494013"/>
                <a:ext cx="7210425" cy="45272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9250" indent="-349250" algn="l" defTabSz="914400" rtl="0" eaLnBrk="1" latinLnBrk="0" hangingPunct="1">
                  <a:spcBef>
                    <a:spcPts val="2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36550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2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837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63650" indent="-2952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622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28800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1177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398713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6892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A80533"/>
                  </a:buClr>
                </a:pPr>
                <a:r>
                  <a:rPr lang="en-GB" sz="1600" b="1" i="1" dirty="0">
                    <a:solidFill>
                      <a:srgbClr val="0E0E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IceCube</a:t>
                </a:r>
                <a:r>
                  <a:rPr lang="en-GB" sz="1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detector</a:t>
                </a:r>
              </a:p>
              <a:p>
                <a:pPr lvl="1">
                  <a:buClr>
                    <a:srgbClr val="D76E82"/>
                  </a:buClr>
                </a:pP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𝜈</m:t>
                    </m:r>
                  </m:oMath>
                </a14:m>
                <a:r>
                  <a:rPr lang="fr-F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-ice interactions </a:t>
                </a:r>
                <a14:m>
                  <m:oMath xmlns:m="http://schemas.openxmlformats.org/officeDocument/2006/math">
                    <m:r>
                      <a:rPr lang="fr-FR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fr-F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relativistic charged particles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Superluminal products emit Cherenkov photons</a:t>
                </a:r>
              </a:p>
              <a:p>
                <a:pPr>
                  <a:buClr>
                    <a:srgbClr val="A80533"/>
                  </a:buClr>
                </a:pPr>
                <a:r>
                  <a:rPr lang="en-GB" sz="1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Instrumentation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5160 sensors embedded within 1 km</a:t>
                </a:r>
                <a:r>
                  <a:rPr lang="en-GB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glacial ice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Low-energy dark matter array at 5x density, </a:t>
                </a:r>
                <a:r>
                  <a:rPr lang="en-GB" sz="1600" b="1" i="1" dirty="0" err="1">
                    <a:solidFill>
                      <a:srgbClr val="268D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DeepCore</a:t>
                </a:r>
                <a:endParaRPr lang="en-GB" sz="1600" b="1" i="1" dirty="0">
                  <a:solidFill>
                    <a:srgbClr val="268D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Clr>
                    <a:srgbClr val="A80533"/>
                  </a:buClr>
                </a:pPr>
                <a:r>
                  <a:rPr lang="en-GB" sz="1600" b="1" i="1" dirty="0">
                    <a:solidFill>
                      <a:srgbClr val="FE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Upgrade</a:t>
                </a:r>
                <a:r>
                  <a:rPr lang="en-GB" sz="1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(installation 2023-2025)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 columns of improved sensors at 10x density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Extending </a:t>
                </a:r>
                <a:r>
                  <a:rPr lang="en-US" sz="16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energy range &amp; building upon calibration tools</a:t>
                </a:r>
                <a:endParaRPr lang="en-GB" sz="1600" b="1" i="1" dirty="0">
                  <a:solidFill>
                    <a:srgbClr val="268D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Clr>
                    <a:srgbClr val="A80533"/>
                  </a:buClr>
                </a:pPr>
                <a:r>
                  <a:rPr lang="en-GB" sz="1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Gen-2 </a:t>
                </a:r>
                <a:r>
                  <a:rPr lang="en-GB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(operational 2033)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10km</a:t>
                </a:r>
                <a:r>
                  <a:rPr lang="en-GB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instrumented volume for huge boost in statistics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 surface radio array for </a:t>
                </a:r>
                <a:r>
                  <a:rPr lang="en-GB" sz="1600" dirty="0" err="1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Askaryan</a:t>
                </a:r>
                <a:r>
                  <a:rPr lang="en-GB" sz="16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photons</a:t>
                </a:r>
                <a:endParaRPr lang="en-US" sz="16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Clr>
                    <a:srgbClr val="D76E82"/>
                  </a:buClr>
                </a:pP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5" name="Content Placeholder 2">
                <a:extLst>
                  <a:ext uri="{FF2B5EF4-FFF2-40B4-BE49-F238E27FC236}">
                    <a16:creationId xmlns:a16="http://schemas.microsoft.com/office/drawing/2014/main" id="{D33D9D80-1B81-483A-B827-5F636B069D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494013"/>
                <a:ext cx="7210425" cy="4527276"/>
              </a:xfrm>
              <a:prstGeom prst="rect">
                <a:avLst/>
              </a:prstGeom>
              <a:blipFill>
                <a:blip r:embed="rId6"/>
                <a:stretch>
                  <a:fillRect l="-351" t="-279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 descr="Beyond IceCube – IceCube">
            <a:extLst>
              <a:ext uri="{FF2B5EF4-FFF2-40B4-BE49-F238E27FC236}">
                <a16:creationId xmlns:a16="http://schemas.microsoft.com/office/drawing/2014/main" id="{D325D246-4932-4BF0-B6B6-7FD0EB3FB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299" y="760895"/>
            <a:ext cx="5507702" cy="160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9532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eft: IceCube neutrino observatory. Right: IceCube-Gen2 with extended... |  Download Scientific Diagram">
            <a:extLst>
              <a:ext uri="{FF2B5EF4-FFF2-40B4-BE49-F238E27FC236}">
                <a16:creationId xmlns:a16="http://schemas.microsoft.com/office/drawing/2014/main" id="{39EF381D-4E9F-4FB3-84FD-94E6CE5C0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1" t="39282" r="3931" b="8372"/>
          <a:stretch/>
        </p:blipFill>
        <p:spPr bwMode="auto">
          <a:xfrm>
            <a:off x="7176120" y="3761788"/>
            <a:ext cx="4536504" cy="200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C9E25E8-4924-475B-B7DD-D4D6D3202100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UH-energy extension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3E5C57-9218-4EDA-98DF-8D9194120898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lide Number Placeholder 9">
            <a:extLst>
              <a:ext uri="{FF2B5EF4-FFF2-40B4-BE49-F238E27FC236}">
                <a16:creationId xmlns:a16="http://schemas.microsoft.com/office/drawing/2014/main" id="{BFD1FE16-BF2A-4155-9AE5-3398E398103E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67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4">
            <a:extLst>
              <a:ext uri="{FF2B5EF4-FFF2-40B4-BE49-F238E27FC236}">
                <a16:creationId xmlns:a16="http://schemas.microsoft.com/office/drawing/2014/main" id="{9264F091-4121-4FC3-BC63-67782CB58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A picture containing icon&#10;&#10;Description automatically generated">
            <a:extLst>
              <a:ext uri="{FF2B5EF4-FFF2-40B4-BE49-F238E27FC236}">
                <a16:creationId xmlns:a16="http://schemas.microsoft.com/office/drawing/2014/main" id="{4ACBD21D-E7A0-463D-BF81-7FFCA2383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5" name="Content Placeholder 2">
                <a:extLst>
                  <a:ext uri="{FF2B5EF4-FFF2-40B4-BE49-F238E27FC236}">
                    <a16:creationId xmlns:a16="http://schemas.microsoft.com/office/drawing/2014/main" id="{D33D9D80-1B81-483A-B827-5F636B069DDD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695400" y="1494013"/>
                <a:ext cx="7210425" cy="45272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9250" indent="-349250" algn="l" defTabSz="914400" rtl="0" eaLnBrk="1" latinLnBrk="0" hangingPunct="1">
                  <a:spcBef>
                    <a:spcPts val="2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36550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2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837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63650" indent="-2952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622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28800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1177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398713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6892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A80533"/>
                  </a:buClr>
                </a:pPr>
                <a:r>
                  <a:rPr lang="en-GB" sz="1600" b="1" i="1" dirty="0">
                    <a:solidFill>
                      <a:srgbClr val="0E0EF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IceCube</a:t>
                </a:r>
                <a:r>
                  <a:rPr lang="en-GB" sz="1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detector</a:t>
                </a:r>
              </a:p>
              <a:p>
                <a:pPr lvl="1">
                  <a:buClr>
                    <a:srgbClr val="D76E82"/>
                  </a:buClr>
                </a:pP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𝜈</m:t>
                    </m:r>
                  </m:oMath>
                </a14:m>
                <a:r>
                  <a:rPr lang="fr-F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-ice interactions </a:t>
                </a:r>
                <a14:m>
                  <m:oMath xmlns:m="http://schemas.openxmlformats.org/officeDocument/2006/math">
                    <m:r>
                      <a:rPr lang="fr-FR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fr-FR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relativistic charged particles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Superluminal products emit Cherenkov photons</a:t>
                </a:r>
              </a:p>
              <a:p>
                <a:pPr>
                  <a:buClr>
                    <a:srgbClr val="A80533"/>
                  </a:buClr>
                </a:pPr>
                <a:r>
                  <a:rPr lang="en-GB" sz="1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Instrumentation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5160 sensors embedded within 1 km</a:t>
                </a:r>
                <a:r>
                  <a:rPr lang="en-GB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glacial ice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Low-energy dark matter array at 5x density, </a:t>
                </a:r>
                <a:r>
                  <a:rPr lang="en-GB" sz="1600" b="1" i="1" dirty="0" err="1">
                    <a:solidFill>
                      <a:srgbClr val="268D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DeepCore</a:t>
                </a:r>
                <a:endParaRPr lang="en-GB" sz="1600" b="1" i="1" dirty="0">
                  <a:solidFill>
                    <a:srgbClr val="268D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Clr>
                    <a:srgbClr val="A80533"/>
                  </a:buClr>
                </a:pPr>
                <a:r>
                  <a:rPr lang="en-GB" sz="1600" b="1" i="1" dirty="0">
                    <a:solidFill>
                      <a:srgbClr val="FE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Upgrade</a:t>
                </a:r>
                <a:r>
                  <a:rPr lang="en-GB" sz="1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(installation 2023-2025)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 columns of improved sensors at 10x density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Extending </a:t>
                </a:r>
                <a:r>
                  <a:rPr lang="en-US" sz="1600" dirty="0">
                    <a:solidFill>
                      <a:srgbClr val="C24A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energy range &amp; building upon calibration tools</a:t>
                </a:r>
                <a:endParaRPr lang="en-GB" sz="1600" b="1" i="1" dirty="0">
                  <a:solidFill>
                    <a:srgbClr val="268D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Clr>
                    <a:srgbClr val="A80533"/>
                  </a:buClr>
                </a:pPr>
                <a:r>
                  <a:rPr lang="en-GB" sz="1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Gen-2 </a:t>
                </a:r>
                <a:r>
                  <a:rPr lang="en-GB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(operational 2033)</a:t>
                </a: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10km</a:t>
                </a:r>
                <a:r>
                  <a:rPr lang="en-GB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instrumented volume for huge boost in statistics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Clr>
                    <a:srgbClr val="D76E82"/>
                  </a:buClr>
                </a:pP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New surface radio array for </a:t>
                </a:r>
                <a:r>
                  <a:rPr lang="en-GB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Askaryan</a:t>
                </a: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photons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Clr>
                    <a:srgbClr val="D76E82"/>
                  </a:buClr>
                </a:pP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5" name="Content Placeholder 2">
                <a:extLst>
                  <a:ext uri="{FF2B5EF4-FFF2-40B4-BE49-F238E27FC236}">
                    <a16:creationId xmlns:a16="http://schemas.microsoft.com/office/drawing/2014/main" id="{D33D9D80-1B81-483A-B827-5F636B069D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1494013"/>
                <a:ext cx="7210425" cy="4527276"/>
              </a:xfrm>
              <a:prstGeom prst="rect">
                <a:avLst/>
              </a:prstGeom>
              <a:blipFill>
                <a:blip r:embed="rId6"/>
                <a:stretch>
                  <a:fillRect l="-351" t="-279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E837B416-7BA7-463D-95BD-9A159B977A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66" t="26901" r="2751" b="24801"/>
          <a:stretch/>
        </p:blipFill>
        <p:spPr>
          <a:xfrm>
            <a:off x="5879976" y="1045948"/>
            <a:ext cx="6168008" cy="1878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0B88B3-15C9-42A3-B6A1-BD1CBEBA8DCC}"/>
              </a:ext>
            </a:extLst>
          </p:cNvPr>
          <p:cNvSpPr txBox="1"/>
          <p:nvPr/>
        </p:nvSpPr>
        <p:spPr>
          <a:xfrm>
            <a:off x="8480648" y="3544036"/>
            <a:ext cx="11521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IceTop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7C88E5-8FEF-4FD1-99C9-2C1F2D4FA365}"/>
              </a:ext>
            </a:extLst>
          </p:cNvPr>
          <p:cNvSpPr txBox="1"/>
          <p:nvPr/>
        </p:nvSpPr>
        <p:spPr>
          <a:xfrm>
            <a:off x="7279456" y="3650220"/>
            <a:ext cx="11521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IceCube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F08EB1-DF39-4E59-8534-1F3A514082DB}"/>
              </a:ext>
            </a:extLst>
          </p:cNvPr>
          <p:cNvSpPr txBox="1"/>
          <p:nvPr/>
        </p:nvSpPr>
        <p:spPr>
          <a:xfrm>
            <a:off x="7041109" y="4447936"/>
            <a:ext cx="11521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DeepCore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7FAF70-E6DB-4463-A17B-8C45B1EDE07A}"/>
              </a:ext>
            </a:extLst>
          </p:cNvPr>
          <p:cNvSpPr txBox="1"/>
          <p:nvPr/>
        </p:nvSpPr>
        <p:spPr>
          <a:xfrm>
            <a:off x="8578180" y="4765457"/>
            <a:ext cx="11521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Gen-2 optical 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DB899D-4C20-465F-855B-1BEDEBC2A90A}"/>
              </a:ext>
            </a:extLst>
          </p:cNvPr>
          <p:cNvSpPr txBox="1"/>
          <p:nvPr/>
        </p:nvSpPr>
        <p:spPr>
          <a:xfrm>
            <a:off x="10434016" y="3582078"/>
            <a:ext cx="13452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Gen-2 radio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38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>
            <a:stCxn id="2" idx="6"/>
          </p:cNvCxnSpPr>
          <p:nvPr/>
        </p:nvCxnSpPr>
        <p:spPr>
          <a:xfrm>
            <a:off x="3384376" y="2996952"/>
            <a:ext cx="1271464" cy="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4007768" y="2996952"/>
            <a:ext cx="3312368" cy="1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endCxn id="25" idx="2"/>
          </p:cNvCxnSpPr>
          <p:nvPr/>
        </p:nvCxnSpPr>
        <p:spPr>
          <a:xfrm>
            <a:off x="7104112" y="2996952"/>
            <a:ext cx="160784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</p:cNvCxnSpPr>
          <p:nvPr/>
        </p:nvCxnSpPr>
        <p:spPr>
          <a:xfrm>
            <a:off x="5807968" y="2996952"/>
            <a:ext cx="1512168" cy="144016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flipH="1">
            <a:off x="7367972" y="4311053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GB" sz="32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10416480" y="2644993"/>
            <a:ext cx="937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Z+1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10553422" y="4311052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22" name="TextBox 21"/>
          <p:cNvSpPr txBox="1"/>
          <p:nvPr/>
        </p:nvSpPr>
        <p:spPr>
          <a:xfrm flipH="1">
            <a:off x="1055440" y="2644993"/>
            <a:ext cx="937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24" name="TextBox 23"/>
          <p:cNvSpPr txBox="1"/>
          <p:nvPr/>
        </p:nvSpPr>
        <p:spPr>
          <a:xfrm flipH="1">
            <a:off x="4301970" y="1665429"/>
            <a:ext cx="3588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charge </a:t>
            </a:r>
            <a:endParaRPr lang="en-GB" sz="3200" b="1" i="1" baseline="30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0A2300-24E8-4BC7-97A4-E02FC96DC03A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3EDC9B-0436-4E75-989B-1202A592FFE6}"/>
                  </a:ext>
                </a:extLst>
              </p:cNvPr>
              <p:cNvSpPr/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solidFill>
                <a:srgbClr val="A80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GB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-decay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3EDC9B-0436-4E75-989B-1202A592FF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blipFill>
                <a:blip r:embed="rId3"/>
                <a:stretch>
                  <a:fillRect b="-14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lide Number Placeholder 9">
            <a:extLst>
              <a:ext uri="{FF2B5EF4-FFF2-40B4-BE49-F238E27FC236}">
                <a16:creationId xmlns:a16="http://schemas.microsoft.com/office/drawing/2014/main" id="{BE489DBD-6BAE-4DE9-8F1C-4FADF4FC3195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505507-56D7-42E1-A876-6A9E3F5209BC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EA35282F-3FBA-4F25-A1ED-ED73C9B50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870CDAF1-B987-43E5-AACC-0B303E56D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520280" y="2564904"/>
            <a:ext cx="864096" cy="864096"/>
          </a:xfrm>
          <a:prstGeom prst="ellipse">
            <a:avLst/>
          </a:prstGeom>
          <a:noFill/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25" name="Oval 24"/>
          <p:cNvSpPr/>
          <p:nvPr/>
        </p:nvSpPr>
        <p:spPr>
          <a:xfrm>
            <a:off x="8711952" y="2564904"/>
            <a:ext cx="864096" cy="864096"/>
          </a:xfrm>
          <a:prstGeom prst="ellipse">
            <a:avLst/>
          </a:prstGeom>
          <a:noFill/>
          <a:ln w="635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Z+1</a:t>
            </a:r>
          </a:p>
        </p:txBody>
      </p:sp>
    </p:spTree>
    <p:extLst>
      <p:ext uri="{BB962C8B-B14F-4D97-AF65-F5344CB8AC3E}">
        <p14:creationId xmlns:p14="http://schemas.microsoft.com/office/powerpoint/2010/main" val="72656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F0A2300-24E8-4BC7-97A4-E02FC96DC03A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3EDC9B-0436-4E75-989B-1202A592FFE6}"/>
                  </a:ext>
                </a:extLst>
              </p:cNvPr>
              <p:cNvSpPr/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solidFill>
                <a:srgbClr val="A80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GB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-decay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3EDC9B-0436-4E75-989B-1202A592FF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blipFill>
                <a:blip r:embed="rId3"/>
                <a:stretch>
                  <a:fillRect b="-14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lide Number Placeholder 9">
            <a:extLst>
              <a:ext uri="{FF2B5EF4-FFF2-40B4-BE49-F238E27FC236}">
                <a16:creationId xmlns:a16="http://schemas.microsoft.com/office/drawing/2014/main" id="{BE489DBD-6BAE-4DE9-8F1C-4FADF4FC3195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505507-56D7-42E1-A876-6A9E3F5209BC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EA35282F-3FBA-4F25-A1ED-ED73C9B50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870CDAF1-B987-43E5-AACC-0B303E56D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928A00-4681-1447-8531-2BD1085C46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511"/>
          <a:stretch/>
        </p:blipFill>
        <p:spPr>
          <a:xfrm>
            <a:off x="894167" y="1700808"/>
            <a:ext cx="10403666" cy="377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88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3161674" y="1778173"/>
            <a:ext cx="7965128" cy="3532747"/>
            <a:chOff x="3161674" y="1778173"/>
            <a:chExt cx="7965128" cy="3532747"/>
          </a:xfrm>
        </p:grpSpPr>
        <p:grpSp>
          <p:nvGrpSpPr>
            <p:cNvPr id="25" name="Group 24"/>
            <p:cNvGrpSpPr/>
            <p:nvPr/>
          </p:nvGrpSpPr>
          <p:grpSpPr>
            <a:xfrm>
              <a:off x="3161674" y="1778173"/>
              <a:ext cx="5868652" cy="3240360"/>
              <a:chOff x="3161674" y="2096269"/>
              <a:chExt cx="5868652" cy="3240360"/>
            </a:xfrm>
          </p:grpSpPr>
          <p:cxnSp>
            <p:nvCxnSpPr>
              <p:cNvPr id="3" name="Straight Arrow Connector 2"/>
              <p:cNvCxnSpPr>
                <a:cxnSpLocks/>
              </p:cNvCxnSpPr>
              <p:nvPr/>
            </p:nvCxnSpPr>
            <p:spPr>
              <a:xfrm flipV="1">
                <a:off x="3161674" y="2096269"/>
                <a:ext cx="0" cy="3240360"/>
              </a:xfrm>
              <a:prstGeom prst="straightConnector1">
                <a:avLst/>
              </a:prstGeom>
              <a:ln w="4762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>
                <a:cxnSpLocks/>
              </p:cNvCxnSpPr>
              <p:nvPr/>
            </p:nvCxnSpPr>
            <p:spPr>
              <a:xfrm flipV="1">
                <a:off x="3161674" y="5328499"/>
                <a:ext cx="5868652" cy="8130"/>
              </a:xfrm>
              <a:prstGeom prst="straightConnector1">
                <a:avLst/>
              </a:prstGeom>
              <a:ln w="4762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Freeform: Shape 40"/>
            <p:cNvSpPr/>
            <p:nvPr/>
          </p:nvSpPr>
          <p:spPr>
            <a:xfrm>
              <a:off x="6600056" y="2615513"/>
              <a:ext cx="64323" cy="2325655"/>
            </a:xfrm>
            <a:custGeom>
              <a:avLst/>
              <a:gdLst>
                <a:gd name="connsiteX0" fmla="*/ 0 w 2583317"/>
                <a:gd name="connsiteY0" fmla="*/ 1505082 h 1505082"/>
                <a:gd name="connsiteX1" fmla="*/ 666750 w 2583317"/>
                <a:gd name="connsiteY1" fmla="*/ 1143132 h 1505082"/>
                <a:gd name="connsiteX2" fmla="*/ 1276350 w 2583317"/>
                <a:gd name="connsiteY2" fmla="*/ 132 h 1505082"/>
                <a:gd name="connsiteX3" fmla="*/ 1752600 w 2583317"/>
                <a:gd name="connsiteY3" fmla="*/ 1219332 h 1505082"/>
                <a:gd name="connsiteX4" fmla="*/ 2533650 w 2583317"/>
                <a:gd name="connsiteY4" fmla="*/ 1466982 h 1505082"/>
                <a:gd name="connsiteX5" fmla="*/ 2438400 w 2583317"/>
                <a:gd name="connsiteY5" fmla="*/ 1447932 h 150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3317" h="1505082">
                  <a:moveTo>
                    <a:pt x="0" y="1505082"/>
                  </a:moveTo>
                  <a:cubicBezTo>
                    <a:pt x="227012" y="1449519"/>
                    <a:pt x="454025" y="1393957"/>
                    <a:pt x="666750" y="1143132"/>
                  </a:cubicBezTo>
                  <a:cubicBezTo>
                    <a:pt x="879475" y="892307"/>
                    <a:pt x="1095375" y="-12568"/>
                    <a:pt x="1276350" y="132"/>
                  </a:cubicBezTo>
                  <a:cubicBezTo>
                    <a:pt x="1457325" y="12832"/>
                    <a:pt x="1543050" y="974857"/>
                    <a:pt x="1752600" y="1219332"/>
                  </a:cubicBezTo>
                  <a:cubicBezTo>
                    <a:pt x="1962150" y="1463807"/>
                    <a:pt x="2419350" y="1428882"/>
                    <a:pt x="2533650" y="1466982"/>
                  </a:cubicBezTo>
                  <a:cubicBezTo>
                    <a:pt x="2647950" y="1505082"/>
                    <a:pt x="2543175" y="1476507"/>
                    <a:pt x="2438400" y="1447932"/>
                  </a:cubicBezTo>
                </a:path>
              </a:pathLst>
            </a:custGeom>
            <a:noFill/>
            <a:ln w="476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 flipH="1">
                  <a:off x="9065350" y="4726145"/>
                  <a:ext cx="206145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sz="3200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𝑬</m:t>
                        </m:r>
                        <m:r>
                          <a:rPr lang="el-GR" sz="3200" b="1" i="1" baseline="-250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𝜶</m:t>
                        </m:r>
                      </m:oMath>
                    </m:oMathPara>
                  </a14:m>
                  <a:endParaRPr lang="en-GB" sz="3200" b="1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9065350" y="4726145"/>
                  <a:ext cx="2061452" cy="5847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Freeform: Shape 20"/>
          <p:cNvSpPr/>
          <p:nvPr/>
        </p:nvSpPr>
        <p:spPr>
          <a:xfrm>
            <a:off x="4824227" y="3748940"/>
            <a:ext cx="64323" cy="1193429"/>
          </a:xfrm>
          <a:custGeom>
            <a:avLst/>
            <a:gdLst>
              <a:gd name="connsiteX0" fmla="*/ 0 w 2583317"/>
              <a:gd name="connsiteY0" fmla="*/ 1505082 h 1505082"/>
              <a:gd name="connsiteX1" fmla="*/ 666750 w 2583317"/>
              <a:gd name="connsiteY1" fmla="*/ 1143132 h 1505082"/>
              <a:gd name="connsiteX2" fmla="*/ 1276350 w 2583317"/>
              <a:gd name="connsiteY2" fmla="*/ 132 h 1505082"/>
              <a:gd name="connsiteX3" fmla="*/ 1752600 w 2583317"/>
              <a:gd name="connsiteY3" fmla="*/ 1219332 h 1505082"/>
              <a:gd name="connsiteX4" fmla="*/ 2533650 w 2583317"/>
              <a:gd name="connsiteY4" fmla="*/ 1466982 h 1505082"/>
              <a:gd name="connsiteX5" fmla="*/ 2438400 w 2583317"/>
              <a:gd name="connsiteY5" fmla="*/ 1447932 h 1505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3317" h="1505082">
                <a:moveTo>
                  <a:pt x="0" y="1505082"/>
                </a:moveTo>
                <a:cubicBezTo>
                  <a:pt x="227012" y="1449519"/>
                  <a:pt x="454025" y="1393957"/>
                  <a:pt x="666750" y="1143132"/>
                </a:cubicBezTo>
                <a:cubicBezTo>
                  <a:pt x="879475" y="892307"/>
                  <a:pt x="1095375" y="-12568"/>
                  <a:pt x="1276350" y="132"/>
                </a:cubicBezTo>
                <a:cubicBezTo>
                  <a:pt x="1457325" y="12832"/>
                  <a:pt x="1543050" y="974857"/>
                  <a:pt x="1752600" y="1219332"/>
                </a:cubicBezTo>
                <a:cubicBezTo>
                  <a:pt x="1962150" y="1463807"/>
                  <a:pt x="2419350" y="1428882"/>
                  <a:pt x="2533650" y="1466982"/>
                </a:cubicBezTo>
                <a:cubicBezTo>
                  <a:pt x="2647950" y="1505082"/>
                  <a:pt x="2543175" y="1476507"/>
                  <a:pt x="2438400" y="1447932"/>
                </a:cubicBezTo>
              </a:path>
            </a:pathLst>
          </a:custGeom>
          <a:noFill/>
          <a:ln w="476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403812" y="5281852"/>
                <a:ext cx="3384376" cy="594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  <m:sup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GB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b>
                      <m:sup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bSup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GB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3200" b="0" i="1" smtClean="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812" y="5281852"/>
                <a:ext cx="3384376" cy="5947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C3885ADE-A466-4D1D-9C46-868B9F725A29}"/>
              </a:ext>
            </a:extLst>
          </p:cNvPr>
          <p:cNvSpPr/>
          <p:nvPr/>
        </p:nvSpPr>
        <p:spPr>
          <a:xfrm>
            <a:off x="1166" y="6399161"/>
            <a:ext cx="12192000" cy="460040"/>
          </a:xfrm>
          <a:prstGeom prst="rect">
            <a:avLst/>
          </a:prstGeom>
          <a:solidFill>
            <a:srgbClr val="A80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799190D-CBB1-4B1A-8F47-60DA791C8152}"/>
                  </a:ext>
                </a:extLst>
              </p:cNvPr>
              <p:cNvSpPr/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solidFill>
                <a:srgbClr val="A80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GB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-decay</a:t>
                </a: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799190D-CBB1-4B1A-8F47-60DA791C81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3"/>
                <a:ext cx="12192000" cy="764704"/>
              </a:xfrm>
              <a:prstGeom prst="rect">
                <a:avLst/>
              </a:prstGeom>
              <a:blipFill>
                <a:blip r:embed="rId11"/>
                <a:stretch>
                  <a:fillRect b="-14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Slide Number Placeholder 9">
            <a:extLst>
              <a:ext uri="{FF2B5EF4-FFF2-40B4-BE49-F238E27FC236}">
                <a16:creationId xmlns:a16="http://schemas.microsoft.com/office/drawing/2014/main" id="{6D6F6050-34CB-4DEA-96A8-E0CDD0E574D5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GB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0E1BBA-4C1D-41BD-BBEA-3BF990412007}"/>
              </a:ext>
            </a:extLst>
          </p:cNvPr>
          <p:cNvSpPr/>
          <p:nvPr/>
        </p:nvSpPr>
        <p:spPr>
          <a:xfrm>
            <a:off x="19799" y="6421258"/>
            <a:ext cx="1352451" cy="415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GB" sz="1600" dirty="0">
              <a:solidFill>
                <a:srgbClr val="013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CB0DCD93-145F-4D0B-9843-CE25BDCBC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b="44815"/>
          <a:stretch/>
        </p:blipFill>
        <p:spPr bwMode="auto">
          <a:xfrm>
            <a:off x="135881" y="143577"/>
            <a:ext cx="480587" cy="4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A picture containing icon&#10;&#10;Description automatically generated">
            <a:extLst>
              <a:ext uri="{FF2B5EF4-FFF2-40B4-BE49-F238E27FC236}">
                <a16:creationId xmlns:a16="http://schemas.microsoft.com/office/drawing/2014/main" id="{C9619002-C0FD-4086-BAC6-447F6012F5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186" y="120361"/>
            <a:ext cx="520516" cy="5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60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114709</TotalTime>
  <Words>4913</Words>
  <Application>Microsoft Macintosh PowerPoint</Application>
  <PresentationFormat>Widescreen</PresentationFormat>
  <Paragraphs>1187</Paragraphs>
  <Slides>67</Slides>
  <Notes>67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Arial</vt:lpstr>
      <vt:lpstr>Arial</vt:lpstr>
      <vt:lpstr>Calibri</vt:lpstr>
      <vt:lpstr>Calisto MT</vt:lpstr>
      <vt:lpstr>Cambria Math</vt:lpstr>
      <vt:lpstr>Courier New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Liverpool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Thesis Title – Experiment</dc:title>
  <dc:creator>Mead, James [sgjmead]</dc:creator>
  <cp:lastModifiedBy>James Mead</cp:lastModifiedBy>
  <cp:revision>2472</cp:revision>
  <cp:lastPrinted>2018-05-14T09:02:40Z</cp:lastPrinted>
  <dcterms:created xsi:type="dcterms:W3CDTF">2016-02-24T13:02:17Z</dcterms:created>
  <dcterms:modified xsi:type="dcterms:W3CDTF">2022-04-05T21:40:12Z</dcterms:modified>
</cp:coreProperties>
</file>