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808" r:id="rId3"/>
    <p:sldId id="815" r:id="rId4"/>
    <p:sldId id="818" r:id="rId5"/>
    <p:sldId id="817" r:id="rId6"/>
    <p:sldId id="816" r:id="rId7"/>
    <p:sldId id="819" r:id="rId8"/>
    <p:sldId id="823" r:id="rId9"/>
    <p:sldId id="824" r:id="rId10"/>
    <p:sldId id="826" r:id="rId11"/>
    <p:sldId id="822" r:id="rId12"/>
    <p:sldId id="825" r:id="rId13"/>
    <p:sldId id="265" r:id="rId14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Mead" initials="JM" lastIdx="3" clrIdx="0">
    <p:extLst>
      <p:ext uri="{19B8F6BF-5375-455C-9EA6-DF929625EA0E}">
        <p15:presenceInfo xmlns:p15="http://schemas.microsoft.com/office/powerpoint/2012/main" userId="8fd5724a3f8b3c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B32"/>
    <a:srgbClr val="05B0F0"/>
    <a:srgbClr val="FF6C6C"/>
    <a:srgbClr val="56CF22"/>
    <a:srgbClr val="CC99FF"/>
    <a:srgbClr val="CEA42F"/>
    <a:srgbClr val="DE5846"/>
    <a:srgbClr val="DF5846"/>
    <a:srgbClr val="68CE34"/>
    <a:srgbClr val="AC7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8" autoAdjust="0"/>
    <p:restoredTop sz="93359" autoAdjust="0"/>
  </p:normalViewPr>
  <p:slideViewPr>
    <p:cSldViewPr>
      <p:cViewPr varScale="1">
        <p:scale>
          <a:sx n="103" d="100"/>
          <a:sy n="103" d="100"/>
        </p:scale>
        <p:origin x="126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792AC-2B6D-47E8-ADE8-3E699E409B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8CE7B-D952-49FA-8A0B-6F02B6DBC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2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80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35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539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70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85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07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21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27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401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175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55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3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2FC9-9E6B-4A86-8CE2-3E82ED5CAB57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0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CF6A-FDD0-4EC9-AB3E-5F479644D465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14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1DC2-32AE-43D3-BD35-07405E781D03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70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427F2-152E-41D8-AC57-2B1165BFAAD7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5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2DA5-195A-491F-97F8-0A180FC11B5F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64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2D03-6AB8-4B3C-824A-E6C57736437D}" type="datetime1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1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D65F-1B8E-448B-852C-CC9136C4D757}" type="datetime1">
              <a:rPr lang="en-GB" smtClean="0"/>
              <a:t>06/04/2022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91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578-F4FA-44F4-BCC2-605890964611}" type="datetime1">
              <a:rPr lang="en-GB" smtClean="0"/>
              <a:t>06/04/2022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78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DF624-7F62-4803-8FAF-A168624141A9}" type="datetime1">
              <a:rPr lang="en-GB" smtClean="0"/>
              <a:t>06/04/2022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8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90B3-F29E-454E-A560-9718B1E1CD37}" type="datetime1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9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1A5-49A5-4039-B2EA-F9D7242DF7C3}" type="datetime1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99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22E41-3EB5-4BBD-BFB2-DCC1E8F8B8D0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81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6.jpe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3.jpeg"/><Relationship Id="rId15" Type="http://schemas.openxmlformats.org/officeDocument/2006/relationships/image" Target="../media/image29.png"/><Relationship Id="rId10" Type="http://schemas.openxmlformats.org/officeDocument/2006/relationships/image" Target="../media/image16.jpeg"/><Relationship Id="rId4" Type="http://schemas.openxmlformats.org/officeDocument/2006/relationships/image" Target="../media/image22.jpeg"/><Relationship Id="rId9" Type="http://schemas.openxmlformats.org/officeDocument/2006/relationships/image" Target="../media/image24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965A89-C2DE-46F5-A80A-D9ADAC582F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706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08261" y="2462949"/>
            <a:ext cx="7575477" cy="1141751"/>
          </a:xfrm>
        </p:spPr>
        <p:txBody>
          <a:bodyPr>
            <a:normAutofit fontScale="92500" lnSpcReduction="10000"/>
          </a:bodyPr>
          <a:lstStyle/>
          <a:p>
            <a:r>
              <a:rPr lang="en-CA" sz="80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" panose="02020603050405020304" pitchFamily="18" charset="0"/>
              </a:rPr>
              <a:t>Velkommen</a:t>
            </a:r>
            <a:endParaRPr lang="en-CA" sz="80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Hiragino Mincho Pro W3" panose="020203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73AA83-789E-4B31-AB8F-A16276E0C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59170"/>
            <a:ext cx="8507758" cy="212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09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fundamentals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E5D404-04B2-874B-B96C-7B14A43BF287}"/>
              </a:ext>
            </a:extLst>
          </p:cNvPr>
          <p:cNvSpPr>
            <a:spLocks noGrp="1"/>
          </p:cNvSpPr>
          <p:nvPr/>
        </p:nvSpPr>
        <p:spPr>
          <a:xfrm>
            <a:off x="7536160" y="1325854"/>
            <a:ext cx="4179886" cy="476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3600" dirty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Protons, neutrons and all their friends</a:t>
            </a:r>
          </a:p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3600" dirty="0">
                <a:solidFill>
                  <a:srgbClr val="56CF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electron and its extended family</a:t>
            </a:r>
          </a:p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3600" dirty="0">
                <a:solidFill>
                  <a:srgbClr val="FF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carrying jedi</a:t>
            </a:r>
          </a:p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3600" dirty="0">
                <a:solidFill>
                  <a:srgbClr val="EEB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to the party </a:t>
            </a:r>
          </a:p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endParaRPr lang="en-US" sz="3600" dirty="0">
              <a:solidFill>
                <a:srgbClr val="68C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>
            <a:extLst>
              <a:ext uri="{FF2B5EF4-FFF2-40B4-BE49-F238E27FC236}">
                <a16:creationId xmlns:a16="http://schemas.microsoft.com/office/drawing/2014/main" id="{B19DA6BD-B128-CB4D-B342-BE1C90626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71" y="902128"/>
            <a:ext cx="6968057" cy="54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6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fundamentals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B19DA6BD-B128-CB4D-B342-BE1C90626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71" y="902128"/>
            <a:ext cx="6968057" cy="5479200"/>
          </a:xfrm>
          <a:prstGeom prst="rect">
            <a:avLst/>
          </a:prstGeom>
        </p:spPr>
      </p:pic>
      <p:pic>
        <p:nvPicPr>
          <p:cNvPr id="18" name="Picture 2" descr="Image result for lagrangian standard model">
            <a:extLst>
              <a:ext uri="{FF2B5EF4-FFF2-40B4-BE49-F238E27FC236}">
                <a16:creationId xmlns:a16="http://schemas.microsoft.com/office/drawing/2014/main" id="{73F5B204-0290-1645-8BA0-520E84E2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886" y="1311132"/>
            <a:ext cx="4811816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08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fundamentals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B19DA6BD-B128-CB4D-B342-BE1C90626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71" y="902128"/>
            <a:ext cx="6968057" cy="5479200"/>
          </a:xfrm>
          <a:prstGeom prst="rect">
            <a:avLst/>
          </a:prstGeom>
        </p:spPr>
      </p:pic>
      <p:pic>
        <p:nvPicPr>
          <p:cNvPr id="18" name="Picture 2" descr="Image result for lagrangian standard model">
            <a:extLst>
              <a:ext uri="{FF2B5EF4-FFF2-40B4-BE49-F238E27FC236}">
                <a16:creationId xmlns:a16="http://schemas.microsoft.com/office/drawing/2014/main" id="{73F5B204-0290-1645-8BA0-520E84E2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886" y="1311132"/>
            <a:ext cx="4811816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ERN Shop 'Click and Collect' merchandise - CERN Document Server">
            <a:extLst>
              <a:ext uri="{FF2B5EF4-FFF2-40B4-BE49-F238E27FC236}">
                <a16:creationId xmlns:a16="http://schemas.microsoft.com/office/drawing/2014/main" id="{2E7CC759-E352-6143-B79F-713F108F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204360"/>
            <a:ext cx="4826502" cy="482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979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090D14-582E-4878-86CA-D606C9ECACB7}"/>
              </a:ext>
            </a:extLst>
          </p:cNvPr>
          <p:cNvSpPr/>
          <p:nvPr/>
        </p:nvSpPr>
        <p:spPr>
          <a:xfrm>
            <a:off x="0" y="3573016"/>
            <a:ext cx="12192000" cy="3284984"/>
          </a:xfrm>
          <a:prstGeom prst="rect">
            <a:avLst/>
          </a:prstGeom>
          <a:solidFill>
            <a:srgbClr val="C28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i="1" dirty="0">
              <a:solidFill>
                <a:schemeClr val="accent1">
                  <a:lumMod val="20000"/>
                  <a:lumOff val="80000"/>
                </a:schemeClr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algn="ctr"/>
            <a:endParaRPr lang="en-GB" sz="4000" i="1" dirty="0">
              <a:solidFill>
                <a:schemeClr val="accent1">
                  <a:lumMod val="20000"/>
                  <a:lumOff val="80000"/>
                </a:schemeClr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algn="ctr"/>
            <a:endParaRPr lang="en-GB" sz="4000" i="1" dirty="0">
              <a:solidFill>
                <a:schemeClr val="accent1">
                  <a:lumMod val="20000"/>
                  <a:lumOff val="80000"/>
                </a:schemeClr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algn="ctr"/>
            <a:br>
              <a:rPr lang="en-GB" sz="4000" dirty="0">
                <a:solidFill>
                  <a:srgbClr val="CFEEE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000" dirty="0">
                <a:solidFill>
                  <a:srgbClr val="CFEEE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endParaRPr lang="en-GB" sz="4000" i="1" dirty="0">
              <a:solidFill>
                <a:schemeClr val="accent1">
                  <a:lumMod val="20000"/>
                  <a:lumOff val="80000"/>
                </a:schemeClr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FC6C24-57C1-42B6-98A6-74B16B5A0600}"/>
              </a:ext>
            </a:extLst>
          </p:cNvPr>
          <p:cNvSpPr/>
          <p:nvPr/>
        </p:nvSpPr>
        <p:spPr>
          <a:xfrm>
            <a:off x="0" y="-2381"/>
            <a:ext cx="12192000" cy="3573016"/>
          </a:xfrm>
          <a:prstGeom prst="rect">
            <a:avLst/>
          </a:prstGeom>
          <a:solidFill>
            <a:srgbClr val="FD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GB" sz="4000" i="1" cap="small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cap="small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cap="small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endParaRPr lang="en-GB" sz="4000" i="1" dirty="0">
              <a:solidFill>
                <a:schemeClr val="tx2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The Sun as a Detector for Dark Matter">
            <a:extLst>
              <a:ext uri="{FF2B5EF4-FFF2-40B4-BE49-F238E27FC236}">
                <a16:creationId xmlns:a16="http://schemas.microsoft.com/office/drawing/2014/main" id="{9CB38110-31D2-4CD3-9DF0-09C59359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56" y="3349339"/>
            <a:ext cx="1709289" cy="22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Explore | WIPAC - Wisconsin IceCube Particle Astrophysics Center">
            <a:extLst>
              <a:ext uri="{FF2B5EF4-FFF2-40B4-BE49-F238E27FC236}">
                <a16:creationId xmlns:a16="http://schemas.microsoft.com/office/drawing/2014/main" id="{BAF18204-1CB7-49CC-8C41-355CA20F2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3" t="15476" r="78350" b="13334"/>
          <a:stretch/>
        </p:blipFill>
        <p:spPr bwMode="auto">
          <a:xfrm>
            <a:off x="9048328" y="461987"/>
            <a:ext cx="2700201" cy="267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he MAX4ESSFUN Annual Meeting – SNSS">
            <a:extLst>
              <a:ext uri="{FF2B5EF4-FFF2-40B4-BE49-F238E27FC236}">
                <a16:creationId xmlns:a16="http://schemas.microsoft.com/office/drawing/2014/main" id="{344B0CF7-1817-42FE-9396-DD3248F0F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3" t="-1860" r="-5445" b="-11694"/>
          <a:stretch/>
        </p:blipFill>
        <p:spPr bwMode="auto">
          <a:xfrm>
            <a:off x="-744760" y="427946"/>
            <a:ext cx="3852329" cy="52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3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832799" y="3720599"/>
            <a:ext cx="5911273" cy="1004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Niels Bohr Institute</a:t>
            </a:r>
          </a:p>
          <a:p>
            <a:pPr algn="l"/>
            <a:r>
              <a:rPr lang="en-GB" sz="2400" dirty="0">
                <a:solidFill>
                  <a:srgbClr val="9F70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416" y="2394590"/>
            <a:ext cx="8352928" cy="1470025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rgbClr val="A805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IceCube Masterclass 2022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936232" y="3504575"/>
            <a:ext cx="6311896" cy="0"/>
          </a:xfrm>
          <a:prstGeom prst="line">
            <a:avLst/>
          </a:prstGeom>
          <a:ln w="38100" cap="flat">
            <a:solidFill>
              <a:srgbClr val="A80533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Logo til samarbejde – Københavns Universitet">
            <a:extLst>
              <a:ext uri="{FF2B5EF4-FFF2-40B4-BE49-F238E27FC236}">
                <a16:creationId xmlns:a16="http://schemas.microsoft.com/office/drawing/2014/main" id="{A3FBD28D-401C-402D-9861-160916085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920949" y="245790"/>
            <a:ext cx="2310873" cy="4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Folkemøde: Mød Carlsbergfamilien i Det Debatfri Telt | Carlsbergfondet">
            <a:extLst>
              <a:ext uri="{FF2B5EF4-FFF2-40B4-BE49-F238E27FC236}">
                <a16:creationId xmlns:a16="http://schemas.microsoft.com/office/drawing/2014/main" id="{91A708D7-DF02-4914-984D-7C6C87B98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22" r="70081" b="9547"/>
          <a:stretch/>
        </p:blipFill>
        <p:spPr bwMode="auto">
          <a:xfrm>
            <a:off x="101727" y="6468952"/>
            <a:ext cx="917998" cy="30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3E116F8-1AC9-4680-8FC8-49E36A270A7A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914" y="6440393"/>
            <a:ext cx="391519" cy="376877"/>
          </a:xfrm>
          <a:prstGeom prst="rect">
            <a:avLst/>
          </a:prstGeom>
        </p:spPr>
      </p:pic>
      <p:pic>
        <p:nvPicPr>
          <p:cNvPr id="24" name="Picture 6" descr="Explore | WIPAC - Wisconsin IceCube Particle Astrophysics Center">
            <a:extLst>
              <a:ext uri="{FF2B5EF4-FFF2-40B4-BE49-F238E27FC236}">
                <a16:creationId xmlns:a16="http://schemas.microsoft.com/office/drawing/2014/main" id="{A82F9929-B962-494C-881D-66B6BD9BD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3" t="15476" r="78350" b="13334"/>
          <a:stretch/>
        </p:blipFill>
        <p:spPr bwMode="auto">
          <a:xfrm>
            <a:off x="11426144" y="146932"/>
            <a:ext cx="669841" cy="66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he MAX4ESSFUN Annual Meeting – SNSS">
            <a:extLst>
              <a:ext uri="{FF2B5EF4-FFF2-40B4-BE49-F238E27FC236}">
                <a16:creationId xmlns:a16="http://schemas.microsoft.com/office/drawing/2014/main" id="{26616285-9336-44DB-BF21-21832D3A4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3" t="-1860" r="-5445" b="-11694"/>
          <a:stretch/>
        </p:blipFill>
        <p:spPr bwMode="auto">
          <a:xfrm>
            <a:off x="-125770" y="146932"/>
            <a:ext cx="965867" cy="13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11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Formalities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317D24-1F8F-4D4D-A681-51AA12FAA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976140"/>
              </p:ext>
            </p:extLst>
          </p:nvPr>
        </p:nvGraphicFramePr>
        <p:xfrm>
          <a:off x="6096000" y="1078734"/>
          <a:ext cx="5745493" cy="4991100"/>
        </p:xfrm>
        <a:graphic>
          <a:graphicData uri="http://schemas.openxmlformats.org/drawingml/2006/table">
            <a:tbl>
              <a:tblPr/>
              <a:tblGrid>
                <a:gridCol w="1243392">
                  <a:extLst>
                    <a:ext uri="{9D8B030D-6E8A-4147-A177-3AD203B41FA5}">
                      <a16:colId xmlns:a16="http://schemas.microsoft.com/office/drawing/2014/main" val="3135993607"/>
                    </a:ext>
                  </a:extLst>
                </a:gridCol>
                <a:gridCol w="4502101">
                  <a:extLst>
                    <a:ext uri="{9D8B030D-6E8A-4147-A177-3AD203B41FA5}">
                      <a16:colId xmlns:a16="http://schemas.microsoft.com/office/drawing/2014/main" val="418228213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9:00 - 9:15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Aud A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Welcome</a:t>
                      </a:r>
                    </a:p>
                    <a:p>
                      <a:endParaRPr lang="en-GB" sz="1200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1822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9:15 - 9:45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Aud A 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i="1" dirty="0">
                          <a:effectLst/>
                          <a:latin typeface="Arial,Helvetica,sans-serif,serif,EmojiFont"/>
                        </a:rPr>
                        <a:t>Introduction to neutrino physics</a:t>
                      </a:r>
                    </a:p>
                    <a:p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James Mead</a:t>
                      </a:r>
                      <a:endParaRPr lang="en-GB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7019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9:45 - 10:15 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Aud A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i="1" dirty="0">
                          <a:effectLst/>
                          <a:latin typeface="Arial,Helvetica,sans-serif,serif,EmojiFont"/>
                        </a:rPr>
                        <a:t>The IceCube Experiment</a:t>
                      </a:r>
                    </a:p>
                    <a:p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James Mead</a:t>
                      </a:r>
                      <a:endParaRPr lang="en-GB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9084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10:15 - 11:15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Aud A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i="1" dirty="0">
                          <a:effectLst/>
                          <a:latin typeface="Arial,Helvetica,sans-serif,serif,EmojiFont"/>
                        </a:rPr>
                        <a:t>Workshop 1: Finding neutrinos in IceCube data</a:t>
                      </a:r>
                    </a:p>
                    <a:p>
                      <a:r>
                        <a:rPr lang="en-GB" sz="1200" b="0" i="0" dirty="0">
                          <a:effectLst/>
                          <a:latin typeface="Arial,Helvetica,sans-serif,serif,EmojiFont"/>
                        </a:rPr>
                        <a:t>James Mead</a:t>
                      </a:r>
                      <a:endParaRPr lang="en-GB" b="0" i="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3455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11:15 - 11:30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BK2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Break</a:t>
                      </a:r>
                      <a:br>
                        <a:rPr lang="en-GB" sz="1200" dirty="0">
                          <a:effectLst/>
                          <a:latin typeface="Arial,Helvetica,sans-serif,serif,EmojiFont"/>
                        </a:rPr>
                      </a:br>
                      <a:endParaRPr lang="en-GB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971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11:30 - 12:30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Aud A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i="1" dirty="0">
                          <a:effectLst/>
                          <a:latin typeface="Arial,Helvetica,sans-serif,serif,EmojiFont"/>
                        </a:rPr>
                        <a:t>Workshop 1: Finding neutrinos in IceCube data</a:t>
                      </a:r>
                      <a:br>
                        <a:rPr lang="en-GB" sz="1200" b="1" i="1" dirty="0">
                          <a:effectLst/>
                          <a:latin typeface="Arial,Helvetica,sans-serif,serif,EmojiFont"/>
                        </a:rPr>
                      </a:br>
                      <a:r>
                        <a:rPr lang="en-GB" sz="1200" b="0" i="0" dirty="0">
                          <a:effectLst/>
                          <a:latin typeface="Arial,Helvetica,sans-serif,serif,EmojiFont"/>
                        </a:rPr>
                        <a:t>(continued)</a:t>
                      </a:r>
                      <a:endParaRPr lang="en-GB" b="0" i="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5665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12:30 - 13:30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BK2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Lunch</a:t>
                      </a:r>
                      <a:br>
                        <a:rPr lang="en-GB" sz="1200" dirty="0">
                          <a:effectLst/>
                          <a:latin typeface="Arial,Helvetica,sans-serif,serif,EmojiFont"/>
                        </a:rPr>
                      </a:br>
                      <a:endParaRPr lang="en-GB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232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13:30 - 14:00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Aud A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i="1" dirty="0">
                          <a:effectLst/>
                          <a:latin typeface="Arial,Helvetica,sans-serif,serif,EmojiFont"/>
                        </a:rPr>
                        <a:t>Introduction to neutrino astronomy</a:t>
                      </a:r>
                      <a:br>
                        <a:rPr lang="en-GB" sz="1200" b="1" i="1" dirty="0">
                          <a:effectLst/>
                          <a:latin typeface="Arial,Helvetica,sans-serif,serif,EmojiFont"/>
                        </a:rPr>
                      </a:br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Victor Valera and </a:t>
                      </a:r>
                      <a:r>
                        <a:rPr lang="en-GB" sz="1200" dirty="0" err="1">
                          <a:effectLst/>
                          <a:latin typeface="Arial,Helvetica,sans-serif,serif,EmojiFont"/>
                        </a:rPr>
                        <a:t>Ersilia</a:t>
                      </a:r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 Guarini</a:t>
                      </a:r>
                      <a:endParaRPr lang="en-GB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6193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14:00 - 16:00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Aud A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i="1" dirty="0">
                          <a:effectLst/>
                          <a:latin typeface="Arial,Helvetica,sans-serif,serif,EmojiFont"/>
                        </a:rPr>
                        <a:t>Workshop 2: Finding neutrino sources with IceCube</a:t>
                      </a:r>
                      <a:br>
                        <a:rPr lang="en-GB" sz="1200" b="1" i="1" dirty="0">
                          <a:effectLst/>
                          <a:latin typeface="Arial,Helvetica,sans-serif,serif,EmojiFont"/>
                        </a:rPr>
                      </a:br>
                      <a:r>
                        <a:rPr lang="en-GB" sz="1200" b="0" i="0" dirty="0">
                          <a:effectLst/>
                          <a:latin typeface="Arial,Helvetica,sans-serif,serif,EmojiFont"/>
                        </a:rPr>
                        <a:t>Tania </a:t>
                      </a:r>
                      <a:r>
                        <a:rPr lang="en-GB" sz="1200" b="0" i="0" dirty="0" err="1">
                          <a:effectLst/>
                          <a:latin typeface="Arial,Helvetica,sans-serif,serif,EmojiFont"/>
                        </a:rPr>
                        <a:t>Kozynets</a:t>
                      </a:r>
                      <a:endParaRPr lang="en-GB" b="0" i="0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0003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16:00 - 16:15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BK2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Break</a:t>
                      </a:r>
                    </a:p>
                    <a:p>
                      <a:endParaRPr lang="en-GB" sz="1200" dirty="0">
                        <a:effectLst/>
                        <a:latin typeface="Arial,Helvetica,sans-serif,serif,EmojiFont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2911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16:15 - 16:45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Aud A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i="1" dirty="0">
                          <a:effectLst/>
                          <a:latin typeface="Arial,Helvetica,sans-serif,serif,EmojiFont"/>
                        </a:rPr>
                        <a:t>Life at the pole</a:t>
                      </a:r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 </a:t>
                      </a:r>
                    </a:p>
                    <a:p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Morten Medici</a:t>
                      </a:r>
                      <a:endParaRPr lang="en-GB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9919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16:45 - 17:00</a:t>
                      </a:r>
                    </a:p>
                    <a:p>
                      <a:r>
                        <a:rPr lang="en-DK" sz="1200" dirty="0">
                          <a:effectLst/>
                          <a:latin typeface="Arial,Helvetica,sans-serif,serif,EmojiFont"/>
                        </a:rPr>
                        <a:t>Aud A</a:t>
                      </a:r>
                      <a:endParaRPr lang="en-DK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Arial,Helvetica,sans-serif,serif,EmojiFont"/>
                        </a:rPr>
                        <a:t>Q&amp;A / Farewell</a:t>
                      </a:r>
                    </a:p>
                    <a:p>
                      <a:endParaRPr lang="en-GB" sz="1200" dirty="0">
                        <a:effectLst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313878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61A12D-EDBE-C543-B5F5-931C1BC194F4}"/>
              </a:ext>
            </a:extLst>
          </p:cNvPr>
          <p:cNvSpPr>
            <a:spLocks noGrp="1"/>
          </p:cNvSpPr>
          <p:nvPr/>
        </p:nvSpPr>
        <p:spPr>
          <a:xfrm>
            <a:off x="479376" y="1302392"/>
            <a:ext cx="5472608" cy="47674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WIFI: ‘KU Guest’</a:t>
            </a:r>
          </a:p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fountain directly outside</a:t>
            </a:r>
          </a:p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Toilets downstairs one floor</a:t>
            </a:r>
          </a:p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Breaks &amp; lunch provided in BK2</a:t>
            </a:r>
          </a:p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GDPR form </a:t>
            </a:r>
          </a:p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forms</a:t>
            </a:r>
          </a:p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of attendance</a:t>
            </a:r>
          </a:p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photo </a:t>
            </a:r>
          </a:p>
        </p:txBody>
      </p:sp>
    </p:spTree>
    <p:extLst>
      <p:ext uri="{BB962C8B-B14F-4D97-AF65-F5344CB8AC3E}">
        <p14:creationId xmlns:p14="http://schemas.microsoft.com/office/powerpoint/2010/main" val="352953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IceCube Collaboration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748A8FD-F28E-2C4E-8DE9-0EB76B2E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69" y="1284127"/>
            <a:ext cx="6907354" cy="460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39E510-8BEB-0844-B6C9-FE3063B6EBD2}"/>
              </a:ext>
            </a:extLst>
          </p:cNvPr>
          <p:cNvSpPr>
            <a:spLocks noGrp="1"/>
          </p:cNvSpPr>
          <p:nvPr/>
        </p:nvSpPr>
        <p:spPr>
          <a:xfrm>
            <a:off x="479376" y="2166488"/>
            <a:ext cx="4104456" cy="327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&gt;300 researchers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in 12 countries</a:t>
            </a:r>
          </a:p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of collaboration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US institutes</a:t>
            </a:r>
          </a:p>
          <a:p>
            <a:pPr>
              <a:buClr>
                <a:srgbClr val="C24A5E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of operations: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Madison, WI</a:t>
            </a:r>
          </a:p>
        </p:txBody>
      </p:sp>
    </p:spTree>
    <p:extLst>
      <p:ext uri="{BB962C8B-B14F-4D97-AF65-F5344CB8AC3E}">
        <p14:creationId xmlns:p14="http://schemas.microsoft.com/office/powerpoint/2010/main" val="157696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F0E1B8D-265B-B44C-A15D-3EB4B771C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063" y="1356245"/>
            <a:ext cx="2894639" cy="20622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NBI IceCube group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D7154357-101A-0E46-B7BB-5C4AC66A6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2" y="2780926"/>
            <a:ext cx="1380401" cy="138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B3B8F99-8F70-F44A-867D-6F59244D7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393424"/>
            <a:ext cx="1387503" cy="138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5D51ECE-EF8F-FA42-9247-DBFCCCB4A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29" y="5031053"/>
            <a:ext cx="750462" cy="75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2AA5C9E-5C7A-0840-AFB1-8C86F203C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34" y="1052736"/>
            <a:ext cx="3489284" cy="27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99A1682-EDCD-0B4C-A5AF-2787EE053475}"/>
              </a:ext>
            </a:extLst>
          </p:cNvPr>
          <p:cNvSpPr>
            <a:spLocks noGrp="1"/>
          </p:cNvSpPr>
          <p:nvPr/>
        </p:nvSpPr>
        <p:spPr>
          <a:xfrm>
            <a:off x="479376" y="1302392"/>
            <a:ext cx="5472608" cy="476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C24A5E"/>
              </a:buClr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Jason Koskinen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28583"/>
              </a:buClr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 subatomic physics</a:t>
            </a:r>
          </a:p>
          <a:p>
            <a:pPr lvl="2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oscillations at IceCube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C24A5E"/>
              </a:buClr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Markus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Ahlers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28583"/>
              </a:buClr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NBIA </a:t>
            </a:r>
            <a:r>
              <a:rPr lang="en-US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astroparticle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physics</a:t>
            </a:r>
          </a:p>
          <a:p>
            <a:pPr lvl="2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oscillations at IceCube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28583"/>
              </a:buClr>
            </a:pP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Clr>
                <a:schemeClr val="accent2">
                  <a:lumMod val="40000"/>
                  <a:lumOff val="60000"/>
                </a:schemeClr>
              </a:buClr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profile image">
            <a:extLst>
              <a:ext uri="{FF2B5EF4-FFF2-40B4-BE49-F238E27FC236}">
                <a16:creationId xmlns:a16="http://schemas.microsoft.com/office/drawing/2014/main" id="{F3825BFD-2C8C-A84F-B62A-2A47D8755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18501" b="24801"/>
          <a:stretch/>
        </p:blipFill>
        <p:spPr bwMode="auto">
          <a:xfrm>
            <a:off x="5178163" y="5035788"/>
            <a:ext cx="597269" cy="75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ania">
            <a:extLst>
              <a:ext uri="{FF2B5EF4-FFF2-40B4-BE49-F238E27FC236}">
                <a16:creationId xmlns:a16="http://schemas.microsoft.com/office/drawing/2014/main" id="{1623B1E1-53C0-4245-89BF-C57C35AA8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11866"/>
          <a:stretch/>
        </p:blipFill>
        <p:spPr bwMode="auto">
          <a:xfrm>
            <a:off x="5805168" y="5031053"/>
            <a:ext cx="750462" cy="75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athrine">
            <a:extLst>
              <a:ext uri="{FF2B5EF4-FFF2-40B4-BE49-F238E27FC236}">
                <a16:creationId xmlns:a16="http://schemas.microsoft.com/office/drawing/2014/main" id="{A7FFC7D5-FE5F-5E4B-83D8-E016B7F8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74" y="5031053"/>
            <a:ext cx="750462" cy="75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B815F3-5889-7B4A-B442-04AE95D9CCCC}"/>
              </a:ext>
            </a:extLst>
          </p:cNvPr>
          <p:cNvSpPr/>
          <p:nvPr/>
        </p:nvSpPr>
        <p:spPr>
          <a:xfrm>
            <a:off x="468763" y="49446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Clr>
                <a:srgbClr val="C28583"/>
              </a:buClr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Two postdocs </a:t>
            </a:r>
          </a:p>
          <a:p>
            <a:pPr lvl="2">
              <a:buClr>
                <a:schemeClr val="accent2">
                  <a:lumMod val="40000"/>
                  <a:lumOff val="60000"/>
                </a:schemeClr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PhD students</a:t>
            </a:r>
          </a:p>
          <a:p>
            <a:pPr lvl="3">
              <a:buClr>
                <a:schemeClr val="accent2">
                  <a:lumMod val="20000"/>
                  <a:lumOff val="80000"/>
                </a:schemeClr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Six Masters students</a:t>
            </a:r>
            <a:endParaRPr lang="en-DK" dirty="0"/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8DB469-9A43-5F4C-97D5-7FB6F27D9F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9944" t="43715" r="37597" b="5533"/>
          <a:stretch/>
        </p:blipFill>
        <p:spPr>
          <a:xfrm>
            <a:off x="7968209" y="3521968"/>
            <a:ext cx="4160762" cy="2797572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DE5F4C5-E7C7-EF4C-98DD-9CB6134A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686" y="3647589"/>
            <a:ext cx="3924721" cy="13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47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Why You Should Doubt 'New Physics' From The Latest Muon g-2 Results | by  Ethan Siegel | Starts With A Bang! | Medium">
            <a:extLst>
              <a:ext uri="{FF2B5EF4-FFF2-40B4-BE49-F238E27FC236}">
                <a16:creationId xmlns:a16="http://schemas.microsoft.com/office/drawing/2014/main" id="{F75F1E73-F941-484C-91AE-64EA05B57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3" b="38314"/>
          <a:stretch/>
        </p:blipFill>
        <p:spPr bwMode="auto">
          <a:xfrm>
            <a:off x="9408368" y="3632207"/>
            <a:ext cx="2783632" cy="14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BCB3FB64-D4C7-FF4C-9F3E-EC29BFC77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13962" r="9576"/>
          <a:stretch/>
        </p:blipFill>
        <p:spPr bwMode="auto">
          <a:xfrm>
            <a:off x="7311983" y="3505306"/>
            <a:ext cx="2102464" cy="157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orking at Liverpool - University of Liverpool">
            <a:extLst>
              <a:ext uri="{FF2B5EF4-FFF2-40B4-BE49-F238E27FC236}">
                <a16:creationId xmlns:a16="http://schemas.microsoft.com/office/drawing/2014/main" id="{EFB8C900-1C85-3448-B7F8-C4E30DDF8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19289" b="3410"/>
          <a:stretch/>
        </p:blipFill>
        <p:spPr bwMode="auto">
          <a:xfrm rot="223675">
            <a:off x="7403953" y="665057"/>
            <a:ext cx="3182735" cy="293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NBI IceCube group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FE5D404-04B2-874B-B96C-7B14A43BF287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479376" y="1302392"/>
                <a:ext cx="5472608" cy="47674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  <a:buClr>
                    <a:srgbClr val="C24A5E"/>
                  </a:buClr>
                </a:pPr>
                <a:r>
                  <a:rPr lang="en-US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James Vincent Mead:</a:t>
                </a: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Wales (UK)</a:t>
                </a:r>
                <a:endParaRPr lang="en-US" sz="1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C28583"/>
                  </a:buClr>
                </a:pPr>
                <a:r>
                  <a:rPr lang="en-US" sz="1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Masters: University of Liverpool</a:t>
                </a:r>
              </a:p>
              <a:p>
                <a:pPr lvl="2">
                  <a:buClr>
                    <a:schemeClr val="accent2">
                      <a:lumMod val="40000"/>
                      <a:lumOff val="60000"/>
                    </a:schemeClr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𝒈</m:t>
                        </m:r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experiment </a:t>
                </a: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(USA)</a:t>
                </a:r>
              </a:p>
              <a:p>
                <a:pPr lvl="2">
                  <a:spcAft>
                    <a:spcPts val="1200"/>
                  </a:spcAft>
                  <a:buClr>
                    <a:schemeClr val="accent2">
                      <a:lumMod val="40000"/>
                      <a:lumOff val="60000"/>
                    </a:schemeClr>
                  </a:buClr>
                </a:pP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Muon magnetic moment</a:t>
                </a:r>
                <a:b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&amp; electric dipole moment</a:t>
                </a:r>
              </a:p>
              <a:p>
                <a:pPr lvl="1">
                  <a:buClr>
                    <a:srgbClr val="C28583"/>
                  </a:buClr>
                </a:pPr>
                <a:r>
                  <a:rPr lang="en-US" sz="1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PhD: University of Liverpool</a:t>
                </a:r>
              </a:p>
              <a:p>
                <a:pPr lvl="2">
                  <a:buClr>
                    <a:schemeClr val="accent2">
                      <a:lumMod val="40000"/>
                      <a:lumOff val="60000"/>
                    </a:schemeClr>
                  </a:buClr>
                </a:pPr>
                <a:r>
                  <a:rPr lang="en-US" sz="1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en-US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experiment </a:t>
                </a: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(France)</a:t>
                </a:r>
                <a:b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18 months at CERN (Switzerland)</a:t>
                </a:r>
              </a:p>
              <a:p>
                <a:pPr lvl="2">
                  <a:spcAft>
                    <a:spcPts val="1200"/>
                  </a:spcAft>
                  <a:buClr>
                    <a:schemeClr val="accent2">
                      <a:lumMod val="40000"/>
                      <a:lumOff val="60000"/>
                    </a:schemeClr>
                  </a:buClr>
                </a:pP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Jets physics &amp; top quark asymmetry</a:t>
                </a:r>
              </a:p>
              <a:p>
                <a:pPr lvl="1">
                  <a:buClr>
                    <a:srgbClr val="C28583"/>
                  </a:buClr>
                </a:pPr>
                <a:r>
                  <a:rPr lang="en-US" sz="1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Postdoc: Niels Bohr Institute</a:t>
                </a:r>
              </a:p>
              <a:p>
                <a:pPr lvl="2">
                  <a:buClr>
                    <a:schemeClr val="accent2">
                      <a:lumMod val="40000"/>
                      <a:lumOff val="60000"/>
                    </a:schemeClr>
                  </a:buClr>
                </a:pPr>
                <a:r>
                  <a:rPr lang="en-US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IceCube Upgrade</a:t>
                </a:r>
              </a:p>
              <a:p>
                <a:pPr lvl="2">
                  <a:buClr>
                    <a:schemeClr val="accent2">
                      <a:lumMod val="40000"/>
                      <a:lumOff val="60000"/>
                    </a:schemeClr>
                  </a:buClr>
                </a:pP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Oscillations</a:t>
                </a:r>
              </a:p>
              <a:p>
                <a:pPr lvl="1">
                  <a:buClr>
                    <a:srgbClr val="C28583"/>
                  </a:buClr>
                </a:pPr>
                <a:endParaRPr 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FE5D404-04B2-874B-B96C-7B14A43BF2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1302392"/>
                <a:ext cx="5472608" cy="4767442"/>
              </a:xfrm>
              <a:prstGeom prst="rect">
                <a:avLst/>
              </a:prstGeom>
              <a:blipFill>
                <a:blip r:embed="rId9"/>
                <a:stretch>
                  <a:fillRect l="-694" t="-531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profile image">
            <a:extLst>
              <a:ext uri="{FF2B5EF4-FFF2-40B4-BE49-F238E27FC236}">
                <a16:creationId xmlns:a16="http://schemas.microsoft.com/office/drawing/2014/main" id="{CEF24EA4-F8DB-D64A-91B7-D3736A4D5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18501" b="24801"/>
          <a:stretch/>
        </p:blipFill>
        <p:spPr bwMode="auto">
          <a:xfrm>
            <a:off x="10315513" y="764704"/>
            <a:ext cx="1872208" cy="235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les - Wikipedia">
            <a:extLst>
              <a:ext uri="{FF2B5EF4-FFF2-40B4-BE49-F238E27FC236}">
                <a16:creationId xmlns:a16="http://schemas.microsoft.com/office/drawing/2014/main" id="{06BFAF27-0E51-124B-B0F4-765AAA49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13" y="3117107"/>
            <a:ext cx="976382" cy="5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orbritannien - Wikipedia, den frie encyklopædi">
            <a:extLst>
              <a:ext uri="{FF2B5EF4-FFF2-40B4-BE49-F238E27FC236}">
                <a16:creationId xmlns:a16="http://schemas.microsoft.com/office/drawing/2014/main" id="{D4DF5796-7FEB-454F-8651-11ECF3B8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968" y="3129133"/>
            <a:ext cx="912032" cy="5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220px-UNIVERSITY_OF_LIVERPOOL_COAT_OF_ARMS – ISIE – Institute for Strategic  Research and Education">
            <a:extLst>
              <a:ext uri="{FF2B5EF4-FFF2-40B4-BE49-F238E27FC236}">
                <a16:creationId xmlns:a16="http://schemas.microsoft.com/office/drawing/2014/main" id="{B218F5D0-3C5F-6D44-9C9D-BDBD73C5E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846676"/>
            <a:ext cx="924489" cy="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ERN | LHCb outreach materials">
            <a:extLst>
              <a:ext uri="{FF2B5EF4-FFF2-40B4-BE49-F238E27FC236}">
                <a16:creationId xmlns:a16="http://schemas.microsoft.com/office/drawing/2014/main" id="{0374BC2C-3DE8-8F4E-A004-4B93DFA2B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3" y="5085184"/>
            <a:ext cx="2212097" cy="13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LHCb postcard | Visit CERN">
            <a:extLst>
              <a:ext uri="{FF2B5EF4-FFF2-40B4-BE49-F238E27FC236}">
                <a16:creationId xmlns:a16="http://schemas.microsoft.com/office/drawing/2014/main" id="{D98DEED4-C686-B942-A66A-597636FE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448" y="5085185"/>
            <a:ext cx="1869896" cy="13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Logo: CERN (EIROforum member) | ESO Belgique">
            <a:extLst>
              <a:ext uri="{FF2B5EF4-FFF2-40B4-BE49-F238E27FC236}">
                <a16:creationId xmlns:a16="http://schemas.microsoft.com/office/drawing/2014/main" id="{262E7C75-5C5E-A640-B2CC-A30598E1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00" y="5475688"/>
            <a:ext cx="624880" cy="61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Fermilab | Graphics Standards at Fermilab | Logo and usage">
            <a:extLst>
              <a:ext uri="{FF2B5EF4-FFF2-40B4-BE49-F238E27FC236}">
                <a16:creationId xmlns:a16="http://schemas.microsoft.com/office/drawing/2014/main" id="{4E88EA45-6B9C-844F-9FF6-F0A5189E9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49" y="4364086"/>
            <a:ext cx="1417553" cy="3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76D94771-B36F-A24E-8A75-73FED3067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236" y="3140968"/>
            <a:ext cx="535496" cy="5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382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NBI IceCube group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E5D404-04B2-874B-B96C-7B14A43BF287}"/>
              </a:ext>
            </a:extLst>
          </p:cNvPr>
          <p:cNvSpPr>
            <a:spLocks noGrp="1"/>
          </p:cNvSpPr>
          <p:nvPr/>
        </p:nvSpPr>
        <p:spPr>
          <a:xfrm>
            <a:off x="479376" y="1302392"/>
            <a:ext cx="5472608" cy="476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C24A5E"/>
              </a:buClr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Tania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Kozynets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28583"/>
              </a:buClr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Masters</a:t>
            </a:r>
          </a:p>
          <a:p>
            <a:pPr lvl="2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C28583"/>
              </a:buClr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</a:p>
          <a:p>
            <a:pPr lvl="2">
              <a:buClr>
                <a:schemeClr val="accent2">
                  <a:lumMod val="40000"/>
                  <a:lumOff val="60000"/>
                </a:schemeClr>
              </a:buClr>
            </a:pPr>
            <a:b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5800" lvl="2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6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fundamentals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E5D404-04B2-874B-B96C-7B14A43BF287}"/>
              </a:ext>
            </a:extLst>
          </p:cNvPr>
          <p:cNvSpPr>
            <a:spLocks noGrp="1"/>
          </p:cNvSpPr>
          <p:nvPr/>
        </p:nvSpPr>
        <p:spPr>
          <a:xfrm>
            <a:off x="7536160" y="1325854"/>
            <a:ext cx="4179886" cy="476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3600" dirty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Protons, neutrons and all their friends</a:t>
            </a:r>
          </a:p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3600" dirty="0">
                <a:solidFill>
                  <a:srgbClr val="56CF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electron and its extended family</a:t>
            </a:r>
          </a:p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3600" dirty="0">
                <a:solidFill>
                  <a:srgbClr val="FF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carrying jedi </a:t>
            </a:r>
          </a:p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endParaRPr lang="en-US" sz="3600" dirty="0">
              <a:solidFill>
                <a:srgbClr val="68C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>
            <a:extLst>
              <a:ext uri="{FF2B5EF4-FFF2-40B4-BE49-F238E27FC236}">
                <a16:creationId xmlns:a16="http://schemas.microsoft.com/office/drawing/2014/main" id="{B19DA6BD-B128-CB4D-B342-BE1C90626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71" y="902128"/>
            <a:ext cx="6968057" cy="5479200"/>
          </a:xfrm>
          <a:prstGeom prst="rect">
            <a:avLst/>
          </a:prstGeom>
        </p:spPr>
      </p:pic>
      <p:sp>
        <p:nvSpPr>
          <p:cNvPr id="15" name="Rectangle : coins arrondis 2">
            <a:extLst>
              <a:ext uri="{FF2B5EF4-FFF2-40B4-BE49-F238E27FC236}">
                <a16:creationId xmlns:a16="http://schemas.microsoft.com/office/drawing/2014/main" id="{2761AB59-9982-AF4E-9F7F-EEC3961F9F3C}"/>
              </a:ext>
            </a:extLst>
          </p:cNvPr>
          <p:cNvSpPr/>
          <p:nvPr/>
        </p:nvSpPr>
        <p:spPr>
          <a:xfrm>
            <a:off x="755630" y="1091019"/>
            <a:ext cx="1252633" cy="3807663"/>
          </a:xfrm>
          <a:prstGeom prst="round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EFD7B51-63C7-8348-B6D3-26E127F11066}"/>
              </a:ext>
            </a:extLst>
          </p:cNvPr>
          <p:cNvSpPr>
            <a:spLocks noGrp="1"/>
          </p:cNvSpPr>
          <p:nvPr/>
        </p:nvSpPr>
        <p:spPr>
          <a:xfrm>
            <a:off x="280071" y="782880"/>
            <a:ext cx="2184693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1400" dirty="0">
                <a:solidFill>
                  <a:srgbClr val="05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everyday matter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FBD7857-C9D5-EB46-AD81-93205AF52D67}"/>
              </a:ext>
            </a:extLst>
          </p:cNvPr>
          <p:cNvCxnSpPr>
            <a:cxnSpLocks/>
          </p:cNvCxnSpPr>
          <p:nvPr/>
        </p:nvCxnSpPr>
        <p:spPr>
          <a:xfrm>
            <a:off x="755630" y="3573016"/>
            <a:ext cx="3684186" cy="0"/>
          </a:xfrm>
          <a:prstGeom prst="straightConnector1">
            <a:avLst/>
          </a:prstGeom>
          <a:ln w="1270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accent2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99AA2AF-EF43-8E45-8CEA-285E6C56388A}"/>
              </a:ext>
            </a:extLst>
          </p:cNvPr>
          <p:cNvSpPr>
            <a:spLocks noGrp="1"/>
          </p:cNvSpPr>
          <p:nvPr/>
        </p:nvSpPr>
        <p:spPr>
          <a:xfrm>
            <a:off x="1579406" y="3429000"/>
            <a:ext cx="2184693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mass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D95F02-A3D7-DA46-8C31-9FEDD52BCA65}"/>
              </a:ext>
            </a:extLst>
          </p:cNvPr>
          <p:cNvSpPr/>
          <p:nvPr/>
        </p:nvSpPr>
        <p:spPr>
          <a:xfrm>
            <a:off x="5879976" y="1070912"/>
            <a:ext cx="1224136" cy="12779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13E312-2B3D-E547-B100-741BED7105DC}"/>
              </a:ext>
            </a:extLst>
          </p:cNvPr>
          <p:cNvSpPr/>
          <p:nvPr/>
        </p:nvSpPr>
        <p:spPr>
          <a:xfrm>
            <a:off x="6310858" y="2348880"/>
            <a:ext cx="777014" cy="26513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79994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 3">
            <a:extLst>
              <a:ext uri="{FF2B5EF4-FFF2-40B4-BE49-F238E27FC236}">
                <a16:creationId xmlns:a16="http://schemas.microsoft.com/office/drawing/2014/main" id="{C1381B79-F1CE-5348-9B6E-7EDAC8117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3163" t="-956" r="39269" b="956"/>
          <a:stretch/>
        </p:blipFill>
        <p:spPr>
          <a:xfrm>
            <a:off x="5873552" y="842504"/>
            <a:ext cx="1224136" cy="5479200"/>
          </a:xfrm>
          <a:prstGeom prst="rect">
            <a:avLst/>
          </a:prstGeom>
        </p:spPr>
      </p:pic>
      <p:pic>
        <p:nvPicPr>
          <p:cNvPr id="58" name="Image 3">
            <a:extLst>
              <a:ext uri="{FF2B5EF4-FFF2-40B4-BE49-F238E27FC236}">
                <a16:creationId xmlns:a16="http://schemas.microsoft.com/office/drawing/2014/main" id="{371AF9D6-3472-894C-BD87-0A23B7D9C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244" t="-389" r="57188" b="389"/>
          <a:stretch/>
        </p:blipFill>
        <p:spPr>
          <a:xfrm>
            <a:off x="7143333" y="881233"/>
            <a:ext cx="1224136" cy="5479200"/>
          </a:xfrm>
          <a:prstGeom prst="rect">
            <a:avLst/>
          </a:prstGeom>
        </p:spPr>
      </p:pic>
      <p:pic>
        <p:nvPicPr>
          <p:cNvPr id="57" name="Image 3">
            <a:extLst>
              <a:ext uri="{FF2B5EF4-FFF2-40B4-BE49-F238E27FC236}">
                <a16:creationId xmlns:a16="http://schemas.microsoft.com/office/drawing/2014/main" id="{62B31C65-DA0B-C341-947E-2B17501E6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286" r="75146"/>
          <a:stretch/>
        </p:blipFill>
        <p:spPr>
          <a:xfrm>
            <a:off x="8415955" y="902128"/>
            <a:ext cx="1224136" cy="54792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fundamentals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BA9321EE-CACC-45C1-8D05-BFA72179874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go til samarbejde – Københavns Universitet">
            <a:extLst>
              <a:ext uri="{FF2B5EF4-FFF2-40B4-BE49-F238E27FC236}">
                <a16:creationId xmlns:a16="http://schemas.microsoft.com/office/drawing/2014/main" id="{A952A937-0292-4BF6-8800-0E5800A2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3674275-BA7A-42AF-B958-1E439276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DF06F28F-E41D-4772-BE9B-B7271FDCB9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B19DA6BD-B128-CB4D-B342-BE1C906266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635"/>
          <a:stretch/>
        </p:blipFill>
        <p:spPr>
          <a:xfrm>
            <a:off x="280071" y="902128"/>
            <a:ext cx="5599905" cy="54792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67DB11-AE6D-BF40-924C-0671F550CB79}"/>
              </a:ext>
            </a:extLst>
          </p:cNvPr>
          <p:cNvSpPr>
            <a:spLocks noGrp="1"/>
          </p:cNvSpPr>
          <p:nvPr/>
        </p:nvSpPr>
        <p:spPr>
          <a:xfrm>
            <a:off x="1487488" y="1138425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10C6552-75F2-FA4A-9DE1-748811EDFA5F}"/>
              </a:ext>
            </a:extLst>
          </p:cNvPr>
          <p:cNvSpPr>
            <a:spLocks noGrp="1"/>
          </p:cNvSpPr>
          <p:nvPr/>
        </p:nvSpPr>
        <p:spPr>
          <a:xfrm>
            <a:off x="2747628" y="1138425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3851B38-BBB8-9B44-937A-2DAADBACBBC5}"/>
              </a:ext>
            </a:extLst>
          </p:cNvPr>
          <p:cNvSpPr>
            <a:spLocks noGrp="1"/>
          </p:cNvSpPr>
          <p:nvPr/>
        </p:nvSpPr>
        <p:spPr>
          <a:xfrm>
            <a:off x="4007768" y="1124744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A94F16E-EE78-0D47-BDBD-D510A80B1627}"/>
              </a:ext>
            </a:extLst>
          </p:cNvPr>
          <p:cNvSpPr>
            <a:spLocks noGrp="1"/>
          </p:cNvSpPr>
          <p:nvPr/>
        </p:nvSpPr>
        <p:spPr>
          <a:xfrm>
            <a:off x="6600056" y="2434569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FBD0F9D-3D70-CD4D-B6D8-170306C6CA20}"/>
              </a:ext>
            </a:extLst>
          </p:cNvPr>
          <p:cNvSpPr>
            <a:spLocks noGrp="1"/>
          </p:cNvSpPr>
          <p:nvPr/>
        </p:nvSpPr>
        <p:spPr>
          <a:xfrm>
            <a:off x="7860196" y="2434569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33A8602-1A45-A44B-B07B-ECB34B482854}"/>
              </a:ext>
            </a:extLst>
          </p:cNvPr>
          <p:cNvSpPr>
            <a:spLocks noGrp="1"/>
          </p:cNvSpPr>
          <p:nvPr/>
        </p:nvSpPr>
        <p:spPr>
          <a:xfrm>
            <a:off x="9120336" y="2420888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EF0E00B-7A30-3B41-8C00-97EB51D3108E}"/>
              </a:ext>
            </a:extLst>
          </p:cNvPr>
          <p:cNvSpPr>
            <a:spLocks noGrp="1"/>
          </p:cNvSpPr>
          <p:nvPr/>
        </p:nvSpPr>
        <p:spPr>
          <a:xfrm>
            <a:off x="1487488" y="2402919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54CAB8A-F5D1-C843-99E9-ACA3A093FF7E}"/>
              </a:ext>
            </a:extLst>
          </p:cNvPr>
          <p:cNvSpPr>
            <a:spLocks noGrp="1"/>
          </p:cNvSpPr>
          <p:nvPr/>
        </p:nvSpPr>
        <p:spPr>
          <a:xfrm>
            <a:off x="2747628" y="2402919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08FC108-0008-5142-93AC-E2618BE70DE2}"/>
              </a:ext>
            </a:extLst>
          </p:cNvPr>
          <p:cNvSpPr>
            <a:spLocks noGrp="1"/>
          </p:cNvSpPr>
          <p:nvPr/>
        </p:nvSpPr>
        <p:spPr>
          <a:xfrm>
            <a:off x="4007768" y="2389238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AE6980D-622E-3F41-8198-A499C7ED369A}"/>
              </a:ext>
            </a:extLst>
          </p:cNvPr>
          <p:cNvSpPr>
            <a:spLocks noGrp="1"/>
          </p:cNvSpPr>
          <p:nvPr/>
        </p:nvSpPr>
        <p:spPr>
          <a:xfrm>
            <a:off x="6600056" y="1112339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ED216C5-9DB2-024C-A233-5BEC77B8EB17}"/>
              </a:ext>
            </a:extLst>
          </p:cNvPr>
          <p:cNvSpPr>
            <a:spLocks noGrp="1"/>
          </p:cNvSpPr>
          <p:nvPr/>
        </p:nvSpPr>
        <p:spPr>
          <a:xfrm>
            <a:off x="7860196" y="1112339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AFF4D9F-35B1-184C-B214-52758AF306AE}"/>
              </a:ext>
            </a:extLst>
          </p:cNvPr>
          <p:cNvSpPr>
            <a:spLocks noGrp="1"/>
          </p:cNvSpPr>
          <p:nvPr/>
        </p:nvSpPr>
        <p:spPr>
          <a:xfrm>
            <a:off x="9120336" y="1098658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954EF46-D550-3547-928E-80FFBF0544E7}"/>
              </a:ext>
            </a:extLst>
          </p:cNvPr>
          <p:cNvSpPr>
            <a:spLocks noGrp="1"/>
          </p:cNvSpPr>
          <p:nvPr/>
        </p:nvSpPr>
        <p:spPr>
          <a:xfrm>
            <a:off x="1487488" y="3696378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61D74F7-BEFC-7542-8953-5A2EFA9B8C83}"/>
              </a:ext>
            </a:extLst>
          </p:cNvPr>
          <p:cNvSpPr>
            <a:spLocks noGrp="1"/>
          </p:cNvSpPr>
          <p:nvPr/>
        </p:nvSpPr>
        <p:spPr>
          <a:xfrm>
            <a:off x="2747628" y="3696378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B79D472-8833-2945-8AF7-3F03F9B5B0A3}"/>
              </a:ext>
            </a:extLst>
          </p:cNvPr>
          <p:cNvSpPr>
            <a:spLocks noGrp="1"/>
          </p:cNvSpPr>
          <p:nvPr/>
        </p:nvSpPr>
        <p:spPr>
          <a:xfrm>
            <a:off x="4007768" y="3682697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177E425-0454-844A-9E6B-3F1154BA6B6C}"/>
              </a:ext>
            </a:extLst>
          </p:cNvPr>
          <p:cNvSpPr>
            <a:spLocks noGrp="1"/>
          </p:cNvSpPr>
          <p:nvPr/>
        </p:nvSpPr>
        <p:spPr>
          <a:xfrm>
            <a:off x="6672064" y="3710059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26688BC6-609E-4444-B78A-7DA064F66AD4}"/>
              </a:ext>
            </a:extLst>
          </p:cNvPr>
          <p:cNvSpPr>
            <a:spLocks noGrp="1"/>
          </p:cNvSpPr>
          <p:nvPr/>
        </p:nvSpPr>
        <p:spPr>
          <a:xfrm>
            <a:off x="7932204" y="3710059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12DA6C72-444A-3046-92AC-3A152E2B5500}"/>
              </a:ext>
            </a:extLst>
          </p:cNvPr>
          <p:cNvSpPr>
            <a:spLocks noGrp="1"/>
          </p:cNvSpPr>
          <p:nvPr/>
        </p:nvSpPr>
        <p:spPr>
          <a:xfrm>
            <a:off x="9192344" y="3696378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5299D7B-8B3D-A44F-8733-0081406B7136}"/>
              </a:ext>
            </a:extLst>
          </p:cNvPr>
          <p:cNvSpPr>
            <a:spLocks noGrp="1"/>
          </p:cNvSpPr>
          <p:nvPr/>
        </p:nvSpPr>
        <p:spPr>
          <a:xfrm rot="5400000">
            <a:off x="8290533" y="3620687"/>
            <a:ext cx="4179886" cy="879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evil twins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797CCE-3610-F147-B7B6-36FB703EF09C}"/>
              </a:ext>
            </a:extLst>
          </p:cNvPr>
          <p:cNvSpPr/>
          <p:nvPr/>
        </p:nvSpPr>
        <p:spPr>
          <a:xfrm>
            <a:off x="4583832" y="1098658"/>
            <a:ext cx="1224136" cy="505147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4F898A4-E1DD-1F4E-A736-A15BFEFFCF1D}"/>
              </a:ext>
            </a:extLst>
          </p:cNvPr>
          <p:cNvSpPr>
            <a:spLocks noGrp="1"/>
          </p:cNvSpPr>
          <p:nvPr/>
        </p:nvSpPr>
        <p:spPr>
          <a:xfrm>
            <a:off x="6256735" y="1119124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05E6792D-4981-064F-B916-9723AC4EAF56}"/>
              </a:ext>
            </a:extLst>
          </p:cNvPr>
          <p:cNvSpPr>
            <a:spLocks noGrp="1"/>
          </p:cNvSpPr>
          <p:nvPr/>
        </p:nvSpPr>
        <p:spPr>
          <a:xfrm>
            <a:off x="7516875" y="1142788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9EE1F41-8D75-BF43-B586-44CD70D5E46B}"/>
              </a:ext>
            </a:extLst>
          </p:cNvPr>
          <p:cNvSpPr>
            <a:spLocks noGrp="1"/>
          </p:cNvSpPr>
          <p:nvPr/>
        </p:nvSpPr>
        <p:spPr>
          <a:xfrm>
            <a:off x="8772382" y="1148469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AB766A93-30BC-4B47-A440-63AD4C511127}"/>
              </a:ext>
            </a:extLst>
          </p:cNvPr>
          <p:cNvSpPr>
            <a:spLocks noGrp="1"/>
          </p:cNvSpPr>
          <p:nvPr/>
        </p:nvSpPr>
        <p:spPr>
          <a:xfrm>
            <a:off x="6261368" y="2374088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9361F99-E22B-BA45-B97C-EE4E88F81A2D}"/>
              </a:ext>
            </a:extLst>
          </p:cNvPr>
          <p:cNvSpPr>
            <a:spLocks noGrp="1"/>
          </p:cNvSpPr>
          <p:nvPr/>
        </p:nvSpPr>
        <p:spPr>
          <a:xfrm>
            <a:off x="7521508" y="2397752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6D69949C-ACCB-494A-8BD4-B18F3440DD6F}"/>
              </a:ext>
            </a:extLst>
          </p:cNvPr>
          <p:cNvSpPr>
            <a:spLocks noGrp="1"/>
          </p:cNvSpPr>
          <p:nvPr/>
        </p:nvSpPr>
        <p:spPr>
          <a:xfrm>
            <a:off x="8777015" y="2403433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C292A1AC-3B7B-E543-B990-FB3F4559465E}"/>
              </a:ext>
            </a:extLst>
          </p:cNvPr>
          <p:cNvSpPr>
            <a:spLocks noGrp="1"/>
          </p:cNvSpPr>
          <p:nvPr/>
        </p:nvSpPr>
        <p:spPr>
          <a:xfrm>
            <a:off x="6240016" y="3670232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EF6A2F02-B9E5-9842-B2FD-9021F57F7BE4}"/>
              </a:ext>
            </a:extLst>
          </p:cNvPr>
          <p:cNvSpPr>
            <a:spLocks noGrp="1"/>
          </p:cNvSpPr>
          <p:nvPr/>
        </p:nvSpPr>
        <p:spPr>
          <a:xfrm>
            <a:off x="7500156" y="3693896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B15CC68-F388-9E42-88DB-EC6ED85CFEC4}"/>
              </a:ext>
            </a:extLst>
          </p:cNvPr>
          <p:cNvSpPr>
            <a:spLocks noGrp="1"/>
          </p:cNvSpPr>
          <p:nvPr/>
        </p:nvSpPr>
        <p:spPr>
          <a:xfrm>
            <a:off x="8755663" y="3699577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7F461D3A-99B6-8E4E-B965-23850CA67119}"/>
              </a:ext>
            </a:extLst>
          </p:cNvPr>
          <p:cNvSpPr>
            <a:spLocks noGrp="1"/>
          </p:cNvSpPr>
          <p:nvPr/>
        </p:nvSpPr>
        <p:spPr>
          <a:xfrm>
            <a:off x="6261368" y="4966376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8DD91650-C7AB-0C42-8584-D6ABDE254AD4}"/>
              </a:ext>
            </a:extLst>
          </p:cNvPr>
          <p:cNvSpPr>
            <a:spLocks noGrp="1"/>
          </p:cNvSpPr>
          <p:nvPr/>
        </p:nvSpPr>
        <p:spPr>
          <a:xfrm>
            <a:off x="7521508" y="4990040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A9C5345E-F7E9-3342-87EA-AD16848FCAE2}"/>
              </a:ext>
            </a:extLst>
          </p:cNvPr>
          <p:cNvSpPr>
            <a:spLocks noGrp="1"/>
          </p:cNvSpPr>
          <p:nvPr/>
        </p:nvSpPr>
        <p:spPr>
          <a:xfrm>
            <a:off x="8777015" y="4995721"/>
            <a:ext cx="415329" cy="377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0" algn="ctr"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13429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112199</TotalTime>
  <Words>436</Words>
  <Application>Microsoft Macintosh PowerPoint</Application>
  <PresentationFormat>Widescreen</PresentationFormat>
  <Paragraphs>178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Arial,Helvetica,sans-serif,serif,EmojiFont</vt:lpstr>
      <vt:lpstr>Calibri</vt:lpstr>
      <vt:lpstr>Calisto MT</vt:lpstr>
      <vt:lpstr>Cambria Math</vt:lpstr>
      <vt:lpstr>Times New Roman</vt:lpstr>
      <vt:lpstr>Wingdings 2</vt:lpstr>
      <vt:lpstr>Office Theme</vt:lpstr>
      <vt:lpstr>PowerPoint Presentation</vt:lpstr>
      <vt:lpstr>IceCube Masterclass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Title – Experiment</dc:title>
  <dc:creator>Mead, James [sgjmead]</dc:creator>
  <cp:lastModifiedBy>James Mead</cp:lastModifiedBy>
  <cp:revision>2431</cp:revision>
  <cp:lastPrinted>2018-05-14T09:02:40Z</cp:lastPrinted>
  <dcterms:created xsi:type="dcterms:W3CDTF">2016-02-24T13:02:17Z</dcterms:created>
  <dcterms:modified xsi:type="dcterms:W3CDTF">2022-04-06T05:15:13Z</dcterms:modified>
</cp:coreProperties>
</file>