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2" r:id="rId2"/>
    <p:sldId id="279" r:id="rId3"/>
    <p:sldId id="298" r:id="rId4"/>
  </p:sldIdLst>
  <p:sldSz cx="9144000" cy="6858000" type="screen4x3"/>
  <p:notesSz cx="7556500" cy="10691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12750" indent="41275" algn="l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827088" indent="84138" algn="l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241425" indent="127000" algn="l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655763" indent="169863" algn="l" rtl="0" eaLnBrk="0" fontAlgn="base" hangingPunct="0">
      <a:spcBef>
        <a:spcPct val="0"/>
      </a:spcBef>
      <a:spcAft>
        <a:spcPct val="0"/>
      </a:spcAft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0">
          <p15:clr>
            <a:srgbClr val="A4A3A4"/>
          </p15:clr>
        </p15:guide>
        <p15:guide id="2" pos="26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E41C"/>
    <a:srgbClr val="00CC99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5245" autoAdjust="0"/>
  </p:normalViewPr>
  <p:slideViewPr>
    <p:cSldViewPr>
      <p:cViewPr varScale="1">
        <p:scale>
          <a:sx n="86" d="100"/>
          <a:sy n="86" d="100"/>
        </p:scale>
        <p:origin x="108" y="114"/>
      </p:cViewPr>
      <p:guideLst>
        <p:guide orient="horz" pos="1960"/>
        <p:guide pos="2612"/>
      </p:guideLst>
    </p:cSldViewPr>
  </p:slideViewPr>
  <p:outlineViewPr>
    <p:cViewPr>
      <p:scale>
        <a:sx n="33" d="100"/>
        <a:sy n="33" d="1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2670" y="-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E4623A-93DF-451A-BD4B-D9E1D47FA259}" type="datetimeFigureOut">
              <a:rPr lang="en-US"/>
              <a:pPr>
                <a:defRPr/>
              </a:pPr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79900" y="10155238"/>
            <a:ext cx="3275013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C4F2F10-A722-4119-8BCD-2CC5EA38C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80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AutoShape 2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11275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69988" y="5086350"/>
            <a:ext cx="5222875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90758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048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" charset="0"/>
        <a:ea typeface="+mn-ea"/>
        <a:cs typeface="+mn-cs"/>
      </a:defRPr>
    </a:lvl1pPr>
    <a:lvl2pPr marL="742950" indent="-285750" algn="l" defTabSz="4048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" charset="0"/>
        <a:ea typeface="+mn-ea"/>
        <a:cs typeface="+mn-cs"/>
      </a:defRPr>
    </a:lvl2pPr>
    <a:lvl3pPr marL="1143000" indent="-228600" algn="l" defTabSz="4048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" charset="0"/>
        <a:ea typeface="+mn-ea"/>
        <a:cs typeface="+mn-cs"/>
      </a:defRPr>
    </a:lvl3pPr>
    <a:lvl4pPr marL="1600200" indent="-228600" algn="l" defTabSz="4048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" charset="0"/>
        <a:ea typeface="+mn-ea"/>
        <a:cs typeface="+mn-cs"/>
      </a:defRPr>
    </a:lvl4pPr>
    <a:lvl5pPr marL="2057400" indent="-228600" algn="l" defTabSz="40481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100" kern="1200">
        <a:solidFill>
          <a:srgbClr val="000000"/>
        </a:solidFill>
        <a:latin typeface="Times New Roman" pitchFamily="1" charset="0"/>
        <a:ea typeface="+mn-ea"/>
        <a:cs typeface="+mn-cs"/>
      </a:defRPr>
    </a:lvl5pPr>
    <a:lvl6pPr marL="2072341" algn="l" defTabSz="8289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6809" algn="l" defTabSz="8289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1277" algn="l" defTabSz="8289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5745" algn="l" defTabSz="8289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280268" y="10155367"/>
            <a:ext cx="3274483" cy="534591"/>
          </a:xfrm>
          <a:prstGeom prst="rect">
            <a:avLst/>
          </a:prstGeom>
        </p:spPr>
        <p:txBody>
          <a:bodyPr lIns="104269" tIns="52135" rIns="104269" bIns="52135"/>
          <a:lstStyle/>
          <a:p>
            <a:fld id="{A10EF915-F05A-1D44-896C-20B8D544F3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50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838200"/>
            <a:ext cx="5283200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155" name="Rectangle 3"/>
              <p:cNvSpPr txBox="1">
                <a:spLocks noGrp="1" noChangeArrowheads="1"/>
              </p:cNvSpPr>
              <p:nvPr>
                <p:ph type="body" idx="1"/>
              </p:nvPr>
            </p:nvSpPr>
            <p:spPr>
              <a:noFill/>
              <a:ln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400" dirty="0" smtClean="0"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49155" name="Rectangle 3"/>
              <p:cNvSpPr txBox="1">
                <a:spLocks noGrp="1" noChangeArrowheads="1"/>
              </p:cNvSpPr>
              <p:nvPr>
                <p:ph type="body" idx="1"/>
              </p:nvPr>
            </p:nvSpPr>
            <p:spPr>
              <a:noFill/>
              <a:ln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 sz="1400" dirty="0" smtClean="0">
                    <a:latin typeface="Times New Roman" pitchFamily="18" charset="0"/>
                  </a:rPr>
                  <a:t>Mechanistic, not just a pretty transformation of k into </a:t>
                </a:r>
                <a:r>
                  <a:rPr lang="en-US" sz="1400" i="0" smtClean="0">
                    <a:solidFill>
                      <a:schemeClr val="tx1"/>
                    </a:solidFill>
                    <a:latin typeface="Cambria Math"/>
                  </a:rPr>
                  <a:t>∆</a:t>
                </a:r>
                <a:r>
                  <a:rPr lang="en-US" sz="1400" i="0">
                    <a:solidFill>
                      <a:schemeClr val="tx1"/>
                    </a:solidFill>
                    <a:latin typeface="Cambria Math"/>
                    <a:ea typeface="Cambria Math"/>
                  </a:rPr>
                  <a:t>𝐺^</a:t>
                </a:r>
                <a:r>
                  <a:rPr lang="en-US" sz="1400" i="0" baseline="30000">
                    <a:latin typeface="Cambria Math"/>
                    <a:sym typeface="Mathematica3"/>
                  </a:rPr>
                  <a:t></a:t>
                </a:r>
                <a:r>
                  <a:rPr lang="en-US" sz="1400" dirty="0" smtClean="0">
                    <a:latin typeface="Times New Roman" pitchFamily="18" charset="0"/>
                  </a:rPr>
                  <a:t>.</a:t>
                </a:r>
                <a:endParaRPr lang="en-US" sz="1400" dirty="0" smtClean="0">
                  <a:latin typeface="Times New Roman" pitchFamily="18" charset="0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06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468" indent="0" algn="ctr">
              <a:buNone/>
              <a:defRPr/>
            </a:lvl2pPr>
            <a:lvl3pPr marL="828936" indent="0" algn="ctr">
              <a:buNone/>
              <a:defRPr/>
            </a:lvl3pPr>
            <a:lvl4pPr marL="1243404" indent="0" algn="ctr">
              <a:buNone/>
              <a:defRPr/>
            </a:lvl4pPr>
            <a:lvl5pPr marL="1657872" indent="0" algn="ctr">
              <a:buNone/>
              <a:defRPr/>
            </a:lvl5pPr>
            <a:lvl6pPr marL="2072341" indent="0" algn="ctr">
              <a:buNone/>
              <a:defRPr/>
            </a:lvl6pPr>
            <a:lvl7pPr marL="2486809" indent="0" algn="ctr">
              <a:buNone/>
              <a:defRPr/>
            </a:lvl7pPr>
            <a:lvl8pPr marL="2901277" indent="0" algn="ctr">
              <a:buNone/>
              <a:defRPr/>
            </a:lvl8pPr>
            <a:lvl9pPr marL="331574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5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0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4645" y="568860"/>
            <a:ext cx="1949760" cy="56540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1040" y="568860"/>
            <a:ext cx="5715360" cy="56540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1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042" y="568860"/>
            <a:ext cx="7803360" cy="7431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68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042" y="568860"/>
            <a:ext cx="7803360" cy="74311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1040" y="1458874"/>
            <a:ext cx="3831840" cy="47640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1125" y="1458880"/>
            <a:ext cx="3833280" cy="23128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1125" y="3910017"/>
            <a:ext cx="3833280" cy="23128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8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087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9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468" indent="0">
              <a:buNone/>
              <a:defRPr sz="1600"/>
            </a:lvl2pPr>
            <a:lvl3pPr marL="828936" indent="0">
              <a:buNone/>
              <a:defRPr sz="1500"/>
            </a:lvl3pPr>
            <a:lvl4pPr marL="1243404" indent="0">
              <a:buNone/>
              <a:defRPr sz="1300"/>
            </a:lvl4pPr>
            <a:lvl5pPr marL="1657872" indent="0">
              <a:buNone/>
              <a:defRPr sz="1300"/>
            </a:lvl5pPr>
            <a:lvl6pPr marL="2072341" indent="0">
              <a:buNone/>
              <a:defRPr sz="1300"/>
            </a:lvl6pPr>
            <a:lvl7pPr marL="2486809" indent="0">
              <a:buNone/>
              <a:defRPr sz="1300"/>
            </a:lvl7pPr>
            <a:lvl8pPr marL="2901277" indent="0">
              <a:buNone/>
              <a:defRPr sz="1300"/>
            </a:lvl8pPr>
            <a:lvl9pPr marL="3315745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979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1040" y="1458874"/>
            <a:ext cx="3831840" cy="476402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125" y="1458874"/>
            <a:ext cx="3833280" cy="4764020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8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2" y="275076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68" indent="0">
              <a:buNone/>
              <a:defRPr sz="1800" b="1"/>
            </a:lvl2pPr>
            <a:lvl3pPr marL="828936" indent="0">
              <a:buNone/>
              <a:defRPr sz="1600" b="1"/>
            </a:lvl3pPr>
            <a:lvl4pPr marL="1243404" indent="0">
              <a:buNone/>
              <a:defRPr sz="1500" b="1"/>
            </a:lvl4pPr>
            <a:lvl5pPr marL="1657872" indent="0">
              <a:buNone/>
              <a:defRPr sz="1500" b="1"/>
            </a:lvl5pPr>
            <a:lvl6pPr marL="2072341" indent="0">
              <a:buNone/>
              <a:defRPr sz="1500" b="1"/>
            </a:lvl6pPr>
            <a:lvl7pPr marL="2486809" indent="0">
              <a:buNone/>
              <a:defRPr sz="1500" b="1"/>
            </a:lvl7pPr>
            <a:lvl8pPr marL="2901277" indent="0">
              <a:buNone/>
              <a:defRPr sz="1500" b="1"/>
            </a:lvl8pPr>
            <a:lvl9pPr marL="331574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468" indent="0">
              <a:buNone/>
              <a:defRPr sz="1800" b="1"/>
            </a:lvl2pPr>
            <a:lvl3pPr marL="828936" indent="0">
              <a:buNone/>
              <a:defRPr sz="1600" b="1"/>
            </a:lvl3pPr>
            <a:lvl4pPr marL="1243404" indent="0">
              <a:buNone/>
              <a:defRPr sz="1500" b="1"/>
            </a:lvl4pPr>
            <a:lvl5pPr marL="1657872" indent="0">
              <a:buNone/>
              <a:defRPr sz="1500" b="1"/>
            </a:lvl5pPr>
            <a:lvl6pPr marL="2072341" indent="0">
              <a:buNone/>
              <a:defRPr sz="1500" b="1"/>
            </a:lvl6pPr>
            <a:lvl7pPr marL="2486809" indent="0">
              <a:buNone/>
              <a:defRPr sz="1500" b="1"/>
            </a:lvl7pPr>
            <a:lvl8pPr marL="2901277" indent="0">
              <a:buNone/>
              <a:defRPr sz="1500" b="1"/>
            </a:lvl8pPr>
            <a:lvl9pPr marL="331574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56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4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846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5" y="273633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7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468" indent="0">
              <a:buNone/>
              <a:defRPr sz="1100"/>
            </a:lvl2pPr>
            <a:lvl3pPr marL="828936" indent="0">
              <a:buNone/>
              <a:defRPr sz="900"/>
            </a:lvl3pPr>
            <a:lvl4pPr marL="1243404" indent="0">
              <a:buNone/>
              <a:defRPr sz="800"/>
            </a:lvl4pPr>
            <a:lvl5pPr marL="1657872" indent="0">
              <a:buNone/>
              <a:defRPr sz="800"/>
            </a:lvl5pPr>
            <a:lvl6pPr marL="2072341" indent="0">
              <a:buNone/>
              <a:defRPr sz="800"/>
            </a:lvl6pPr>
            <a:lvl7pPr marL="2486809" indent="0">
              <a:buNone/>
              <a:defRPr sz="800"/>
            </a:lvl7pPr>
            <a:lvl8pPr marL="2901277" indent="0">
              <a:buNone/>
              <a:defRPr sz="800"/>
            </a:lvl8pPr>
            <a:lvl9pPr marL="331574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061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5" y="4800026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5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468" indent="0">
              <a:buNone/>
              <a:defRPr sz="2500"/>
            </a:lvl2pPr>
            <a:lvl3pPr marL="828936" indent="0">
              <a:buNone/>
              <a:defRPr sz="2200"/>
            </a:lvl3pPr>
            <a:lvl4pPr marL="1243404" indent="0">
              <a:buNone/>
              <a:defRPr sz="1800"/>
            </a:lvl4pPr>
            <a:lvl5pPr marL="1657872" indent="0">
              <a:buNone/>
              <a:defRPr sz="1800"/>
            </a:lvl5pPr>
            <a:lvl6pPr marL="2072341" indent="0">
              <a:buNone/>
              <a:defRPr sz="1800"/>
            </a:lvl6pPr>
            <a:lvl7pPr marL="2486809" indent="0">
              <a:buNone/>
              <a:defRPr sz="1800"/>
            </a:lvl7pPr>
            <a:lvl8pPr marL="2901277" indent="0">
              <a:buNone/>
              <a:defRPr sz="1800"/>
            </a:lvl8pPr>
            <a:lvl9pPr marL="3315745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5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468" indent="0">
              <a:buNone/>
              <a:defRPr sz="1100"/>
            </a:lvl2pPr>
            <a:lvl3pPr marL="828936" indent="0">
              <a:buNone/>
              <a:defRPr sz="900"/>
            </a:lvl3pPr>
            <a:lvl4pPr marL="1243404" indent="0">
              <a:buNone/>
              <a:defRPr sz="800"/>
            </a:lvl4pPr>
            <a:lvl5pPr marL="1657872" indent="0">
              <a:buNone/>
              <a:defRPr sz="800"/>
            </a:lvl5pPr>
            <a:lvl6pPr marL="2072341" indent="0">
              <a:buNone/>
              <a:defRPr sz="800"/>
            </a:lvl6pPr>
            <a:lvl7pPr marL="2486809" indent="0">
              <a:buNone/>
              <a:defRPr sz="800"/>
            </a:lvl7pPr>
            <a:lvl8pPr marL="2901277" indent="0">
              <a:buNone/>
              <a:defRPr sz="800"/>
            </a:lvl8pPr>
            <a:lvl9pPr marL="331574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52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1513" y="568325"/>
            <a:ext cx="7802562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513" y="1458913"/>
            <a:ext cx="7802562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40481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500" b="1">
          <a:solidFill>
            <a:srgbClr val="2323DC"/>
          </a:solidFill>
          <a:latin typeface="+mj-lt"/>
          <a:ea typeface="+mj-ea"/>
          <a:cs typeface="+mj-cs"/>
        </a:defRPr>
      </a:lvl1pPr>
      <a:lvl2pPr algn="l" defTabSz="40481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500" b="1">
          <a:solidFill>
            <a:srgbClr val="2323DC"/>
          </a:solidFill>
          <a:latin typeface="Arial" charset="0"/>
        </a:defRPr>
      </a:lvl2pPr>
      <a:lvl3pPr algn="l" defTabSz="40481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500" b="1">
          <a:solidFill>
            <a:srgbClr val="2323DC"/>
          </a:solidFill>
          <a:latin typeface="Arial" charset="0"/>
        </a:defRPr>
      </a:lvl3pPr>
      <a:lvl4pPr algn="l" defTabSz="40481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500" b="1">
          <a:solidFill>
            <a:srgbClr val="2323DC"/>
          </a:solidFill>
          <a:latin typeface="Arial" charset="0"/>
        </a:defRPr>
      </a:lvl4pPr>
      <a:lvl5pPr algn="l" defTabSz="404813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2500" b="1">
          <a:solidFill>
            <a:srgbClr val="2323DC"/>
          </a:solidFill>
          <a:latin typeface="Arial" charset="0"/>
        </a:defRPr>
      </a:lvl5pPr>
      <a:lvl6pPr marL="414468" algn="l" defTabSz="407272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" charset="0"/>
        </a:defRPr>
      </a:lvl6pPr>
      <a:lvl7pPr marL="828936" algn="l" defTabSz="407272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" charset="0"/>
        </a:defRPr>
      </a:lvl7pPr>
      <a:lvl8pPr marL="1243404" algn="l" defTabSz="407272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" charset="0"/>
        </a:defRPr>
      </a:lvl8pPr>
      <a:lvl9pPr marL="1657872" algn="l" defTabSz="407272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000">
          <a:solidFill>
            <a:srgbClr val="000000"/>
          </a:solidFill>
          <a:latin typeface="Times New Roman" pitchFamily="1" charset="0"/>
        </a:defRPr>
      </a:lvl9pPr>
    </p:titleStyle>
    <p:bodyStyle>
      <a:lvl1pPr marL="385763" indent="-292100" algn="l" defTabSz="404813" rtl="0" eaLnBrk="0" fontAlgn="base" hangingPunct="0">
        <a:lnSpc>
          <a:spcPct val="94000"/>
        </a:lnSpc>
        <a:spcBef>
          <a:spcPct val="0"/>
        </a:spcBef>
        <a:spcAft>
          <a:spcPts val="1263"/>
        </a:spcAft>
        <a:buClr>
          <a:srgbClr val="000000"/>
        </a:buClr>
        <a:buSzPct val="45000"/>
        <a:buFont typeface="StarSymbol" charset="0"/>
        <a:buChar char="●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77875" indent="-257175" algn="l" defTabSz="404813" rtl="0" eaLnBrk="0" fontAlgn="base" hangingPunct="0">
        <a:lnSpc>
          <a:spcPct val="94000"/>
        </a:lnSpc>
        <a:spcBef>
          <a:spcPct val="0"/>
        </a:spcBef>
        <a:spcAft>
          <a:spcPts val="1000"/>
        </a:spcAft>
        <a:buClr>
          <a:srgbClr val="000000"/>
        </a:buClr>
        <a:buSzPct val="75000"/>
        <a:buFont typeface="StarSymbol" charset="0"/>
        <a:buChar char="–"/>
        <a:defRPr sz="2500">
          <a:solidFill>
            <a:srgbClr val="000000"/>
          </a:solidFill>
          <a:latin typeface="+mn-lt"/>
        </a:defRPr>
      </a:lvl2pPr>
      <a:lvl3pPr marL="1169988" indent="-192088" algn="l" defTabSz="404813" rtl="0" eaLnBrk="0" fontAlgn="base" hangingPunct="0">
        <a:lnSpc>
          <a:spcPct val="94000"/>
        </a:lnSpc>
        <a:spcBef>
          <a:spcPct val="0"/>
        </a:spcBef>
        <a:spcAft>
          <a:spcPts val="750"/>
        </a:spcAft>
        <a:buClr>
          <a:srgbClr val="000000"/>
        </a:buClr>
        <a:buSzPct val="45000"/>
        <a:buFont typeface="StarSymbol" charset="0"/>
        <a:buChar char="●"/>
        <a:defRPr sz="1300">
          <a:solidFill>
            <a:srgbClr val="000000"/>
          </a:solidFill>
          <a:latin typeface="+mn-lt"/>
        </a:defRPr>
      </a:lvl3pPr>
      <a:lvl4pPr marL="1562100" indent="-190500" algn="l" defTabSz="404813" rtl="0" eaLnBrk="0" fontAlgn="base" hangingPunct="0">
        <a:lnSpc>
          <a:spcPct val="94000"/>
        </a:lnSpc>
        <a:spcBef>
          <a:spcPct val="0"/>
        </a:spcBef>
        <a:spcAft>
          <a:spcPts val="488"/>
        </a:spcAft>
        <a:buClr>
          <a:srgbClr val="000000"/>
        </a:buClr>
        <a:buSzPct val="75000"/>
        <a:buFont typeface="StarSymbol" charset="0"/>
        <a:buChar char="–"/>
        <a:defRPr sz="1100">
          <a:solidFill>
            <a:srgbClr val="000000"/>
          </a:solidFill>
          <a:latin typeface="+mn-lt"/>
        </a:defRPr>
      </a:lvl4pPr>
      <a:lvl5pPr marL="1952625" indent="-192088" algn="l" defTabSz="404813" rtl="0" eaLnBrk="0" fontAlgn="base" hangingPunct="0">
        <a:lnSpc>
          <a:spcPct val="94000"/>
        </a:lnSpc>
        <a:spcBef>
          <a:spcPct val="0"/>
        </a:spcBef>
        <a:spcAft>
          <a:spcPts val="225"/>
        </a:spcAft>
        <a:buClr>
          <a:srgbClr val="000000"/>
        </a:buClr>
        <a:buSzPct val="45000"/>
        <a:buFont typeface="StarSymbol" charset="0"/>
        <a:buChar char="●"/>
        <a:defRPr sz="1100">
          <a:solidFill>
            <a:srgbClr val="000000"/>
          </a:solidFill>
          <a:latin typeface="+mn-lt"/>
        </a:defRPr>
      </a:lvl5pPr>
      <a:lvl6pPr marL="2368803" indent="-194282" algn="l" defTabSz="407272" rtl="0" fontAlgn="base" hangingPunct="0">
        <a:lnSpc>
          <a:spcPct val="94000"/>
        </a:lnSpc>
        <a:spcBef>
          <a:spcPct val="0"/>
        </a:spcBef>
        <a:spcAft>
          <a:spcPts val="227"/>
        </a:spcAft>
        <a:buClr>
          <a:srgbClr val="000000"/>
        </a:buClr>
        <a:buSzPct val="45000"/>
        <a:buFont typeface="StarSymbol" charset="0"/>
        <a:buChar char="●"/>
        <a:defRPr sz="1100">
          <a:solidFill>
            <a:srgbClr val="000000"/>
          </a:solidFill>
          <a:latin typeface="+mn-lt"/>
        </a:defRPr>
      </a:lvl6pPr>
      <a:lvl7pPr marL="2783270" indent="-194282" algn="l" defTabSz="407272" rtl="0" fontAlgn="base" hangingPunct="0">
        <a:lnSpc>
          <a:spcPct val="94000"/>
        </a:lnSpc>
        <a:spcBef>
          <a:spcPct val="0"/>
        </a:spcBef>
        <a:spcAft>
          <a:spcPts val="227"/>
        </a:spcAft>
        <a:buClr>
          <a:srgbClr val="000000"/>
        </a:buClr>
        <a:buSzPct val="45000"/>
        <a:buFont typeface="StarSymbol" charset="0"/>
        <a:buChar char="●"/>
        <a:defRPr sz="1100">
          <a:solidFill>
            <a:srgbClr val="000000"/>
          </a:solidFill>
          <a:latin typeface="+mn-lt"/>
        </a:defRPr>
      </a:lvl7pPr>
      <a:lvl8pPr marL="3197735" indent="-194282" algn="l" defTabSz="407272" rtl="0" fontAlgn="base" hangingPunct="0">
        <a:lnSpc>
          <a:spcPct val="94000"/>
        </a:lnSpc>
        <a:spcBef>
          <a:spcPct val="0"/>
        </a:spcBef>
        <a:spcAft>
          <a:spcPts val="227"/>
        </a:spcAft>
        <a:buClr>
          <a:srgbClr val="000000"/>
        </a:buClr>
        <a:buSzPct val="45000"/>
        <a:buFont typeface="StarSymbol" charset="0"/>
        <a:buChar char="●"/>
        <a:defRPr sz="1100">
          <a:solidFill>
            <a:srgbClr val="000000"/>
          </a:solidFill>
          <a:latin typeface="+mn-lt"/>
        </a:defRPr>
      </a:lvl8pPr>
      <a:lvl9pPr marL="3612206" indent="-194282" algn="l" defTabSz="407272" rtl="0" fontAlgn="base" hangingPunct="0">
        <a:lnSpc>
          <a:spcPct val="94000"/>
        </a:lnSpc>
        <a:spcBef>
          <a:spcPct val="0"/>
        </a:spcBef>
        <a:spcAft>
          <a:spcPts val="227"/>
        </a:spcAft>
        <a:buClr>
          <a:srgbClr val="000000"/>
        </a:buClr>
        <a:buSzPct val="45000"/>
        <a:buFont typeface="StarSymbol" charset="0"/>
        <a:buChar char="●"/>
        <a:defRPr sz="11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468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8936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3404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872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2341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6809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1277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5745" algn="l" defTabSz="82893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02562" cy="742950"/>
          </a:xfrm>
        </p:spPr>
        <p:txBody>
          <a:bodyPr/>
          <a:lstStyle/>
          <a:p>
            <a:pPr algn="ctr"/>
            <a:r>
              <a:rPr lang="en-US" sz="4400" dirty="0"/>
              <a:t>Future Perspectives of Finite-Time Thermodynamics</a:t>
            </a:r>
            <a:endParaRPr lang="da-DK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656080" y="4149080"/>
            <a:ext cx="3831840" cy="1440160"/>
          </a:xfrm>
        </p:spPr>
        <p:txBody>
          <a:bodyPr/>
          <a:lstStyle/>
          <a:p>
            <a:pPr marL="0" indent="0" algn="ctr">
              <a:buNone/>
            </a:pPr>
            <a:r>
              <a:rPr lang="en-GB" sz="2400" b="1" i="1" dirty="0">
                <a:solidFill>
                  <a:schemeClr val="tx1"/>
                </a:solidFill>
                <a:cs typeface="Arial" pitchFamily="34" charset="0"/>
              </a:rPr>
              <a:t>Bjarne Andresen</a:t>
            </a:r>
            <a:r>
              <a:rPr lang="en-GB" sz="3200" b="1" i="1" dirty="0">
                <a:solidFill>
                  <a:schemeClr val="tx1"/>
                </a:solidFill>
                <a:cs typeface="Arial" pitchFamily="34" charset="0"/>
              </a:rPr>
              <a:t/>
            </a:r>
            <a:br>
              <a:rPr lang="en-GB" sz="3200" b="1" i="1" dirty="0">
                <a:solidFill>
                  <a:schemeClr val="tx1"/>
                </a:solidFill>
                <a:cs typeface="Arial" pitchFamily="34" charset="0"/>
              </a:rPr>
            </a:br>
            <a:r>
              <a:rPr lang="en-GB" sz="1800" b="1" i="1" dirty="0">
                <a:solidFill>
                  <a:schemeClr val="tx1"/>
                </a:solidFill>
                <a:cs typeface="Arial" pitchFamily="34" charset="0"/>
              </a:rPr>
              <a:t>Niels Bohr </a:t>
            </a:r>
            <a: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  <a:t>Institute</a:t>
            </a:r>
            <a:b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  <a:t>University </a:t>
            </a:r>
            <a:r>
              <a:rPr lang="en-GB" sz="1800" b="1" i="1" dirty="0">
                <a:solidFill>
                  <a:schemeClr val="tx1"/>
                </a:solidFill>
                <a:cs typeface="Arial" pitchFamily="34" charset="0"/>
              </a:rPr>
              <a:t>of Copenhagen</a:t>
            </a:r>
            <a:br>
              <a:rPr lang="en-GB" sz="1800" b="1" i="1" dirty="0">
                <a:solidFill>
                  <a:schemeClr val="tx1"/>
                </a:solidFill>
                <a:cs typeface="Arial" pitchFamily="34" charset="0"/>
              </a:rPr>
            </a:br>
            <a: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  <a:t>Blegdamsvej 17</a:t>
            </a:r>
            <a:b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</a:br>
            <a: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  <a:t>DK-2100 Copenhagen </a:t>
            </a:r>
            <a:r>
              <a:rPr lang="en-GB" sz="1800" b="1" i="1" dirty="0">
                <a:solidFill>
                  <a:schemeClr val="tx1"/>
                </a:solidFill>
                <a:cs typeface="Arial" pitchFamily="34" charset="0"/>
              </a:rPr>
              <a:t>Ø, </a:t>
            </a:r>
            <a:r>
              <a:rPr lang="en-GB" sz="1800" b="1" i="1" dirty="0" smtClean="0">
                <a:solidFill>
                  <a:schemeClr val="tx1"/>
                </a:solidFill>
                <a:cs typeface="Arial" pitchFamily="34" charset="0"/>
              </a:rPr>
              <a:t>Denmark</a:t>
            </a:r>
          </a:p>
        </p:txBody>
      </p:sp>
    </p:spTree>
    <p:extLst>
      <p:ext uri="{BB962C8B-B14F-4D97-AF65-F5344CB8AC3E}">
        <p14:creationId xmlns:p14="http://schemas.microsoft.com/office/powerpoint/2010/main" val="294845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719" y="188640"/>
            <a:ext cx="7802562" cy="742950"/>
          </a:xfrm>
        </p:spPr>
        <p:txBody>
          <a:bodyPr/>
          <a:lstStyle/>
          <a:p>
            <a:r>
              <a:rPr lang="en-US" sz="2800" dirty="0">
                <a:latin typeface="+mn-lt"/>
              </a:rPr>
              <a:t>Future Perspectives of Finite-Time Thermodynamics</a:t>
            </a:r>
            <a:endParaRPr lang="en-US" sz="28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719" y="1191518"/>
            <a:ext cx="729008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Quantum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finite-time thermodynamic considerations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in lossy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environments and related optimal solutions for design of the physical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equipment.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General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thermodynamic description of open quantum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systems, i.e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., including the lossy interaction with external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reservoirs.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FTT for fluctuating / tiny systems.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  <a:latin typeface="+mn-lt"/>
              </a:rPr>
              <a:t>Slow-time thermodynamics.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Precise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thermodynamic formulation of the basic interactions and objectives of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biological system components.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Methods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based on thermodynamic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geometry.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800" dirty="0">
                <a:solidFill>
                  <a:schemeClr val="tx1"/>
                </a:solidFill>
                <a:latin typeface="+mn-lt"/>
              </a:rPr>
              <a:t>Thermodynamics-like </a:t>
            </a:r>
            <a:r>
              <a:rPr lang="fi-FI" sz="1800" dirty="0" smtClean="0">
                <a:solidFill>
                  <a:schemeClr val="tx1"/>
                </a:solidFill>
                <a:latin typeface="+mn-lt"/>
              </a:rPr>
              <a:t>theories.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Optimal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cooling depends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on the heat capacity and relaxation time of a fictitious physical system that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is naturally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associated with the optimization problem.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Find finite-time thermodynamics based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data mining techniques to extract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most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information with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least work.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Future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of engineering involve designing for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sustainability and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easy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recycling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1800" smtClean="0">
                <a:solidFill>
                  <a:schemeClr val="tx1"/>
                </a:solidFill>
                <a:latin typeface="+mn-lt"/>
              </a:rPr>
              <a:t>and for 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product intelligence.</a:t>
            </a:r>
            <a:endParaRPr lang="fi-FI" sz="1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1350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sz="2400" dirty="0"/>
          </a:p>
          <a:p>
            <a:endParaRPr lang="da-DK" sz="2400" dirty="0"/>
          </a:p>
        </p:txBody>
      </p:sp>
      <p:sp>
        <p:nvSpPr>
          <p:cNvPr id="7" name="Rectangle 6"/>
          <p:cNvSpPr/>
          <p:nvPr/>
        </p:nvSpPr>
        <p:spPr>
          <a:xfrm>
            <a:off x="3347864" y="4179885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sz="2400" dirty="0"/>
          </a:p>
          <a:p>
            <a:endParaRPr lang="da-DK" sz="2400" dirty="0"/>
          </a:p>
        </p:txBody>
      </p:sp>
      <p:sp>
        <p:nvSpPr>
          <p:cNvPr id="9" name="Rectangle 8"/>
          <p:cNvSpPr/>
          <p:nvPr/>
        </p:nvSpPr>
        <p:spPr>
          <a:xfrm>
            <a:off x="2592288" y="364502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da-DK" sz="2400" dirty="0"/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10473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71513" y="404664"/>
            <a:ext cx="7802562" cy="742950"/>
          </a:xfrm>
        </p:spPr>
        <p:txBody>
          <a:bodyPr/>
          <a:lstStyle/>
          <a:p>
            <a:pPr eaLnBrk="1"/>
            <a:r>
              <a:rPr lang="en-US" sz="2800" dirty="0" err="1" smtClean="0">
                <a:latin typeface="+mn-lt"/>
              </a:rPr>
              <a:t>På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gensyn</a:t>
            </a:r>
            <a:endParaRPr lang="en-US" sz="2800" dirty="0" smtClean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3663" indent="0">
              <a:buNone/>
            </a:pPr>
            <a:r>
              <a:rPr lang="en-US" sz="2000" dirty="0" smtClean="0"/>
              <a:t>It has been a wonderful couple of days</a:t>
            </a:r>
          </a:p>
          <a:p>
            <a:pPr marL="93663" indent="0">
              <a:buNone/>
            </a:pPr>
            <a:r>
              <a:rPr lang="en-US" sz="2000" dirty="0" smtClean="0"/>
              <a:t>Thank you for coming</a:t>
            </a:r>
          </a:p>
          <a:p>
            <a:pPr marL="93663" indent="0">
              <a:buNone/>
            </a:pPr>
            <a:r>
              <a:rPr lang="en-US" sz="2000" dirty="0" smtClean="0"/>
              <a:t>Please send me all your pictures</a:t>
            </a:r>
          </a:p>
          <a:p>
            <a:pPr marL="93663" indent="0">
              <a:buNone/>
            </a:pPr>
            <a:endParaRPr lang="en-US" sz="2000" dirty="0" smtClean="0"/>
          </a:p>
          <a:p>
            <a:pPr marL="93663" indent="0">
              <a:buNone/>
            </a:pPr>
            <a:r>
              <a:rPr lang="en-US" sz="2000" dirty="0" smtClean="0"/>
              <a:t>Get home safely</a:t>
            </a:r>
          </a:p>
          <a:p>
            <a:pPr marL="93663" indent="0">
              <a:buNone/>
            </a:pPr>
            <a:r>
              <a:rPr lang="en-US" sz="2000" dirty="0" smtClean="0"/>
              <a:t>And hope to see you again soon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5132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62002</TotalTime>
  <Words>183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StarSymbol</vt:lpstr>
      <vt:lpstr>Times New Roman</vt:lpstr>
      <vt:lpstr>Default Design</vt:lpstr>
      <vt:lpstr>Future Perspectives of Finite-Time Thermodynamics</vt:lpstr>
      <vt:lpstr>Future Perspectives of Finite-Time Thermodynamics</vt:lpstr>
      <vt:lpstr>På gensyn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Fuel cells and finite-time thermodynamic optimization of mitochondrial chemistry</dc:title>
  <dc:creator>andresen</dc:creator>
  <cp:lastModifiedBy>Bjarne Andresen</cp:lastModifiedBy>
  <cp:revision>698</cp:revision>
  <dcterms:modified xsi:type="dcterms:W3CDTF">2022-05-25T14:40:53Z</dcterms:modified>
</cp:coreProperties>
</file>