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79" r:id="rId3"/>
    <p:sldId id="303" r:id="rId4"/>
    <p:sldId id="276" r:id="rId5"/>
    <p:sldId id="295" r:id="rId6"/>
    <p:sldId id="299" r:id="rId7"/>
    <p:sldId id="300" r:id="rId8"/>
    <p:sldId id="301" r:id="rId9"/>
    <p:sldId id="302" r:id="rId10"/>
    <p:sldId id="304" r:id="rId11"/>
    <p:sldId id="305" r:id="rId12"/>
    <p:sldId id="298" r:id="rId13"/>
  </p:sldIdLst>
  <p:sldSz cx="9144000" cy="6858000" type="screen4x3"/>
  <p:notesSz cx="7556500" cy="106918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412750" indent="41275" algn="l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827088" indent="84138" algn="l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241425" indent="1270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1655763" indent="169863" algn="l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rgbClr val="0000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0">
          <p15:clr>
            <a:srgbClr val="A4A3A4"/>
          </p15:clr>
        </p15:guide>
        <p15:guide id="2" pos="26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E41C"/>
    <a:srgbClr val="00CC99"/>
    <a:srgbClr val="FF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88116" autoAdjust="0"/>
  </p:normalViewPr>
  <p:slideViewPr>
    <p:cSldViewPr>
      <p:cViewPr varScale="1">
        <p:scale>
          <a:sx n="101" d="100"/>
          <a:sy n="101" d="100"/>
        </p:scale>
        <p:origin x="120" y="516"/>
      </p:cViewPr>
      <p:guideLst>
        <p:guide orient="horz" pos="1960"/>
        <p:guide pos="2612"/>
      </p:guideLst>
    </p:cSldViewPr>
  </p:slideViewPr>
  <p:outlineViewPr>
    <p:cViewPr>
      <p:scale>
        <a:sx n="33" d="100"/>
        <a:sy n="33" d="1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670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E4623A-93DF-451A-BD4B-D9E1D47FA259}" type="datetimeFigureOut">
              <a:rPr lang="en-US"/>
              <a:pPr>
                <a:defRPr/>
              </a:pPr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7990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C4F2F10-A722-4119-8BCD-2CC5EA38C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80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1"/>
          <p:cNvSpPr>
            <a:spLocks noChangeArrowheads="1"/>
          </p:cNvSpPr>
          <p:nvPr/>
        </p:nvSpPr>
        <p:spPr bwMode="auto">
          <a:xfrm>
            <a:off x="0" y="0"/>
            <a:ext cx="7556500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AutoShape 2"/>
          <p:cNvSpPr>
            <a:spLocks noChangeArrowheads="1"/>
          </p:cNvSpPr>
          <p:nvPr/>
        </p:nvSpPr>
        <p:spPr bwMode="auto">
          <a:xfrm>
            <a:off x="0" y="0"/>
            <a:ext cx="7556500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11275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28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790758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048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100" kern="1200">
        <a:solidFill>
          <a:srgbClr val="000000"/>
        </a:solidFill>
        <a:latin typeface="Times New Roman" pitchFamily="1" charset="0"/>
        <a:ea typeface="+mn-ea"/>
        <a:cs typeface="+mn-cs"/>
      </a:defRPr>
    </a:lvl1pPr>
    <a:lvl2pPr marL="742950" indent="-285750" algn="l" defTabSz="4048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100" kern="1200">
        <a:solidFill>
          <a:srgbClr val="000000"/>
        </a:solidFill>
        <a:latin typeface="Times New Roman" pitchFamily="1" charset="0"/>
        <a:ea typeface="+mn-ea"/>
        <a:cs typeface="+mn-cs"/>
      </a:defRPr>
    </a:lvl2pPr>
    <a:lvl3pPr marL="1143000" indent="-228600" algn="l" defTabSz="4048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100" kern="1200">
        <a:solidFill>
          <a:srgbClr val="000000"/>
        </a:solidFill>
        <a:latin typeface="Times New Roman" pitchFamily="1" charset="0"/>
        <a:ea typeface="+mn-ea"/>
        <a:cs typeface="+mn-cs"/>
      </a:defRPr>
    </a:lvl3pPr>
    <a:lvl4pPr marL="1600200" indent="-228600" algn="l" defTabSz="4048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100" kern="1200">
        <a:solidFill>
          <a:srgbClr val="000000"/>
        </a:solidFill>
        <a:latin typeface="Times New Roman" pitchFamily="1" charset="0"/>
        <a:ea typeface="+mn-ea"/>
        <a:cs typeface="+mn-cs"/>
      </a:defRPr>
    </a:lvl4pPr>
    <a:lvl5pPr marL="2057400" indent="-228600" algn="l" defTabSz="4048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100" kern="1200">
        <a:solidFill>
          <a:srgbClr val="000000"/>
        </a:solidFill>
        <a:latin typeface="Times New Roman" pitchFamily="1" charset="0"/>
        <a:ea typeface="+mn-ea"/>
        <a:cs typeface="+mn-cs"/>
      </a:defRPr>
    </a:lvl5pPr>
    <a:lvl6pPr marL="2072341" algn="l" defTabSz="8289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6809" algn="l" defTabSz="8289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1277" algn="l" defTabSz="8289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5745" algn="l" defTabSz="8289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280268" y="10155367"/>
            <a:ext cx="3274483" cy="534591"/>
          </a:xfrm>
          <a:prstGeom prst="rect">
            <a:avLst/>
          </a:prstGeom>
        </p:spPr>
        <p:txBody>
          <a:bodyPr lIns="104269" tIns="52135" rIns="104269" bIns="52135"/>
          <a:lstStyle/>
          <a:p>
            <a:fld id="{A10EF915-F05A-1D44-896C-20B8D544F3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50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280268" y="10155367"/>
            <a:ext cx="3274483" cy="534591"/>
          </a:xfrm>
          <a:prstGeom prst="rect">
            <a:avLst/>
          </a:prstGeom>
        </p:spPr>
        <p:txBody>
          <a:bodyPr lIns="104269" tIns="52135" rIns="104269" bIns="52135"/>
          <a:lstStyle/>
          <a:p>
            <a:fld id="{A10EF915-F05A-1D44-896C-20B8D544F3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5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38200"/>
            <a:ext cx="5283200" cy="396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0A55DF-E5D1-0048-A572-A3A6343D930B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Sign of k depends on the function z.</a:t>
            </a: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510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0A55DF-E5D1-0048-A572-A3A6343D930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261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0A55DF-E5D1-0048-A572-A3A6343D930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Solve by Lagrange multipliers.</a:t>
            </a:r>
          </a:p>
          <a:p>
            <a:pPr eaLnBrk="1" hangingPunct="1">
              <a:defRPr/>
            </a:pP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Temperature </a:t>
            </a: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profiles of contacting streams through conditions </a:t>
            </a: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in top line  </a:t>
            </a: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  <a:sym typeface="Symbol" panose="05050102010706020507" pitchFamily="18" charset="2"/>
              </a:rPr>
              <a:t> </a:t>
            </a: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 corresponding </a:t>
            </a: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changes in heat capacity rates. </a:t>
            </a:r>
            <a:endParaRPr lang="en-US" sz="1100" b="0" i="0" u="none" strike="noStrike" kern="1200" baseline="0" dirty="0" smtClean="0">
              <a:solidFill>
                <a:srgbClr val="000000"/>
              </a:solidFill>
              <a:latin typeface="Times New Roman" pitchFamily="1" charset="0"/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sz="1100" b="0" i="0" u="none" strike="noStrike" kern="1200" baseline="0" dirty="0" smtClean="0">
                <a:solidFill>
                  <a:srgbClr val="000000"/>
                </a:solidFill>
                <a:latin typeface="Times New Roman" pitchFamily="1" charset="0"/>
                <a:ea typeface="+mn-ea"/>
                <a:cs typeface="+mn-cs"/>
              </a:rPr>
              <a:t>Heat rates, not the temperatures, are being controlled for the optimization.</a:t>
            </a: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719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38200"/>
            <a:ext cx="5283200" cy="396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155" name="Rectangle 3"/>
              <p:cNvSpPr txBox="1">
                <a:spLocks noGrp="1" noChangeArrowheads="1"/>
              </p:cNvSpPr>
              <p:nvPr>
                <p:ph type="body" idx="1"/>
              </p:nvPr>
            </p:nvSpPr>
            <p:spPr>
              <a:noFill/>
              <a:ln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 dirty="0" smtClean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9155" name="Rectangle 3"/>
              <p:cNvSpPr txBox="1">
                <a:spLocks noGrp="1" noChangeArrowheads="1"/>
              </p:cNvSpPr>
              <p:nvPr>
                <p:ph type="body" idx="1"/>
              </p:nvPr>
            </p:nvSpPr>
            <p:spPr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1400" dirty="0" smtClean="0">
                    <a:latin typeface="Times New Roman" pitchFamily="18" charset="0"/>
                  </a:rPr>
                  <a:t>Mechanistic, not just a pretty transformation of k into </a:t>
                </a:r>
                <a:r>
                  <a:rPr lang="en-US" sz="1400" i="0" smtClean="0">
                    <a:solidFill>
                      <a:schemeClr val="tx1"/>
                    </a:solidFill>
                    <a:latin typeface="Cambria Math"/>
                  </a:rPr>
                  <a:t>∆</a:t>
                </a:r>
                <a:r>
                  <a:rPr lang="en-US" sz="1400" i="0">
                    <a:solidFill>
                      <a:schemeClr val="tx1"/>
                    </a:solidFill>
                    <a:latin typeface="Cambria Math"/>
                    <a:ea typeface="Cambria Math"/>
                  </a:rPr>
                  <a:t>𝐺^</a:t>
                </a:r>
                <a:r>
                  <a:rPr lang="en-US" sz="1400" i="0" baseline="30000">
                    <a:latin typeface="Cambria Math"/>
                    <a:sym typeface="Mathematica3"/>
                  </a:rPr>
                  <a:t></a:t>
                </a:r>
                <a:r>
                  <a:rPr lang="en-US" sz="1400" dirty="0" smtClean="0">
                    <a:latin typeface="Times New Roman" pitchFamily="18" charset="0"/>
                  </a:rPr>
                  <a:t>.</a:t>
                </a:r>
                <a:endParaRPr lang="en-US" sz="1400" dirty="0" smtClean="0">
                  <a:latin typeface="Times New Roman" pitchFamily="18" charset="0"/>
                </a:endParaRP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806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468" indent="0" algn="ctr">
              <a:buNone/>
              <a:defRPr/>
            </a:lvl2pPr>
            <a:lvl3pPr marL="828936" indent="0" algn="ctr">
              <a:buNone/>
              <a:defRPr/>
            </a:lvl3pPr>
            <a:lvl4pPr marL="1243404" indent="0" algn="ctr">
              <a:buNone/>
              <a:defRPr/>
            </a:lvl4pPr>
            <a:lvl5pPr marL="1657872" indent="0" algn="ctr">
              <a:buNone/>
              <a:defRPr/>
            </a:lvl5pPr>
            <a:lvl6pPr marL="2072341" indent="0" algn="ctr">
              <a:buNone/>
              <a:defRPr/>
            </a:lvl6pPr>
            <a:lvl7pPr marL="2486809" indent="0" algn="ctr">
              <a:buNone/>
              <a:defRPr/>
            </a:lvl7pPr>
            <a:lvl8pPr marL="2901277" indent="0" algn="ctr">
              <a:buNone/>
              <a:defRPr/>
            </a:lvl8pPr>
            <a:lvl9pPr marL="331574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5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0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45" y="568860"/>
            <a:ext cx="1949760" cy="56540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040" y="568860"/>
            <a:ext cx="5715360" cy="56540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1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2" y="568860"/>
            <a:ext cx="7803360" cy="7431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68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2" y="568860"/>
            <a:ext cx="7803360" cy="7431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1040" y="1458874"/>
            <a:ext cx="3831840" cy="47640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125" y="1458880"/>
            <a:ext cx="3833280" cy="23128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1125" y="3910017"/>
            <a:ext cx="3833280" cy="23128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8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8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9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468" indent="0">
              <a:buNone/>
              <a:defRPr sz="1600"/>
            </a:lvl2pPr>
            <a:lvl3pPr marL="828936" indent="0">
              <a:buNone/>
              <a:defRPr sz="1500"/>
            </a:lvl3pPr>
            <a:lvl4pPr marL="1243404" indent="0">
              <a:buNone/>
              <a:defRPr sz="1300"/>
            </a:lvl4pPr>
            <a:lvl5pPr marL="1657872" indent="0">
              <a:buNone/>
              <a:defRPr sz="1300"/>
            </a:lvl5pPr>
            <a:lvl6pPr marL="2072341" indent="0">
              <a:buNone/>
              <a:defRPr sz="1300"/>
            </a:lvl6pPr>
            <a:lvl7pPr marL="2486809" indent="0">
              <a:buNone/>
              <a:defRPr sz="1300"/>
            </a:lvl7pPr>
            <a:lvl8pPr marL="2901277" indent="0">
              <a:buNone/>
              <a:defRPr sz="1300"/>
            </a:lvl8pPr>
            <a:lvl9pPr marL="331574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979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040" y="1458874"/>
            <a:ext cx="3831840" cy="47640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5" y="1458874"/>
            <a:ext cx="3833280" cy="47640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8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6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468" indent="0">
              <a:buNone/>
              <a:defRPr sz="1800" b="1"/>
            </a:lvl2pPr>
            <a:lvl3pPr marL="828936" indent="0">
              <a:buNone/>
              <a:defRPr sz="1600" b="1"/>
            </a:lvl3pPr>
            <a:lvl4pPr marL="1243404" indent="0">
              <a:buNone/>
              <a:defRPr sz="1500" b="1"/>
            </a:lvl4pPr>
            <a:lvl5pPr marL="1657872" indent="0">
              <a:buNone/>
              <a:defRPr sz="1500" b="1"/>
            </a:lvl5pPr>
            <a:lvl6pPr marL="2072341" indent="0">
              <a:buNone/>
              <a:defRPr sz="1500" b="1"/>
            </a:lvl6pPr>
            <a:lvl7pPr marL="2486809" indent="0">
              <a:buNone/>
              <a:defRPr sz="1500" b="1"/>
            </a:lvl7pPr>
            <a:lvl8pPr marL="2901277" indent="0">
              <a:buNone/>
              <a:defRPr sz="1500" b="1"/>
            </a:lvl8pPr>
            <a:lvl9pPr marL="331574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468" indent="0">
              <a:buNone/>
              <a:defRPr sz="1800" b="1"/>
            </a:lvl2pPr>
            <a:lvl3pPr marL="828936" indent="0">
              <a:buNone/>
              <a:defRPr sz="1600" b="1"/>
            </a:lvl3pPr>
            <a:lvl4pPr marL="1243404" indent="0">
              <a:buNone/>
              <a:defRPr sz="1500" b="1"/>
            </a:lvl4pPr>
            <a:lvl5pPr marL="1657872" indent="0">
              <a:buNone/>
              <a:defRPr sz="1500" b="1"/>
            </a:lvl5pPr>
            <a:lvl6pPr marL="2072341" indent="0">
              <a:buNone/>
              <a:defRPr sz="1500" b="1"/>
            </a:lvl6pPr>
            <a:lvl7pPr marL="2486809" indent="0">
              <a:buNone/>
              <a:defRPr sz="1500" b="1"/>
            </a:lvl7pPr>
            <a:lvl8pPr marL="2901277" indent="0">
              <a:buNone/>
              <a:defRPr sz="1500" b="1"/>
            </a:lvl8pPr>
            <a:lvl9pPr marL="331574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4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846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5" y="273633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7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468" indent="0">
              <a:buNone/>
              <a:defRPr sz="1100"/>
            </a:lvl2pPr>
            <a:lvl3pPr marL="828936" indent="0">
              <a:buNone/>
              <a:defRPr sz="900"/>
            </a:lvl3pPr>
            <a:lvl4pPr marL="1243404" indent="0">
              <a:buNone/>
              <a:defRPr sz="800"/>
            </a:lvl4pPr>
            <a:lvl5pPr marL="1657872" indent="0">
              <a:buNone/>
              <a:defRPr sz="800"/>
            </a:lvl5pPr>
            <a:lvl6pPr marL="2072341" indent="0">
              <a:buNone/>
              <a:defRPr sz="800"/>
            </a:lvl6pPr>
            <a:lvl7pPr marL="2486809" indent="0">
              <a:buNone/>
              <a:defRPr sz="800"/>
            </a:lvl7pPr>
            <a:lvl8pPr marL="2901277" indent="0">
              <a:buNone/>
              <a:defRPr sz="800"/>
            </a:lvl8pPr>
            <a:lvl9pPr marL="331574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061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5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5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468" indent="0">
              <a:buNone/>
              <a:defRPr sz="2500"/>
            </a:lvl2pPr>
            <a:lvl3pPr marL="828936" indent="0">
              <a:buNone/>
              <a:defRPr sz="2200"/>
            </a:lvl3pPr>
            <a:lvl4pPr marL="1243404" indent="0">
              <a:buNone/>
              <a:defRPr sz="1800"/>
            </a:lvl4pPr>
            <a:lvl5pPr marL="1657872" indent="0">
              <a:buNone/>
              <a:defRPr sz="1800"/>
            </a:lvl5pPr>
            <a:lvl6pPr marL="2072341" indent="0">
              <a:buNone/>
              <a:defRPr sz="1800"/>
            </a:lvl6pPr>
            <a:lvl7pPr marL="2486809" indent="0">
              <a:buNone/>
              <a:defRPr sz="1800"/>
            </a:lvl7pPr>
            <a:lvl8pPr marL="2901277" indent="0">
              <a:buNone/>
              <a:defRPr sz="1800"/>
            </a:lvl8pPr>
            <a:lvl9pPr marL="3315745" indent="0">
              <a:buNone/>
              <a:defRPr sz="1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5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468" indent="0">
              <a:buNone/>
              <a:defRPr sz="1100"/>
            </a:lvl2pPr>
            <a:lvl3pPr marL="828936" indent="0">
              <a:buNone/>
              <a:defRPr sz="900"/>
            </a:lvl3pPr>
            <a:lvl4pPr marL="1243404" indent="0">
              <a:buNone/>
              <a:defRPr sz="800"/>
            </a:lvl4pPr>
            <a:lvl5pPr marL="1657872" indent="0">
              <a:buNone/>
              <a:defRPr sz="800"/>
            </a:lvl5pPr>
            <a:lvl6pPr marL="2072341" indent="0">
              <a:buNone/>
              <a:defRPr sz="800"/>
            </a:lvl6pPr>
            <a:lvl7pPr marL="2486809" indent="0">
              <a:buNone/>
              <a:defRPr sz="800"/>
            </a:lvl7pPr>
            <a:lvl8pPr marL="2901277" indent="0">
              <a:buNone/>
              <a:defRPr sz="800"/>
            </a:lvl8pPr>
            <a:lvl9pPr marL="331574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2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568325"/>
            <a:ext cx="780256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458913"/>
            <a:ext cx="7802562" cy="476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40481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500" b="1">
          <a:solidFill>
            <a:srgbClr val="2323DC"/>
          </a:solidFill>
          <a:latin typeface="+mj-lt"/>
          <a:ea typeface="+mj-ea"/>
          <a:cs typeface="+mj-cs"/>
        </a:defRPr>
      </a:lvl1pPr>
      <a:lvl2pPr algn="l" defTabSz="40481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500" b="1">
          <a:solidFill>
            <a:srgbClr val="2323DC"/>
          </a:solidFill>
          <a:latin typeface="Arial" charset="0"/>
        </a:defRPr>
      </a:lvl2pPr>
      <a:lvl3pPr algn="l" defTabSz="40481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500" b="1">
          <a:solidFill>
            <a:srgbClr val="2323DC"/>
          </a:solidFill>
          <a:latin typeface="Arial" charset="0"/>
        </a:defRPr>
      </a:lvl3pPr>
      <a:lvl4pPr algn="l" defTabSz="40481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500" b="1">
          <a:solidFill>
            <a:srgbClr val="2323DC"/>
          </a:solidFill>
          <a:latin typeface="Arial" charset="0"/>
        </a:defRPr>
      </a:lvl4pPr>
      <a:lvl5pPr algn="l" defTabSz="40481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500" b="1">
          <a:solidFill>
            <a:srgbClr val="2323DC"/>
          </a:solidFill>
          <a:latin typeface="Arial" charset="0"/>
        </a:defRPr>
      </a:lvl5pPr>
      <a:lvl6pPr marL="414468" algn="l" defTabSz="407272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000">
          <a:solidFill>
            <a:srgbClr val="000000"/>
          </a:solidFill>
          <a:latin typeface="Times New Roman" pitchFamily="1" charset="0"/>
        </a:defRPr>
      </a:lvl6pPr>
      <a:lvl7pPr marL="828936" algn="l" defTabSz="407272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000">
          <a:solidFill>
            <a:srgbClr val="000000"/>
          </a:solidFill>
          <a:latin typeface="Times New Roman" pitchFamily="1" charset="0"/>
        </a:defRPr>
      </a:lvl7pPr>
      <a:lvl8pPr marL="1243404" algn="l" defTabSz="407272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000">
          <a:solidFill>
            <a:srgbClr val="000000"/>
          </a:solidFill>
          <a:latin typeface="Times New Roman" pitchFamily="1" charset="0"/>
        </a:defRPr>
      </a:lvl8pPr>
      <a:lvl9pPr marL="1657872" algn="l" defTabSz="407272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000">
          <a:solidFill>
            <a:srgbClr val="000000"/>
          </a:solidFill>
          <a:latin typeface="Times New Roman" pitchFamily="1" charset="0"/>
        </a:defRPr>
      </a:lvl9pPr>
    </p:titleStyle>
    <p:bodyStyle>
      <a:lvl1pPr marL="385763" indent="-292100" algn="l" defTabSz="404813" rtl="0" eaLnBrk="0" fontAlgn="base" hangingPunct="0">
        <a:lnSpc>
          <a:spcPct val="94000"/>
        </a:lnSpc>
        <a:spcBef>
          <a:spcPct val="0"/>
        </a:spcBef>
        <a:spcAft>
          <a:spcPts val="1263"/>
        </a:spcAft>
        <a:buClr>
          <a:srgbClr val="000000"/>
        </a:buClr>
        <a:buSzPct val="45000"/>
        <a:buFont typeface="StarSymbol" charset="0"/>
        <a:buChar char="●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777875" indent="-257175" algn="l" defTabSz="404813" rtl="0" eaLnBrk="0" fontAlgn="base" hangingPunct="0">
        <a:lnSpc>
          <a:spcPct val="94000"/>
        </a:lnSpc>
        <a:spcBef>
          <a:spcPct val="0"/>
        </a:spcBef>
        <a:spcAft>
          <a:spcPts val="1000"/>
        </a:spcAft>
        <a:buClr>
          <a:srgbClr val="000000"/>
        </a:buClr>
        <a:buSzPct val="75000"/>
        <a:buFont typeface="StarSymbol" charset="0"/>
        <a:buChar char="–"/>
        <a:defRPr sz="2500">
          <a:solidFill>
            <a:srgbClr val="000000"/>
          </a:solidFill>
          <a:latin typeface="+mn-lt"/>
        </a:defRPr>
      </a:lvl2pPr>
      <a:lvl3pPr marL="1169988" indent="-192088" algn="l" defTabSz="404813" rtl="0" eaLnBrk="0" fontAlgn="base" hangingPunct="0">
        <a:lnSpc>
          <a:spcPct val="94000"/>
        </a:lnSpc>
        <a:spcBef>
          <a:spcPct val="0"/>
        </a:spcBef>
        <a:spcAft>
          <a:spcPts val="750"/>
        </a:spcAft>
        <a:buClr>
          <a:srgbClr val="000000"/>
        </a:buClr>
        <a:buSzPct val="45000"/>
        <a:buFont typeface="StarSymbol" charset="0"/>
        <a:buChar char="●"/>
        <a:defRPr sz="1300">
          <a:solidFill>
            <a:srgbClr val="000000"/>
          </a:solidFill>
          <a:latin typeface="+mn-lt"/>
        </a:defRPr>
      </a:lvl3pPr>
      <a:lvl4pPr marL="1562100" indent="-190500" algn="l" defTabSz="404813" rtl="0" eaLnBrk="0" fontAlgn="base" hangingPunct="0">
        <a:lnSpc>
          <a:spcPct val="94000"/>
        </a:lnSpc>
        <a:spcBef>
          <a:spcPct val="0"/>
        </a:spcBef>
        <a:spcAft>
          <a:spcPts val="488"/>
        </a:spcAft>
        <a:buClr>
          <a:srgbClr val="000000"/>
        </a:buClr>
        <a:buSzPct val="75000"/>
        <a:buFont typeface="StarSymbol" charset="0"/>
        <a:buChar char="–"/>
        <a:defRPr sz="1100">
          <a:solidFill>
            <a:srgbClr val="000000"/>
          </a:solidFill>
          <a:latin typeface="+mn-lt"/>
        </a:defRPr>
      </a:lvl4pPr>
      <a:lvl5pPr marL="1952625" indent="-192088" algn="l" defTabSz="404813" rtl="0" eaLnBrk="0" fontAlgn="base" hangingPunct="0">
        <a:lnSpc>
          <a:spcPct val="94000"/>
        </a:lnSpc>
        <a:spcBef>
          <a:spcPct val="0"/>
        </a:spcBef>
        <a:spcAft>
          <a:spcPts val="225"/>
        </a:spcAft>
        <a:buClr>
          <a:srgbClr val="000000"/>
        </a:buClr>
        <a:buSzPct val="45000"/>
        <a:buFont typeface="StarSymbol" charset="0"/>
        <a:buChar char="●"/>
        <a:defRPr sz="1100">
          <a:solidFill>
            <a:srgbClr val="000000"/>
          </a:solidFill>
          <a:latin typeface="+mn-lt"/>
        </a:defRPr>
      </a:lvl5pPr>
      <a:lvl6pPr marL="2368803" indent="-194282" algn="l" defTabSz="407272" rtl="0" fontAlgn="base" hangingPunct="0">
        <a:lnSpc>
          <a:spcPct val="94000"/>
        </a:lnSpc>
        <a:spcBef>
          <a:spcPct val="0"/>
        </a:spcBef>
        <a:spcAft>
          <a:spcPts val="227"/>
        </a:spcAft>
        <a:buClr>
          <a:srgbClr val="000000"/>
        </a:buClr>
        <a:buSzPct val="45000"/>
        <a:buFont typeface="StarSymbol" charset="0"/>
        <a:buChar char="●"/>
        <a:defRPr sz="1100">
          <a:solidFill>
            <a:srgbClr val="000000"/>
          </a:solidFill>
          <a:latin typeface="+mn-lt"/>
        </a:defRPr>
      </a:lvl6pPr>
      <a:lvl7pPr marL="2783270" indent="-194282" algn="l" defTabSz="407272" rtl="0" fontAlgn="base" hangingPunct="0">
        <a:lnSpc>
          <a:spcPct val="94000"/>
        </a:lnSpc>
        <a:spcBef>
          <a:spcPct val="0"/>
        </a:spcBef>
        <a:spcAft>
          <a:spcPts val="227"/>
        </a:spcAft>
        <a:buClr>
          <a:srgbClr val="000000"/>
        </a:buClr>
        <a:buSzPct val="45000"/>
        <a:buFont typeface="StarSymbol" charset="0"/>
        <a:buChar char="●"/>
        <a:defRPr sz="1100">
          <a:solidFill>
            <a:srgbClr val="000000"/>
          </a:solidFill>
          <a:latin typeface="+mn-lt"/>
        </a:defRPr>
      </a:lvl7pPr>
      <a:lvl8pPr marL="3197735" indent="-194282" algn="l" defTabSz="407272" rtl="0" fontAlgn="base" hangingPunct="0">
        <a:lnSpc>
          <a:spcPct val="94000"/>
        </a:lnSpc>
        <a:spcBef>
          <a:spcPct val="0"/>
        </a:spcBef>
        <a:spcAft>
          <a:spcPts val="227"/>
        </a:spcAft>
        <a:buClr>
          <a:srgbClr val="000000"/>
        </a:buClr>
        <a:buSzPct val="45000"/>
        <a:buFont typeface="StarSymbol" charset="0"/>
        <a:buChar char="●"/>
        <a:defRPr sz="1100">
          <a:solidFill>
            <a:srgbClr val="000000"/>
          </a:solidFill>
          <a:latin typeface="+mn-lt"/>
        </a:defRPr>
      </a:lvl8pPr>
      <a:lvl9pPr marL="3612206" indent="-194282" algn="l" defTabSz="407272" rtl="0" fontAlgn="base" hangingPunct="0">
        <a:lnSpc>
          <a:spcPct val="94000"/>
        </a:lnSpc>
        <a:spcBef>
          <a:spcPct val="0"/>
        </a:spcBef>
        <a:spcAft>
          <a:spcPts val="227"/>
        </a:spcAft>
        <a:buClr>
          <a:srgbClr val="000000"/>
        </a:buClr>
        <a:buSzPct val="45000"/>
        <a:buFont typeface="StarSymbol" charset="0"/>
        <a:buChar char="●"/>
        <a:defRPr sz="11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468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8936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404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872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341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6809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1277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5745" algn="l" defTabSz="828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836712"/>
            <a:ext cx="7802562" cy="742950"/>
          </a:xfrm>
        </p:spPr>
        <p:txBody>
          <a:bodyPr/>
          <a:lstStyle/>
          <a:p>
            <a:pPr algn="ctr"/>
            <a:r>
              <a:rPr lang="en-US" sz="4400" dirty="0"/>
              <a:t>Heat exchange systems with </a:t>
            </a:r>
            <a:r>
              <a:rPr lang="en-US" sz="4400" dirty="0" smtClean="0"/>
              <a:t>minimal irreversibility</a:t>
            </a:r>
            <a:endParaRPr lang="da-DK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2656080" y="3094789"/>
            <a:ext cx="3831840" cy="1440160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 b="1" i="1" dirty="0">
                <a:solidFill>
                  <a:schemeClr val="tx1"/>
                </a:solidFill>
                <a:cs typeface="Arial" pitchFamily="34" charset="0"/>
              </a:rPr>
              <a:t>Bjarne Andresen</a:t>
            </a:r>
            <a:r>
              <a:rPr lang="en-GB" sz="3200" b="1" i="1" dirty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en-GB" sz="3200" b="1" i="1" dirty="0">
                <a:solidFill>
                  <a:schemeClr val="tx1"/>
                </a:solidFill>
                <a:cs typeface="Arial" pitchFamily="34" charset="0"/>
              </a:rPr>
            </a:br>
            <a:r>
              <a:rPr lang="en-GB" sz="1800" b="1" i="1" dirty="0">
                <a:solidFill>
                  <a:schemeClr val="tx1"/>
                </a:solidFill>
                <a:cs typeface="Arial" pitchFamily="34" charset="0"/>
              </a:rPr>
              <a:t>Niels Bohr </a:t>
            </a:r>
            <a: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  <a:t>Institute</a:t>
            </a:r>
            <a:b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  <a:t>University </a:t>
            </a:r>
            <a:r>
              <a:rPr lang="en-GB" sz="1800" b="1" i="1" dirty="0">
                <a:solidFill>
                  <a:schemeClr val="tx1"/>
                </a:solidFill>
                <a:cs typeface="Arial" pitchFamily="34" charset="0"/>
              </a:rPr>
              <a:t>of Copenhagen</a:t>
            </a:r>
            <a:br>
              <a:rPr lang="en-GB" sz="1800" b="1" i="1" dirty="0">
                <a:solidFill>
                  <a:schemeClr val="tx1"/>
                </a:solidFill>
                <a:cs typeface="Arial" pitchFamily="34" charset="0"/>
              </a:rPr>
            </a:br>
            <a: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  <a:t>Blegdamsvej 17</a:t>
            </a:r>
            <a:b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  <a:t>DK-2100 Copenhagen </a:t>
            </a:r>
            <a:r>
              <a:rPr lang="en-GB" sz="1800" b="1" i="1" dirty="0">
                <a:solidFill>
                  <a:schemeClr val="tx1"/>
                </a:solidFill>
                <a:cs typeface="Arial" pitchFamily="34" charset="0"/>
              </a:rPr>
              <a:t>Ø, </a:t>
            </a:r>
            <a:r>
              <a:rPr lang="en-GB" sz="1800" b="1" i="1" dirty="0" smtClean="0">
                <a:solidFill>
                  <a:schemeClr val="tx1"/>
                </a:solidFill>
                <a:cs typeface="Arial" pitchFamily="34" charset="0"/>
              </a:rPr>
              <a:t>Denmark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1259632" y="5099602"/>
            <a:ext cx="6624736" cy="1425742"/>
          </a:xfrm>
        </p:spPr>
        <p:txBody>
          <a:bodyPr/>
          <a:lstStyle/>
          <a:p>
            <a:pPr marL="0" indent="0" algn="ctr">
              <a:buNone/>
            </a:pPr>
            <a:r>
              <a:rPr lang="da-DK" sz="2400" b="1" i="1" dirty="0" smtClean="0"/>
              <a:t>Margarita A. </a:t>
            </a:r>
            <a:r>
              <a:rPr lang="da-DK" sz="2400" b="1" i="1" dirty="0" err="1" smtClean="0"/>
              <a:t>Zaeva</a:t>
            </a:r>
            <a:r>
              <a:rPr lang="da-DK" sz="2400" b="1" i="1" dirty="0" smtClean="0"/>
              <a:t>, Anatoly M. </a:t>
            </a:r>
            <a:r>
              <a:rPr lang="da-DK" sz="2400" b="1" i="1" dirty="0" err="1" smtClean="0"/>
              <a:t>Tsirlin</a:t>
            </a:r>
            <a:r>
              <a:rPr lang="da-DK" sz="2400" b="1" i="1" dirty="0" smtClean="0"/>
              <a:t/>
            </a:r>
            <a:br>
              <a:rPr lang="da-DK" sz="2400" b="1" i="1" dirty="0" smtClean="0"/>
            </a:br>
            <a:r>
              <a:rPr lang="en-US" sz="1800" b="1" i="1" dirty="0" smtClean="0"/>
              <a:t>Program </a:t>
            </a:r>
            <a:r>
              <a:rPr lang="en-US" sz="1800" b="1" i="1" dirty="0"/>
              <a:t>Systems Institute of </a:t>
            </a:r>
            <a:r>
              <a:rPr lang="en-US" sz="1800" b="1" i="1" dirty="0" smtClean="0"/>
              <a:t>RAS</a:t>
            </a:r>
            <a:br>
              <a:rPr lang="en-US" sz="1800" b="1" i="1" dirty="0" smtClean="0"/>
            </a:br>
            <a:r>
              <a:rPr lang="en-US" sz="1800" b="1" i="1" dirty="0" smtClean="0"/>
              <a:t>Petra </a:t>
            </a:r>
            <a:r>
              <a:rPr lang="en-US" sz="1800" b="1" i="1" dirty="0" err="1"/>
              <a:t>Pervogo</a:t>
            </a:r>
            <a:r>
              <a:rPr lang="en-US" sz="1800" b="1" i="1" dirty="0"/>
              <a:t> Str. </a:t>
            </a:r>
            <a:r>
              <a:rPr lang="en-US" sz="1800" b="1" i="1" dirty="0" smtClean="0"/>
              <a:t>4A</a:t>
            </a:r>
            <a:br>
              <a:rPr lang="en-US" sz="1800" b="1" i="1" dirty="0" smtClean="0"/>
            </a:br>
            <a:r>
              <a:rPr lang="en-US" sz="1800" b="1" i="1" dirty="0" smtClean="0"/>
              <a:t>RU-152020 </a:t>
            </a:r>
            <a:r>
              <a:rPr lang="en-US" sz="1800" b="1" i="1" dirty="0" err="1" smtClean="0"/>
              <a:t>Pereslavl-Zalessky</a:t>
            </a:r>
            <a:r>
              <a:rPr lang="en-US" sz="1800" b="1" i="1" dirty="0" smtClean="0"/>
              <a:t>, </a:t>
            </a:r>
            <a:r>
              <a:rPr lang="en-US" sz="1800" b="1" i="1" dirty="0"/>
              <a:t>Russia</a:t>
            </a:r>
            <a:endParaRPr lang="da-DK" sz="1800" b="1" i="1" dirty="0"/>
          </a:p>
        </p:txBody>
      </p:sp>
    </p:spTree>
    <p:extLst>
      <p:ext uri="{BB962C8B-B14F-4D97-AF65-F5344CB8AC3E}">
        <p14:creationId xmlns:p14="http://schemas.microsoft.com/office/powerpoint/2010/main" val="294845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 err="1" smtClean="0">
                <a:latin typeface="+mn-lt"/>
              </a:rPr>
              <a:t>Multi-stream</a:t>
            </a:r>
            <a:r>
              <a:rPr lang="da-DK" sz="2800" dirty="0" smtClean="0">
                <a:latin typeface="+mn-lt"/>
              </a:rPr>
              <a:t> </a:t>
            </a:r>
            <a:r>
              <a:rPr lang="da-DK" sz="2800" dirty="0" smtClean="0">
                <a:latin typeface="+mn-lt"/>
              </a:rPr>
              <a:t>systems – procedure</a:t>
            </a:r>
            <a:endParaRPr lang="da-DK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513" y="1617241"/>
            <a:ext cx="7500887" cy="4764087"/>
          </a:xfrm>
        </p:spPr>
        <p:txBody>
          <a:bodyPr/>
          <a:lstStyle/>
          <a:p>
            <a:r>
              <a:rPr lang="en-US" sz="1800" dirty="0" smtClean="0"/>
              <a:t>Consider </a:t>
            </a:r>
            <a:r>
              <a:rPr lang="en-US" sz="1800" dirty="0"/>
              <a:t>for calculational purposes a </a:t>
            </a:r>
            <a:r>
              <a:rPr lang="en-US" sz="1800" i="1" dirty="0"/>
              <a:t>dual-stream</a:t>
            </a:r>
            <a:r>
              <a:rPr lang="en-US" sz="1800" dirty="0"/>
              <a:t> </a:t>
            </a:r>
            <a:r>
              <a:rPr lang="en-US" sz="1800" dirty="0" smtClean="0"/>
              <a:t>heat transfer </a:t>
            </a:r>
            <a:r>
              <a:rPr lang="en-US" sz="1800" dirty="0"/>
              <a:t>system in which the cold stream has a variable </a:t>
            </a:r>
            <a:r>
              <a:rPr lang="en-US" sz="1800" dirty="0" smtClean="0"/>
              <a:t>heat capacity </a:t>
            </a:r>
            <a:r>
              <a:rPr lang="en-US" sz="1800" dirty="0"/>
              <a:t>rate and is </a:t>
            </a:r>
            <a:r>
              <a:rPr lang="en-US" sz="1800" i="1" dirty="0"/>
              <a:t>equivalent</a:t>
            </a:r>
            <a:r>
              <a:rPr lang="en-US" sz="1800" dirty="0"/>
              <a:t> to the cold streams of </a:t>
            </a:r>
            <a:r>
              <a:rPr lang="en-US" sz="1800" dirty="0" smtClean="0"/>
              <a:t>the </a:t>
            </a:r>
            <a:r>
              <a:rPr lang="en-US" sz="1800" i="1" dirty="0" smtClean="0"/>
              <a:t>multi-stream</a:t>
            </a:r>
            <a:r>
              <a:rPr lang="en-US" sz="1800" dirty="0" smtClean="0"/>
              <a:t> </a:t>
            </a:r>
            <a:r>
              <a:rPr lang="en-US" sz="1800" dirty="0"/>
              <a:t>system being </a:t>
            </a:r>
            <a:r>
              <a:rPr lang="en-US" sz="1800" dirty="0" smtClean="0"/>
              <a:t>synthesized.</a:t>
            </a:r>
          </a:p>
          <a:p>
            <a:r>
              <a:rPr lang="en-US" sz="1800" dirty="0"/>
              <a:t>W</a:t>
            </a:r>
            <a:r>
              <a:rPr lang="en-US" sz="1800" dirty="0" smtClean="0"/>
              <a:t>rite </a:t>
            </a:r>
            <a:r>
              <a:rPr lang="en-US" sz="1800" dirty="0"/>
              <a:t>down the conditions under which the </a:t>
            </a:r>
            <a:r>
              <a:rPr lang="en-US" sz="1800" dirty="0" smtClean="0"/>
              <a:t>designed system </a:t>
            </a:r>
            <a:r>
              <a:rPr lang="en-US" sz="1800" dirty="0"/>
              <a:t>is </a:t>
            </a:r>
            <a:r>
              <a:rPr lang="en-US" sz="1800" i="1" dirty="0"/>
              <a:t>thermodynamically equivalent </a:t>
            </a:r>
            <a:r>
              <a:rPr lang="en-US" sz="1800" dirty="0"/>
              <a:t>to a system </a:t>
            </a:r>
            <a:r>
              <a:rPr lang="en-US" sz="1800" dirty="0" smtClean="0"/>
              <a:t>consisting </a:t>
            </a:r>
            <a:r>
              <a:rPr lang="en-US" sz="1800" dirty="0"/>
              <a:t>of dual-stream heat exchangers, each of </a:t>
            </a:r>
            <a:r>
              <a:rPr lang="en-US" sz="1800" dirty="0" smtClean="0"/>
              <a:t>which receives </a:t>
            </a:r>
            <a:r>
              <a:rPr lang="en-US" sz="1800" dirty="0"/>
              <a:t>one cold </a:t>
            </a:r>
            <a:r>
              <a:rPr lang="en-US" sz="1800" dirty="0" smtClean="0"/>
              <a:t>stream.</a:t>
            </a:r>
          </a:p>
          <a:p>
            <a:r>
              <a:rPr lang="en-US" sz="1800" dirty="0"/>
              <a:t>S</a:t>
            </a:r>
            <a:r>
              <a:rPr lang="en-US" sz="1800" dirty="0" smtClean="0"/>
              <a:t>olve </a:t>
            </a:r>
            <a:r>
              <a:rPr lang="en-US" sz="1800" dirty="0"/>
              <a:t>the problem of </a:t>
            </a:r>
            <a:r>
              <a:rPr lang="en-US" sz="1800" i="1" dirty="0"/>
              <a:t>minimal dissipation for the </a:t>
            </a:r>
            <a:r>
              <a:rPr lang="en-US" sz="1800" i="1" dirty="0" smtClean="0"/>
              <a:t>calculational </a:t>
            </a:r>
            <a:r>
              <a:rPr lang="en-US" sz="1800" i="1" dirty="0"/>
              <a:t>dual-stream </a:t>
            </a:r>
            <a:r>
              <a:rPr lang="en-US" sz="1800" i="1" dirty="0" smtClean="0"/>
              <a:t>system.</a:t>
            </a:r>
          </a:p>
          <a:p>
            <a:r>
              <a:rPr lang="en-US" sz="1800" dirty="0"/>
              <a:t>S</a:t>
            </a:r>
            <a:r>
              <a:rPr lang="en-US" sz="1800" dirty="0" smtClean="0"/>
              <a:t>elect </a:t>
            </a:r>
            <a:r>
              <a:rPr lang="en-US" sz="1800" dirty="0"/>
              <a:t>the parameters of a multi-stream system (heat loads</a:t>
            </a:r>
            <a:r>
              <a:rPr lang="en-US" sz="1800" dirty="0" smtClean="0"/>
              <a:t>, heat </a:t>
            </a:r>
            <a:r>
              <a:rPr lang="en-US" sz="1800" dirty="0"/>
              <a:t>transfer coefficients, heat capacity rates of </a:t>
            </a:r>
            <a:r>
              <a:rPr lang="en-US" sz="1800" dirty="0" smtClean="0"/>
              <a:t>controlled streams</a:t>
            </a:r>
            <a:r>
              <a:rPr lang="en-US" sz="1800" dirty="0"/>
              <a:t>) so that it is </a:t>
            </a:r>
            <a:r>
              <a:rPr lang="en-US" sz="1800" i="1" dirty="0"/>
              <a:t>thermodynamically equivalent</a:t>
            </a:r>
            <a:r>
              <a:rPr lang="en-US" sz="1800" dirty="0"/>
              <a:t> to </a:t>
            </a:r>
            <a:r>
              <a:rPr lang="en-US" sz="1800" dirty="0" smtClean="0"/>
              <a:t>the calculated </a:t>
            </a:r>
            <a:r>
              <a:rPr lang="en-US" sz="1800" dirty="0"/>
              <a:t>dual-stream system with minimal dissipation.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28173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Example</a:t>
            </a:r>
            <a:r>
              <a:rPr lang="da-DK" dirty="0" smtClean="0"/>
              <a:t> – 3 </a:t>
            </a:r>
            <a:r>
              <a:rPr lang="da-DK" dirty="0" err="1" smtClean="0"/>
              <a:t>multi-stream</a:t>
            </a:r>
            <a:r>
              <a:rPr lang="da-DK" dirty="0" smtClean="0"/>
              <a:t> heat </a:t>
            </a:r>
            <a:r>
              <a:rPr lang="da-DK" dirty="0" err="1" smtClean="0"/>
              <a:t>exchangers</a:t>
            </a:r>
            <a:endParaRPr lang="da-DK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4804" t="13260" r="2322" b="749"/>
          <a:stretch/>
        </p:blipFill>
        <p:spPr>
          <a:xfrm>
            <a:off x="1692474" y="1772816"/>
            <a:ext cx="576064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771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71513" y="404664"/>
            <a:ext cx="7802562" cy="742950"/>
          </a:xfrm>
        </p:spPr>
        <p:txBody>
          <a:bodyPr/>
          <a:lstStyle/>
          <a:p>
            <a:pPr eaLnBrk="1"/>
            <a:r>
              <a:rPr lang="en-US" sz="2800" dirty="0" smtClean="0">
                <a:latin typeface="+mn-lt"/>
              </a:rPr>
              <a:t>Conclusions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smtClean="0"/>
              <a:t>General optimality conditions </a:t>
            </a:r>
            <a:r>
              <a:rPr lang="en-US" sz="2000" dirty="0" smtClean="0"/>
              <a:t>are derived for a wide range of types of heat </a:t>
            </a:r>
            <a:r>
              <a:rPr lang="en-US" sz="2000" dirty="0"/>
              <a:t>exchange dependencies on T (e.g. </a:t>
            </a:r>
            <a:r>
              <a:rPr lang="en-US" sz="2000" dirty="0" smtClean="0"/>
              <a:t>Newtonian, </a:t>
            </a:r>
            <a:r>
              <a:rPr lang="en-US" sz="2000" dirty="0"/>
              <a:t>Fourier, </a:t>
            </a:r>
            <a:r>
              <a:rPr lang="en-US" sz="2000" dirty="0" smtClean="0"/>
              <a:t>radiative). A total heat transfer coefficient (“HX area”) is available as well as a total heat load (from the utility supplier).</a:t>
            </a:r>
          </a:p>
          <a:p>
            <a:r>
              <a:rPr lang="en-US" sz="2000" dirty="0" smtClean="0"/>
              <a:t>Phase change is allowed in the heat exchange streams.</a:t>
            </a:r>
          </a:p>
          <a:p>
            <a:r>
              <a:rPr lang="en-US" sz="2000" dirty="0" smtClean="0"/>
              <a:t>The concept of </a:t>
            </a:r>
            <a:r>
              <a:rPr lang="en-US" sz="2000" i="1" dirty="0" smtClean="0"/>
              <a:t>thermodynamic equivalence </a:t>
            </a:r>
            <a:r>
              <a:rPr lang="en-US" sz="2000" dirty="0" smtClean="0"/>
              <a:t>of multi-stream systems allows a combined optimization of multi-stream counter current heat exchange systems.</a:t>
            </a:r>
          </a:p>
          <a:p>
            <a:endParaRPr lang="da-DK" dirty="0"/>
          </a:p>
          <a:p>
            <a:pPr marL="93663" indent="0">
              <a:buNone/>
            </a:pPr>
            <a:endParaRPr lang="da-DK" dirty="0" smtClean="0"/>
          </a:p>
          <a:p>
            <a:pPr marL="93663" indent="0">
              <a:buNone/>
            </a:pPr>
            <a:endParaRPr lang="da-DK" dirty="0" smtClean="0"/>
          </a:p>
          <a:p>
            <a:pPr marL="93663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M. A. </a:t>
            </a:r>
            <a:r>
              <a:rPr lang="en-US" sz="1600" dirty="0" err="1">
                <a:solidFill>
                  <a:srgbClr val="00B0F0"/>
                </a:solidFill>
              </a:rPr>
              <a:t>Zaeva</a:t>
            </a:r>
            <a:r>
              <a:rPr lang="en-US" sz="1600" dirty="0">
                <a:solidFill>
                  <a:srgbClr val="00B0F0"/>
                </a:solidFill>
              </a:rPr>
              <a:t>, B. Andresen, A. M. </a:t>
            </a:r>
            <a:r>
              <a:rPr lang="en-US" sz="1600" dirty="0" err="1">
                <a:solidFill>
                  <a:srgbClr val="00B0F0"/>
                </a:solidFill>
              </a:rPr>
              <a:t>Tsirlin</a:t>
            </a:r>
            <a:r>
              <a:rPr lang="en-US" sz="1600" dirty="0">
                <a:solidFill>
                  <a:srgbClr val="00B0F0"/>
                </a:solidFill>
              </a:rPr>
              <a:t>: Heat exchange systems with minimal irreversibility; Chem. Eng. Res. Design 171, 317–326 (2021).</a:t>
            </a:r>
            <a:endParaRPr lang="da-DK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2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719" y="548747"/>
            <a:ext cx="7802562" cy="742950"/>
          </a:xfrm>
        </p:spPr>
        <p:txBody>
          <a:bodyPr/>
          <a:lstStyle/>
          <a:p>
            <a:r>
              <a:rPr lang="en-US" sz="2800" dirty="0" err="1" smtClean="0">
                <a:latin typeface="+mn-lt"/>
              </a:rPr>
              <a:t>Tsirlin’s</a:t>
            </a:r>
            <a:r>
              <a:rPr lang="en-US" sz="2800" dirty="0" smtClean="0">
                <a:latin typeface="+mn-lt"/>
              </a:rPr>
              <a:t> approach to optimization</a:t>
            </a:r>
            <a:endParaRPr lang="en-US" sz="28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719" y="1412776"/>
            <a:ext cx="72900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+mn-lt"/>
              </a:rPr>
              <a:t>Min dissipation vs. max speed: Finite-time thermodynamics (FTT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).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+mn-lt"/>
              </a:rPr>
              <a:t>Min exergy loss = min entropy production.</a:t>
            </a:r>
          </a:p>
          <a:p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+mn-lt"/>
              </a:rPr>
              <a:t>Q: Without specifying engineering details, find the least lossy design: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1800" i="1" dirty="0">
                <a:latin typeface="+mn-lt"/>
              </a:rPr>
              <a:t>Which conditions must be met by the heat </a:t>
            </a:r>
            <a:r>
              <a:rPr lang="en-US" sz="1800" i="1" dirty="0" smtClean="0">
                <a:latin typeface="+mn-lt"/>
              </a:rPr>
              <a:t>exchange system such </a:t>
            </a:r>
            <a:r>
              <a:rPr lang="en-US" sz="1800" i="1" dirty="0">
                <a:latin typeface="+mn-lt"/>
              </a:rPr>
              <a:t>that the production of entropy in it (and hence the </a:t>
            </a:r>
            <a:r>
              <a:rPr lang="en-US" sz="1800" i="1" dirty="0" smtClean="0">
                <a:latin typeface="+mn-lt"/>
              </a:rPr>
              <a:t>loss of </a:t>
            </a:r>
            <a:r>
              <a:rPr lang="en-US" sz="1800" i="1" dirty="0">
                <a:latin typeface="+mn-lt"/>
              </a:rPr>
              <a:t>exergy) is minimal under the given </a:t>
            </a:r>
            <a:r>
              <a:rPr lang="en-US" sz="1800" i="1" dirty="0" smtClean="0">
                <a:latin typeface="+mn-lt"/>
              </a:rPr>
              <a:t>restrictions</a:t>
            </a:r>
            <a:r>
              <a:rPr lang="en-US" sz="1800" i="1" dirty="0" smtClean="0">
                <a:latin typeface="+mn-lt"/>
              </a:rPr>
              <a:t>?</a:t>
            </a: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+mn-lt"/>
              </a:rPr>
              <a:t>Many previous attempts under different assumptions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, e.g.</a:t>
            </a:r>
          </a:p>
          <a:p>
            <a:pPr lvl="1"/>
            <a:r>
              <a:rPr lang="en-US" sz="1800" dirty="0" err="1" smtClean="0">
                <a:solidFill>
                  <a:schemeClr val="tx1"/>
                </a:solidFill>
                <a:latin typeface="+mn-lt"/>
              </a:rPr>
              <a:t>Tondeur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</a:rPr>
              <a:t>Kvaalen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(1987): 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</a:rPr>
              <a:t>const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rate of entropy production</a:t>
            </a:r>
          </a:p>
          <a:p>
            <a:pPr lvl="1"/>
            <a:r>
              <a:rPr lang="fi-FI" sz="1800" dirty="0" smtClean="0">
                <a:solidFill>
                  <a:schemeClr val="tx1"/>
                </a:solidFill>
                <a:latin typeface="+mn-lt"/>
              </a:rPr>
              <a:t>Tsirlin, Mironova, Amelkin, Kazakov (1998): arbitrary kinetics</a:t>
            </a:r>
          </a:p>
          <a:p>
            <a:pPr lvl="1"/>
            <a:r>
              <a:rPr lang="fi-FI" sz="1800" dirty="0">
                <a:solidFill>
                  <a:schemeClr val="tx1"/>
                </a:solidFill>
                <a:latin typeface="+mn-lt"/>
              </a:rPr>
              <a:t>Tsirlin</a:t>
            </a:r>
            <a:r>
              <a:rPr lang="fi-FI" sz="1800" dirty="0" smtClean="0">
                <a:solidFill>
                  <a:schemeClr val="tx1"/>
                </a:solidFill>
                <a:latin typeface="+mn-lt"/>
              </a:rPr>
              <a:t>, Kazakov, Kolinko (2003): micro-economics</a:t>
            </a:r>
          </a:p>
          <a:p>
            <a:endParaRPr lang="fi-FI" sz="1800" dirty="0" smtClean="0">
              <a:solidFill>
                <a:schemeClr val="tx1"/>
              </a:solidFill>
              <a:latin typeface="+mn-lt"/>
            </a:endParaRPr>
          </a:p>
          <a:p>
            <a:r>
              <a:rPr lang="fi-FI" sz="1800" dirty="0" smtClean="0">
                <a:solidFill>
                  <a:schemeClr val="tx1"/>
                </a:solidFill>
                <a:latin typeface="+mn-lt"/>
              </a:rPr>
              <a:t>Pinch analysis [Linnhoff, Hindmarsh (1983)] via (T,Q) plots assuming </a:t>
            </a:r>
            <a:r>
              <a:rPr lang="fi-FI" sz="1800" i="1" dirty="0" smtClean="0">
                <a:solidFill>
                  <a:schemeClr val="tx1"/>
                </a:solidFill>
                <a:latin typeface="+mn-lt"/>
              </a:rPr>
              <a:t>fixed size heat exchangers</a:t>
            </a:r>
            <a:r>
              <a:rPr lang="fi-FI" sz="1800" dirty="0" smtClean="0">
                <a:solidFill>
                  <a:schemeClr val="tx1"/>
                </a:solidFill>
                <a:latin typeface="+mn-lt"/>
              </a:rPr>
              <a:t>. – I.e. components off the shelf.</a:t>
            </a:r>
          </a:p>
          <a:p>
            <a:r>
              <a:rPr lang="fi-FI" sz="1800" dirty="0" smtClean="0">
                <a:solidFill>
                  <a:schemeClr val="tx1"/>
                </a:solidFill>
                <a:latin typeface="+mn-lt"/>
              </a:rPr>
              <a:t>By contrast we assume fixed </a:t>
            </a:r>
            <a:r>
              <a:rPr lang="fi-FI" sz="1800" i="1" dirty="0" smtClean="0">
                <a:solidFill>
                  <a:schemeClr val="tx1"/>
                </a:solidFill>
                <a:latin typeface="+mn-lt"/>
              </a:rPr>
              <a:t>total amount of heat exchange capability</a:t>
            </a:r>
            <a:r>
              <a:rPr lang="fi-FI" sz="1800" dirty="0" smtClean="0">
                <a:solidFill>
                  <a:schemeClr val="tx1"/>
                </a:solidFill>
                <a:latin typeface="+mn-lt"/>
              </a:rPr>
              <a:t>.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– I.e. new component designs.</a:t>
            </a:r>
            <a:endParaRPr lang="fi-FI" sz="1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  <p:sp>
        <p:nvSpPr>
          <p:cNvPr id="7" name="Rectangle 6"/>
          <p:cNvSpPr/>
          <p:nvPr/>
        </p:nvSpPr>
        <p:spPr>
          <a:xfrm>
            <a:off x="3347864" y="417988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  <p:sp>
        <p:nvSpPr>
          <p:cNvPr id="9" name="Rectangle 8"/>
          <p:cNvSpPr/>
          <p:nvPr/>
        </p:nvSpPr>
        <p:spPr>
          <a:xfrm>
            <a:off x="2592288" y="364502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10473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719" y="548747"/>
            <a:ext cx="7802562" cy="742950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Simple heat exchanger</a:t>
            </a:r>
            <a:endParaRPr lang="en-US" sz="28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135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  <p:sp>
        <p:nvSpPr>
          <p:cNvPr id="7" name="Rectangle 6"/>
          <p:cNvSpPr/>
          <p:nvPr/>
        </p:nvSpPr>
        <p:spPr>
          <a:xfrm>
            <a:off x="3347864" y="417988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  <p:sp>
        <p:nvSpPr>
          <p:cNvPr id="9" name="Rectangle 8"/>
          <p:cNvSpPr/>
          <p:nvPr/>
        </p:nvSpPr>
        <p:spPr>
          <a:xfrm>
            <a:off x="2592288" y="364502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a-DK" sz="2400" dirty="0"/>
          </a:p>
          <a:p>
            <a:endParaRPr lang="da-DK" sz="2400" dirty="0"/>
          </a:p>
        </p:txBody>
      </p:sp>
      <p:pic>
        <p:nvPicPr>
          <p:cNvPr id="2140" name="Picture 213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801"/>
          <a:stretch/>
        </p:blipFill>
        <p:spPr>
          <a:xfrm>
            <a:off x="954323" y="2011797"/>
            <a:ext cx="7235354" cy="1777244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 bwMode="auto">
          <a:xfrm>
            <a:off x="1619672" y="4179885"/>
            <a:ext cx="1656184" cy="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47864" y="3933056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latin typeface="+mn-lt"/>
              </a:rPr>
              <a:t>x</a:t>
            </a:r>
            <a:endParaRPr lang="da-DK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38226" y="4848225"/>
            <a:ext cx="56940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 smtClean="0">
                <a:latin typeface="+mn-lt"/>
              </a:rPr>
              <a:t>x	distance </a:t>
            </a:r>
            <a:r>
              <a:rPr lang="da-DK" sz="1800" dirty="0" err="1" smtClean="0">
                <a:latin typeface="+mn-lt"/>
              </a:rPr>
              <a:t>along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path</a:t>
            </a:r>
            <a:endParaRPr lang="da-DK" sz="1800" dirty="0" smtClean="0">
              <a:latin typeface="+mn-lt"/>
            </a:endParaRPr>
          </a:p>
          <a:p>
            <a:r>
              <a:rPr lang="da-DK" sz="1800" dirty="0" smtClean="0">
                <a:latin typeface="+mn-lt"/>
              </a:rPr>
              <a:t>F(x)	heat </a:t>
            </a:r>
            <a:r>
              <a:rPr lang="da-DK" sz="1800" dirty="0" err="1" smtClean="0">
                <a:latin typeface="+mn-lt"/>
              </a:rPr>
              <a:t>exchange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area</a:t>
            </a:r>
            <a:endParaRPr lang="da-DK" sz="1800" dirty="0" smtClean="0">
              <a:latin typeface="+mn-lt"/>
            </a:endParaRPr>
          </a:p>
          <a:p>
            <a:r>
              <a:rPr lang="da-DK" sz="1800" dirty="0" smtClean="0">
                <a:latin typeface="+mn-lt"/>
              </a:rPr>
              <a:t>T(x)	temperatures</a:t>
            </a:r>
          </a:p>
          <a:p>
            <a:r>
              <a:rPr lang="da-DK" sz="1800" dirty="0" smtClean="0">
                <a:latin typeface="+mn-lt"/>
              </a:rPr>
              <a:t>… all monotonic </a:t>
            </a:r>
            <a:r>
              <a:rPr lang="da-DK" sz="1800" dirty="0" err="1" smtClean="0">
                <a:latin typeface="+mn-lt"/>
              </a:rPr>
              <a:t>functions</a:t>
            </a:r>
            <a:r>
              <a:rPr lang="da-DK" sz="1800" dirty="0" smtClean="0">
                <a:latin typeface="+mn-lt"/>
              </a:rPr>
              <a:t> of x</a:t>
            </a:r>
          </a:p>
          <a:p>
            <a:r>
              <a:rPr lang="da-DK" sz="1800" dirty="0" smtClean="0">
                <a:latin typeface="+mn-lt"/>
              </a:rPr>
              <a:t>q(x</a:t>
            </a:r>
            <a:r>
              <a:rPr lang="da-DK" sz="1800" dirty="0">
                <a:latin typeface="+mn-lt"/>
              </a:rPr>
              <a:t>)	heat transfer </a:t>
            </a:r>
            <a:r>
              <a:rPr lang="da-DK" sz="1800" dirty="0" smtClean="0">
                <a:latin typeface="+mn-lt"/>
              </a:rPr>
              <a:t>rate</a:t>
            </a:r>
            <a:endParaRPr lang="da-DK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937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71513" y="404664"/>
            <a:ext cx="7802562" cy="742950"/>
          </a:xfrm>
        </p:spPr>
        <p:txBody>
          <a:bodyPr/>
          <a:lstStyle/>
          <a:p>
            <a:pPr eaLnBrk="1"/>
            <a:r>
              <a:rPr lang="en-US" sz="2800" dirty="0" smtClean="0">
                <a:latin typeface="+mn-lt"/>
              </a:rPr>
              <a:t>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1513" y="1392446"/>
            <a:ext cx="78488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b="1" dirty="0" smtClean="0">
                <a:latin typeface="+mn-lt"/>
              </a:rPr>
              <a:t>Objective: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smtClean="0">
                <a:latin typeface="+mn-lt"/>
              </a:rPr>
              <a:t>min </a:t>
            </a:r>
            <a:r>
              <a:rPr lang="da-DK" sz="1800" dirty="0" err="1" smtClean="0">
                <a:latin typeface="+mn-lt"/>
              </a:rPr>
              <a:t>entropy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production</a:t>
            </a:r>
            <a:r>
              <a:rPr lang="da-DK" sz="1800" dirty="0" smtClean="0">
                <a:latin typeface="+mn-lt"/>
              </a:rPr>
              <a:t> rate </a:t>
            </a:r>
            <a:r>
              <a:rPr lang="da-DK" sz="1800" dirty="0" smtClean="0">
                <a:latin typeface="+mn-lt"/>
                <a:sym typeface="Symbol" panose="05050102010706020507" pitchFamily="18" charset="2"/>
              </a:rPr>
              <a:t>*</a:t>
            </a:r>
            <a:endParaRPr lang="da-DK" sz="1800" dirty="0" smtClean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r>
              <a:rPr lang="da-DK" sz="1800" b="1" dirty="0" smtClean="0">
                <a:latin typeface="+mn-lt"/>
              </a:rPr>
              <a:t>Given: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smtClean="0">
                <a:latin typeface="+mn-lt"/>
              </a:rPr>
              <a:t>total heat </a:t>
            </a:r>
            <a:r>
              <a:rPr lang="da-DK" sz="1800" dirty="0" err="1" smtClean="0">
                <a:latin typeface="+mn-lt"/>
              </a:rPr>
              <a:t>conductance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K</a:t>
            </a:r>
            <a:r>
              <a:rPr lang="da-DK" sz="2400" baseline="-25000" dirty="0" err="1" smtClean="0">
                <a:latin typeface="+mn-lt"/>
              </a:rPr>
              <a:t>tot</a:t>
            </a:r>
            <a:endParaRPr lang="da-DK" sz="24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smtClean="0">
                <a:latin typeface="+mn-lt"/>
              </a:rPr>
              <a:t>total heat load </a:t>
            </a:r>
            <a:r>
              <a:rPr lang="da-DK" sz="1800" dirty="0" err="1" smtClean="0">
                <a:latin typeface="+mn-lt"/>
              </a:rPr>
              <a:t>Q</a:t>
            </a:r>
            <a:r>
              <a:rPr lang="da-DK" sz="2400" baseline="-25000" dirty="0" err="1" smtClean="0">
                <a:latin typeface="+mn-lt"/>
              </a:rPr>
              <a:t>tot</a:t>
            </a:r>
            <a:endParaRPr lang="da-DK" sz="24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err="1" smtClean="0">
                <a:latin typeface="+mn-lt"/>
              </a:rPr>
              <a:t>some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inlet</a:t>
            </a:r>
            <a:r>
              <a:rPr lang="da-DK" sz="1800" dirty="0" smtClean="0">
                <a:latin typeface="+mn-lt"/>
              </a:rPr>
              <a:t> and </a:t>
            </a:r>
            <a:r>
              <a:rPr lang="da-DK" sz="1800" dirty="0" err="1" smtClean="0">
                <a:latin typeface="+mn-lt"/>
              </a:rPr>
              <a:t>outlet</a:t>
            </a:r>
            <a:r>
              <a:rPr lang="da-DK" sz="1800" dirty="0" smtClean="0">
                <a:latin typeface="+mn-lt"/>
              </a:rPr>
              <a:t> temperatures T</a:t>
            </a:r>
            <a:r>
              <a:rPr lang="da-DK" sz="2400" baseline="40000" dirty="0" smtClean="0">
                <a:latin typeface="+mn-lt"/>
              </a:rPr>
              <a:t>in/out</a:t>
            </a:r>
          </a:p>
          <a:p>
            <a:endParaRPr lang="da-DK" sz="1800" dirty="0">
              <a:latin typeface="+mn-lt"/>
            </a:endParaRPr>
          </a:p>
          <a:p>
            <a:r>
              <a:rPr lang="da-DK" sz="1800" b="1" dirty="0" err="1" smtClean="0">
                <a:latin typeface="+mn-lt"/>
              </a:rPr>
              <a:t>Varying</a:t>
            </a:r>
            <a:r>
              <a:rPr lang="da-DK" sz="1800" b="1" dirty="0" smtClean="0">
                <a:latin typeface="+mn-lt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err="1" smtClean="0">
                <a:latin typeface="+mn-lt"/>
              </a:rPr>
              <a:t>local</a:t>
            </a:r>
            <a:r>
              <a:rPr lang="da-DK" sz="1800" dirty="0" smtClean="0">
                <a:latin typeface="+mn-lt"/>
              </a:rPr>
              <a:t> heat conductances K</a:t>
            </a:r>
            <a:endParaRPr lang="da-DK" sz="1800" baseline="-250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err="1" smtClean="0">
                <a:latin typeface="+mn-lt"/>
              </a:rPr>
              <a:t>local</a:t>
            </a:r>
            <a:r>
              <a:rPr lang="da-DK" sz="1800" dirty="0" smtClean="0">
                <a:latin typeface="+mn-lt"/>
              </a:rPr>
              <a:t> heat </a:t>
            </a:r>
            <a:r>
              <a:rPr lang="da-DK" sz="1800" dirty="0" err="1" smtClean="0">
                <a:latin typeface="+mn-lt"/>
              </a:rPr>
              <a:t>capacity</a:t>
            </a:r>
            <a:r>
              <a:rPr lang="da-DK" sz="1800" dirty="0" smtClean="0">
                <a:latin typeface="+mn-lt"/>
              </a:rPr>
              <a:t> rates W=</a:t>
            </a:r>
            <a:r>
              <a:rPr lang="da-DK" sz="1800" dirty="0" err="1" smtClean="0">
                <a:latin typeface="+mn-lt"/>
              </a:rPr>
              <a:t>g·C</a:t>
            </a:r>
            <a:endParaRPr lang="da-DK" sz="1800" dirty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r>
              <a:rPr lang="da-DK" sz="1800" b="1" dirty="0" err="1" smtClean="0">
                <a:latin typeface="+mn-lt"/>
              </a:rPr>
              <a:t>Allowing</a:t>
            </a:r>
            <a:r>
              <a:rPr lang="da-DK" sz="1800" b="1" dirty="0" smtClean="0">
                <a:latin typeface="+mn-lt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smtClean="0">
                <a:latin typeface="+mn-lt"/>
              </a:rPr>
              <a:t>multiple </a:t>
            </a:r>
            <a:r>
              <a:rPr lang="da-DK" sz="1800" dirty="0" err="1" smtClean="0">
                <a:latin typeface="+mn-lt"/>
              </a:rPr>
              <a:t>streams</a:t>
            </a:r>
            <a:endParaRPr lang="da-DK" sz="18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 err="1" smtClean="0">
                <a:latin typeface="+mn-lt"/>
              </a:rPr>
              <a:t>phase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err="1" smtClean="0">
                <a:latin typeface="+mn-lt"/>
              </a:rPr>
              <a:t>change</a:t>
            </a:r>
            <a:endParaRPr lang="da-DK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571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640"/>
            <a:ext cx="6934200" cy="990600"/>
          </a:xfrm>
        </p:spPr>
        <p:txBody>
          <a:bodyPr/>
          <a:lstStyle/>
          <a:p>
            <a:pPr indent="0" eaLnBrk="1" hangingPunct="1">
              <a:defRPr/>
            </a:pPr>
            <a:r>
              <a:rPr lang="en-US" sz="2800" dirty="0" smtClean="0">
                <a:latin typeface="+mn-lt"/>
                <a:cs typeface="Arial" charset="0"/>
              </a:rPr>
              <a:t>Thermal conductance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658411"/>
            <a:ext cx="610168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da-DK" sz="1800" dirty="0" smtClean="0">
                <a:latin typeface="+mn-lt"/>
              </a:rPr>
              <a:t>Heat flow	q(T</a:t>
            </a:r>
            <a:r>
              <a:rPr lang="da-DK" sz="2400" baseline="-25000" dirty="0" smtClean="0">
                <a:latin typeface="+mn-lt"/>
              </a:rPr>
              <a:t>+</a:t>
            </a:r>
            <a:r>
              <a:rPr lang="da-DK" sz="1800" dirty="0" smtClean="0">
                <a:latin typeface="+mn-lt"/>
              </a:rPr>
              <a:t>, T_) = </a:t>
            </a:r>
            <a:r>
              <a:rPr lang="da-DK" sz="1800" dirty="0" err="1" smtClean="0">
                <a:latin typeface="+mn-lt"/>
              </a:rPr>
              <a:t>k</a:t>
            </a:r>
            <a:r>
              <a:rPr lang="da-DK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da-DK" sz="1800" dirty="0" err="1" smtClean="0">
                <a:latin typeface="+mn-lt"/>
              </a:rPr>
              <a:t>z</a:t>
            </a:r>
            <a:r>
              <a:rPr lang="da-DK" sz="1800" dirty="0" smtClean="0">
                <a:latin typeface="+mn-lt"/>
              </a:rPr>
              <a:t>(T</a:t>
            </a:r>
            <a:r>
              <a:rPr lang="da-DK" sz="2400" baseline="-25000" dirty="0" smtClean="0">
                <a:latin typeface="+mn-lt"/>
              </a:rPr>
              <a:t>+</a:t>
            </a:r>
            <a:r>
              <a:rPr lang="da-DK" sz="1800" dirty="0" smtClean="0">
                <a:latin typeface="+mn-lt"/>
              </a:rPr>
              <a:t>, </a:t>
            </a:r>
            <a:r>
              <a:rPr lang="da-DK" sz="1800" dirty="0" smtClean="0">
                <a:latin typeface="+mn-lt"/>
              </a:rPr>
              <a:t>T_)</a:t>
            </a:r>
            <a:endParaRPr lang="da-DK" sz="1800" dirty="0" smtClean="0"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da-DK" sz="1800" dirty="0" smtClean="0">
                <a:latin typeface="+mn-lt"/>
              </a:rPr>
              <a:t>		(monotonic in </a:t>
            </a:r>
            <a:r>
              <a:rPr lang="da-DK" sz="1800" dirty="0" smtClean="0">
                <a:latin typeface="+mn-lt"/>
              </a:rPr>
              <a:t>T</a:t>
            </a:r>
            <a:r>
              <a:rPr lang="da-DK" sz="2400" baseline="-25000" dirty="0" smtClean="0">
                <a:latin typeface="+mn-lt"/>
              </a:rPr>
              <a:t>+</a:t>
            </a:r>
            <a:r>
              <a:rPr lang="da-DK" sz="1800" dirty="0" smtClean="0">
                <a:latin typeface="+mn-lt"/>
              </a:rPr>
              <a:t> and </a:t>
            </a:r>
            <a:r>
              <a:rPr lang="da-DK" sz="1800" dirty="0">
                <a:latin typeface="+mn-lt"/>
              </a:rPr>
              <a:t>T</a:t>
            </a:r>
            <a:r>
              <a:rPr lang="da-DK" sz="1800" dirty="0" smtClean="0">
                <a:latin typeface="+mn-lt"/>
              </a:rPr>
              <a:t>_)</a:t>
            </a:r>
            <a:endParaRPr lang="da-DK" sz="1800" dirty="0" smtClean="0"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da-DK" sz="1800" dirty="0" err="1" smtClean="0">
                <a:latin typeface="+mn-lt"/>
              </a:rPr>
              <a:t>e.g</a:t>
            </a:r>
            <a:r>
              <a:rPr lang="da-DK" sz="1800" dirty="0" smtClean="0">
                <a:latin typeface="+mn-lt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da-DK" sz="1800" dirty="0" err="1" smtClean="0">
                <a:latin typeface="+mn-lt"/>
              </a:rPr>
              <a:t>Newtonian</a:t>
            </a:r>
            <a:r>
              <a:rPr lang="da-DK" sz="1800" dirty="0" smtClean="0">
                <a:latin typeface="+mn-lt"/>
              </a:rPr>
              <a:t>	z(T</a:t>
            </a:r>
            <a:r>
              <a:rPr lang="da-DK" sz="2400" baseline="-25000" dirty="0">
                <a:latin typeface="+mn-lt"/>
              </a:rPr>
              <a:t>+</a:t>
            </a:r>
            <a:r>
              <a:rPr lang="da-DK" sz="1800" dirty="0">
                <a:latin typeface="+mn-lt"/>
              </a:rPr>
              <a:t>, </a:t>
            </a:r>
            <a:r>
              <a:rPr lang="da-DK" sz="1800" dirty="0" smtClean="0">
                <a:latin typeface="+mn-lt"/>
              </a:rPr>
              <a:t>T_) = </a:t>
            </a:r>
            <a:r>
              <a:rPr lang="da-DK" sz="1800" dirty="0">
                <a:latin typeface="+mn-lt"/>
              </a:rPr>
              <a:t>T</a:t>
            </a:r>
            <a:r>
              <a:rPr lang="da-DK" sz="2400" baseline="-25000" dirty="0" smtClean="0">
                <a:latin typeface="+mn-lt"/>
              </a:rPr>
              <a:t>+</a:t>
            </a:r>
            <a:r>
              <a:rPr lang="da-DK" sz="1800" dirty="0" smtClean="0">
                <a:latin typeface="+mn-lt"/>
              </a:rPr>
              <a:t> </a:t>
            </a:r>
            <a:r>
              <a:rPr lang="da-DK" sz="1800" dirty="0" smtClean="0">
                <a:latin typeface="+mn-lt"/>
              </a:rPr>
              <a:t>- </a:t>
            </a:r>
            <a:r>
              <a:rPr lang="da-DK" sz="1800" dirty="0" smtClean="0">
                <a:latin typeface="+mn-lt"/>
              </a:rPr>
              <a:t>T_</a:t>
            </a:r>
            <a:endParaRPr lang="da-DK" sz="2400" baseline="-25000" dirty="0" smtClean="0"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da-DK" sz="1800" dirty="0" err="1" smtClean="0">
                <a:latin typeface="+mn-lt"/>
              </a:rPr>
              <a:t>Fourier</a:t>
            </a:r>
            <a:r>
              <a:rPr lang="da-DK" sz="1800" dirty="0" smtClean="0">
                <a:latin typeface="+mn-lt"/>
              </a:rPr>
              <a:t>		z(T</a:t>
            </a:r>
            <a:r>
              <a:rPr lang="da-DK" sz="2400" baseline="-25000" dirty="0">
                <a:latin typeface="+mn-lt"/>
              </a:rPr>
              <a:t>+</a:t>
            </a:r>
            <a:r>
              <a:rPr lang="da-DK" sz="1800" dirty="0">
                <a:latin typeface="+mn-lt"/>
              </a:rPr>
              <a:t>, </a:t>
            </a:r>
            <a:r>
              <a:rPr lang="da-DK" sz="1800" dirty="0" smtClean="0">
                <a:latin typeface="+mn-lt"/>
              </a:rPr>
              <a:t>T_) = 1/T_ - 1/T</a:t>
            </a:r>
            <a:r>
              <a:rPr lang="da-DK" sz="2400" baseline="-25000" dirty="0" smtClean="0">
                <a:latin typeface="+mn-lt"/>
              </a:rPr>
              <a:t>+</a:t>
            </a:r>
          </a:p>
          <a:p>
            <a:pPr>
              <a:spcBef>
                <a:spcPts val="1200"/>
              </a:spcBef>
            </a:pPr>
            <a:r>
              <a:rPr lang="da-DK" sz="1800" dirty="0" err="1" smtClean="0">
                <a:latin typeface="+mn-lt"/>
              </a:rPr>
              <a:t>radiative</a:t>
            </a:r>
            <a:r>
              <a:rPr lang="da-DK" sz="1800" dirty="0" smtClean="0">
                <a:latin typeface="+mn-lt"/>
              </a:rPr>
              <a:t>		z(T</a:t>
            </a:r>
            <a:r>
              <a:rPr lang="da-DK" sz="2400" baseline="-25000" dirty="0">
                <a:latin typeface="+mn-lt"/>
              </a:rPr>
              <a:t>+</a:t>
            </a:r>
            <a:r>
              <a:rPr lang="da-DK" sz="1800" dirty="0">
                <a:latin typeface="+mn-lt"/>
              </a:rPr>
              <a:t>, </a:t>
            </a:r>
            <a:r>
              <a:rPr lang="da-DK" sz="1800" dirty="0" smtClean="0">
                <a:latin typeface="+mn-lt"/>
              </a:rPr>
              <a:t>T_) = T</a:t>
            </a:r>
            <a:r>
              <a:rPr lang="da-DK" sz="2400" baseline="-25000" dirty="0" smtClean="0">
                <a:latin typeface="+mn-lt"/>
              </a:rPr>
              <a:t>+</a:t>
            </a:r>
            <a:r>
              <a:rPr lang="da-DK" sz="2400" baseline="30000" dirty="0">
                <a:latin typeface="+mn-lt"/>
              </a:rPr>
              <a:t>4</a:t>
            </a:r>
            <a:r>
              <a:rPr lang="da-DK" sz="1800" dirty="0" smtClean="0">
                <a:latin typeface="+mn-lt"/>
              </a:rPr>
              <a:t> - T_</a:t>
            </a:r>
            <a:r>
              <a:rPr lang="da-DK" sz="2400" baseline="30000" dirty="0" smtClean="0">
                <a:latin typeface="+mn-lt"/>
              </a:rPr>
              <a:t>4</a:t>
            </a:r>
          </a:p>
          <a:p>
            <a:pPr>
              <a:spcBef>
                <a:spcPts val="1200"/>
              </a:spcBef>
            </a:pPr>
            <a:endParaRPr lang="da-DK" sz="2400" baseline="-25000" dirty="0" smtClean="0">
              <a:latin typeface="+mn-lt"/>
            </a:endParaRPr>
          </a:p>
          <a:p>
            <a:pPr>
              <a:spcBef>
                <a:spcPts val="1200"/>
              </a:spcBef>
            </a:pPr>
            <a:endParaRPr lang="da-DK" sz="1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081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640"/>
            <a:ext cx="6934200" cy="990600"/>
          </a:xfrm>
        </p:spPr>
        <p:txBody>
          <a:bodyPr/>
          <a:lstStyle/>
          <a:p>
            <a:pPr indent="0" eaLnBrk="1" hangingPunct="1">
              <a:defRPr/>
            </a:pPr>
            <a:r>
              <a:rPr lang="en-US" sz="2800" dirty="0" smtClean="0">
                <a:latin typeface="+mn-lt"/>
                <a:cs typeface="Arial" charset="0"/>
              </a:rPr>
              <a:t>The “trick”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4581128"/>
            <a:ext cx="6000361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dirty="0" smtClean="0">
                <a:latin typeface="+mn-lt"/>
              </a:rPr>
              <a:t>Change of variables – all </a:t>
            </a:r>
            <a:r>
              <a:rPr lang="da-DK" sz="2000" dirty="0" err="1" smtClean="0">
                <a:latin typeface="+mn-lt"/>
              </a:rPr>
              <a:t>monotonically</a:t>
            </a:r>
            <a:r>
              <a:rPr lang="da-DK" sz="2000" dirty="0" smtClean="0">
                <a:latin typeface="+mn-lt"/>
              </a:rPr>
              <a:t> dependent:</a:t>
            </a:r>
          </a:p>
          <a:p>
            <a:pPr marL="342900" indent="-342900">
              <a:buFont typeface="Arial" panose="020B0604020202020204" pitchFamily="34" charset="0"/>
              <a:buChar char="∙"/>
            </a:pPr>
            <a:r>
              <a:rPr lang="da-DK" sz="2000" dirty="0" smtClean="0">
                <a:latin typeface="+mn-lt"/>
              </a:rPr>
              <a:t>distance </a:t>
            </a:r>
            <a:r>
              <a:rPr lang="da-DK" sz="2000" dirty="0" err="1" smtClean="0">
                <a:latin typeface="+mn-lt"/>
              </a:rPr>
              <a:t>along</a:t>
            </a:r>
            <a:r>
              <a:rPr lang="da-DK" sz="2000" dirty="0" smtClean="0">
                <a:latin typeface="+mn-lt"/>
              </a:rPr>
              <a:t> HX		x</a:t>
            </a:r>
          </a:p>
          <a:p>
            <a:pPr marL="342900" indent="-342900">
              <a:buFont typeface="Arial" panose="020B0604020202020204" pitchFamily="34" charset="0"/>
              <a:buChar char="∙"/>
            </a:pPr>
            <a:r>
              <a:rPr lang="da-DK" sz="2000" dirty="0" err="1" smtClean="0">
                <a:latin typeface="+mn-lt"/>
              </a:rPr>
              <a:t>area</a:t>
            </a:r>
            <a:r>
              <a:rPr lang="da-DK" sz="2000" dirty="0" smtClean="0">
                <a:latin typeface="+mn-lt"/>
              </a:rPr>
              <a:t> </a:t>
            </a:r>
            <a:r>
              <a:rPr lang="da-DK" sz="2000" dirty="0" err="1" smtClean="0">
                <a:latin typeface="+mn-lt"/>
              </a:rPr>
              <a:t>covered</a:t>
            </a:r>
            <a:r>
              <a:rPr lang="da-DK" sz="2000" dirty="0" smtClean="0">
                <a:latin typeface="+mn-lt"/>
              </a:rPr>
              <a:t>			F</a:t>
            </a:r>
          </a:p>
          <a:p>
            <a:pPr marL="342900" indent="-342900">
              <a:buFont typeface="Arial" panose="020B0604020202020204" pitchFamily="34" charset="0"/>
              <a:buChar char="∙"/>
            </a:pPr>
            <a:r>
              <a:rPr lang="da-DK" sz="2000" dirty="0" smtClean="0">
                <a:latin typeface="+mn-lt"/>
              </a:rPr>
              <a:t>heat </a:t>
            </a:r>
            <a:r>
              <a:rPr lang="da-DK" sz="2000" dirty="0" err="1" smtClean="0">
                <a:latin typeface="+mn-lt"/>
              </a:rPr>
              <a:t>transfered</a:t>
            </a:r>
            <a:r>
              <a:rPr lang="da-DK" sz="2000" dirty="0" smtClean="0">
                <a:latin typeface="+mn-lt"/>
              </a:rPr>
              <a:t>		</a:t>
            </a:r>
            <a:r>
              <a:rPr lang="da-DK" sz="2000" dirty="0" smtClean="0">
                <a:solidFill>
                  <a:srgbClr val="FF0000"/>
                </a:solidFill>
                <a:latin typeface="+mn-lt"/>
              </a:rPr>
              <a:t>Q</a:t>
            </a:r>
          </a:p>
          <a:p>
            <a:pPr marL="342900" indent="-342900">
              <a:buFont typeface="Arial" panose="020B0604020202020204" pitchFamily="34" charset="0"/>
              <a:buChar char="∙"/>
            </a:pPr>
            <a:r>
              <a:rPr lang="da-DK" sz="2000" dirty="0" smtClean="0">
                <a:latin typeface="+mn-lt"/>
              </a:rPr>
              <a:t>heat </a:t>
            </a:r>
            <a:r>
              <a:rPr lang="da-DK" sz="2000" dirty="0" err="1" smtClean="0">
                <a:latin typeface="+mn-lt"/>
              </a:rPr>
              <a:t>conductance</a:t>
            </a:r>
            <a:r>
              <a:rPr lang="da-DK" sz="2000" dirty="0" smtClean="0">
                <a:latin typeface="+mn-lt"/>
              </a:rPr>
              <a:t> </a:t>
            </a:r>
            <a:r>
              <a:rPr lang="da-DK" sz="2000" dirty="0" err="1" smtClean="0">
                <a:latin typeface="+mn-lt"/>
              </a:rPr>
              <a:t>passed</a:t>
            </a:r>
            <a:r>
              <a:rPr lang="da-DK" sz="2000" dirty="0" smtClean="0">
                <a:latin typeface="+mn-lt"/>
              </a:rPr>
              <a:t>	K</a:t>
            </a:r>
          </a:p>
          <a:p>
            <a:pPr marL="342900" indent="-342900">
              <a:buFont typeface="Arial" panose="020B0604020202020204" pitchFamily="34" charset="0"/>
              <a:buChar char="∙"/>
            </a:pPr>
            <a:r>
              <a:rPr lang="da-DK" sz="2000" dirty="0" err="1" smtClean="0">
                <a:latin typeface="+mn-lt"/>
              </a:rPr>
              <a:t>cold</a:t>
            </a:r>
            <a:r>
              <a:rPr lang="da-DK" sz="2000" dirty="0" smtClean="0">
                <a:latin typeface="+mn-lt"/>
              </a:rPr>
              <a:t> flow temperature	T_</a:t>
            </a:r>
            <a:endParaRPr lang="da-DK" sz="20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323" y="1268760"/>
            <a:ext cx="7235354" cy="283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5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6934200" cy="990600"/>
          </a:xfrm>
        </p:spPr>
        <p:txBody>
          <a:bodyPr/>
          <a:lstStyle/>
          <a:p>
            <a:pPr indent="0" eaLnBrk="1" hangingPunct="1">
              <a:defRPr/>
            </a:pPr>
            <a:r>
              <a:rPr lang="en-US" sz="2800" dirty="0" smtClean="0">
                <a:latin typeface="+mn-lt"/>
                <a:cs typeface="Arial" charset="0"/>
              </a:rPr>
              <a:t>Reformulation of the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990600" y="1552566"/>
                <a:ext cx="7284751" cy="4540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600" dirty="0" smtClean="0">
                    <a:latin typeface="+mn-lt"/>
                  </a:rPr>
                  <a:t>Then</a:t>
                </a:r>
                <a:r>
                  <a:rPr lang="da-DK" sz="1600" dirty="0">
                    <a:latin typeface="+mn-lt"/>
                  </a:rPr>
                  <a:t>	</a:t>
                </a:r>
                <a:r>
                  <a:rPr lang="da-DK" sz="1600" dirty="0" err="1" smtClean="0">
                    <a:latin typeface="+mn-lt"/>
                  </a:rPr>
                  <a:t>dQ</a:t>
                </a:r>
                <a:r>
                  <a:rPr lang="da-DK" sz="1600" dirty="0" smtClean="0">
                    <a:latin typeface="+mn-lt"/>
                  </a:rPr>
                  <a:t>/</a:t>
                </a:r>
                <a:r>
                  <a:rPr lang="da-DK" sz="1600" dirty="0" err="1" smtClean="0">
                    <a:latin typeface="+mn-lt"/>
                  </a:rPr>
                  <a:t>dT</a:t>
                </a:r>
                <a:r>
                  <a:rPr lang="da-DK" sz="1600" dirty="0" smtClean="0">
                    <a:latin typeface="+mn-lt"/>
                  </a:rPr>
                  <a:t>_ = W_		</a:t>
                </a:r>
                <a:r>
                  <a:rPr lang="da-DK" sz="1600" dirty="0" err="1" smtClean="0">
                    <a:latin typeface="+mn-lt"/>
                  </a:rPr>
                  <a:t>d</a:t>
                </a:r>
                <a:r>
                  <a:rPr lang="da-DK" sz="1600" dirty="0" err="1">
                    <a:latin typeface="+mn-lt"/>
                  </a:rPr>
                  <a:t>Q</a:t>
                </a:r>
                <a:r>
                  <a:rPr lang="da-DK" sz="1600" dirty="0">
                    <a:latin typeface="+mn-lt"/>
                  </a:rPr>
                  <a:t>/</a:t>
                </a:r>
                <a:r>
                  <a:rPr lang="da-DK" sz="1600" dirty="0" err="1">
                    <a:latin typeface="+mn-lt"/>
                  </a:rPr>
                  <a:t>dT</a:t>
                </a:r>
                <a:r>
                  <a:rPr lang="da-DK" sz="2000" baseline="-25000" dirty="0">
                    <a:latin typeface="+mn-lt"/>
                  </a:rPr>
                  <a:t>+</a:t>
                </a:r>
                <a:r>
                  <a:rPr lang="da-DK" sz="1600" dirty="0">
                    <a:latin typeface="+mn-lt"/>
                  </a:rPr>
                  <a:t> = </a:t>
                </a:r>
                <a:r>
                  <a:rPr lang="da-DK" sz="1600" dirty="0" smtClean="0">
                    <a:latin typeface="+mn-lt"/>
                  </a:rPr>
                  <a:t>-W</a:t>
                </a:r>
                <a:r>
                  <a:rPr lang="da-DK" sz="2000" baseline="-25000" dirty="0">
                    <a:latin typeface="+mn-lt"/>
                  </a:rPr>
                  <a:t>+</a:t>
                </a:r>
              </a:p>
              <a:p>
                <a:endParaRPr lang="da-DK" sz="1600" dirty="0" smtClean="0">
                  <a:latin typeface="+mn-lt"/>
                </a:endParaRPr>
              </a:p>
              <a:p>
                <a:r>
                  <a:rPr lang="da-DK" sz="1600" dirty="0" smtClean="0">
                    <a:latin typeface="+mn-lt"/>
                  </a:rPr>
                  <a:t>and the problem </a:t>
                </a:r>
                <a:r>
                  <a:rPr lang="da-DK" sz="1600" dirty="0" err="1" smtClean="0">
                    <a:latin typeface="+mn-lt"/>
                  </a:rPr>
                  <a:t>reduces</a:t>
                </a:r>
                <a:r>
                  <a:rPr lang="da-DK" sz="1600" dirty="0" smtClean="0">
                    <a:latin typeface="+mn-lt"/>
                  </a:rPr>
                  <a:t> from</a:t>
                </a:r>
              </a:p>
              <a:p>
                <a:endParaRPr lang="da-DK" sz="1600" dirty="0" smtClean="0">
                  <a:latin typeface="+mn-lt"/>
                </a:endParaRPr>
              </a:p>
              <a:p>
                <a:endParaRPr lang="da-DK" sz="1600" dirty="0">
                  <a:latin typeface="+mn-lt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da-DK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minimize</m:t>
                      </m:r>
                      <m:r>
                        <m:rPr>
                          <m:nor/>
                        </m:rPr>
                        <a:rPr lang="da-DK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m:rPr>
                          <m:sty m:val="p"/>
                        </m:rPr>
                        <a:rPr lang="el-GR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da-DK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sup>
                        <m:e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b>
                          </m:sSub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b>
                          </m:sSub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d>
                            <m:dPr>
                              <m:ctrlP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a-DK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a-DK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nary>
                      <m:r>
                        <a:rPr lang="da-DK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𝑑𝐹</m:t>
                      </m:r>
                    </m:oMath>
                  </m:oMathPara>
                </a14:m>
                <a:endParaRPr lang="da-DK" sz="1600" b="0" dirty="0" smtClean="0">
                  <a:latin typeface="+mn-lt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da-DK" sz="1600" b="0" i="0" smtClean="0">
                          <a:latin typeface="Cambria Math" panose="02040503050406030204" pitchFamily="18" charset="0"/>
                        </a:rPr>
                        <m:t>given</m:t>
                      </m:r>
                      <m:r>
                        <a:rPr lang="da-DK" sz="16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nary>
                        <m:naryPr>
                          <m:ctrlP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sup>
                        <m:e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da-DK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𝑑𝐹</m:t>
                      </m:r>
                      <m:r>
                        <a:rPr lang="da-DK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da-DK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</m:t>
                      </m:r>
                      <m:r>
                        <m:rPr>
                          <m:nor/>
                        </m:rPr>
                        <a:rPr lang="da-DK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da-DK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da-DK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nary>
                        <m:naryPr>
                          <m:ctrlPr>
                            <a:rPr lang="da-DK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sup>
                        <m:e>
                          <m: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da-DK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d>
                            <m:dPr>
                              <m:ctrlP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b>
                              </m:sSub>
                              <m:r>
                                <a:rPr lang="da-DK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da-DK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b>
                              </m:sSub>
                            </m:e>
                          </m:d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  <m:r>
                            <a:rPr lang="da-DK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da-DK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da-DK" sz="1600" dirty="0" smtClean="0">
                  <a:latin typeface="+mn-lt"/>
                </a:endParaRPr>
              </a:p>
              <a:p>
                <a:endParaRPr lang="da-DK" sz="1600" dirty="0" smtClean="0">
                  <a:latin typeface="+mn-lt"/>
                </a:endParaRPr>
              </a:p>
              <a:p>
                <a:r>
                  <a:rPr lang="da-DK" sz="1600" dirty="0" smtClean="0">
                    <a:latin typeface="+mn-lt"/>
                  </a:rPr>
                  <a:t>to</a:t>
                </a:r>
              </a:p>
              <a:p>
                <a:endParaRPr lang="da-DK" sz="1600" dirty="0" smtClean="0">
                  <a:latin typeface="+mn-lt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da-DK" sz="16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minimize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da-DK" sz="16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sup>
                        <m:e>
                          <m:d>
                            <m:dPr>
                              <m:ctrlP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nary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da-DK" sz="1600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da-DK" sz="16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given</m:t>
                      </m:r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trlPr>
                            <a:rPr lang="da-DK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da-DK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𝑑𝑄</m:t>
                              </m:r>
                            </m:num>
                            <m:den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  <m:d>
                                <m:dPr>
                                  <m:ctrlP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</m:sub>
                                  </m:sSub>
                                  <m:r>
                                    <a:rPr lang="da-DK" sz="1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da-DK" sz="16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nary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m:rPr>
                          <m:nor/>
                        </m:rPr>
                        <a:rPr lang="da-DK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da-DK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b>
                          </m:sSub>
                        </m:num>
                        <m:den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𝑑𝑄</m:t>
                          </m:r>
                        </m:den>
                      </m:f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b>
                          </m:sSub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  <m:r>
                            <a:rPr lang="da-DK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da-DK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da-DK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b>
                          </m:sSub>
                        </m:num>
                        <m:den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𝑑𝑄</m:t>
                          </m:r>
                        </m:den>
                      </m:f>
                      <m:r>
                        <a:rPr lang="da-DK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a-DK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da-DK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b>
                          </m:sSub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  <m:r>
                            <a:rPr lang="da-DK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da-DK" sz="1600" dirty="0" smtClean="0">
                  <a:latin typeface="+mn-lt"/>
                </a:endParaRPr>
              </a:p>
              <a:p>
                <a:endParaRPr lang="da-DK" sz="1600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552566"/>
                <a:ext cx="7284751" cy="4540730"/>
              </a:xfrm>
              <a:prstGeom prst="rect">
                <a:avLst/>
              </a:prstGeom>
              <a:blipFill>
                <a:blip r:embed="rId3"/>
                <a:stretch>
                  <a:fillRect l="-502" t="-40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147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 err="1" smtClean="0">
                <a:latin typeface="+mn-lt"/>
              </a:rPr>
              <a:t>Phase</a:t>
            </a:r>
            <a:r>
              <a:rPr lang="da-DK" sz="2800" dirty="0" smtClean="0">
                <a:latin typeface="+mn-lt"/>
              </a:rPr>
              <a:t> </a:t>
            </a:r>
            <a:r>
              <a:rPr lang="da-DK" sz="2800" dirty="0" err="1" smtClean="0">
                <a:latin typeface="+mn-lt"/>
              </a:rPr>
              <a:t>change</a:t>
            </a:r>
            <a:endParaRPr lang="da-DK" sz="2800" dirty="0">
              <a:latin typeface="+mn-lt"/>
            </a:endParaRPr>
          </a:p>
        </p:txBody>
      </p:sp>
      <p:pic>
        <p:nvPicPr>
          <p:cNvPr id="111" name="Content Placeholder 1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00808"/>
            <a:ext cx="5165421" cy="2957302"/>
          </a:xfrm>
        </p:spPr>
      </p:pic>
      <p:sp>
        <p:nvSpPr>
          <p:cNvPr id="112" name="TextBox 111"/>
          <p:cNvSpPr txBox="1"/>
          <p:nvPr/>
        </p:nvSpPr>
        <p:spPr>
          <a:xfrm>
            <a:off x="1403648" y="5517232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latin typeface="+mn-lt"/>
              </a:rPr>
              <a:t>In </a:t>
            </a:r>
            <a:r>
              <a:rPr lang="da-DK" sz="1600" dirty="0" err="1" smtClean="0">
                <a:latin typeface="+mn-lt"/>
              </a:rPr>
              <a:t>each</a:t>
            </a:r>
            <a:r>
              <a:rPr lang="da-DK" sz="1600" dirty="0" smtClean="0">
                <a:latin typeface="+mn-lt"/>
              </a:rPr>
              <a:t> stage the heat </a:t>
            </a:r>
            <a:r>
              <a:rPr lang="da-DK" sz="1600" dirty="0" err="1" smtClean="0">
                <a:latin typeface="+mn-lt"/>
              </a:rPr>
              <a:t>capacity</a:t>
            </a:r>
            <a:r>
              <a:rPr lang="da-DK" sz="1600" dirty="0" smtClean="0">
                <a:latin typeface="+mn-lt"/>
              </a:rPr>
              <a:t> rate is </a:t>
            </a:r>
            <a:r>
              <a:rPr lang="da-DK" sz="1600" dirty="0" err="1" smtClean="0">
                <a:latin typeface="+mn-lt"/>
              </a:rPr>
              <a:t>constant</a:t>
            </a:r>
            <a:r>
              <a:rPr lang="da-DK" sz="1600" dirty="0" smtClean="0">
                <a:latin typeface="+mn-lt"/>
              </a:rPr>
              <a:t> – but </a:t>
            </a:r>
            <a:r>
              <a:rPr lang="da-DK" sz="1600" dirty="0" err="1" smtClean="0">
                <a:latin typeface="+mn-lt"/>
              </a:rPr>
              <a:t>they</a:t>
            </a:r>
            <a:r>
              <a:rPr lang="da-DK" sz="1600" dirty="0" smtClean="0">
                <a:latin typeface="+mn-lt"/>
              </a:rPr>
              <a:t> </a:t>
            </a:r>
            <a:r>
              <a:rPr lang="da-DK" sz="1600" dirty="0" err="1" smtClean="0">
                <a:latin typeface="+mn-lt"/>
              </a:rPr>
              <a:t>usually</a:t>
            </a:r>
            <a:r>
              <a:rPr lang="da-DK" sz="1600" dirty="0" smtClean="0">
                <a:latin typeface="+mn-lt"/>
              </a:rPr>
              <a:t> </a:t>
            </a:r>
            <a:r>
              <a:rPr lang="da-DK" sz="1600" dirty="0" err="1" smtClean="0">
                <a:latin typeface="+mn-lt"/>
              </a:rPr>
              <a:t>will</a:t>
            </a:r>
            <a:r>
              <a:rPr lang="da-DK" sz="1600" dirty="0" smtClean="0">
                <a:latin typeface="+mn-lt"/>
              </a:rPr>
              <a:t> </a:t>
            </a:r>
            <a:r>
              <a:rPr lang="da-DK" sz="1600" dirty="0" err="1" smtClean="0">
                <a:latin typeface="+mn-lt"/>
              </a:rPr>
              <a:t>differ</a:t>
            </a:r>
            <a:r>
              <a:rPr lang="da-DK" sz="1600" dirty="0" smtClean="0">
                <a:latin typeface="+mn-lt"/>
              </a:rPr>
              <a:t>.</a:t>
            </a:r>
            <a:endParaRPr lang="da-DK" sz="1600" dirty="0">
              <a:latin typeface="+mn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555776" y="4381111"/>
            <a:ext cx="3257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dirty="0" err="1">
                <a:latin typeface="+mn-lt"/>
              </a:rPr>
              <a:t>liquid</a:t>
            </a:r>
            <a:r>
              <a:rPr lang="da-DK" sz="1200" dirty="0" smtClean="0">
                <a:latin typeface="+mn-lt"/>
              </a:rPr>
              <a:t>             </a:t>
            </a:r>
            <a:r>
              <a:rPr lang="da-DK" sz="1200" dirty="0" err="1" smtClean="0">
                <a:latin typeface="+mn-lt"/>
              </a:rPr>
              <a:t>condense</a:t>
            </a:r>
            <a:r>
              <a:rPr lang="da-DK" sz="1200" dirty="0" smtClean="0">
                <a:latin typeface="+mn-lt"/>
              </a:rPr>
              <a:t> / </a:t>
            </a:r>
            <a:r>
              <a:rPr lang="da-DK" sz="1200" dirty="0" err="1" smtClean="0">
                <a:latin typeface="+mn-lt"/>
              </a:rPr>
              <a:t>evaporate</a:t>
            </a:r>
            <a:r>
              <a:rPr lang="da-DK" sz="1200" dirty="0" smtClean="0">
                <a:latin typeface="+mn-lt"/>
              </a:rPr>
              <a:t>         gas</a:t>
            </a:r>
            <a:endParaRPr lang="da-DK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3775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 err="1" smtClean="0">
                <a:latin typeface="+mn-lt"/>
              </a:rPr>
              <a:t>Multi-stream</a:t>
            </a:r>
            <a:r>
              <a:rPr lang="da-DK" sz="2800" dirty="0" smtClean="0">
                <a:latin typeface="+mn-lt"/>
              </a:rPr>
              <a:t> heat </a:t>
            </a:r>
            <a:r>
              <a:rPr lang="da-DK" sz="2800" dirty="0" err="1" smtClean="0">
                <a:latin typeface="+mn-lt"/>
              </a:rPr>
              <a:t>exchange</a:t>
            </a:r>
            <a:r>
              <a:rPr lang="da-DK" sz="2800" dirty="0" smtClean="0">
                <a:latin typeface="+mn-lt"/>
              </a:rPr>
              <a:t> systems</a:t>
            </a:r>
            <a:endParaRPr lang="da-DK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513" y="1617241"/>
            <a:ext cx="7500887" cy="4764087"/>
          </a:xfrm>
        </p:spPr>
        <p:txBody>
          <a:bodyPr/>
          <a:lstStyle/>
          <a:p>
            <a:pPr marL="93663" indent="0">
              <a:buNone/>
            </a:pPr>
            <a:r>
              <a:rPr lang="en-US" sz="1800" dirty="0" smtClean="0"/>
              <a:t>An </a:t>
            </a:r>
            <a:r>
              <a:rPr lang="en-US" sz="1800" u="sng" dirty="0" smtClean="0"/>
              <a:t>equivalent stream</a:t>
            </a:r>
            <a:r>
              <a:rPr lang="en-US" sz="1800" dirty="0" smtClean="0"/>
              <a:t> (cold or hot</a:t>
            </a:r>
            <a:r>
              <a:rPr lang="en-US" sz="1800" dirty="0"/>
              <a:t>) </a:t>
            </a:r>
            <a:r>
              <a:rPr lang="en-US" sz="1800" dirty="0" smtClean="0"/>
              <a:t>is </a:t>
            </a:r>
            <a:r>
              <a:rPr lang="en-US" sz="1800" dirty="0"/>
              <a:t>a stream whose heat capacity rate at </a:t>
            </a:r>
            <a:r>
              <a:rPr lang="en-US" sz="1800" dirty="0" smtClean="0"/>
              <a:t>each temperature </a:t>
            </a:r>
            <a:r>
              <a:rPr lang="en-US" sz="1800" dirty="0"/>
              <a:t>is equal to the sum of the heat capacity rates of all </a:t>
            </a:r>
            <a:r>
              <a:rPr lang="en-US" sz="1800" dirty="0" smtClean="0"/>
              <a:t>cold or hot </a:t>
            </a:r>
            <a:r>
              <a:rPr lang="en-US" sz="1800" dirty="0"/>
              <a:t>streams having the same </a:t>
            </a:r>
            <a:r>
              <a:rPr lang="en-US" sz="1800" dirty="0" smtClean="0"/>
              <a:t>temperature.</a:t>
            </a:r>
          </a:p>
          <a:p>
            <a:pPr marL="93663" indent="0">
              <a:buNone/>
            </a:pPr>
            <a:r>
              <a:rPr lang="en-US" sz="1800" b="1" dirty="0" smtClean="0"/>
              <a:t>Definition. </a:t>
            </a:r>
            <a:r>
              <a:rPr lang="en-US" sz="1800" i="1" dirty="0" smtClean="0"/>
              <a:t>Two </a:t>
            </a:r>
            <a:r>
              <a:rPr lang="en-US" sz="1800" i="1" dirty="0"/>
              <a:t>heat exchange </a:t>
            </a:r>
            <a:r>
              <a:rPr lang="en-US" sz="1800" i="1" u="sng" dirty="0"/>
              <a:t>systems</a:t>
            </a:r>
            <a:r>
              <a:rPr lang="en-US" sz="1800" i="1" dirty="0"/>
              <a:t> are </a:t>
            </a:r>
            <a:r>
              <a:rPr lang="en-US" sz="1800" i="1" dirty="0" smtClean="0"/>
              <a:t>thermodynamically equivalent </a:t>
            </a:r>
            <a:r>
              <a:rPr lang="en-US" sz="1800" i="1" dirty="0"/>
              <a:t>if they have the same inlet and outlet stream </a:t>
            </a:r>
            <a:r>
              <a:rPr lang="en-US" sz="1800" i="1" dirty="0" smtClean="0"/>
              <a:t>temperatures</a:t>
            </a:r>
            <a:r>
              <a:rPr lang="en-US" sz="1800" i="1" dirty="0"/>
              <a:t>, total heat loads Q, total thermal conductivity coefficients K</a:t>
            </a:r>
            <a:r>
              <a:rPr lang="en-US" sz="1800" i="1" dirty="0" smtClean="0"/>
              <a:t>, and </a:t>
            </a:r>
            <a:r>
              <a:rPr lang="en-US" sz="1800" i="1" dirty="0"/>
              <a:t>entropy production </a:t>
            </a:r>
            <a:r>
              <a:rPr lang="en-US" sz="1800" i="1" dirty="0" smtClean="0">
                <a:sym typeface="Symbol" panose="05050102010706020507" pitchFamily="18" charset="2"/>
              </a:rPr>
              <a:t>.</a:t>
            </a:r>
          </a:p>
          <a:p>
            <a:pPr marL="93663" indent="0">
              <a:buNone/>
            </a:pPr>
            <a:r>
              <a:rPr lang="en-US" sz="1800" b="1" dirty="0" smtClean="0"/>
              <a:t>Theorem</a:t>
            </a:r>
            <a:r>
              <a:rPr lang="en-US" sz="1800" dirty="0" smtClean="0"/>
              <a:t>. </a:t>
            </a:r>
            <a:r>
              <a:rPr lang="en-US" sz="1800" dirty="0"/>
              <a:t>For </a:t>
            </a:r>
            <a:r>
              <a:rPr lang="en-US" sz="1800" u="sng" dirty="0"/>
              <a:t>any</a:t>
            </a:r>
            <a:r>
              <a:rPr lang="en-US" sz="1800" dirty="0"/>
              <a:t> law of change in the temperature of the </a:t>
            </a:r>
            <a:r>
              <a:rPr lang="en-US" sz="1800" dirty="0" smtClean="0"/>
              <a:t>hot stream </a:t>
            </a:r>
            <a:r>
              <a:rPr lang="en-US" sz="1800" dirty="0"/>
              <a:t>T</a:t>
            </a:r>
            <a:r>
              <a:rPr lang="en-US" sz="2400" baseline="-25000" dirty="0"/>
              <a:t>+</a:t>
            </a:r>
            <a:r>
              <a:rPr lang="en-US" sz="1800" dirty="0"/>
              <a:t>(Q) &gt; T</a:t>
            </a:r>
            <a:r>
              <a:rPr lang="en-US" sz="2400" baseline="-25000" dirty="0"/>
              <a:t>−</a:t>
            </a:r>
            <a:r>
              <a:rPr lang="en-US" sz="1800" dirty="0"/>
              <a:t>(Q), the calculated two-stream system is </a:t>
            </a:r>
            <a:r>
              <a:rPr lang="en-US" sz="1800" dirty="0" smtClean="0"/>
              <a:t>thermodynamically </a:t>
            </a:r>
            <a:r>
              <a:rPr lang="en-US" sz="1800" dirty="0"/>
              <a:t>equivalent to a multi-stream system consisting of </a:t>
            </a:r>
            <a:r>
              <a:rPr lang="en-US" sz="1800" i="1" dirty="0"/>
              <a:t>n</a:t>
            </a:r>
            <a:r>
              <a:rPr lang="en-US" sz="1800" dirty="0"/>
              <a:t> </a:t>
            </a:r>
            <a:r>
              <a:rPr lang="en-US" sz="1800" dirty="0" smtClean="0"/>
              <a:t>heat exchangers</a:t>
            </a:r>
            <a:r>
              <a:rPr lang="en-US" sz="1800" dirty="0"/>
              <a:t>, in each of which the </a:t>
            </a:r>
            <a:r>
              <a:rPr lang="en-US" sz="1800" i="1" dirty="0" err="1"/>
              <a:t>i</a:t>
            </a:r>
            <a:r>
              <a:rPr lang="en-US" sz="1800" dirty="0" err="1"/>
              <a:t>th</a:t>
            </a:r>
            <a:r>
              <a:rPr lang="en-US" sz="1800" dirty="0"/>
              <a:t> cold stream contacts the </a:t>
            </a:r>
            <a:r>
              <a:rPr lang="en-US" sz="1800" i="1" dirty="0" err="1"/>
              <a:t>i</a:t>
            </a:r>
            <a:r>
              <a:rPr lang="en-US" sz="1800" dirty="0" err="1"/>
              <a:t>th</a:t>
            </a:r>
            <a:r>
              <a:rPr lang="en-US" sz="1800" dirty="0"/>
              <a:t> </a:t>
            </a:r>
            <a:r>
              <a:rPr lang="en-US" sz="1800" dirty="0" smtClean="0"/>
              <a:t>hot stream (under obvious conditions of energy conservation).</a:t>
            </a:r>
          </a:p>
          <a:p>
            <a:pPr marL="93663" indent="0">
              <a:buNone/>
            </a:pPr>
            <a:r>
              <a:rPr lang="en-US" sz="1800" i="1" dirty="0"/>
              <a:t>The number of heat exchangers is </a:t>
            </a:r>
            <a:r>
              <a:rPr lang="en-US" sz="1800" i="1" dirty="0" smtClean="0"/>
              <a:t>at most equal </a:t>
            </a:r>
            <a:r>
              <a:rPr lang="en-US" sz="1800" i="1" dirty="0"/>
              <a:t>to </a:t>
            </a:r>
            <a:r>
              <a:rPr lang="en-US" sz="1800" i="1" dirty="0" smtClean="0"/>
              <a:t>the number </a:t>
            </a:r>
            <a:r>
              <a:rPr lang="en-US" sz="1800" i="1" dirty="0"/>
              <a:t>of streams with fixed </a:t>
            </a:r>
            <a:r>
              <a:rPr lang="en-US" sz="1800" i="1" dirty="0" smtClean="0"/>
              <a:t>parameters.</a:t>
            </a:r>
          </a:p>
          <a:p>
            <a:pPr marL="93663" indent="0">
              <a:buNone/>
            </a:pPr>
            <a:r>
              <a:rPr lang="en-US" sz="1800" dirty="0" smtClean="0"/>
              <a:t>The composite HX curves [T(Q)] are similar to those of pinch </a:t>
            </a:r>
            <a:r>
              <a:rPr lang="en-US" sz="1800" dirty="0" smtClean="0"/>
              <a:t>analysis — </a:t>
            </a:r>
            <a:r>
              <a:rPr lang="en-US" sz="1800" dirty="0" smtClean="0"/>
              <a:t>but we optimize the whole setup rather than record ad hos choices.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774997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57725</TotalTime>
  <Words>1157</Words>
  <Application>Microsoft Office PowerPoint</Application>
  <PresentationFormat>On-screen Show (4:3)</PresentationFormat>
  <Paragraphs>100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StarSymbol</vt:lpstr>
      <vt:lpstr>Symbol</vt:lpstr>
      <vt:lpstr>Times New Roman</vt:lpstr>
      <vt:lpstr>Default Design</vt:lpstr>
      <vt:lpstr>Heat exchange systems with minimal irreversibility</vt:lpstr>
      <vt:lpstr>Tsirlin’s approach to optimization</vt:lpstr>
      <vt:lpstr>Simple heat exchanger</vt:lpstr>
      <vt:lpstr>Problem</vt:lpstr>
      <vt:lpstr>Thermal conductance</vt:lpstr>
      <vt:lpstr>The “trick”</vt:lpstr>
      <vt:lpstr>Reformulation of the problem</vt:lpstr>
      <vt:lpstr>Phase change</vt:lpstr>
      <vt:lpstr>Multi-stream heat exchange systems</vt:lpstr>
      <vt:lpstr>Multi-stream systems – procedure</vt:lpstr>
      <vt:lpstr>Example – 3 multi-stream heat exchangers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Fuel cells and finite-time thermodynamic optimization of mitochondrial chemistry</dc:title>
  <dc:creator>andresen</dc:creator>
  <cp:lastModifiedBy>Bjarne Andresen</cp:lastModifiedBy>
  <cp:revision>690</cp:revision>
  <dcterms:modified xsi:type="dcterms:W3CDTF">2022-05-22T15:24:08Z</dcterms:modified>
</cp:coreProperties>
</file>