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1"/>
  </p:notesMasterIdLst>
  <p:sldIdLst>
    <p:sldId id="334" r:id="rId2"/>
    <p:sldId id="328" r:id="rId3"/>
    <p:sldId id="310" r:id="rId4"/>
    <p:sldId id="311" r:id="rId5"/>
    <p:sldId id="312" r:id="rId6"/>
    <p:sldId id="313" r:id="rId7"/>
    <p:sldId id="329" r:id="rId8"/>
    <p:sldId id="314" r:id="rId9"/>
    <p:sldId id="315" r:id="rId10"/>
    <p:sldId id="320" r:id="rId11"/>
    <p:sldId id="321" r:id="rId12"/>
    <p:sldId id="322" r:id="rId13"/>
    <p:sldId id="323" r:id="rId14"/>
    <p:sldId id="330" r:id="rId15"/>
    <p:sldId id="331" r:id="rId16"/>
    <p:sldId id="332" r:id="rId17"/>
    <p:sldId id="333" r:id="rId18"/>
    <p:sldId id="324" r:id="rId19"/>
    <p:sldId id="325" r:id="rId2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685" autoAdjust="0"/>
  </p:normalViewPr>
  <p:slideViewPr>
    <p:cSldViewPr snapToGrid="0" snapToObjects="1">
      <p:cViewPr varScale="1">
        <p:scale>
          <a:sx n="50" d="100"/>
          <a:sy n="50" d="100"/>
        </p:scale>
        <p:origin x="1781" y="4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-204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83504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330216" y="878749"/>
            <a:ext cx="4197569" cy="3164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867" tIns="44934" rIns="89867" bIns="44934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endParaRPr lang="en-US" altLang="da-DK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1061" y="4349967"/>
            <a:ext cx="4740546" cy="3514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67" tIns="44934" rIns="89867" bIns="44934" anchor="ctr"/>
          <a:lstStyle/>
          <a:p>
            <a:endParaRPr lang="en-US" altLang="da-DK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Inf</a:t>
            </a:r>
            <a:r>
              <a:rPr lang="da-DK" dirty="0" smtClean="0"/>
              <a:t>. </a:t>
            </a:r>
            <a:r>
              <a:rPr lang="da-DK" dirty="0" err="1" smtClean="0"/>
              <a:t>precision</a:t>
            </a:r>
            <a:r>
              <a:rPr lang="da-DK" dirty="0" smtClean="0"/>
              <a:t> (w = </a:t>
            </a:r>
            <a:r>
              <a:rPr lang="da-DK" dirty="0" err="1" smtClean="0"/>
              <a:t>inf</a:t>
            </a:r>
            <a:r>
              <a:rPr lang="da-DK" dirty="0" smtClean="0"/>
              <a:t>.) p -&gt;single </a:t>
            </a:r>
            <a:r>
              <a:rPr lang="da-DK" dirty="0" err="1" smtClean="0"/>
              <a:t>gaussian</a:t>
            </a:r>
            <a:endParaRPr lang="da-DK" dirty="0" smtClean="0"/>
          </a:p>
          <a:p>
            <a:r>
              <a:rPr lang="da-DK" dirty="0" smtClean="0"/>
              <a:t>v&lt;&lt;w: simple </a:t>
            </a:r>
            <a:r>
              <a:rPr lang="da-DK" dirty="0" err="1" smtClean="0"/>
              <a:t>gaussian</a:t>
            </a:r>
            <a:r>
              <a:rPr lang="da-DK" dirty="0" smtClean="0"/>
              <a:t> i.e. </a:t>
            </a:r>
            <a:r>
              <a:rPr lang="da-DK" dirty="0" err="1" smtClean="0"/>
              <a:t>gaussian</a:t>
            </a:r>
            <a:r>
              <a:rPr lang="da-DK" dirty="0" smtClean="0"/>
              <a:t> </a:t>
            </a:r>
            <a:r>
              <a:rPr lang="da-DK" dirty="0" err="1" smtClean="0"/>
              <a:t>core</a:t>
            </a:r>
            <a:r>
              <a:rPr lang="da-DK" dirty="0" smtClean="0"/>
              <a:t> + </a:t>
            </a:r>
            <a:r>
              <a:rPr lang="da-DK" dirty="0" err="1" smtClean="0"/>
              <a:t>polynomial</a:t>
            </a:r>
            <a:r>
              <a:rPr lang="da-DK" dirty="0" smtClean="0"/>
              <a:t> wings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2619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Phi</a:t>
            </a:r>
            <a:r>
              <a:rPr lang="da-DK" baseline="0" dirty="0" smtClean="0"/>
              <a:t> == p(</a:t>
            </a:r>
            <a:r>
              <a:rPr lang="da-DK" baseline="0" dirty="0" err="1" smtClean="0"/>
              <a:t>convoluted</a:t>
            </a:r>
            <a:r>
              <a:rPr lang="da-DK" baseline="0" dirty="0" smtClean="0"/>
              <a:t>)/p(simple </a:t>
            </a:r>
            <a:r>
              <a:rPr lang="da-DK" baseline="0" dirty="0" err="1" smtClean="0"/>
              <a:t>gaussian</a:t>
            </a:r>
            <a:r>
              <a:rPr lang="da-DK" baseline="0" dirty="0" smtClean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2206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339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cf. </a:t>
            </a:r>
            <a:r>
              <a:rPr lang="da-DK" dirty="0" err="1" smtClean="0"/>
              <a:t>Brownian</a:t>
            </a:r>
            <a:r>
              <a:rPr lang="da-DK" baseline="0" dirty="0" smtClean="0"/>
              <a:t> motion</a:t>
            </a:r>
          </a:p>
          <a:p>
            <a:r>
              <a:rPr lang="da-DK" baseline="0" dirty="0" smtClean="0"/>
              <a:t>Chaos / kinetics &lt; </a:t>
            </a:r>
            <a:r>
              <a:rPr lang="da-DK" baseline="0" dirty="0" err="1" smtClean="0"/>
              <a:t>LTE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Equilibration</a:t>
            </a:r>
            <a:r>
              <a:rPr lang="da-DK" baseline="0" dirty="0" smtClean="0"/>
              <a:t> of  </a:t>
            </a:r>
            <a:r>
              <a:rPr lang="da-DK" baseline="0" dirty="0" err="1" smtClean="0"/>
              <a:t>ceratain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degrees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fredom</a:t>
            </a:r>
            <a:r>
              <a:rPr lang="da-DK" baseline="0" dirty="0" smtClean="0"/>
              <a:t> (T, P,…) &lt; Total </a:t>
            </a:r>
            <a:r>
              <a:rPr lang="da-DK" baseline="0" dirty="0" err="1" smtClean="0"/>
              <a:t>equil</a:t>
            </a:r>
            <a:r>
              <a:rPr lang="da-DK" baseline="0" dirty="0" smtClean="0"/>
              <a:t>.</a:t>
            </a:r>
          </a:p>
          <a:p>
            <a:r>
              <a:rPr lang="da-DK" baseline="0" dirty="0" err="1" smtClean="0"/>
              <a:t>Currently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photons</a:t>
            </a:r>
            <a:r>
              <a:rPr lang="da-DK" baseline="0" dirty="0" smtClean="0"/>
              <a:t> &lt;&gt; </a:t>
            </a:r>
            <a:r>
              <a:rPr lang="da-DK" baseline="0" dirty="0" err="1" smtClean="0"/>
              <a:t>equil</a:t>
            </a:r>
            <a:r>
              <a:rPr lang="da-DK" baseline="0" dirty="0" smtClean="0"/>
              <a:t>. with matter</a:t>
            </a:r>
          </a:p>
          <a:p>
            <a:r>
              <a:rPr lang="da-DK" baseline="0" dirty="0" smtClean="0"/>
              <a:t>cf.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‘Principal </a:t>
            </a:r>
            <a:r>
              <a:rPr lang="da-DK" baseline="0" dirty="0" err="1" smtClean="0"/>
              <a:t>equations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state</a:t>
            </a:r>
            <a:r>
              <a:rPr lang="da-DK" baseline="0" dirty="0" smtClean="0"/>
              <a:t>’ </a:t>
            </a:r>
            <a:r>
              <a:rPr lang="da-DK" baseline="0" dirty="0" err="1" smtClean="0"/>
              <a:t>paper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515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solargraph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966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effectLst/>
                <a:latin typeface="Avenir Book"/>
                <a:ea typeface="Avenir Book"/>
                <a:cs typeface="Avenir Book"/>
                <a:sym typeface="Avenir Book"/>
              </a:rPr>
              <a:t>The pictures illustrate how some effects disappear while others become obvious, previously obscured by transients.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119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119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3452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212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148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Fluctuation</a:t>
            </a:r>
            <a:r>
              <a:rPr lang="da-DK" dirty="0" smtClean="0"/>
              <a:t> </a:t>
            </a:r>
            <a:r>
              <a:rPr lang="da-DK" dirty="0" err="1" smtClean="0"/>
              <a:t>distrib</a:t>
            </a:r>
            <a:r>
              <a:rPr lang="da-DK" dirty="0" smtClean="0"/>
              <a:t>. not </a:t>
            </a:r>
            <a:r>
              <a:rPr lang="da-DK" dirty="0" err="1" smtClean="0"/>
              <a:t>known</a:t>
            </a:r>
            <a:r>
              <a:rPr lang="da-DK" dirty="0" smtClean="0"/>
              <a:t>, so </a:t>
            </a:r>
            <a:r>
              <a:rPr lang="da-DK" dirty="0" err="1" smtClean="0"/>
              <a:t>let’s</a:t>
            </a:r>
            <a:r>
              <a:rPr lang="da-DK" dirty="0" smtClean="0"/>
              <a:t> </a:t>
            </a:r>
            <a:r>
              <a:rPr lang="da-DK" dirty="0" err="1" smtClean="0"/>
              <a:t>assume</a:t>
            </a:r>
            <a:r>
              <a:rPr lang="da-DK" dirty="0" smtClean="0"/>
              <a:t> </a:t>
            </a:r>
            <a:r>
              <a:rPr lang="da-DK" dirty="0" err="1" smtClean="0"/>
              <a:t>gaussian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precision</a:t>
            </a:r>
            <a:r>
              <a:rPr lang="da-DK" dirty="0" smtClean="0"/>
              <a:t> (xi = 1/sigma) </a:t>
            </a:r>
            <a:r>
              <a:rPr lang="da-DK" dirty="0" err="1" smtClean="0"/>
              <a:t>rather</a:t>
            </a:r>
            <a:r>
              <a:rPr lang="da-DK" dirty="0" smtClean="0"/>
              <a:t> </a:t>
            </a:r>
            <a:r>
              <a:rPr lang="da-DK" dirty="0" err="1" smtClean="0"/>
              <a:t>than</a:t>
            </a:r>
            <a:r>
              <a:rPr lang="da-DK" dirty="0" smtClean="0"/>
              <a:t> variation (sigma)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48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848" y="3029311"/>
            <a:ext cx="11055104" cy="20912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745" y="5526084"/>
            <a:ext cx="9103360" cy="2492678"/>
          </a:xfrm>
        </p:spPr>
        <p:txBody>
          <a:bodyPr/>
          <a:lstStyle>
            <a:lvl1pPr marL="0" indent="0" algn="ctr">
              <a:buNone/>
              <a:defRPr/>
            </a:lvl1pPr>
            <a:lvl2pPr marL="589456" indent="0" algn="ctr">
              <a:buNone/>
              <a:defRPr/>
            </a:lvl2pPr>
            <a:lvl3pPr marL="1178913" indent="0" algn="ctr">
              <a:buNone/>
              <a:defRPr/>
            </a:lvl3pPr>
            <a:lvl4pPr marL="1768369" indent="0" algn="ctr">
              <a:buNone/>
              <a:defRPr/>
            </a:lvl4pPr>
            <a:lvl5pPr marL="2357826" indent="0" algn="ctr">
              <a:buNone/>
              <a:defRPr/>
            </a:lvl5pPr>
            <a:lvl6pPr marL="2947283" indent="0" algn="ctr">
              <a:buNone/>
              <a:defRPr/>
            </a:lvl6pPr>
            <a:lvl7pPr marL="3536740" indent="0" algn="ctr">
              <a:buNone/>
              <a:defRPr/>
            </a:lvl7pPr>
            <a:lvl8pPr marL="4126196" indent="0" algn="ctr">
              <a:buNone/>
              <a:defRPr/>
            </a:lvl8pPr>
            <a:lvl9pPr marL="47156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0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9495" y="809045"/>
            <a:ext cx="2772992" cy="80412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368" y="809045"/>
            <a:ext cx="8128512" cy="80412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9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71" y="809045"/>
            <a:ext cx="11098112" cy="10568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71" y="809045"/>
            <a:ext cx="11098112" cy="10568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54368" y="2074843"/>
            <a:ext cx="5449728" cy="67754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00711" y="2074852"/>
            <a:ext cx="5451776" cy="3289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00711" y="5560914"/>
            <a:ext cx="5451776" cy="3289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096" y="6267548"/>
            <a:ext cx="11053056" cy="193761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096" y="4133298"/>
            <a:ext cx="11053056" cy="2134241"/>
          </a:xfrm>
        </p:spPr>
        <p:txBody>
          <a:bodyPr anchor="b"/>
          <a:lstStyle>
            <a:lvl1pPr marL="0" indent="0">
              <a:buNone/>
              <a:defRPr sz="2600"/>
            </a:lvl1pPr>
            <a:lvl2pPr marL="589456" indent="0">
              <a:buNone/>
              <a:defRPr sz="2300"/>
            </a:lvl2pPr>
            <a:lvl3pPr marL="1178913" indent="0">
              <a:buNone/>
              <a:defRPr sz="2100"/>
            </a:lvl3pPr>
            <a:lvl4pPr marL="1768369" indent="0">
              <a:buNone/>
              <a:defRPr sz="1800"/>
            </a:lvl4pPr>
            <a:lvl5pPr marL="2357826" indent="0">
              <a:buNone/>
              <a:defRPr sz="1800"/>
            </a:lvl5pPr>
            <a:lvl6pPr marL="2947283" indent="0">
              <a:buNone/>
              <a:defRPr sz="1800"/>
            </a:lvl6pPr>
            <a:lvl7pPr marL="3536740" indent="0">
              <a:buNone/>
              <a:defRPr sz="1800"/>
            </a:lvl7pPr>
            <a:lvl8pPr marL="4126196" indent="0">
              <a:buNone/>
              <a:defRPr sz="1800"/>
            </a:lvl8pPr>
            <a:lvl9pPr marL="4715653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81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368" y="2074843"/>
            <a:ext cx="5449728" cy="677549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0711" y="2074843"/>
            <a:ext cx="5451776" cy="677549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6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7" y="391220"/>
            <a:ext cx="11704320" cy="162423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64" y="2183398"/>
            <a:ext cx="5744640" cy="90940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9456" indent="0">
              <a:buNone/>
              <a:defRPr sz="2600" b="1"/>
            </a:lvl2pPr>
            <a:lvl3pPr marL="1178913" indent="0">
              <a:buNone/>
              <a:defRPr sz="2300" b="1"/>
            </a:lvl3pPr>
            <a:lvl4pPr marL="1768369" indent="0">
              <a:buNone/>
              <a:defRPr sz="2100" b="1"/>
            </a:lvl4pPr>
            <a:lvl5pPr marL="2357826" indent="0">
              <a:buNone/>
              <a:defRPr sz="2100" b="1"/>
            </a:lvl5pPr>
            <a:lvl6pPr marL="2947283" indent="0">
              <a:buNone/>
              <a:defRPr sz="2100" b="1"/>
            </a:lvl6pPr>
            <a:lvl7pPr marL="3536740" indent="0">
              <a:buNone/>
              <a:defRPr sz="2100" b="1"/>
            </a:lvl7pPr>
            <a:lvl8pPr marL="4126196" indent="0">
              <a:buNone/>
              <a:defRPr sz="2100" b="1"/>
            </a:lvl8pPr>
            <a:lvl9pPr marL="471565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264" y="3092805"/>
            <a:ext cx="5744640" cy="562030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851" y="2183398"/>
            <a:ext cx="5748736" cy="909407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9456" indent="0">
              <a:buNone/>
              <a:defRPr sz="2600" b="1"/>
            </a:lvl2pPr>
            <a:lvl3pPr marL="1178913" indent="0">
              <a:buNone/>
              <a:defRPr sz="2300" b="1"/>
            </a:lvl3pPr>
            <a:lvl4pPr marL="1768369" indent="0">
              <a:buNone/>
              <a:defRPr sz="2100" b="1"/>
            </a:lvl4pPr>
            <a:lvl5pPr marL="2357826" indent="0">
              <a:buNone/>
              <a:defRPr sz="2100" b="1"/>
            </a:lvl5pPr>
            <a:lvl6pPr marL="2947283" indent="0">
              <a:buNone/>
              <a:defRPr sz="2100" b="1"/>
            </a:lvl6pPr>
            <a:lvl7pPr marL="3536740" indent="0">
              <a:buNone/>
              <a:defRPr sz="2100" b="1"/>
            </a:lvl7pPr>
            <a:lvl8pPr marL="4126196" indent="0">
              <a:buNone/>
              <a:defRPr sz="2100" b="1"/>
            </a:lvl8pPr>
            <a:lvl9pPr marL="471565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851" y="3092805"/>
            <a:ext cx="5748736" cy="562030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6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33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64" y="389161"/>
            <a:ext cx="4278272" cy="165086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191" y="389167"/>
            <a:ext cx="7270400" cy="832394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264" y="2040032"/>
            <a:ext cx="4278272" cy="6673085"/>
          </a:xfrm>
        </p:spPr>
        <p:txBody>
          <a:bodyPr/>
          <a:lstStyle>
            <a:lvl1pPr marL="0" indent="0">
              <a:buNone/>
              <a:defRPr sz="1800"/>
            </a:lvl1pPr>
            <a:lvl2pPr marL="589456" indent="0">
              <a:buNone/>
              <a:defRPr sz="1600"/>
            </a:lvl2pPr>
            <a:lvl3pPr marL="1178913" indent="0">
              <a:buNone/>
              <a:defRPr sz="1300"/>
            </a:lvl3pPr>
            <a:lvl4pPr marL="1768369" indent="0">
              <a:buNone/>
              <a:defRPr sz="1100"/>
            </a:lvl4pPr>
            <a:lvl5pPr marL="2357826" indent="0">
              <a:buNone/>
              <a:defRPr sz="1100"/>
            </a:lvl5pPr>
            <a:lvl6pPr marL="2947283" indent="0">
              <a:buNone/>
              <a:defRPr sz="1100"/>
            </a:lvl6pPr>
            <a:lvl7pPr marL="3536740" indent="0">
              <a:buNone/>
              <a:defRPr sz="1100"/>
            </a:lvl7pPr>
            <a:lvl8pPr marL="4126196" indent="0">
              <a:buNone/>
              <a:defRPr sz="1100"/>
            </a:lvl8pPr>
            <a:lvl9pPr marL="471565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09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767" y="6826704"/>
            <a:ext cx="7802880" cy="80699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767" y="870493"/>
            <a:ext cx="7802880" cy="5853798"/>
          </a:xfrm>
        </p:spPr>
        <p:txBody>
          <a:bodyPr/>
          <a:lstStyle>
            <a:lvl1pPr marL="0" indent="0">
              <a:buNone/>
              <a:defRPr sz="4100"/>
            </a:lvl1pPr>
            <a:lvl2pPr marL="589456" indent="0">
              <a:buNone/>
              <a:defRPr sz="3600"/>
            </a:lvl2pPr>
            <a:lvl3pPr marL="1178913" indent="0">
              <a:buNone/>
              <a:defRPr sz="3100"/>
            </a:lvl3pPr>
            <a:lvl4pPr marL="1768369" indent="0">
              <a:buNone/>
              <a:defRPr sz="2600"/>
            </a:lvl4pPr>
            <a:lvl5pPr marL="2357826" indent="0">
              <a:buNone/>
              <a:defRPr sz="2600"/>
            </a:lvl5pPr>
            <a:lvl6pPr marL="2947283" indent="0">
              <a:buNone/>
              <a:defRPr sz="2600"/>
            </a:lvl6pPr>
            <a:lvl7pPr marL="3536740" indent="0">
              <a:buNone/>
              <a:defRPr sz="2600"/>
            </a:lvl7pPr>
            <a:lvl8pPr marL="4126196" indent="0">
              <a:buNone/>
              <a:defRPr sz="2600"/>
            </a:lvl8pPr>
            <a:lvl9pPr marL="4715653" indent="0">
              <a:buNone/>
              <a:defRPr sz="2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767" y="7633698"/>
            <a:ext cx="7802880" cy="1144951"/>
          </a:xfrm>
        </p:spPr>
        <p:txBody>
          <a:bodyPr/>
          <a:lstStyle>
            <a:lvl1pPr marL="0" indent="0">
              <a:buNone/>
              <a:defRPr sz="1800"/>
            </a:lvl1pPr>
            <a:lvl2pPr marL="589456" indent="0">
              <a:buNone/>
              <a:defRPr sz="1600"/>
            </a:lvl2pPr>
            <a:lvl3pPr marL="1178913" indent="0">
              <a:buNone/>
              <a:defRPr sz="1300"/>
            </a:lvl3pPr>
            <a:lvl4pPr marL="1768369" indent="0">
              <a:buNone/>
              <a:defRPr sz="1100"/>
            </a:lvl4pPr>
            <a:lvl5pPr marL="2357826" indent="0">
              <a:buNone/>
              <a:defRPr sz="1100"/>
            </a:lvl5pPr>
            <a:lvl6pPr marL="2947283" indent="0">
              <a:buNone/>
              <a:defRPr sz="1100"/>
            </a:lvl6pPr>
            <a:lvl7pPr marL="3536740" indent="0">
              <a:buNone/>
              <a:defRPr sz="1100"/>
            </a:lvl7pPr>
            <a:lvl8pPr marL="4126196" indent="0">
              <a:buNone/>
              <a:defRPr sz="1100"/>
            </a:lvl8pPr>
            <a:lvl9pPr marL="471565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99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5041" y="808284"/>
            <a:ext cx="11096977" cy="105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041" y="2074899"/>
            <a:ext cx="11096977" cy="67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6458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575725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 b="1">
          <a:solidFill>
            <a:srgbClr val="2323DC"/>
          </a:solidFill>
          <a:latin typeface="+mj-lt"/>
          <a:ea typeface="+mj-ea"/>
          <a:cs typeface="+mj-cs"/>
        </a:defRPr>
      </a:lvl1pPr>
      <a:lvl2pPr algn="l" defTabSz="575725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 b="1">
          <a:solidFill>
            <a:srgbClr val="2323DC"/>
          </a:solidFill>
          <a:latin typeface="Arial" charset="0"/>
        </a:defRPr>
      </a:lvl2pPr>
      <a:lvl3pPr algn="l" defTabSz="575725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 b="1">
          <a:solidFill>
            <a:srgbClr val="2323DC"/>
          </a:solidFill>
          <a:latin typeface="Arial" charset="0"/>
        </a:defRPr>
      </a:lvl3pPr>
      <a:lvl4pPr algn="l" defTabSz="575725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 b="1">
          <a:solidFill>
            <a:srgbClr val="2323DC"/>
          </a:solidFill>
          <a:latin typeface="Arial" charset="0"/>
        </a:defRPr>
      </a:lvl4pPr>
      <a:lvl5pPr algn="l" defTabSz="575725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3600" b="1">
          <a:solidFill>
            <a:srgbClr val="2323DC"/>
          </a:solidFill>
          <a:latin typeface="Arial" charset="0"/>
        </a:defRPr>
      </a:lvl5pPr>
      <a:lvl6pPr marL="589456" algn="l" defTabSz="57922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5700">
          <a:solidFill>
            <a:srgbClr val="000000"/>
          </a:solidFill>
          <a:latin typeface="Times New Roman" pitchFamily="1" charset="0"/>
        </a:defRPr>
      </a:lvl6pPr>
      <a:lvl7pPr marL="1178913" algn="l" defTabSz="57922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5700">
          <a:solidFill>
            <a:srgbClr val="000000"/>
          </a:solidFill>
          <a:latin typeface="Times New Roman" pitchFamily="1" charset="0"/>
        </a:defRPr>
      </a:lvl7pPr>
      <a:lvl8pPr marL="1768369" algn="l" defTabSz="57922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5700">
          <a:solidFill>
            <a:srgbClr val="000000"/>
          </a:solidFill>
          <a:latin typeface="Times New Roman" pitchFamily="1" charset="0"/>
        </a:defRPr>
      </a:lvl8pPr>
      <a:lvl9pPr marL="2357826" algn="l" defTabSz="57922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5700">
          <a:solidFill>
            <a:srgbClr val="000000"/>
          </a:solidFill>
          <a:latin typeface="Times New Roman" pitchFamily="1" charset="0"/>
        </a:defRPr>
      </a:lvl9pPr>
    </p:titleStyle>
    <p:bodyStyle>
      <a:lvl1pPr marL="548632" indent="-415425" algn="l" defTabSz="575725" rtl="0" eaLnBrk="0" fontAlgn="base" hangingPunct="0">
        <a:lnSpc>
          <a:spcPct val="94000"/>
        </a:lnSpc>
        <a:spcBef>
          <a:spcPct val="0"/>
        </a:spcBef>
        <a:spcAft>
          <a:spcPts val="1796"/>
        </a:spcAft>
        <a:buClr>
          <a:srgbClr val="000000"/>
        </a:buClr>
        <a:buSzPct val="45000"/>
        <a:buFont typeface="StarSymbol" charset="0"/>
        <a:buChar char="●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1106294" indent="-365754" algn="l" defTabSz="575725" rtl="0" eaLnBrk="0" fontAlgn="base" hangingPunct="0">
        <a:lnSpc>
          <a:spcPct val="94000"/>
        </a:lnSpc>
        <a:spcBef>
          <a:spcPct val="0"/>
        </a:spcBef>
        <a:spcAft>
          <a:spcPts val="1422"/>
        </a:spcAft>
        <a:buClr>
          <a:srgbClr val="000000"/>
        </a:buClr>
        <a:buSzPct val="75000"/>
        <a:buFont typeface="StarSymbol" charset="0"/>
        <a:buChar char="–"/>
        <a:defRPr sz="3600">
          <a:solidFill>
            <a:srgbClr val="000000"/>
          </a:solidFill>
          <a:latin typeface="+mn-lt"/>
        </a:defRPr>
      </a:lvl2pPr>
      <a:lvl3pPr marL="1663957" indent="-273188" algn="l" defTabSz="575725" rtl="0" eaLnBrk="0" fontAlgn="base" hangingPunct="0">
        <a:lnSpc>
          <a:spcPct val="94000"/>
        </a:lnSpc>
        <a:spcBef>
          <a:spcPct val="0"/>
        </a:spcBef>
        <a:spcAft>
          <a:spcPts val="1067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</a:defRPr>
      </a:lvl3pPr>
      <a:lvl4pPr marL="2221619" indent="-270929" algn="l" defTabSz="575725" rtl="0" eaLnBrk="0" fontAlgn="base" hangingPunct="0">
        <a:lnSpc>
          <a:spcPct val="94000"/>
        </a:lnSpc>
        <a:spcBef>
          <a:spcPct val="0"/>
        </a:spcBef>
        <a:spcAft>
          <a:spcPts val="694"/>
        </a:spcAft>
        <a:buClr>
          <a:srgbClr val="000000"/>
        </a:buClr>
        <a:buSzPct val="75000"/>
        <a:buFont typeface="StarSymbol" charset="0"/>
        <a:buChar char="–"/>
        <a:defRPr sz="1600">
          <a:solidFill>
            <a:srgbClr val="000000"/>
          </a:solidFill>
          <a:latin typeface="+mn-lt"/>
        </a:defRPr>
      </a:lvl4pPr>
      <a:lvl5pPr marL="2777023" indent="-273188" algn="l" defTabSz="575725" rtl="0" eaLnBrk="0" fontAlgn="base" hangingPunct="0">
        <a:lnSpc>
          <a:spcPct val="94000"/>
        </a:lnSpc>
        <a:spcBef>
          <a:spcPct val="0"/>
        </a:spcBef>
        <a:spcAft>
          <a:spcPts val="320"/>
        </a:spcAft>
        <a:buClr>
          <a:srgbClr val="000000"/>
        </a:buClr>
        <a:buSzPct val="45000"/>
        <a:buFont typeface="StarSymbol" charset="0"/>
        <a:buChar char="●"/>
        <a:defRPr sz="1600">
          <a:solidFill>
            <a:srgbClr val="000000"/>
          </a:solidFill>
          <a:latin typeface="+mn-lt"/>
        </a:defRPr>
      </a:lvl5pPr>
      <a:lvl6pPr marL="3368912" indent="-276308" algn="l" defTabSz="579222" rtl="0" fontAlgn="base" hangingPunct="0">
        <a:lnSpc>
          <a:spcPct val="94000"/>
        </a:lnSpc>
        <a:spcBef>
          <a:spcPct val="0"/>
        </a:spcBef>
        <a:spcAft>
          <a:spcPts val="323"/>
        </a:spcAft>
        <a:buClr>
          <a:srgbClr val="000000"/>
        </a:buClr>
        <a:buSzPct val="45000"/>
        <a:buFont typeface="StarSymbol" charset="0"/>
        <a:buChar char="●"/>
        <a:defRPr sz="1600">
          <a:solidFill>
            <a:srgbClr val="000000"/>
          </a:solidFill>
          <a:latin typeface="+mn-lt"/>
        </a:defRPr>
      </a:lvl6pPr>
      <a:lvl7pPr marL="3958367" indent="-276308" algn="l" defTabSz="579222" rtl="0" fontAlgn="base" hangingPunct="0">
        <a:lnSpc>
          <a:spcPct val="94000"/>
        </a:lnSpc>
        <a:spcBef>
          <a:spcPct val="0"/>
        </a:spcBef>
        <a:spcAft>
          <a:spcPts val="323"/>
        </a:spcAft>
        <a:buClr>
          <a:srgbClr val="000000"/>
        </a:buClr>
        <a:buSzPct val="45000"/>
        <a:buFont typeface="StarSymbol" charset="0"/>
        <a:buChar char="●"/>
        <a:defRPr sz="1600">
          <a:solidFill>
            <a:srgbClr val="000000"/>
          </a:solidFill>
          <a:latin typeface="+mn-lt"/>
        </a:defRPr>
      </a:lvl7pPr>
      <a:lvl8pPr marL="4547819" indent="-276308" algn="l" defTabSz="579222" rtl="0" fontAlgn="base" hangingPunct="0">
        <a:lnSpc>
          <a:spcPct val="94000"/>
        </a:lnSpc>
        <a:spcBef>
          <a:spcPct val="0"/>
        </a:spcBef>
        <a:spcAft>
          <a:spcPts val="323"/>
        </a:spcAft>
        <a:buClr>
          <a:srgbClr val="000000"/>
        </a:buClr>
        <a:buSzPct val="45000"/>
        <a:buFont typeface="StarSymbol" charset="0"/>
        <a:buChar char="●"/>
        <a:defRPr sz="1600">
          <a:solidFill>
            <a:srgbClr val="000000"/>
          </a:solidFill>
          <a:latin typeface="+mn-lt"/>
        </a:defRPr>
      </a:lvl8pPr>
      <a:lvl9pPr marL="5137279" indent="-276308" algn="l" defTabSz="579222" rtl="0" fontAlgn="base" hangingPunct="0">
        <a:lnSpc>
          <a:spcPct val="94000"/>
        </a:lnSpc>
        <a:spcBef>
          <a:spcPct val="0"/>
        </a:spcBef>
        <a:spcAft>
          <a:spcPts val="323"/>
        </a:spcAft>
        <a:buClr>
          <a:srgbClr val="000000"/>
        </a:buClr>
        <a:buSzPct val="45000"/>
        <a:buFont typeface="StarSymbol" charset="0"/>
        <a:buChar char="●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9456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8913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69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7826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7283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740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26196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15653" algn="l" defTabSz="117891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954369" y="1779899"/>
            <a:ext cx="11104256" cy="663622"/>
          </a:xfrm>
        </p:spPr>
        <p:txBody>
          <a:bodyPr>
            <a:spAutoFit/>
          </a:bodyPr>
          <a:lstStyle/>
          <a:p>
            <a:pPr marL="436232" indent="-436232" algn="ctr" eaLnBrk="1">
              <a:lnSpc>
                <a:spcPct val="93000"/>
              </a:lnSpc>
              <a:spcBef>
                <a:spcPts val="871"/>
              </a:spcBef>
              <a:buSzPct val="114000"/>
              <a:tabLst>
                <a:tab pos="436232" algn="l"/>
                <a:tab pos="1013777" algn="l"/>
                <a:tab pos="1593370" algn="l"/>
                <a:tab pos="2172964" algn="l"/>
                <a:tab pos="2752557" algn="l"/>
                <a:tab pos="3332152" algn="l"/>
                <a:tab pos="3911744" algn="l"/>
                <a:tab pos="4491339" algn="l"/>
                <a:tab pos="5070932" algn="l"/>
                <a:tab pos="5650526" algn="l"/>
                <a:tab pos="6230119" algn="l"/>
                <a:tab pos="6809713" algn="l"/>
                <a:tab pos="7389306" algn="l"/>
                <a:tab pos="7968900" algn="l"/>
                <a:tab pos="8548493" algn="l"/>
                <a:tab pos="9128087" algn="l"/>
                <a:tab pos="9707680" algn="l"/>
                <a:tab pos="10287274" algn="l"/>
                <a:tab pos="10866867" algn="l"/>
                <a:tab pos="11446461" algn="l"/>
                <a:tab pos="12026054" algn="l"/>
              </a:tabLst>
            </a:pPr>
            <a:r>
              <a:rPr lang="en-GB" altLang="da-DK" sz="4600" dirty="0"/>
              <a:t>Dynamics in Slow Time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" y="3815588"/>
            <a:ext cx="13004800" cy="4795352"/>
          </a:xfrm>
        </p:spPr>
        <p:txBody>
          <a:bodyPr anchor="ctr">
            <a:spAutoFit/>
          </a:bodyPr>
          <a:lstStyle/>
          <a:p>
            <a:pPr marL="0" lvl="1" indent="0" algn="ctr" eaLnBrk="1">
              <a:lnSpc>
                <a:spcPct val="93000"/>
              </a:lnSpc>
              <a:spcBef>
                <a:spcPts val="871"/>
              </a:spcBef>
              <a:spcAft>
                <a:spcPct val="0"/>
              </a:spcAft>
              <a:buSzPct val="100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r>
              <a:rPr lang="en-GB" altLang="da-DK" b="1" i="1" dirty="0" smtClean="0">
                <a:cs typeface="Times New Roman" pitchFamily="18" charset="0"/>
              </a:rPr>
              <a:t>Bjarne Andresen</a:t>
            </a:r>
          </a:p>
          <a:p>
            <a:pPr marL="0" lvl="1" indent="0" algn="ctr" eaLnBrk="1">
              <a:lnSpc>
                <a:spcPct val="93000"/>
              </a:lnSpc>
              <a:spcBef>
                <a:spcPts val="871"/>
              </a:spcBef>
              <a:spcAft>
                <a:spcPct val="0"/>
              </a:spcAft>
              <a:buSzPct val="100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endParaRPr lang="en-GB" altLang="da-DK" sz="2600" b="1" i="1" dirty="0">
              <a:cs typeface="Times New Roman" pitchFamily="18" charset="0"/>
            </a:endParaRP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r>
              <a:rPr lang="en-GB" altLang="da-DK" sz="2600" b="1" i="1" dirty="0">
                <a:cs typeface="Times New Roman" pitchFamily="18" charset="0"/>
              </a:rPr>
              <a:t>Niels Bohr Institute, University of Copenhagen</a:t>
            </a: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r>
              <a:rPr lang="en-GB" altLang="da-DK" sz="2600" b="1" i="1" dirty="0">
                <a:cs typeface="Times New Roman" pitchFamily="18" charset="0"/>
              </a:rPr>
              <a:t>Universitetsparken 5, DK-2100 Copenhagen Ø, </a:t>
            </a:r>
            <a:r>
              <a:rPr lang="en-GB" altLang="da-DK" sz="2600" b="1" i="1" dirty="0" smtClean="0">
                <a:cs typeface="Times New Roman" pitchFamily="18" charset="0"/>
              </a:rPr>
              <a:t>Denmark</a:t>
            </a: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endParaRPr lang="en-GB" altLang="da-DK" sz="2600" b="1" i="1" dirty="0">
              <a:cs typeface="Times New Roman" pitchFamily="18" charset="0"/>
            </a:endParaRP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endParaRPr lang="en-GB" altLang="da-DK" sz="2600" b="1" i="1" dirty="0" smtClean="0">
              <a:cs typeface="Times New Roman" pitchFamily="18" charset="0"/>
            </a:endParaRP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r>
              <a:rPr lang="en-US" altLang="da-DK" b="1" i="1" dirty="0">
                <a:cs typeface="Times New Roman" pitchFamily="18" charset="0"/>
              </a:rPr>
              <a:t>Christopher Essex</a:t>
            </a: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r>
              <a:rPr lang="en-US" altLang="da-DK" sz="2600" b="1" i="1" dirty="0">
                <a:cs typeface="Times New Roman" pitchFamily="18" charset="0"/>
              </a:rPr>
              <a:t>Department of Applied Mathematics</a:t>
            </a: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r>
              <a:rPr lang="en-US" altLang="da-DK" sz="2600" b="1" i="1" dirty="0" smtClean="0">
                <a:cs typeface="Times New Roman" pitchFamily="18" charset="0"/>
              </a:rPr>
              <a:t>University </a:t>
            </a:r>
            <a:r>
              <a:rPr lang="en-US" altLang="da-DK" sz="2600" b="1" i="1" dirty="0">
                <a:cs typeface="Times New Roman" pitchFamily="18" charset="0"/>
              </a:rPr>
              <a:t>of Western </a:t>
            </a:r>
            <a:r>
              <a:rPr lang="en-US" altLang="da-DK" sz="2600" b="1" i="1" dirty="0" smtClean="0">
                <a:cs typeface="Times New Roman" pitchFamily="18" charset="0"/>
              </a:rPr>
              <a:t>Ontario, London ON, Canada</a:t>
            </a:r>
            <a:endParaRPr lang="en-US" altLang="da-DK" sz="2600" b="1" i="1" dirty="0">
              <a:cs typeface="Times New Roman" pitchFamily="18" charset="0"/>
            </a:endParaRPr>
          </a:p>
          <a:p>
            <a:pPr marL="0" lvl="1" indent="0" algn="ctr" eaLnBrk="1">
              <a:lnSpc>
                <a:spcPct val="93000"/>
              </a:lnSpc>
              <a:spcBef>
                <a:spcPts val="613"/>
              </a:spcBef>
              <a:spcAft>
                <a:spcPct val="0"/>
              </a:spcAft>
              <a:buSzPct val="71000"/>
              <a:buNone/>
              <a:tabLst>
                <a:tab pos="135170" algn="l"/>
                <a:tab pos="714764" algn="l"/>
                <a:tab pos="1294357" algn="l"/>
                <a:tab pos="1873952" algn="l"/>
                <a:tab pos="2453544" algn="l"/>
                <a:tab pos="3033139" algn="l"/>
                <a:tab pos="3612732" algn="l"/>
                <a:tab pos="4192326" algn="l"/>
                <a:tab pos="4771919" algn="l"/>
                <a:tab pos="5351513" algn="l"/>
                <a:tab pos="5931106" algn="l"/>
                <a:tab pos="6510700" algn="l"/>
                <a:tab pos="7090293" algn="l"/>
                <a:tab pos="7669887" algn="l"/>
                <a:tab pos="8249480" algn="l"/>
                <a:tab pos="8829074" algn="l"/>
                <a:tab pos="9408667" algn="l"/>
                <a:tab pos="9988261" algn="l"/>
                <a:tab pos="10567854" algn="l"/>
                <a:tab pos="11147448" algn="l"/>
                <a:tab pos="11206841" algn="l"/>
                <a:tab pos="12140744" algn="l"/>
              </a:tabLst>
            </a:pPr>
            <a:endParaRPr lang="en-GB" altLang="da-DK" sz="2600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6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Rösler</a:t>
            </a:r>
            <a:r>
              <a:rPr lang="da-DK" dirty="0"/>
              <a:t> </a:t>
            </a:r>
            <a:r>
              <a:rPr lang="da-DK" dirty="0" err="1"/>
              <a:t>equations</a:t>
            </a:r>
            <a:endParaRPr lang="da-DK" dirty="0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955" y="2588639"/>
            <a:ext cx="4414838" cy="194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625" r="-25" b="3847"/>
          <a:stretch/>
        </p:blipFill>
        <p:spPr bwMode="auto">
          <a:xfrm>
            <a:off x="4115330" y="2618127"/>
            <a:ext cx="9766376" cy="6921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97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C=5.981							C=5.982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1112" r="13007" b="4400"/>
          <a:stretch/>
        </p:blipFill>
        <p:spPr bwMode="auto">
          <a:xfrm>
            <a:off x="99912" y="2340096"/>
            <a:ext cx="6499926" cy="62266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t="846" r="13007" b="4152"/>
          <a:stretch/>
        </p:blipFill>
        <p:spPr bwMode="auto">
          <a:xfrm>
            <a:off x="6481256" y="2323160"/>
            <a:ext cx="6499926" cy="62605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1" y="2074899"/>
            <a:ext cx="11096977" cy="7108012"/>
          </a:xfrm>
        </p:spPr>
        <p:txBody>
          <a:bodyPr/>
          <a:lstStyle/>
          <a:p>
            <a:pPr marL="133207" indent="0">
              <a:buNone/>
            </a:pPr>
            <a:r>
              <a:rPr lang="en-US" dirty="0" smtClean="0"/>
              <a:t>Mean </a:t>
            </a:r>
            <a:r>
              <a:rPr lang="en-US" dirty="0"/>
              <a:t>air velocity (wind) fluctuates and turns into a slightly increased temperature, “thermalizing” wind</a:t>
            </a:r>
            <a:r>
              <a:rPr lang="en-US" dirty="0" smtClean="0"/>
              <a:t>:</a:t>
            </a:r>
          </a:p>
          <a:p>
            <a:pPr marL="133207" indent="0">
              <a:buNone/>
            </a:pPr>
            <a:endParaRPr lang="en-US" dirty="0"/>
          </a:p>
          <a:p>
            <a:pPr marL="133207" indent="0">
              <a:buNone/>
            </a:pPr>
            <a:endParaRPr lang="en-US" dirty="0" smtClean="0"/>
          </a:p>
          <a:p>
            <a:pPr marL="133207" indent="0">
              <a:buNone/>
            </a:pPr>
            <a:endParaRPr lang="en-US" dirty="0" smtClean="0"/>
          </a:p>
          <a:p>
            <a:pPr marL="133207" indent="0">
              <a:buNone/>
            </a:pPr>
            <a:endParaRPr lang="en-US" dirty="0" smtClean="0"/>
          </a:p>
          <a:p>
            <a:pPr marL="133207" indent="0">
              <a:buNone/>
            </a:pPr>
            <a:endParaRPr lang="en-US" dirty="0" smtClean="0"/>
          </a:p>
          <a:p>
            <a:pPr marL="133207" indent="0">
              <a:buNone/>
            </a:pPr>
            <a:endParaRPr lang="en-US" dirty="0"/>
          </a:p>
          <a:p>
            <a:pPr marL="133207" indent="0">
              <a:buNone/>
            </a:pPr>
            <a:endParaRPr lang="en-US" dirty="0" smtClean="0"/>
          </a:p>
          <a:p>
            <a:pPr marL="133207" indent="0">
              <a:buNone/>
            </a:pPr>
            <a:r>
              <a:rPr lang="en-US" dirty="0" smtClean="0"/>
              <a:t>Wind fluctuates too fast to</a:t>
            </a:r>
            <a:br>
              <a:rPr lang="en-US" dirty="0" smtClean="0"/>
            </a:br>
            <a:r>
              <a:rPr lang="en-US" dirty="0" smtClean="0"/>
              <a:t>see, thus no wind.</a:t>
            </a:r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Distributions </a:t>
            </a:r>
            <a:r>
              <a:rPr lang="da-DK" dirty="0"/>
              <a:t>of </a:t>
            </a:r>
            <a:r>
              <a:rPr lang="da-DK" dirty="0" smtClean="0"/>
              <a:t>distributions </a:t>
            </a:r>
            <a:r>
              <a:rPr lang="da-DK" dirty="0" smtClean="0">
                <a:sym typeface="Symbol"/>
              </a:rPr>
              <a:t></a:t>
            </a:r>
            <a:r>
              <a:rPr lang="da-DK" dirty="0" smtClean="0"/>
              <a:t> </a:t>
            </a:r>
            <a:r>
              <a:rPr lang="da-DK" dirty="0" err="1" smtClean="0"/>
              <a:t>wind</a:t>
            </a:r>
            <a:endParaRPr lang="da-DK" dirty="0"/>
          </a:p>
        </p:txBody>
      </p:sp>
      <p:pic>
        <p:nvPicPr>
          <p:cNvPr id="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2738" y="5537866"/>
            <a:ext cx="4657725" cy="81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2738" y="6535157"/>
            <a:ext cx="203835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C:\Users\Bjarne Andresen\Documents\ownpapers\timescales\Maxwell-paper15\v-distr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462" y="4119691"/>
            <a:ext cx="7295250" cy="54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32738" y="3257956"/>
            <a:ext cx="5791200" cy="81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012" y="4119691"/>
            <a:ext cx="61166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Distributions of distributions </a:t>
            </a:r>
            <a:r>
              <a:rPr lang="da-DK" dirty="0">
                <a:sym typeface="Symbol"/>
              </a:rPr>
              <a:t></a:t>
            </a:r>
            <a:r>
              <a:rPr lang="da-DK" dirty="0" smtClean="0"/>
              <a:t> temperature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3207" indent="0">
              <a:buNone/>
            </a:pPr>
            <a:r>
              <a:rPr lang="en-US" dirty="0"/>
              <a:t>By contrast, temperature fluctuations do not result in a new temperature, a new Maxwellian distribution</a:t>
            </a:r>
            <a:r>
              <a:rPr lang="en-US" dirty="0" smtClean="0"/>
              <a:t>:</a:t>
            </a:r>
          </a:p>
          <a:p>
            <a:pPr marL="133207" indent="0">
              <a:buNone/>
            </a:pPr>
            <a:endParaRPr lang="en-US" dirty="0"/>
          </a:p>
          <a:p>
            <a:pPr marL="133207" indent="0">
              <a:buNone/>
            </a:pPr>
            <a:endParaRPr lang="en-US" dirty="0" smtClean="0"/>
          </a:p>
          <a:p>
            <a:pPr marL="133207" indent="0">
              <a:buNone/>
            </a:pPr>
            <a:endParaRPr lang="en-US" dirty="0"/>
          </a:p>
          <a:p>
            <a:pPr marL="133207" indent="0">
              <a:buNone/>
            </a:pPr>
            <a:endParaRPr lang="en-US" dirty="0" smtClean="0"/>
          </a:p>
          <a:p>
            <a:pPr marL="133207" indent="0">
              <a:buNone/>
            </a:pPr>
            <a:endParaRPr lang="da-DK" dirty="0"/>
          </a:p>
          <a:p>
            <a:pPr marL="133207" indent="0">
              <a:buNone/>
            </a:pPr>
            <a:r>
              <a:rPr lang="en-US" dirty="0"/>
              <a:t>The result is polynomial tails of degree either -3 (infinite fluctuation domain) or -2 (semi-infinite domain).</a:t>
            </a:r>
            <a:endParaRPr lang="da-DK" dirty="0"/>
          </a:p>
          <a:p>
            <a:pPr marL="133207" indent="0">
              <a:buNone/>
            </a:pPr>
            <a:r>
              <a:rPr lang="en-US" dirty="0"/>
              <a:t>[</a:t>
            </a:r>
            <a:r>
              <a:rPr lang="en-US" i="1" dirty="0"/>
              <a:t>w</a:t>
            </a:r>
            <a:r>
              <a:rPr lang="en-US" dirty="0"/>
              <a:t> is the precision of the velocity precision]</a:t>
            </a:r>
            <a:endParaRPr lang="da-DK" dirty="0"/>
          </a:p>
        </p:txBody>
      </p:sp>
      <p:pic>
        <p:nvPicPr>
          <p:cNvPr id="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10" y="3352800"/>
            <a:ext cx="12706350" cy="22669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33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3085" y="5409491"/>
            <a:ext cx="4687565" cy="842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5020" y="5644872"/>
            <a:ext cx="2075112" cy="37453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4336643" y="4373738"/>
            <a:ext cx="43315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Semi-Infinite Domain</a:t>
            </a:r>
          </a:p>
        </p:txBody>
      </p:sp>
      <p:pic>
        <p:nvPicPr>
          <p:cNvPr id="18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3955" y="1489294"/>
            <a:ext cx="2603501" cy="76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95462" y="2750385"/>
            <a:ext cx="10013876" cy="89842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920716" y="342001"/>
            <a:ext cx="31633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Infinite Domain</a:t>
            </a:r>
          </a:p>
        </p:txBody>
      </p:sp>
      <p:pic>
        <p:nvPicPr>
          <p:cNvPr id="185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64491" y="1682777"/>
            <a:ext cx="2034622" cy="374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7041" y="6418302"/>
            <a:ext cx="12210335" cy="217845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6086608" y="2580524"/>
            <a:ext cx="5830738" cy="1463484"/>
          </a:xfrm>
          <a:prstGeom prst="rect">
            <a:avLst/>
          </a:prstGeom>
          <a:ln w="25400">
            <a:solidFill>
              <a:srgbClr val="9421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386664" y="7290435"/>
            <a:ext cx="12314290" cy="1488252"/>
          </a:xfrm>
          <a:prstGeom prst="rect">
            <a:avLst/>
          </a:prstGeom>
          <a:ln w="25400">
            <a:solidFill>
              <a:srgbClr val="942192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4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3476421" y="566184"/>
            <a:ext cx="60519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The Gaussian Core and Limit</a:t>
            </a:r>
          </a:p>
        </p:txBody>
      </p:sp>
      <p:pic>
        <p:nvPicPr>
          <p:cNvPr id="1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9320" y="5825866"/>
            <a:ext cx="9605374" cy="76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69869" y="3280488"/>
            <a:ext cx="6344077" cy="831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43866" y="3578151"/>
            <a:ext cx="975640" cy="23652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955838" y="3461460"/>
            <a:ext cx="85405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Core:</a:t>
            </a:r>
          </a:p>
        </p:txBody>
      </p:sp>
      <p:sp>
        <p:nvSpPr>
          <p:cNvPr id="195" name="Shape 195"/>
          <p:cNvSpPr/>
          <p:nvPr/>
        </p:nvSpPr>
        <p:spPr>
          <a:xfrm>
            <a:off x="961629" y="5973104"/>
            <a:ext cx="84246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433FF"/>
                </a:solidFill>
              </a:rPr>
              <a:t>Limit:</a:t>
            </a:r>
          </a:p>
        </p:txBody>
      </p:sp>
    </p:spTree>
    <p:extLst>
      <p:ext uri="{BB962C8B-B14F-4D97-AF65-F5344CB8AC3E}">
        <p14:creationId xmlns:p14="http://schemas.microsoft.com/office/powerpoint/2010/main" val="19546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9168" y="2181047"/>
            <a:ext cx="5526465" cy="377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064" y="1137443"/>
            <a:ext cx="10134672" cy="76093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863523" y="261269"/>
            <a:ext cx="1127775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FF2600"/>
                </a:solidFill>
              </a:rPr>
              <a:t>Comparing the Semi-Infinite to the Infinite Scenarios: </a:t>
            </a:r>
            <a:r>
              <a:rPr sz="3600">
                <a:solidFill>
                  <a:srgbClr val="FF2600"/>
                </a:solidFill>
                <a:latin typeface="SymbolPi"/>
                <a:ea typeface="SymbolPi"/>
                <a:cs typeface="SymbolPi"/>
                <a:sym typeface="SymbolPi"/>
              </a:rPr>
              <a:t>L</a:t>
            </a:r>
          </a:p>
        </p:txBody>
      </p:sp>
      <p:sp>
        <p:nvSpPr>
          <p:cNvPr id="200" name="Shape 200"/>
          <p:cNvSpPr/>
          <p:nvPr/>
        </p:nvSpPr>
        <p:spPr>
          <a:xfrm>
            <a:off x="4929174" y="3081125"/>
            <a:ext cx="314645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FF2600"/>
                </a:solidFill>
              </a:rPr>
              <a:t>Properties of </a:t>
            </a:r>
            <a:r>
              <a:rPr sz="3600">
                <a:solidFill>
                  <a:srgbClr val="FF2600"/>
                </a:solidFill>
                <a:latin typeface="SymbolPi"/>
                <a:ea typeface="SymbolPi"/>
                <a:cs typeface="SymbolPi"/>
                <a:sym typeface="SymbolPi"/>
              </a:rPr>
              <a:t>L</a:t>
            </a:r>
          </a:p>
        </p:txBody>
      </p:sp>
      <p:pic>
        <p:nvPicPr>
          <p:cNvPr id="20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1817" y="4094905"/>
            <a:ext cx="4881269" cy="449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40714" y="4633269"/>
            <a:ext cx="8323372" cy="91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6773" y="5709733"/>
            <a:ext cx="9651254" cy="8671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42168" y="6997397"/>
            <a:ext cx="5520464" cy="86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75321" y="8280450"/>
            <a:ext cx="7854127" cy="9031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19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752378" y="3157616"/>
            <a:ext cx="2173072" cy="179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solidFill>
                  <a:srgbClr val="FF2600"/>
                </a:solidFill>
              </a:rPr>
              <a:t>Wings </a:t>
            </a:r>
          </a:p>
          <a:p>
            <a:pPr lvl="0">
              <a:defRPr sz="1800"/>
            </a:pPr>
            <a:r>
              <a:rPr sz="3600">
                <a:solidFill>
                  <a:srgbClr val="FF2600"/>
                </a:solidFill>
              </a:rPr>
              <a:t>and </a:t>
            </a:r>
          </a:p>
          <a:p>
            <a:pPr lvl="0">
              <a:defRPr sz="1800"/>
            </a:pPr>
            <a:r>
              <a:rPr sz="3600">
                <a:solidFill>
                  <a:srgbClr val="FF2600"/>
                </a:solidFill>
              </a:rPr>
              <a:t>Core of </a:t>
            </a:r>
            <a:r>
              <a:rPr sz="3600">
                <a:solidFill>
                  <a:srgbClr val="FF2600"/>
                </a:solidFill>
                <a:latin typeface="SymbolPi"/>
                <a:ea typeface="SymbolPi"/>
                <a:cs typeface="SymbolPi"/>
                <a:sym typeface="SymbolPi"/>
              </a:rPr>
              <a:t>L:</a:t>
            </a:r>
          </a:p>
        </p:txBody>
      </p:sp>
      <p:pic>
        <p:nvPicPr>
          <p:cNvPr id="208" name="Lambda1.pdf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3195647" y="4654021"/>
            <a:ext cx="6613485" cy="496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dL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5627" y="-67093"/>
            <a:ext cx="6613404" cy="49600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38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Convoluted </a:t>
            </a:r>
            <a:r>
              <a:rPr lang="en-US" dirty="0"/>
              <a:t>distribution compared to standard Maxwellian</a:t>
            </a:r>
          </a:p>
        </p:txBody>
      </p:sp>
      <p:pic>
        <p:nvPicPr>
          <p:cNvPr id="4" name="Picture 3" descr="C:\Users\Bjarne Andresen\Documents\ownpapers\timescales\Maxwell-paper15\Phi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95" y="2378918"/>
            <a:ext cx="9085810" cy="6791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3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Conclusions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041" y="3657599"/>
            <a:ext cx="11096977" cy="5192889"/>
          </a:xfrm>
        </p:spPr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observational</a:t>
            </a:r>
            <a:r>
              <a:rPr lang="da-DK" dirty="0" smtClean="0"/>
              <a:t> </a:t>
            </a:r>
            <a:r>
              <a:rPr lang="da-DK" dirty="0" err="1" smtClean="0"/>
              <a:t>timescale</a:t>
            </a:r>
            <a:r>
              <a:rPr lang="da-DK" dirty="0" smtClean="0"/>
              <a:t> has a </a:t>
            </a:r>
            <a:r>
              <a:rPr lang="da-DK" dirty="0" err="1" smtClean="0"/>
              <a:t>profound</a:t>
            </a:r>
            <a:r>
              <a:rPr lang="da-DK" dirty="0" smtClean="0"/>
              <a:t> </a:t>
            </a:r>
            <a:r>
              <a:rPr lang="da-DK" dirty="0" err="1" smtClean="0"/>
              <a:t>influence</a:t>
            </a:r>
            <a:r>
              <a:rPr lang="da-DK" dirty="0" smtClean="0"/>
              <a:t> on </a:t>
            </a:r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observed</a:t>
            </a:r>
            <a:r>
              <a:rPr lang="da-DK" dirty="0" smtClean="0"/>
              <a:t> and </a:t>
            </a:r>
            <a:r>
              <a:rPr lang="da-DK" dirty="0" err="1" smtClean="0"/>
              <a:t>which</a:t>
            </a:r>
            <a:r>
              <a:rPr lang="da-DK" dirty="0" smtClean="0"/>
              <a:t> information it is </a:t>
            </a:r>
            <a:r>
              <a:rPr lang="da-DK" dirty="0" err="1" smtClean="0"/>
              <a:t>possible</a:t>
            </a:r>
            <a:r>
              <a:rPr lang="da-DK" dirty="0" smtClean="0"/>
              <a:t> (or of </a:t>
            </a:r>
            <a:r>
              <a:rPr lang="da-DK" dirty="0" err="1" smtClean="0"/>
              <a:t>interest</a:t>
            </a:r>
            <a:r>
              <a:rPr lang="da-DK" dirty="0" smtClean="0"/>
              <a:t>) to </a:t>
            </a:r>
            <a:r>
              <a:rPr lang="da-DK" dirty="0" err="1" smtClean="0"/>
              <a:t>extract</a:t>
            </a:r>
            <a:r>
              <a:rPr lang="da-DK" dirty="0" smtClean="0"/>
              <a:t>. The </a:t>
            </a:r>
            <a:r>
              <a:rPr lang="da-DK" dirty="0" err="1" smtClean="0"/>
              <a:t>world</a:t>
            </a:r>
            <a:r>
              <a:rPr lang="da-DK" dirty="0" smtClean="0"/>
              <a:t> looks 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</a:t>
            </a:r>
            <a:r>
              <a:rPr lang="da-DK" dirty="0" err="1" smtClean="0"/>
              <a:t>depending</a:t>
            </a:r>
            <a:r>
              <a:rPr lang="da-DK" dirty="0" smtClean="0"/>
              <a:t> on </a:t>
            </a:r>
            <a:r>
              <a:rPr lang="da-DK" dirty="0" err="1" smtClean="0"/>
              <a:t>who</a:t>
            </a:r>
            <a:r>
              <a:rPr lang="da-DK" dirty="0" smtClean="0"/>
              <a:t> is </a:t>
            </a:r>
            <a:r>
              <a:rPr lang="da-DK" dirty="0" err="1" smtClean="0"/>
              <a:t>looking</a:t>
            </a:r>
            <a:r>
              <a:rPr lang="da-DK" dirty="0" smtClean="0"/>
              <a:t> and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looking</a:t>
            </a:r>
            <a:r>
              <a:rPr lang="da-DK" dirty="0" smtClean="0"/>
              <a:t> for.</a:t>
            </a:r>
          </a:p>
          <a:p>
            <a:r>
              <a:rPr lang="da-DK" dirty="0" smtClean="0"/>
              <a:t>All </a:t>
            </a:r>
            <a:r>
              <a:rPr lang="da-DK" dirty="0" err="1" smtClean="0"/>
              <a:t>thermodynamic</a:t>
            </a:r>
            <a:r>
              <a:rPr lang="da-DK" dirty="0" smtClean="0"/>
              <a:t> </a:t>
            </a:r>
            <a:r>
              <a:rPr lang="da-DK" dirty="0" err="1" smtClean="0"/>
              <a:t>functions</a:t>
            </a:r>
            <a:r>
              <a:rPr lang="da-DK" dirty="0" smtClean="0"/>
              <a:t> </a:t>
            </a:r>
            <a:r>
              <a:rPr lang="da-DK" dirty="0" err="1"/>
              <a:t>may</a:t>
            </a:r>
            <a:r>
              <a:rPr lang="da-DK" dirty="0"/>
              <a:t> not </a:t>
            </a:r>
            <a:r>
              <a:rPr lang="da-DK" dirty="0" err="1"/>
              <a:t>exist</a:t>
            </a:r>
            <a:r>
              <a:rPr lang="da-DK" dirty="0"/>
              <a:t> </a:t>
            </a:r>
            <a:r>
              <a:rPr lang="da-DK" dirty="0" smtClean="0"/>
              <a:t>at longer and </a:t>
            </a:r>
            <a:r>
              <a:rPr lang="da-DK" dirty="0" err="1" smtClean="0"/>
              <a:t>shorter</a:t>
            </a:r>
            <a:r>
              <a:rPr lang="da-DK" dirty="0" smtClean="0"/>
              <a:t> </a:t>
            </a:r>
            <a:r>
              <a:rPr lang="da-DK" dirty="0" err="1" smtClean="0"/>
              <a:t>timescales</a:t>
            </a:r>
            <a:r>
              <a:rPr lang="da-DK" dirty="0" smtClean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27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0648695" y="3964739"/>
            <a:ext cx="52120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 dirty="0" smtClean="0">
                <a:latin typeface="SymbolPi"/>
                <a:ea typeface="SymbolPi"/>
                <a:cs typeface="SymbolPi"/>
                <a:sym typeface="SymbolPi"/>
              </a:rPr>
              <a:t>D</a:t>
            </a:r>
            <a:r>
              <a:rPr sz="3600" i="1" dirty="0" smtClean="0"/>
              <a:t>t</a:t>
            </a:r>
            <a:endParaRPr sz="3600" i="1" dirty="0"/>
          </a:p>
        </p:txBody>
      </p:sp>
      <p:sp>
        <p:nvSpPr>
          <p:cNvPr id="53" name="Shape 53"/>
          <p:cNvSpPr/>
          <p:nvPr/>
        </p:nvSpPr>
        <p:spPr>
          <a:xfrm>
            <a:off x="2079477" y="2497456"/>
            <a:ext cx="200054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Fast </a:t>
            </a:r>
            <a:r>
              <a:rPr lang="da-DK" sz="3600" dirty="0" smtClean="0"/>
              <a:t>t</a:t>
            </a:r>
            <a:r>
              <a:rPr sz="3600" dirty="0" err="1" smtClean="0"/>
              <a:t>ime</a:t>
            </a:r>
            <a:endParaRPr sz="3600" dirty="0"/>
          </a:p>
        </p:txBody>
      </p:sp>
      <p:sp>
        <p:nvSpPr>
          <p:cNvPr id="54" name="Shape 54"/>
          <p:cNvSpPr/>
          <p:nvPr/>
        </p:nvSpPr>
        <p:spPr>
          <a:xfrm>
            <a:off x="8517880" y="2497456"/>
            <a:ext cx="210314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dirty="0"/>
              <a:t>Slow </a:t>
            </a:r>
            <a:r>
              <a:rPr lang="da-DK" sz="3600" dirty="0" smtClean="0"/>
              <a:t>t</a:t>
            </a:r>
            <a:r>
              <a:rPr sz="3600" dirty="0" err="1" smtClean="0"/>
              <a:t>ime</a:t>
            </a:r>
            <a:endParaRPr sz="3600" dirty="0"/>
          </a:p>
        </p:txBody>
      </p:sp>
      <p:sp>
        <p:nvSpPr>
          <p:cNvPr id="55" name="Shape 55"/>
          <p:cNvSpPr/>
          <p:nvPr/>
        </p:nvSpPr>
        <p:spPr>
          <a:xfrm>
            <a:off x="3014097" y="6559549"/>
            <a:ext cx="697660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 u="sng"/>
              <a:t>Too Fast</a:t>
            </a:r>
            <a:r>
              <a:rPr sz="2300"/>
              <a:t>: </a:t>
            </a:r>
            <a:r>
              <a:rPr sz="2300">
                <a:latin typeface="SymbolPi"/>
                <a:ea typeface="SymbolPi"/>
                <a:cs typeface="SymbolPi"/>
                <a:sym typeface="SymbolPi"/>
              </a:rPr>
              <a:t>D</a:t>
            </a:r>
            <a:r>
              <a:rPr sz="2300" i="1"/>
              <a:t>t </a:t>
            </a:r>
            <a:r>
              <a:rPr sz="2300"/>
              <a:t>too small to distinguish order of events, </a:t>
            </a:r>
          </a:p>
          <a:p>
            <a:pPr lvl="0">
              <a:defRPr sz="1800"/>
            </a:pPr>
            <a:r>
              <a:rPr sz="2300"/>
              <a:t>or too short an appearance to register at all. </a:t>
            </a:r>
          </a:p>
        </p:txBody>
      </p:sp>
      <p:sp>
        <p:nvSpPr>
          <p:cNvPr id="56" name="Shape 56"/>
          <p:cNvSpPr/>
          <p:nvPr/>
        </p:nvSpPr>
        <p:spPr>
          <a:xfrm>
            <a:off x="2501519" y="7702550"/>
            <a:ext cx="835736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300" u="sng"/>
              <a:t>Too Slow</a:t>
            </a:r>
            <a:r>
              <a:rPr sz="2300"/>
              <a:t>: </a:t>
            </a:r>
            <a:r>
              <a:rPr sz="2300">
                <a:latin typeface="SymbolPi"/>
                <a:ea typeface="SymbolPi"/>
                <a:cs typeface="SymbolPi"/>
                <a:sym typeface="SymbolPi"/>
              </a:rPr>
              <a:t>D</a:t>
            </a:r>
            <a:r>
              <a:rPr sz="2300" i="1"/>
              <a:t>t </a:t>
            </a:r>
            <a:r>
              <a:rPr sz="2300"/>
              <a:t>too large to see, notice, or care about both events </a:t>
            </a:r>
          </a:p>
        </p:txBody>
      </p:sp>
      <p:grpSp>
        <p:nvGrpSpPr>
          <p:cNvPr id="67" name="Group 67"/>
          <p:cNvGrpSpPr/>
          <p:nvPr/>
        </p:nvGrpSpPr>
        <p:grpSpPr>
          <a:xfrm>
            <a:off x="2253146" y="3254055"/>
            <a:ext cx="8273866" cy="2575146"/>
            <a:chOff x="-191604" y="-105095"/>
            <a:chExt cx="8273865" cy="2575145"/>
          </a:xfrm>
        </p:grpSpPr>
        <p:sp>
          <p:nvSpPr>
            <p:cNvPr id="57" name="Shape 57"/>
            <p:cNvSpPr/>
            <p:nvPr/>
          </p:nvSpPr>
          <p:spPr>
            <a:xfrm>
              <a:off x="33039" y="954839"/>
              <a:ext cx="804922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flipV="1">
              <a:off x="1854200" y="195178"/>
              <a:ext cx="1" cy="15193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V="1">
              <a:off x="5918200" y="195178"/>
              <a:ext cx="1" cy="151932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-191604" y="-105095"/>
              <a:ext cx="20342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rPr lang="da-DK" sz="2400" dirty="0" err="1" smtClean="0"/>
                <a:t>too</a:t>
              </a:r>
              <a:r>
                <a:rPr lang="da-DK" sz="2400" dirty="0" smtClean="0"/>
                <a:t> fast to </a:t>
              </a:r>
              <a:r>
                <a:rPr lang="da-DK" sz="2400" dirty="0" err="1" smtClean="0"/>
                <a:t>see</a:t>
              </a:r>
              <a:endParaRPr sz="2400" dirty="0"/>
            </a:p>
          </p:txBody>
        </p:sp>
        <p:sp>
          <p:nvSpPr>
            <p:cNvPr id="61" name="Shape 61"/>
            <p:cNvSpPr/>
            <p:nvPr/>
          </p:nvSpPr>
          <p:spPr>
            <a:xfrm>
              <a:off x="5913233" y="-97576"/>
              <a:ext cx="215603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 lvl="0"/>
              <a:r>
                <a:rPr lang="da-DK" sz="2400" dirty="0" err="1" smtClean="0"/>
                <a:t>too</a:t>
              </a:r>
              <a:r>
                <a:rPr lang="da-DK" sz="2400" dirty="0" smtClean="0"/>
                <a:t> </a:t>
              </a:r>
              <a:r>
                <a:rPr lang="da-DK" sz="2400" dirty="0" err="1" smtClean="0"/>
                <a:t>slow</a:t>
              </a:r>
              <a:r>
                <a:rPr lang="da-DK" sz="2400" dirty="0" smtClean="0"/>
                <a:t> to </a:t>
              </a:r>
              <a:r>
                <a:rPr lang="da-DK" sz="2400" dirty="0" err="1" smtClean="0"/>
                <a:t>see</a:t>
              </a:r>
              <a:endParaRPr sz="2400" dirty="0"/>
            </a:p>
          </p:txBody>
        </p:sp>
        <p:sp>
          <p:nvSpPr>
            <p:cNvPr id="62" name="Shape 62"/>
            <p:cNvSpPr/>
            <p:nvPr/>
          </p:nvSpPr>
          <p:spPr>
            <a:xfrm>
              <a:off x="3834871" y="8224"/>
              <a:ext cx="102656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 lvl="0"/>
              <a:endParaRPr dirty="0"/>
            </a:p>
          </p:txBody>
        </p:sp>
        <p:sp>
          <p:nvSpPr>
            <p:cNvPr id="63" name="Shape 63"/>
            <p:cNvSpPr/>
            <p:nvPr/>
          </p:nvSpPr>
          <p:spPr>
            <a:xfrm>
              <a:off x="1218311" y="1758849"/>
              <a:ext cx="1271779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000"/>
                <a:t>Inner </a:t>
              </a:r>
            </a:p>
            <a:p>
              <a:pPr lvl="0">
                <a:defRPr sz="1800"/>
              </a:pPr>
              <a:r>
                <a:rPr sz="2000"/>
                <a:t>Timescale</a:t>
              </a:r>
            </a:p>
          </p:txBody>
        </p:sp>
        <p:sp>
          <p:nvSpPr>
            <p:cNvPr id="64" name="Shape 64"/>
            <p:cNvSpPr/>
            <p:nvPr/>
          </p:nvSpPr>
          <p:spPr>
            <a:xfrm>
              <a:off x="5282311" y="1758849"/>
              <a:ext cx="1271779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2000"/>
                <a:t>Outer</a:t>
              </a:r>
            </a:p>
            <a:p>
              <a:pPr lvl="0">
                <a:defRPr sz="1800"/>
              </a:pPr>
              <a:r>
                <a:rPr sz="2000"/>
                <a:t>Timescale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319839"/>
              <a:ext cx="1866900" cy="1270001"/>
            </a:xfrm>
            <a:prstGeom prst="rect">
              <a:avLst/>
            </a:prstGeom>
            <a:blipFill rotWithShape="1">
              <a:blip r:embed="rId3">
                <a:alphaModFix amt="21276"/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5905500" y="319839"/>
              <a:ext cx="1866900" cy="1270001"/>
            </a:xfrm>
            <a:prstGeom prst="rect">
              <a:avLst/>
            </a:prstGeom>
            <a:blipFill rotWithShape="1">
              <a:blip r:embed="rId3">
                <a:alphaModFix amt="21276"/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477789" y="4313989"/>
            <a:ext cx="8049222" cy="1"/>
          </a:xfrm>
          <a:prstGeom prst="line">
            <a:avLst/>
          </a:prstGeom>
          <a:ln w="50800">
            <a:solidFill>
              <a:schemeClr val="tx1"/>
            </a:solidFill>
            <a:miter lim="400000"/>
            <a:tailEnd type="stealth" w="lg" len="med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9" name="Shape 69"/>
          <p:cNvSpPr/>
          <p:nvPr/>
        </p:nvSpPr>
        <p:spPr>
          <a:xfrm flipV="1">
            <a:off x="4298950" y="3554328"/>
            <a:ext cx="1" cy="1519323"/>
          </a:xfrm>
          <a:prstGeom prst="line">
            <a:avLst/>
          </a:prstGeom>
          <a:ln w="25400">
            <a:solidFill>
              <a:srgbClr val="000000">
                <a:alpha val="9894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0" name="Shape 70"/>
          <p:cNvSpPr/>
          <p:nvPr/>
        </p:nvSpPr>
        <p:spPr>
          <a:xfrm flipV="1">
            <a:off x="8362950" y="3554328"/>
            <a:ext cx="1" cy="1519323"/>
          </a:xfrm>
          <a:prstGeom prst="line">
            <a:avLst/>
          </a:prstGeom>
          <a:ln w="25400">
            <a:solidFill>
              <a:srgbClr val="000000">
                <a:alpha val="9894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270219" y="3411150"/>
            <a:ext cx="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9435966" y="3418670"/>
            <a:ext cx="6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5749060" y="3312870"/>
            <a:ext cx="11637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800"/>
            </a:lvl1pPr>
          </a:lstStyle>
          <a:p>
            <a:pPr lvl="0"/>
            <a:r>
              <a:rPr lang="da-DK" sz="2400" dirty="0" smtClean="0"/>
              <a:t>just right</a:t>
            </a:r>
            <a:endParaRPr sz="2400" dirty="0"/>
          </a:p>
        </p:txBody>
      </p:sp>
      <p:sp>
        <p:nvSpPr>
          <p:cNvPr id="74" name="Shape 74"/>
          <p:cNvSpPr/>
          <p:nvPr/>
        </p:nvSpPr>
        <p:spPr>
          <a:xfrm>
            <a:off x="3663061" y="5117999"/>
            <a:ext cx="127177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 dirty="0"/>
              <a:t>Inner </a:t>
            </a:r>
          </a:p>
          <a:p>
            <a:pPr lvl="0">
              <a:defRPr sz="1800"/>
            </a:pPr>
            <a:r>
              <a:rPr sz="2000" dirty="0" smtClean="0"/>
              <a:t>Timescale</a:t>
            </a:r>
            <a:endParaRPr sz="2000" dirty="0"/>
          </a:p>
        </p:txBody>
      </p:sp>
      <p:sp>
        <p:nvSpPr>
          <p:cNvPr id="75" name="Shape 75"/>
          <p:cNvSpPr/>
          <p:nvPr/>
        </p:nvSpPr>
        <p:spPr>
          <a:xfrm>
            <a:off x="7727061" y="5117999"/>
            <a:ext cx="127177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000"/>
              <a:t>Outer</a:t>
            </a:r>
          </a:p>
          <a:p>
            <a:pPr lvl="0">
              <a:defRPr sz="1800"/>
            </a:pPr>
            <a:r>
              <a:rPr sz="2000"/>
              <a:t>Timescale</a:t>
            </a:r>
          </a:p>
        </p:txBody>
      </p:sp>
      <p:sp>
        <p:nvSpPr>
          <p:cNvPr id="76" name="Shape 76"/>
          <p:cNvSpPr/>
          <p:nvPr/>
        </p:nvSpPr>
        <p:spPr>
          <a:xfrm>
            <a:off x="2444750" y="3678989"/>
            <a:ext cx="1866900" cy="1270001"/>
          </a:xfrm>
          <a:prstGeom prst="rect">
            <a:avLst/>
          </a:prstGeom>
          <a:blipFill>
            <a:blip r:embed="rId3">
              <a:alphaModFix amt="9894"/>
            </a:blip>
            <a:stretch>
              <a:fillRect/>
            </a:stretch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8350250" y="3678989"/>
            <a:ext cx="1866900" cy="1270001"/>
          </a:xfrm>
          <a:prstGeom prst="rect">
            <a:avLst/>
          </a:prstGeom>
          <a:blipFill>
            <a:blip r:embed="rId3">
              <a:alphaModFix amt="9894"/>
            </a:blip>
            <a:stretch>
              <a:fillRect/>
            </a:stretch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648695" y="3964739"/>
            <a:ext cx="521209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>
                <a:latin typeface="SymbolPi"/>
                <a:ea typeface="SymbolPi"/>
                <a:cs typeface="SymbolPi"/>
                <a:sym typeface="SymbolPi"/>
              </a:rPr>
              <a:t>D</a:t>
            </a:r>
            <a:r>
              <a:rPr sz="3600" i="1"/>
              <a:t>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035439" y="636096"/>
            <a:ext cx="11096977" cy="1162304"/>
          </a:xfrm>
          <a:prstGeom prst="rect">
            <a:avLst/>
          </a:prstGeom>
        </p:spPr>
        <p:txBody>
          <a:bodyPr/>
          <a:lstStyle>
            <a:lvl1pPr algn="l" defTabSz="575725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 b="1">
                <a:solidFill>
                  <a:srgbClr val="2323DC"/>
                </a:solidFill>
                <a:latin typeface="+mj-lt"/>
                <a:ea typeface="+mj-ea"/>
                <a:cs typeface="+mj-cs"/>
              </a:defRPr>
            </a:lvl1pPr>
            <a:lvl2pPr algn="l" defTabSz="575725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 b="1">
                <a:solidFill>
                  <a:srgbClr val="2323DC"/>
                </a:solidFill>
                <a:latin typeface="Arial" charset="0"/>
              </a:defRPr>
            </a:lvl2pPr>
            <a:lvl3pPr algn="l" defTabSz="575725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 b="1">
                <a:solidFill>
                  <a:srgbClr val="2323DC"/>
                </a:solidFill>
                <a:latin typeface="Arial" charset="0"/>
              </a:defRPr>
            </a:lvl3pPr>
            <a:lvl4pPr algn="l" defTabSz="575725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 b="1">
                <a:solidFill>
                  <a:srgbClr val="2323DC"/>
                </a:solidFill>
                <a:latin typeface="Arial" charset="0"/>
              </a:defRPr>
            </a:lvl4pPr>
            <a:lvl5pPr algn="l" defTabSz="575725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3600" b="1">
                <a:solidFill>
                  <a:srgbClr val="2323DC"/>
                </a:solidFill>
                <a:latin typeface="Arial" charset="0"/>
              </a:defRPr>
            </a:lvl5pPr>
            <a:lvl6pPr marL="589456" algn="l" defTabSz="57922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5700">
                <a:solidFill>
                  <a:srgbClr val="000000"/>
                </a:solidFill>
                <a:latin typeface="Times New Roman" pitchFamily="1" charset="0"/>
              </a:defRPr>
            </a:lvl6pPr>
            <a:lvl7pPr marL="1178913" algn="l" defTabSz="57922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5700">
                <a:solidFill>
                  <a:srgbClr val="000000"/>
                </a:solidFill>
                <a:latin typeface="Times New Roman" pitchFamily="1" charset="0"/>
              </a:defRPr>
            </a:lvl7pPr>
            <a:lvl8pPr marL="1768369" algn="l" defTabSz="57922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5700">
                <a:solidFill>
                  <a:srgbClr val="000000"/>
                </a:solidFill>
                <a:latin typeface="Times New Roman" pitchFamily="1" charset="0"/>
              </a:defRPr>
            </a:lvl8pPr>
            <a:lvl9pPr marL="2357826" algn="l" defTabSz="57922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5700">
                <a:solidFill>
                  <a:srgbClr val="000000"/>
                </a:solidFill>
                <a:latin typeface="Times New Roman" pitchFamily="1" charset="0"/>
              </a:defRPr>
            </a:lvl9pPr>
          </a:lstStyle>
          <a:p>
            <a:r>
              <a:rPr lang="da-DK" dirty="0" err="1" smtClean="0"/>
              <a:t>Timescales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36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</a:t>
            </a:r>
            <a:r>
              <a:rPr lang="en-US" dirty="0" smtClean="0"/>
              <a:t>on </a:t>
            </a:r>
            <a:r>
              <a:rPr lang="en-US" dirty="0"/>
              <a:t>very long </a:t>
            </a:r>
            <a:r>
              <a:rPr lang="en-US" dirty="0" smtClean="0"/>
              <a:t>timescales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Sun </a:t>
            </a:r>
            <a:r>
              <a:rPr lang="da-DK" dirty="0"/>
              <a:t>over </a:t>
            </a:r>
            <a:r>
              <a:rPr lang="da-DK" dirty="0" err="1"/>
              <a:t>parking</a:t>
            </a:r>
            <a:r>
              <a:rPr lang="da-DK" dirty="0"/>
              <a:t> </a:t>
            </a:r>
            <a:r>
              <a:rPr lang="da-DK" dirty="0" err="1"/>
              <a:t>lot</a:t>
            </a:r>
            <a:endParaRPr lang="da-DK" dirty="0"/>
          </a:p>
        </p:txBody>
      </p:sp>
      <p:pic>
        <p:nvPicPr>
          <p:cNvPr id="4" name="droppedImage.png"/>
          <p:cNvPicPr>
            <a:picLocks noChangeAspect="1"/>
          </p:cNvPicPr>
          <p:nvPr/>
        </p:nvPicPr>
        <p:blipFill>
          <a:blip r:embed="rId3">
            <a:extLst/>
          </a:blip>
          <a:srcRect t="9964" b="10320"/>
          <a:stretch>
            <a:fillRect/>
          </a:stretch>
        </p:blipFill>
        <p:spPr>
          <a:xfrm>
            <a:off x="787400" y="2419565"/>
            <a:ext cx="11430000" cy="68336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65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Busy</a:t>
            </a:r>
            <a:r>
              <a:rPr lang="da-DK" dirty="0"/>
              <a:t> campus </a:t>
            </a:r>
            <a:r>
              <a:rPr lang="da-DK" dirty="0" err="1" smtClean="0"/>
              <a:t>intersection</a:t>
            </a:r>
            <a:endParaRPr lang="da-DK" dirty="0"/>
          </a:p>
        </p:txBody>
      </p:sp>
      <p:pic>
        <p:nvPicPr>
          <p:cNvPr id="4" name="DSC_00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813" y="2127117"/>
            <a:ext cx="10925175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272409" y="8813251"/>
            <a:ext cx="1556367" cy="509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sz="2400" dirty="0" smtClean="0">
                <a:effectLst/>
                <a:latin typeface="Arial"/>
                <a:ea typeface="Calibri"/>
                <a:cs typeface="Times New Roman"/>
              </a:rPr>
              <a:t>1/125 sec</a:t>
            </a:r>
            <a:endParaRPr lang="da-DK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Busy</a:t>
            </a:r>
            <a:r>
              <a:rPr lang="da-DK" dirty="0"/>
              <a:t> campus </a:t>
            </a:r>
            <a:r>
              <a:rPr lang="da-DK" dirty="0" err="1" smtClean="0"/>
              <a:t>intersection</a:t>
            </a:r>
            <a:endParaRPr lang="da-DK" dirty="0"/>
          </a:p>
        </p:txBody>
      </p:sp>
      <p:pic>
        <p:nvPicPr>
          <p:cNvPr id="5" name="DSC_006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813" y="2092068"/>
            <a:ext cx="10925175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32984" y="8754883"/>
            <a:ext cx="1195792" cy="509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sz="2400" dirty="0" smtClean="0">
                <a:effectLst/>
                <a:latin typeface="Arial"/>
                <a:ea typeface="Calibri"/>
                <a:cs typeface="Times New Roman"/>
              </a:rPr>
              <a:t>10 min</a:t>
            </a:r>
            <a:endParaRPr lang="da-DK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9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439" y="0"/>
            <a:ext cx="11096977" cy="1162304"/>
          </a:xfrm>
        </p:spPr>
        <p:txBody>
          <a:bodyPr/>
          <a:lstStyle/>
          <a:p>
            <a:r>
              <a:rPr lang="da-DK" dirty="0" smtClean="0"/>
              <a:t>Niagara river</a:t>
            </a:r>
            <a:endParaRPr lang="da-DK" dirty="0"/>
          </a:p>
        </p:txBody>
      </p:sp>
      <p:pic>
        <p:nvPicPr>
          <p:cNvPr id="4" name="DSC_0042.jpg"/>
          <p:cNvPicPr>
            <a:picLocks noChangeAspect="1"/>
          </p:cNvPicPr>
          <p:nvPr/>
        </p:nvPicPr>
        <p:blipFill>
          <a:blip r:embed="rId2">
            <a:extLst/>
          </a:blip>
          <a:srcRect l="27813" t="34719" r="6411" b="27666"/>
          <a:stretch>
            <a:fillRect/>
          </a:stretch>
        </p:blipFill>
        <p:spPr>
          <a:xfrm>
            <a:off x="1472100" y="1650920"/>
            <a:ext cx="10060600" cy="3852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SC_0045.jpg"/>
          <p:cNvPicPr>
            <a:picLocks noChangeAspect="1"/>
          </p:cNvPicPr>
          <p:nvPr/>
        </p:nvPicPr>
        <p:blipFill>
          <a:blip r:embed="rId3">
            <a:extLst/>
          </a:blip>
          <a:srcRect l="29147" t="35261" r="5307" b="27910"/>
          <a:stretch>
            <a:fillRect/>
          </a:stretch>
        </p:blipFill>
        <p:spPr>
          <a:xfrm>
            <a:off x="1489690" y="5806744"/>
            <a:ext cx="10025421" cy="377176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127138" y="4883279"/>
            <a:ext cx="1195792" cy="509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sz="2400" dirty="0">
                <a:effectLst/>
                <a:latin typeface="Arial"/>
                <a:ea typeface="Calibri"/>
                <a:cs typeface="Times New Roman"/>
              </a:rPr>
              <a:t>0.4 sec</a:t>
            </a:r>
            <a:endParaRPr lang="da-DK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146593" y="8965652"/>
            <a:ext cx="1195792" cy="509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sz="2400" dirty="0" smtClean="0">
                <a:effectLst/>
                <a:latin typeface="Arial"/>
                <a:ea typeface="Calibri"/>
                <a:cs typeface="Times New Roman"/>
              </a:rPr>
              <a:t>50 sec</a:t>
            </a:r>
            <a:endParaRPr lang="da-DK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10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1*5DSC_0031.jpg"/>
          <p:cNvPicPr/>
          <p:nvPr/>
        </p:nvPicPr>
        <p:blipFill>
          <a:blip r:embed="rId3">
            <a:extLst/>
          </a:blip>
          <a:srcRect r="10300"/>
          <a:stretch>
            <a:fillRect/>
          </a:stretch>
        </p:blipFill>
        <p:spPr>
          <a:xfrm>
            <a:off x="3562923" y="240876"/>
            <a:ext cx="5757187" cy="429753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2015167" y="2071065"/>
            <a:ext cx="85472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2400"/>
              </a:spcBef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1/5 s</a:t>
            </a:r>
          </a:p>
        </p:txBody>
      </p:sp>
      <p:pic>
        <p:nvPicPr>
          <p:cNvPr id="89" name="77-9DSC_0041.jpg"/>
          <p:cNvPicPr/>
          <p:nvPr/>
        </p:nvPicPr>
        <p:blipFill>
          <a:blip r:embed="rId4">
            <a:extLst/>
          </a:blip>
          <a:srcRect l="5127" t="57" r="1561"/>
          <a:stretch>
            <a:fillRect/>
          </a:stretch>
        </p:blipFill>
        <p:spPr>
          <a:xfrm>
            <a:off x="3569692" y="4939287"/>
            <a:ext cx="5865529" cy="420654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2068652" y="6769476"/>
            <a:ext cx="74775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2400"/>
              </a:spcBef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77 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0226" y="312088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0.2 sec</a:t>
            </a:r>
            <a:endParaRPr lang="da-DK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942706" y="7984435"/>
            <a:ext cx="1091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77 sec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0079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41" y="633189"/>
            <a:ext cx="11096977" cy="1056640"/>
          </a:xfrm>
        </p:spPr>
        <p:txBody>
          <a:bodyPr/>
          <a:lstStyle/>
          <a:p>
            <a:r>
              <a:rPr lang="da-DK" dirty="0"/>
              <a:t>Class VI </a:t>
            </a:r>
            <a:r>
              <a:rPr lang="da-DK" dirty="0" err="1"/>
              <a:t>rapids</a:t>
            </a:r>
            <a:endParaRPr lang="da-DK" dirty="0"/>
          </a:p>
        </p:txBody>
      </p:sp>
      <p:pic>
        <p:nvPicPr>
          <p:cNvPr id="4" name="DSC_015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813" y="2020564"/>
            <a:ext cx="10925175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291864" y="8696518"/>
            <a:ext cx="1517457" cy="509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sz="2400" dirty="0" smtClean="0">
                <a:effectLst/>
                <a:latin typeface="Arial"/>
                <a:ea typeface="Calibri"/>
                <a:cs typeface="Times New Roman"/>
              </a:rPr>
              <a:t>1/250 sec</a:t>
            </a:r>
            <a:endParaRPr lang="da-DK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89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 </a:t>
            </a:r>
            <a:r>
              <a:rPr lang="da-DK" dirty="0"/>
              <a:t>VI </a:t>
            </a:r>
            <a:r>
              <a:rPr lang="da-DK" dirty="0" err="1"/>
              <a:t>rapids</a:t>
            </a:r>
            <a:endParaRPr lang="da-DK" dirty="0"/>
          </a:p>
        </p:txBody>
      </p:sp>
      <p:pic>
        <p:nvPicPr>
          <p:cNvPr id="4" name="slowtimerapid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9813" y="2083881"/>
            <a:ext cx="10925175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49714" y="8715973"/>
            <a:ext cx="1040208" cy="509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da-DK" sz="2400" dirty="0" smtClean="0">
                <a:effectLst/>
                <a:latin typeface="Arial"/>
                <a:ea typeface="Calibri"/>
                <a:cs typeface="Times New Roman"/>
              </a:rPr>
              <a:t>3 min</a:t>
            </a:r>
            <a:endParaRPr lang="da-DK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3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4965</TotalTime>
  <Words>435</Words>
  <Application>Microsoft Office PowerPoint</Application>
  <PresentationFormat>Custom</PresentationFormat>
  <Paragraphs>91</Paragraphs>
  <Slides>19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Avenir Book</vt:lpstr>
      <vt:lpstr>Calibri</vt:lpstr>
      <vt:lpstr>Gill Sans</vt:lpstr>
      <vt:lpstr>Helvetica Light</vt:lpstr>
      <vt:lpstr>msgothic</vt:lpstr>
      <vt:lpstr>StarSymbol</vt:lpstr>
      <vt:lpstr>Symbol</vt:lpstr>
      <vt:lpstr>SymbolPi</vt:lpstr>
      <vt:lpstr>Times New Roman</vt:lpstr>
      <vt:lpstr>Default Design</vt:lpstr>
      <vt:lpstr>Dynamics in Slow Time</vt:lpstr>
      <vt:lpstr>PowerPoint Presentation</vt:lpstr>
      <vt:lpstr>Thermodynamics on very long timescales Sun over parking lot</vt:lpstr>
      <vt:lpstr>Busy campus intersection</vt:lpstr>
      <vt:lpstr>Busy campus intersection</vt:lpstr>
      <vt:lpstr>Niagara river</vt:lpstr>
      <vt:lpstr>PowerPoint Presentation</vt:lpstr>
      <vt:lpstr>Class VI rapids</vt:lpstr>
      <vt:lpstr>Class VI rapids</vt:lpstr>
      <vt:lpstr>Rösler equations</vt:lpstr>
      <vt:lpstr>C=5.981       C=5.982</vt:lpstr>
      <vt:lpstr>Distributions of distributions  wind</vt:lpstr>
      <vt:lpstr>Distributions of distributions  temperature</vt:lpstr>
      <vt:lpstr>PowerPoint Presentation</vt:lpstr>
      <vt:lpstr>PowerPoint Presentation</vt:lpstr>
      <vt:lpstr>PowerPoint Presentation</vt:lpstr>
      <vt:lpstr>PowerPoint Presentation</vt:lpstr>
      <vt:lpstr>Convoluted distribution compared to standard Maxwellian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in Slow Time</dc:title>
  <dc:creator>andresen</dc:creator>
  <cp:lastModifiedBy>Bjarne Andresen</cp:lastModifiedBy>
  <cp:revision>81</cp:revision>
  <dcterms:created xsi:type="dcterms:W3CDTF">2015-06-16T07:11:48Z</dcterms:created>
  <dcterms:modified xsi:type="dcterms:W3CDTF">2017-08-21T03:44:07Z</dcterms:modified>
</cp:coreProperties>
</file>