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7" r:id="rId2"/>
    <p:sldId id="256" r:id="rId3"/>
    <p:sldId id="259" r:id="rId4"/>
    <p:sldId id="341" r:id="rId5"/>
    <p:sldId id="335" r:id="rId6"/>
    <p:sldId id="336" r:id="rId7"/>
    <p:sldId id="260" r:id="rId8"/>
    <p:sldId id="261" r:id="rId9"/>
    <p:sldId id="321" r:id="rId10"/>
    <p:sldId id="257" r:id="rId11"/>
    <p:sldId id="316" r:id="rId12"/>
    <p:sldId id="275" r:id="rId13"/>
    <p:sldId id="284" r:id="rId14"/>
    <p:sldId id="276" r:id="rId15"/>
    <p:sldId id="286" r:id="rId16"/>
    <p:sldId id="296" r:id="rId17"/>
    <p:sldId id="305" r:id="rId18"/>
    <p:sldId id="306" r:id="rId19"/>
    <p:sldId id="332" r:id="rId20"/>
    <p:sldId id="324" r:id="rId21"/>
    <p:sldId id="266" r:id="rId22"/>
    <p:sldId id="342" r:id="rId23"/>
    <p:sldId id="343" r:id="rId24"/>
    <p:sldId id="264" r:id="rId25"/>
    <p:sldId id="338" r:id="rId26"/>
    <p:sldId id="262" r:id="rId27"/>
    <p:sldId id="258" r:id="rId2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/>
    <p:restoredTop sz="96405"/>
  </p:normalViewPr>
  <p:slideViewPr>
    <p:cSldViewPr snapToGrid="0" snapToObjects="1">
      <p:cViewPr varScale="1">
        <p:scale>
          <a:sx n="106" d="100"/>
          <a:sy n="106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5EEE3-3551-2D42-A791-AE84A5E3A979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DD289-52E2-1644-BFDE-C31F4AAE02F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194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8C19A-0ECC-BD47-BD6E-154378DEC40A}" type="slidenum">
              <a:rPr lang="en-US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27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8B5A2-C651-C94A-9C9E-4121C6B69581}" type="slidenum">
              <a:rPr lang="en-US">
                <a:latin typeface="Times New Roman" pitchFamily="1" charset="0"/>
              </a:rPr>
              <a:pPr/>
              <a:t>11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94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04779-7BD2-6842-8BD2-146F70A62743}" type="slidenum">
              <a:rPr lang="en-US"/>
              <a:pPr/>
              <a:t>17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289" tIns="43644" rIns="87289" bIns="43644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39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E0C7-6130-7BF8-826E-8FE6B4FE8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EA086-C7EA-7E26-42D2-EC213F310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3A871-3864-A0CE-23F8-7159682C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15D25-38E6-AF92-17A4-74FF2F54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208A6-6886-5AA1-CE3C-E90570C3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559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B9C7-F6FB-CB86-4AE4-60DAE7E6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468FD-30CA-16F7-CCBB-BEA7C35E3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5451-E169-A66B-4D50-2132E6BC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C250A-D598-D5AB-3181-E7C8236F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8E2A3-6A58-81AF-954A-12FB66F0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332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2C713-0177-F95E-1BF3-89E695E44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A8298-D0FA-7FD0-D1BE-E864F98E3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AE89-9E21-75C9-3A4A-F11DE4A6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739D-5964-CF79-4799-F15B56E1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70563-0CAB-E65C-9D33-90192D2B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889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6344-2C7B-31D0-4DEA-2072090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2BD-08D4-0C8D-6D95-BEB663637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E896E-E08D-F41B-7431-73032725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1F159-B422-695D-2B71-C50D2CDF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8EA9-FFDA-DB3B-91BC-6CF1DD21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9657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880D-9C8C-91FC-820C-08595335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A4FA-5AA1-F754-9668-F42E6AAA8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0FC47-2A31-05C3-0AC3-2A7B6BF9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DD7AC-BDBC-FA1E-3FAD-DAF6C714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4F29F-FDFF-79BA-9ADE-90D07BAF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123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6289-B865-0C32-D00E-C92A9898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B2E2-DBC1-FA80-0636-58150EC32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85E54-746B-A275-4C9E-7FAAE38B5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FE966-8B3E-1AF9-6DE8-A3887B99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BA72B-3EE9-21C4-959B-E0A00444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37291-5C95-E39E-F448-599F9934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1085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E0AF-C8A6-41CD-0D7B-EB6CFE0F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4258A-486E-E840-F973-856BF4D7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AD4C1-7B17-149A-5017-C57845776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08584-59FB-731C-8935-5A045F284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26A1F-8D14-ADCE-318D-72F6E8FED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11E6F-1DD5-F543-34BB-C124C6A4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9518E-8BB2-1CF4-5D1D-CB821D51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8E8C6-137D-6160-CC40-50DEC987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821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76E7-38A9-489F-4978-6B963BC9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4837A-FC33-5362-1A3F-1A757C8C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9035A-0D6D-B1A1-DD90-4B455FB9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85FC7-586D-8B5C-8CA6-387414AC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728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EE65E-CF29-DA85-F512-615B3CC7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2318E-45C4-1F67-8868-E3FE4A5C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5F1D5-341D-7B7F-9952-BFC8B50D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7626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60F6-B8C4-2C7E-DEA4-6EACE545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FE63-9454-62C8-C936-B065379EC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90C41-0952-E7A0-15F6-C02DEEBD8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DD5F2-631A-E0D7-61A4-4E4D132A3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372E4-44FF-C880-093A-94252817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0EF6F-9562-7A31-D65A-23FEADB6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530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0B22-11D0-17CA-BAFB-5AC1A857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2CEDD-4099-32C7-6652-8265B6E22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AAD0B-7BAF-9B4A-905B-A83C247DA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7A9EC-C5BC-32ED-493F-1CA97798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5F2BF-BFF3-220A-4D13-033E10C1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02F98-0082-09AE-0A54-959F8539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434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3E847-67E3-3987-F4EE-37E2B87E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901F0-6B1A-55A6-EF12-22B447B03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D1917-E2A2-8262-2F16-BF6744021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36F45-C139-D243-83A3-170E92525273}" type="datetimeFigureOut">
              <a:rPr lang="en-DE" smtClean="0"/>
              <a:t>12.06.22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58CC1-C981-85A6-4A2B-D89D27B04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1508F-1C54-F8FA-43B3-5AC6F2EA8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6D0F-963D-BD40-ADD9-5BCD5A9361E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548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image" Target="../media/image30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31.emf"/><Relationship Id="rId9" Type="http://schemas.openxmlformats.org/officeDocument/2006/relationships/image" Target="../media/image47.emf"/><Relationship Id="rId1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4716" y="792440"/>
            <a:ext cx="9252284" cy="1588127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latin typeface="Tahoma" charset="0"/>
              </a:rPr>
              <a:t>Of thermodynamics and energy landscapes:</a:t>
            </a:r>
            <a:br>
              <a:rPr lang="en-US" sz="3600" dirty="0">
                <a:latin typeface="Tahoma" charset="0"/>
              </a:rPr>
            </a:br>
            <a:br>
              <a:rPr lang="en-US" sz="3600" dirty="0">
                <a:latin typeface="Tahoma" charset="0"/>
              </a:rPr>
            </a:br>
            <a:r>
              <a:rPr lang="en-US" sz="3600" dirty="0">
                <a:latin typeface="Tahoma" charset="0"/>
              </a:rPr>
              <a:t>A voyage through science with Bjarne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8520" y="3776663"/>
            <a:ext cx="5894962" cy="12366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Tahoma" pitchFamily="1" charset="0"/>
              </a:rPr>
              <a:t>J. C. </a:t>
            </a:r>
            <a:r>
              <a:rPr lang="en-US" dirty="0" err="1">
                <a:latin typeface="Tahoma" pitchFamily="1" charset="0"/>
              </a:rPr>
              <a:t>Schön</a:t>
            </a:r>
            <a:endParaRPr lang="en-US" dirty="0">
              <a:latin typeface="Tahoma" pitchFamily="1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400" b="1" dirty="0">
              <a:latin typeface="Tahoma" pitchFamily="1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b="1" dirty="0">
                <a:latin typeface="Tahoma" pitchFamily="1" charset="0"/>
              </a:rPr>
              <a:t>Max-Planck-</a:t>
            </a:r>
            <a:r>
              <a:rPr lang="en-US" sz="1400" b="1" dirty="0" err="1">
                <a:latin typeface="Tahoma" pitchFamily="1" charset="0"/>
              </a:rPr>
              <a:t>Institut</a:t>
            </a:r>
            <a:r>
              <a:rPr lang="en-US" sz="1400" b="1" dirty="0">
                <a:latin typeface="Tahoma" pitchFamily="1" charset="0"/>
              </a:rPr>
              <a:t> </a:t>
            </a:r>
            <a:r>
              <a:rPr lang="en-US" sz="1400" b="1" dirty="0" err="1">
                <a:latin typeface="Tahoma" pitchFamily="1" charset="0"/>
              </a:rPr>
              <a:t>für</a:t>
            </a:r>
            <a:r>
              <a:rPr lang="en-US" sz="1400" b="1" dirty="0">
                <a:latin typeface="Tahoma" pitchFamily="1" charset="0"/>
              </a:rPr>
              <a:t> </a:t>
            </a:r>
            <a:r>
              <a:rPr lang="en-US" sz="1400" b="1" dirty="0" err="1">
                <a:latin typeface="Tahoma" pitchFamily="1" charset="0"/>
              </a:rPr>
              <a:t>Festkörperforschung</a:t>
            </a:r>
            <a:endParaRPr lang="en-US" sz="1400" b="1" dirty="0">
              <a:latin typeface="Tahoma" pitchFamily="1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b="1" dirty="0">
                <a:latin typeface="Tahoma" pitchFamily="1" charset="0"/>
              </a:rPr>
              <a:t>D-70569 Stuttgart</a:t>
            </a:r>
          </a:p>
        </p:txBody>
      </p:sp>
      <p:pic>
        <p:nvPicPr>
          <p:cNvPr id="16389" name="Picture 5" descr="minerva_logo-negati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1581" y="5173664"/>
            <a:ext cx="1524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D232A-E3AE-36BC-7667-078BB0990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976" y="2937760"/>
            <a:ext cx="2447723" cy="32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7C7C34-7259-CA5B-D0B5-1AF4863B9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889" y="1099496"/>
            <a:ext cx="2997200" cy="444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EF685-DAC0-6F95-9663-4F6F3F74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072" y="1101640"/>
            <a:ext cx="3401303" cy="5029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1E8FA-C929-98DF-7A37-E9BACE188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5350" y="726467"/>
            <a:ext cx="2971800" cy="443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441F8-FD88-8284-0936-37D06F7AC307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D70277-5477-5900-B6C9-612A82192008}"/>
              </a:ext>
            </a:extLst>
          </p:cNvPr>
          <p:cNvSpPr txBox="1"/>
          <p:nvPr/>
        </p:nvSpPr>
        <p:spPr>
          <a:xfrm>
            <a:off x="3910521" y="262642"/>
            <a:ext cx="457259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/>
              <a:t>Sightseeing with Bjarne</a:t>
            </a:r>
          </a:p>
        </p:txBody>
      </p:sp>
    </p:spTree>
    <p:extLst>
      <p:ext uri="{BB962C8B-B14F-4D97-AF65-F5344CB8AC3E}">
        <p14:creationId xmlns:p14="http://schemas.microsoft.com/office/powerpoint/2010/main" val="221429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214009" y="115889"/>
            <a:ext cx="11322995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dirty="0">
                <a:latin typeface="Tahoma" charset="0"/>
              </a:rPr>
              <a:t>Design in Materials Chemistry –</a:t>
            </a:r>
          </a:p>
          <a:p>
            <a:pPr algn="ctr">
              <a:defRPr/>
            </a:pPr>
            <a:r>
              <a:rPr lang="en-US" sz="3600" dirty="0">
                <a:latin typeface="Tahoma" charset="0"/>
              </a:rPr>
              <a:t>Energy Landscapes, Optimization, Thermodynamics</a:t>
            </a:r>
          </a:p>
        </p:txBody>
      </p:sp>
      <p:sp>
        <p:nvSpPr>
          <p:cNvPr id="529411" name="Rectangle 3"/>
          <p:cNvSpPr>
            <a:spLocks noChangeArrowheads="1"/>
          </p:cNvSpPr>
          <p:nvPr/>
        </p:nvSpPr>
        <p:spPr bwMode="auto">
          <a:xfrm>
            <a:off x="256160" y="1573467"/>
            <a:ext cx="8839200" cy="4862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Clr>
                <a:srgbClr val="FF3300"/>
              </a:buClr>
              <a:buFontTx/>
              <a:buChar char="•"/>
            </a:pPr>
            <a:r>
              <a:rPr lang="en-US" sz="2400" dirty="0"/>
              <a:t> Finding new chemical compounds is an explorative enterprise</a:t>
            </a:r>
          </a:p>
          <a:p>
            <a:pPr>
              <a:spcAft>
                <a:spcPts val="1200"/>
              </a:spcAft>
              <a:buClr>
                <a:srgbClr val="FF3300"/>
              </a:buClr>
              <a:buFontTx/>
              <a:buChar char="•"/>
            </a:pPr>
            <a:r>
              <a:rPr lang="de-DE" sz="2400" dirty="0"/>
              <a:t> </a:t>
            </a:r>
            <a:r>
              <a:rPr lang="en-US" sz="2400" dirty="0"/>
              <a:t>Synthesis of new chemical compounds is an explorative enterprise</a:t>
            </a:r>
          </a:p>
          <a:p>
            <a:pPr>
              <a:spcAft>
                <a:spcPts val="1200"/>
              </a:spcAft>
              <a:buClr>
                <a:srgbClr val="FF3300"/>
              </a:buClr>
              <a:buFontTx/>
              <a:buChar char="•"/>
            </a:pPr>
            <a:r>
              <a:rPr lang="en-US" sz="2400" dirty="0"/>
              <a:t> Optimizing a synthesis route is a massive (statistics driven) effort</a:t>
            </a:r>
          </a:p>
          <a:p>
            <a:pPr>
              <a:spcAft>
                <a:spcPts val="1200"/>
              </a:spcAft>
              <a:buClr>
                <a:srgbClr val="FF3300"/>
              </a:buClr>
              <a:buFontTx/>
              <a:buChar char="•"/>
            </a:pPr>
            <a:r>
              <a:rPr lang="en-US" sz="2400" dirty="0"/>
              <a:t> </a:t>
            </a:r>
            <a:r>
              <a:rPr lang="de-DE" sz="2400" dirty="0"/>
              <a:t>Goal: Find a way to </a:t>
            </a:r>
            <a:r>
              <a:rPr lang="de-DE" sz="2400" dirty="0" err="1"/>
              <a:t>support</a:t>
            </a:r>
            <a:r>
              <a:rPr lang="de-DE" sz="2400" dirty="0"/>
              <a:t> </a:t>
            </a:r>
            <a:r>
              <a:rPr lang="de-DE" sz="2400" dirty="0" err="1"/>
              <a:t>these</a:t>
            </a:r>
            <a:r>
              <a:rPr lang="de-DE" sz="2400" dirty="0"/>
              <a:t> </a:t>
            </a:r>
            <a:r>
              <a:rPr lang="de-DE" sz="2400" dirty="0" err="1"/>
              <a:t>efforts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theoretical</a:t>
            </a:r>
            <a:r>
              <a:rPr lang="de-DE" sz="2400" dirty="0"/>
              <a:t> </a:t>
            </a:r>
            <a:r>
              <a:rPr lang="de-DE" sz="2400" dirty="0" err="1"/>
              <a:t>approaches</a:t>
            </a:r>
            <a:endParaRPr lang="de-DE" sz="2400" dirty="0"/>
          </a:p>
          <a:p>
            <a:pPr>
              <a:spcAft>
                <a:spcPts val="1200"/>
              </a:spcAft>
              <a:buClr>
                <a:srgbClr val="FF3300"/>
              </a:buClr>
            </a:pPr>
            <a:r>
              <a:rPr lang="de-DE" sz="2400" b="1" dirty="0">
                <a:solidFill>
                  <a:srgbClr val="FF0000"/>
                </a:solidFill>
              </a:rPr>
              <a:t>	1) </a:t>
            </a:r>
            <a:r>
              <a:rPr lang="de-DE" sz="2400" b="1" dirty="0" err="1">
                <a:solidFill>
                  <a:srgbClr val="FF0000"/>
                </a:solidFill>
              </a:rPr>
              <a:t>Predict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new</a:t>
            </a:r>
            <a:r>
              <a:rPr lang="de-DE" sz="2400" b="1" dirty="0">
                <a:solidFill>
                  <a:srgbClr val="FF0000"/>
                </a:solidFill>
              </a:rPr>
              <a:t> compounds – </a:t>
            </a:r>
            <a:r>
              <a:rPr lang="de-DE" sz="2400" b="1" dirty="0" err="1">
                <a:solidFill>
                  <a:srgbClr val="FF0000"/>
                </a:solidFill>
              </a:rPr>
              <a:t>study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their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energy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landscape</a:t>
            </a:r>
            <a:r>
              <a:rPr lang="de-DE" sz="2400" b="1" dirty="0">
                <a:solidFill>
                  <a:srgbClr val="FF0000"/>
                </a:solidFill>
              </a:rPr>
              <a:t> !</a:t>
            </a:r>
          </a:p>
          <a:p>
            <a:pPr>
              <a:spcAft>
                <a:spcPts val="1200"/>
              </a:spcAft>
              <a:buClr>
                <a:srgbClr val="FF3300"/>
              </a:buClr>
            </a:pPr>
            <a:r>
              <a:rPr lang="de-DE" sz="2400" b="1" dirty="0">
                <a:solidFill>
                  <a:srgbClr val="FF0000"/>
                </a:solidFill>
              </a:rPr>
              <a:t>	2) Model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synthesis</a:t>
            </a:r>
            <a:r>
              <a:rPr lang="de-DE" sz="2400" b="1" dirty="0">
                <a:solidFill>
                  <a:srgbClr val="FF0000"/>
                </a:solidFill>
              </a:rPr>
              <a:t> (</a:t>
            </a:r>
            <a:r>
              <a:rPr lang="de-DE" sz="2400" b="1" dirty="0" err="1">
                <a:solidFill>
                  <a:srgbClr val="FF0000"/>
                </a:solidFill>
              </a:rPr>
              <a:t>routes</a:t>
            </a:r>
            <a:r>
              <a:rPr lang="de-DE" sz="2400" b="1" dirty="0">
                <a:solidFill>
                  <a:srgbClr val="FF0000"/>
                </a:solidFill>
              </a:rPr>
              <a:t>) – follow </a:t>
            </a:r>
            <a:r>
              <a:rPr lang="de-DE" sz="2400" b="1" dirty="0" err="1">
                <a:solidFill>
                  <a:srgbClr val="FF0000"/>
                </a:solidFill>
              </a:rPr>
              <a:t>their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paths</a:t>
            </a:r>
            <a:r>
              <a:rPr lang="de-DE" sz="2400" b="1" dirty="0">
                <a:solidFill>
                  <a:srgbClr val="FF0000"/>
                </a:solidFill>
              </a:rPr>
              <a:t> on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	</a:t>
            </a:r>
            <a:r>
              <a:rPr lang="de-DE" sz="2400" b="1" dirty="0" err="1">
                <a:solidFill>
                  <a:srgbClr val="FF0000"/>
                </a:solidFill>
              </a:rPr>
              <a:t>landscape</a:t>
            </a:r>
            <a:r>
              <a:rPr lang="de-DE" sz="2400" b="1" dirty="0">
                <a:solidFill>
                  <a:srgbClr val="FF0000"/>
                </a:solidFill>
              </a:rPr>
              <a:t> and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flow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of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probability</a:t>
            </a:r>
            <a:endParaRPr lang="de-DE" sz="2400" b="1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  <a:buClr>
                <a:srgbClr val="FF3300"/>
              </a:buClr>
            </a:pPr>
            <a:r>
              <a:rPr lang="de-DE" sz="2400" b="1" dirty="0">
                <a:solidFill>
                  <a:srgbClr val="FF0000"/>
                </a:solidFill>
              </a:rPr>
              <a:t>	3) </a:t>
            </a:r>
            <a:r>
              <a:rPr lang="de-DE" sz="2400" b="1" dirty="0" err="1">
                <a:solidFill>
                  <a:srgbClr val="FF0000"/>
                </a:solidFill>
              </a:rPr>
              <a:t>Optimize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routes</a:t>
            </a:r>
            <a:r>
              <a:rPr lang="de-DE" sz="2400" b="1" dirty="0">
                <a:solidFill>
                  <a:srgbClr val="FF0000"/>
                </a:solidFill>
              </a:rPr>
              <a:t> – optimal </a:t>
            </a:r>
            <a:r>
              <a:rPr lang="de-DE" sz="2400" b="1" dirty="0" err="1">
                <a:solidFill>
                  <a:srgbClr val="FF0000"/>
                </a:solidFill>
              </a:rPr>
              <a:t>control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problem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pPr>
              <a:spcAft>
                <a:spcPts val="1200"/>
              </a:spcAft>
              <a:buClr>
                <a:srgbClr val="FF3300"/>
              </a:buClr>
            </a:pPr>
            <a:r>
              <a:rPr lang="de-DE" sz="2400" b="1" dirty="0">
                <a:solidFill>
                  <a:srgbClr val="7030A0"/>
                </a:solidFill>
              </a:rPr>
              <a:t>Tool </a:t>
            </a:r>
            <a:r>
              <a:rPr lang="de-DE" sz="2400" b="1" dirty="0" err="1">
                <a:solidFill>
                  <a:srgbClr val="7030A0"/>
                </a:solidFill>
              </a:rPr>
              <a:t>development</a:t>
            </a:r>
            <a:r>
              <a:rPr lang="de-DE" sz="2400" b="1" dirty="0">
                <a:solidFill>
                  <a:srgbClr val="7030A0"/>
                </a:solidFill>
              </a:rPr>
              <a:t>: New </a:t>
            </a:r>
            <a:r>
              <a:rPr lang="de-DE" sz="2400" b="1" dirty="0" err="1">
                <a:solidFill>
                  <a:srgbClr val="7030A0"/>
                </a:solidFill>
              </a:rPr>
              <a:t>landscape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exploration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methods</a:t>
            </a:r>
            <a:r>
              <a:rPr lang="de-DE" sz="2400" b="1" dirty="0">
                <a:solidFill>
                  <a:srgbClr val="7030A0"/>
                </a:solidFill>
              </a:rPr>
              <a:t> and </a:t>
            </a:r>
            <a:r>
              <a:rPr lang="de-DE" sz="2400" b="1" dirty="0" err="1">
                <a:solidFill>
                  <a:srgbClr val="7030A0"/>
                </a:solidFill>
              </a:rPr>
              <a:t>application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of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concepts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from</a:t>
            </a:r>
            <a:r>
              <a:rPr lang="de-DE" sz="2400" b="1" dirty="0">
                <a:solidFill>
                  <a:srgbClr val="7030A0"/>
                </a:solidFill>
              </a:rPr>
              <a:t> finite-time </a:t>
            </a:r>
            <a:r>
              <a:rPr lang="de-DE" sz="2400" b="1" dirty="0" err="1">
                <a:solidFill>
                  <a:srgbClr val="7030A0"/>
                </a:solidFill>
              </a:rPr>
              <a:t>thermodynamics</a:t>
            </a:r>
            <a:endParaRPr lang="de-DE" sz="2400" b="1" dirty="0">
              <a:solidFill>
                <a:srgbClr val="7030A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731000" y="6426200"/>
            <a:ext cx="365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(J. C. </a:t>
            </a:r>
            <a:r>
              <a:rPr lang="en-GB" b="1" dirty="0" err="1">
                <a:solidFill>
                  <a:srgbClr val="0000FF"/>
                </a:solidFill>
              </a:rPr>
              <a:t>Schön</a:t>
            </a:r>
            <a:r>
              <a:rPr lang="en-GB" b="1" dirty="0">
                <a:solidFill>
                  <a:srgbClr val="0000FF"/>
                </a:solidFill>
              </a:rPr>
              <a:t>, Adv. Chem. Phys., 2015)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0F053-74D1-605B-AAD8-C37404EA497D}"/>
              </a:ext>
            </a:extLst>
          </p:cNvPr>
          <p:cNvSpPr txBox="1"/>
          <p:nvPr/>
        </p:nvSpPr>
        <p:spPr>
          <a:xfrm>
            <a:off x="9348808" y="1798813"/>
            <a:ext cx="2526397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1993 - today</a:t>
            </a:r>
          </a:p>
        </p:txBody>
      </p:sp>
    </p:spTree>
    <p:extLst>
      <p:ext uri="{BB962C8B-B14F-4D97-AF65-F5344CB8AC3E}">
        <p14:creationId xmlns:p14="http://schemas.microsoft.com/office/powerpoint/2010/main" val="83842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1438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de-DE" sz="3200" dirty="0" err="1">
                <a:latin typeface="+mn-lt"/>
              </a:rPr>
              <a:t>Optimizing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nucleation</a:t>
            </a:r>
            <a:r>
              <a:rPr lang="de-DE" sz="3200" dirty="0">
                <a:latin typeface="+mn-lt"/>
              </a:rPr>
              <a:t> and growth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(</a:t>
            </a:r>
            <a:r>
              <a:rPr lang="de-DE" sz="3200" dirty="0" err="1">
                <a:latin typeface="+mn-lt"/>
              </a:rPr>
              <a:t>competing</a:t>
            </a:r>
            <a:r>
              <a:rPr lang="de-DE" sz="3200" dirty="0">
                <a:latin typeface="+mn-lt"/>
              </a:rPr>
              <a:t>) </a:t>
            </a:r>
            <a:r>
              <a:rPr lang="de-DE" sz="3200" dirty="0" err="1">
                <a:latin typeface="+mn-lt"/>
              </a:rPr>
              <a:t>crystalline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phases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from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melt</a:t>
            </a:r>
            <a:endParaRPr lang="de-DE" sz="3200" dirty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746250" y="1281077"/>
            <a:ext cx="8586618" cy="5139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Goal: </a:t>
            </a:r>
            <a:r>
              <a:rPr lang="de-DE" sz="2800" dirty="0" err="1">
                <a:solidFill>
                  <a:srgbClr val="FF0000"/>
                </a:solidFill>
              </a:rPr>
              <a:t>Maximizing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output</a:t>
            </a:r>
            <a:r>
              <a:rPr lang="de-DE" sz="2800" dirty="0">
                <a:solidFill>
                  <a:srgbClr val="FF0000"/>
                </a:solidFill>
              </a:rPr>
              <a:t> in finite time </a:t>
            </a:r>
            <a:r>
              <a:rPr lang="de-DE" sz="2800" dirty="0" err="1">
                <a:solidFill>
                  <a:srgbClr val="FF0000"/>
                </a:solidFill>
              </a:rPr>
              <a:t>by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controlling</a:t>
            </a:r>
            <a:r>
              <a:rPr lang="de-DE" sz="2800" dirty="0">
                <a:solidFill>
                  <a:srgbClr val="FF0000"/>
                </a:solidFill>
              </a:rPr>
              <a:t> T(t)</a:t>
            </a:r>
          </a:p>
          <a:p>
            <a:endParaRPr lang="de-DE" sz="2000" dirty="0"/>
          </a:p>
          <a:p>
            <a:r>
              <a:rPr lang="de-DE" sz="2000" dirty="0"/>
              <a:t>i) The growth rate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supposed</a:t>
            </a:r>
            <a:r>
              <a:rPr lang="de-DE" sz="2000" dirty="0"/>
              <a:t> to </a:t>
            </a:r>
            <a:r>
              <a:rPr lang="de-DE" sz="2000" dirty="0" err="1"/>
              <a:t>depend</a:t>
            </a:r>
            <a:r>
              <a:rPr lang="de-DE" sz="2000" dirty="0"/>
              <a:t> 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amount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material </a:t>
            </a:r>
            <a:r>
              <a:rPr lang="de-DE" sz="2000" i="1" dirty="0"/>
              <a:t>n </a:t>
            </a:r>
            <a:r>
              <a:rPr lang="de-DE" sz="2000" dirty="0" err="1"/>
              <a:t>already</a:t>
            </a:r>
            <a:r>
              <a:rPr lang="de-DE" sz="2000" dirty="0"/>
              <a:t> </a:t>
            </a:r>
            <a:r>
              <a:rPr lang="de-DE" sz="2000" dirty="0" err="1"/>
              <a:t>present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solid (</a:t>
            </a:r>
            <a:r>
              <a:rPr lang="de-DE" sz="2000" dirty="0" err="1"/>
              <a:t>crystalline</a:t>
            </a:r>
            <a:r>
              <a:rPr lang="de-DE" sz="2000" dirty="0"/>
              <a:t>) </a:t>
            </a:r>
            <a:r>
              <a:rPr lang="de-DE" sz="2000" dirty="0" err="1"/>
              <a:t>phase</a:t>
            </a:r>
            <a:r>
              <a:rPr lang="de-DE" sz="2000" dirty="0"/>
              <a:t>, in form of a power </a:t>
            </a:r>
            <a:r>
              <a:rPr lang="de-DE" sz="2000" dirty="0" err="1"/>
              <a:t>law</a:t>
            </a:r>
            <a:r>
              <a:rPr lang="de-DE" sz="2000" dirty="0"/>
              <a:t>, </a:t>
            </a:r>
            <a:r>
              <a:rPr lang="de-DE" sz="2000" dirty="0" err="1"/>
              <a:t>n</a:t>
            </a:r>
            <a:r>
              <a:rPr lang="de-DE" sz="2000" baseline="30000" dirty="0" err="1"/>
              <a:t>r</a:t>
            </a:r>
            <a:r>
              <a:rPr lang="de-DE" sz="2000" dirty="0"/>
              <a:t> (0&lt; r ≤ 1), </a:t>
            </a:r>
            <a:r>
              <a:rPr lang="de-DE" sz="2000" dirty="0" err="1"/>
              <a:t>while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nucleation</a:t>
            </a:r>
            <a:r>
              <a:rPr lang="de-DE" sz="2000" dirty="0"/>
              <a:t> rate </a:t>
            </a:r>
            <a:r>
              <a:rPr lang="de-DE" sz="2000" dirty="0" err="1"/>
              <a:t>is</a:t>
            </a:r>
            <a:r>
              <a:rPr lang="de-DE" sz="2000" dirty="0"/>
              <a:t> independent of </a:t>
            </a:r>
            <a:r>
              <a:rPr lang="de-DE" sz="2000" i="1" dirty="0"/>
              <a:t>n</a:t>
            </a:r>
            <a:r>
              <a:rPr lang="de-DE" sz="2000" dirty="0"/>
              <a:t>, </a:t>
            </a:r>
            <a:r>
              <a:rPr lang="de-DE" sz="2000" dirty="0" err="1"/>
              <a:t>since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assume</a:t>
            </a:r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ii) The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dependences</a:t>
            </a:r>
            <a:r>
              <a:rPr lang="de-DE" sz="2000" dirty="0"/>
              <a:t> of </a:t>
            </a:r>
            <a:r>
              <a:rPr lang="de-DE" sz="2000" dirty="0" err="1"/>
              <a:t>nucleation</a:t>
            </a:r>
            <a:r>
              <a:rPr lang="de-DE" sz="2000" dirty="0"/>
              <a:t> and growth follow power </a:t>
            </a:r>
            <a:r>
              <a:rPr lang="de-DE" sz="2000" dirty="0" err="1"/>
              <a:t>laws</a:t>
            </a:r>
            <a:r>
              <a:rPr lang="de-DE" sz="2000" dirty="0"/>
              <a:t> in </a:t>
            </a:r>
            <a:r>
              <a:rPr lang="de-DE" sz="2000" dirty="0" err="1"/>
              <a:t>range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two</a:t>
            </a:r>
            <a:r>
              <a:rPr lang="de-DE" sz="2000" dirty="0"/>
              <a:t> </a:t>
            </a:r>
            <a:r>
              <a:rPr lang="de-DE" sz="2000" dirty="0" err="1"/>
              <a:t>reference</a:t>
            </a:r>
            <a:r>
              <a:rPr lang="de-DE" sz="2000" dirty="0"/>
              <a:t> </a:t>
            </a:r>
            <a:r>
              <a:rPr lang="de-DE" sz="2000" dirty="0" err="1"/>
              <a:t>temperatures</a:t>
            </a:r>
            <a:r>
              <a:rPr lang="de-DE" sz="2000" dirty="0"/>
              <a:t> T</a:t>
            </a:r>
            <a:r>
              <a:rPr lang="de-DE" sz="2000" baseline="-25000" dirty="0"/>
              <a:t>1</a:t>
            </a:r>
            <a:r>
              <a:rPr lang="de-DE" sz="2000" dirty="0"/>
              <a:t> (=0) &lt; T &lt; T</a:t>
            </a:r>
            <a:r>
              <a:rPr lang="de-DE" sz="2000" baseline="-25000" dirty="0"/>
              <a:t>0</a:t>
            </a:r>
            <a:r>
              <a:rPr lang="de-DE" sz="2000" dirty="0"/>
              <a:t>, (T</a:t>
            </a:r>
            <a:r>
              <a:rPr lang="de-DE" sz="2000" baseline="-25000" dirty="0"/>
              <a:t>0</a:t>
            </a:r>
            <a:r>
              <a:rPr lang="de-DE" sz="2000" dirty="0"/>
              <a:t> – T)</a:t>
            </a:r>
            <a:r>
              <a:rPr lang="de-DE" sz="2000" baseline="30000" dirty="0"/>
              <a:t>m</a:t>
            </a:r>
            <a:r>
              <a:rPr lang="de-DE" sz="2000" dirty="0"/>
              <a:t> and (T-T</a:t>
            </a:r>
            <a:r>
              <a:rPr lang="de-DE" sz="2000" baseline="-25000" dirty="0"/>
              <a:t>1</a:t>
            </a:r>
            <a:r>
              <a:rPr lang="de-DE" sz="2000" dirty="0"/>
              <a:t>)</a:t>
            </a:r>
            <a:r>
              <a:rPr lang="de-DE" sz="2000" baseline="30000" dirty="0"/>
              <a:t>l</a:t>
            </a:r>
            <a:r>
              <a:rPr lang="de-DE" sz="2000" dirty="0"/>
              <a:t>, </a:t>
            </a:r>
            <a:r>
              <a:rPr lang="de-DE" sz="2000" dirty="0" err="1"/>
              <a:t>respectively</a:t>
            </a:r>
            <a:r>
              <a:rPr lang="de-DE" sz="2000" dirty="0"/>
              <a:t>. </a:t>
            </a:r>
            <a:r>
              <a:rPr lang="de-DE" sz="2000" dirty="0" err="1"/>
              <a:t>Permitted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interval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control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[0, T</a:t>
            </a:r>
            <a:r>
              <a:rPr lang="de-DE" sz="2000" baseline="-25000" dirty="0"/>
              <a:t>0</a:t>
            </a:r>
            <a:r>
              <a:rPr lang="de-DE" sz="2000" dirty="0"/>
              <a:t>]</a:t>
            </a:r>
          </a:p>
          <a:p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iii) Evolution </a:t>
            </a:r>
            <a:r>
              <a:rPr lang="de-DE" sz="2000" dirty="0" err="1"/>
              <a:t>equations</a:t>
            </a:r>
            <a:r>
              <a:rPr lang="de-DE" sz="2000" dirty="0"/>
              <a:t>: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iv) </a:t>
            </a:r>
            <a:r>
              <a:rPr lang="de-DE" sz="2000" dirty="0" err="1"/>
              <a:t>Instantaneous</a:t>
            </a:r>
            <a:r>
              <a:rPr lang="de-DE" sz="2000" dirty="0"/>
              <a:t> </a:t>
            </a:r>
            <a:r>
              <a:rPr lang="de-DE" sz="2000" dirty="0" err="1"/>
              <a:t>reaction</a:t>
            </a:r>
            <a:r>
              <a:rPr lang="de-DE" sz="2000" dirty="0"/>
              <a:t> to </a:t>
            </a:r>
            <a:r>
              <a:rPr lang="de-DE" sz="2000" dirty="0" err="1"/>
              <a:t>changes</a:t>
            </a:r>
            <a:r>
              <a:rPr lang="de-DE" sz="2000" dirty="0"/>
              <a:t> in </a:t>
            </a:r>
            <a:r>
              <a:rPr lang="de-DE" sz="2000" dirty="0" err="1"/>
              <a:t>external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972300" y="5295901"/>
            <a:ext cx="333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m,l</a:t>
            </a:r>
            <a:r>
              <a:rPr lang="de-DE" sz="2400" dirty="0"/>
              <a:t> ≥ 1 and 0 &lt; r ≤ 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919881" y="6438900"/>
            <a:ext cx="409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(J. C. Schön, Z. </a:t>
            </a:r>
            <a:r>
              <a:rPr lang="en-GB" b="1" dirty="0" err="1">
                <a:solidFill>
                  <a:srgbClr val="0000FF"/>
                </a:solidFill>
              </a:rPr>
              <a:t>Anorg</a:t>
            </a:r>
            <a:r>
              <a:rPr lang="en-GB" b="1" dirty="0">
                <a:solidFill>
                  <a:srgbClr val="0000FF"/>
                </a:solidFill>
              </a:rPr>
              <a:t>. </a:t>
            </a:r>
            <a:r>
              <a:rPr lang="en-GB" b="1" dirty="0" err="1">
                <a:solidFill>
                  <a:srgbClr val="0000FF"/>
                </a:solidFill>
              </a:rPr>
              <a:t>Allg</a:t>
            </a:r>
            <a:r>
              <a:rPr lang="en-GB" b="1" dirty="0">
                <a:solidFill>
                  <a:srgbClr val="0000FF"/>
                </a:solidFill>
              </a:rPr>
              <a:t>. Chem., 2009)</a:t>
            </a:r>
            <a:endParaRPr lang="de-DE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882036" y="5099457"/>
                <a:ext cx="5123134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𝑑𝑛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</m:d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de-D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de-DE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𝐵</m:t>
                      </m:r>
                      <m:sSup>
                        <m:sSupPr>
                          <m:ctrlPr>
                            <a:rPr lang="de-D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𝑟</m:t>
                          </m:r>
                        </m:sup>
                      </m:sSup>
                      <m:r>
                        <m:rPr>
                          <m:nor/>
                        </m:rPr>
                        <a:rPr lang="de-DE" sz="240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36" y="5099457"/>
                <a:ext cx="5123134" cy="793551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8272833" y="5884566"/>
                <a:ext cx="2136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𝑒𝑥𝑡</m:t>
                          </m:r>
                        </m:sub>
                      </m:sSub>
                      <m:r>
                        <a:rPr lang="de-DE" sz="2400" i="1">
                          <a:latin typeface="Cambria Math" charset="0"/>
                        </a:rPr>
                        <m:t>(</m:t>
                      </m:r>
                      <m:r>
                        <a:rPr lang="de-DE" sz="2400" i="1">
                          <a:latin typeface="Cambria Math" charset="0"/>
                        </a:rPr>
                        <m:t>𝑡</m:t>
                      </m:r>
                      <m:r>
                        <a:rPr lang="de-DE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833" y="5884566"/>
                <a:ext cx="2136547" cy="461665"/>
              </a:xfrm>
              <a:prstGeom prst="rect">
                <a:avLst/>
              </a:prstGeom>
              <a:blipFill>
                <a:blip r:embed="rId3"/>
                <a:stretch>
                  <a:fillRect r="-592" b="-189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917700" y="3069076"/>
                <a:ext cx="44263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𝑛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≪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𝑚𝑒𝑙𝑡</m:t>
                          </m:r>
                        </m:sub>
                      </m:sSub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𝑡𝑜𝑡𝑎𝑙</m:t>
                          </m:r>
                        </m:sub>
                      </m:sSub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𝑡𝑜𝑡𝑎𝑙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700" y="3069076"/>
                <a:ext cx="4426340" cy="461665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C8BA42E-BA4E-E729-9AEE-DDC3C4FA1B83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44994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5111750" y="1346200"/>
            <a:ext cx="2123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</a:rPr>
              <a:t>Cost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function</a:t>
            </a:r>
            <a:endParaRPr lang="de-D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349500" y="2006601"/>
                <a:ext cx="76558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</a:rPr>
                      <m:t>𝐽</m:t>
                    </m:r>
                    <m:r>
                      <a:rPr lang="de-DE" sz="2400" i="1">
                        <a:latin typeface="Cambria Math" charset="0"/>
                      </a:rPr>
                      <m:t>=</m:t>
                    </m:r>
                    <m:r>
                      <a:rPr lang="de-DE" sz="2400" i="1">
                        <a:latin typeface="Cambria Math" charset="0"/>
                      </a:rPr>
                      <m:t>𝑛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</m:d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material </a:t>
                </a:r>
                <a:r>
                  <a:rPr lang="de-DE" sz="2400" dirty="0" err="1"/>
                  <a:t>generated</a:t>
                </a:r>
                <a:r>
                  <a:rPr lang="de-DE" sz="2400" dirty="0"/>
                  <a:t> in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interval</a:t>
                </a:r>
                <a:r>
                  <a:rPr lang="de-DE" sz="2400" dirty="0"/>
                  <a:t> [0, </a:t>
                </a:r>
                <a:r>
                  <a:rPr lang="de-DE" sz="2400" dirty="0">
                    <a:latin typeface="Symbol" charset="2"/>
                    <a:cs typeface="Symbol" charset="2"/>
                  </a:rPr>
                  <a:t>t</a:t>
                </a:r>
                <a:r>
                  <a:rPr lang="de-DE" sz="2400" dirty="0"/>
                  <a:t>], i.e.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500" y="2006601"/>
                <a:ext cx="7655804" cy="461665"/>
              </a:xfrm>
              <a:prstGeom prst="rect">
                <a:avLst/>
              </a:prstGeom>
              <a:blipFill>
                <a:blip r:embed="rId2"/>
                <a:stretch>
                  <a:fillRect l="-497" t="-10526" b="-289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5384800" y="2667001"/>
            <a:ext cx="74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with</a:t>
            </a:r>
            <a:endParaRPr lang="de-DE" sz="2400" dirty="0"/>
          </a:p>
        </p:txBody>
      </p:sp>
      <p:sp>
        <p:nvSpPr>
          <p:cNvPr id="21" name="Textfeld 20"/>
          <p:cNvSpPr txBox="1"/>
          <p:nvPr/>
        </p:nvSpPr>
        <p:spPr>
          <a:xfrm>
            <a:off x="4679950" y="3416300"/>
            <a:ext cx="323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Optimal </a:t>
            </a:r>
            <a:r>
              <a:rPr lang="de-DE" sz="2800" dirty="0" err="1">
                <a:solidFill>
                  <a:srgbClr val="FF0000"/>
                </a:solidFill>
              </a:rPr>
              <a:t>control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task</a:t>
            </a:r>
            <a:endParaRPr lang="de-DE" sz="2800" dirty="0"/>
          </a:p>
        </p:txBody>
      </p:sp>
      <p:sp>
        <p:nvSpPr>
          <p:cNvPr id="22" name="Textfeld 21"/>
          <p:cNvSpPr txBox="1"/>
          <p:nvPr/>
        </p:nvSpPr>
        <p:spPr>
          <a:xfrm>
            <a:off x="2438401" y="5207000"/>
            <a:ext cx="81380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Maximize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amount</a:t>
            </a:r>
            <a:r>
              <a:rPr lang="de-DE" sz="2400" dirty="0"/>
              <a:t> of </a:t>
            </a:r>
            <a:r>
              <a:rPr lang="de-DE" sz="2400" dirty="0" err="1"/>
              <a:t>product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end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duration</a:t>
            </a:r>
            <a:r>
              <a:rPr lang="de-DE" sz="2400" dirty="0"/>
              <a:t> of </a:t>
            </a:r>
          </a:p>
          <a:p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synthesis</a:t>
            </a:r>
            <a:r>
              <a:rPr lang="de-DE" sz="2400" dirty="0"/>
              <a:t>, </a:t>
            </a:r>
            <a:r>
              <a:rPr lang="de-DE" sz="2400" dirty="0" err="1"/>
              <a:t>J(</a:t>
            </a:r>
            <a:r>
              <a:rPr lang="de-DE" sz="2400" dirty="0" err="1">
                <a:latin typeface="Symbol" charset="2"/>
                <a:cs typeface="Symbol" charset="2"/>
              </a:rPr>
              <a:t>t</a:t>
            </a:r>
            <a:r>
              <a:rPr lang="de-DE" sz="2400" dirty="0"/>
              <a:t>),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adjusting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temperature</a:t>
            </a:r>
            <a:r>
              <a:rPr lang="de-DE" sz="2400" dirty="0"/>
              <a:t> </a:t>
            </a:r>
            <a:r>
              <a:rPr lang="de-DE" sz="2400" dirty="0" err="1"/>
              <a:t>along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path</a:t>
            </a:r>
            <a:r>
              <a:rPr lang="de-DE" sz="2400" dirty="0"/>
              <a:t>,</a:t>
            </a:r>
          </a:p>
          <a:p>
            <a:r>
              <a:rPr lang="de-DE" sz="2400" dirty="0" err="1"/>
              <a:t>where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initial</a:t>
            </a:r>
            <a:r>
              <a:rPr lang="de-DE" sz="2400" dirty="0"/>
              <a:t> </a:t>
            </a:r>
            <a:r>
              <a:rPr lang="de-DE" sz="2400" dirty="0" err="1"/>
              <a:t>amount</a:t>
            </a:r>
            <a:r>
              <a:rPr lang="de-DE" sz="2400" dirty="0"/>
              <a:t> of </a:t>
            </a:r>
            <a:r>
              <a:rPr lang="de-DE" sz="2400" dirty="0" err="1"/>
              <a:t>product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zero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266950" y="2468265"/>
                <a:ext cx="3140860" cy="890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𝐽</m:t>
                      </m:r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is-I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sup>
                        <m:e>
                          <m:r>
                            <a:rPr lang="de-DE" sz="2400" i="1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de-DE" sz="24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sz="2400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de-DE" sz="2400" i="1"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de-DE" sz="2400" i="1">
                              <a:latin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950" y="2468265"/>
                <a:ext cx="3140860" cy="890372"/>
              </a:xfrm>
              <a:prstGeom prst="rect">
                <a:avLst/>
              </a:prstGeom>
              <a:blipFill>
                <a:blip r:embed="rId3"/>
                <a:stretch>
                  <a:fillRect l="-20968" t="-170423" b="-2450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146800" y="2463800"/>
                <a:ext cx="4384534" cy="801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𝑐</m:t>
                      </m:r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latin typeface="Cambria Math" charset="0"/>
                                </a:rPr>
                                <m:t>𝑑𝑛</m:t>
                              </m:r>
                            </m:num>
                            <m:den>
                              <m:r>
                                <a:rPr lang="de-DE" sz="2400" i="1">
                                  <a:latin typeface="Cambria Math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de-DE" sz="2400" i="1">
                              <a:latin typeface="Cambria Math" charset="0"/>
                            </a:rPr>
                            <m:t>, 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𝑛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charset="0"/>
                            </a:rPr>
                            <m:t>𝑑𝑛</m:t>
                          </m:r>
                        </m:num>
                        <m:den>
                          <m:r>
                            <a:rPr lang="de-DE" sz="2400" i="1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de-DE" sz="2400" i="1">
                          <a:latin typeface="Cambria Math" charset="0"/>
                        </a:rPr>
                        <m:t>−</m:t>
                      </m:r>
                      <m:r>
                        <a:rPr lang="de-DE" sz="24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𝑛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2463800"/>
                <a:ext cx="4384534" cy="801438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405460" y="4025900"/>
                <a:ext cx="7488140" cy="1050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𝐽</m:t>
                      </m:r>
                      <m:r>
                        <a:rPr lang="is-I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𝑎𝑢𝑔</m:t>
                          </m:r>
                        </m:sub>
                      </m:sSub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is-I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r-IN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𝑑𝑛</m:t>
                                      </m:r>
                                    </m:num>
                                    <m:den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  <m:r>
                                    <a:rPr lang="de-DE" sz="24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de-DE" sz="2400" i="1"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460" y="4025900"/>
                <a:ext cx="7488140" cy="1050224"/>
              </a:xfrm>
              <a:prstGeom prst="rect">
                <a:avLst/>
              </a:prstGeom>
              <a:blipFill>
                <a:blip r:embed="rId5"/>
                <a:stretch>
                  <a:fillRect t="-134524" b="-20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el 1">
            <a:extLst>
              <a:ext uri="{FF2B5EF4-FFF2-40B4-BE49-F238E27FC236}">
                <a16:creationId xmlns:a16="http://schemas.microsoft.com/office/drawing/2014/main" id="{53E20DEA-F963-E3A6-FCD1-006D9D23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8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de-DE" sz="3200" dirty="0" err="1">
                <a:latin typeface="+mn-lt"/>
              </a:rPr>
              <a:t>Optimizing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nucleation</a:t>
            </a:r>
            <a:r>
              <a:rPr lang="de-DE" sz="3200" dirty="0">
                <a:latin typeface="+mn-lt"/>
              </a:rPr>
              <a:t> and growth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(</a:t>
            </a:r>
            <a:r>
              <a:rPr lang="de-DE" sz="3200" dirty="0" err="1">
                <a:latin typeface="+mn-lt"/>
              </a:rPr>
              <a:t>competing</a:t>
            </a:r>
            <a:r>
              <a:rPr lang="de-DE" sz="3200" dirty="0">
                <a:latin typeface="+mn-lt"/>
              </a:rPr>
              <a:t>) </a:t>
            </a:r>
            <a:r>
              <a:rPr lang="de-DE" sz="3200" dirty="0" err="1">
                <a:latin typeface="+mn-lt"/>
              </a:rPr>
              <a:t>crystalline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phases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from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melt</a:t>
            </a:r>
            <a:endParaRPr lang="de-DE" sz="32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22567-3B2D-5AAD-89E0-D4630FA69CEF}"/>
              </a:ext>
            </a:extLst>
          </p:cNvPr>
          <p:cNvSpPr txBox="1"/>
          <p:nvPr/>
        </p:nvSpPr>
        <p:spPr>
          <a:xfrm>
            <a:off x="1653702" y="1346200"/>
            <a:ext cx="9328826" cy="5336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5034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930400" y="4635501"/>
            <a:ext cx="793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Optimal </a:t>
            </a:r>
            <a:r>
              <a:rPr lang="de-DE" sz="2400" dirty="0" err="1">
                <a:solidFill>
                  <a:srgbClr val="FF0000"/>
                </a:solidFill>
              </a:rPr>
              <a:t>solution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must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be</a:t>
            </a:r>
            <a:r>
              <a:rPr lang="de-DE" sz="2400" dirty="0">
                <a:solidFill>
                  <a:srgbClr val="FF0000"/>
                </a:solidFill>
              </a:rPr>
              <a:t> a </a:t>
            </a:r>
            <a:r>
              <a:rPr lang="de-DE" sz="2400" dirty="0" err="1">
                <a:solidFill>
                  <a:srgbClr val="FF0000"/>
                </a:solidFill>
              </a:rPr>
              <a:t>bang-bang-type</a:t>
            </a:r>
            <a:r>
              <a:rPr lang="de-DE" sz="2400" dirty="0">
                <a:solidFill>
                  <a:srgbClr val="FF0000"/>
                </a:solidFill>
              </a:rPr>
              <a:t> of </a:t>
            </a:r>
            <a:r>
              <a:rPr lang="de-DE" sz="2400" dirty="0" err="1">
                <a:solidFill>
                  <a:srgbClr val="FF0000"/>
                </a:solidFill>
              </a:rPr>
              <a:t>solution</a:t>
            </a:r>
            <a:r>
              <a:rPr lang="de-DE" sz="24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070100" y="1310536"/>
                <a:ext cx="7739746" cy="665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𝑎𝑢𝑔</m:t>
                          </m:r>
                        </m:sub>
                      </m:sSub>
                      <m:r>
                        <a:rPr lang="de-DE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is-I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r-I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mr-I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mr-IN" sz="20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𝑑𝑛</m:t>
                                      </m:r>
                                    </m:num>
                                    <m:den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mr-IN" sz="20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mr-IN" sz="20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mr-I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𝑑𝑝</m:t>
                                      </m:r>
                                    </m:num>
                                    <m:den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100" y="1310536"/>
                <a:ext cx="7739746" cy="665118"/>
              </a:xfrm>
              <a:prstGeom prst="rect">
                <a:avLst/>
              </a:prstGeom>
              <a:blipFill>
                <a:blip r:embed="rId2"/>
                <a:stretch>
                  <a:fillRect l="-1311" t="-192453" r="-328" b="-2792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625600" y="2025650"/>
                <a:ext cx="6743700" cy="58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charset="0"/>
                            </a:rPr>
                            <m:t>𝑑𝑛</m:t>
                          </m:r>
                        </m:num>
                        <m:den>
                          <m:r>
                            <a:rPr lang="de-DE" sz="2000" i="1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de-DE" sz="2000" i="1">
                          <a:latin typeface="Cambria Math" charset="0"/>
                        </a:rPr>
                        <m:t>=</m:t>
                      </m:r>
                      <m:r>
                        <a:rPr lang="de-DE" sz="20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𝑛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𝑇</m:t>
                          </m:r>
                        </m:e>
                      </m:d>
                      <m:r>
                        <a:rPr lang="de-DE" sz="2000" i="1">
                          <a:latin typeface="Cambria Math" charset="0"/>
                        </a:rPr>
                        <m:t>; </m:t>
                      </m:r>
                      <m:d>
                        <m:d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charset="0"/>
                            </a:rPr>
                            <m:t>1−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𝑝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𝑡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)</m:t>
                          </m:r>
                        </m:e>
                      </m:d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de-DE" sz="2000" i="1">
                          <a:latin typeface="Cambria Math" charset="0"/>
                        </a:rPr>
                        <m:t>=0; 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charset="0"/>
                            </a:rPr>
                            <m:t>𝑑𝑝</m:t>
                          </m:r>
                        </m:num>
                        <m:den>
                          <m:r>
                            <a:rPr lang="de-DE" sz="2000" i="1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de-DE" sz="2000" i="1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charset="0"/>
                            </a:rPr>
                            <m:t>1−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𝑝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𝑡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)</m:t>
                          </m:r>
                        </m:e>
                      </m:d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025650"/>
                <a:ext cx="6743700" cy="585288"/>
              </a:xfrm>
              <a:prstGeom prst="rect">
                <a:avLst/>
              </a:prstGeom>
              <a:blipFill>
                <a:blip r:embed="rId3"/>
                <a:stretch>
                  <a:fillRect t="-4255" b="-148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930401" y="3022601"/>
                <a:ext cx="8077211" cy="909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de-DE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de-DE" sz="2000" i="1">
                          <a:latin typeface="Cambria Math" charset="0"/>
                        </a:rPr>
                        <m:t>=−</m:t>
                      </m:r>
                      <m:r>
                        <a:rPr lang="de-DE" sz="2000" i="1">
                          <a:latin typeface="Cambria Math" charset="0"/>
                        </a:rPr>
                        <m:t>𝐴𝑚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20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de-DE" sz="2000" i="1">
                                  <a:latin typeface="Cambria Math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𝑚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de-DE" sz="2000" i="1">
                          <a:latin typeface="Cambria Math" charset="0"/>
                        </a:rPr>
                        <m:t>+</m:t>
                      </m:r>
                      <m:r>
                        <a:rPr lang="de-DE" sz="2000" i="1">
                          <a:latin typeface="Cambria Math" charset="0"/>
                        </a:rPr>
                        <m:t>𝐵𝑙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𝑙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𝑛</m:t>
                          </m:r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𝑟</m:t>
                          </m:r>
                        </m:sup>
                      </m:sSup>
                      <m:r>
                        <a:rPr lang="de-DE" sz="2000" i="1">
                          <a:latin typeface="Cambria Math" charset="0"/>
                        </a:rPr>
                        <m:t>=0 </m:t>
                      </m:r>
                      <m:r>
                        <a:rPr lang="de-DE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de-DE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de-DE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20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𝑚𝐴</m:t>
                                  </m:r>
                                </m:num>
                                <m:den>
                                  <m:r>
                                    <a:rPr lang="de-DE" sz="2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𝑙𝐵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mr-IN" sz="20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mr-IN" sz="20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𝑚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sz="20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mr-IN" sz="20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mr-IN" sz="200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0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  <m:r>
                                        <a:rPr lang="de-DE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1" y="3022601"/>
                <a:ext cx="8077211" cy="909095"/>
              </a:xfrm>
              <a:prstGeom prst="rect">
                <a:avLst/>
              </a:prstGeom>
              <a:blipFill>
                <a:blip r:embed="rId4"/>
                <a:stretch>
                  <a:fillRect t="-50000" r="-785"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905000" y="3911600"/>
                <a:ext cx="5717334" cy="70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mr-I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sz="20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00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mr-I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000" i="1">
                          <a:latin typeface="Cambria Math" charset="0"/>
                        </a:rPr>
                        <m:t>=</m:t>
                      </m:r>
                      <m:r>
                        <a:rPr lang="de-DE" sz="2000" i="1">
                          <a:latin typeface="Cambria Math" charset="0"/>
                        </a:rPr>
                        <m:t>𝑚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𝑚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−1</m:t>
                          </m:r>
                        </m:e>
                      </m:d>
                      <m:r>
                        <a:rPr lang="de-DE" sz="2000" i="1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20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de-DE" sz="2000" i="1">
                                  <a:latin typeface="Cambria Math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𝑚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−2</m:t>
                          </m:r>
                        </m:sup>
                      </m:sSup>
                      <m:r>
                        <a:rPr lang="de-DE" sz="2000" i="1">
                          <a:latin typeface="Cambria Math" charset="0"/>
                        </a:rPr>
                        <m:t>+</m:t>
                      </m:r>
                      <m:r>
                        <a:rPr lang="de-DE" sz="2000" i="1">
                          <a:latin typeface="Cambria Math" charset="0"/>
                        </a:rPr>
                        <m:t>𝑙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𝑙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−1</m:t>
                          </m:r>
                        </m:e>
                      </m:d>
                      <m:r>
                        <a:rPr lang="de-DE" sz="2000" i="1">
                          <a:latin typeface="Cambria Math" charset="0"/>
                        </a:rPr>
                        <m:t>𝐵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𝑙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latin typeface="Cambria Math" charset="0"/>
                            </a:rPr>
                            <m:t>𝑛</m:t>
                          </m:r>
                        </m:e>
                        <m:sup>
                          <m:r>
                            <a:rPr lang="de-DE" sz="2000" i="1">
                              <a:latin typeface="Cambria Math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911600"/>
                <a:ext cx="5717334" cy="70987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701801" y="5092701"/>
                <a:ext cx="5808385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=0,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latin typeface="Cambria Math" charset="0"/>
                        </a:rPr>
                        <m:t>𝐴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latin typeface="Cambria Math" charset="0"/>
                            </a:rPr>
                            <m:t>𝑚</m:t>
                          </m:r>
                        </m:sup>
                      </m:sSubSup>
                      <m:r>
                        <a:rPr lang="de-DE" sz="2400" i="1">
                          <a:latin typeface="Cambria Math" charset="0"/>
                        </a:rPr>
                        <m:t> ;</m:t>
                      </m:r>
                      <m:r>
                        <a:rPr lang="de-DE" sz="24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latin typeface="Cambria Math" charset="0"/>
                        </a:rPr>
                        <m:t>𝐵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latin typeface="Cambria Math" charset="0"/>
                            </a:rPr>
                            <m:t>𝑙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𝑛</m:t>
                          </m:r>
                        </m:e>
                        <m:sup>
                          <m:r>
                            <a:rPr lang="de-DE" sz="2400" i="1">
                              <a:latin typeface="Cambria Math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801" y="5092701"/>
                <a:ext cx="5808385" cy="478593"/>
              </a:xfrm>
              <a:prstGeom prst="rect">
                <a:avLst/>
              </a:prstGeom>
              <a:blipFill>
                <a:blip r:embed="rId6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638301" y="5651500"/>
                <a:ext cx="6574107" cy="490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𝑇</m:t>
                      </m:r>
                      <m:r>
                        <a:rPr lang="de-DE" sz="2400" i="1">
                          <a:latin typeface="Cambria Math" charset="0"/>
                        </a:rPr>
                        <m:t>=0 ⟹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5651500"/>
                <a:ext cx="6574107" cy="49026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574801" y="5994400"/>
                <a:ext cx="9157379" cy="788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charset="0"/>
                        </a:rPr>
                        <m:t>𝑇</m:t>
                      </m:r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de-DE" sz="2400" i="1">
                          <a:latin typeface="Cambria Math" charset="0"/>
                        </a:rPr>
                        <m:t> 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1−</m:t>
                                  </m:r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sz="24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de-DE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1−</m:t>
                                  </m:r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801" y="5994400"/>
                <a:ext cx="9157379" cy="788614"/>
              </a:xfrm>
              <a:prstGeom prst="rect">
                <a:avLst/>
              </a:prstGeom>
              <a:blipFill>
                <a:blip r:embed="rId8"/>
                <a:stretch>
                  <a:fillRect t="-64063" b="-562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 11"/>
          <p:cNvSpPr/>
          <p:nvPr/>
        </p:nvSpPr>
        <p:spPr>
          <a:xfrm>
            <a:off x="1981200" y="2692401"/>
            <a:ext cx="793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Non-trivial </a:t>
            </a:r>
            <a:r>
              <a:rPr lang="de-DE" sz="2400" dirty="0" err="1">
                <a:solidFill>
                  <a:srgbClr val="FF0000"/>
                </a:solidFill>
              </a:rPr>
              <a:t>solution</a:t>
            </a:r>
            <a:r>
              <a:rPr lang="de-DE" sz="2400" dirty="0">
                <a:solidFill>
                  <a:srgbClr val="FF0000"/>
                </a:solidFill>
              </a:rPr>
              <a:t> must </a:t>
            </a:r>
            <a:r>
              <a:rPr lang="de-DE" sz="2400" dirty="0" err="1">
                <a:solidFill>
                  <a:srgbClr val="FF0000"/>
                </a:solidFill>
              </a:rPr>
              <a:t>have</a:t>
            </a:r>
            <a:r>
              <a:rPr lang="de-DE" sz="2400" dirty="0">
                <a:solidFill>
                  <a:srgbClr val="FF0000"/>
                </a:solidFill>
              </a:rPr>
              <a:t> p(t) ≠ 1. Thus </a:t>
            </a:r>
            <a:r>
              <a:rPr lang="de-DE" sz="2400" dirty="0" err="1">
                <a:solidFill>
                  <a:srgbClr val="FF0000"/>
                </a:solidFill>
              </a:rPr>
              <a:t>we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require</a:t>
            </a:r>
            <a:r>
              <a:rPr lang="de-DE" sz="2400" dirty="0"/>
              <a:t>: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7E4C690-F861-DBD1-2A2E-B6D9E22A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8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de-DE" sz="3200" dirty="0" err="1">
                <a:latin typeface="+mn-lt"/>
              </a:rPr>
              <a:t>Optimizing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nucleation</a:t>
            </a:r>
            <a:r>
              <a:rPr lang="de-DE" sz="3200" dirty="0">
                <a:latin typeface="+mn-lt"/>
              </a:rPr>
              <a:t> and growth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(</a:t>
            </a:r>
            <a:r>
              <a:rPr lang="de-DE" sz="3200" dirty="0" err="1">
                <a:latin typeface="+mn-lt"/>
              </a:rPr>
              <a:t>competing</a:t>
            </a:r>
            <a:r>
              <a:rPr lang="de-DE" sz="3200" dirty="0">
                <a:latin typeface="+mn-lt"/>
              </a:rPr>
              <a:t>) </a:t>
            </a:r>
            <a:r>
              <a:rPr lang="de-DE" sz="3200" dirty="0" err="1">
                <a:latin typeface="+mn-lt"/>
              </a:rPr>
              <a:t>crystalline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phases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from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melt</a:t>
            </a:r>
            <a:endParaRPr lang="de-DE" sz="32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B88B3-D6B1-5925-02A7-E84686DD3C63}"/>
              </a:ext>
            </a:extLst>
          </p:cNvPr>
          <p:cNvSpPr txBox="1"/>
          <p:nvPr/>
        </p:nvSpPr>
        <p:spPr>
          <a:xfrm>
            <a:off x="1507781" y="1287832"/>
            <a:ext cx="9455285" cy="551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2001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13082" y="1777744"/>
            <a:ext cx="8146918" cy="5016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i) </a:t>
            </a:r>
            <a:r>
              <a:rPr lang="de-DE" sz="2400" dirty="0" err="1"/>
              <a:t>Nucleation</a:t>
            </a:r>
            <a:r>
              <a:rPr lang="de-DE" sz="2400" dirty="0"/>
              <a:t> rate: </a:t>
            </a:r>
          </a:p>
          <a:p>
            <a:r>
              <a:rPr lang="de-DE" sz="2000" dirty="0" err="1"/>
              <a:t>Increases</a:t>
            </a:r>
            <a:r>
              <a:rPr lang="de-DE" sz="2000" dirty="0"/>
              <a:t>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dirty="0" err="1"/>
              <a:t>rapidly</a:t>
            </a:r>
            <a:r>
              <a:rPr lang="de-DE" sz="2000" dirty="0"/>
              <a:t> </a:t>
            </a:r>
            <a:r>
              <a:rPr lang="de-DE" sz="2000" dirty="0" err="1"/>
              <a:t>upon</a:t>
            </a:r>
            <a:r>
              <a:rPr lang="de-DE" sz="2000" dirty="0"/>
              <a:t> </a:t>
            </a:r>
            <a:r>
              <a:rPr lang="de-DE" sz="2000" dirty="0" err="1"/>
              <a:t>cooling</a:t>
            </a:r>
            <a:r>
              <a:rPr lang="de-DE" sz="2000" dirty="0"/>
              <a:t> to a </a:t>
            </a:r>
            <a:r>
              <a:rPr lang="de-DE" sz="2000" dirty="0" err="1"/>
              <a:t>maximum</a:t>
            </a:r>
            <a:r>
              <a:rPr lang="de-DE" sz="2000" dirty="0"/>
              <a:t> at </a:t>
            </a:r>
            <a:r>
              <a:rPr lang="de-DE" sz="2000" b="1" dirty="0">
                <a:solidFill>
                  <a:srgbClr val="FF0000"/>
                </a:solidFill>
              </a:rPr>
              <a:t>T</a:t>
            </a:r>
            <a:r>
              <a:rPr lang="de-DE" sz="2000" b="1" baseline="-25000" dirty="0">
                <a:solidFill>
                  <a:srgbClr val="FF0000"/>
                </a:solidFill>
              </a:rPr>
              <a:t>1</a:t>
            </a:r>
            <a:r>
              <a:rPr lang="de-DE" sz="2000" b="1" dirty="0">
                <a:solidFill>
                  <a:srgbClr val="FF0000"/>
                </a:solidFill>
              </a:rPr>
              <a:t> ≈ -65 °C</a:t>
            </a:r>
            <a:r>
              <a:rPr lang="de-DE" sz="2000" dirty="0"/>
              <a:t>, and </a:t>
            </a:r>
            <a:r>
              <a:rPr lang="de-DE" sz="2000" dirty="0" err="1"/>
              <a:t>then</a:t>
            </a:r>
            <a:r>
              <a:rPr lang="de-DE" sz="2000" dirty="0"/>
              <a:t> </a:t>
            </a:r>
            <a:r>
              <a:rPr lang="de-DE" sz="2000" dirty="0" err="1"/>
              <a:t>abruptly</a:t>
            </a:r>
            <a:r>
              <a:rPr lang="de-DE" sz="2000" dirty="0"/>
              <a:t> </a:t>
            </a:r>
            <a:r>
              <a:rPr lang="de-DE" sz="2000" dirty="0" err="1"/>
              <a:t>drops</a:t>
            </a:r>
            <a:r>
              <a:rPr lang="de-DE" sz="2000" dirty="0"/>
              <a:t> to </a:t>
            </a:r>
            <a:r>
              <a:rPr lang="de-DE" sz="2000" dirty="0" err="1"/>
              <a:t>zero</a:t>
            </a:r>
            <a:r>
              <a:rPr lang="de-DE" sz="2000" dirty="0"/>
              <a:t> </a:t>
            </a:r>
            <a:r>
              <a:rPr lang="de-DE" sz="2000" dirty="0" err="1"/>
              <a:t>before</a:t>
            </a:r>
            <a:r>
              <a:rPr lang="de-DE" sz="2000" dirty="0"/>
              <a:t> </a:t>
            </a:r>
            <a:r>
              <a:rPr lang="de-DE" sz="2000" dirty="0" err="1"/>
              <a:t>glass</a:t>
            </a:r>
            <a:r>
              <a:rPr lang="de-DE" sz="2000" dirty="0"/>
              <a:t> </a:t>
            </a:r>
            <a:r>
              <a:rPr lang="de-DE" sz="2000" dirty="0" err="1"/>
              <a:t>transition</a:t>
            </a:r>
            <a:r>
              <a:rPr lang="de-DE" sz="2000" dirty="0"/>
              <a:t> at </a:t>
            </a:r>
            <a:r>
              <a:rPr lang="de-DE" sz="2000" dirty="0" err="1"/>
              <a:t>T</a:t>
            </a:r>
            <a:r>
              <a:rPr lang="de-DE" sz="2000" baseline="-25000" dirty="0" err="1"/>
              <a:t>glass</a:t>
            </a:r>
            <a:r>
              <a:rPr lang="de-DE" sz="2000" dirty="0"/>
              <a:t> ≈ -85 °C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reached</a:t>
            </a:r>
            <a:endParaRPr lang="de-DE" sz="2000" dirty="0"/>
          </a:p>
          <a:p>
            <a:endParaRPr lang="de-DE" sz="2400" dirty="0"/>
          </a:p>
          <a:p>
            <a:r>
              <a:rPr lang="de-DE" sz="2400" dirty="0"/>
              <a:t>ii) Growth rate:</a:t>
            </a:r>
          </a:p>
          <a:p>
            <a:r>
              <a:rPr lang="de-DE" sz="2000" dirty="0" err="1"/>
              <a:t>Increases</a:t>
            </a:r>
            <a:r>
              <a:rPr lang="de-DE" sz="2000" dirty="0"/>
              <a:t> </a:t>
            </a:r>
            <a:r>
              <a:rPr lang="de-DE" sz="2000" dirty="0" err="1"/>
              <a:t>quickly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to a </a:t>
            </a:r>
            <a:r>
              <a:rPr lang="de-DE" sz="2000" dirty="0" err="1"/>
              <a:t>maximum</a:t>
            </a:r>
            <a:r>
              <a:rPr lang="de-DE" sz="2000" dirty="0"/>
              <a:t> at </a:t>
            </a:r>
            <a:r>
              <a:rPr lang="de-DE" sz="2000" b="1" dirty="0">
                <a:solidFill>
                  <a:srgbClr val="FF0000"/>
                </a:solidFill>
              </a:rPr>
              <a:t>T</a:t>
            </a:r>
            <a:r>
              <a:rPr lang="de-DE" sz="2000" b="1" baseline="-25000" dirty="0">
                <a:solidFill>
                  <a:srgbClr val="FF0000"/>
                </a:solidFill>
              </a:rPr>
              <a:t>0</a:t>
            </a:r>
            <a:r>
              <a:rPr lang="de-DE" sz="2000" b="1" dirty="0">
                <a:solidFill>
                  <a:srgbClr val="FF0000"/>
                </a:solidFill>
              </a:rPr>
              <a:t> ≈ 0 °C</a:t>
            </a:r>
            <a:r>
              <a:rPr lang="de-DE" sz="2000" dirty="0"/>
              <a:t>, and </a:t>
            </a:r>
            <a:r>
              <a:rPr lang="de-DE" sz="2000" dirty="0" err="1"/>
              <a:t>then</a:t>
            </a:r>
            <a:r>
              <a:rPr lang="de-DE" sz="2000" dirty="0"/>
              <a:t> </a:t>
            </a:r>
            <a:r>
              <a:rPr lang="de-DE" sz="2000" dirty="0" err="1"/>
              <a:t>rapidly</a:t>
            </a:r>
            <a:r>
              <a:rPr lang="de-DE" sz="2000" dirty="0"/>
              <a:t> </a:t>
            </a:r>
            <a:r>
              <a:rPr lang="de-DE" sz="2000" dirty="0" err="1"/>
              <a:t>decreases</a:t>
            </a:r>
            <a:r>
              <a:rPr lang="de-DE" sz="2000" dirty="0"/>
              <a:t> to </a:t>
            </a:r>
            <a:r>
              <a:rPr lang="de-DE" sz="2000" dirty="0" err="1"/>
              <a:t>zero</a:t>
            </a:r>
            <a:r>
              <a:rPr lang="de-DE" sz="2000" dirty="0"/>
              <a:t> at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melting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Tmelt</a:t>
            </a:r>
            <a:r>
              <a:rPr lang="de-DE" sz="2000" dirty="0"/>
              <a:t> ≈ +18 °C</a:t>
            </a:r>
          </a:p>
          <a:p>
            <a:endParaRPr lang="de-DE" sz="2400" dirty="0"/>
          </a:p>
          <a:p>
            <a:r>
              <a:rPr lang="de-DE" sz="2400" dirty="0"/>
              <a:t>iii) </a:t>
            </a:r>
            <a:r>
              <a:rPr lang="de-DE" sz="2400" dirty="0" err="1"/>
              <a:t>From</a:t>
            </a:r>
            <a:r>
              <a:rPr lang="de-DE" sz="2400" dirty="0"/>
              <a:t> fit to power </a:t>
            </a:r>
            <a:r>
              <a:rPr lang="de-DE" sz="2400" dirty="0" err="1"/>
              <a:t>laws</a:t>
            </a:r>
            <a:r>
              <a:rPr lang="de-DE" sz="2400" dirty="0"/>
              <a:t>: 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A ≈ 2.4 × 10</a:t>
            </a:r>
            <a:r>
              <a:rPr lang="de-DE" sz="2400" b="1" baseline="30000" dirty="0">
                <a:solidFill>
                  <a:srgbClr val="FF0000"/>
                </a:solidFill>
              </a:rPr>
              <a:t>-13</a:t>
            </a:r>
            <a:r>
              <a:rPr lang="de-DE" sz="2400" b="1" dirty="0">
                <a:solidFill>
                  <a:srgbClr val="FF0000"/>
                </a:solidFill>
              </a:rPr>
              <a:t>/sec cm</a:t>
            </a:r>
            <a:r>
              <a:rPr lang="de-DE" sz="2400" b="1" baseline="30000" dirty="0">
                <a:solidFill>
                  <a:srgbClr val="FF0000"/>
                </a:solidFill>
              </a:rPr>
              <a:t>3</a:t>
            </a:r>
            <a:r>
              <a:rPr lang="de-DE" sz="2400" b="1" dirty="0">
                <a:solidFill>
                  <a:srgbClr val="FF0000"/>
                </a:solidFill>
              </a:rPr>
              <a:t> K</a:t>
            </a:r>
            <a:r>
              <a:rPr lang="de-DE" sz="2400" b="1" baseline="30000" dirty="0">
                <a:solidFill>
                  <a:srgbClr val="FF0000"/>
                </a:solidFill>
              </a:rPr>
              <a:t>9</a:t>
            </a:r>
            <a:r>
              <a:rPr lang="de-DE" sz="2400" b="1" dirty="0">
                <a:solidFill>
                  <a:srgbClr val="FF0000"/>
                </a:solidFill>
              </a:rPr>
              <a:t>, B ≈ 0.3/sec cm K</a:t>
            </a:r>
            <a:r>
              <a:rPr lang="de-DE" sz="2400" b="1" baseline="30000" dirty="0">
                <a:solidFill>
                  <a:srgbClr val="FF0000"/>
                </a:solidFill>
              </a:rPr>
              <a:t>3</a:t>
            </a:r>
            <a:r>
              <a:rPr lang="de-DE" sz="2400" b="1" dirty="0">
                <a:solidFill>
                  <a:srgbClr val="FF0000"/>
                </a:solidFill>
              </a:rPr>
              <a:t>, m = 9, l = 3, r = 2/3</a:t>
            </a:r>
          </a:p>
          <a:p>
            <a:endParaRPr lang="de-DE" sz="2400" dirty="0"/>
          </a:p>
          <a:p>
            <a:r>
              <a:rPr lang="de-DE" sz="2400" dirty="0" err="1"/>
              <a:t>iv</a:t>
            </a:r>
            <a:r>
              <a:rPr lang="de-DE" sz="2400" dirty="0"/>
              <a:t>) </a:t>
            </a:r>
            <a:r>
              <a:rPr lang="de-DE" sz="2400" dirty="0" err="1"/>
              <a:t>Switching</a:t>
            </a:r>
            <a:r>
              <a:rPr lang="de-DE" sz="2400" dirty="0"/>
              <a:t> time: </a:t>
            </a:r>
            <a:r>
              <a:rPr lang="de-DE" sz="2400" b="1" dirty="0" err="1">
                <a:solidFill>
                  <a:srgbClr val="FF0000"/>
                </a:solidFill>
              </a:rPr>
              <a:t>t</a:t>
            </a:r>
            <a:r>
              <a:rPr lang="de-DE" sz="2400" b="1" baseline="-25000" dirty="0" err="1">
                <a:solidFill>
                  <a:srgbClr val="FF0000"/>
                </a:solidFill>
              </a:rPr>
              <a:t>s</a:t>
            </a:r>
            <a:r>
              <a:rPr lang="de-DE" sz="2400" b="1" dirty="0">
                <a:solidFill>
                  <a:srgbClr val="FF0000"/>
                </a:solidFill>
              </a:rPr>
              <a:t>* ≈ 2 sec</a:t>
            </a:r>
            <a:r>
              <a:rPr lang="de-DE" sz="2400" dirty="0"/>
              <a:t>, </a:t>
            </a:r>
            <a:r>
              <a:rPr lang="de-DE" sz="2400" dirty="0" err="1"/>
              <a:t>i.e</a:t>
            </a:r>
            <a:r>
              <a:rPr lang="de-DE" sz="2400" dirty="0"/>
              <a:t>. </a:t>
            </a:r>
            <a:r>
              <a:rPr lang="de-DE" sz="2400" dirty="0" err="1"/>
              <a:t>keep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supercooled</a:t>
            </a:r>
            <a:r>
              <a:rPr lang="de-DE" sz="2400" dirty="0"/>
              <a:t> </a:t>
            </a:r>
            <a:r>
              <a:rPr lang="de-DE" sz="2400" dirty="0" err="1"/>
              <a:t>melt</a:t>
            </a:r>
            <a:endParaRPr lang="de-DE" sz="2400" dirty="0"/>
          </a:p>
          <a:p>
            <a:r>
              <a:rPr lang="de-DE" sz="2400" dirty="0"/>
              <a:t>at T = -65 °C </a:t>
            </a:r>
            <a:r>
              <a:rPr lang="de-DE" sz="2400" dirty="0" err="1"/>
              <a:t>for</a:t>
            </a:r>
            <a:r>
              <a:rPr lang="de-DE" sz="2400" dirty="0"/>
              <a:t> 2 </a:t>
            </a:r>
            <a:r>
              <a:rPr lang="de-DE" sz="2400" dirty="0" err="1"/>
              <a:t>seconds</a:t>
            </a:r>
            <a:r>
              <a:rPr lang="de-DE" sz="2400" dirty="0"/>
              <a:t>, and </a:t>
            </a:r>
            <a:r>
              <a:rPr lang="de-DE" sz="2400" dirty="0" err="1"/>
              <a:t>then</a:t>
            </a:r>
            <a:r>
              <a:rPr lang="de-DE" sz="2400" dirty="0"/>
              <a:t> </a:t>
            </a:r>
            <a:r>
              <a:rPr lang="de-DE" sz="2400" dirty="0" err="1"/>
              <a:t>let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solution</a:t>
            </a:r>
            <a:r>
              <a:rPr lang="de-DE" sz="2400" dirty="0"/>
              <a:t> </a:t>
            </a:r>
            <a:r>
              <a:rPr lang="de-DE" sz="2400" dirty="0" err="1"/>
              <a:t>grow</a:t>
            </a:r>
            <a:r>
              <a:rPr lang="de-DE" sz="2400" dirty="0"/>
              <a:t> at 0 °C</a:t>
            </a:r>
          </a:p>
          <a:p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rest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available</a:t>
            </a:r>
            <a:r>
              <a:rPr lang="de-DE" sz="2400" dirty="0"/>
              <a:t> time.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ABC7B1B-7019-C5B7-4883-78F646A7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9806"/>
            <a:ext cx="8229600" cy="148498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de-DE" sz="3200" dirty="0" err="1">
                <a:latin typeface="+mn-lt"/>
              </a:rPr>
              <a:t>Optimizing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nucleation</a:t>
            </a:r>
            <a:r>
              <a:rPr lang="de-DE" sz="3200" dirty="0">
                <a:latin typeface="+mn-lt"/>
              </a:rPr>
              <a:t> and growth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(</a:t>
            </a:r>
            <a:r>
              <a:rPr lang="de-DE" sz="3200" dirty="0" err="1">
                <a:latin typeface="+mn-lt"/>
              </a:rPr>
              <a:t>competing</a:t>
            </a:r>
            <a:r>
              <a:rPr lang="de-DE" sz="3200" dirty="0">
                <a:latin typeface="+mn-lt"/>
              </a:rPr>
              <a:t>) </a:t>
            </a:r>
            <a:r>
              <a:rPr lang="de-DE" sz="3200" dirty="0" err="1">
                <a:latin typeface="+mn-lt"/>
              </a:rPr>
              <a:t>crystalline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phases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from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melt</a:t>
            </a:r>
            <a:r>
              <a:rPr lang="de-DE" sz="3200" dirty="0">
                <a:latin typeface="+mn-lt"/>
              </a:rPr>
              <a:t> -</a:t>
            </a:r>
            <a:br>
              <a:rPr lang="de-DE" sz="3200" dirty="0">
                <a:latin typeface="+mn-lt"/>
              </a:rPr>
            </a:br>
            <a:r>
              <a:rPr lang="de-DE" sz="3200" dirty="0" err="1">
                <a:latin typeface="+mn-lt"/>
              </a:rPr>
              <a:t>Example</a:t>
            </a:r>
            <a:r>
              <a:rPr lang="de-DE" sz="3200" dirty="0">
                <a:latin typeface="+mn-lt"/>
              </a:rPr>
              <a:t>: Synthesis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glycerol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crystals</a:t>
            </a:r>
            <a:endParaRPr lang="de-DE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54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38300" y="177800"/>
            <a:ext cx="8915400" cy="11595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solidFill>
                  <a:srgbClr val="000000"/>
                </a:solidFill>
                <a:latin typeface="Tahoma" charset="0"/>
              </a:rPr>
              <a:t>Optimization of probability flows </a:t>
            </a:r>
          </a:p>
          <a:p>
            <a:pPr algn="ctr"/>
            <a:r>
              <a:rPr lang="en-US" sz="3300" dirty="0">
                <a:solidFill>
                  <a:srgbClr val="000000"/>
                </a:solidFill>
                <a:latin typeface="Tahoma" charset="0"/>
              </a:rPr>
              <a:t>for the chemical system solid MgF</a:t>
            </a:r>
            <a:r>
              <a:rPr lang="en-US" sz="3300" baseline="-25000" dirty="0">
                <a:solidFill>
                  <a:srgbClr val="000000"/>
                </a:solidFill>
                <a:latin typeface="Tahoma" charset="0"/>
              </a:rPr>
              <a:t>2</a:t>
            </a:r>
            <a:endParaRPr lang="en-US" sz="4000" baseline="-25000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09939" y="6426200"/>
            <a:ext cx="543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(K. H. Hoffmann, J. C. Schön, Eur. J. Phys., 2013 &amp; 2017)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53217" y="2288122"/>
            <a:ext cx="7957307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Goal:</a:t>
            </a:r>
            <a:r>
              <a:rPr lang="de-DE" sz="2800" dirty="0"/>
              <a:t> </a:t>
            </a:r>
          </a:p>
          <a:p>
            <a:pPr algn="just"/>
            <a:endParaRPr lang="de-DE" sz="2800" dirty="0"/>
          </a:p>
          <a:p>
            <a:pPr algn="ctr"/>
            <a:r>
              <a:rPr lang="de-DE" sz="2800" dirty="0" err="1"/>
              <a:t>Use</a:t>
            </a:r>
            <a:r>
              <a:rPr lang="de-DE" sz="2800" dirty="0"/>
              <a:t> optimal </a:t>
            </a:r>
            <a:r>
              <a:rPr lang="de-DE" sz="2800" dirty="0" err="1"/>
              <a:t>control</a:t>
            </a:r>
            <a:r>
              <a:rPr lang="de-DE" sz="2800" dirty="0"/>
              <a:t> of </a:t>
            </a:r>
            <a:r>
              <a:rPr lang="de-DE" sz="2800" dirty="0" err="1"/>
              <a:t>temperature</a:t>
            </a:r>
            <a:r>
              <a:rPr lang="de-DE" sz="2800" dirty="0"/>
              <a:t> to </a:t>
            </a:r>
            <a:r>
              <a:rPr lang="de-DE" sz="2800" dirty="0" err="1"/>
              <a:t>steer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</a:p>
          <a:p>
            <a:pPr algn="ctr"/>
            <a:r>
              <a:rPr lang="de-DE" sz="2800" dirty="0" err="1"/>
              <a:t>probability</a:t>
            </a:r>
            <a:r>
              <a:rPr lang="de-DE" sz="2800" dirty="0"/>
              <a:t> </a:t>
            </a:r>
            <a:r>
              <a:rPr lang="de-DE" sz="2800" dirty="0" err="1"/>
              <a:t>flows</a:t>
            </a:r>
            <a:r>
              <a:rPr lang="de-DE" sz="2800" dirty="0"/>
              <a:t> on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landscape</a:t>
            </a:r>
            <a:r>
              <a:rPr lang="de-DE" sz="2800" dirty="0"/>
              <a:t> of MgF</a:t>
            </a:r>
            <a:r>
              <a:rPr lang="de-DE" sz="2800" baseline="-25000" dirty="0"/>
              <a:t>2</a:t>
            </a:r>
            <a:r>
              <a:rPr lang="de-DE" sz="2800" dirty="0"/>
              <a:t> </a:t>
            </a:r>
          </a:p>
          <a:p>
            <a:pPr algn="ctr"/>
            <a:r>
              <a:rPr lang="de-DE" sz="2800" dirty="0"/>
              <a:t>such </a:t>
            </a:r>
            <a:r>
              <a:rPr lang="de-DE" sz="2800" dirty="0" err="1"/>
              <a:t>that</a:t>
            </a:r>
            <a:r>
              <a:rPr lang="de-DE" sz="2800" dirty="0"/>
              <a:t> </a:t>
            </a:r>
            <a:r>
              <a:rPr lang="de-DE" sz="2800" dirty="0" err="1"/>
              <a:t>desired</a:t>
            </a:r>
            <a:r>
              <a:rPr lang="de-DE" sz="2800" dirty="0"/>
              <a:t> </a:t>
            </a:r>
            <a:r>
              <a:rPr lang="de-DE" sz="2800" dirty="0" err="1"/>
              <a:t>minima</a:t>
            </a:r>
            <a:r>
              <a:rPr lang="de-DE" sz="2800" dirty="0"/>
              <a:t> </a:t>
            </a:r>
            <a:r>
              <a:rPr lang="de-DE" sz="2800" dirty="0" err="1"/>
              <a:t>can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reached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</a:p>
          <a:p>
            <a:pPr algn="ctr"/>
            <a:r>
              <a:rPr lang="de-DE" sz="2800" dirty="0"/>
              <a:t>maximal </a:t>
            </a:r>
            <a:r>
              <a:rPr lang="de-DE" sz="2800" dirty="0" err="1"/>
              <a:t>probability</a:t>
            </a:r>
            <a:endParaRPr lang="de-DE" sz="2800" dirty="0"/>
          </a:p>
          <a:p>
            <a:endParaRPr lang="de-DE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21128-3403-6267-0D35-6F36711B6CEB}"/>
              </a:ext>
            </a:extLst>
          </p:cNvPr>
          <p:cNvSpPr txBox="1"/>
          <p:nvPr/>
        </p:nvSpPr>
        <p:spPr>
          <a:xfrm>
            <a:off x="10769045" y="368851"/>
            <a:ext cx="1366080" cy="120032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1998 -</a:t>
            </a:r>
          </a:p>
          <a:p>
            <a:r>
              <a:rPr lang="en-DE" sz="3600" dirty="0">
                <a:solidFill>
                  <a:srgbClr val="FF000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0976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8307" name="Picture 3" descr="MGFBAUM2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6" y="939800"/>
            <a:ext cx="412432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1933576" y="76201"/>
            <a:ext cx="8277225" cy="60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300"/>
              <a:t>Energy landscape and structures of MgF</a:t>
            </a:r>
            <a:r>
              <a:rPr lang="en-US" sz="3300" baseline="-25000"/>
              <a:t>2</a:t>
            </a:r>
            <a:endParaRPr lang="en-US" sz="3300" i="1"/>
          </a:p>
        </p:txBody>
      </p:sp>
      <p:sp>
        <p:nvSpPr>
          <p:cNvPr id="622597" name="Line 5"/>
          <p:cNvSpPr>
            <a:spLocks noChangeShapeType="1"/>
          </p:cNvSpPr>
          <p:nvPr/>
        </p:nvSpPr>
        <p:spPr bwMode="auto">
          <a:xfrm>
            <a:off x="5638800" y="2209800"/>
            <a:ext cx="304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598" name="Line 6"/>
          <p:cNvSpPr>
            <a:spLocks noChangeShapeType="1"/>
          </p:cNvSpPr>
          <p:nvPr/>
        </p:nvSpPr>
        <p:spPr bwMode="auto">
          <a:xfrm flipV="1">
            <a:off x="3505200" y="46482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599" name="Line 7"/>
          <p:cNvSpPr>
            <a:spLocks noChangeShapeType="1"/>
          </p:cNvSpPr>
          <p:nvPr/>
        </p:nvSpPr>
        <p:spPr bwMode="auto">
          <a:xfrm flipV="1">
            <a:off x="4876800" y="51816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600" name="Line 8"/>
          <p:cNvSpPr>
            <a:spLocks noChangeShapeType="1"/>
          </p:cNvSpPr>
          <p:nvPr/>
        </p:nvSpPr>
        <p:spPr bwMode="auto">
          <a:xfrm flipH="1" flipV="1">
            <a:off x="7086600" y="47244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601" name="Line 9"/>
          <p:cNvSpPr>
            <a:spLocks noChangeShapeType="1"/>
          </p:cNvSpPr>
          <p:nvPr/>
        </p:nvSpPr>
        <p:spPr bwMode="auto">
          <a:xfrm flipH="1" flipV="1">
            <a:off x="7848600" y="43434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602" name="Line 10"/>
          <p:cNvSpPr>
            <a:spLocks noChangeShapeType="1"/>
          </p:cNvSpPr>
          <p:nvPr/>
        </p:nvSpPr>
        <p:spPr bwMode="auto">
          <a:xfrm flipH="1">
            <a:off x="8229600" y="33528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2603" name="Line 11"/>
          <p:cNvSpPr>
            <a:spLocks noChangeShapeType="1"/>
          </p:cNvSpPr>
          <p:nvPr/>
        </p:nvSpPr>
        <p:spPr bwMode="auto">
          <a:xfrm flipH="1">
            <a:off x="7162800" y="2286000"/>
            <a:ext cx="152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24001" y="6567489"/>
            <a:ext cx="8706059" cy="307975"/>
            <a:chOff x="26" y="4112"/>
            <a:chExt cx="5572" cy="194"/>
          </a:xfrm>
        </p:grpSpPr>
        <p:sp>
          <p:nvSpPr>
            <p:cNvPr id="98324" name="Text Box 13"/>
            <p:cNvSpPr txBox="1">
              <a:spLocks noChangeArrowheads="1"/>
            </p:cNvSpPr>
            <p:nvPr/>
          </p:nvSpPr>
          <p:spPr bwMode="auto">
            <a:xfrm>
              <a:off x="3139" y="4112"/>
              <a:ext cx="2459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(</a:t>
              </a:r>
              <a:r>
                <a:rPr lang="de-DE" sz="1400" dirty="0" err="1">
                  <a:solidFill>
                    <a:srgbClr val="0000FF"/>
                  </a:solidFill>
                </a:rPr>
                <a:t>Wevers</a:t>
              </a:r>
              <a:r>
                <a:rPr lang="de-DE" sz="1400" dirty="0">
                  <a:solidFill>
                    <a:srgbClr val="0000FF"/>
                  </a:solidFill>
                </a:rPr>
                <a:t>, Schön, Jansen, J. Phys. </a:t>
              </a:r>
              <a:r>
                <a:rPr lang="de-DE" sz="1400" dirty="0" err="1">
                  <a:solidFill>
                    <a:srgbClr val="0000FF"/>
                  </a:solidFill>
                </a:rPr>
                <a:t>Cond</a:t>
              </a:r>
              <a:r>
                <a:rPr lang="de-DE" sz="1400" dirty="0">
                  <a:solidFill>
                    <a:srgbClr val="0000FF"/>
                  </a:solidFill>
                </a:rPr>
                <a:t>. Mat., 1999)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98325" name="Text Box 14"/>
            <p:cNvSpPr txBox="1">
              <a:spLocks noChangeArrowheads="1"/>
            </p:cNvSpPr>
            <p:nvPr/>
          </p:nvSpPr>
          <p:spPr bwMode="auto">
            <a:xfrm>
              <a:off x="26" y="4112"/>
              <a:ext cx="243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(</a:t>
              </a:r>
              <a:r>
                <a:rPr lang="de-DE" sz="1400" dirty="0" err="1">
                  <a:solidFill>
                    <a:srgbClr val="0000FF"/>
                  </a:solidFill>
                </a:rPr>
                <a:t>Wevers</a:t>
              </a:r>
              <a:r>
                <a:rPr lang="de-DE" sz="1400" dirty="0">
                  <a:solidFill>
                    <a:srgbClr val="0000FF"/>
                  </a:solidFill>
                </a:rPr>
                <a:t>, Schön, Jansen, J. Sol. State Chem., 1998)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22607" name="Picture 15" descr="V-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9825" y="2133600"/>
            <a:ext cx="13335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22608" name="Picture 16" descr="VI-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6" y="5084764"/>
            <a:ext cx="1419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09" name="Picture 17" descr="VI-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750" y="3849688"/>
            <a:ext cx="1333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10" name="Picture 18" descr="VI-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04313" y="3925888"/>
            <a:ext cx="952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11" name="Picture 19" descr="VI-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46639" y="908051"/>
            <a:ext cx="16097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12" name="Picture 20" descr="VI-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6714" y="836613"/>
            <a:ext cx="13239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13" name="Picture 21" descr="VII-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19976" y="4941888"/>
            <a:ext cx="16287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3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2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2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2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2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7" grpId="0" animBg="1"/>
      <p:bldP spid="622598" grpId="0" animBg="1"/>
      <p:bldP spid="622599" grpId="0" animBg="1"/>
      <p:bldP spid="622600" grpId="0" animBg="1"/>
      <p:bldP spid="622601" grpId="0" animBg="1"/>
      <p:bldP spid="622602" grpId="0" animBg="1"/>
      <p:bldP spid="6226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00200" y="76200"/>
            <a:ext cx="8915400" cy="11595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solidFill>
                  <a:srgbClr val="000000"/>
                </a:solidFill>
                <a:latin typeface="Tahoma" charset="0"/>
              </a:rPr>
              <a:t>Optimization of probability flows: </a:t>
            </a:r>
          </a:p>
          <a:p>
            <a:pPr algn="ctr"/>
            <a:r>
              <a:rPr lang="en-US" sz="3300" dirty="0">
                <a:solidFill>
                  <a:srgbClr val="000000"/>
                </a:solidFill>
                <a:latin typeface="Tahoma" charset="0"/>
              </a:rPr>
              <a:t>Example MgF</a:t>
            </a:r>
            <a:r>
              <a:rPr lang="en-US" sz="3300" baseline="-25000" dirty="0">
                <a:solidFill>
                  <a:srgbClr val="000000"/>
                </a:solidFill>
                <a:latin typeface="Tahoma" charset="0"/>
              </a:rPr>
              <a:t>2</a:t>
            </a:r>
            <a:endParaRPr lang="en-US" sz="4000" baseline="-250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9107" y="1446683"/>
            <a:ext cx="11459182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FF0000"/>
                </a:solidFill>
              </a:rPr>
              <a:t>Procedure</a:t>
            </a:r>
            <a:r>
              <a:rPr lang="de-DE" sz="2400" b="1" dirty="0">
                <a:solidFill>
                  <a:srgbClr val="FF0000"/>
                </a:solidFill>
              </a:rPr>
              <a:t>:</a:t>
            </a:r>
            <a:r>
              <a:rPr lang="de-DE" sz="2400" dirty="0"/>
              <a:t> </a:t>
            </a:r>
          </a:p>
          <a:p>
            <a:pPr algn="ctr"/>
            <a:endParaRPr lang="de-DE" sz="2400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focus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on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most</a:t>
            </a:r>
            <a:r>
              <a:rPr lang="de-DE" sz="2400" dirty="0"/>
              <a:t> </a:t>
            </a:r>
            <a:r>
              <a:rPr lang="de-DE" sz="2400" dirty="0" err="1"/>
              <a:t>important</a:t>
            </a:r>
            <a:r>
              <a:rPr lang="de-DE" sz="2400" dirty="0"/>
              <a:t> </a:t>
            </a:r>
            <a:r>
              <a:rPr lang="de-DE" sz="2400" dirty="0" err="1"/>
              <a:t>subset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minima</a:t>
            </a:r>
            <a:r>
              <a:rPr lang="de-DE" sz="2400" dirty="0"/>
              <a:t> : </a:t>
            </a:r>
            <a:r>
              <a:rPr lang="de-DE" sz="2400" dirty="0" err="1"/>
              <a:t>rutile</a:t>
            </a:r>
            <a:r>
              <a:rPr lang="de-DE" sz="2400" dirty="0"/>
              <a:t> (VI-a), </a:t>
            </a:r>
            <a:r>
              <a:rPr lang="de-DE" sz="2400" dirty="0" err="1"/>
              <a:t>anatase</a:t>
            </a:r>
            <a:r>
              <a:rPr lang="de-DE" sz="2400" dirty="0"/>
              <a:t> (VI-b), Mp1 (VII-a), 1/2Occp (VI-c); CdI2 (VI-d), 1/2BN (V-a)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collect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about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local</a:t>
            </a:r>
            <a:r>
              <a:rPr lang="de-DE" sz="2400" dirty="0"/>
              <a:t> DOS and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transitions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function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lid</a:t>
            </a:r>
            <a:r>
              <a:rPr lang="de-DE" sz="2400" dirty="0"/>
              <a:t> </a:t>
            </a:r>
            <a:r>
              <a:rPr lang="de-DE" sz="2400" dirty="0" err="1"/>
              <a:t>using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threshold</a:t>
            </a:r>
            <a:r>
              <a:rPr lang="de-DE" sz="2400" dirty="0"/>
              <a:t> </a:t>
            </a:r>
            <a:r>
              <a:rPr lang="de-DE" sz="2400" dirty="0" err="1"/>
              <a:t>algorithm</a:t>
            </a:r>
            <a:r>
              <a:rPr lang="de-DE" sz="2400" dirty="0"/>
              <a:t>; </a:t>
            </a:r>
            <a:r>
              <a:rPr lang="de-DE" sz="2400" dirty="0" err="1"/>
              <a:t>this</a:t>
            </a:r>
            <a:r>
              <a:rPr lang="de-DE" sz="2400" dirty="0"/>
              <a:t> </a:t>
            </a:r>
            <a:r>
              <a:rPr lang="de-DE" sz="2400" dirty="0" err="1"/>
              <a:t>yields</a:t>
            </a:r>
            <a:r>
              <a:rPr lang="de-DE" sz="2400" dirty="0"/>
              <a:t> horizontal and </a:t>
            </a:r>
            <a:r>
              <a:rPr lang="de-DE" sz="2400" dirty="0" err="1"/>
              <a:t>vertical</a:t>
            </a:r>
            <a:r>
              <a:rPr lang="de-DE" sz="2400" dirty="0"/>
              <a:t> </a:t>
            </a:r>
            <a:r>
              <a:rPr lang="de-DE" sz="2400" dirty="0" err="1"/>
              <a:t>transition</a:t>
            </a:r>
            <a:r>
              <a:rPr lang="de-DE" sz="2400" dirty="0"/>
              <a:t> </a:t>
            </a:r>
            <a:r>
              <a:rPr lang="de-DE" sz="2400" dirty="0" err="1"/>
              <a:t>matrices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FF0000"/>
                </a:solidFill>
              </a:rPr>
              <a:t>H</a:t>
            </a:r>
            <a:r>
              <a:rPr lang="de-DE" sz="2400" dirty="0"/>
              <a:t> and </a:t>
            </a:r>
            <a:r>
              <a:rPr lang="de-DE" sz="2400" dirty="0">
                <a:solidFill>
                  <a:srgbClr val="FF0000"/>
                </a:solidFill>
              </a:rPr>
              <a:t>L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construct</a:t>
            </a:r>
            <a:r>
              <a:rPr lang="de-DE" sz="2400" dirty="0"/>
              <a:t> a </a:t>
            </a:r>
            <a:r>
              <a:rPr lang="de-DE" sz="2400" dirty="0" err="1"/>
              <a:t>lumped</a:t>
            </a:r>
            <a:r>
              <a:rPr lang="de-DE" sz="2400" dirty="0"/>
              <a:t> Markov </a:t>
            </a:r>
            <a:r>
              <a:rPr lang="de-DE" sz="2400" dirty="0" err="1"/>
              <a:t>matrix</a:t>
            </a:r>
            <a:r>
              <a:rPr lang="de-DE" sz="2400" dirty="0"/>
              <a:t> </a:t>
            </a:r>
            <a:r>
              <a:rPr lang="de-DE" sz="2400" dirty="0" err="1"/>
              <a:t>description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dynamics</a:t>
            </a:r>
            <a:r>
              <a:rPr lang="de-DE" sz="2400" dirty="0"/>
              <a:t>, </a:t>
            </a:r>
            <a:r>
              <a:rPr lang="de-DE" sz="2400" dirty="0" err="1"/>
              <a:t>including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temperature</a:t>
            </a:r>
            <a:r>
              <a:rPr lang="de-DE" sz="2400" dirty="0"/>
              <a:t> and </a:t>
            </a:r>
            <a:r>
              <a:rPr lang="de-DE" sz="2400" dirty="0" err="1"/>
              <a:t>pressure</a:t>
            </a:r>
            <a:r>
              <a:rPr lang="de-DE" sz="2400" dirty="0"/>
              <a:t> </a:t>
            </a:r>
            <a:r>
              <a:rPr lang="de-DE" sz="2400" dirty="0" err="1"/>
              <a:t>dependence</a:t>
            </a:r>
            <a:r>
              <a:rPr lang="de-DE" sz="2400" dirty="0"/>
              <a:t> : </a:t>
            </a:r>
            <a:r>
              <a:rPr lang="de-DE" sz="2400" dirty="0">
                <a:solidFill>
                  <a:srgbClr val="FF0000"/>
                </a:solidFill>
              </a:rPr>
              <a:t>P(t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 = G(T(t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)) P(</a:t>
            </a:r>
            <a:r>
              <a:rPr lang="de-DE" sz="2400" dirty="0" err="1">
                <a:solidFill>
                  <a:srgbClr val="FF0000"/>
                </a:solidFill>
              </a:rPr>
              <a:t>t</a:t>
            </a:r>
            <a:r>
              <a:rPr lang="de-DE" sz="2400" baseline="-25000" dirty="0" err="1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)</a:t>
            </a:r>
            <a:r>
              <a:rPr lang="de-DE" sz="2400" dirty="0"/>
              <a:t>; </a:t>
            </a:r>
            <a:r>
              <a:rPr lang="de-DE" sz="2400" dirty="0">
                <a:solidFill>
                  <a:srgbClr val="FF0000"/>
                </a:solidFill>
              </a:rPr>
              <a:t>G = H L(T)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maximize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objective</a:t>
            </a:r>
            <a:r>
              <a:rPr lang="de-DE" sz="2400" dirty="0"/>
              <a:t> </a:t>
            </a:r>
            <a:r>
              <a:rPr lang="de-DE" sz="2400" dirty="0" err="1"/>
              <a:t>funtion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FF0000"/>
                </a:solidFill>
              </a:rPr>
              <a:t>&lt;O&gt;</a:t>
            </a:r>
            <a:r>
              <a:rPr lang="de-DE" sz="2400" baseline="-25000" dirty="0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 = </a:t>
            </a:r>
            <a:r>
              <a:rPr lang="de-DE" sz="2400" dirty="0" err="1">
                <a:solidFill>
                  <a:srgbClr val="FF0000"/>
                </a:solidFill>
              </a:rPr>
              <a:t>Σ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O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P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(</a:t>
            </a:r>
            <a:r>
              <a:rPr lang="de-DE" sz="2400" dirty="0" err="1">
                <a:solidFill>
                  <a:srgbClr val="FF0000"/>
                </a:solidFill>
              </a:rPr>
              <a:t>t</a:t>
            </a:r>
            <a:r>
              <a:rPr lang="de-DE" sz="2400" baseline="-25000" dirty="0" err="1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 err="1"/>
              <a:t>where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FF0000"/>
                </a:solidFill>
              </a:rPr>
              <a:t>P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(</a:t>
            </a:r>
            <a:r>
              <a:rPr lang="de-DE" sz="2400" dirty="0" err="1">
                <a:solidFill>
                  <a:srgbClr val="FF0000"/>
                </a:solidFill>
              </a:rPr>
              <a:t>t</a:t>
            </a:r>
            <a:r>
              <a:rPr lang="de-DE" sz="2400" baseline="-25000" dirty="0" err="1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final </a:t>
            </a:r>
            <a:r>
              <a:rPr lang="de-DE" sz="2400" dirty="0" err="1"/>
              <a:t>probability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in </a:t>
            </a:r>
            <a:r>
              <a:rPr lang="de-DE" sz="2400" dirty="0" err="1"/>
              <a:t>basin</a:t>
            </a:r>
            <a:r>
              <a:rPr lang="de-DE" sz="2400" dirty="0"/>
              <a:t> </a:t>
            </a:r>
            <a:r>
              <a:rPr lang="de-DE" sz="2400" dirty="0" err="1"/>
              <a:t>j</a:t>
            </a:r>
            <a:r>
              <a:rPr lang="de-DE" sz="2400" dirty="0"/>
              <a:t> after M time </a:t>
            </a:r>
            <a:r>
              <a:rPr lang="de-DE" sz="2400" dirty="0" err="1"/>
              <a:t>steps</a:t>
            </a:r>
            <a:r>
              <a:rPr lang="de-DE" sz="2400" dirty="0"/>
              <a:t>, </a:t>
            </a:r>
            <a:r>
              <a:rPr lang="de-DE" sz="2400" dirty="0" err="1">
                <a:solidFill>
                  <a:srgbClr val="FF0000"/>
                </a:solidFill>
              </a:rPr>
              <a:t>P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(t</a:t>
            </a:r>
            <a:r>
              <a:rPr lang="de-DE" sz="2400" baseline="-25000" dirty="0">
                <a:solidFill>
                  <a:srgbClr val="FF0000"/>
                </a:solidFill>
              </a:rPr>
              <a:t>0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given</a:t>
            </a:r>
            <a:r>
              <a:rPr lang="de-DE" sz="2400" dirty="0"/>
              <a:t> initial </a:t>
            </a:r>
            <a:r>
              <a:rPr lang="de-DE" sz="2400" dirty="0" err="1"/>
              <a:t>probability</a:t>
            </a:r>
            <a:r>
              <a:rPr lang="de-DE" sz="2400" dirty="0"/>
              <a:t> </a:t>
            </a:r>
            <a:r>
              <a:rPr lang="de-DE" sz="2400" dirty="0" err="1"/>
              <a:t>distribution</a:t>
            </a:r>
            <a:r>
              <a:rPr lang="de-DE" sz="2400" dirty="0"/>
              <a:t>, and </a:t>
            </a:r>
            <a:r>
              <a:rPr lang="de-DE" sz="2400" dirty="0" err="1">
                <a:solidFill>
                  <a:srgbClr val="FF0000"/>
                </a:solidFill>
              </a:rPr>
              <a:t>O</a:t>
            </a:r>
            <a:r>
              <a:rPr lang="de-DE" sz="2400" baseline="-25000" dirty="0" err="1">
                <a:solidFill>
                  <a:srgbClr val="FF0000"/>
                </a:solidFill>
              </a:rPr>
              <a:t>j</a:t>
            </a:r>
            <a:r>
              <a:rPr lang="de-DE" sz="2400" dirty="0">
                <a:solidFill>
                  <a:srgbClr val="FF0000"/>
                </a:solidFill>
              </a:rPr>
              <a:t> = </a:t>
            </a:r>
            <a:r>
              <a:rPr lang="de-DE" sz="2400" dirty="0" err="1">
                <a:solidFill>
                  <a:srgbClr val="FF0000"/>
                </a:solidFill>
              </a:rPr>
              <a:t>δ</a:t>
            </a:r>
            <a:r>
              <a:rPr lang="de-DE" sz="2400" baseline="-25000" dirty="0" err="1">
                <a:solidFill>
                  <a:srgbClr val="FF0000"/>
                </a:solidFill>
              </a:rPr>
              <a:t>jk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/>
              <a:t>if</a:t>
            </a:r>
            <a:r>
              <a:rPr lang="de-DE" sz="2400" dirty="0"/>
              <a:t> </a:t>
            </a:r>
            <a:r>
              <a:rPr lang="de-DE" sz="2400" dirty="0" err="1"/>
              <a:t>goal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in </a:t>
            </a:r>
            <a:r>
              <a:rPr lang="de-DE" sz="2400" dirty="0" err="1"/>
              <a:t>basin</a:t>
            </a:r>
            <a:r>
              <a:rPr lang="de-DE" sz="2400" dirty="0"/>
              <a:t> </a:t>
            </a:r>
            <a:r>
              <a:rPr lang="de-DE" sz="2400" dirty="0" err="1"/>
              <a:t>k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time </a:t>
            </a:r>
            <a:r>
              <a:rPr lang="de-DE" sz="2400" dirty="0" err="1"/>
              <a:t>t</a:t>
            </a:r>
            <a:r>
              <a:rPr lang="de-DE" sz="2400" baseline="-25000" dirty="0" err="1"/>
              <a:t>M</a:t>
            </a:r>
            <a:endParaRPr lang="de-DE" sz="2400" baseline="-25000" dirty="0"/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Obeying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master</a:t>
            </a:r>
            <a:r>
              <a:rPr lang="de-DE" sz="2400" dirty="0"/>
              <a:t> </a:t>
            </a:r>
            <a:r>
              <a:rPr lang="de-DE" sz="2400" dirty="0" err="1"/>
              <a:t>equation</a:t>
            </a:r>
            <a:r>
              <a:rPr lang="de-DE" sz="2400" dirty="0"/>
              <a:t> at </a:t>
            </a:r>
            <a:r>
              <a:rPr lang="de-DE" sz="2400" dirty="0" err="1"/>
              <a:t>every</a:t>
            </a:r>
            <a:r>
              <a:rPr lang="de-DE" sz="2400" dirty="0"/>
              <a:t> time </a:t>
            </a:r>
            <a:r>
              <a:rPr lang="de-DE" sz="2400" dirty="0" err="1"/>
              <a:t>step</a:t>
            </a:r>
            <a:r>
              <a:rPr lang="de-DE" sz="2400" dirty="0"/>
              <a:t> </a:t>
            </a:r>
            <a:r>
              <a:rPr lang="de-DE" sz="2400" dirty="0" err="1"/>
              <a:t>corresponds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M </a:t>
            </a:r>
            <a:r>
              <a:rPr lang="de-DE" sz="2400" dirty="0" err="1"/>
              <a:t>constraint</a:t>
            </a:r>
            <a:r>
              <a:rPr lang="de-DE" sz="2400" dirty="0"/>
              <a:t> </a:t>
            </a:r>
            <a:r>
              <a:rPr lang="de-DE" sz="2400" dirty="0" err="1"/>
              <a:t>equations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Lagrange </a:t>
            </a:r>
            <a:r>
              <a:rPr lang="de-DE" sz="2400" dirty="0" err="1"/>
              <a:t>multipliers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FF0000"/>
                </a:solidFill>
              </a:rPr>
              <a:t>Λ</a:t>
            </a:r>
            <a:r>
              <a:rPr lang="de-DE" sz="2400" baseline="30000" dirty="0" err="1">
                <a:solidFill>
                  <a:srgbClr val="FF0000"/>
                </a:solidFill>
              </a:rPr>
              <a:t>tr</a:t>
            </a:r>
            <a:r>
              <a:rPr lang="de-DE" sz="2400" dirty="0">
                <a:solidFill>
                  <a:srgbClr val="FF0000"/>
                </a:solidFill>
              </a:rPr>
              <a:t>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/>
              <a:t>:</a:t>
            </a:r>
            <a:r>
              <a:rPr lang="de-DE" sz="2400" dirty="0">
                <a:solidFill>
                  <a:srgbClr val="FF0000"/>
                </a:solidFill>
              </a:rPr>
              <a:t> F = &lt;O&gt;</a:t>
            </a:r>
            <a:r>
              <a:rPr lang="de-DE" sz="2400" baseline="-25000" dirty="0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 + </a:t>
            </a:r>
            <a:r>
              <a:rPr lang="de-DE" sz="2400" dirty="0" err="1">
                <a:solidFill>
                  <a:srgbClr val="FF0000"/>
                </a:solidFill>
              </a:rPr>
              <a:t>Σ</a:t>
            </a:r>
            <a:r>
              <a:rPr lang="de-DE" sz="2400" baseline="-25000" dirty="0" err="1">
                <a:solidFill>
                  <a:srgbClr val="FF0000"/>
                </a:solidFill>
              </a:rPr>
              <a:t>m</a:t>
            </a:r>
            <a:r>
              <a:rPr lang="de-DE" sz="2400" baseline="-25000" dirty="0">
                <a:solidFill>
                  <a:srgbClr val="FF0000"/>
                </a:solidFill>
              </a:rPr>
              <a:t>=0,M-1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Λ</a:t>
            </a:r>
            <a:r>
              <a:rPr lang="de-DE" sz="2400" baseline="30000" dirty="0" err="1">
                <a:solidFill>
                  <a:srgbClr val="FF0000"/>
                </a:solidFill>
              </a:rPr>
              <a:t>tr</a:t>
            </a:r>
            <a:r>
              <a:rPr lang="de-DE" sz="2400" dirty="0">
                <a:solidFill>
                  <a:srgbClr val="FF0000"/>
                </a:solidFill>
              </a:rPr>
              <a:t>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)[G(T(t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)P(</a:t>
            </a:r>
            <a:r>
              <a:rPr lang="de-DE" sz="2400" dirty="0" err="1">
                <a:solidFill>
                  <a:srgbClr val="FF0000"/>
                </a:solidFill>
              </a:rPr>
              <a:t>t</a:t>
            </a:r>
            <a:r>
              <a:rPr lang="de-DE" sz="2400" baseline="-25000" dirty="0" err="1">
                <a:solidFill>
                  <a:srgbClr val="FF0000"/>
                </a:solidFill>
              </a:rPr>
              <a:t>m</a:t>
            </a:r>
            <a:r>
              <a:rPr lang="de-DE" sz="2400" dirty="0">
                <a:solidFill>
                  <a:srgbClr val="FF0000"/>
                </a:solidFill>
              </a:rPr>
              <a:t>) – P(t</a:t>
            </a:r>
            <a:r>
              <a:rPr lang="de-DE" sz="2400" baseline="-25000" dirty="0">
                <a:solidFill>
                  <a:srgbClr val="FF0000"/>
                </a:solidFill>
              </a:rPr>
              <a:t>m+1</a:t>
            </a:r>
            <a:r>
              <a:rPr lang="de-DE" sz="2400" dirty="0">
                <a:solidFill>
                  <a:srgbClr val="FF0000"/>
                </a:solidFill>
              </a:rPr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2747307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7374" y="416167"/>
            <a:ext cx="5778103" cy="167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Optimal control of probability </a:t>
            </a:r>
          </a:p>
          <a:p>
            <a:pPr algn="ctr"/>
            <a:r>
              <a:rPr lang="en-US" sz="3200" dirty="0">
                <a:latin typeface="Tahoma" charset="0"/>
              </a:rPr>
              <a:t>flows</a:t>
            </a:r>
            <a:r>
              <a:rPr lang="en-US" sz="3200" dirty="0"/>
              <a:t> </a:t>
            </a:r>
            <a:r>
              <a:rPr lang="mr-IN" sz="3200" dirty="0"/>
              <a:t>–</a:t>
            </a:r>
            <a:r>
              <a:rPr lang="en-US" sz="3200" dirty="0"/>
              <a:t> </a:t>
            </a:r>
            <a:r>
              <a:rPr lang="en-US" sz="3200" dirty="0">
                <a:latin typeface="Tahoma" charset="0"/>
              </a:rPr>
              <a:t>varying both </a:t>
            </a:r>
          </a:p>
          <a:p>
            <a:pPr algn="ctr"/>
            <a:r>
              <a:rPr lang="en-US" sz="3200" dirty="0">
                <a:latin typeface="Tahoma" charset="0"/>
              </a:rPr>
              <a:t>temperature and pressure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83401" y="6467595"/>
            <a:ext cx="464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(K. H. Hoffmann, J. C. Schön, Eur. J. Phys. 2017)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1" y="251062"/>
            <a:ext cx="5251937" cy="6560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8E613-7062-CD47-A455-51FB2DD3962D}"/>
              </a:ext>
            </a:extLst>
          </p:cNvPr>
          <p:cNvSpPr txBox="1"/>
          <p:nvPr/>
        </p:nvSpPr>
        <p:spPr>
          <a:xfrm>
            <a:off x="6799634" y="3142035"/>
            <a:ext cx="478600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DE" sz="2400" dirty="0"/>
              <a:t>Starting distribution is an equal probability </a:t>
            </a:r>
            <a:r>
              <a:rPr lang="en-GB" sz="2400" dirty="0"/>
              <a:t>d</a:t>
            </a:r>
            <a:r>
              <a:rPr lang="en-DE" sz="2400" dirty="0"/>
              <a:t>istribution with ¼ assigned to each of the four phases </a:t>
            </a:r>
          </a:p>
        </p:txBody>
      </p:sp>
    </p:spTree>
    <p:extLst>
      <p:ext uri="{BB962C8B-B14F-4D97-AF65-F5344CB8AC3E}">
        <p14:creationId xmlns:p14="http://schemas.microsoft.com/office/powerpoint/2010/main" val="319699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92ADE6-6227-1A6B-B09A-5F32C687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2909" y="2949236"/>
            <a:ext cx="2971800" cy="420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A4FB2-A346-B20F-8C94-A03E1037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11146" y="2968286"/>
            <a:ext cx="2997200" cy="419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3228F-8BD6-C6BD-7BF2-2945D2279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369" y="214009"/>
            <a:ext cx="4822487" cy="3214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6F9AD-B306-147B-D963-2DEEC80EEA3E}"/>
              </a:ext>
            </a:extLst>
          </p:cNvPr>
          <p:cNvSpPr txBox="1"/>
          <p:nvPr/>
        </p:nvSpPr>
        <p:spPr>
          <a:xfrm>
            <a:off x="9212094" y="1274323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3223856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94943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de-DE" dirty="0"/>
              <a:t>People 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analyzed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optimal </a:t>
            </a:r>
            <a:r>
              <a:rPr lang="de-DE" dirty="0" err="1"/>
              <a:t>control</a:t>
            </a:r>
            <a:r>
              <a:rPr lang="de-DE" dirty="0"/>
              <a:t> of </a:t>
            </a:r>
            <a:r>
              <a:rPr lang="de-DE" dirty="0" err="1"/>
              <a:t>systems</a:t>
            </a:r>
            <a:r>
              <a:rPr lang="de-DE" dirty="0"/>
              <a:t> of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oscillators</a:t>
            </a:r>
            <a:r>
              <a:rPr lang="de-DE" dirty="0"/>
              <a:t>, </a:t>
            </a:r>
            <a:r>
              <a:rPr lang="de-DE" dirty="0" err="1"/>
              <a:t>performing</a:t>
            </a:r>
            <a:r>
              <a:rPr lang="de-DE" dirty="0"/>
              <a:t> </a:t>
            </a:r>
            <a:r>
              <a:rPr lang="de-DE" dirty="0" err="1"/>
              <a:t>engine</a:t>
            </a:r>
            <a:r>
              <a:rPr lang="de-DE" dirty="0"/>
              <a:t>-like </a:t>
            </a:r>
            <a:r>
              <a:rPr lang="de-DE" dirty="0" err="1"/>
              <a:t>cycles</a:t>
            </a:r>
            <a:r>
              <a:rPr lang="de-DE" dirty="0"/>
              <a:t> of </a:t>
            </a: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, </a:t>
            </a:r>
            <a:r>
              <a:rPr lang="de-DE" dirty="0" err="1"/>
              <a:t>modifying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oscillator</a:t>
            </a:r>
            <a:r>
              <a:rPr lang="de-DE" dirty="0"/>
              <a:t> </a:t>
            </a:r>
            <a:r>
              <a:rPr lang="de-DE" dirty="0" err="1"/>
              <a:t>adiabatically</a:t>
            </a:r>
            <a:r>
              <a:rPr lang="de-DE" dirty="0"/>
              <a:t>, </a:t>
            </a:r>
            <a:r>
              <a:rPr lang="de-DE" dirty="0" err="1"/>
              <a:t>extracting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etc. </a:t>
            </a:r>
          </a:p>
          <a:p>
            <a:r>
              <a:rPr lang="de-DE" dirty="0"/>
              <a:t>Note: The </a:t>
            </a:r>
            <a:r>
              <a:rPr lang="de-DE" dirty="0" err="1"/>
              <a:t>analysis</a:t>
            </a:r>
            <a:r>
              <a:rPr lang="de-DE" dirty="0"/>
              <a:t> has </a:t>
            </a:r>
            <a:r>
              <a:rPr lang="de-DE" dirty="0" err="1"/>
              <a:t>profited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degree</a:t>
            </a:r>
            <a:r>
              <a:rPr lang="de-DE" dirty="0"/>
              <a:t> of </a:t>
            </a:r>
            <a:r>
              <a:rPr lang="de-DE" dirty="0" err="1"/>
              <a:t>symmetry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problem</a:t>
            </a:r>
            <a:endParaRPr lang="de-DE" dirty="0"/>
          </a:p>
          <a:p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amenable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such an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hydrogen </a:t>
            </a:r>
            <a:r>
              <a:rPr lang="de-DE" dirty="0" err="1"/>
              <a:t>atom</a:t>
            </a:r>
            <a:r>
              <a:rPr lang="de-DE" dirty="0"/>
              <a:t>: </a:t>
            </a:r>
          </a:p>
          <a:p>
            <a:pPr lvl="1">
              <a:buClr>
                <a:srgbClr val="FF0000"/>
              </a:buClr>
            </a:pP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also </a:t>
            </a:r>
            <a:r>
              <a:rPr lang="de-DE" dirty="0" err="1"/>
              <a:t>possesses</a:t>
            </a:r>
            <a:r>
              <a:rPr lang="de-DE" dirty="0"/>
              <a:t> a </a:t>
            </a:r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(Runge-Lenz-</a:t>
            </a:r>
            <a:r>
              <a:rPr lang="de-DE" dirty="0" err="1"/>
              <a:t>vector</a:t>
            </a:r>
            <a:r>
              <a:rPr lang="de-DE" dirty="0"/>
              <a:t>,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radial </a:t>
            </a:r>
            <a:r>
              <a:rPr lang="de-DE" dirty="0" err="1"/>
              <a:t>symmetry</a:t>
            </a:r>
            <a:r>
              <a:rPr lang="de-DE" dirty="0"/>
              <a:t>)</a:t>
            </a:r>
          </a:p>
          <a:p>
            <a:pPr lvl="1">
              <a:buClr>
                <a:srgbClr val="FF0000"/>
              </a:buClr>
            </a:pP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type </a:t>
            </a:r>
            <a:r>
              <a:rPr lang="de-DE" dirty="0" err="1"/>
              <a:t>level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hydrogen-like </a:t>
            </a:r>
            <a:r>
              <a:rPr lang="de-DE" dirty="0" err="1"/>
              <a:t>atoms</a:t>
            </a:r>
            <a:r>
              <a:rPr lang="de-DE" dirty="0"/>
              <a:t>, e.g. </a:t>
            </a:r>
            <a:r>
              <a:rPr lang="de-DE" dirty="0" err="1"/>
              <a:t>excitons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a solid,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modifying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hydrogen-like </a:t>
            </a:r>
            <a:r>
              <a:rPr lang="de-DE" dirty="0" err="1"/>
              <a:t>atom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 in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state</a:t>
            </a:r>
            <a:endParaRPr lang="de-DE" dirty="0"/>
          </a:p>
          <a:p>
            <a:pPr lvl="1">
              <a:buClr>
                <a:srgbClr val="FF0000"/>
              </a:buClr>
            </a:pPr>
            <a:r>
              <a:rPr lang="de-DE" dirty="0"/>
              <a:t>Controlling such a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construct</a:t>
            </a:r>
            <a:r>
              <a:rPr lang="de-DE" dirty="0"/>
              <a:t> nano-</a:t>
            </a:r>
            <a:r>
              <a:rPr lang="de-DE" dirty="0" err="1"/>
              <a:t>sized</a:t>
            </a:r>
            <a:r>
              <a:rPr lang="de-DE" dirty="0"/>
              <a:t> </a:t>
            </a:r>
            <a:r>
              <a:rPr lang="de-DE" dirty="0" err="1"/>
              <a:t>engines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solids</a:t>
            </a:r>
            <a:endParaRPr lang="de-DE" dirty="0"/>
          </a:p>
          <a:p>
            <a:pPr>
              <a:buClr>
                <a:srgbClr val="FF0000"/>
              </a:buClr>
            </a:pPr>
            <a:endParaRPr lang="de-DE" dirty="0"/>
          </a:p>
          <a:p>
            <a:pPr>
              <a:buClr>
                <a:srgbClr val="FF0000"/>
              </a:buClr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52600" y="138882"/>
            <a:ext cx="8763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</a:rPr>
              <a:t>Optimal control of a hydrogen-like atom ?</a:t>
            </a:r>
            <a:endParaRPr lang="en-US" sz="3600" dirty="0"/>
          </a:p>
          <a:p>
            <a:pPr algn="ctr" defTabSz="457200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  <a:ea typeface="+mj-ea"/>
                <a:cs typeface="+mj-cs"/>
              </a:rPr>
              <a:t>Background motivation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C13C4-EE6F-C6C8-FA7F-2658BF647D46}"/>
              </a:ext>
            </a:extLst>
          </p:cNvPr>
          <p:cNvSpPr txBox="1"/>
          <p:nvPr/>
        </p:nvSpPr>
        <p:spPr>
          <a:xfrm>
            <a:off x="10807957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864073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68031-CC49-F33A-515B-99A4F42E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12" y="1791642"/>
            <a:ext cx="35560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85CB7-D74B-8BE6-8624-46CAACA6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07" y="1667616"/>
            <a:ext cx="3898900" cy="229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77578-FFA1-B295-CDC8-54BE7839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70" y="1793140"/>
            <a:ext cx="3733800" cy="207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2ACFC-FA98-2FF8-446A-31B352B82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27" y="963585"/>
            <a:ext cx="5688799" cy="886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B9918-AE65-13FA-C9CA-626C4C629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506" y="935876"/>
            <a:ext cx="2888489" cy="886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4B6A7-0E2D-6FF3-9AF9-DD753722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195" y="1025742"/>
            <a:ext cx="1460500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13AE80-4022-7A60-CFB7-C5988672F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24" y="4456620"/>
            <a:ext cx="11020298" cy="2043865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A870EDD-A8C0-F502-7DC8-68F4F2B823AE}"/>
              </a:ext>
            </a:extLst>
          </p:cNvPr>
          <p:cNvSpPr txBox="1">
            <a:spLocks noChangeArrowheads="1"/>
          </p:cNvSpPr>
          <p:nvPr/>
        </p:nvSpPr>
        <p:spPr>
          <a:xfrm>
            <a:off x="272375" y="94866"/>
            <a:ext cx="115078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</a:rPr>
              <a:t>Optimal control of a hydrogen-like atom (“classical”)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2879D-6C47-2185-F794-06CCCABB8EEF}"/>
              </a:ext>
            </a:extLst>
          </p:cNvPr>
          <p:cNvSpPr txBox="1"/>
          <p:nvPr/>
        </p:nvSpPr>
        <p:spPr>
          <a:xfrm>
            <a:off x="1439694" y="3988196"/>
            <a:ext cx="15744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”Stirling”-cycle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039BF-411D-BB08-920D-77E843351399}"/>
              </a:ext>
            </a:extLst>
          </p:cNvPr>
          <p:cNvSpPr txBox="1"/>
          <p:nvPr/>
        </p:nvSpPr>
        <p:spPr>
          <a:xfrm>
            <a:off x="5534872" y="3985508"/>
            <a:ext cx="13265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”Otto”-cycle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96E25-EA09-A450-2513-44AB0530091A}"/>
              </a:ext>
            </a:extLst>
          </p:cNvPr>
          <p:cNvSpPr txBox="1"/>
          <p:nvPr/>
        </p:nvSpPr>
        <p:spPr>
          <a:xfrm>
            <a:off x="9316800" y="3994567"/>
            <a:ext cx="15477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”Carnot”-cycle</a:t>
            </a:r>
          </a:p>
        </p:txBody>
      </p:sp>
      <p:sp>
        <p:nvSpPr>
          <p:cNvPr id="22" name="Textfeld 5">
            <a:extLst>
              <a:ext uri="{FF2B5EF4-FFF2-40B4-BE49-F238E27FC236}">
                <a16:creationId xmlns:a16="http://schemas.microsoft.com/office/drawing/2014/main" id="{27FB5A26-AAA8-49EC-4098-054CA53399AA}"/>
              </a:ext>
            </a:extLst>
          </p:cNvPr>
          <p:cNvSpPr txBox="1"/>
          <p:nvPr/>
        </p:nvSpPr>
        <p:spPr>
          <a:xfrm>
            <a:off x="3634354" y="6467595"/>
            <a:ext cx="853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(J. C. Schön, </a:t>
            </a:r>
            <a:r>
              <a:rPr lang="de-DE" b="1" dirty="0" err="1">
                <a:solidFill>
                  <a:srgbClr val="0070C0"/>
                </a:solidFill>
              </a:rPr>
              <a:t>Entropy</a:t>
            </a:r>
            <a:r>
              <a:rPr lang="de-DE" b="1" dirty="0">
                <a:solidFill>
                  <a:srgbClr val="0070C0"/>
                </a:solidFill>
              </a:rPr>
              <a:t> 2020; </a:t>
            </a:r>
            <a:r>
              <a:rPr lang="de-DE" b="1" dirty="0" err="1">
                <a:solidFill>
                  <a:srgbClr val="0070C0"/>
                </a:solidFill>
              </a:rPr>
              <a:t>c.f</a:t>
            </a:r>
            <a:r>
              <a:rPr lang="de-DE" b="1" dirty="0">
                <a:solidFill>
                  <a:srgbClr val="0070C0"/>
                </a:solidFill>
              </a:rPr>
              <a:t>.: J. C. Schön, JCP 1996 on optimal </a:t>
            </a:r>
            <a:r>
              <a:rPr lang="de-DE" b="1" dirty="0" err="1">
                <a:solidFill>
                  <a:srgbClr val="0070C0"/>
                </a:solidFill>
              </a:rPr>
              <a:t>free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energy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calculations</a:t>
            </a:r>
            <a:r>
              <a:rPr lang="de-DE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7F3FF-2B12-0B47-37FD-9F648F0B7E26}"/>
              </a:ext>
            </a:extLst>
          </p:cNvPr>
          <p:cNvSpPr txBox="1"/>
          <p:nvPr/>
        </p:nvSpPr>
        <p:spPr>
          <a:xfrm>
            <a:off x="10807957" y="93433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93611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D342CA5-C043-42CF-6F8B-CC786EBC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" y="5786294"/>
            <a:ext cx="4129239" cy="865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C9CB3B-F5E8-57D0-487E-AE85578A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5" y="5704233"/>
            <a:ext cx="3972460" cy="928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E2A2FF-C94C-B141-7990-7559C5F06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97" y="3043632"/>
            <a:ext cx="5249550" cy="1065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328C36-69A4-FDB4-289C-6802C233A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852" y="3048006"/>
            <a:ext cx="4697910" cy="973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CD8725-E34C-89CA-1917-A16DC2DD8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532" y="2175935"/>
            <a:ext cx="7617966" cy="1065126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A870EDD-A8C0-F502-7DC8-68F4F2B823AE}"/>
              </a:ext>
            </a:extLst>
          </p:cNvPr>
          <p:cNvSpPr txBox="1">
            <a:spLocks noChangeArrowheads="1"/>
          </p:cNvSpPr>
          <p:nvPr/>
        </p:nvSpPr>
        <p:spPr>
          <a:xfrm>
            <a:off x="413051" y="114181"/>
            <a:ext cx="1150782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</a:rPr>
              <a:t>Optimal control (general results)</a:t>
            </a:r>
          </a:p>
          <a:p>
            <a:pPr algn="ctr">
              <a:spcBef>
                <a:spcPct val="0"/>
              </a:spcBef>
              <a:defRPr/>
            </a:pPr>
            <a:r>
              <a:rPr lang="en-DE" sz="3600" dirty="0"/>
              <a:t>Thermodynamic lengths, in heat (Q) and entropy (S) metrics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5D350-CBE4-44A3-9C9A-17870AFA2457}"/>
              </a:ext>
            </a:extLst>
          </p:cNvPr>
          <p:cNvSpPr txBox="1"/>
          <p:nvPr/>
        </p:nvSpPr>
        <p:spPr>
          <a:xfrm>
            <a:off x="3688777" y="1421175"/>
            <a:ext cx="47943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/>
              <a:t>Thermodynamic Lengths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38AAE3-F14D-D110-1F14-ADCA05B143DB}"/>
              </a:ext>
            </a:extLst>
          </p:cNvPr>
          <p:cNvSpPr txBox="1"/>
          <p:nvPr/>
        </p:nvSpPr>
        <p:spPr>
          <a:xfrm>
            <a:off x="8867887" y="4801561"/>
            <a:ext cx="29622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/>
              <a:t>Entropy metric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F0CB7C-B33D-0F5C-B680-B0917AB9CF3A}"/>
              </a:ext>
            </a:extLst>
          </p:cNvPr>
          <p:cNvSpPr txBox="1"/>
          <p:nvPr/>
        </p:nvSpPr>
        <p:spPr>
          <a:xfrm>
            <a:off x="376889" y="4789837"/>
            <a:ext cx="23868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/>
              <a:t>Heat metric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6D078C-59F4-2606-D951-D2C77EBE2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889" y="4040029"/>
            <a:ext cx="9014532" cy="6968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8BAD3E-A7B9-FFA2-A164-568FBA165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891" y="5860009"/>
            <a:ext cx="2180311" cy="8825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CFC908-4958-FECF-3FB8-B664290406E2}"/>
              </a:ext>
            </a:extLst>
          </p:cNvPr>
          <p:cNvSpPr txBox="1"/>
          <p:nvPr/>
        </p:nvSpPr>
        <p:spPr>
          <a:xfrm>
            <a:off x="4181926" y="4807489"/>
            <a:ext cx="37478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/>
              <a:t>FTT time allocation</a:t>
            </a:r>
          </a:p>
        </p:txBody>
      </p:sp>
    </p:spTree>
    <p:extLst>
      <p:ext uri="{BB962C8B-B14F-4D97-AF65-F5344CB8AC3E}">
        <p14:creationId xmlns:p14="http://schemas.microsoft.com/office/powerpoint/2010/main" val="921389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68031-CC49-F33A-515B-99A4F42E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12" y="2421699"/>
            <a:ext cx="35560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85CB7-D74B-8BE6-8624-46CAACA6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023" y="2327133"/>
            <a:ext cx="3898900" cy="229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77578-FFA1-B295-CDC8-54BE7839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83" y="2498782"/>
            <a:ext cx="3733800" cy="207010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A870EDD-A8C0-F502-7DC8-68F4F2B823AE}"/>
              </a:ext>
            </a:extLst>
          </p:cNvPr>
          <p:cNvSpPr txBox="1">
            <a:spLocks noChangeArrowheads="1"/>
          </p:cNvSpPr>
          <p:nvPr/>
        </p:nvSpPr>
        <p:spPr>
          <a:xfrm>
            <a:off x="272375" y="129154"/>
            <a:ext cx="1150782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</a:rPr>
              <a:t>Optimal control of a hydrogen-like atom (“classical”):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Tahoma" charset="0"/>
              </a:rPr>
              <a:t>Finite time thermodynamics-like results in Q-metric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2879D-6C47-2185-F794-06CCCABB8EEF}"/>
              </a:ext>
            </a:extLst>
          </p:cNvPr>
          <p:cNvSpPr txBox="1"/>
          <p:nvPr/>
        </p:nvSpPr>
        <p:spPr>
          <a:xfrm>
            <a:off x="1433911" y="4740670"/>
            <a:ext cx="15744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”Stirling”-cycle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039BF-411D-BB08-920D-77E843351399}"/>
              </a:ext>
            </a:extLst>
          </p:cNvPr>
          <p:cNvSpPr txBox="1"/>
          <p:nvPr/>
        </p:nvSpPr>
        <p:spPr>
          <a:xfrm>
            <a:off x="6779252" y="4768234"/>
            <a:ext cx="13265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”Otto”-cycle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96E25-EA09-A450-2513-44AB0530091A}"/>
              </a:ext>
            </a:extLst>
          </p:cNvPr>
          <p:cNvSpPr txBox="1"/>
          <p:nvPr/>
        </p:nvSpPr>
        <p:spPr>
          <a:xfrm>
            <a:off x="9937119" y="4718682"/>
            <a:ext cx="15477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”Carnot”-cycle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AB67AD-8B72-B261-16F9-C9D291E0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6" y="1531521"/>
            <a:ext cx="3863420" cy="88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2B7D90-6102-EAF0-FC10-276BEC898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415" y="1530766"/>
            <a:ext cx="7556466" cy="8825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AA440C-3DCA-C18D-5E5E-22A0B727D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615" y="5209628"/>
            <a:ext cx="2259186" cy="7168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EA32E7-0273-D7AC-B98C-FACCF36AE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000" y="5983437"/>
            <a:ext cx="2475287" cy="5837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DB4AF9-D152-40BD-B168-960F3AE5C5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074" y="5281395"/>
            <a:ext cx="2298133" cy="6450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3B432C-BEA3-6097-A83A-1E5888084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820" y="5949610"/>
            <a:ext cx="2573018" cy="5837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BC1B3C-A8BE-C422-BCAA-DF63CC36E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375" y="5326478"/>
            <a:ext cx="2549577" cy="7082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D19733-F8DE-D363-6674-55DEB379EF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9007" y="5273576"/>
            <a:ext cx="2643144" cy="6916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D3A287-4C65-7B7E-87B3-460CE88997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173" y="6094194"/>
            <a:ext cx="2603333" cy="56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A40B38-11AA-C608-D19E-5736F3CBBF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2045" y="6059024"/>
            <a:ext cx="2691829" cy="5680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031CA1-C432-71F5-EAC0-214C7A15926C}"/>
              </a:ext>
            </a:extLst>
          </p:cNvPr>
          <p:cNvCxnSpPr/>
          <p:nvPr/>
        </p:nvCxnSpPr>
        <p:spPr>
          <a:xfrm>
            <a:off x="4316415" y="2602523"/>
            <a:ext cx="0" cy="216571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07828D-F438-C3D9-8F38-62D10560205A}"/>
              </a:ext>
            </a:extLst>
          </p:cNvPr>
          <p:cNvCxnSpPr>
            <a:cxnSpLocks/>
          </p:cNvCxnSpPr>
          <p:nvPr/>
        </p:nvCxnSpPr>
        <p:spPr>
          <a:xfrm flipH="1">
            <a:off x="4316415" y="4768234"/>
            <a:ext cx="177958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0949BD-00CD-5C22-9DB7-1BFD0773CE41}"/>
              </a:ext>
            </a:extLst>
          </p:cNvPr>
          <p:cNvCxnSpPr>
            <a:cxnSpLocks/>
          </p:cNvCxnSpPr>
          <p:nvPr/>
        </p:nvCxnSpPr>
        <p:spPr>
          <a:xfrm>
            <a:off x="6109744" y="4768234"/>
            <a:ext cx="11723" cy="185879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2E5D11-702E-E356-B0CB-F76B3349A8D9}"/>
              </a:ext>
            </a:extLst>
          </p:cNvPr>
          <p:cNvCxnSpPr/>
          <p:nvPr/>
        </p:nvCxnSpPr>
        <p:spPr>
          <a:xfrm>
            <a:off x="8536715" y="2590801"/>
            <a:ext cx="0" cy="216571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0C4C54-2F85-978D-7E90-E3C41D166C2E}"/>
              </a:ext>
            </a:extLst>
          </p:cNvPr>
          <p:cNvCxnSpPr>
            <a:cxnSpLocks/>
          </p:cNvCxnSpPr>
          <p:nvPr/>
        </p:nvCxnSpPr>
        <p:spPr>
          <a:xfrm flipH="1">
            <a:off x="8524989" y="4768235"/>
            <a:ext cx="58384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7707BEB-FD14-31C4-1B13-347B21F9C546}"/>
              </a:ext>
            </a:extLst>
          </p:cNvPr>
          <p:cNvCxnSpPr>
            <a:cxnSpLocks/>
          </p:cNvCxnSpPr>
          <p:nvPr/>
        </p:nvCxnSpPr>
        <p:spPr>
          <a:xfrm>
            <a:off x="9110854" y="4756512"/>
            <a:ext cx="11723" cy="185879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606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19A06F-F3F7-B86D-CAF2-8302F6D49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15" y="659640"/>
            <a:ext cx="4005364" cy="5340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FA11B-F48C-4D1B-6941-CBE517AD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06" y="1941589"/>
            <a:ext cx="6238672" cy="4679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2E65F-D06D-68B6-B85A-100CE793140C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51E4B-97F5-AAF1-1B99-40FF900B8811}"/>
              </a:ext>
            </a:extLst>
          </p:cNvPr>
          <p:cNvSpPr txBox="1"/>
          <p:nvPr/>
        </p:nvSpPr>
        <p:spPr>
          <a:xfrm>
            <a:off x="4887276" y="266972"/>
            <a:ext cx="5417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DE" sz="3600" dirty="0"/>
              <a:t>Visiting the cretaceous-tertiary geological boundary</a:t>
            </a:r>
          </a:p>
        </p:txBody>
      </p:sp>
    </p:spTree>
    <p:extLst>
      <p:ext uri="{BB962C8B-B14F-4D97-AF65-F5344CB8AC3E}">
        <p14:creationId xmlns:p14="http://schemas.microsoft.com/office/powerpoint/2010/main" val="242000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54A42917-CC19-3DDC-A8F4-F9C08505A4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0188612"/>
                  </p:ext>
                </p:extLst>
              </p:nvPr>
            </p:nvGraphicFramePr>
            <p:xfrm>
              <a:off x="544748" y="1069874"/>
              <a:ext cx="10992255" cy="55834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98451">
                      <a:extLst>
                        <a:ext uri="{9D8B030D-6E8A-4147-A177-3AD203B41FA5}">
                          <a16:colId xmlns:a16="http://schemas.microsoft.com/office/drawing/2014/main" val="773392594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3524364876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3957900776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642183302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40614427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Classical system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Classical system with QM energy (of electrons)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QM Eigenstate system with QM eigen-energy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QM General state system with QM energy expectation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498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State space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=(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oMath>
                          </a14:m>
                          <a:r>
                            <a:rPr lang="en-DE" dirty="0"/>
                            <a:t>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𝑜𝑝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oMath>
                          </a14:m>
                          <a:r>
                            <a:rPr lang="en-DE" dirty="0"/>
                            <a:t>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oMath>
                          </a14:m>
                          <a:r>
                            <a:rPr lang="en-DE" dirty="0"/>
                            <a:t> and 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D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8326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Energy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𝑘𝑖𝑛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𝑝𝑜𝑡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DE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𝑜𝑝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𝑜𝑝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D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28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Distinct states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Yes: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No: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3841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baseline="0" dirty="0"/>
                            <a:t>Physical n</a:t>
                          </a:r>
                          <a:r>
                            <a:rPr lang="en-DE" dirty="0"/>
                            <a:t>eighborhood </a:t>
                          </a:r>
                          <a14:m>
                            <m:oMath xmlns:m="http://schemas.openxmlformats.org/officeDocument/2006/math">
                              <m:r>
                                <a:rPr lang="en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 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MD/SE evolution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Within limits (BOA)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8194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MC evolution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2078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Problems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QM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fully QM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b="0" dirty="0">
                              <a:solidFill>
                                <a:srgbClr val="7030A0"/>
                              </a:solidFill>
                            </a:rPr>
                            <a:t>No evolution of wave function; correspond to measurement and wave function reset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7030A0"/>
                              </a:solidFill>
                            </a:rPr>
                            <a:t>Probabilistic energy; wrong stat. mech. </a:t>
                          </a:r>
                          <a:r>
                            <a:rPr lang="en-GB" dirty="0">
                              <a:solidFill>
                                <a:srgbClr val="7030A0"/>
                              </a:solidFill>
                            </a:rPr>
                            <a:t>a</a:t>
                          </a:r>
                          <a:r>
                            <a:rPr lang="en-DE" dirty="0">
                              <a:solidFill>
                                <a:srgbClr val="7030A0"/>
                              </a:solidFill>
                            </a:rPr>
                            <a:t>verages; what is a time average of</a:t>
                          </a:r>
                          <a14:m>
                            <m:oMath xmlns:m="http://schemas.openxmlformats.org/officeDocument/2006/math">
                              <m:r>
                                <a:rPr lang="de-DE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endParaRPr lang="en-DE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73128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54A42917-CC19-3DDC-A8F4-F9C08505A4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0188612"/>
                  </p:ext>
                </p:extLst>
              </p:nvPr>
            </p:nvGraphicFramePr>
            <p:xfrm>
              <a:off x="544748" y="1069874"/>
              <a:ext cx="10992255" cy="55834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98451">
                      <a:extLst>
                        <a:ext uri="{9D8B030D-6E8A-4147-A177-3AD203B41FA5}">
                          <a16:colId xmlns:a16="http://schemas.microsoft.com/office/drawing/2014/main" val="773392594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3524364876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3957900776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642183302"/>
                        </a:ext>
                      </a:extLst>
                    </a:gridCol>
                    <a:gridCol w="2198451">
                      <a:extLst>
                        <a:ext uri="{9D8B030D-6E8A-4147-A177-3AD203B41FA5}">
                          <a16:colId xmlns:a16="http://schemas.microsoft.com/office/drawing/2014/main" val="4061442722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Classical system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Classical system with QM energy (of electrons)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QM Eigenstate system with QM eigen-energy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QM General state system with QM energy expectation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498869"/>
                      </a:ext>
                    </a:extLst>
                  </a:tr>
                  <a:tr h="951357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State space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99425" t="-98667" r="-299425" b="-45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578" t="-98667" r="-201156" b="-45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98851" t="-98667" r="-100000" b="-45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01156" t="-98667" r="-578" b="-458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326032"/>
                      </a:ext>
                    </a:extLst>
                  </a:tr>
                  <a:tr h="68453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t="-275926" r="-401734" b="-5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99425" t="-275926" r="-299425" b="-5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578" t="-275926" r="-201156" b="-5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98851" t="-275926" r="-100000" b="-5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01156" t="-275926" r="-578" b="-53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28337"/>
                      </a:ext>
                    </a:extLst>
                  </a:tr>
                  <a:tr h="40741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t="-634375" r="-401734" b="-8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98851" t="-634375" r="-100000" b="-8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01156" t="-634375" r="-578" b="-8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384167"/>
                      </a:ext>
                    </a:extLst>
                  </a:tr>
                  <a:tr h="695389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t="-427273" r="-401734" b="-36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 well-defined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Well-defined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MD/SE evolution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Within limits (BOA)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8194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MC evolution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really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2078709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Problems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QM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Not fully QM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b="0" dirty="0">
                              <a:solidFill>
                                <a:srgbClr val="7030A0"/>
                              </a:solidFill>
                            </a:rPr>
                            <a:t>No evolution of wave function; correspond to measurement and wave function reset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01156" t="-370213" r="-578" b="-5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73128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773F157-EF13-9E5E-5745-6BA36BEA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06" y="115113"/>
            <a:ext cx="10544783" cy="7798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solidFill>
                  <a:srgbClr val="000000"/>
                </a:solidFill>
                <a:latin typeface="Tahoma" charset="0"/>
              </a:rPr>
              <a:t>What is the Energy Landscape in Quantum Mechanics ?</a:t>
            </a:r>
            <a:endParaRPr lang="en-US" sz="4000" baseline="-25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7384F-2713-B2C7-3C8F-8701E44DC00A}"/>
              </a:ext>
            </a:extLst>
          </p:cNvPr>
          <p:cNvSpPr txBox="1"/>
          <p:nvPr/>
        </p:nvSpPr>
        <p:spPr>
          <a:xfrm>
            <a:off x="11032272" y="145465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5294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3AA02-3335-6B07-D5EE-19E18379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0778"/>
            <a:ext cx="4370962" cy="327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06A8E-30E3-1ABF-8966-0A5ADF6BF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5" y="3540866"/>
            <a:ext cx="4319081" cy="3239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71AC23-FE33-C68F-AE22-F6ABAB6F1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689" y="165370"/>
            <a:ext cx="4351506" cy="3263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20B48-61C6-89B3-0BEC-2BED19A56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114" y="3540865"/>
            <a:ext cx="4319081" cy="3239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D5C95-2F9E-344F-D416-5C5461D5C41F}"/>
              </a:ext>
            </a:extLst>
          </p:cNvPr>
          <p:cNvSpPr txBox="1"/>
          <p:nvPr/>
        </p:nvSpPr>
        <p:spPr>
          <a:xfrm>
            <a:off x="4620639" y="797668"/>
            <a:ext cx="2730235" cy="52322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FF0000"/>
                </a:solidFill>
              </a:rPr>
              <a:t>Time with friends</a:t>
            </a:r>
          </a:p>
        </p:txBody>
      </p:sp>
    </p:spTree>
    <p:extLst>
      <p:ext uri="{BB962C8B-B14F-4D97-AF65-F5344CB8AC3E}">
        <p14:creationId xmlns:p14="http://schemas.microsoft.com/office/powerpoint/2010/main" val="3008284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A736D5-B2CD-077D-BB5F-E9DBA935D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53158" y="90287"/>
            <a:ext cx="3835131" cy="5719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5427D9-7A33-4093-91B2-129F77281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88" y="576360"/>
            <a:ext cx="5742563" cy="4306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99170-52D5-92A5-5C39-F5428856DBDA}"/>
              </a:ext>
            </a:extLst>
          </p:cNvPr>
          <p:cNvSpPr txBox="1"/>
          <p:nvPr/>
        </p:nvSpPr>
        <p:spPr>
          <a:xfrm>
            <a:off x="750022" y="5208537"/>
            <a:ext cx="10545003" cy="138499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DE" sz="2800" dirty="0"/>
              <a:t>It has been great, exploring the landscape of science with you, Bjarne ! </a:t>
            </a:r>
          </a:p>
          <a:p>
            <a:pPr algn="ctr"/>
            <a:endParaRPr lang="en-DE" sz="2800" dirty="0"/>
          </a:p>
          <a:p>
            <a:pPr algn="ctr"/>
            <a:r>
              <a:rPr lang="en-DE" sz="2800" dirty="0"/>
              <a:t>Looking forward to many more years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CF1F7-365A-4CA4-DAD5-B36FAAACAF6D}"/>
              </a:ext>
            </a:extLst>
          </p:cNvPr>
          <p:cNvSpPr txBox="1"/>
          <p:nvPr/>
        </p:nvSpPr>
        <p:spPr>
          <a:xfrm>
            <a:off x="1771929" y="264468"/>
            <a:ext cx="2603020" cy="52322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FF0000"/>
                </a:solidFill>
              </a:rPr>
              <a:t>Time with family</a:t>
            </a:r>
          </a:p>
        </p:txBody>
      </p:sp>
    </p:spTree>
    <p:extLst>
      <p:ext uri="{BB962C8B-B14F-4D97-AF65-F5344CB8AC3E}">
        <p14:creationId xmlns:p14="http://schemas.microsoft.com/office/powerpoint/2010/main" val="426175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95FBA-6004-CBC7-EFFE-F067F126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8" y="1116507"/>
            <a:ext cx="7712104" cy="5444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9B80C7-268D-9D32-E24E-578CA189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838" y="4447661"/>
            <a:ext cx="3568586" cy="212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D9FDE-09F3-F216-9730-5823D440F4D2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1992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80BA296-0363-D528-3731-96B6CFB70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distillation columns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62105E-80B7-538F-2CCE-CC141B17CCDD}"/>
              </a:ext>
            </a:extLst>
          </p:cNvPr>
          <p:cNvSpPr txBox="1"/>
          <p:nvPr/>
        </p:nvSpPr>
        <p:spPr>
          <a:xfrm>
            <a:off x="8194432" y="1495168"/>
            <a:ext cx="3864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Optimization parameter: heat flow </a:t>
            </a:r>
            <a:r>
              <a:rPr lang="en-GB" dirty="0"/>
              <a:t>Q</a:t>
            </a:r>
          </a:p>
          <a:p>
            <a:endParaRPr lang="en-GB" dirty="0"/>
          </a:p>
          <a:p>
            <a:r>
              <a:rPr lang="en-GB" dirty="0"/>
              <a:t>Find minimal Q for set purity of the</a:t>
            </a:r>
          </a:p>
          <a:p>
            <a:r>
              <a:rPr lang="en-GB" dirty="0"/>
              <a:t>distillate and for a given number of plates N</a:t>
            </a:r>
            <a:r>
              <a:rPr lang="en-GB" baseline="-25000" dirty="0"/>
              <a:t>C</a:t>
            </a:r>
          </a:p>
          <a:p>
            <a:endParaRPr lang="en-GB" dirty="0"/>
          </a:p>
          <a:p>
            <a:r>
              <a:rPr lang="en-GB" dirty="0"/>
              <a:t>Due to plate inefficiency, N(Q) exhibits</a:t>
            </a:r>
          </a:p>
          <a:p>
            <a:r>
              <a:rPr lang="en-GB" dirty="0"/>
              <a:t>several heat flows Q for which N(Q) = N</a:t>
            </a:r>
            <a:r>
              <a:rPr lang="en-GB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3214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9B80C7-268D-9D32-E24E-578CA189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79" y="918999"/>
            <a:ext cx="9414130" cy="559554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80BA296-0363-D528-3731-96B6CFB70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distillation columns</a:t>
            </a:r>
            <a:endParaRPr lang="en-US" sz="4000" dirty="0"/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334D1C68-33B7-32DD-E67F-3229DFC4F9A7}"/>
              </a:ext>
            </a:extLst>
          </p:cNvPr>
          <p:cNvSpPr txBox="1"/>
          <p:nvPr/>
        </p:nvSpPr>
        <p:spPr>
          <a:xfrm>
            <a:off x="6692900" y="6426200"/>
            <a:ext cx="449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(Schön, Andresen, </a:t>
            </a:r>
            <a:r>
              <a:rPr lang="de-DE" b="1" dirty="0" err="1">
                <a:solidFill>
                  <a:srgbClr val="0070C0"/>
                </a:solidFill>
              </a:rPr>
              <a:t>Ind</a:t>
            </a:r>
            <a:r>
              <a:rPr lang="de-DE" b="1" dirty="0">
                <a:solidFill>
                  <a:srgbClr val="0070C0"/>
                </a:solidFill>
              </a:rPr>
              <a:t>. Eng. Chem. Res. 1996)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BF7E5-5843-510C-C0A2-1FE19BD34F58}"/>
              </a:ext>
            </a:extLst>
          </p:cNvPr>
          <p:cNvSpPr txBox="1"/>
          <p:nvPr/>
        </p:nvSpPr>
        <p:spPr>
          <a:xfrm>
            <a:off x="9683011" y="330815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dirty="0"/>
              <a:t>N</a:t>
            </a:r>
            <a:r>
              <a:rPr lang="en-DE" sz="36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1955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chemical reactions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606417" y="1016000"/>
                <a:ext cx="8543493" cy="54124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400" dirty="0"/>
                  <a:t>Well-</a:t>
                </a:r>
                <a:r>
                  <a:rPr lang="de-DE" sz="2400" dirty="0" err="1"/>
                  <a:t>stirred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chemical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reactor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chemical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reaction</a:t>
                </a:r>
                <a:r>
                  <a:rPr lang="de-DE" sz="2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𝑛𝐴</m:t>
                      </m:r>
                      <m:r>
                        <a:rPr lang="de-DE" sz="28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⇌</m:t>
                      </m:r>
                      <m:r>
                        <a:rPr lang="de-DE" sz="28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𝑚𝐵</m:t>
                      </m:r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  <a:p>
                <a:r>
                  <a:rPr lang="de-DE" sz="2400" dirty="0" err="1">
                    <a:solidFill>
                      <a:srgbClr val="FF0000"/>
                    </a:solidFill>
                  </a:rPr>
                  <a:t>Assumptions</a:t>
                </a:r>
                <a:r>
                  <a:rPr lang="de-DE" sz="2400" dirty="0"/>
                  <a:t>: </a:t>
                </a:r>
              </a:p>
              <a:p>
                <a:pPr marL="457200" indent="-457200">
                  <a:buAutoNum type="arabicPeriod"/>
                </a:pPr>
                <a:r>
                  <a:rPr lang="de-DE" sz="2400" dirty="0" err="1"/>
                  <a:t>No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particle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exchange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environment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de-DE" sz="24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de-DE" sz="2400" i="1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charset="0"/>
                          </a:rPr>
                          <m:t>𝑚</m:t>
                        </m:r>
                        <m:r>
                          <a:rPr lang="de-DE" sz="2400" i="1">
                            <a:latin typeface="Cambria Math" charset="0"/>
                          </a:rPr>
                          <m:t>/</m:t>
                        </m:r>
                        <m:r>
                          <a:rPr lang="de-DE" sz="2400" i="1">
                            <a:latin typeface="Cambria Math" charset="0"/>
                          </a:rPr>
                          <m:t>𝑛</m:t>
                        </m:r>
                      </m:e>
                    </m:d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endParaRPr lang="de-DE" sz="2400" dirty="0"/>
              </a:p>
              <a:p>
                <a:pPr marL="457200" indent="-457200">
                  <a:buAutoNum type="arabicPeriod"/>
                </a:pPr>
                <a:r>
                  <a:rPr lang="de-DE" sz="2400" dirty="0"/>
                  <a:t>Energy and </a:t>
                </a:r>
                <a:r>
                  <a:rPr lang="de-DE" sz="2400" dirty="0" err="1"/>
                  <a:t>volume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may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flow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into</a:t>
                </a:r>
                <a:r>
                  <a:rPr lang="de-DE" sz="2400" dirty="0"/>
                  <a:t>/out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system</a:t>
                </a:r>
                <a:endParaRPr lang="de-DE" sz="2400" dirty="0"/>
              </a:p>
              <a:p>
                <a:r>
                  <a:rPr lang="de-DE" sz="2400" dirty="0"/>
                  <a:t>	(V and T </a:t>
                </a:r>
                <a:r>
                  <a:rPr lang="de-DE" sz="2400" dirty="0" err="1"/>
                  <a:t>restricted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appropriately</a:t>
                </a:r>
                <a:r>
                  <a:rPr lang="de-DE" sz="2400" dirty="0"/>
                  <a:t>)</a:t>
                </a:r>
              </a:p>
              <a:p>
                <a:pPr marL="457200" indent="-457200">
                  <a:buAutoNum type="arabicPeriod" startAt="3"/>
                </a:pPr>
                <a:r>
                  <a:rPr lang="de-DE" sz="2400" dirty="0" err="1"/>
                  <a:t>No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concentration</a:t>
                </a:r>
                <a:r>
                  <a:rPr lang="de-DE" sz="2400" dirty="0"/>
                  <a:t>/</a:t>
                </a:r>
                <a:r>
                  <a:rPr lang="de-DE" sz="2400" dirty="0" err="1"/>
                  <a:t>temperature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gradients</a:t>
                </a:r>
                <a:endParaRPr lang="de-DE" sz="2400" dirty="0"/>
              </a:p>
              <a:p>
                <a:pPr marL="457200" indent="-457200">
                  <a:buAutoNum type="arabicPeriod" startAt="3"/>
                </a:pPr>
                <a:r>
                  <a:rPr lang="de-DE" sz="2400" dirty="0"/>
                  <a:t>Ideal gas </a:t>
                </a:r>
                <a:r>
                  <a:rPr lang="de-DE" sz="2400" dirty="0" err="1"/>
                  <a:t>law</a:t>
                </a:r>
                <a:r>
                  <a:rPr lang="de-DE" sz="2400" dirty="0"/>
                  <a:t> </a:t>
                </a:r>
                <a:r>
                  <a:rPr lang="de-DE" sz="2400" dirty="0" err="1"/>
                  <a:t>holds</a:t>
                </a:r>
                <a:r>
                  <a:rPr lang="de-DE" sz="2400" dirty="0"/>
                  <a:t>,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</a:rPr>
                      <m:t>𝑝</m:t>
                    </m:r>
                    <m:r>
                      <a:rPr lang="de-DE" sz="2400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  <m:r>
                          <a:rPr lang="de-DE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de-DE" sz="2400" i="1">
                        <a:latin typeface="Cambria Math" charset="0"/>
                      </a:rPr>
                      <m:t>/</m:t>
                    </m:r>
                    <m:r>
                      <a:rPr lang="de-DE" sz="2400" i="1">
                        <a:latin typeface="Cambria Math" charset="0"/>
                      </a:rPr>
                      <m:t>𝑉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 err="1">
                    <a:solidFill>
                      <a:srgbClr val="FF0000"/>
                    </a:solidFill>
                  </a:rPr>
                  <a:t>Reaction</a:t>
                </a:r>
                <a:r>
                  <a:rPr lang="de-DE" sz="2400" dirty="0">
                    <a:solidFill>
                      <a:srgbClr val="FF0000"/>
                    </a:solidFill>
                  </a:rPr>
                  <a:t> rate </a:t>
                </a:r>
                <a:r>
                  <a:rPr lang="de-DE" sz="2400" dirty="0" err="1">
                    <a:solidFill>
                      <a:srgbClr val="FF0000"/>
                    </a:solidFill>
                  </a:rPr>
                  <a:t>equation</a:t>
                </a:r>
                <a:r>
                  <a:rPr lang="de-DE" sz="2400" dirty="0">
                    <a:solidFill>
                      <a:srgbClr val="FF0000"/>
                    </a:solidFill>
                  </a:rPr>
                  <a:t> (</a:t>
                </a:r>
                <a:r>
                  <a:rPr lang="de-DE" sz="2400" dirty="0" err="1">
                    <a:solidFill>
                      <a:srgbClr val="FF0000"/>
                    </a:solidFill>
                  </a:rPr>
                  <a:t>evolution</a:t>
                </a:r>
                <a:r>
                  <a:rPr lang="de-DE" sz="2400" dirty="0">
                    <a:solidFill>
                      <a:srgbClr val="FF0000"/>
                    </a:solidFill>
                  </a:rPr>
                  <a:t> </a:t>
                </a:r>
                <a:r>
                  <a:rPr lang="de-DE" sz="2400" dirty="0" err="1">
                    <a:solidFill>
                      <a:srgbClr val="FF0000"/>
                    </a:solidFill>
                  </a:rPr>
                  <a:t>equation</a:t>
                </a:r>
                <a:r>
                  <a:rPr lang="de-DE" sz="2400" dirty="0">
                    <a:solidFill>
                      <a:srgbClr val="FF0000"/>
                    </a:solidFill>
                  </a:rPr>
                  <a:t>)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de-DE" sz="2400" i="1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𝑉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</a:rPr>
                        <m:t>=</m:t>
                      </m:r>
                      <m:r>
                        <a:rPr lang="de-DE" sz="2400" i="1">
                          <a:latin typeface="Cambria Math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de-DE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de-DE" sz="2400" i="1">
                              <a:latin typeface="Cambria Math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de-DE" sz="2400" i="1">
                                          <a:latin typeface="Cambria Math" charset="0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 err="1"/>
                  <a:t>and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sub>
                    </m:sSub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sub>
                    </m:sSub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;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; 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=1/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e>
                      <m:sub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sub>
                    </m:sSub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17" y="1016000"/>
                <a:ext cx="8543493" cy="5412444"/>
              </a:xfrm>
              <a:prstGeom prst="rect">
                <a:avLst/>
              </a:prstGeom>
              <a:blipFill>
                <a:blip r:embed="rId2"/>
                <a:stretch>
                  <a:fillRect l="-1039" t="-701" b="-16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6692900" y="6426200"/>
            <a:ext cx="391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(Schön, Andresen, J. Phys. Chem. 1996)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E9EAA-D18B-6354-3A56-51174F388DBF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254803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chemical reactions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892300" y="1181100"/>
                <a:ext cx="8026400" cy="48694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rgbClr val="FF0000"/>
                    </a:solidFill>
                  </a:rPr>
                  <a:t>Optimal </a:t>
                </a:r>
                <a:r>
                  <a:rPr lang="de-DE" sz="2800" dirty="0" err="1">
                    <a:solidFill>
                      <a:srgbClr val="FF0000"/>
                    </a:solidFill>
                  </a:rPr>
                  <a:t>control</a:t>
                </a:r>
                <a:r>
                  <a:rPr lang="de-DE" sz="2800" dirty="0">
                    <a:solidFill>
                      <a:srgbClr val="FF0000"/>
                    </a:solidFill>
                  </a:rPr>
                  <a:t> </a:t>
                </a:r>
                <a:r>
                  <a:rPr lang="de-DE" sz="2800" dirty="0" err="1">
                    <a:solidFill>
                      <a:srgbClr val="FF0000"/>
                    </a:solidFill>
                  </a:rPr>
                  <a:t>problem</a:t>
                </a:r>
                <a:r>
                  <a:rPr lang="de-DE" sz="2800" dirty="0"/>
                  <a:t>:</a:t>
                </a:r>
              </a:p>
              <a:p>
                <a:endParaRPr lang="de-D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𝑚𝑎𝑥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e>
                      </m:d>
                      <m:r>
                        <a:rPr lang="de-DE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nary>
                        <m:naryPr>
                          <m:ctrlPr>
                            <a:rPr lang="is-I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is-I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sup>
                        <m:e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𝑉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de-DE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sz="2400" dirty="0"/>
              </a:p>
              <a:p>
                <a:endParaRPr lang="de-DE" sz="2400" dirty="0"/>
              </a:p>
              <a:p>
                <a:r>
                  <a:rPr lang="de-DE" sz="2800" dirty="0">
                    <a:solidFill>
                      <a:srgbClr val="FF0000"/>
                    </a:solidFill>
                  </a:rPr>
                  <a:t>Side </a:t>
                </a:r>
                <a:r>
                  <a:rPr lang="de-DE" sz="2800" dirty="0" err="1">
                    <a:solidFill>
                      <a:srgbClr val="FF0000"/>
                    </a:solidFill>
                  </a:rPr>
                  <a:t>conditions</a:t>
                </a:r>
                <a:r>
                  <a:rPr lang="de-DE" sz="2800" dirty="0"/>
                  <a:t>: </a:t>
                </a:r>
              </a:p>
              <a:p>
                <a:endParaRPr lang="de-DE" sz="2400" dirty="0"/>
              </a:p>
              <a:p>
                <a:r>
                  <a:rPr lang="de-DE" sz="2400" dirty="0"/>
                  <a:t>	1.	Evolution </a:t>
                </a:r>
                <a:r>
                  <a:rPr lang="de-DE" sz="2400" dirty="0" err="1"/>
                  <a:t>equation</a:t>
                </a:r>
                <a:r>
                  <a:rPr lang="de-DE" sz="2400" dirty="0"/>
                  <a:t>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de-DE" sz="2400" i="1">
                            <a:latin typeface="Cambria Math" charset="0"/>
                          </a:rPr>
                          <m:t>𝑑𝑡</m:t>
                        </m:r>
                      </m:den>
                    </m:f>
                    <m:r>
                      <a:rPr lang="de-DE" sz="2400" i="1">
                        <a:latin typeface="Cambria Math" charset="0"/>
                      </a:rPr>
                      <m:t>=</m:t>
                    </m:r>
                    <m:r>
                      <a:rPr lang="de-DE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sz="2400" i="1">
                            <a:latin typeface="Cambria Math" charset="0"/>
                          </a:rPr>
                          <m:t>,</m:t>
                        </m:r>
                        <m:r>
                          <a:rPr lang="de-DE" sz="2400" i="1">
                            <a:latin typeface="Cambria Math" charset="0"/>
                          </a:rPr>
                          <m:t>𝑉</m:t>
                        </m:r>
                        <m:r>
                          <a:rPr lang="de-DE" sz="2400" i="1">
                            <a:latin typeface="Cambria Math" charset="0"/>
                          </a:rPr>
                          <m:t>,</m:t>
                        </m:r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d>
                  </m:oMath>
                </a14:m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/>
                  <a:t>	2.	</a:t>
                </a:r>
                <a:r>
                  <a:rPr lang="de-DE" sz="2400" dirty="0" err="1"/>
                  <a:t>Constraints</a:t>
                </a:r>
                <a:r>
                  <a:rPr lang="de-DE" sz="2400" dirty="0"/>
                  <a:t> on </a:t>
                </a:r>
                <a:r>
                  <a:rPr lang="de-DE" sz="2400" dirty="0" err="1"/>
                  <a:t>controls</a:t>
                </a:r>
                <a:r>
                  <a:rPr lang="de-DE" sz="2400" dirty="0"/>
                  <a:t>:</a:t>
                </a:r>
              </a:p>
              <a:p>
                <a:r>
                  <a:rPr lang="de-DE" sz="2400" dirty="0"/>
                  <a:t>		a)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</a:rPr>
                      <m:t>(</m:t>
                    </m:r>
                    <m:r>
                      <a:rPr lang="de-DE" sz="2400" i="1">
                        <a:latin typeface="Cambria Math" charset="0"/>
                      </a:rPr>
                      <m:t>𝑉</m:t>
                    </m:r>
                    <m:r>
                      <a:rPr lang="de-DE" sz="2400" i="1">
                        <a:latin typeface="Cambria Math" charset="0"/>
                      </a:rPr>
                      <m:t>(</m:t>
                    </m:r>
                    <m:r>
                      <a:rPr lang="de-DE" sz="2400" i="1">
                        <a:latin typeface="Cambria Math" charset="0"/>
                      </a:rPr>
                      <m:t>𝑡</m:t>
                    </m:r>
                    <m:r>
                      <a:rPr lang="de-DE" sz="2400" i="1">
                        <a:latin typeface="Cambria Math" charset="0"/>
                      </a:rPr>
                      <m:t>),</m:t>
                    </m:r>
                    <m:r>
                      <a:rPr lang="de-DE" sz="2400" i="1">
                        <a:latin typeface="Cambria Math" charset="0"/>
                      </a:rPr>
                      <m:t>𝑇</m:t>
                    </m:r>
                    <m:r>
                      <a:rPr lang="de-DE" sz="2400" i="1">
                        <a:latin typeface="Cambria Math" charset="0"/>
                      </a:rPr>
                      <m:t>(</m:t>
                    </m:r>
                    <m:r>
                      <a:rPr lang="de-DE" sz="2400" i="1">
                        <a:latin typeface="Cambria Math" charset="0"/>
                      </a:rPr>
                      <m:t>𝑡</m:t>
                    </m:r>
                    <m:r>
                      <a:rPr lang="de-DE" sz="2400" i="1">
                        <a:latin typeface="Cambria Math" charset="0"/>
                      </a:rPr>
                      <m:t>))∈</m:t>
                    </m:r>
                    <m:d>
                      <m:dPr>
                        <m:begChr m:val="{"/>
                        <m:endChr m:val="}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mr-I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/>
              </a:p>
              <a:p>
                <a:r>
                  <a:rPr lang="de-DE" sz="2400" dirty="0"/>
                  <a:t>		b)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</a:rPr>
                      <m:t>𝑇</m:t>
                    </m:r>
                    <m:r>
                      <a:rPr lang="de-DE" sz="2400" i="1">
                        <a:latin typeface="Cambria Math" charset="0"/>
                      </a:rPr>
                      <m:t>(</m:t>
                    </m:r>
                    <m:r>
                      <a:rPr lang="de-DE" sz="2400" i="1">
                        <a:latin typeface="Cambria Math" charset="0"/>
                      </a:rPr>
                      <m:t>𝑡</m:t>
                    </m:r>
                    <m:r>
                      <a:rPr lang="de-DE" sz="2400" i="1">
                        <a:latin typeface="Cambria Math" charset="0"/>
                      </a:rPr>
                      <m:t>)∈</m:t>
                    </m:r>
                    <m:d>
                      <m:dPr>
                        <m:begChr m:val="["/>
                        <m:endChr m:val="]"/>
                        <m:ctrlPr>
                          <a:rPr lang="mr-I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,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p = </a:t>
                </a:r>
                <a:r>
                  <a:rPr lang="de-DE" sz="2400" dirty="0" err="1"/>
                  <a:t>constant</a:t>
                </a:r>
                <a:endParaRPr lang="de-DE" sz="2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00" y="1181100"/>
                <a:ext cx="8026400" cy="4869410"/>
              </a:xfrm>
              <a:prstGeom prst="rect">
                <a:avLst/>
              </a:prstGeom>
              <a:blipFill>
                <a:blip r:embed="rId2"/>
                <a:stretch>
                  <a:fillRect l="-1420" t="-14767" b="-15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471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175F4F-43B9-7C50-6866-76A97C16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4" y="1040859"/>
            <a:ext cx="8248649" cy="567744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816F436-C221-CB65-9363-7A22F9E6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chemical reactions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541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1FF0B-E7E1-A506-B22A-5EEC13F0B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735"/>
            <a:ext cx="5486401" cy="2753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00EE6-35F4-6B75-B605-6BE16A1B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81" y="3171217"/>
            <a:ext cx="5410949" cy="335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C5F12-A3AE-8DF6-F2C0-70A56702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73" y="3059492"/>
            <a:ext cx="5961090" cy="36466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50B76FD-A556-5D7B-067D-4C94D4A0B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642" y="76200"/>
            <a:ext cx="6551579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chemical reactions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4307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76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ahoma" charset="0"/>
              </a:rPr>
              <a:t>Optimization of chemical reactions</a:t>
            </a:r>
            <a:endParaRPr lang="en-US" sz="40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1" y="3009901"/>
            <a:ext cx="6638925" cy="3648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731524" y="939800"/>
                <a:ext cx="8686800" cy="1938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Plot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optimal </a:t>
                </a:r>
                <a:r>
                  <a:rPr lang="de-DE" sz="2400" dirty="0" err="1"/>
                  <a:t>temperature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path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ammonia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synthesis</a:t>
                </a:r>
                <a:r>
                  <a:rPr lang="de-DE" sz="2400" dirty="0"/>
                  <a:t> at 256 </a:t>
                </a:r>
                <a:r>
                  <a:rPr lang="de-DE" sz="2400" dirty="0" err="1"/>
                  <a:t>atm</a:t>
                </a:r>
                <a:r>
                  <a:rPr lang="de-DE" sz="2400" dirty="0"/>
                  <a:t>, </a:t>
                </a:r>
              </a:p>
              <a:p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de-DE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mr-I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0.1,0.3</m:t>
                        </m:r>
                      </m:e>
                    </m:d>
                  </m:oMath>
                </a14:m>
                <a:r>
                  <a:rPr lang="de-DE" sz="2400" dirty="0" err="1"/>
                  <a:t>mol</a:t>
                </a:r>
                <a:r>
                  <a:rPr lang="de-DE" sz="2400" dirty="0"/>
                  <a:t>/kJ </a:t>
                </a:r>
              </a:p>
              <a:p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comparison</a:t>
                </a:r>
                <a:r>
                  <a:rPr lang="de-DE" sz="2400" dirty="0"/>
                  <a:t>, a </a:t>
                </a:r>
                <a:r>
                  <a:rPr lang="de-DE" sz="2400" dirty="0" err="1"/>
                  <a:t>numerically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optimized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solution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based</a:t>
                </a:r>
                <a:r>
                  <a:rPr lang="de-DE" sz="2400" dirty="0"/>
                  <a:t> on </a:t>
                </a:r>
                <a:r>
                  <a:rPr lang="de-DE" sz="2400" dirty="0" err="1"/>
                  <a:t>realistic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reaction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rates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shown</a:t>
                </a:r>
                <a:r>
                  <a:rPr lang="de-DE" sz="2400" dirty="0"/>
                  <a:t> (---), </a:t>
                </a:r>
                <a:r>
                  <a:rPr lang="de-DE" sz="2400" dirty="0" err="1"/>
                  <a:t>and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equilibrium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path</a:t>
                </a:r>
                <a:r>
                  <a:rPr lang="de-DE" sz="2400" dirty="0"/>
                  <a:t> (...). </a:t>
                </a:r>
              </a:p>
              <a:p>
                <a:r>
                  <a:rPr lang="de-DE" sz="2400" dirty="0"/>
                  <a:t>Note: optimal </a:t>
                </a:r>
                <a:r>
                  <a:rPr lang="de-DE" sz="2400" dirty="0" err="1"/>
                  <a:t>path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parallels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equilibrium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path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most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range</a:t>
                </a:r>
                <a:endParaRPr lang="de-DE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524" y="939800"/>
                <a:ext cx="8686800" cy="1938992"/>
              </a:xfrm>
              <a:prstGeom prst="rect">
                <a:avLst/>
              </a:prstGeom>
              <a:blipFill>
                <a:blip r:embed="rId3"/>
                <a:stretch>
                  <a:fillRect l="-1020" t="-1935" r="-1020" b="-58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818156-B912-0BC1-F030-E46B2854AE0D}"/>
              </a:ext>
            </a:extLst>
          </p:cNvPr>
          <p:cNvSpPr txBox="1"/>
          <p:nvPr/>
        </p:nvSpPr>
        <p:spPr>
          <a:xfrm>
            <a:off x="10769045" y="368851"/>
            <a:ext cx="1120820" cy="6463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FF0000"/>
                </a:solidFill>
              </a:rPr>
              <a:t>1992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127A5C5D-800D-34C1-3240-8141F032DA07}"/>
              </a:ext>
            </a:extLst>
          </p:cNvPr>
          <p:cNvSpPr txBox="1"/>
          <p:nvPr/>
        </p:nvSpPr>
        <p:spPr>
          <a:xfrm>
            <a:off x="6692900" y="6426200"/>
            <a:ext cx="391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(Schön, Andresen, J. Phys. Chem. 1996)</a:t>
            </a:r>
          </a:p>
        </p:txBody>
      </p:sp>
    </p:spTree>
    <p:extLst>
      <p:ext uri="{BB962C8B-B14F-4D97-AF65-F5344CB8AC3E}">
        <p14:creationId xmlns:p14="http://schemas.microsoft.com/office/powerpoint/2010/main" val="1125920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1930</Words>
  <Application>Microsoft Macintosh PowerPoint</Application>
  <PresentationFormat>Widescreen</PresentationFormat>
  <Paragraphs>229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Symbol</vt:lpstr>
      <vt:lpstr>Tahoma</vt:lpstr>
      <vt:lpstr>Times</vt:lpstr>
      <vt:lpstr>Times New Roman</vt:lpstr>
      <vt:lpstr>Office Theme</vt:lpstr>
      <vt:lpstr>Of thermodynamics and energy landscapes:  A voyage through science with Bjarne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Optimizing nucleation and growth of (competing) crystalline phases from the melt</vt:lpstr>
      <vt:lpstr>Optimizing nucleation and growth of (competing) crystalline phases from the melt</vt:lpstr>
      <vt:lpstr>Optimizing nucleation and growth of (competing) crystalline phases from the melt</vt:lpstr>
      <vt:lpstr>Optimizing nucleation and growth of (competing) crystalline phases from the melt - Example: Synthesis of glycerol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42</cp:revision>
  <dcterms:created xsi:type="dcterms:W3CDTF">2022-05-03T13:18:45Z</dcterms:created>
  <dcterms:modified xsi:type="dcterms:W3CDTF">2022-06-12T07:57:01Z</dcterms:modified>
</cp:coreProperties>
</file>