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7" r:id="rId4"/>
    <p:sldId id="268" r:id="rId5"/>
    <p:sldId id="282" r:id="rId6"/>
    <p:sldId id="262" r:id="rId7"/>
    <p:sldId id="274" r:id="rId8"/>
    <p:sldId id="257" r:id="rId9"/>
    <p:sldId id="270" r:id="rId10"/>
    <p:sldId id="271" r:id="rId11"/>
    <p:sldId id="280" r:id="rId12"/>
    <p:sldId id="272" r:id="rId13"/>
    <p:sldId id="290" r:id="rId14"/>
    <p:sldId id="273" r:id="rId15"/>
    <p:sldId id="285" r:id="rId16"/>
    <p:sldId id="289" r:id="rId17"/>
    <p:sldId id="264" r:id="rId18"/>
    <p:sldId id="291" r:id="rId19"/>
    <p:sldId id="263" r:id="rId20"/>
    <p:sldId id="266" r:id="rId21"/>
    <p:sldId id="281" r:id="rId22"/>
    <p:sldId id="292" r:id="rId23"/>
    <p:sldId id="260" r:id="rId24"/>
    <p:sldId id="288" r:id="rId25"/>
    <p:sldId id="29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333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13.emf"/><Relationship Id="rId5" Type="http://schemas.openxmlformats.org/officeDocument/2006/relationships/image" Target="../media/image4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08B1A-C40A-BD43-914E-80AFF789718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0F31B-C149-2246-8EA7-F1999450D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story of our collaborations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3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staging for coherence?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1994</a:t>
            </a:r>
            <a:r>
              <a:rPr lang="en-US" baseline="0" smtClean="0"/>
              <a:t> Irrsee story </a:t>
            </a:r>
            <a:r>
              <a:rPr lang="mr-IN" baseline="0" smtClean="0"/>
              <a:t>–</a:t>
            </a:r>
            <a:r>
              <a:rPr lang="en-US" baseline="0" smtClean="0"/>
              <a:t> gold in them thar hills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6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2F3BF-F387-7647-94E5-E13D80166E00}" type="slidenum">
              <a:rPr lang="en-US"/>
              <a:pPr/>
              <a:t>24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Bastard notation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MORE LIKE PS</a:t>
            </a:r>
            <a:r>
              <a:rPr lang="en-US" baseline="0" smtClean="0"/>
              <a:t> AND BA JOINT TOPICS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45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velocity dependent potentials for atomic collisions</a:t>
            </a:r>
          </a:p>
          <a:p>
            <a:r>
              <a:rPr lang="en-US" smtClean="0"/>
              <a:t>TSRC,</a:t>
            </a:r>
            <a:r>
              <a:rPr lang="en-US" baseline="0" smtClean="0"/>
              <a:t> HJ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23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69924-3EB8-084D-9DE0-527AF0E6E102}" type="slidenum">
              <a:rPr lang="en-US"/>
              <a:pPr/>
              <a:t>5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mtClean="0"/>
              <a:t>MYSTERY STILL PERSISTS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AC257-6460-6C45-A182-98038DA67989}" type="slidenum">
              <a:rPr lang="en-US"/>
              <a:pPr/>
              <a:t>8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DESPITE OUR ATTEMPT TO NOT SEE-SPEAK OR HEAR EVIL, WE MET RESISTANCE EVERY STEP OF THE WAY.</a:t>
            </a:r>
          </a:p>
          <a:p>
            <a:endParaRPr lang="en-US"/>
          </a:p>
          <a:p>
            <a:r>
              <a:rPr lang="en-US"/>
              <a:t>IT IS NOT SCIENCE</a:t>
            </a:r>
          </a:p>
          <a:p>
            <a:r>
              <a:rPr lang="en-US"/>
              <a:t>IT IS NOT ENGINEERING</a:t>
            </a:r>
          </a:p>
          <a:p>
            <a:r>
              <a:rPr lang="en-US"/>
              <a:t>…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Looking to apply step horse-carrot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73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could not resist a sexy problem</a:t>
            </a:r>
          </a:p>
          <a:p>
            <a:r>
              <a:rPr lang="en-US" smtClean="0"/>
              <a:t>rank-abundance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0F31B-C149-2246-8EA7-F1999450DF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5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7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6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0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0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0AEA-9A14-A34C-B81D-C694569D0542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AF789-C320-D046-A0AB-17DEBAA30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2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emf"/><Relationship Id="rId8" Type="http://schemas.openxmlformats.org/officeDocument/2006/relationships/image" Target="../media/image27.png"/><Relationship Id="rId9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Finite-Time Thermodynamics</a:t>
            </a:r>
            <a:br>
              <a:rPr lang="en-US" dirty="0" smtClean="0"/>
            </a:br>
            <a:r>
              <a:rPr lang="en-US" dirty="0" smtClean="0"/>
              <a:t>Through the 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64520"/>
            <a:ext cx="6400800" cy="1752600"/>
          </a:xfrm>
        </p:spPr>
        <p:txBody>
          <a:bodyPr/>
          <a:lstStyle/>
          <a:p>
            <a:r>
              <a:rPr lang="en-US" dirty="0" smtClean="0"/>
              <a:t>Peter Salamon</a:t>
            </a:r>
          </a:p>
          <a:p>
            <a:r>
              <a:rPr lang="en-US" dirty="0" smtClean="0"/>
              <a:t>San Diego State University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135276">
            <a:off x="775547" y="1075219"/>
            <a:ext cx="1549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1970s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 rot="3893418">
            <a:off x="266420" y="3779800"/>
            <a:ext cx="1549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1990s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 rot="3017084">
            <a:off x="6997752" y="4057438"/>
            <a:ext cx="1549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1980s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 rot="1139472">
            <a:off x="4302646" y="644354"/>
            <a:ext cx="1549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2000s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 rot="20135276">
            <a:off x="3912657" y="5569631"/>
            <a:ext cx="1549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2010s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7430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8071" y="2142149"/>
            <a:ext cx="89154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 Look for overlapping sequences - </a:t>
            </a:r>
            <a:r>
              <a:rPr lang="en-US" b="1">
                <a:solidFill>
                  <a:srgbClr val="B01ACC"/>
                </a:solidFill>
              </a:rPr>
              <a:t>contigs</a:t>
            </a:r>
            <a:endParaRPr lang="en-US" b="1"/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b="1"/>
              <a:t>An overlap indicates that 2 fragments came from the same genome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2000s </a:t>
            </a:r>
            <a:r>
              <a:rPr lang="mr-IN" smtClean="0"/>
              <a:t>–</a:t>
            </a:r>
            <a:r>
              <a:rPr lang="en-US" smtClean="0"/>
              <a:t> Metagenomics</a:t>
            </a:r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90855" y="1405450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The First Genomic Analysis of an Uncultured </a:t>
            </a:r>
            <a:r>
              <a:rPr lang="en-US" sz="2400" smtClean="0"/>
              <a:t>Community</a:t>
            </a:r>
            <a:endParaRPr lang="en-US" sz="2400"/>
          </a:p>
        </p:txBody>
      </p:sp>
      <p:pic>
        <p:nvPicPr>
          <p:cNvPr id="5" name="Picture 7" descr="C:\Documents and Settings\Mya Breitbart\Desktop\Mya\Phage Talk\rotated mya and buckets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16667" r="5090"/>
          <a:stretch>
            <a:fillRect/>
          </a:stretch>
        </p:blipFill>
        <p:spPr bwMode="auto">
          <a:xfrm>
            <a:off x="490855" y="3684353"/>
            <a:ext cx="1850392" cy="25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Forest Rohwer\Desktop\Photos\Random Stuff\DSCN0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1" y="5727938"/>
            <a:ext cx="1338218" cy="10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00400" y="3041468"/>
            <a:ext cx="3835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CCATGAT</a:t>
            </a:r>
            <a:r>
              <a:rPr lang="en-US" sz="1200" b="1">
                <a:solidFill>
                  <a:srgbClr val="FF0000"/>
                </a:solidFill>
              </a:rPr>
              <a:t>AGGCTAACGTGCATTCGGTA</a:t>
            </a:r>
          </a:p>
          <a:p>
            <a:pPr>
              <a:spcBef>
                <a:spcPct val="50000"/>
              </a:spcBef>
            </a:pPr>
            <a:r>
              <a:rPr lang="en-US" sz="1200"/>
              <a:t>	   </a:t>
            </a:r>
            <a:r>
              <a:rPr lang="en-US" sz="1200" b="1" smtClean="0">
                <a:solidFill>
                  <a:srgbClr val="FF0000"/>
                </a:solidFill>
              </a:rPr>
              <a:t>AGGCTAACGTGCATTCGGTA</a:t>
            </a:r>
            <a:r>
              <a:rPr lang="en-US" sz="1200" smtClean="0"/>
              <a:t>CCTTACGA</a:t>
            </a:r>
            <a:endParaRPr lang="en-US" sz="1200"/>
          </a:p>
        </p:txBody>
      </p:sp>
      <p:graphicFrame>
        <p:nvGraphicFramePr>
          <p:cNvPr id="1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282576"/>
              </p:ext>
            </p:extLst>
          </p:nvPr>
        </p:nvGraphicFramePr>
        <p:xfrm>
          <a:off x="2585156" y="3940787"/>
          <a:ext cx="3675944" cy="212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hart" r:id="rId6" imgW="9229954" imgH="4934407" progId="Excel.Chart.8">
                  <p:embed/>
                </p:oleObj>
              </mc:Choice>
              <mc:Fallback>
                <p:oleObj name="Chart" r:id="rId6" imgW="9229954" imgH="493440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156" y="3940787"/>
                        <a:ext cx="3675944" cy="2121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2225" y="4096084"/>
            <a:ext cx="2421246" cy="1844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9800" y="6045104"/>
            <a:ext cx="1729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Contig spectrum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2990" y="89830"/>
            <a:ext cx="1070481" cy="132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7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OleChart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2000s </a:t>
            </a:r>
            <a:r>
              <a:rPr lang="mr-IN" smtClean="0"/>
              <a:t>–</a:t>
            </a:r>
            <a:r>
              <a:rPr lang="en-US" smtClean="0"/>
              <a:t> Holliday Junctions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894" y="4739223"/>
            <a:ext cx="6477000" cy="673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1416258"/>
            <a:ext cx="1625600" cy="1905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6100" y="1966913"/>
            <a:ext cx="5549900" cy="917575"/>
            <a:chOff x="431800" y="2208213"/>
            <a:chExt cx="8356600" cy="1179512"/>
          </a:xfrm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431800" y="2262188"/>
              <a:ext cx="762000" cy="1066800"/>
              <a:chOff x="600" y="2184"/>
              <a:chExt cx="480" cy="672"/>
            </a:xfrm>
          </p:grpSpPr>
          <p:sp>
            <p:nvSpPr>
              <p:cNvPr id="57" name="Freeform 28"/>
              <p:cNvSpPr>
                <a:spLocks/>
              </p:cNvSpPr>
              <p:nvPr/>
            </p:nvSpPr>
            <p:spPr bwMode="auto">
              <a:xfrm>
                <a:off x="600" y="2184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Freeform 29"/>
              <p:cNvSpPr>
                <a:spLocks/>
              </p:cNvSpPr>
              <p:nvPr/>
            </p:nvSpPr>
            <p:spPr bwMode="auto">
              <a:xfrm>
                <a:off x="600" y="2280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Freeform 30"/>
              <p:cNvSpPr>
                <a:spLocks/>
              </p:cNvSpPr>
              <p:nvPr/>
            </p:nvSpPr>
            <p:spPr bwMode="auto">
              <a:xfrm flipV="1">
                <a:off x="600" y="2568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31"/>
              <p:cNvSpPr>
                <a:spLocks/>
              </p:cNvSpPr>
              <p:nvPr/>
            </p:nvSpPr>
            <p:spPr bwMode="auto">
              <a:xfrm flipV="1">
                <a:off x="600" y="2664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32"/>
            <p:cNvGrpSpPr>
              <a:grpSpLocks/>
            </p:cNvGrpSpPr>
            <p:nvPr/>
          </p:nvGrpSpPr>
          <p:grpSpPr bwMode="auto">
            <a:xfrm>
              <a:off x="1879600" y="2287588"/>
              <a:ext cx="914400" cy="1016000"/>
              <a:chOff x="1560" y="2192"/>
              <a:chExt cx="576" cy="640"/>
            </a:xfrm>
          </p:grpSpPr>
          <p:sp>
            <p:nvSpPr>
              <p:cNvPr id="51" name="Freeform 33"/>
              <p:cNvSpPr>
                <a:spLocks/>
              </p:cNvSpPr>
              <p:nvPr/>
            </p:nvSpPr>
            <p:spPr bwMode="auto">
              <a:xfrm>
                <a:off x="1608" y="2192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34"/>
              <p:cNvSpPr>
                <a:spLocks/>
              </p:cNvSpPr>
              <p:nvPr/>
            </p:nvSpPr>
            <p:spPr bwMode="auto">
              <a:xfrm flipV="1">
                <a:off x="1608" y="2640"/>
                <a:ext cx="480" cy="192"/>
              </a:xfrm>
              <a:custGeom>
                <a:avLst/>
                <a:gdLst>
                  <a:gd name="T0" fmla="*/ 0 w 480"/>
                  <a:gd name="T1" fmla="*/ 0 h 192"/>
                  <a:gd name="T2" fmla="*/ 240 w 480"/>
                  <a:gd name="T3" fmla="*/ 192 h 192"/>
                  <a:gd name="T4" fmla="*/ 480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Freeform 35"/>
              <p:cNvSpPr>
                <a:spLocks/>
              </p:cNvSpPr>
              <p:nvPr/>
            </p:nvSpPr>
            <p:spPr bwMode="auto">
              <a:xfrm>
                <a:off x="1608" y="2288"/>
                <a:ext cx="336" cy="168"/>
              </a:xfrm>
              <a:custGeom>
                <a:avLst/>
                <a:gdLst>
                  <a:gd name="T0" fmla="*/ 0 w 336"/>
                  <a:gd name="T1" fmla="*/ 0 h 168"/>
                  <a:gd name="T2" fmla="*/ 144 w 336"/>
                  <a:gd name="T3" fmla="*/ 144 h 168"/>
                  <a:gd name="T4" fmla="*/ 336 w 336"/>
                  <a:gd name="T5" fmla="*/ 144 h 168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68"/>
                  <a:gd name="T11" fmla="*/ 336 w 336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68">
                    <a:moveTo>
                      <a:pt x="0" y="0"/>
                    </a:moveTo>
                    <a:cubicBezTo>
                      <a:pt x="44" y="60"/>
                      <a:pt x="88" y="120"/>
                      <a:pt x="144" y="144"/>
                    </a:cubicBezTo>
                    <a:cubicBezTo>
                      <a:pt x="200" y="168"/>
                      <a:pt x="268" y="156"/>
                      <a:pt x="336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36"/>
              <p:cNvSpPr>
                <a:spLocks noChangeShapeType="1"/>
              </p:cNvSpPr>
              <p:nvPr/>
            </p:nvSpPr>
            <p:spPr bwMode="auto">
              <a:xfrm flipH="1">
                <a:off x="1992" y="2248"/>
                <a:ext cx="144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Line 37"/>
              <p:cNvSpPr>
                <a:spLocks noChangeShapeType="1"/>
              </p:cNvSpPr>
              <p:nvPr/>
            </p:nvSpPr>
            <p:spPr bwMode="auto">
              <a:xfrm flipV="1">
                <a:off x="1560" y="2640"/>
                <a:ext cx="144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Freeform 38"/>
              <p:cNvSpPr>
                <a:spLocks/>
              </p:cNvSpPr>
              <p:nvPr/>
            </p:nvSpPr>
            <p:spPr bwMode="auto">
              <a:xfrm flipH="1" flipV="1">
                <a:off x="1752" y="2568"/>
                <a:ext cx="336" cy="168"/>
              </a:xfrm>
              <a:custGeom>
                <a:avLst/>
                <a:gdLst>
                  <a:gd name="T0" fmla="*/ 0 w 336"/>
                  <a:gd name="T1" fmla="*/ 0 h 168"/>
                  <a:gd name="T2" fmla="*/ 144 w 336"/>
                  <a:gd name="T3" fmla="*/ 144 h 168"/>
                  <a:gd name="T4" fmla="*/ 336 w 336"/>
                  <a:gd name="T5" fmla="*/ 144 h 168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68"/>
                  <a:gd name="T11" fmla="*/ 336 w 336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68">
                    <a:moveTo>
                      <a:pt x="0" y="0"/>
                    </a:moveTo>
                    <a:cubicBezTo>
                      <a:pt x="44" y="60"/>
                      <a:pt x="88" y="120"/>
                      <a:pt x="144" y="144"/>
                    </a:cubicBezTo>
                    <a:cubicBezTo>
                      <a:pt x="200" y="168"/>
                      <a:pt x="268" y="156"/>
                      <a:pt x="336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39"/>
            <p:cNvGrpSpPr>
              <a:grpSpLocks/>
            </p:cNvGrpSpPr>
            <p:nvPr/>
          </p:nvGrpSpPr>
          <p:grpSpPr bwMode="auto">
            <a:xfrm>
              <a:off x="6057900" y="2287588"/>
              <a:ext cx="1143000" cy="1041400"/>
              <a:chOff x="3528" y="2200"/>
              <a:chExt cx="720" cy="656"/>
            </a:xfrm>
          </p:grpSpPr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3528" y="2280"/>
                <a:ext cx="271" cy="336"/>
              </a:xfrm>
              <a:custGeom>
                <a:avLst/>
                <a:gdLst>
                  <a:gd name="T0" fmla="*/ 0 w 271"/>
                  <a:gd name="T1" fmla="*/ 0 h 336"/>
                  <a:gd name="T2" fmla="*/ 240 w 271"/>
                  <a:gd name="T3" fmla="*/ 192 h 336"/>
                  <a:gd name="T4" fmla="*/ 192 w 271"/>
                  <a:gd name="T5" fmla="*/ 336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3528" y="2616"/>
                <a:ext cx="192" cy="192"/>
              </a:xfrm>
              <a:custGeom>
                <a:avLst/>
                <a:gdLst>
                  <a:gd name="T0" fmla="*/ 607 w 144"/>
                  <a:gd name="T1" fmla="*/ 0 h 144"/>
                  <a:gd name="T2" fmla="*/ 0 w 144"/>
                  <a:gd name="T3" fmla="*/ 607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Freeform 42"/>
              <p:cNvSpPr>
                <a:spLocks/>
              </p:cNvSpPr>
              <p:nvPr/>
            </p:nvSpPr>
            <p:spPr bwMode="auto">
              <a:xfrm flipH="1" flipV="1">
                <a:off x="3960" y="2441"/>
                <a:ext cx="288" cy="367"/>
              </a:xfrm>
              <a:custGeom>
                <a:avLst/>
                <a:gdLst>
                  <a:gd name="T0" fmla="*/ 0 w 271"/>
                  <a:gd name="T1" fmla="*/ 0 h 336"/>
                  <a:gd name="T2" fmla="*/ 325 w 271"/>
                  <a:gd name="T3" fmla="*/ 298 h 336"/>
                  <a:gd name="T4" fmla="*/ 260 w 271"/>
                  <a:gd name="T5" fmla="*/ 522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 flipH="1" flipV="1">
                <a:off x="4044" y="2232"/>
                <a:ext cx="204" cy="209"/>
              </a:xfrm>
              <a:custGeom>
                <a:avLst/>
                <a:gdLst>
                  <a:gd name="T0" fmla="*/ 820 w 144"/>
                  <a:gd name="T1" fmla="*/ 0 h 144"/>
                  <a:gd name="T2" fmla="*/ 0 w 144"/>
                  <a:gd name="T3" fmla="*/ 927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Freeform 44"/>
              <p:cNvSpPr>
                <a:spLocks/>
              </p:cNvSpPr>
              <p:nvPr/>
            </p:nvSpPr>
            <p:spPr bwMode="auto">
              <a:xfrm rot="5400000">
                <a:off x="3872" y="2120"/>
                <a:ext cx="223" cy="384"/>
              </a:xfrm>
              <a:custGeom>
                <a:avLst/>
                <a:gdLst>
                  <a:gd name="T0" fmla="*/ 0 w 271"/>
                  <a:gd name="T1" fmla="*/ 0 h 336"/>
                  <a:gd name="T2" fmla="*/ 90 w 271"/>
                  <a:gd name="T3" fmla="*/ 374 h 336"/>
                  <a:gd name="T4" fmla="*/ 72 w 271"/>
                  <a:gd name="T5" fmla="*/ 656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Freeform 45"/>
              <p:cNvSpPr>
                <a:spLocks/>
              </p:cNvSpPr>
              <p:nvPr/>
            </p:nvSpPr>
            <p:spPr bwMode="auto">
              <a:xfrm rot="5400000">
                <a:off x="4032" y="2688"/>
                <a:ext cx="144" cy="192"/>
              </a:xfrm>
              <a:custGeom>
                <a:avLst/>
                <a:gdLst>
                  <a:gd name="T0" fmla="*/ 144 w 144"/>
                  <a:gd name="T1" fmla="*/ 0 h 144"/>
                  <a:gd name="T2" fmla="*/ 0 w 144"/>
                  <a:gd name="T3" fmla="*/ 607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Freeform 46"/>
              <p:cNvSpPr>
                <a:spLocks/>
              </p:cNvSpPr>
              <p:nvPr/>
            </p:nvSpPr>
            <p:spPr bwMode="auto">
              <a:xfrm rot="5400000">
                <a:off x="3600" y="2184"/>
                <a:ext cx="144" cy="192"/>
              </a:xfrm>
              <a:custGeom>
                <a:avLst/>
                <a:gdLst>
                  <a:gd name="T0" fmla="*/ 144 w 144"/>
                  <a:gd name="T1" fmla="*/ 0 h 144"/>
                  <a:gd name="T2" fmla="*/ 0 w 144"/>
                  <a:gd name="T3" fmla="*/ 607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Freeform 47"/>
              <p:cNvSpPr>
                <a:spLocks/>
              </p:cNvSpPr>
              <p:nvPr/>
            </p:nvSpPr>
            <p:spPr bwMode="auto">
              <a:xfrm flipV="1">
                <a:off x="3576" y="2664"/>
                <a:ext cx="384" cy="192"/>
              </a:xfrm>
              <a:custGeom>
                <a:avLst/>
                <a:gdLst>
                  <a:gd name="T0" fmla="*/ 0 w 336"/>
                  <a:gd name="T1" fmla="*/ 0 h 168"/>
                  <a:gd name="T2" fmla="*/ 282 w 336"/>
                  <a:gd name="T3" fmla="*/ 282 h 168"/>
                  <a:gd name="T4" fmla="*/ 656 w 336"/>
                  <a:gd name="T5" fmla="*/ 282 h 168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168"/>
                  <a:gd name="T11" fmla="*/ 336 w 336"/>
                  <a:gd name="T12" fmla="*/ 168 h 1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168">
                    <a:moveTo>
                      <a:pt x="0" y="0"/>
                    </a:moveTo>
                    <a:cubicBezTo>
                      <a:pt x="44" y="60"/>
                      <a:pt x="88" y="120"/>
                      <a:pt x="144" y="144"/>
                    </a:cubicBezTo>
                    <a:cubicBezTo>
                      <a:pt x="200" y="168"/>
                      <a:pt x="268" y="156"/>
                      <a:pt x="336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97"/>
            <p:cNvGrpSpPr>
              <a:grpSpLocks/>
            </p:cNvGrpSpPr>
            <p:nvPr/>
          </p:nvGrpSpPr>
          <p:grpSpPr bwMode="auto">
            <a:xfrm>
              <a:off x="7569200" y="2262188"/>
              <a:ext cx="1219200" cy="1079500"/>
              <a:chOff x="4768" y="1425"/>
              <a:chExt cx="768" cy="680"/>
            </a:xfrm>
          </p:grpSpPr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 flipH="1" flipV="1">
                <a:off x="5248" y="1698"/>
                <a:ext cx="288" cy="367"/>
              </a:xfrm>
              <a:custGeom>
                <a:avLst/>
                <a:gdLst>
                  <a:gd name="T0" fmla="*/ 0 w 271"/>
                  <a:gd name="T1" fmla="*/ 0 h 336"/>
                  <a:gd name="T2" fmla="*/ 325 w 271"/>
                  <a:gd name="T3" fmla="*/ 298 h 336"/>
                  <a:gd name="T4" fmla="*/ 260 w 271"/>
                  <a:gd name="T5" fmla="*/ 522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Freeform 50"/>
              <p:cNvSpPr>
                <a:spLocks/>
              </p:cNvSpPr>
              <p:nvPr/>
            </p:nvSpPr>
            <p:spPr bwMode="auto">
              <a:xfrm flipH="1" flipV="1">
                <a:off x="5332" y="1489"/>
                <a:ext cx="204" cy="209"/>
              </a:xfrm>
              <a:custGeom>
                <a:avLst/>
                <a:gdLst>
                  <a:gd name="T0" fmla="*/ 820 w 144"/>
                  <a:gd name="T1" fmla="*/ 0 h 144"/>
                  <a:gd name="T2" fmla="*/ 0 w 144"/>
                  <a:gd name="T3" fmla="*/ 927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6" name="Group 51"/>
              <p:cNvGrpSpPr>
                <a:grpSpLocks/>
              </p:cNvGrpSpPr>
              <p:nvPr/>
            </p:nvGrpSpPr>
            <p:grpSpPr bwMode="auto">
              <a:xfrm>
                <a:off x="5176" y="1441"/>
                <a:ext cx="312" cy="664"/>
                <a:chOff x="5096" y="2144"/>
                <a:chExt cx="312" cy="664"/>
              </a:xfrm>
            </p:grpSpPr>
            <p:sp>
              <p:nvSpPr>
                <p:cNvPr id="41" name="Freeform 52"/>
                <p:cNvSpPr>
                  <a:spLocks/>
                </p:cNvSpPr>
                <p:nvPr/>
              </p:nvSpPr>
              <p:spPr bwMode="auto">
                <a:xfrm>
                  <a:off x="5096" y="2144"/>
                  <a:ext cx="304" cy="528"/>
                </a:xfrm>
                <a:custGeom>
                  <a:avLst/>
                  <a:gdLst>
                    <a:gd name="T0" fmla="*/ 604 w 256"/>
                    <a:gd name="T1" fmla="*/ 0 h 528"/>
                    <a:gd name="T2" fmla="*/ 265 w 256"/>
                    <a:gd name="T3" fmla="*/ 192 h 528"/>
                    <a:gd name="T4" fmla="*/ 38 w 256"/>
                    <a:gd name="T5" fmla="*/ 336 h 528"/>
                    <a:gd name="T6" fmla="*/ 38 w 256"/>
                    <a:gd name="T7" fmla="*/ 432 h 528"/>
                    <a:gd name="T8" fmla="*/ 265 w 256"/>
                    <a:gd name="T9" fmla="*/ 528 h 5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6"/>
                    <a:gd name="T16" fmla="*/ 0 h 528"/>
                    <a:gd name="T17" fmla="*/ 256 w 256"/>
                    <a:gd name="T18" fmla="*/ 528 h 5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6" h="528">
                      <a:moveTo>
                        <a:pt x="256" y="0"/>
                      </a:moveTo>
                      <a:cubicBezTo>
                        <a:pt x="203" y="68"/>
                        <a:pt x="151" y="136"/>
                        <a:pt x="112" y="192"/>
                      </a:cubicBezTo>
                      <a:cubicBezTo>
                        <a:pt x="72" y="247"/>
                        <a:pt x="32" y="296"/>
                        <a:pt x="16" y="336"/>
                      </a:cubicBezTo>
                      <a:cubicBezTo>
                        <a:pt x="0" y="376"/>
                        <a:pt x="0" y="400"/>
                        <a:pt x="16" y="432"/>
                      </a:cubicBezTo>
                      <a:cubicBezTo>
                        <a:pt x="32" y="464"/>
                        <a:pt x="96" y="512"/>
                        <a:pt x="112" y="528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53"/>
                <p:cNvSpPr>
                  <a:spLocks/>
                </p:cNvSpPr>
                <p:nvPr/>
              </p:nvSpPr>
              <p:spPr bwMode="auto">
                <a:xfrm>
                  <a:off x="5216" y="2664"/>
                  <a:ext cx="192" cy="144"/>
                </a:xfrm>
                <a:custGeom>
                  <a:avLst/>
                  <a:gdLst>
                    <a:gd name="T0" fmla="*/ 0 w 192"/>
                    <a:gd name="T1" fmla="*/ 0 h 144"/>
                    <a:gd name="T2" fmla="*/ 192 w 192"/>
                    <a:gd name="T3" fmla="*/ 144 h 144"/>
                    <a:gd name="T4" fmla="*/ 0 60000 65536"/>
                    <a:gd name="T5" fmla="*/ 0 60000 65536"/>
                    <a:gd name="T6" fmla="*/ 0 w 192"/>
                    <a:gd name="T7" fmla="*/ 0 h 144"/>
                    <a:gd name="T8" fmla="*/ 192 w 192"/>
                    <a:gd name="T9" fmla="*/ 144 h 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92" h="144">
                      <a:moveTo>
                        <a:pt x="0" y="0"/>
                      </a:moveTo>
                      <a:cubicBezTo>
                        <a:pt x="80" y="60"/>
                        <a:pt x="160" y="120"/>
                        <a:pt x="192" y="14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" name="Freeform 54"/>
              <p:cNvSpPr>
                <a:spLocks/>
              </p:cNvSpPr>
              <p:nvPr/>
            </p:nvSpPr>
            <p:spPr bwMode="auto">
              <a:xfrm>
                <a:off x="4768" y="1473"/>
                <a:ext cx="271" cy="397"/>
              </a:xfrm>
              <a:custGeom>
                <a:avLst/>
                <a:gdLst>
                  <a:gd name="T0" fmla="*/ 0 w 271"/>
                  <a:gd name="T1" fmla="*/ 0 h 336"/>
                  <a:gd name="T2" fmla="*/ 240 w 271"/>
                  <a:gd name="T3" fmla="*/ 443 h 336"/>
                  <a:gd name="T4" fmla="*/ 192 w 271"/>
                  <a:gd name="T5" fmla="*/ 774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Freeform 55"/>
              <p:cNvSpPr>
                <a:spLocks/>
              </p:cNvSpPr>
              <p:nvPr/>
            </p:nvSpPr>
            <p:spPr bwMode="auto">
              <a:xfrm>
                <a:off x="4768" y="1870"/>
                <a:ext cx="192" cy="227"/>
              </a:xfrm>
              <a:custGeom>
                <a:avLst/>
                <a:gdLst>
                  <a:gd name="T0" fmla="*/ 607 w 144"/>
                  <a:gd name="T1" fmla="*/ 0 h 144"/>
                  <a:gd name="T2" fmla="*/ 0 w 144"/>
                  <a:gd name="T3" fmla="*/ 1401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Freeform 56"/>
              <p:cNvSpPr>
                <a:spLocks/>
              </p:cNvSpPr>
              <p:nvPr/>
            </p:nvSpPr>
            <p:spPr bwMode="auto">
              <a:xfrm>
                <a:off x="4864" y="1569"/>
                <a:ext cx="240" cy="528"/>
              </a:xfrm>
              <a:custGeom>
                <a:avLst/>
                <a:gdLst>
                  <a:gd name="T0" fmla="*/ 0 w 240"/>
                  <a:gd name="T1" fmla="*/ 528 h 528"/>
                  <a:gd name="T2" fmla="*/ 192 w 240"/>
                  <a:gd name="T3" fmla="*/ 288 h 528"/>
                  <a:gd name="T4" fmla="*/ 240 w 240"/>
                  <a:gd name="T5" fmla="*/ 144 h 528"/>
                  <a:gd name="T6" fmla="*/ 192 w 240"/>
                  <a:gd name="T7" fmla="*/ 48 h 528"/>
                  <a:gd name="T8" fmla="*/ 144 w 240"/>
                  <a:gd name="T9" fmla="*/ 0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528"/>
                  <a:gd name="T17" fmla="*/ 240 w 240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528">
                    <a:moveTo>
                      <a:pt x="0" y="528"/>
                    </a:moveTo>
                    <a:cubicBezTo>
                      <a:pt x="76" y="439"/>
                      <a:pt x="152" y="351"/>
                      <a:pt x="192" y="288"/>
                    </a:cubicBezTo>
                    <a:cubicBezTo>
                      <a:pt x="231" y="224"/>
                      <a:pt x="240" y="184"/>
                      <a:pt x="240" y="144"/>
                    </a:cubicBezTo>
                    <a:cubicBezTo>
                      <a:pt x="240" y="104"/>
                      <a:pt x="208" y="72"/>
                      <a:pt x="192" y="48"/>
                    </a:cubicBezTo>
                    <a:cubicBezTo>
                      <a:pt x="176" y="24"/>
                      <a:pt x="152" y="8"/>
                      <a:pt x="144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Freeform 57"/>
              <p:cNvSpPr>
                <a:spLocks/>
              </p:cNvSpPr>
              <p:nvPr/>
            </p:nvSpPr>
            <p:spPr bwMode="auto">
              <a:xfrm>
                <a:off x="4816" y="1425"/>
                <a:ext cx="192" cy="144"/>
              </a:xfrm>
              <a:custGeom>
                <a:avLst/>
                <a:gdLst>
                  <a:gd name="T0" fmla="*/ 192 w 192"/>
                  <a:gd name="T1" fmla="*/ 144 h 144"/>
                  <a:gd name="T2" fmla="*/ 0 w 192"/>
                  <a:gd name="T3" fmla="*/ 0 h 144"/>
                  <a:gd name="T4" fmla="*/ 0 60000 65536"/>
                  <a:gd name="T5" fmla="*/ 0 60000 65536"/>
                  <a:gd name="T6" fmla="*/ 0 w 192"/>
                  <a:gd name="T7" fmla="*/ 0 h 144"/>
                  <a:gd name="T8" fmla="*/ 192 w 192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2" h="144">
                    <a:moveTo>
                      <a:pt x="192" y="144"/>
                    </a:moveTo>
                    <a:cubicBezTo>
                      <a:pt x="112" y="84"/>
                      <a:pt x="32" y="24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Line 58"/>
            <p:cNvSpPr>
              <a:spLocks noChangeShapeType="1"/>
            </p:cNvSpPr>
            <p:nvPr/>
          </p:nvSpPr>
          <p:spPr bwMode="auto">
            <a:xfrm>
              <a:off x="1320800" y="2808288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59"/>
            <p:cNvSpPr>
              <a:spLocks noChangeShapeType="1"/>
            </p:cNvSpPr>
            <p:nvPr/>
          </p:nvSpPr>
          <p:spPr bwMode="auto">
            <a:xfrm>
              <a:off x="2844800" y="2808288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60"/>
            <p:cNvSpPr>
              <a:spLocks noChangeShapeType="1"/>
            </p:cNvSpPr>
            <p:nvPr/>
          </p:nvSpPr>
          <p:spPr bwMode="auto">
            <a:xfrm>
              <a:off x="5600700" y="2795588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1"/>
            <p:cNvSpPr>
              <a:spLocks noChangeShapeType="1"/>
            </p:cNvSpPr>
            <p:nvPr/>
          </p:nvSpPr>
          <p:spPr bwMode="auto">
            <a:xfrm>
              <a:off x="7175500" y="2795588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3149600" y="2422525"/>
              <a:ext cx="1181100" cy="838200"/>
              <a:chOff x="312" y="3229"/>
              <a:chExt cx="864" cy="576"/>
            </a:xfrm>
          </p:grpSpPr>
          <p:sp>
            <p:nvSpPr>
              <p:cNvPr id="28" name="Freeform 63"/>
              <p:cNvSpPr>
                <a:spLocks/>
              </p:cNvSpPr>
              <p:nvPr/>
            </p:nvSpPr>
            <p:spPr bwMode="auto">
              <a:xfrm>
                <a:off x="312" y="3273"/>
                <a:ext cx="348" cy="311"/>
              </a:xfrm>
              <a:custGeom>
                <a:avLst/>
                <a:gdLst>
                  <a:gd name="T0" fmla="*/ 0 w 271"/>
                  <a:gd name="T1" fmla="*/ 0 h 336"/>
                  <a:gd name="T2" fmla="*/ 840 w 271"/>
                  <a:gd name="T3" fmla="*/ 131 h 336"/>
                  <a:gd name="T4" fmla="*/ 672 w 271"/>
                  <a:gd name="T5" fmla="*/ 229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Freeform 64"/>
              <p:cNvSpPr>
                <a:spLocks/>
              </p:cNvSpPr>
              <p:nvPr/>
            </p:nvSpPr>
            <p:spPr bwMode="auto">
              <a:xfrm>
                <a:off x="312" y="3584"/>
                <a:ext cx="247" cy="177"/>
              </a:xfrm>
              <a:custGeom>
                <a:avLst/>
                <a:gdLst>
                  <a:gd name="T0" fmla="*/ 2139 w 144"/>
                  <a:gd name="T1" fmla="*/ 0 h 144"/>
                  <a:gd name="T2" fmla="*/ 0 w 144"/>
                  <a:gd name="T3" fmla="*/ 404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Freeform 65"/>
              <p:cNvSpPr>
                <a:spLocks/>
              </p:cNvSpPr>
              <p:nvPr/>
            </p:nvSpPr>
            <p:spPr bwMode="auto">
              <a:xfrm flipH="1" flipV="1">
                <a:off x="828" y="3450"/>
                <a:ext cx="348" cy="311"/>
              </a:xfrm>
              <a:custGeom>
                <a:avLst/>
                <a:gdLst>
                  <a:gd name="T0" fmla="*/ 0 w 271"/>
                  <a:gd name="T1" fmla="*/ 0 h 336"/>
                  <a:gd name="T2" fmla="*/ 840 w 271"/>
                  <a:gd name="T3" fmla="*/ 131 h 336"/>
                  <a:gd name="T4" fmla="*/ 672 w 271"/>
                  <a:gd name="T5" fmla="*/ 229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Freeform 66"/>
              <p:cNvSpPr>
                <a:spLocks/>
              </p:cNvSpPr>
              <p:nvPr/>
            </p:nvSpPr>
            <p:spPr bwMode="auto">
              <a:xfrm flipH="1" flipV="1">
                <a:off x="929" y="3273"/>
                <a:ext cx="247" cy="177"/>
              </a:xfrm>
              <a:custGeom>
                <a:avLst/>
                <a:gdLst>
                  <a:gd name="T0" fmla="*/ 2139 w 144"/>
                  <a:gd name="T1" fmla="*/ 0 h 144"/>
                  <a:gd name="T2" fmla="*/ 0 w 144"/>
                  <a:gd name="T3" fmla="*/ 404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Freeform 67"/>
              <p:cNvSpPr>
                <a:spLocks/>
              </p:cNvSpPr>
              <p:nvPr/>
            </p:nvSpPr>
            <p:spPr bwMode="auto">
              <a:xfrm>
                <a:off x="435" y="3229"/>
                <a:ext cx="679" cy="177"/>
              </a:xfrm>
              <a:custGeom>
                <a:avLst/>
                <a:gdLst>
                  <a:gd name="T0" fmla="*/ 0 w 480"/>
                  <a:gd name="T1" fmla="*/ 0 h 192"/>
                  <a:gd name="T2" fmla="*/ 1361 w 480"/>
                  <a:gd name="T3" fmla="*/ 127 h 192"/>
                  <a:gd name="T4" fmla="*/ 2719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Freeform 68"/>
              <p:cNvSpPr>
                <a:spLocks/>
              </p:cNvSpPr>
              <p:nvPr/>
            </p:nvSpPr>
            <p:spPr bwMode="auto">
              <a:xfrm flipV="1">
                <a:off x="374" y="3628"/>
                <a:ext cx="740" cy="177"/>
              </a:xfrm>
              <a:custGeom>
                <a:avLst/>
                <a:gdLst>
                  <a:gd name="T0" fmla="*/ 0 w 480"/>
                  <a:gd name="T1" fmla="*/ 0 h 192"/>
                  <a:gd name="T2" fmla="*/ 2089 w 480"/>
                  <a:gd name="T3" fmla="*/ 127 h 192"/>
                  <a:gd name="T4" fmla="*/ 4181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69"/>
            <p:cNvGrpSpPr>
              <a:grpSpLocks/>
            </p:cNvGrpSpPr>
            <p:nvPr/>
          </p:nvGrpSpPr>
          <p:grpSpPr bwMode="auto">
            <a:xfrm>
              <a:off x="4787900" y="2208213"/>
              <a:ext cx="833438" cy="1179512"/>
              <a:chOff x="4864" y="3166"/>
              <a:chExt cx="565" cy="831"/>
            </a:xfrm>
          </p:grpSpPr>
          <p:sp>
            <p:nvSpPr>
              <p:cNvPr id="22" name="Freeform 70"/>
              <p:cNvSpPr>
                <a:spLocks/>
              </p:cNvSpPr>
              <p:nvPr/>
            </p:nvSpPr>
            <p:spPr bwMode="auto">
              <a:xfrm>
                <a:off x="4864" y="3230"/>
                <a:ext cx="228" cy="447"/>
              </a:xfrm>
              <a:custGeom>
                <a:avLst/>
                <a:gdLst>
                  <a:gd name="T0" fmla="*/ 0 w 271"/>
                  <a:gd name="T1" fmla="*/ 0 h 336"/>
                  <a:gd name="T2" fmla="*/ 101 w 271"/>
                  <a:gd name="T3" fmla="*/ 798 h 336"/>
                  <a:gd name="T4" fmla="*/ 81 w 271"/>
                  <a:gd name="T5" fmla="*/ 1402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71"/>
              <p:cNvSpPr>
                <a:spLocks/>
              </p:cNvSpPr>
              <p:nvPr/>
            </p:nvSpPr>
            <p:spPr bwMode="auto">
              <a:xfrm>
                <a:off x="4864" y="3677"/>
                <a:ext cx="162" cy="256"/>
              </a:xfrm>
              <a:custGeom>
                <a:avLst/>
                <a:gdLst>
                  <a:gd name="T0" fmla="*/ 260 w 144"/>
                  <a:gd name="T1" fmla="*/ 0 h 144"/>
                  <a:gd name="T2" fmla="*/ 0 w 144"/>
                  <a:gd name="T3" fmla="*/ 2556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72"/>
              <p:cNvSpPr>
                <a:spLocks/>
              </p:cNvSpPr>
              <p:nvPr/>
            </p:nvSpPr>
            <p:spPr bwMode="auto">
              <a:xfrm flipH="1" flipV="1">
                <a:off x="5201" y="3486"/>
                <a:ext cx="228" cy="447"/>
              </a:xfrm>
              <a:custGeom>
                <a:avLst/>
                <a:gdLst>
                  <a:gd name="T0" fmla="*/ 0 w 271"/>
                  <a:gd name="T1" fmla="*/ 0 h 336"/>
                  <a:gd name="T2" fmla="*/ 101 w 271"/>
                  <a:gd name="T3" fmla="*/ 798 h 336"/>
                  <a:gd name="T4" fmla="*/ 81 w 271"/>
                  <a:gd name="T5" fmla="*/ 1402 h 336"/>
                  <a:gd name="T6" fmla="*/ 0 60000 65536"/>
                  <a:gd name="T7" fmla="*/ 0 60000 65536"/>
                  <a:gd name="T8" fmla="*/ 0 60000 65536"/>
                  <a:gd name="T9" fmla="*/ 0 w 271"/>
                  <a:gd name="T10" fmla="*/ 0 h 336"/>
                  <a:gd name="T11" fmla="*/ 271 w 271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1" h="336">
                    <a:moveTo>
                      <a:pt x="0" y="0"/>
                    </a:moveTo>
                    <a:cubicBezTo>
                      <a:pt x="104" y="68"/>
                      <a:pt x="208" y="136"/>
                      <a:pt x="240" y="192"/>
                    </a:cubicBezTo>
                    <a:cubicBezTo>
                      <a:pt x="271" y="247"/>
                      <a:pt x="199" y="312"/>
                      <a:pt x="192" y="336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73"/>
              <p:cNvSpPr>
                <a:spLocks/>
              </p:cNvSpPr>
              <p:nvPr/>
            </p:nvSpPr>
            <p:spPr bwMode="auto">
              <a:xfrm flipH="1" flipV="1">
                <a:off x="5267" y="3230"/>
                <a:ext cx="162" cy="256"/>
              </a:xfrm>
              <a:custGeom>
                <a:avLst/>
                <a:gdLst>
                  <a:gd name="T0" fmla="*/ 260 w 144"/>
                  <a:gd name="T1" fmla="*/ 0 h 144"/>
                  <a:gd name="T2" fmla="*/ 0 w 144"/>
                  <a:gd name="T3" fmla="*/ 2556 h 144"/>
                  <a:gd name="T4" fmla="*/ 0 60000 65536"/>
                  <a:gd name="T5" fmla="*/ 0 60000 65536"/>
                  <a:gd name="T6" fmla="*/ 0 w 144"/>
                  <a:gd name="T7" fmla="*/ 0 h 144"/>
                  <a:gd name="T8" fmla="*/ 144 w 144"/>
                  <a:gd name="T9" fmla="*/ 144 h 144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" h="144">
                    <a:moveTo>
                      <a:pt x="144" y="0"/>
                    </a:moveTo>
                    <a:cubicBezTo>
                      <a:pt x="84" y="60"/>
                      <a:pt x="24" y="120"/>
                      <a:pt x="0" y="144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74"/>
              <p:cNvSpPr>
                <a:spLocks/>
              </p:cNvSpPr>
              <p:nvPr/>
            </p:nvSpPr>
            <p:spPr bwMode="auto">
              <a:xfrm>
                <a:off x="4945" y="3166"/>
                <a:ext cx="444" cy="256"/>
              </a:xfrm>
              <a:custGeom>
                <a:avLst/>
                <a:gdLst>
                  <a:gd name="T0" fmla="*/ 0 w 480"/>
                  <a:gd name="T1" fmla="*/ 0 h 192"/>
                  <a:gd name="T2" fmla="*/ 163 w 480"/>
                  <a:gd name="T3" fmla="*/ 809 h 192"/>
                  <a:gd name="T4" fmla="*/ 326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Freeform 75"/>
              <p:cNvSpPr>
                <a:spLocks/>
              </p:cNvSpPr>
              <p:nvPr/>
            </p:nvSpPr>
            <p:spPr bwMode="auto">
              <a:xfrm flipV="1">
                <a:off x="4904" y="3741"/>
                <a:ext cx="485" cy="256"/>
              </a:xfrm>
              <a:custGeom>
                <a:avLst/>
                <a:gdLst>
                  <a:gd name="T0" fmla="*/ 0 w 480"/>
                  <a:gd name="T1" fmla="*/ 0 h 192"/>
                  <a:gd name="T2" fmla="*/ 255 w 480"/>
                  <a:gd name="T3" fmla="*/ 809 h 192"/>
                  <a:gd name="T4" fmla="*/ 505 w 480"/>
                  <a:gd name="T5" fmla="*/ 0 h 192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192"/>
                  <a:gd name="T11" fmla="*/ 480 w 480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192">
                    <a:moveTo>
                      <a:pt x="0" y="0"/>
                    </a:moveTo>
                    <a:cubicBezTo>
                      <a:pt x="80" y="96"/>
                      <a:pt x="160" y="192"/>
                      <a:pt x="240" y="192"/>
                    </a:cubicBezTo>
                    <a:cubicBezTo>
                      <a:pt x="320" y="192"/>
                      <a:pt x="440" y="32"/>
                      <a:pt x="48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" name="Line 76"/>
            <p:cNvSpPr>
              <a:spLocks noChangeShapeType="1"/>
            </p:cNvSpPr>
            <p:nvPr/>
          </p:nvSpPr>
          <p:spPr bwMode="auto">
            <a:xfrm>
              <a:off x="4343400" y="2808288"/>
              <a:ext cx="381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76274" y="3245058"/>
            <a:ext cx="66327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Goes spontaneously in either direction</a:t>
            </a:r>
            <a:endParaRPr lang="en-US" sz="3200"/>
          </a:p>
        </p:txBody>
      </p:sp>
      <p:sp>
        <p:nvSpPr>
          <p:cNvPr id="63" name="TextBox 62"/>
          <p:cNvSpPr txBox="1"/>
          <p:nvPr/>
        </p:nvSpPr>
        <p:spPr>
          <a:xfrm>
            <a:off x="3006481" y="6184731"/>
            <a:ext cx="295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/>
              <a:t>Free energy of staging</a:t>
            </a:r>
            <a:endParaRPr lang="en-US" sz="240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06" y="4046374"/>
            <a:ext cx="9144000" cy="692849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667025" y="5625068"/>
            <a:ext cx="3898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Biology uses many near PM3s</a:t>
            </a:r>
            <a:endParaRPr lang="en-US" sz="2400"/>
          </a:p>
        </p:txBody>
      </p:sp>
      <p:sp>
        <p:nvSpPr>
          <p:cNvPr id="66" name="TextBox 65"/>
          <p:cNvSpPr txBox="1"/>
          <p:nvPr/>
        </p:nvSpPr>
        <p:spPr>
          <a:xfrm>
            <a:off x="7188200" y="3295858"/>
            <a:ext cx="829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NOT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1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2010s </a:t>
            </a:r>
            <a:r>
              <a:rPr lang="mr-IN" smtClean="0"/>
              <a:t>–</a:t>
            </a:r>
            <a:r>
              <a:rPr lang="en-US" smtClean="0"/>
              <a:t> Microcalorimetry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85" y="3915488"/>
            <a:ext cx="3078563" cy="196937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58450" y="2184400"/>
            <a:ext cx="2486241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Fast and wasteful </a:t>
            </a:r>
            <a:br>
              <a:rPr lang="en-US" sz="2000" dirty="0"/>
            </a:br>
            <a:r>
              <a:rPr lang="en-US" sz="2000" dirty="0" err="1"/>
              <a:t>vs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slow and efficient?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63617"/>
          <a:stretch/>
        </p:blipFill>
        <p:spPr>
          <a:xfrm>
            <a:off x="1140456" y="1648619"/>
            <a:ext cx="3037844" cy="1071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0751" b="12368"/>
          <a:stretch/>
        </p:blipFill>
        <p:spPr>
          <a:xfrm>
            <a:off x="5032767" y="3734111"/>
            <a:ext cx="3057112" cy="19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2010s </a:t>
            </a:r>
            <a:r>
              <a:rPr lang="mr-IN" smtClean="0"/>
              <a:t>–</a:t>
            </a:r>
            <a:r>
              <a:rPr lang="en-US" smtClean="0"/>
              <a:t> Quantum Thermodynamics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4300" y="1511300"/>
            <a:ext cx="2781300" cy="2349500"/>
            <a:chOff x="6066108" y="1232972"/>
            <a:chExt cx="3140854" cy="27929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36318" y="1714500"/>
              <a:ext cx="1891145" cy="23114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66108" y="1232972"/>
              <a:ext cx="3140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1994 Irrsee Gordon Conference</a:t>
              </a:r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1" y="1660822"/>
            <a:ext cx="3302000" cy="1212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848" y="3067050"/>
            <a:ext cx="1656607" cy="23969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41397" y="3079750"/>
            <a:ext cx="466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2016 Map the full space of “simple” operations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451" y="3530005"/>
            <a:ext cx="4305300" cy="19815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6221" y="217693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2009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46500" y="5892800"/>
            <a:ext cx="506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Maximum power opts to use some frictional losses</a:t>
            </a:r>
          </a:p>
          <a:p>
            <a:r>
              <a:rPr lang="en-US" smtClean="0"/>
              <a:t>Exceptional point needed for divergence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5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2020s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92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Thermodynamic Length comes back in an unexpected way </a:t>
            </a:r>
            <a:r>
              <a:rPr lang="mr-IN" smtClean="0"/>
              <a:t>–</a:t>
            </a:r>
            <a:r>
              <a:rPr lang="en-US" smtClean="0"/>
              <a:t> at the Max Power end.</a:t>
            </a:r>
            <a:endParaRPr lang="en-US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616200"/>
            <a:ext cx="3835400" cy="419100"/>
          </a:xfrm>
          <a:prstGeom prst="rect">
            <a:avLst/>
          </a:prstGeom>
        </p:spPr>
      </p:pic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116924" y="4692021"/>
            <a:ext cx="6172200" cy="1847014"/>
            <a:chOff x="3141" y="2632"/>
            <a:chExt cx="5712" cy="2880"/>
          </a:xfrm>
        </p:grpSpPr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3681" y="2632"/>
              <a:ext cx="4860" cy="27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3141" y="3712"/>
              <a:ext cx="5593" cy="1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321" y="3712"/>
              <a:ext cx="9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Times New Roman" charset="0"/>
                </a:rPr>
                <a:t>Min</a:t>
              </a:r>
            </a:p>
            <a:p>
              <a:pPr algn="ctr"/>
              <a:r>
                <a:rPr lang="en-US" sz="2800">
                  <a:latin typeface="Times New Roman" charset="0"/>
                  <a:sym typeface="Symbol" charset="2"/>
                </a:rPr>
                <a:t></a:t>
              </a:r>
              <a:r>
                <a:rPr lang="en-US">
                  <a:latin typeface="Times New Roman" charset="0"/>
                </a:rPr>
                <a:t>S</a:t>
              </a:r>
              <a:r>
                <a:rPr lang="en-US" baseline="-25000">
                  <a:latin typeface="Times New Roman" charset="0"/>
                </a:rPr>
                <a:t>u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8146" y="3745"/>
              <a:ext cx="707" cy="5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latin typeface="Times New Roman" charset="0"/>
                </a:rPr>
                <a:t>Max</a:t>
              </a:r>
            </a:p>
            <a:p>
              <a:pPr algn="ctr"/>
              <a:r>
                <a:rPr lang="en-US" dirty="0">
                  <a:latin typeface="Times New Roman" charset="0"/>
                </a:rPr>
                <a:t>Power</a:t>
              </a:r>
              <a:endParaRPr lang="en-US" baseline="-25000" dirty="0">
                <a:latin typeface="Times New Roman" charset="0"/>
              </a:endParaRPr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5228" y="2864"/>
              <a:ext cx="847" cy="1367"/>
            </a:xfrm>
            <a:prstGeom prst="line">
              <a:avLst/>
            </a:prstGeom>
            <a:noFill/>
            <a:ln w="539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5995" y="4157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38200" y="4178300"/>
            <a:ext cx="249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Recall predicted version: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3187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4644786"/>
            <a:ext cx="5041900" cy="2213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0" y="622300"/>
            <a:ext cx="2923371" cy="2641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2020s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2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urved Connector 4"/>
          <p:cNvCxnSpPr/>
          <p:nvPr/>
        </p:nvCxnSpPr>
        <p:spPr>
          <a:xfrm>
            <a:off x="591479" y="939333"/>
            <a:ext cx="7776205" cy="4731455"/>
          </a:xfrm>
          <a:prstGeom prst="curvedConnector3">
            <a:avLst/>
          </a:prstGeom>
          <a:ln w="2540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112" y="17803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1975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948400" y="39404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1980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864095" y="148110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1990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2661" y="2960546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2000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658715" y="4163302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0191" y="4807249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2020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413" y="1004339"/>
            <a:ext cx="1307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Heat</a:t>
            </a:r>
          </a:p>
          <a:p>
            <a:pPr algn="ctr"/>
            <a:r>
              <a:rPr lang="en-US" sz="2800" smtClean="0"/>
              <a:t>Engines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1523479" y="1711936"/>
            <a:ext cx="1649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Simulated</a:t>
            </a:r>
          </a:p>
          <a:p>
            <a:pPr algn="ctr"/>
            <a:r>
              <a:rPr lang="en-US" sz="2800" smtClean="0"/>
              <a:t>Annealing</a:t>
            </a:r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2057260" y="2960546"/>
            <a:ext cx="174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Distillation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1948400" y="3710749"/>
            <a:ext cx="234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Metagenomics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5456" y="4730326"/>
            <a:ext cx="311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Biothermodynamics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3173014" y="5670788"/>
            <a:ext cx="416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Quantum Thermodynamics</a:t>
            </a:r>
            <a:endParaRPr lang="en-US" sz="2800"/>
          </a:p>
        </p:txBody>
      </p:sp>
      <p:sp>
        <p:nvSpPr>
          <p:cNvPr id="18" name="TextBox 17"/>
          <p:cNvSpPr txBox="1"/>
          <p:nvPr/>
        </p:nvSpPr>
        <p:spPr>
          <a:xfrm>
            <a:off x="6556965" y="178034"/>
            <a:ext cx="2210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/>
              <a:t>The</a:t>
            </a:r>
          </a:p>
          <a:p>
            <a:pPr algn="ctr"/>
            <a:r>
              <a:rPr lang="en-US" sz="6000" b="1" smtClean="0"/>
              <a:t>Topics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104247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0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2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9144000" cy="50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9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107" y="4925752"/>
            <a:ext cx="1558533" cy="1558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6641"/>
          <a:stretch/>
        </p:blipFill>
        <p:spPr>
          <a:xfrm>
            <a:off x="6364327" y="4512341"/>
            <a:ext cx="1426109" cy="1711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7715"/>
          <a:stretch/>
        </p:blipFill>
        <p:spPr>
          <a:xfrm>
            <a:off x="6503613" y="1931058"/>
            <a:ext cx="1689719" cy="2012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4590" y="3065485"/>
            <a:ext cx="18625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/>
              <a:t>The</a:t>
            </a:r>
          </a:p>
          <a:p>
            <a:pPr algn="ctr"/>
            <a:r>
              <a:rPr lang="en-US" sz="6600" b="1" dirty="0" smtClean="0"/>
              <a:t>Ages</a:t>
            </a:r>
            <a:endParaRPr lang="en-US" sz="6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400" y="456279"/>
            <a:ext cx="1685549" cy="2090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6107" y="702293"/>
            <a:ext cx="1706179" cy="18447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990" y="2778134"/>
            <a:ext cx="1455117" cy="1614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9178" y="5343125"/>
            <a:ext cx="1276422" cy="147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1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700"/>
            <a:ext cx="9144000" cy="40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0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9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Participant List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802087"/>
            <a:ext cx="78105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Entropy Production for a Small Equilibration</a:t>
            </a:r>
            <a:endParaRPr lang="en-US"/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4648200" y="2614613"/>
          <a:ext cx="36576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9" name="Equation" r:id="rId4" imgW="1320800" imgH="203200" progId="Equation.3">
                  <p:embed/>
                </p:oleObj>
              </mc:Choice>
              <mc:Fallback>
                <p:oleObj name="Equation" r:id="rId4" imgW="1320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614613"/>
                        <a:ext cx="3657600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85800" y="1524000"/>
            <a:ext cx="3175000" cy="148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378075" y="1958975"/>
            <a:ext cx="1117600" cy="685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413000" y="2038350"/>
            <a:ext cx="1081088" cy="4572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System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025525" y="2022475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Bath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419600" y="1676400"/>
            <a:ext cx="4267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System near equilibrium with the bath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Intensities of bath constant</a:t>
            </a:r>
          </a:p>
        </p:txBody>
      </p:sp>
      <p:grpSp>
        <p:nvGrpSpPr>
          <p:cNvPr id="13331" name="Group 19"/>
          <p:cNvGrpSpPr>
            <a:grpSpLocks/>
          </p:cNvGrpSpPr>
          <p:nvPr/>
        </p:nvGrpSpPr>
        <p:grpSpPr bwMode="auto">
          <a:xfrm>
            <a:off x="685800" y="3276600"/>
            <a:ext cx="8131175" cy="3211513"/>
            <a:chOff x="432" y="2064"/>
            <a:chExt cx="5122" cy="2023"/>
          </a:xfrm>
        </p:grpSpPr>
        <p:sp>
          <p:nvSpPr>
            <p:cNvPr id="13323" name="Text Box 11"/>
            <p:cNvSpPr txBox="1">
              <a:spLocks noChangeArrowheads="1"/>
            </p:cNvSpPr>
            <p:nvPr/>
          </p:nvSpPr>
          <p:spPr bwMode="auto">
            <a:xfrm>
              <a:off x="4416" y="2928"/>
              <a:ext cx="113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</a:rPr>
                <a:t>X=(U,V,…)</a:t>
              </a:r>
              <a:endParaRPr lang="en-US" sz="1800"/>
            </a:p>
          </p:txBody>
        </p:sp>
        <p:grpSp>
          <p:nvGrpSpPr>
            <p:cNvPr id="13330" name="Group 18"/>
            <p:cNvGrpSpPr>
              <a:grpSpLocks/>
            </p:cNvGrpSpPr>
            <p:nvPr/>
          </p:nvGrpSpPr>
          <p:grpSpPr bwMode="auto">
            <a:xfrm>
              <a:off x="432" y="2064"/>
              <a:ext cx="5096" cy="2023"/>
              <a:chOff x="432" y="2064"/>
              <a:chExt cx="5096" cy="2023"/>
            </a:xfrm>
          </p:grpSpPr>
          <p:sp>
            <p:nvSpPr>
              <p:cNvPr id="13321" name="Text Box 9"/>
              <p:cNvSpPr txBox="1">
                <a:spLocks noChangeArrowheads="1"/>
              </p:cNvSpPr>
              <p:nvPr/>
            </p:nvSpPr>
            <p:spPr bwMode="auto">
              <a:xfrm>
                <a:off x="432" y="2064"/>
                <a:ext cx="45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Expand </a:t>
                </a:r>
                <a:r>
                  <a:rPr lang="en-US">
                    <a:latin typeface="Symbol" charset="0"/>
                  </a:rPr>
                  <a:t>D</a:t>
                </a:r>
                <a:r>
                  <a:rPr lang="en-US"/>
                  <a:t>S</a:t>
                </a:r>
                <a:r>
                  <a:rPr lang="en-US" baseline="-25000"/>
                  <a:t>system</a:t>
                </a:r>
                <a:r>
                  <a:rPr lang="en-US"/>
                  <a:t> around final state of equilibrium</a:t>
                </a:r>
              </a:p>
            </p:txBody>
          </p:sp>
          <p:graphicFrame>
            <p:nvGraphicFramePr>
              <p:cNvPr id="13322" name="Object 10"/>
              <p:cNvGraphicFramePr>
                <a:graphicFrameLocks noChangeAspect="1"/>
              </p:cNvGraphicFramePr>
              <p:nvPr/>
            </p:nvGraphicFramePr>
            <p:xfrm>
              <a:off x="471" y="2387"/>
              <a:ext cx="5057" cy="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0" name="Equation" r:id="rId6" imgW="4762500" imgH="469900" progId="Equation.3">
                      <p:embed/>
                    </p:oleObj>
                  </mc:Choice>
                  <mc:Fallback>
                    <p:oleObj name="Equation" r:id="rId6" imgW="4762500" imgH="469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1" y="2387"/>
                            <a:ext cx="5057" cy="4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24" name="Object 12"/>
              <p:cNvGraphicFramePr>
                <a:graphicFrameLocks noChangeAspect="1"/>
              </p:cNvGraphicFramePr>
              <p:nvPr/>
            </p:nvGraphicFramePr>
            <p:xfrm>
              <a:off x="528" y="3168"/>
              <a:ext cx="2880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1" name="Equation" r:id="rId8" imgW="2209800" imgH="190500" progId="Equation.3">
                      <p:embed/>
                    </p:oleObj>
                  </mc:Choice>
                  <mc:Fallback>
                    <p:oleObj name="Equation" r:id="rId8" imgW="2209800" imgH="1905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" y="3168"/>
                            <a:ext cx="2880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25" name="Object 13"/>
              <p:cNvGraphicFramePr>
                <a:graphicFrameLocks noChangeAspect="1"/>
              </p:cNvGraphicFramePr>
              <p:nvPr/>
            </p:nvGraphicFramePr>
            <p:xfrm>
              <a:off x="654" y="3408"/>
              <a:ext cx="2476" cy="6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412" name="Equation" r:id="rId10" imgW="1714500" imgH="469900" progId="Equation.3">
                      <p:embed/>
                    </p:oleObj>
                  </mc:Choice>
                  <mc:Fallback>
                    <p:oleObj name="Equation" r:id="rId10" imgW="1714500" imgH="4699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4" y="3408"/>
                            <a:ext cx="2476" cy="67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5257800" y="5638800"/>
            <a:ext cx="1374775" cy="593725"/>
            <a:chOff x="3312" y="3552"/>
            <a:chExt cx="866" cy="374"/>
          </a:xfrm>
        </p:grpSpPr>
        <p:graphicFrame>
          <p:nvGraphicFramePr>
            <p:cNvPr id="13327" name="Object 15"/>
            <p:cNvGraphicFramePr>
              <a:graphicFrameLocks noChangeAspect="1"/>
            </p:cNvGraphicFramePr>
            <p:nvPr/>
          </p:nvGraphicFramePr>
          <p:xfrm>
            <a:off x="3312" y="3552"/>
            <a:ext cx="624" cy="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3" name="Equation" r:id="rId12" imgW="381000" imgH="228600" progId="Equation.3">
                    <p:embed/>
                  </p:oleObj>
                </mc:Choice>
                <mc:Fallback>
                  <p:oleObj name="Equation" r:id="rId12" imgW="3810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3552"/>
                          <a:ext cx="624" cy="3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8" name="Text Box 16"/>
            <p:cNvSpPr txBox="1">
              <a:spLocks noChangeArrowheads="1"/>
            </p:cNvSpPr>
            <p:nvPr/>
          </p:nvSpPr>
          <p:spPr bwMode="auto">
            <a:xfrm>
              <a:off x="3888" y="3552"/>
              <a:ext cx="29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/>
                <a:t>/2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77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41"/>
            <a:ext cx="6629400" cy="3225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700" y="3443882"/>
            <a:ext cx="6731000" cy="32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1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urved Connector 4"/>
          <p:cNvCxnSpPr/>
          <p:nvPr/>
        </p:nvCxnSpPr>
        <p:spPr>
          <a:xfrm>
            <a:off x="591479" y="939333"/>
            <a:ext cx="7776205" cy="4731455"/>
          </a:xfrm>
          <a:prstGeom prst="curvedConnector3">
            <a:avLst/>
          </a:prstGeom>
          <a:ln w="2540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112" y="17803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1975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948400" y="39404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1980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864095" y="1481104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1990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72661" y="2960546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2000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658715" y="4163302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0191" y="4807249"/>
            <a:ext cx="1224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/>
              <a:t>2020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413" y="1004339"/>
            <a:ext cx="1307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Heat</a:t>
            </a:r>
          </a:p>
          <a:p>
            <a:pPr algn="ctr"/>
            <a:r>
              <a:rPr lang="en-US" sz="2800" smtClean="0"/>
              <a:t>Engines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1523479" y="1711936"/>
            <a:ext cx="1649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/>
              <a:t>Simulated</a:t>
            </a:r>
          </a:p>
          <a:p>
            <a:pPr algn="ctr"/>
            <a:r>
              <a:rPr lang="en-US" sz="2800" smtClean="0"/>
              <a:t>Annealing</a:t>
            </a:r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2057260" y="2820846"/>
            <a:ext cx="174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Distillation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1948400" y="3710749"/>
            <a:ext cx="234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Metagenomics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5456" y="4844626"/>
            <a:ext cx="311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Biothermodynamics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3173014" y="5670788"/>
            <a:ext cx="416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Quantum Thermodynamics</a:t>
            </a:r>
            <a:endParaRPr lang="en-US" sz="2800"/>
          </a:p>
        </p:txBody>
      </p:sp>
      <p:sp>
        <p:nvSpPr>
          <p:cNvPr id="18" name="TextBox 17"/>
          <p:cNvSpPr txBox="1"/>
          <p:nvPr/>
        </p:nvSpPr>
        <p:spPr>
          <a:xfrm>
            <a:off x="6556965" y="178034"/>
            <a:ext cx="22100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/>
              <a:t>The</a:t>
            </a:r>
          </a:p>
          <a:p>
            <a:pPr algn="ctr"/>
            <a:r>
              <a:rPr lang="en-US" sz="6000" b="1" smtClean="0"/>
              <a:t>Topics</a:t>
            </a:r>
            <a:endParaRPr lang="en-US" sz="6000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98" y="2188990"/>
            <a:ext cx="1346200" cy="5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340" y="846138"/>
            <a:ext cx="5394354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1975 </a:t>
            </a:r>
            <a:r>
              <a:rPr lang="mr-IN" smtClean="0"/>
              <a:t>–</a:t>
            </a:r>
            <a:r>
              <a:rPr lang="en-US" smtClean="0"/>
              <a:t> Bjarne arrives in Chicago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94" y="327549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                                                                   Alles </a:t>
            </a:r>
          </a:p>
          <a:p>
            <a:pPr marL="0" indent="0">
              <a:buNone/>
            </a:pPr>
            <a:r>
              <a:rPr lang="en-US"/>
              <a:t> </a:t>
            </a:r>
            <a:r>
              <a:rPr lang="en-US" smtClean="0"/>
              <a:t>                                                            in </a:t>
            </a:r>
            <a:r>
              <a:rPr lang="en-US" dirty="0" err="1" smtClean="0"/>
              <a:t>ordnung</a:t>
            </a:r>
            <a:endParaRPr lang="en-US" smtClean="0"/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Always up for a challenge</a:t>
            </a:r>
          </a:p>
          <a:p>
            <a:pPr marL="457200" lvl="1" indent="0">
              <a:buNone/>
            </a:pPr>
            <a:r>
              <a:rPr lang="en-US" smtClean="0"/>
              <a:t>from rock climbing to quartic equations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73" y="3078878"/>
            <a:ext cx="2436320" cy="1623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96" y="274638"/>
            <a:ext cx="2710335" cy="312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6783" y="4562337"/>
            <a:ext cx="557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Out of this world organizational skills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5549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632" y="3731728"/>
            <a:ext cx="8793018" cy="3357563"/>
            <a:chOff x="3141" y="2632"/>
            <a:chExt cx="5712" cy="2880"/>
          </a:xfrm>
        </p:grpSpPr>
        <p:sp>
          <p:nvSpPr>
            <p:cNvPr id="53252" name="Oval 4"/>
            <p:cNvSpPr>
              <a:spLocks noChangeArrowheads="1"/>
            </p:cNvSpPr>
            <p:nvPr/>
          </p:nvSpPr>
          <p:spPr bwMode="auto">
            <a:xfrm>
              <a:off x="3681" y="2632"/>
              <a:ext cx="4860" cy="27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53" name="Rectangle 5"/>
            <p:cNvSpPr>
              <a:spLocks noChangeArrowheads="1"/>
            </p:cNvSpPr>
            <p:nvPr/>
          </p:nvSpPr>
          <p:spPr bwMode="auto">
            <a:xfrm>
              <a:off x="3141" y="3712"/>
              <a:ext cx="5593" cy="1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54" name="Text Box 6"/>
            <p:cNvSpPr txBox="1">
              <a:spLocks noChangeArrowheads="1"/>
            </p:cNvSpPr>
            <p:nvPr/>
          </p:nvSpPr>
          <p:spPr bwMode="auto">
            <a:xfrm>
              <a:off x="3321" y="3712"/>
              <a:ext cx="9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latin typeface="Times New Roman" charset="0"/>
                </a:rPr>
                <a:t>Min</a:t>
              </a:r>
            </a:p>
            <a:p>
              <a:pPr algn="ctr"/>
              <a:r>
                <a:rPr lang="en-US" sz="2800">
                  <a:latin typeface="Times New Roman" charset="0"/>
                  <a:sym typeface="Symbol" charset="2"/>
                </a:rPr>
                <a:t></a:t>
              </a:r>
              <a:r>
                <a:rPr lang="en-US">
                  <a:latin typeface="Times New Roman" charset="0"/>
                </a:rPr>
                <a:t>S</a:t>
              </a:r>
              <a:r>
                <a:rPr lang="en-US" baseline="-25000">
                  <a:latin typeface="Times New Roman" charset="0"/>
                </a:rPr>
                <a:t>u</a:t>
              </a:r>
            </a:p>
          </p:txBody>
        </p:sp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8146" y="3745"/>
              <a:ext cx="707" cy="5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latin typeface="Times New Roman" charset="0"/>
                </a:rPr>
                <a:t>Max</a:t>
              </a:r>
            </a:p>
            <a:p>
              <a:pPr algn="ctr"/>
              <a:r>
                <a:rPr lang="en-US" dirty="0">
                  <a:latin typeface="Times New Roman" charset="0"/>
                </a:rPr>
                <a:t>Power</a:t>
              </a:r>
              <a:endParaRPr lang="en-US" baseline="-25000" dirty="0">
                <a:latin typeface="Times New Roman" charset="0"/>
              </a:endParaRPr>
            </a:p>
          </p:txBody>
        </p:sp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>
              <a:off x="5228" y="2864"/>
              <a:ext cx="847" cy="1367"/>
            </a:xfrm>
            <a:prstGeom prst="line">
              <a:avLst/>
            </a:prstGeom>
            <a:noFill/>
            <a:ln w="539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57" name="Oval 9"/>
            <p:cNvSpPr>
              <a:spLocks noChangeArrowheads="1"/>
            </p:cNvSpPr>
            <p:nvPr/>
          </p:nvSpPr>
          <p:spPr bwMode="auto">
            <a:xfrm>
              <a:off x="5995" y="4157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2946510" y="6194235"/>
            <a:ext cx="3749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imes New Roman" charset="0"/>
                <a:sym typeface="Symbol" charset="2"/>
              </a:rPr>
              <a:t>How much we care </a:t>
            </a:r>
            <a:r>
              <a:rPr lang="en-US" smtClean="0">
                <a:latin typeface="Times New Roman" charset="0"/>
                <a:sym typeface="Symbol" charset="2"/>
              </a:rPr>
              <a:t>about fuel vs. time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1891" y="5806151"/>
            <a:ext cx="163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Conservationist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7610" y="580615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Industrialist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07" y="2285268"/>
            <a:ext cx="3397249" cy="109911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76249" y="2415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1970s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4424" y="1444079"/>
            <a:ext cx="3174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/>
              <a:t>Heat engines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477" y="241542"/>
            <a:ext cx="1558533" cy="1558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447" y="1491448"/>
            <a:ext cx="769775" cy="91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153" y="2408548"/>
            <a:ext cx="33401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1980s </a:t>
            </a:r>
            <a:r>
              <a:rPr lang="mr-IN" smtClean="0"/>
              <a:t>–</a:t>
            </a:r>
            <a:r>
              <a:rPr lang="en-US" smtClean="0"/>
              <a:t> Minimum </a:t>
            </a:r>
            <a:r>
              <a:rPr lang="en-US" smtClean="0">
                <a:latin typeface="Symbol" charset="2"/>
                <a:cs typeface="Symbol" charset="2"/>
              </a:rPr>
              <a:t>D</a:t>
            </a:r>
            <a:r>
              <a:rPr lang="en-US" smtClean="0"/>
              <a:t>S</a:t>
            </a:r>
            <a:r>
              <a:rPr lang="en-US" baseline="-25000" smtClean="0"/>
              <a:t>u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91" y="2775524"/>
            <a:ext cx="8229600" cy="4525963"/>
          </a:xfrm>
        </p:spPr>
        <p:txBody>
          <a:bodyPr/>
          <a:lstStyle/>
          <a:p>
            <a:r>
              <a:rPr lang="en-US" smtClean="0"/>
              <a:t>Thermodynamic Length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619" y="1498215"/>
            <a:ext cx="5836748" cy="1277309"/>
          </a:xfrm>
          <a:prstGeom prst="rect">
            <a:avLst/>
          </a:prstGeom>
        </p:spPr>
      </p:pic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453413"/>
              </p:ext>
            </p:extLst>
          </p:nvPr>
        </p:nvGraphicFramePr>
        <p:xfrm>
          <a:off x="1209474" y="3640854"/>
          <a:ext cx="393065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5" imgW="1714500" imgH="469900" progId="Equation.3">
                  <p:embed/>
                </p:oleObj>
              </mc:Choice>
              <mc:Fallback>
                <p:oleObj name="Equation" r:id="rId5" imgW="1714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474" y="3640854"/>
                        <a:ext cx="393065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03528" y="5313328"/>
            <a:ext cx="5977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4400" smtClean="0">
                <a:sym typeface="Symbol" charset="0"/>
              </a:rPr>
              <a:t></a:t>
            </a:r>
            <a:r>
              <a:rPr lang="en-US" sz="4400" i="1" smtClean="0">
                <a:sym typeface="Symbol" charset="0"/>
              </a:rPr>
              <a:t>S</a:t>
            </a:r>
            <a:r>
              <a:rPr lang="en-US" sz="4400" baseline="-25000" smtClean="0">
                <a:sym typeface="Symbol" charset="0"/>
              </a:rPr>
              <a:t>u</a:t>
            </a:r>
            <a:r>
              <a:rPr lang="en-US" sz="4400" smtClean="0">
                <a:sym typeface="Symbol" charset="0"/>
              </a:rPr>
              <a:t>  </a:t>
            </a:r>
            <a:r>
              <a:rPr lang="en-US" sz="4400" u="sng" smtClean="0">
                <a:sym typeface="Symbol" charset="0"/>
              </a:rPr>
              <a:t>&gt;</a:t>
            </a:r>
            <a:r>
              <a:rPr lang="en-US" sz="4400" smtClean="0">
                <a:sym typeface="Symbol" charset="0"/>
              </a:rPr>
              <a:t>  </a:t>
            </a:r>
            <a:r>
              <a:rPr lang="en-US" sz="4400" i="1" smtClean="0">
                <a:sym typeface="Symbol" charset="0"/>
              </a:rPr>
              <a:t>S</a:t>
            </a:r>
            <a:r>
              <a:rPr lang="en-US" sz="4400" baseline="-25000" smtClean="0">
                <a:sym typeface="Symbol" charset="0"/>
              </a:rPr>
              <a:t>u</a:t>
            </a:r>
            <a:r>
              <a:rPr lang="en-US" sz="4400" baseline="30000" smtClean="0">
                <a:sym typeface="Symbol" charset="0"/>
              </a:rPr>
              <a:t>*</a:t>
            </a:r>
            <a:r>
              <a:rPr lang="en-US" sz="4400" smtClean="0">
                <a:sym typeface="Symbol" charset="0"/>
              </a:rPr>
              <a:t>  =   </a:t>
            </a:r>
            <a:r>
              <a:rPr lang="en-US" sz="4400" i="1" smtClean="0">
                <a:sym typeface="Symbol" charset="0"/>
              </a:rPr>
              <a:t>L</a:t>
            </a:r>
            <a:r>
              <a:rPr lang="en-US" sz="4400" baseline="30000" smtClean="0">
                <a:sym typeface="Symbol" charset="0"/>
              </a:rPr>
              <a:t>2</a:t>
            </a:r>
            <a:r>
              <a:rPr lang="en-US" sz="4400" smtClean="0">
                <a:sym typeface="Symbol" charset="0"/>
              </a:rPr>
              <a:t>/2</a:t>
            </a:r>
            <a:r>
              <a:rPr lang="en-US" sz="4400" i="1" smtClean="0">
                <a:sym typeface="Symbol" charset="0"/>
              </a:rPr>
              <a:t>n</a:t>
            </a:r>
            <a:r>
              <a:rPr lang="en-US" sz="4400" smtClean="0">
                <a:sym typeface="Symbol" charset="0"/>
              </a:rPr>
              <a:t>  &gt;  0</a:t>
            </a:r>
            <a:endParaRPr lang="en-US" sz="4400">
              <a:sym typeface="Symbo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4348" y="3882807"/>
            <a:ext cx="154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one small step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3472" y="3752726"/>
            <a:ext cx="14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=</a:t>
            </a:r>
            <a:r>
              <a:rPr lang="en-US" sz="3600" smtClean="0">
                <a:latin typeface="Symbol" charset="2"/>
                <a:cs typeface="Symbol" charset="2"/>
              </a:rPr>
              <a:t>D</a:t>
            </a:r>
            <a:r>
              <a:rPr lang="en-US" sz="3600" smtClean="0"/>
              <a:t>L</a:t>
            </a:r>
            <a:r>
              <a:rPr lang="en-US" sz="3600" baseline="30000" smtClean="0"/>
              <a:t>2</a:t>
            </a:r>
            <a:r>
              <a:rPr lang="en-US" sz="3600" smtClean="0"/>
              <a:t>/2</a:t>
            </a:r>
            <a:endParaRPr lang="en-US" sz="3600"/>
          </a:p>
        </p:txBody>
      </p:sp>
      <p:sp>
        <p:nvSpPr>
          <p:cNvPr id="11" name="TextBox 10"/>
          <p:cNvSpPr txBox="1"/>
          <p:nvPr/>
        </p:nvSpPr>
        <p:spPr>
          <a:xfrm>
            <a:off x="7010400" y="5511800"/>
            <a:ext cx="139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Symbol" charset="2"/>
                <a:cs typeface="Symbol" charset="2"/>
              </a:rPr>
              <a:t>D</a:t>
            </a:r>
            <a:r>
              <a:rPr lang="en-US" sz="2800" smtClean="0"/>
              <a:t>L*=L/n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2628900" y="6426200"/>
            <a:ext cx="322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Constant distance per relaxation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6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1980s </a:t>
            </a:r>
            <a:r>
              <a:rPr lang="mr-IN" smtClean="0"/>
              <a:t>–</a:t>
            </a:r>
            <a:r>
              <a:rPr lang="en-US" smtClean="0"/>
              <a:t>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/>
              <a:t>Global optimization as thermodynamic process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					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7" y="3700423"/>
            <a:ext cx="3304712" cy="1724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8911" y="2426362"/>
            <a:ext cx="55222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Constant thermodynamic speed </a:t>
            </a:r>
            <a:endParaRPr lang="en-US" sz="3200"/>
          </a:p>
        </p:txBody>
      </p:sp>
      <p:sp>
        <p:nvSpPr>
          <p:cNvPr id="11" name="TextBox 10"/>
          <p:cNvSpPr txBox="1"/>
          <p:nvPr/>
        </p:nvSpPr>
        <p:spPr>
          <a:xfrm>
            <a:off x="2716499" y="6126163"/>
            <a:ext cx="564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Worked out runtime implementations for optimal cooling.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044" y="3430982"/>
            <a:ext cx="2867902" cy="1866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43100" y="5517634"/>
            <a:ext cx="283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Macintosh year experiment.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1" y="234950"/>
            <a:ext cx="1346200" cy="11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" y="3308350"/>
            <a:ext cx="3321725" cy="216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7308" y="402519"/>
            <a:ext cx="4101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/>
              <a:t>1980s </a:t>
            </a:r>
            <a:r>
              <a:rPr lang="mr-IN" sz="4400" smtClean="0"/>
              <a:t>–</a:t>
            </a:r>
            <a:r>
              <a:rPr lang="en-US" sz="4400" smtClean="0"/>
              <a:t> Telluride </a:t>
            </a:r>
            <a:endParaRPr lang="en-US" sz="4400"/>
          </a:p>
        </p:txBody>
      </p:sp>
      <p:sp>
        <p:nvSpPr>
          <p:cNvPr id="3" name="TextBox 2"/>
          <p:cNvSpPr txBox="1"/>
          <p:nvPr/>
        </p:nvSpPr>
        <p:spPr>
          <a:xfrm>
            <a:off x="4405524" y="6216803"/>
            <a:ext cx="2626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Bjarne acquires his beard!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359" y="1171960"/>
            <a:ext cx="9144000" cy="1826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3308350"/>
            <a:ext cx="4566326" cy="276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970" y="5651500"/>
            <a:ext cx="103367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5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1990s </a:t>
            </a:r>
            <a:r>
              <a:rPr lang="mr-IN" smtClean="0"/>
              <a:t>–</a:t>
            </a:r>
            <a:r>
              <a:rPr lang="en-US" smtClean="0"/>
              <a:t> Distillation 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4533" y="3111500"/>
            <a:ext cx="4047067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8067" y="16510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1193800"/>
            <a:ext cx="4090907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1600" y="6064934"/>
            <a:ext cx="5139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PEMEX column in Pachuka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6811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75148</TotalTime>
  <Words>421</Words>
  <Application>Microsoft Macintosh PowerPoint</Application>
  <PresentationFormat>On-screen Show (4:3)</PresentationFormat>
  <Paragraphs>140</Paragraphs>
  <Slides>25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Equation</vt:lpstr>
      <vt:lpstr>Chart</vt:lpstr>
      <vt:lpstr>Finite-Time Thermodynamics Through the Ages</vt:lpstr>
      <vt:lpstr>PowerPoint Presentation</vt:lpstr>
      <vt:lpstr>PowerPoint Presentation</vt:lpstr>
      <vt:lpstr>1975 – Bjarne arrives in Chicago </vt:lpstr>
      <vt:lpstr>PowerPoint Presentation</vt:lpstr>
      <vt:lpstr>1980s – Minimum DSu</vt:lpstr>
      <vt:lpstr>1980s – Simulated Annealing</vt:lpstr>
      <vt:lpstr>PowerPoint Presentation</vt:lpstr>
      <vt:lpstr>1990s – Distillation </vt:lpstr>
      <vt:lpstr>2000s – Metagenomics</vt:lpstr>
      <vt:lpstr>2000s – Holliday Junctions</vt:lpstr>
      <vt:lpstr>2010s – Microcalorimetry</vt:lpstr>
      <vt:lpstr>2010s – Quantum Thermodynamics</vt:lpstr>
      <vt:lpstr>2020s</vt:lpstr>
      <vt:lpstr>2020s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Participant List</vt:lpstr>
      <vt:lpstr>Entropy Production for a Small Equilibration</vt:lpstr>
      <vt:lpstr>PowerPoint Presentation</vt:lpstr>
    </vt:vector>
  </TitlesOfParts>
  <Company>San Diego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Salamon</dc:creator>
  <cp:lastModifiedBy>Peter Salamon</cp:lastModifiedBy>
  <cp:revision>87</cp:revision>
  <dcterms:created xsi:type="dcterms:W3CDTF">2022-05-09T20:36:32Z</dcterms:created>
  <dcterms:modified xsi:type="dcterms:W3CDTF">2022-07-02T08:13:27Z</dcterms:modified>
</cp:coreProperties>
</file>