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7" r:id="rId13"/>
    <p:sldId id="268" r:id="rId14"/>
    <p:sldId id="266" r:id="rId15"/>
    <p:sldId id="269" r:id="rId16"/>
    <p:sldId id="270" r:id="rId17"/>
    <p:sldId id="271" r:id="rId18"/>
    <p:sldId id="294" r:id="rId19"/>
    <p:sldId id="282" r:id="rId20"/>
    <p:sldId id="286" r:id="rId21"/>
    <p:sldId id="292" r:id="rId22"/>
    <p:sldId id="291" r:id="rId23"/>
    <p:sldId id="293" r:id="rId24"/>
    <p:sldId id="287" r:id="rId25"/>
    <p:sldId id="288" r:id="rId26"/>
    <p:sldId id="295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B2E1-ABE7-46DB-8AA0-29F1B431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B4881-6D31-43C0-AAAA-13CB26BE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87F2-15A2-4C53-89F4-CD99D6E4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A422-4D46-496B-AF7A-B039BFDF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F273-E3C8-4BBB-99E4-3DA20757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9F7A-E356-4ED5-AC8D-4CD30FF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2E55-E9C6-4356-8FEA-19E0A8BA7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C7FE-9345-450D-9FD2-2D95879A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2BC-BE81-4E9E-B829-6C4CDF0E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B2FC2-BB26-4C4C-8FAE-1038FC6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4CFD3-B0B7-49A8-8654-EBCB6A19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28CD0-43D1-4AEF-AF0C-A6D0F7E1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919F-D8EF-4A55-B7F2-16A3289C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ACAAD-46D5-4876-8976-0B0CB24F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9EC4-B5A0-4A58-85A3-7E3915BB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344B-7494-4861-82CA-C841F49A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31AD-12EC-41C1-A80A-71845DD5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2F4A-5090-47C8-A2AB-4C4073BA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B31B-5218-4556-A043-454CDBC5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8E1E-D2F3-4E08-BF23-F9E3586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E3BB-285C-40AC-91DA-B99D98A1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AF00-8D6E-4501-A6E3-AE26FBBA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9DF0-A95D-472B-9E40-AA373A3A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FC1F-CFA6-4EE6-B1FD-0133E940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407AA-9CE8-4E83-A203-6B20157D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41E3-AD15-416F-92DF-9B106D3F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9E8-6F8F-4CC2-A9D0-A99277E6D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497CB-5F38-477C-ACDE-7863D9E5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B6F81-6A73-41B3-A33C-0BD8C718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05996-2F37-44B2-98A7-C3050321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2672C-2107-4B6B-A37C-12D0AB25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9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4B0D-BAC2-4CEB-A432-77546927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EA6E2-964C-4C79-BBBA-70AD311EF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91108-EBC7-49B5-8232-9B6179F8E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54C32-11F5-49EA-B47B-6BE61F85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D4C6A-6C67-4969-A98E-88CC796E9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3A732-F3B6-43AC-9BA0-D4C603F0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09EC8-4D8D-42A2-9D6A-1A0FF4A9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00A8C-AF71-49DC-94D0-7345D638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DA1D-2123-4FA5-945D-0BCA635C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49461-F59A-42BB-8B6F-167DF8CA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897D9-5272-42B5-9FAC-80D2302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89AE3-1ADC-458D-8365-AA6C47D9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0DBBC-6A60-4D2C-A835-8C665879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A9E42-878C-4154-9DC6-1CA28D7E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7D39A-C3B2-4AE7-B730-83ADD8DB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EC15-0442-4530-BCC0-BA008FF4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6250-5F2A-4F83-83C1-C619BEDF3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54A4E-2A07-4FCA-958C-C171AACD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2B42-42D7-4E70-AB84-D5FDE145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D67F-D8B2-4B70-A43C-03757030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51C80-0D7E-4832-BA1B-15047C9F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194-D816-43E1-A6FF-6FFF9481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2D8A4-62D4-4140-A064-9EB5E1BCE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9881A-201E-4BFD-9B2D-49D0A21D2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B474D-2023-4577-9A42-5B7150C8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1CA6F-7842-4A78-BB30-0ADC752C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FD97A-BE9B-4665-8C54-04DE9601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1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880B0-7FB1-4885-814E-F59D5C56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A52BF-90D4-4C61-A095-A8F123A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7A5C8-6B50-43B6-9CBB-F19809928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6A60-667C-45EF-B973-D58BC95DD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DBFE-31EB-42F6-9DA3-3C5582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753A5-45FE-4C46-B78F-F919090D1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F27E-DB2D-4B2B-B9E6-D3BF22C2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C374-C284-40B8-B540-B9134B2C0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522"/>
            <a:ext cx="9144000" cy="2387600"/>
          </a:xfrm>
        </p:spPr>
        <p:txBody>
          <a:bodyPr/>
          <a:lstStyle/>
          <a:p>
            <a:r>
              <a:rPr lang="en-US" dirty="0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B96CD-4EF3-4C96-98C2-888878A92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8923"/>
            <a:ext cx="9144000" cy="98284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Prof. Bjarne Andresen</a:t>
            </a:r>
          </a:p>
          <a:p>
            <a:r>
              <a:rPr lang="en-US" dirty="0"/>
              <a:t>Visits to India during 2008 and 2017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B11D392-820A-4A95-B74D-D1447AD0A3CC}"/>
              </a:ext>
            </a:extLst>
          </p:cNvPr>
          <p:cNvSpPr txBox="1">
            <a:spLocks/>
          </p:cNvSpPr>
          <p:nvPr/>
        </p:nvSpPr>
        <p:spPr>
          <a:xfrm>
            <a:off x="1524000" y="4853680"/>
            <a:ext cx="9144000" cy="1727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</a:t>
            </a:r>
          </a:p>
          <a:p>
            <a:r>
              <a:rPr lang="en-US" dirty="0"/>
              <a:t>Dr. Vijay M. Tangde</a:t>
            </a:r>
          </a:p>
          <a:p>
            <a:r>
              <a:rPr lang="en-US" dirty="0"/>
              <a:t>Department of Chemistry</a:t>
            </a:r>
          </a:p>
          <a:p>
            <a:r>
              <a:rPr lang="en-US" dirty="0"/>
              <a:t>Rashtrasant Tukadoji Maharaj Nagpur University, Nagpur</a:t>
            </a:r>
          </a:p>
        </p:txBody>
      </p:sp>
    </p:spTree>
    <p:extLst>
      <p:ext uri="{BB962C8B-B14F-4D97-AF65-F5344CB8AC3E}">
        <p14:creationId xmlns:p14="http://schemas.microsoft.com/office/powerpoint/2010/main" val="235264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9">
            <a:extLst>
              <a:ext uri="{FF2B5EF4-FFF2-40B4-BE49-F238E27FC236}">
                <a16:creationId xmlns:a16="http://schemas.microsoft.com/office/drawing/2014/main" id="{06BD4825-5C4E-4EE9-91FB-6C31BBD3E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10609263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5D20C-5C14-4DDE-849B-8C5B60A530BC}"/>
              </a:ext>
            </a:extLst>
          </p:cNvPr>
          <p:cNvSpPr txBox="1"/>
          <p:nvPr/>
        </p:nvSpPr>
        <p:spPr>
          <a:xfrm>
            <a:off x="1024096" y="5705856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delivering Keynote Address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</p:spTree>
    <p:extLst>
      <p:ext uri="{BB962C8B-B14F-4D97-AF65-F5344CB8AC3E}">
        <p14:creationId xmlns:p14="http://schemas.microsoft.com/office/powerpoint/2010/main" val="242542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20 AM">
            <a:extLst>
              <a:ext uri="{FF2B5EF4-FFF2-40B4-BE49-F238E27FC236}">
                <a16:creationId xmlns:a16="http://schemas.microsoft.com/office/drawing/2014/main" id="{8EB1C292-F904-4764-A0F8-18E6BDFF60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892368-3117-492C-BB0D-F3DDB9415183}"/>
              </a:ext>
            </a:extLst>
          </p:cNvPr>
          <p:cNvSpPr txBox="1"/>
          <p:nvPr/>
        </p:nvSpPr>
        <p:spPr>
          <a:xfrm>
            <a:off x="813784" y="5705856"/>
            <a:ext cx="1037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beautiful view of Swaminarayan Temple in Nagpur</a:t>
            </a:r>
          </a:p>
        </p:txBody>
      </p:sp>
    </p:spTree>
    <p:extLst>
      <p:ext uri="{BB962C8B-B14F-4D97-AF65-F5344CB8AC3E}">
        <p14:creationId xmlns:p14="http://schemas.microsoft.com/office/powerpoint/2010/main" val="338549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11 AM (1)">
            <a:extLst>
              <a:ext uri="{FF2B5EF4-FFF2-40B4-BE49-F238E27FC236}">
                <a16:creationId xmlns:a16="http://schemas.microsoft.com/office/drawing/2014/main" id="{856FBDDE-EC1A-4DAB-AC4C-03C039A05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0"/>
            <a:ext cx="9153525" cy="5367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52877E-AC3D-4D91-AF98-99DE960EAA57}"/>
              </a:ext>
            </a:extLst>
          </p:cNvPr>
          <p:cNvSpPr txBox="1"/>
          <p:nvPr/>
        </p:nvSpPr>
        <p:spPr>
          <a:xfrm>
            <a:off x="813784" y="5705856"/>
            <a:ext cx="1037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to Swaminarayan Temple with Prof. A. A. </a:t>
            </a:r>
            <a:r>
              <a:rPr lang="en-US" dirty="0" err="1"/>
              <a:t>Bhalekar</a:t>
            </a:r>
            <a:r>
              <a:rPr lang="en-US" dirty="0"/>
              <a:t> and Dr. V. M. Tangde during his visit to Nagpur in 2017.</a:t>
            </a:r>
          </a:p>
        </p:txBody>
      </p:sp>
    </p:spTree>
    <p:extLst>
      <p:ext uri="{BB962C8B-B14F-4D97-AF65-F5344CB8AC3E}">
        <p14:creationId xmlns:p14="http://schemas.microsoft.com/office/powerpoint/2010/main" val="152415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11 AM">
            <a:extLst>
              <a:ext uri="{FF2B5EF4-FFF2-40B4-BE49-F238E27FC236}">
                <a16:creationId xmlns:a16="http://schemas.microsoft.com/office/drawing/2014/main" id="{3EF29E96-195C-40B4-945C-00C6DE6D9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0"/>
            <a:ext cx="9153525" cy="5563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74261-419D-461B-972D-9CEAC2805C8A}"/>
              </a:ext>
            </a:extLst>
          </p:cNvPr>
          <p:cNvSpPr txBox="1"/>
          <p:nvPr/>
        </p:nvSpPr>
        <p:spPr>
          <a:xfrm>
            <a:off x="0" y="570585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Family photo </a:t>
            </a:r>
          </a:p>
          <a:p>
            <a:pPr algn="ctr"/>
            <a:r>
              <a:rPr lang="en-US" dirty="0"/>
              <a:t>From left, Dr. V. Tangde, Mrs. A. </a:t>
            </a:r>
            <a:r>
              <a:rPr lang="en-US" dirty="0" err="1"/>
              <a:t>Bhalekar</a:t>
            </a:r>
            <a:r>
              <a:rPr lang="en-US" dirty="0"/>
              <a:t>, Prof. A. </a:t>
            </a:r>
            <a:r>
              <a:rPr lang="en-US" dirty="0" err="1"/>
              <a:t>Bhalekar</a:t>
            </a:r>
            <a:r>
              <a:rPr lang="en-US" dirty="0"/>
              <a:t>, Mrs. D. Tangde, Ms. Nabha Tangde and Prof. B. Andresen. </a:t>
            </a:r>
          </a:p>
        </p:txBody>
      </p:sp>
    </p:spTree>
    <p:extLst>
      <p:ext uri="{BB962C8B-B14F-4D97-AF65-F5344CB8AC3E}">
        <p14:creationId xmlns:p14="http://schemas.microsoft.com/office/powerpoint/2010/main" val="321132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10 AM">
            <a:extLst>
              <a:ext uri="{FF2B5EF4-FFF2-40B4-BE49-F238E27FC236}">
                <a16:creationId xmlns:a16="http://schemas.microsoft.com/office/drawing/2014/main" id="{E7BE1BE9-64F5-4929-A0DB-E2297E1B3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9F102-8372-4192-A262-FF0DED61C153}"/>
              </a:ext>
            </a:extLst>
          </p:cNvPr>
          <p:cNvSpPr txBox="1"/>
          <p:nvPr/>
        </p:nvSpPr>
        <p:spPr>
          <a:xfrm>
            <a:off x="1024096" y="5705856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visited Nagpur in August 2017. Dinner with family members of Prof. A. A. </a:t>
            </a:r>
            <a:r>
              <a:rPr lang="en-US" dirty="0" err="1"/>
              <a:t>Bhalekar</a:t>
            </a:r>
            <a:r>
              <a:rPr lang="en-US" dirty="0"/>
              <a:t> and Dr. V. M. Tangde (Student of Prof. A. A. </a:t>
            </a:r>
            <a:r>
              <a:rPr lang="en-US" dirty="0" err="1"/>
              <a:t>Bhalekar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1624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12 AM (1)">
            <a:extLst>
              <a:ext uri="{FF2B5EF4-FFF2-40B4-BE49-F238E27FC236}">
                <a16:creationId xmlns:a16="http://schemas.microsoft.com/office/drawing/2014/main" id="{5B82EE8E-AF25-468D-87D6-F40B939EF06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4"/>
          <a:stretch/>
        </p:blipFill>
        <p:spPr>
          <a:xfrm>
            <a:off x="0" y="0"/>
            <a:ext cx="12192000" cy="3721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56AB7-71F4-427A-8158-230D6CED606A}"/>
              </a:ext>
            </a:extLst>
          </p:cNvPr>
          <p:cNvSpPr txBox="1"/>
          <p:nvPr/>
        </p:nvSpPr>
        <p:spPr>
          <a:xfrm>
            <a:off x="-152398" y="3902815"/>
            <a:ext cx="5303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Family photo </a:t>
            </a:r>
          </a:p>
          <a:p>
            <a:pPr algn="ctr"/>
            <a:r>
              <a:rPr lang="en-US" dirty="0"/>
              <a:t>Dinner – A typically Indian (Rajasthani Thali (plate)) at local restaurant.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869BA-22F5-46B4-BF33-809B0556A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60470" r="39624" b="3474"/>
          <a:stretch/>
        </p:blipFill>
        <p:spPr>
          <a:xfrm>
            <a:off x="5267459" y="3721994"/>
            <a:ext cx="6819361" cy="31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12 AM">
            <a:extLst>
              <a:ext uri="{FF2B5EF4-FFF2-40B4-BE49-F238E27FC236}">
                <a16:creationId xmlns:a16="http://schemas.microsoft.com/office/drawing/2014/main" id="{BCBD403B-7D17-4AB0-9C75-452E1B6BE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8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8FD53-77CA-4BA5-9E9E-B29594EFA7CF}"/>
              </a:ext>
            </a:extLst>
          </p:cNvPr>
          <p:cNvSpPr txBox="1"/>
          <p:nvPr/>
        </p:nvSpPr>
        <p:spPr>
          <a:xfrm>
            <a:off x="0" y="570585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Prof. B. Andresen with my daughter (Nabha Tangde). </a:t>
            </a:r>
          </a:p>
        </p:txBody>
      </p:sp>
    </p:spTree>
    <p:extLst>
      <p:ext uri="{BB962C8B-B14F-4D97-AF65-F5344CB8AC3E}">
        <p14:creationId xmlns:p14="http://schemas.microsoft.com/office/powerpoint/2010/main" val="311017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13 AM (1)">
            <a:extLst>
              <a:ext uri="{FF2B5EF4-FFF2-40B4-BE49-F238E27FC236}">
                <a16:creationId xmlns:a16="http://schemas.microsoft.com/office/drawing/2014/main" id="{ECE114AA-7337-4ED2-B445-7C21B9AF2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0"/>
            <a:ext cx="9153525" cy="5769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5939F-5A4F-4007-B5EB-05CFDAAC1721}"/>
              </a:ext>
            </a:extLst>
          </p:cNvPr>
          <p:cNvSpPr txBox="1"/>
          <p:nvPr/>
        </p:nvSpPr>
        <p:spPr>
          <a:xfrm>
            <a:off x="1024096" y="5705856"/>
            <a:ext cx="101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to Lord Ram Temple at </a:t>
            </a:r>
            <a:r>
              <a:rPr lang="en-US" dirty="0" err="1"/>
              <a:t>Ramtek</a:t>
            </a:r>
            <a:r>
              <a:rPr lang="en-US" dirty="0"/>
              <a:t>. This temple is actually a fort built at a very high hill which is near by 40 km from Nagpur. </a:t>
            </a:r>
            <a:r>
              <a:rPr lang="en-US" dirty="0" err="1"/>
              <a:t>Ramtek</a:t>
            </a:r>
            <a:r>
              <a:rPr lang="en-US" dirty="0"/>
              <a:t> is a famous religious place. A photo taken from the top most point of the temple.</a:t>
            </a:r>
          </a:p>
        </p:txBody>
      </p:sp>
    </p:spTree>
    <p:extLst>
      <p:ext uri="{BB962C8B-B14F-4D97-AF65-F5344CB8AC3E}">
        <p14:creationId xmlns:p14="http://schemas.microsoft.com/office/powerpoint/2010/main" val="388124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D2B60-211A-4CBF-8A13-095F7EF4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048499" cy="528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17A06-EBE6-4774-8F80-B0F5AC15F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0"/>
            <a:ext cx="51435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78080-AC4A-4529-8063-271C65E88FD2}"/>
              </a:ext>
            </a:extLst>
          </p:cNvPr>
          <p:cNvSpPr txBox="1"/>
          <p:nvPr/>
        </p:nvSpPr>
        <p:spPr>
          <a:xfrm>
            <a:off x="71598" y="5286373"/>
            <a:ext cx="69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Guest lecture by Prof. B. Andresen at the Department of Chemistry, Rashtrasant Tukadoji Maharaj Nagpur University in 2017.</a:t>
            </a:r>
          </a:p>
        </p:txBody>
      </p:sp>
    </p:spTree>
    <p:extLst>
      <p:ext uri="{BB962C8B-B14F-4D97-AF65-F5344CB8AC3E}">
        <p14:creationId xmlns:p14="http://schemas.microsoft.com/office/powerpoint/2010/main" val="142056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6.22 AM (1)">
            <a:extLst>
              <a:ext uri="{FF2B5EF4-FFF2-40B4-BE49-F238E27FC236}">
                <a16:creationId xmlns:a16="http://schemas.microsoft.com/office/drawing/2014/main" id="{F5961DE1-8F06-4FA8-8BE2-434C57561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9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74526F-A285-475A-AD24-18F59B05FF20}"/>
              </a:ext>
            </a:extLst>
          </p:cNvPr>
          <p:cNvSpPr txBox="1"/>
          <p:nvPr/>
        </p:nvSpPr>
        <p:spPr>
          <a:xfrm>
            <a:off x="1024096" y="5705856"/>
            <a:ext cx="101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Visit to M.Sc. Physical Chemistry Laboratory. Students of Physical Chemistry M.Sc.</a:t>
            </a:r>
          </a:p>
        </p:txBody>
      </p:sp>
    </p:spTree>
    <p:extLst>
      <p:ext uri="{BB962C8B-B14F-4D97-AF65-F5344CB8AC3E}">
        <p14:creationId xmlns:p14="http://schemas.microsoft.com/office/powerpoint/2010/main" val="273011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494321-D488-49A0-8F2D-F329333CEFF3}"/>
              </a:ext>
            </a:extLst>
          </p:cNvPr>
          <p:cNvSpPr txBox="1"/>
          <p:nvPr/>
        </p:nvSpPr>
        <p:spPr>
          <a:xfrm>
            <a:off x="1024096" y="5873124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Welcome of Prof. B. Andresen by Prof. A. A. </a:t>
            </a:r>
            <a:r>
              <a:rPr lang="en-US" dirty="0" err="1"/>
              <a:t>Bhalekar</a:t>
            </a:r>
            <a:r>
              <a:rPr lang="en-US" dirty="0"/>
              <a:t>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2C69F-E0A6-4667-95DF-7E88ECB5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57" y="0"/>
            <a:ext cx="8809686" cy="58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7.58 AM">
            <a:extLst>
              <a:ext uri="{FF2B5EF4-FFF2-40B4-BE49-F238E27FC236}">
                <a16:creationId xmlns:a16="http://schemas.microsoft.com/office/drawing/2014/main" id="{6B633942-B067-4343-8A90-2A8F83F6E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8.04 AM">
            <a:extLst>
              <a:ext uri="{FF2B5EF4-FFF2-40B4-BE49-F238E27FC236}">
                <a16:creationId xmlns:a16="http://schemas.microsoft.com/office/drawing/2014/main" id="{C3C28ECA-DEDA-4C8B-96C1-ED27DB1C1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37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DA11B-FC39-4C9C-B54B-78C7AC647BDE}"/>
              </a:ext>
            </a:extLst>
          </p:cNvPr>
          <p:cNvSpPr txBox="1"/>
          <p:nvPr/>
        </p:nvSpPr>
        <p:spPr>
          <a:xfrm>
            <a:off x="1024096" y="5537915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Introduction of Prof. B. Andresen by Prof. A. A. </a:t>
            </a:r>
            <a:r>
              <a:rPr lang="en-US" dirty="0" err="1"/>
              <a:t>Bhalekar</a:t>
            </a:r>
            <a:r>
              <a:rPr lang="en-US" dirty="0"/>
              <a:t> to the audience at the Department of Chemistry, Rashtrasant Tukadoji Maharaj Nagpur University, Nagpur during August 2017.</a:t>
            </a:r>
          </a:p>
        </p:txBody>
      </p:sp>
    </p:spTree>
    <p:extLst>
      <p:ext uri="{BB962C8B-B14F-4D97-AF65-F5344CB8AC3E}">
        <p14:creationId xmlns:p14="http://schemas.microsoft.com/office/powerpoint/2010/main" val="114280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8.03 AM">
            <a:extLst>
              <a:ext uri="{FF2B5EF4-FFF2-40B4-BE49-F238E27FC236}">
                <a16:creationId xmlns:a16="http://schemas.microsoft.com/office/drawing/2014/main" id="{2F94F65E-32D1-44C2-A677-179EB3C29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02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C7C29-0700-408C-97EB-E1A0E27E0CAA}"/>
              </a:ext>
            </a:extLst>
          </p:cNvPr>
          <p:cNvSpPr txBox="1"/>
          <p:nvPr/>
        </p:nvSpPr>
        <p:spPr>
          <a:xfrm>
            <a:off x="1140006" y="5602310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 address of Prof. B. Andresen to the audience at the Department of Chemistry, Rashtrasant Tukadoji Maharaj Nagpur University, Nagpur during August 2017.</a:t>
            </a:r>
          </a:p>
        </p:txBody>
      </p:sp>
    </p:spTree>
    <p:extLst>
      <p:ext uri="{BB962C8B-B14F-4D97-AF65-F5344CB8AC3E}">
        <p14:creationId xmlns:p14="http://schemas.microsoft.com/office/powerpoint/2010/main" val="27469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8.05 AM">
            <a:extLst>
              <a:ext uri="{FF2B5EF4-FFF2-40B4-BE49-F238E27FC236}">
                <a16:creationId xmlns:a16="http://schemas.microsoft.com/office/drawing/2014/main" id="{D9137ABF-4970-4364-8D40-3542F1D5C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8693" cy="6858000"/>
          </a:xfrm>
          <a:prstGeom prst="rect">
            <a:avLst/>
          </a:prstGeom>
        </p:spPr>
      </p:pic>
      <p:pic>
        <p:nvPicPr>
          <p:cNvPr id="4" name="Picture 3" descr="WhatsApp Image 2022-04-11 at 7.38.02 AM">
            <a:extLst>
              <a:ext uri="{FF2B5EF4-FFF2-40B4-BE49-F238E27FC236}">
                <a16:creationId xmlns:a16="http://schemas.microsoft.com/office/drawing/2014/main" id="{0B5F3BE1-7A81-45FC-9A35-89418C48F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0"/>
            <a:ext cx="4426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7.59 AM">
            <a:extLst>
              <a:ext uri="{FF2B5EF4-FFF2-40B4-BE49-F238E27FC236}">
                <a16:creationId xmlns:a16="http://schemas.microsoft.com/office/drawing/2014/main" id="{AFF52232-4864-4EED-A8DB-D975A36E3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93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8BE3A-4C08-4F93-ACA3-E1A25B68134D}"/>
              </a:ext>
            </a:extLst>
          </p:cNvPr>
          <p:cNvSpPr txBox="1"/>
          <p:nvPr/>
        </p:nvSpPr>
        <p:spPr>
          <a:xfrm>
            <a:off x="1024096" y="5431536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Felicitation of Prof. B. Andresen by Prof. A. A. </a:t>
            </a:r>
            <a:r>
              <a:rPr lang="en-US" dirty="0" err="1"/>
              <a:t>Bhalekar</a:t>
            </a:r>
            <a:r>
              <a:rPr lang="en-US" dirty="0"/>
              <a:t> at the Department of Chemistry, Rashtrasant Tukadoji Maharaj Nagpur University, Nagpur during August 2017.</a:t>
            </a:r>
          </a:p>
        </p:txBody>
      </p:sp>
    </p:spTree>
    <p:extLst>
      <p:ext uri="{BB962C8B-B14F-4D97-AF65-F5344CB8AC3E}">
        <p14:creationId xmlns:p14="http://schemas.microsoft.com/office/powerpoint/2010/main" val="311215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2-04-11 at 7.38.01 AM (1)">
            <a:extLst>
              <a:ext uri="{FF2B5EF4-FFF2-40B4-BE49-F238E27FC236}">
                <a16:creationId xmlns:a16="http://schemas.microsoft.com/office/drawing/2014/main" id="{C189AED8-963C-4738-9D30-A26AA94D8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8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E9F0B-45B9-4BEE-B8AD-26EB0F004E68}"/>
              </a:ext>
            </a:extLst>
          </p:cNvPr>
          <p:cNvSpPr txBox="1"/>
          <p:nvPr/>
        </p:nvSpPr>
        <p:spPr>
          <a:xfrm>
            <a:off x="1152884" y="5924282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Guest lecture by Prof. B. Andresen at the Department of Chemistry, Rashtrasant Tukadoji Maharaj Nagpur University, Nagpur during August 2017.</a:t>
            </a:r>
          </a:p>
        </p:txBody>
      </p:sp>
    </p:spTree>
    <p:extLst>
      <p:ext uri="{BB962C8B-B14F-4D97-AF65-F5344CB8AC3E}">
        <p14:creationId xmlns:p14="http://schemas.microsoft.com/office/powerpoint/2010/main" val="338825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BD925-2EF2-4ED2-A49A-8B12A6A0E443}"/>
              </a:ext>
            </a:extLst>
          </p:cNvPr>
          <p:cNvSpPr/>
          <p:nvPr/>
        </p:nvSpPr>
        <p:spPr>
          <a:xfrm>
            <a:off x="2202288" y="2253802"/>
            <a:ext cx="727656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1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2409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2">
            <a:extLst>
              <a:ext uri="{FF2B5EF4-FFF2-40B4-BE49-F238E27FC236}">
                <a16:creationId xmlns:a16="http://schemas.microsoft.com/office/drawing/2014/main" id="{4D6C3137-6140-4298-9F06-BFC9FA82F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0"/>
            <a:ext cx="10186987" cy="5687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36994-C8DE-4760-B422-1381C3311FD0}"/>
              </a:ext>
            </a:extLst>
          </p:cNvPr>
          <p:cNvSpPr txBox="1"/>
          <p:nvPr/>
        </p:nvSpPr>
        <p:spPr>
          <a:xfrm>
            <a:off x="1001713" y="5788152"/>
            <a:ext cx="101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with Prof. </a:t>
            </a:r>
            <a:r>
              <a:rPr lang="en-US" dirty="0" err="1"/>
              <a:t>Tapan</a:t>
            </a:r>
            <a:r>
              <a:rPr lang="en-US" dirty="0"/>
              <a:t> Chakravarty, Dr. Parashar (Pro Vice Chancellor), David </a:t>
            </a:r>
            <a:r>
              <a:rPr lang="en-US" dirty="0" err="1"/>
              <a:t>Jou</a:t>
            </a:r>
            <a:r>
              <a:rPr lang="en-US" dirty="0"/>
              <a:t>  and other guest speaker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</p:spTree>
    <p:extLst>
      <p:ext uri="{BB962C8B-B14F-4D97-AF65-F5344CB8AC3E}">
        <p14:creationId xmlns:p14="http://schemas.microsoft.com/office/powerpoint/2010/main" val="326279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3">
            <a:extLst>
              <a:ext uri="{FF2B5EF4-FFF2-40B4-BE49-F238E27FC236}">
                <a16:creationId xmlns:a16="http://schemas.microsoft.com/office/drawing/2014/main" id="{D02D1B93-0710-455A-90AF-0522D8AAB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0"/>
            <a:ext cx="10621963" cy="5385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79B69-6704-462B-9D86-D1784C88BB46}"/>
              </a:ext>
            </a:extLst>
          </p:cNvPr>
          <p:cNvSpPr txBox="1"/>
          <p:nvPr/>
        </p:nvSpPr>
        <p:spPr>
          <a:xfrm>
            <a:off x="929576" y="5504688"/>
            <a:ext cx="101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with Prof. D. V. S. Jain (President of the Indian Thermodynamics Society)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</p:spTree>
    <p:extLst>
      <p:ext uri="{BB962C8B-B14F-4D97-AF65-F5344CB8AC3E}">
        <p14:creationId xmlns:p14="http://schemas.microsoft.com/office/powerpoint/2010/main" val="1978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4">
            <a:extLst>
              <a:ext uri="{FF2B5EF4-FFF2-40B4-BE49-F238E27FC236}">
                <a16:creationId xmlns:a16="http://schemas.microsoft.com/office/drawing/2014/main" id="{39DDE425-97BC-43A2-8B8C-230A39050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0"/>
            <a:ext cx="10163175" cy="5477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1B56E0-4379-4E1D-8495-DB5D0DED7121}"/>
              </a:ext>
            </a:extLst>
          </p:cNvPr>
          <p:cNvSpPr txBox="1"/>
          <p:nvPr/>
        </p:nvSpPr>
        <p:spPr>
          <a:xfrm>
            <a:off x="1103312" y="5733288"/>
            <a:ext cx="101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with Prof. H. D. </a:t>
            </a:r>
            <a:r>
              <a:rPr lang="en-US" dirty="0" err="1"/>
              <a:t>Juneja</a:t>
            </a:r>
            <a:r>
              <a:rPr lang="en-US" dirty="0"/>
              <a:t> (Head of the Department of Chemistry) and Professor </a:t>
            </a:r>
            <a:r>
              <a:rPr lang="en-US" dirty="0" err="1"/>
              <a:t>Ahluvalia</a:t>
            </a:r>
            <a:r>
              <a:rPr lang="en-US" dirty="0"/>
              <a:t>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</p:spTree>
    <p:extLst>
      <p:ext uri="{BB962C8B-B14F-4D97-AF65-F5344CB8AC3E}">
        <p14:creationId xmlns:p14="http://schemas.microsoft.com/office/powerpoint/2010/main" val="346406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5">
            <a:extLst>
              <a:ext uri="{FF2B5EF4-FFF2-40B4-BE49-F238E27FC236}">
                <a16:creationId xmlns:a16="http://schemas.microsoft.com/office/drawing/2014/main" id="{68E1B2A6-6088-4CE2-8878-D38D6C29D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0"/>
            <a:ext cx="10410825" cy="5358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1C6D2E-D894-4AA9-A331-653F61506F8F}"/>
              </a:ext>
            </a:extLst>
          </p:cNvPr>
          <p:cNvSpPr txBox="1"/>
          <p:nvPr/>
        </p:nvSpPr>
        <p:spPr>
          <a:xfrm>
            <a:off x="1024096" y="5705856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delivering Keynote address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</p:spTree>
    <p:extLst>
      <p:ext uri="{BB962C8B-B14F-4D97-AF65-F5344CB8AC3E}">
        <p14:creationId xmlns:p14="http://schemas.microsoft.com/office/powerpoint/2010/main" val="316231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6">
            <a:extLst>
              <a:ext uri="{FF2B5EF4-FFF2-40B4-BE49-F238E27FC236}">
                <a16:creationId xmlns:a16="http://schemas.microsoft.com/office/drawing/2014/main" id="{8D11D009-75FD-42B2-83D3-A2BA78A1D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9931400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AB12E-3C7D-447A-92FE-F2987A42537E}"/>
              </a:ext>
            </a:extLst>
          </p:cNvPr>
          <p:cNvSpPr txBox="1"/>
          <p:nvPr/>
        </p:nvSpPr>
        <p:spPr>
          <a:xfrm>
            <a:off x="1103312" y="5733288"/>
            <a:ext cx="101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 of memento to Prof. B. Andresen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2008.</a:t>
            </a:r>
          </a:p>
        </p:txBody>
      </p:sp>
    </p:spTree>
    <p:extLst>
      <p:ext uri="{BB962C8B-B14F-4D97-AF65-F5344CB8AC3E}">
        <p14:creationId xmlns:p14="http://schemas.microsoft.com/office/powerpoint/2010/main" val="117325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7">
            <a:extLst>
              <a:ext uri="{FF2B5EF4-FFF2-40B4-BE49-F238E27FC236}">
                <a16:creationId xmlns:a16="http://schemas.microsoft.com/office/drawing/2014/main" id="{8259CE5D-51E2-43EE-86A0-EE94724D6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10083800" cy="5367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0BC3E-A003-4F51-B952-B8A61C2A74E9}"/>
              </a:ext>
            </a:extLst>
          </p:cNvPr>
          <p:cNvSpPr txBox="1"/>
          <p:nvPr/>
        </p:nvSpPr>
        <p:spPr>
          <a:xfrm>
            <a:off x="1103312" y="5733288"/>
            <a:ext cx="101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Felicitation of Prof. B. Andresen by Prof. G. S. Natarajan at the 3</a:t>
            </a:r>
            <a:r>
              <a:rPr lang="en-US" baseline="30000" dirty="0"/>
              <a:t>rd</a:t>
            </a:r>
            <a:r>
              <a:rPr lang="en-US" dirty="0"/>
              <a:t> National Conference on Thermodynamics of Chemical and Biological Systems (NCTCBS-2008) at Nagpur during October 2008 also you see my student Dr </a:t>
            </a:r>
            <a:r>
              <a:rPr lang="en-US"/>
              <a:t>Seema Rawat.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9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jarne Andresen_8">
            <a:extLst>
              <a:ext uri="{FF2B5EF4-FFF2-40B4-BE49-F238E27FC236}">
                <a16:creationId xmlns:a16="http://schemas.microsoft.com/office/drawing/2014/main" id="{214507C3-4493-4EC8-AA0E-AA6CF0416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0"/>
            <a:ext cx="10147300" cy="5409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3E405-481F-4685-AD1C-F68B32E9BD7C}"/>
              </a:ext>
            </a:extLst>
          </p:cNvPr>
          <p:cNvSpPr txBox="1"/>
          <p:nvPr/>
        </p:nvSpPr>
        <p:spPr>
          <a:xfrm>
            <a:off x="1103312" y="5733288"/>
            <a:ext cx="101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B. Andresen and Prof. G. S. Natarajan – An informal discussion.</a:t>
            </a:r>
          </a:p>
        </p:txBody>
      </p:sp>
    </p:spTree>
    <p:extLst>
      <p:ext uri="{BB962C8B-B14F-4D97-AF65-F5344CB8AC3E}">
        <p14:creationId xmlns:p14="http://schemas.microsoft.com/office/powerpoint/2010/main" val="28753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714</Words>
  <Application>Microsoft Office PowerPoint</Application>
  <PresentationFormat>Widescreen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Vijay Tangde</dc:creator>
  <cp:lastModifiedBy>Anil Bhalekar</cp:lastModifiedBy>
  <cp:revision>17</cp:revision>
  <dcterms:created xsi:type="dcterms:W3CDTF">2022-04-11T10:48:47Z</dcterms:created>
  <dcterms:modified xsi:type="dcterms:W3CDTF">2022-05-25T03:52:32Z</dcterms:modified>
</cp:coreProperties>
</file>