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97" r:id="rId2"/>
    <p:sldId id="334" r:id="rId3"/>
    <p:sldId id="403" r:id="rId4"/>
    <p:sldId id="404" r:id="rId5"/>
    <p:sldId id="340" r:id="rId6"/>
    <p:sldId id="364" r:id="rId7"/>
    <p:sldId id="365" r:id="rId8"/>
    <p:sldId id="386" r:id="rId9"/>
    <p:sldId id="405" r:id="rId10"/>
    <p:sldId id="366" r:id="rId11"/>
    <p:sldId id="389" r:id="rId12"/>
    <p:sldId id="406" r:id="rId13"/>
    <p:sldId id="407" r:id="rId14"/>
    <p:sldId id="377" r:id="rId15"/>
    <p:sldId id="260" r:id="rId16"/>
    <p:sldId id="378" r:id="rId17"/>
    <p:sldId id="372" r:id="rId18"/>
    <p:sldId id="263" r:id="rId19"/>
    <p:sldId id="380" r:id="rId20"/>
    <p:sldId id="379" r:id="rId21"/>
    <p:sldId id="264" r:id="rId22"/>
    <p:sldId id="381" r:id="rId23"/>
    <p:sldId id="392" r:id="rId24"/>
    <p:sldId id="394" r:id="rId25"/>
    <p:sldId id="395" r:id="rId26"/>
    <p:sldId id="408" r:id="rId27"/>
    <p:sldId id="409" r:id="rId28"/>
    <p:sldId id="410" r:id="rId29"/>
    <p:sldId id="411" r:id="rId30"/>
    <p:sldId id="300" r:id="rId31"/>
    <p:sldId id="353" r:id="rId32"/>
    <p:sldId id="315" r:id="rId33"/>
    <p:sldId id="316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F00"/>
    <a:srgbClr val="D9C46D"/>
    <a:srgbClr val="001852"/>
    <a:srgbClr val="C1CAD9"/>
    <a:srgbClr val="B18A1C"/>
    <a:srgbClr val="263E72"/>
    <a:srgbClr val="EFE7C1"/>
    <a:srgbClr val="536792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30" autoAdjust="0"/>
    <p:restoredTop sz="94687"/>
  </p:normalViewPr>
  <p:slideViewPr>
    <p:cSldViewPr snapToGrid="0" snapToObjects="1">
      <p:cViewPr varScale="1">
        <p:scale>
          <a:sx n="80" d="100"/>
          <a:sy n="80" d="100"/>
        </p:scale>
        <p:origin x="1440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F7D048-571D-9248-BCF2-2D079D13D1C3}" type="datetimeFigureOut">
              <a:rPr lang="en-US" smtClean="0"/>
              <a:t>6/3/22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C4A3DF-DF69-0A41-8A9E-CF1A920126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9959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3D3992-681A-CA4D-9244-BA5D0286FFA0}" type="datetimeFigureOut">
              <a:rPr lang="en-US" smtClean="0"/>
              <a:t>6/3/22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FAC957-E01B-0C4F-9E43-38B8509D87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52123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C47167-7A81-6A45-8437-4F0628520B48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990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C47167-7A81-6A45-8437-4F0628520B48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264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C47167-7A81-6A45-8437-4F0628520B48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4217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28C076-3152-F147-8EFA-781CCCD31D72}" type="slidenum">
              <a:rPr lang="en-US"/>
              <a:pPr/>
              <a:t>30</a:t>
            </a:fld>
            <a:endParaRPr lang="en-US"/>
          </a:p>
        </p:txBody>
      </p:sp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7700" y="0"/>
            <a:ext cx="7696199" cy="2095500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b="1" kern="1200" cap="none" spc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ook Antiqua"/>
                <a:ea typeface="+mj-ea"/>
                <a:cs typeface="Book Antiqua"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6121" y="47595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b="1" kern="120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ook Antiqua"/>
                <a:ea typeface="+mn-ea"/>
                <a:cs typeface="Book Antiqu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Book Antiqua"/>
              </a:defRPr>
            </a:lvl1pPr>
          </a:lstStyle>
          <a:p>
            <a:fld id="{11851B7C-4860-AC4A-92E6-5F4F67F03FA3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5875" y="604"/>
            <a:ext cx="9128125" cy="820133"/>
          </a:xfrm>
          <a:prstGeom prst="rect">
            <a:avLst/>
          </a:prstGeom>
          <a:gradFill flip="none" rotWithShape="1">
            <a:gsLst>
              <a:gs pos="92000">
                <a:schemeClr val="bg1"/>
              </a:gs>
              <a:gs pos="0">
                <a:srgbClr val="001852"/>
              </a:gs>
              <a:gs pos="4000">
                <a:srgbClr val="536792"/>
              </a:gs>
              <a:gs pos="80000">
                <a:srgbClr val="C1CAD9"/>
              </a:gs>
              <a:gs pos="16000">
                <a:srgbClr val="C1CAD9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4163" y="0"/>
            <a:ext cx="7317387" cy="820132"/>
          </a:xfrm>
        </p:spPr>
        <p:txBody>
          <a:bodyPr/>
          <a:lstStyle>
            <a:lvl1pPr>
              <a:defRPr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001852"/>
                </a:solidFill>
                <a:effectLst/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9250" indent="-349250">
              <a:buClr>
                <a:schemeClr val="tx2"/>
              </a:buClr>
              <a:buFont typeface="Wingdings 2" charset="2"/>
              <a:buChar char="☍"/>
              <a:defRPr/>
            </a:lvl1pPr>
            <a:lvl2pPr marL="685800" indent="-336550">
              <a:buSzPct val="70000"/>
              <a:buFont typeface="Wingdings" charset="2"/>
              <a:buChar char=""/>
              <a:defRPr/>
            </a:lvl2pPr>
            <a:lvl3pPr marL="968375" indent="-282575">
              <a:buClr>
                <a:schemeClr val="tx2"/>
              </a:buClr>
              <a:buSzPct val="75000"/>
              <a:buFont typeface="Wingdings" charset="2"/>
              <a:buChar char=""/>
              <a:defRPr/>
            </a:lvl3pPr>
            <a:lvl4pPr marL="1263650" indent="-295275">
              <a:buSzPct val="76000"/>
              <a:buFont typeface="Wingdings" charset="2"/>
              <a:buChar char=""/>
              <a:defRPr/>
            </a:lvl4pPr>
            <a:lvl5pPr>
              <a:buClr>
                <a:schemeClr val="bg2">
                  <a:lumMod val="25000"/>
                </a:schemeClr>
              </a:buCl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Book Antiqua"/>
              </a:defRPr>
            </a:lvl1pPr>
          </a:lstStyle>
          <a:p>
            <a:fld id="{8EC08703-2D66-FA40-BDE6-B58CC7E8B84F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/>
            </a:lvl1pPr>
          </a:lstStyle>
          <a:p>
            <a:fld id="{7F5CE407-6216-4202-80E4-A30DC2F709B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UCD-youthmark.gif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55" y="12700"/>
            <a:ext cx="487884" cy="625492"/>
          </a:xfrm>
          <a:prstGeom prst="rect">
            <a:avLst/>
          </a:prstGeom>
        </p:spPr>
      </p:pic>
      <p:pic>
        <p:nvPicPr>
          <p:cNvPr id="9" name="Picture 8" descr="A picture containing text, monitor, screen, watching&#10;&#10;Description automatically generated">
            <a:extLst>
              <a:ext uri="{FF2B5EF4-FFF2-40B4-BE49-F238E27FC236}">
                <a16:creationId xmlns:a16="http://schemas.microsoft.com/office/drawing/2014/main" id="{6202337A-B73A-064E-921D-48A3FF4442F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92"/>
            <a:ext cx="1019331" cy="17460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Book Antiqua"/>
              </a:defRPr>
            </a:lvl1pPr>
          </a:lstStyle>
          <a:p>
            <a:fld id="{3247D375-D7DA-1041-9B40-4D217EA34550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Book Antiqua"/>
              </a:defRPr>
            </a:lvl1pPr>
          </a:lstStyle>
          <a:p>
            <a:fld id="{E27836C0-3282-944D-9A4B-6458FEEC818D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B893A2E-78A1-6C47-9216-72EA3628EC3D}"/>
              </a:ext>
            </a:extLst>
          </p:cNvPr>
          <p:cNvSpPr/>
          <p:nvPr userDrawn="1"/>
        </p:nvSpPr>
        <p:spPr>
          <a:xfrm>
            <a:off x="15875" y="604"/>
            <a:ext cx="9128125" cy="820133"/>
          </a:xfrm>
          <a:prstGeom prst="rect">
            <a:avLst/>
          </a:prstGeom>
          <a:gradFill flip="none" rotWithShape="1">
            <a:gsLst>
              <a:gs pos="92000">
                <a:schemeClr val="bg1"/>
              </a:gs>
              <a:gs pos="0">
                <a:srgbClr val="001852"/>
              </a:gs>
              <a:gs pos="4000">
                <a:srgbClr val="536792"/>
              </a:gs>
              <a:gs pos="80000">
                <a:srgbClr val="C1CAD9"/>
              </a:gs>
              <a:gs pos="16000">
                <a:srgbClr val="C1CAD9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4007"/>
            <a:ext cx="8042276" cy="80682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Book Antiqua"/>
              </a:defRPr>
            </a:lvl1pPr>
          </a:lstStyle>
          <a:p>
            <a:fld id="{174834CD-1FA0-974B-B28B-8149E9606BA3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Book Antiqua"/>
              </a:defRPr>
            </a:lvl1pPr>
          </a:lstStyle>
          <a:p>
            <a:fld id="{6DBE2F79-D1B3-1B4B-9BED-F037962CB32C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Book Antiqua"/>
              </a:defRPr>
            </a:lvl1pPr>
          </a:lstStyle>
          <a:p>
            <a:fld id="{D34DC5E5-A498-714E-A4F0-0BBA6425F574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Book Antiqua"/>
              </a:defRPr>
            </a:lvl1pPr>
          </a:lstStyle>
          <a:p>
            <a:fld id="{3704659A-E564-9B42-92D1-6989560877DF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Book Antiqua"/>
              </a:defRPr>
            </a:lvl1pPr>
          </a:lstStyle>
          <a:p>
            <a:fld id="{0FDAF335-8D76-E446-A365-5AF3308865F4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Book Antiqua"/>
              </a:defRPr>
            </a:lvl1pPr>
          </a:lstStyle>
          <a:p>
            <a:fld id="{5412882E-0FAB-DF44-B1D5-65897144F494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Book Antiqua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Book Antiqua"/>
              </a:defRPr>
            </a:lvl1pPr>
          </a:lstStyle>
          <a:p>
            <a:fld id="{8273D1CB-F48E-7642-B984-FCAD0AFC5632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Book Antiqua"/>
              </a:defRPr>
            </a:lvl1pPr>
          </a:lstStyle>
          <a:p>
            <a:fld id="{398FF711-E3E7-604D-A8A1-A008666AA5EF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74163" y="0"/>
            <a:ext cx="7317387" cy="812800"/>
          </a:xfrm>
          <a:prstGeom prst="rect">
            <a:avLst/>
          </a:prstGeom>
          <a:effectLst/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838200"/>
            <a:ext cx="9117106" cy="51054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pic>
        <p:nvPicPr>
          <p:cNvPr id="7" name="Picture 6" descr="UCD-youthmark.gif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52" y="25400"/>
            <a:ext cx="458166" cy="587392"/>
          </a:xfrm>
          <a:prstGeom prst="rect">
            <a:avLst/>
          </a:prstGeom>
        </p:spPr>
      </p:pic>
      <p:pic>
        <p:nvPicPr>
          <p:cNvPr id="9" name="Picture 8" descr="A picture containing text, monitor, screen, watching&#10;&#10;Description automatically generated">
            <a:extLst>
              <a:ext uri="{FF2B5EF4-FFF2-40B4-BE49-F238E27FC236}">
                <a16:creationId xmlns:a16="http://schemas.microsoft.com/office/drawing/2014/main" id="{58EA2F3C-619C-4F42-8337-737E7C369A79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8192"/>
            <a:ext cx="1019331" cy="17460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51220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18709CE1-21B2-634D-B114-4DF18C1677F1}" type="datetime1">
              <a:rPr lang="en-US" smtClean="0">
                <a:latin typeface="Book Antiqua"/>
              </a:rPr>
              <a:t>6/14/22</a:t>
            </a:fld>
            <a:endParaRPr lang="en-US" dirty="0">
              <a:latin typeface="Book Antiqu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33601" y="6494743"/>
            <a:ext cx="5992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0000"/>
                </a:solidFill>
                <a:latin typeface="Book Antiqua"/>
              </a:defRPr>
            </a:lvl1pPr>
          </a:lstStyle>
          <a:p>
            <a:r>
              <a:rPr lang="en-US"/>
              <a:t>Manuel Calderón de la Barca Sánchez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6506" y="64788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rgbClr val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ook Antiqua"/>
              </a:defRPr>
            </a:lvl1pPr>
          </a:lstStyle>
          <a:p>
            <a:fld id="{7F5CE407-6216-4202-80E4-A30DC2F709B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rgbClr val="263E72"/>
          </a:solidFill>
          <a:effectLst>
            <a:outerShdw blurRad="50800" dist="38100" dir="2700000" algn="tl" rotWithShape="0">
              <a:srgbClr val="EFE7C1">
                <a:alpha val="99000"/>
              </a:srgbClr>
            </a:outerShdw>
          </a:effectLst>
          <a:latin typeface="Book Antiqua"/>
          <a:ea typeface="+mj-ea"/>
          <a:cs typeface="Book Antiqua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/>
          </a:solidFill>
          <a:latin typeface="Book Antiqua"/>
          <a:ea typeface="+mn-ea"/>
          <a:cs typeface="Book Antiqua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/>
          </a:solidFill>
          <a:latin typeface="Book Antiqua"/>
          <a:ea typeface="+mn-ea"/>
          <a:cs typeface="Book Antiqua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/>
          </a:solidFill>
          <a:latin typeface="Book Antiqua"/>
          <a:ea typeface="+mn-ea"/>
          <a:cs typeface="Book Antiqua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/>
          </a:solidFill>
          <a:latin typeface="Book Antiqua"/>
          <a:ea typeface="+mn-ea"/>
          <a:cs typeface="Book Antiqua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/>
          </a:solidFill>
          <a:latin typeface="Book Antiqua"/>
          <a:ea typeface="+mn-ea"/>
          <a:cs typeface="Book Antiqua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dx.doi.org/10.1016/j.physletb.2017.04.031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4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B1920D6F-139F-4845-B59F-02613A287D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23"/>
          <a:stretch/>
        </p:blipFill>
        <p:spPr>
          <a:xfrm>
            <a:off x="-1" y="1809795"/>
            <a:ext cx="9138728" cy="4985273"/>
          </a:xfrm>
          <a:prstGeom prst="rect">
            <a:avLst/>
          </a:prstGeom>
        </p:spPr>
      </p:pic>
      <p:sp>
        <p:nvSpPr>
          <p:cNvPr id="10" name="Subtitle 2"/>
          <p:cNvSpPr txBox="1">
            <a:spLocks/>
          </p:cNvSpPr>
          <p:nvPr/>
        </p:nvSpPr>
        <p:spPr>
          <a:xfrm>
            <a:off x="-1" y="5406189"/>
            <a:ext cx="6022033" cy="143012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b="1" kern="120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ook Antiqua"/>
                <a:ea typeface="+mn-ea"/>
                <a:cs typeface="Book Antiqua"/>
              </a:defRPr>
            </a:lvl1pPr>
            <a:lvl2pPr marL="457200" indent="0" algn="ctr" defTabSz="914400" rtl="0" eaLnBrk="1" latinLnBrk="0" hangingPunct="1"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10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Book Antiqua"/>
                <a:ea typeface="+mn-ea"/>
                <a:cs typeface="Book Antiqua"/>
              </a:defRPr>
            </a:lvl2pPr>
            <a:lvl3pPr marL="914400" indent="0" algn="ctr" defTabSz="914400" rtl="0" eaLnBrk="1" latinLnBrk="0" hangingPunct="1">
              <a:spcBef>
                <a:spcPts val="6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Book Antiqua"/>
                <a:ea typeface="+mn-ea"/>
                <a:cs typeface="Book Antiqua"/>
              </a:defRPr>
            </a:lvl3pPr>
            <a:lvl4pPr marL="1371600" indent="0" algn="ctr" defTabSz="914400" rtl="0" eaLnBrk="1" latinLnBrk="0" hangingPunct="1">
              <a:spcBef>
                <a:spcPts val="600"/>
              </a:spcBef>
              <a:buClr>
                <a:schemeClr val="accent1">
                  <a:lumMod val="75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Book Antiqua"/>
                <a:ea typeface="+mn-ea"/>
                <a:cs typeface="Book Antiqua"/>
              </a:defRPr>
            </a:lvl4pPr>
            <a:lvl5pPr marL="1828800" indent="0" algn="ctr" defTabSz="914400" rtl="0" eaLnBrk="1" latinLnBrk="0" hangingPunct="1">
              <a:spcBef>
                <a:spcPts val="6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Book Antiqua"/>
                <a:ea typeface="+mn-ea"/>
                <a:cs typeface="Book Antiqua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 2" pitchFamily="18" charset="2"/>
              <a:buNone/>
              <a:defRPr lang="en-US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lang="en-US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110000"/>
              <a:buFont typeface="Wingdings 2" pitchFamily="18" charset="2"/>
              <a:buNone/>
              <a:defRPr lang="en-US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lang="en-US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dirty="0">
                <a:ln>
                  <a:noFill/>
                </a:ln>
                <a:solidFill>
                  <a:srgbClr val="FFBF00"/>
                </a:solidFill>
                <a:effectLst/>
              </a:rPr>
              <a:t>Seminar</a:t>
            </a:r>
          </a:p>
          <a:p>
            <a:pPr algn="l"/>
            <a:r>
              <a:rPr lang="en-US" sz="2000" dirty="0">
                <a:ln>
                  <a:noFill/>
                </a:ln>
                <a:solidFill>
                  <a:srgbClr val="FFBF00"/>
                </a:solidFill>
                <a:effectLst/>
              </a:rPr>
              <a:t>Niels Bohr Institute</a:t>
            </a:r>
          </a:p>
          <a:p>
            <a:pPr algn="l"/>
            <a:r>
              <a:rPr lang="en-US" sz="2000" dirty="0">
                <a:ln>
                  <a:noFill/>
                </a:ln>
                <a:solidFill>
                  <a:srgbClr val="FFBF00"/>
                </a:solidFill>
                <a:effectLst/>
              </a:rPr>
              <a:t>University of Copenhagen</a:t>
            </a:r>
          </a:p>
          <a:p>
            <a:pPr algn="l"/>
            <a:r>
              <a:rPr lang="en-US" sz="2400" dirty="0">
                <a:ln>
                  <a:noFill/>
                </a:ln>
                <a:solidFill>
                  <a:srgbClr val="FFBF00"/>
                </a:solidFill>
              </a:rPr>
              <a:t>15/Jun/2022</a:t>
            </a:r>
            <a:endParaRPr lang="en-US" sz="2400" dirty="0">
              <a:ln>
                <a:solidFill>
                  <a:schemeClr val="bg1"/>
                </a:solidFill>
              </a:ln>
              <a:solidFill>
                <a:srgbClr val="FFBF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4254" y="138905"/>
            <a:ext cx="7696199" cy="791537"/>
          </a:xfrm>
        </p:spPr>
        <p:txBody>
          <a:bodyPr/>
          <a:lstStyle/>
          <a:p>
            <a:r>
              <a:rPr lang="en-US" sz="6000" dirty="0">
                <a:ln w="18000">
                  <a:solidFill>
                    <a:srgbClr val="B18A1C"/>
                  </a:solidFill>
                  <a:prstDash val="solid"/>
                  <a:miter lim="800000"/>
                </a:ln>
                <a:solidFill>
                  <a:srgbClr val="FFBF00"/>
                </a:solidFill>
              </a:rPr>
              <a:t>Beautiful Melting: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0" y="898811"/>
            <a:ext cx="6498159" cy="916641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>
                <a:ln>
                  <a:solidFill>
                    <a:srgbClr val="B18A1C"/>
                  </a:solidFill>
                </a:ln>
                <a:solidFill>
                  <a:srgbClr val="FFBF00"/>
                </a:solidFill>
              </a:rPr>
              <a:t>The suppression of </a:t>
            </a:r>
            <a:r>
              <a:rPr lang="en-US" sz="3200" dirty="0" err="1">
                <a:ln>
                  <a:solidFill>
                    <a:srgbClr val="B18A1C"/>
                  </a:solidFill>
                </a:ln>
                <a:solidFill>
                  <a:srgbClr val="FFBF00"/>
                </a:solidFill>
              </a:rPr>
              <a:t>ϒ</a:t>
            </a:r>
            <a:r>
              <a:rPr lang="en-US" sz="3200" dirty="0">
                <a:ln>
                  <a:solidFill>
                    <a:srgbClr val="B18A1C"/>
                  </a:solidFill>
                </a:ln>
                <a:solidFill>
                  <a:srgbClr val="FFBF00"/>
                </a:solidFill>
              </a:rPr>
              <a:t> states in heavy-ion collisions</a:t>
            </a:r>
          </a:p>
        </p:txBody>
      </p:sp>
      <p:pic>
        <p:nvPicPr>
          <p:cNvPr id="13" name="Picture 1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30D4C92-D6BC-1249-9F0A-C3CB6286BB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454" y="6413627"/>
            <a:ext cx="1783273" cy="305468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CE9C1CAE-FA86-044E-9F52-663C17BCBC8A}"/>
              </a:ext>
            </a:extLst>
          </p:cNvPr>
          <p:cNvSpPr/>
          <p:nvPr/>
        </p:nvSpPr>
        <p:spPr>
          <a:xfrm>
            <a:off x="3928139" y="6037829"/>
            <a:ext cx="53287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n>
                  <a:solidFill>
                    <a:srgbClr val="B18A1C"/>
                  </a:solidFill>
                </a:ln>
                <a:solidFill>
                  <a:srgbClr val="FFB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ook Antiqua" panose="02040602050305030304" pitchFamily="18" charset="0"/>
              </a:rPr>
              <a:t>Manuel Calderón de la Barca Sánchez</a:t>
            </a:r>
            <a:endParaRPr lang="en-US" dirty="0">
              <a:solidFill>
                <a:srgbClr val="FFB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929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3230"/>
            <a:ext cx="8042276" cy="685800"/>
          </a:xfrm>
        </p:spPr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1351800"/>
            <a:ext cx="4190829" cy="5105401"/>
          </a:xfrm>
        </p:spPr>
        <p:txBody>
          <a:bodyPr>
            <a:normAutofit lnSpcReduction="10000"/>
          </a:bodyPr>
          <a:lstStyle/>
          <a:p>
            <a:pPr marL="460375" lvl="1" indent="-342900"/>
            <a:r>
              <a:rPr lang="en-US" dirty="0"/>
              <a:t>Heavy Quarkonium : “go heavy or go home” in AA.</a:t>
            </a:r>
          </a:p>
          <a:p>
            <a:pPr marL="742950" lvl="2" indent="-342900"/>
            <a:r>
              <a:rPr lang="en-US" dirty="0"/>
              <a:t>What can Charm + Beauty bound states tell us about </a:t>
            </a:r>
            <a:endParaRPr lang="en-US" sz="1600" dirty="0"/>
          </a:p>
          <a:p>
            <a:pPr lvl="2"/>
            <a:r>
              <a:rPr lang="en-US" dirty="0"/>
              <a:t>How</a:t>
            </a:r>
            <a:r>
              <a:rPr lang="en-US" sz="1600" dirty="0"/>
              <a:t> </a:t>
            </a:r>
            <a:r>
              <a:rPr lang="en-US" sz="2400" b="1" dirty="0">
                <a:ln w="11430"/>
                <a:gradFill>
                  <a:gsLst>
                    <a:gs pos="10000">
                      <a:srgbClr val="FF6600"/>
                    </a:gs>
                    <a:gs pos="30000">
                      <a:srgbClr val="FFFF00"/>
                    </a:gs>
                    <a:gs pos="57000">
                      <a:srgbClr val="FF0000"/>
                    </a:gs>
                    <a:gs pos="86000">
                      <a:srgbClr val="000090"/>
                    </a:gs>
                    <a:gs pos="100000">
                      <a:srgbClr val="FF0000"/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hot</a:t>
            </a:r>
            <a:r>
              <a:rPr lang="en-US" sz="1600" dirty="0"/>
              <a:t> </a:t>
            </a:r>
            <a:r>
              <a:rPr lang="en-US" dirty="0"/>
              <a:t>does it get?</a:t>
            </a:r>
            <a:r>
              <a:rPr lang="en-US" sz="1600" dirty="0"/>
              <a:t> </a:t>
            </a:r>
          </a:p>
          <a:p>
            <a:pPr lvl="2"/>
            <a:r>
              <a:rPr lang="en-US" dirty="0"/>
              <a:t>Is</a:t>
            </a:r>
            <a:r>
              <a:rPr lang="en-US" sz="1600" dirty="0"/>
              <a:t>  </a:t>
            </a:r>
            <a:r>
              <a:rPr lang="en-US" sz="2400" b="1" dirty="0">
                <a:ln w="11430"/>
                <a:gradFill>
                  <a:gsLst>
                    <a:gs pos="10000">
                      <a:srgbClr val="FF6600"/>
                    </a:gs>
                    <a:gs pos="30000">
                      <a:srgbClr val="FFFF00"/>
                    </a:gs>
                    <a:gs pos="57000">
                      <a:srgbClr val="FF0000"/>
                    </a:gs>
                    <a:gs pos="86000">
                      <a:srgbClr val="000090"/>
                    </a:gs>
                    <a:gs pos="100000">
                      <a:srgbClr val="FF0000"/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color</a:t>
            </a:r>
            <a:r>
              <a:rPr lang="en-US" sz="1600" dirty="0"/>
              <a:t>  </a:t>
            </a:r>
            <a:r>
              <a:rPr lang="en-US" dirty="0"/>
              <a:t>deconfined?</a:t>
            </a:r>
          </a:p>
          <a:p>
            <a:pPr lvl="1"/>
            <a:r>
              <a:rPr lang="en-US" dirty="0"/>
              <a:t>Bottomonium measurements:</a:t>
            </a:r>
          </a:p>
          <a:p>
            <a:pPr lvl="2"/>
            <a:r>
              <a:rPr lang="en-US" sz="2200" dirty="0"/>
              <a:t>Nuclear modification factors in CMS </a:t>
            </a:r>
          </a:p>
          <a:p>
            <a:pPr lvl="3"/>
            <a:r>
              <a:rPr lang="en-US" dirty="0"/>
              <a:t>Access to excited states: Sequential ordering of the suppression pattern.</a:t>
            </a:r>
          </a:p>
          <a:p>
            <a:pPr lvl="1"/>
            <a:r>
              <a:rPr lang="en-US" sz="2600" dirty="0"/>
              <a:t>Conclusion</a:t>
            </a:r>
          </a:p>
          <a:p>
            <a:endParaRPr lang="en-US" sz="32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41D26-71B9-FE4E-8EDC-E9F7258A1FFC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0" name="Picture 9" descr="A picture containing text, dark, bright, colorful&#10;&#10;Description automatically generated">
            <a:extLst>
              <a:ext uri="{FF2B5EF4-FFF2-40B4-BE49-F238E27FC236}">
                <a16:creationId xmlns:a16="http://schemas.microsoft.com/office/drawing/2014/main" id="{D7440C78-72E8-2C43-BABD-8B7547B2D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829" y="1081745"/>
            <a:ext cx="4926277" cy="4926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402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86645A83-EC0C-EA40-8B96-0250A97ED95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0" y="881134"/>
                <a:ext cx="9105900" cy="5559026"/>
              </a:xfrm>
            </p:spPr>
            <p:txBody>
              <a:bodyPr>
                <a:normAutofit/>
              </a:bodyPr>
              <a:lstStyle/>
              <a:p>
                <a:r>
                  <a:rPr lang="en-US" dirty="0"/>
                  <a:t>Quarkonia: mesons. Bound states of a heavy quark-antiquark pair: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</m:acc>
                    <m:r>
                      <a:rPr lang="en-US" b="0" i="1" dirty="0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en-US" dirty="0"/>
                  <a:t>.</a:t>
                </a:r>
              </a:p>
              <a:p>
                <a:pPr lvl="1"/>
                <a:r>
                  <a:rPr lang="en-US" dirty="0"/>
                  <a:t>Why are they “heavy”?</a:t>
                </a:r>
              </a:p>
              <a:p>
                <a:pPr lvl="2"/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≫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</a:rPr>
                          <m:t>Λ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𝑄𝐶𝐷</m:t>
                        </m:r>
                      </m:sub>
                    </m:sSub>
                  </m:oMath>
                </a14:m>
                <a:r>
                  <a:rPr lang="en-US" dirty="0"/>
                  <a:t>.</a:t>
                </a:r>
              </a:p>
              <a:p>
                <a:pPr lvl="2"/>
                <a:r>
                  <a:rPr lang="en-US" dirty="0"/>
                  <a:t>Mass is from Higgs mechanism, not from QCD.</a:t>
                </a:r>
              </a:p>
              <a:p>
                <a:pPr lvl="3"/>
                <a:r>
                  <a:rPr lang="en-US" dirty="0"/>
                  <a:t>Above </a:t>
                </a:r>
                <a:r>
                  <a:rPr lang="en-US" i="1" dirty="0"/>
                  <a:t>T</a:t>
                </a:r>
                <a:r>
                  <a:rPr lang="en-US" i="1" baseline="-25000" dirty="0"/>
                  <a:t>c</a:t>
                </a:r>
                <a:r>
                  <a:rPr lang="en-US" dirty="0"/>
                  <a:t>, s quark becomes a lot lighter, by contrast. </a:t>
                </a:r>
              </a:p>
              <a:p>
                <a:pPr lvl="4"/>
                <a:r>
                  <a:rPr lang="en-US" dirty="0"/>
                  <a:t>Not c or b. They remain heavy!</a:t>
                </a:r>
              </a:p>
              <a:p>
                <a:pPr lvl="2"/>
                <a:r>
                  <a:rPr lang="en-US" dirty="0"/>
                  <a:t>Long lived, and non-relativistic.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𝛽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≪1</m:t>
                    </m:r>
                  </m:oMath>
                </a14:m>
                <a:endParaRPr lang="en-US" dirty="0"/>
              </a:p>
              <a:p>
                <a:pPr lvl="1"/>
                <a:r>
                  <a:rPr lang="en-US" dirty="0"/>
                  <a:t>How does that help us?  </a:t>
                </a:r>
              </a:p>
              <a:p>
                <a:pPr lvl="2"/>
                <a:r>
                  <a:rPr lang="en-US" dirty="0"/>
                  <a:t>Intrinsic separation of scales.</a:t>
                </a:r>
              </a:p>
              <a:p>
                <a:pPr lvl="3"/>
                <a:r>
                  <a:rPr lang="en-US" dirty="0"/>
                  <a:t>The mass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sub>
                    </m:sSub>
                  </m:oMath>
                </a14:m>
                <a:r>
                  <a:rPr lang="en-US" dirty="0"/>
                  <a:t> (hard scale, for perturbation expansions).</a:t>
                </a:r>
              </a:p>
              <a:p>
                <a:pPr lvl="3"/>
                <a:r>
                  <a:rPr lang="en-US" dirty="0"/>
                  <a:t>The relative momentum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~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𝑚𝑣</m:t>
                    </m:r>
                  </m:oMath>
                </a14:m>
                <a:r>
                  <a:rPr lang="en-US" dirty="0"/>
                  <a:t> (soft scale).</a:t>
                </a:r>
              </a:p>
              <a:p>
                <a:pPr lvl="3"/>
                <a:r>
                  <a:rPr lang="en-US" dirty="0"/>
                  <a:t>The binding energy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~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 (</a:t>
                </a:r>
                <a:r>
                  <a:rPr lang="en-US" dirty="0" err="1"/>
                  <a:t>ultrasoft</a:t>
                </a:r>
                <a:r>
                  <a:rPr lang="en-US" dirty="0"/>
                  <a:t> scale).</a:t>
                </a:r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86645A83-EC0C-EA40-8B96-0250A97ED95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881134"/>
                <a:ext cx="9105900" cy="5559026"/>
              </a:xfrm>
              <a:blipFill>
                <a:blip r:embed="rId2"/>
                <a:stretch>
                  <a:fillRect l="-1532" t="-25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C41F3D-BEE9-CB48-AEE9-E627F97CE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ECF0-96FA-374F-B89E-753AADD722AE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00ED9C-3D16-C04C-A693-791156B26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F38AE1-7B1A-9B4A-92C6-B87B50944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FF42253-ED39-E449-B432-6CB4BFB55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are Heavy </a:t>
            </a:r>
            <a:r>
              <a:rPr lang="en-US" dirty="0" err="1"/>
              <a:t>Quarkonia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833451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E8B58237-5887-E84C-8B4F-92BE6F854F6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0" y="838200"/>
                <a:ext cx="9117106" cy="5553760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en-US" sz="3100" dirty="0"/>
                  <a:t>The complicated QCD interaction: well approximated below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1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3100" b="0" i="0" smtClean="0">
                            <a:latin typeface="Cambria Math" panose="02040503050406030204" pitchFamily="18" charset="0"/>
                          </a:rPr>
                          <m:t>Λ</m:t>
                        </m:r>
                      </m:e>
                      <m:sub>
                        <m:r>
                          <a:rPr lang="en-US" sz="3100" b="0" i="1" smtClean="0">
                            <a:latin typeface="Cambria Math" panose="02040503050406030204" pitchFamily="18" charset="0"/>
                          </a:rPr>
                          <m:t>𝑄𝐶𝐷</m:t>
                        </m:r>
                      </m:sub>
                    </m:sSub>
                  </m:oMath>
                </a14:m>
                <a:r>
                  <a:rPr lang="en-US" sz="3100" dirty="0"/>
                  <a:t> and T=0 by Cornell potential </a:t>
                </a:r>
              </a:p>
              <a:p>
                <a:pPr lvl="1"/>
                <a:r>
                  <a:rPr lang="en-US" sz="2900" dirty="0"/>
                  <a:t>works for heavy quarks!</a:t>
                </a:r>
              </a:p>
              <a:p>
                <a:endParaRPr lang="en-US" dirty="0"/>
              </a:p>
              <a:p>
                <a:endParaRPr lang="en-US" dirty="0"/>
              </a:p>
              <a:p>
                <a:r>
                  <a:rPr lang="en-US" sz="2800" dirty="0"/>
                  <a:t>Masses are well measured </a:t>
                </a:r>
              </a:p>
              <a:p>
                <a:r>
                  <a:rPr lang="en-US" sz="2800" dirty="0"/>
                  <a:t>Wave functions are well described</a:t>
                </a:r>
              </a:p>
              <a:p>
                <a:r>
                  <a:rPr lang="en-US" sz="2800" dirty="0"/>
                  <a:t>Binding energy known</a:t>
                </a:r>
              </a:p>
              <a:p>
                <a:endParaRPr lang="en-US" sz="2800" dirty="0"/>
              </a:p>
              <a:p>
                <a:r>
                  <a:rPr lang="en-US" sz="2300" dirty="0"/>
                  <a:t>Caveat:</a:t>
                </a:r>
              </a:p>
              <a:p>
                <a:pPr marL="0" indent="0">
                  <a:buNone/>
                </a:pPr>
                <a:r>
                  <a:rPr lang="en-US" sz="2300" dirty="0"/>
                  <a:t>Full production not yet</a:t>
                </a:r>
              </a:p>
              <a:p>
                <a:pPr marL="0" indent="0">
                  <a:buNone/>
                </a:pPr>
                <a:r>
                  <a:rPr lang="en-US" sz="2300" dirty="0"/>
                  <a:t>understood</a:t>
                </a:r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E8B58237-5887-E84C-8B4F-92BE6F854F6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838200"/>
                <a:ext cx="9117106" cy="5553760"/>
              </a:xfrm>
              <a:blipFill>
                <a:blip r:embed="rId2"/>
                <a:stretch>
                  <a:fillRect l="-1530" t="-3881" b="-11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25A639-F70A-5149-BEE3-E72BE2EF1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C404-F9F5-6941-9A68-73E0F58DF43B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4EEC26-6359-F44C-8279-33B40901C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21B36F-3136-3846-A999-ED689AA5C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F380994-BF6E-DE4F-B001-D690956E9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Quarkonia</a:t>
            </a:r>
            <a:r>
              <a:rPr lang="en-US" dirty="0"/>
              <a:t> are Non-relativistic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4BC3C7-7360-144E-91D4-37D137ABE82C}"/>
              </a:ext>
            </a:extLst>
          </p:cNvPr>
          <p:cNvSpPr txBox="1"/>
          <p:nvPr/>
        </p:nvSpPr>
        <p:spPr>
          <a:xfrm>
            <a:off x="399980" y="1903209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QED: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43B8A2-D0EB-C340-A7CF-50032FFD6431}"/>
              </a:ext>
            </a:extLst>
          </p:cNvPr>
          <p:cNvSpPr txBox="1"/>
          <p:nvPr/>
        </p:nvSpPr>
        <p:spPr>
          <a:xfrm>
            <a:off x="3077488" y="1786514"/>
            <a:ext cx="12330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ln w="95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rgbClr val="FF0000"/>
                    </a:gs>
                    <a:gs pos="74000">
                      <a:srgbClr val="00B0F0"/>
                    </a:gs>
                    <a:gs pos="55000">
                      <a:srgbClr val="00B050"/>
                    </a:gs>
                    <a:gs pos="37000">
                      <a:srgbClr val="FFFF00"/>
                    </a:gs>
                    <a:gs pos="20000">
                      <a:srgbClr val="FFC000"/>
                    </a:gs>
                    <a:gs pos="100000">
                      <a:srgbClr val="002060"/>
                    </a:gs>
                  </a:gsLst>
                  <a:lin ang="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QCD: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493D5C1E-7A42-B54A-BB97-CA05C456FE0B}"/>
                  </a:ext>
                </a:extLst>
              </p:cNvPr>
              <p:cNvSpPr/>
              <p:nvPr/>
            </p:nvSpPr>
            <p:spPr>
              <a:xfrm>
                <a:off x="4188291" y="1837294"/>
                <a:ext cx="2271840" cy="5727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en-US" i="1" smtClean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𝑒𝑓𝑓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𝜎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𝑐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493D5C1E-7A42-B54A-BB97-CA05C456FE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8291" y="1837294"/>
                <a:ext cx="2271840" cy="572721"/>
              </a:xfrm>
              <a:prstGeom prst="rect">
                <a:avLst/>
              </a:prstGeom>
              <a:blipFill>
                <a:blip r:embed="rId3"/>
                <a:stretch>
                  <a:fillRect b="-21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9D17B30-20EE-C94B-8CE5-55D4057F6FF2}"/>
                  </a:ext>
                </a:extLst>
              </p:cNvPr>
              <p:cNvSpPr txBox="1"/>
              <p:nvPr/>
            </p:nvSpPr>
            <p:spPr>
              <a:xfrm>
                <a:off x="1148903" y="1857139"/>
                <a:ext cx="1494512" cy="4614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r>
                  <a:rPr lang="en-US" dirty="0"/>
                  <a:t>,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T=0</a:t>
                </a:r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69D17B30-20EE-C94B-8CE5-55D4057F6F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8903" y="1857139"/>
                <a:ext cx="1494512" cy="461473"/>
              </a:xfrm>
              <a:prstGeom prst="rect">
                <a:avLst/>
              </a:prstGeom>
              <a:blipFill>
                <a:blip r:embed="rId4"/>
                <a:stretch>
                  <a:fillRect t="-2703" r="-840" b="-81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 descr="FluxTubeAnim2.gif">
            <a:extLst>
              <a:ext uri="{FF2B5EF4-FFF2-40B4-BE49-F238E27FC236}">
                <a16:creationId xmlns:a16="http://schemas.microsoft.com/office/drawing/2014/main" id="{958A4957-5183-6948-87D8-55B399343F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131" y="2228321"/>
            <a:ext cx="2722664" cy="2041998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287F645-0237-334E-8526-71781DB5B9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5994373"/>
              </p:ext>
            </p:extLst>
          </p:nvPr>
        </p:nvGraphicFramePr>
        <p:xfrm>
          <a:off x="2855495" y="4928920"/>
          <a:ext cx="5992905" cy="14630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98581">
                  <a:extLst>
                    <a:ext uri="{9D8B030D-6E8A-4147-A177-3AD203B41FA5}">
                      <a16:colId xmlns:a16="http://schemas.microsoft.com/office/drawing/2014/main" val="4273001874"/>
                    </a:ext>
                  </a:extLst>
                </a:gridCol>
                <a:gridCol w="1198581">
                  <a:extLst>
                    <a:ext uri="{9D8B030D-6E8A-4147-A177-3AD203B41FA5}">
                      <a16:colId xmlns:a16="http://schemas.microsoft.com/office/drawing/2014/main" val="2143220928"/>
                    </a:ext>
                  </a:extLst>
                </a:gridCol>
                <a:gridCol w="1198581">
                  <a:extLst>
                    <a:ext uri="{9D8B030D-6E8A-4147-A177-3AD203B41FA5}">
                      <a16:colId xmlns:a16="http://schemas.microsoft.com/office/drawing/2014/main" val="3184927112"/>
                    </a:ext>
                  </a:extLst>
                </a:gridCol>
                <a:gridCol w="1198581">
                  <a:extLst>
                    <a:ext uri="{9D8B030D-6E8A-4147-A177-3AD203B41FA5}">
                      <a16:colId xmlns:a16="http://schemas.microsoft.com/office/drawing/2014/main" val="37681708"/>
                    </a:ext>
                  </a:extLst>
                </a:gridCol>
                <a:gridCol w="1198581">
                  <a:extLst>
                    <a:ext uri="{9D8B030D-6E8A-4147-A177-3AD203B41FA5}">
                      <a16:colId xmlns:a16="http://schemas.microsoft.com/office/drawing/2014/main" val="540611835"/>
                    </a:ext>
                  </a:extLst>
                </a:gridCol>
              </a:tblGrid>
              <a:tr h="347980">
                <a:tc>
                  <a:txBody>
                    <a:bodyPr/>
                    <a:lstStyle/>
                    <a:p>
                      <a:r>
                        <a:rPr lang="en-US" dirty="0"/>
                        <a:t>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J/</a:t>
                      </a:r>
                      <a:r>
                        <a:rPr lang="en-US" dirty="0">
                          <a:latin typeface="Symbol" pitchFamily="2" charset="2"/>
                        </a:rPr>
                        <a:t>y</a:t>
                      </a:r>
                      <a:r>
                        <a:rPr lang="en-US" dirty="0"/>
                        <a:t> (1S)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Symbol" pitchFamily="2" charset="2"/>
                        </a:rPr>
                        <a:t>c</a:t>
                      </a:r>
                      <a:r>
                        <a:rPr lang="en-US" baseline="-25000" dirty="0"/>
                        <a:t>c </a:t>
                      </a:r>
                      <a:r>
                        <a:rPr lang="en-US" baseline="0" dirty="0"/>
                        <a:t>1P</a:t>
                      </a:r>
                      <a:endParaRPr lang="en-US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Symbol" pitchFamily="2" charset="2"/>
                        </a:rPr>
                        <a:t>y</a:t>
                      </a:r>
                      <a:r>
                        <a:rPr lang="en-US" dirty="0"/>
                        <a:t> (2S)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ϒ</a:t>
                      </a:r>
                      <a:r>
                        <a:rPr lang="en-US" dirty="0"/>
                        <a:t>(1S)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2859409"/>
                  </a:ext>
                </a:extLst>
              </a:tr>
              <a:tr h="347980">
                <a:tc>
                  <a:txBody>
                    <a:bodyPr/>
                    <a:lstStyle/>
                    <a:p>
                      <a:r>
                        <a:rPr lang="en-US" dirty="0"/>
                        <a:t>m (GeV)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3.10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3.49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3.69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9.46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970901"/>
                  </a:ext>
                </a:extLst>
              </a:tr>
              <a:tr h="347980">
                <a:tc>
                  <a:txBody>
                    <a:bodyPr/>
                    <a:lstStyle/>
                    <a:p>
                      <a:r>
                        <a:rPr lang="en-US" dirty="0"/>
                        <a:t>r</a:t>
                      </a:r>
                      <a:r>
                        <a:rPr lang="en-US" baseline="-25000" dirty="0"/>
                        <a:t>0</a:t>
                      </a:r>
                      <a:r>
                        <a:rPr lang="en-US" dirty="0"/>
                        <a:t> (</a:t>
                      </a:r>
                      <a:r>
                        <a:rPr lang="en-US" dirty="0" err="1"/>
                        <a:t>fm</a:t>
                      </a:r>
                      <a:r>
                        <a:rPr lang="en-US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0.81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9379077"/>
                  </a:ext>
                </a:extLst>
              </a:tr>
              <a:tr h="347980">
                <a:tc>
                  <a:txBody>
                    <a:bodyPr/>
                    <a:lstStyle/>
                    <a:p>
                      <a:r>
                        <a:rPr lang="en-US" dirty="0">
                          <a:latin typeface="Symbol" pitchFamily="2" charset="2"/>
                        </a:rPr>
                        <a:t>D</a:t>
                      </a:r>
                      <a:r>
                        <a:rPr lang="en-US" dirty="0"/>
                        <a:t>E (GeV)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1.098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77670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1724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Heavy Quarkonium in AA</a:t>
            </a:r>
          </a:p>
        </p:txBody>
      </p:sp>
      <p:pic>
        <p:nvPicPr>
          <p:cNvPr id="7" name="Picture 6" descr="Mocsy_QuarkoniumInMediumDynamicsIma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919" y="2344168"/>
            <a:ext cx="3192611" cy="27511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832354" y="4313647"/>
            <a:ext cx="11721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From A. </a:t>
            </a:r>
            <a:r>
              <a:rPr lang="en-US" sz="1050" dirty="0" err="1"/>
              <a:t>Mocsy</a:t>
            </a:r>
            <a:endParaRPr lang="en-US" sz="10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4484363" cy="5866186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States are massive ⇒ produced early</a:t>
            </a:r>
          </a:p>
          <a:p>
            <a:pPr lvl="1"/>
            <a:r>
              <a:rPr lang="en-US" dirty="0"/>
              <a:t>Hard process: </a:t>
            </a:r>
            <a:r>
              <a:rPr lang="en-US" dirty="0" err="1"/>
              <a:t>pQCD</a:t>
            </a:r>
            <a:r>
              <a:rPr lang="en-US" dirty="0"/>
              <a:t> can estimate production</a:t>
            </a:r>
          </a:p>
          <a:p>
            <a:r>
              <a:rPr lang="en-US" dirty="0"/>
              <a:t>Sensitive to temperature and </a:t>
            </a:r>
            <a:r>
              <a:rPr lang="en-US" dirty="0" err="1"/>
              <a:t>deconfined</a:t>
            </a:r>
            <a:r>
              <a:rPr lang="en-US" dirty="0"/>
              <a:t> color fields: input from Lattice QCD</a:t>
            </a:r>
          </a:p>
          <a:p>
            <a:pPr lvl="1"/>
            <a:r>
              <a:rPr lang="en-US" dirty="0"/>
              <a:t>Debye screening, Landau damping</a:t>
            </a:r>
          </a:p>
          <a:p>
            <a:pPr lvl="2"/>
            <a:r>
              <a:rPr lang="en-US" dirty="0"/>
              <a:t>Re and </a:t>
            </a:r>
            <a:r>
              <a:rPr lang="en-US" dirty="0" err="1"/>
              <a:t>Im</a:t>
            </a:r>
            <a:r>
              <a:rPr lang="en-US" dirty="0"/>
              <a:t> V(r, T)</a:t>
            </a:r>
          </a:p>
          <a:p>
            <a:pPr lvl="1"/>
            <a:r>
              <a:rPr lang="en-US" dirty="0"/>
              <a:t>Different states have different sizes/binding energy</a:t>
            </a:r>
          </a:p>
          <a:p>
            <a:pPr lvl="2"/>
            <a:r>
              <a:rPr lang="en-US" dirty="0"/>
              <a:t>Sequential suppression</a:t>
            </a:r>
          </a:p>
          <a:p>
            <a:r>
              <a:rPr lang="en-US" dirty="0"/>
              <a:t>Cold-nuclear matter</a:t>
            </a:r>
          </a:p>
          <a:p>
            <a:pPr lvl="1"/>
            <a:r>
              <a:rPr lang="en-US" dirty="0"/>
              <a:t>Initial state effects: e.g. </a:t>
            </a:r>
            <a:r>
              <a:rPr lang="en-US" dirty="0" err="1"/>
              <a:t>nPDF</a:t>
            </a:r>
            <a:endParaRPr lang="en-US" dirty="0"/>
          </a:p>
          <a:p>
            <a:pPr lvl="1"/>
            <a:r>
              <a:rPr lang="en-US" dirty="0"/>
              <a:t>Final state: energy loss, absorption</a:t>
            </a:r>
          </a:p>
          <a:p>
            <a:r>
              <a:rPr lang="en-US" dirty="0"/>
              <a:t>Regeneration</a:t>
            </a:r>
          </a:p>
          <a:p>
            <a:pPr lvl="1"/>
            <a:r>
              <a:rPr lang="en-US" dirty="0"/>
              <a:t>Uncorrelated heavy-quarks can pair up</a:t>
            </a:r>
          </a:p>
          <a:p>
            <a:r>
              <a:rPr lang="en-US" dirty="0" err="1"/>
              <a:t>Bottomonium</a:t>
            </a:r>
            <a:r>
              <a:rPr lang="en-US" dirty="0"/>
              <a:t>: a cleaner probe than </a:t>
            </a:r>
            <a:r>
              <a:rPr lang="en-US" dirty="0" err="1"/>
              <a:t>charmonium</a:t>
            </a:r>
            <a:r>
              <a:rPr lang="en-US" dirty="0"/>
              <a:t>...</a:t>
            </a:r>
          </a:p>
          <a:p>
            <a:pPr lvl="1"/>
            <a:r>
              <a:rPr lang="en-US" dirty="0"/>
              <a:t>3 states are accessible experimentally</a:t>
            </a:r>
          </a:p>
          <a:p>
            <a:pPr lvl="1"/>
            <a:r>
              <a:rPr lang="en-US" dirty="0"/>
              <a:t>expect small CNM effects </a:t>
            </a:r>
          </a:p>
          <a:p>
            <a:pPr lvl="1"/>
            <a:r>
              <a:rPr lang="en-US" dirty="0"/>
              <a:t>expect small regeneration effects</a:t>
            </a:r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08A46-71A7-8645-B27B-0B7A747FB879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442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FFD19D2D-91A0-AC40-A5DB-47BC6EC248B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8100" y="994174"/>
                <a:ext cx="7886700" cy="5559026"/>
              </a:xfrm>
            </p:spPr>
            <p:txBody>
              <a:bodyPr/>
              <a:lstStyle/>
              <a:p>
                <a:pPr>
                  <a:lnSpc>
                    <a:spcPct val="90000"/>
                  </a:lnSpc>
                </a:pPr>
                <a:r>
                  <a:rPr lang="en-US" sz="2400" dirty="0"/>
                  <a:t>Quarkonium suppression: longstanding QGP signature</a:t>
                </a:r>
              </a:p>
              <a:p>
                <a:pPr lvl="1">
                  <a:lnSpc>
                    <a:spcPct val="90000"/>
                  </a:lnSpc>
                </a:pPr>
                <a:r>
                  <a:rPr lang="en-US" sz="2000" dirty="0"/>
                  <a:t>Original idea: High T leads to QCD Debye screening</a:t>
                </a:r>
              </a:p>
              <a:p>
                <a:pPr lvl="1">
                  <a:lnSpc>
                    <a:spcPct val="90000"/>
                  </a:lnSpc>
                </a:pPr>
                <a:endParaRPr lang="en-US" sz="2000" dirty="0"/>
              </a:p>
              <a:p>
                <a:pPr lvl="1">
                  <a:lnSpc>
                    <a:spcPct val="90000"/>
                  </a:lnSpc>
                </a:pPr>
                <a:endParaRPr lang="en-US" sz="2000" dirty="0"/>
              </a:p>
              <a:p>
                <a:pPr lvl="1">
                  <a:lnSpc>
                    <a:spcPct val="90000"/>
                  </a:lnSpc>
                </a:pPr>
                <a:endParaRPr lang="en-US" sz="2000" dirty="0"/>
              </a:p>
              <a:p>
                <a:pPr lvl="1">
                  <a:lnSpc>
                    <a:spcPct val="90000"/>
                  </a:lnSpc>
                </a:pPr>
                <a:r>
                  <a:rPr lang="en-US" sz="2000" dirty="0"/>
                  <a:t>Presence of Debye radius in Cornell potential:</a:t>
                </a:r>
              </a:p>
              <a:p>
                <a:pPr lvl="2">
                  <a:lnSpc>
                    <a:spcPct val="90000"/>
                  </a:lnSpc>
                </a:pPr>
                <a:r>
                  <a:rPr lang="en-US" sz="1600" dirty="0"/>
                  <a:t>screening of inter-Quark potential for  </a:t>
                </a:r>
                <a14:m>
                  <m:oMath xmlns:m="http://schemas.openxmlformats.org/officeDocument/2006/math">
                    <m:r>
                      <a:rPr lang="en-US" sz="1600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en-US" sz="1600" b="0" i="1" smtClean="0">
                        <a:latin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en-US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𝜆</m:t>
                        </m:r>
                      </m:e>
                      <m:sub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sz="1600" dirty="0"/>
                  <a:t>.</a:t>
                </a:r>
              </a:p>
              <a:p>
                <a:pPr lvl="1">
                  <a:lnSpc>
                    <a:spcPct val="90000"/>
                  </a:lnSpc>
                </a:pPr>
                <a:r>
                  <a:rPr lang="en-US" sz="2000" dirty="0"/>
                  <a:t>Screening prevents heavy quark bound states from forming!</a:t>
                </a:r>
              </a:p>
              <a:p>
                <a:pPr lvl="1">
                  <a:lnSpc>
                    <a:spcPct val="90000"/>
                  </a:lnSpc>
                </a:pPr>
                <a:endParaRPr lang="en-US" sz="1800" b="1" dirty="0">
                  <a:solidFill>
                    <a:schemeClr val="accent2"/>
                  </a:solidFill>
                  <a:sym typeface="Symbol" charset="0"/>
                </a:endParaRPr>
              </a:p>
              <a:p>
                <a:pPr lvl="1">
                  <a:lnSpc>
                    <a:spcPct val="90000"/>
                  </a:lnSpc>
                </a:pPr>
                <a:r>
                  <a:rPr lang="en-US" sz="1800" b="1" dirty="0">
                    <a:solidFill>
                      <a:schemeClr val="accent2"/>
                    </a:solidFill>
                    <a:sym typeface="Symbol" charset="0"/>
                  </a:rPr>
                  <a:t>Original idea of J/</a:t>
                </a:r>
                <a:r>
                  <a:rPr lang="en-US" sz="1800" b="1" dirty="0">
                    <a:solidFill>
                      <a:schemeClr val="accent2"/>
                    </a:solidFill>
                    <a:latin typeface="Symbol" charset="0"/>
                    <a:sym typeface="Symbol" charset="0"/>
                  </a:rPr>
                  <a:t>y </a:t>
                </a:r>
                <a:r>
                  <a:rPr lang="en-US" sz="1800" b="1" dirty="0">
                    <a:solidFill>
                      <a:schemeClr val="accent2"/>
                    </a:solidFill>
                    <a:sym typeface="Symbol" charset="0"/>
                  </a:rPr>
                  <a:t>suppression</a:t>
                </a:r>
                <a:r>
                  <a:rPr lang="en-US" sz="1800" b="1" dirty="0">
                    <a:sym typeface="Symbol" charset="0"/>
                  </a:rPr>
                  <a:t>: </a:t>
                </a:r>
              </a:p>
              <a:p>
                <a:pPr lvl="2">
                  <a:lnSpc>
                    <a:spcPct val="90000"/>
                  </a:lnSpc>
                </a:pPr>
                <a:r>
                  <a:rPr lang="en-US" sz="1400" dirty="0">
                    <a:sym typeface="Symbol" charset="0"/>
                  </a:rPr>
                  <a:t>Matsui and </a:t>
                </a:r>
                <a:r>
                  <a:rPr lang="en-US" sz="1400" dirty="0" err="1">
                    <a:sym typeface="Symbol" charset="0"/>
                  </a:rPr>
                  <a:t>Satz</a:t>
                </a:r>
                <a:r>
                  <a:rPr lang="en-US" sz="1400" dirty="0">
                    <a:sym typeface="Symbol" charset="0"/>
                  </a:rPr>
                  <a:t>, </a:t>
                </a:r>
                <a:r>
                  <a:rPr lang="en-US" sz="1400" i="1" dirty="0">
                    <a:sym typeface="Symbol" charset="0"/>
                  </a:rPr>
                  <a:t>Phys. Lett. B </a:t>
                </a:r>
                <a:r>
                  <a:rPr lang="en-US" sz="1400" b="1" dirty="0">
                    <a:sym typeface="Symbol" charset="0"/>
                  </a:rPr>
                  <a:t>178 </a:t>
                </a:r>
                <a:r>
                  <a:rPr lang="en-US" sz="1400" dirty="0">
                    <a:sym typeface="Symbol" charset="0"/>
                  </a:rPr>
                  <a:t>(1986) 416</a:t>
                </a:r>
              </a:p>
              <a:p>
                <a:pPr lvl="1">
                  <a:lnSpc>
                    <a:spcPct val="90000"/>
                  </a:lnSpc>
                </a:pPr>
                <a:endParaRPr lang="en-US" sz="2400" dirty="0">
                  <a:sym typeface="Symbol" charset="0"/>
                </a:endParaRPr>
              </a:p>
              <a:p>
                <a:pPr lvl="1">
                  <a:lnSpc>
                    <a:spcPct val="90000"/>
                  </a:lnSpc>
                </a:pPr>
                <a:r>
                  <a:rPr lang="en-US" sz="2400" dirty="0">
                    <a:sym typeface="Symbol" charset="0"/>
                  </a:rPr>
                  <a:t>What do recent calculations in lattice QCD say?</a:t>
                </a:r>
                <a:endParaRPr lang="en-US" sz="2400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FFD19D2D-91A0-AC40-A5DB-47BC6EC248B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100" y="994174"/>
                <a:ext cx="7886700" cy="5559026"/>
              </a:xfrm>
              <a:blipFill>
                <a:blip r:embed="rId3"/>
                <a:stretch>
                  <a:fillRect l="-1608" t="-34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618805-7F35-8542-B04C-26C40D5FC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EE486-E7B4-B346-B3A1-153A210A4DEF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258F67-0449-1349-9EE2-41873F7A5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BE8BFF-F1E1-EA41-A6A1-E154B1D47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1783FD4-0855-CA4E-BC37-BD27C7A61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Heavy Quark Potential at High 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B8D558-7358-1840-BBE5-6B61BF2140E2}"/>
              </a:ext>
            </a:extLst>
          </p:cNvPr>
          <p:cNvSpPr txBox="1"/>
          <p:nvPr/>
        </p:nvSpPr>
        <p:spPr>
          <a:xfrm>
            <a:off x="1375149" y="2279316"/>
            <a:ext cx="12330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ln w="95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rgbClr val="FF0000"/>
                    </a:gs>
                    <a:gs pos="74000">
                      <a:srgbClr val="00B0F0"/>
                    </a:gs>
                    <a:gs pos="55000">
                      <a:srgbClr val="00B050"/>
                    </a:gs>
                    <a:gs pos="37000">
                      <a:srgbClr val="FFFF00"/>
                    </a:gs>
                    <a:gs pos="20000">
                      <a:srgbClr val="FFC000"/>
                    </a:gs>
                    <a:gs pos="100000">
                      <a:srgbClr val="002060"/>
                    </a:gs>
                  </a:gsLst>
                  <a:lin ang="0" scaled="1"/>
                  <a:tileRect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QCD:</a:t>
            </a:r>
          </a:p>
        </p:txBody>
      </p:sp>
      <p:pic>
        <p:nvPicPr>
          <p:cNvPr id="11" name="Picture 10" descr="FluxTubeAnim2.gif">
            <a:extLst>
              <a:ext uri="{FF2B5EF4-FFF2-40B4-BE49-F238E27FC236}">
                <a16:creationId xmlns:a16="http://schemas.microsoft.com/office/drawing/2014/main" id="{9683FB33-9ECC-AA40-A287-2E0235D564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1056" y="1336059"/>
            <a:ext cx="1766608" cy="1324956"/>
          </a:xfrm>
          <a:prstGeom prst="rect">
            <a:avLst/>
          </a:prstGeom>
        </p:spPr>
      </p:pic>
      <p:pic>
        <p:nvPicPr>
          <p:cNvPr id="13" name="Picture 12" descr="A picture containing table&#10;&#10;Description automatically generated">
            <a:extLst>
              <a:ext uri="{FF2B5EF4-FFF2-40B4-BE49-F238E27FC236}">
                <a16:creationId xmlns:a16="http://schemas.microsoft.com/office/drawing/2014/main" id="{43641B11-ABB7-B64B-885F-901412CBBD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7782" y="2661015"/>
            <a:ext cx="1409608" cy="1290005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E641C400-D5FF-8E48-8016-728387352F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9770" y="3951020"/>
            <a:ext cx="1386798" cy="1270874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8268C9A5-5181-084F-9491-AEC6DF02C3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96251" y="5234766"/>
            <a:ext cx="1636218" cy="133130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896DCD4-018C-F842-85AF-C57582E395AD}"/>
                  </a:ext>
                </a:extLst>
              </p:cNvPr>
              <p:cNvSpPr txBox="1"/>
              <p:nvPr/>
            </p:nvSpPr>
            <p:spPr>
              <a:xfrm>
                <a:off x="2620191" y="2279372"/>
                <a:ext cx="2349426" cy="8411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US" i="1" smtClean="0">
                        <a:latin typeface="Cambria Math" panose="02040503050406030204" pitchFamily="18" charset="0"/>
                      </a:rPr>
                      <m:t>~ 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𝛼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𝜆</m:t>
                                </m:r>
                              </m:e>
                              <m:sub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𝐷</m:t>
                                </m:r>
                              </m:sub>
                            </m:s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den>
                        </m:f>
                      </m:sup>
                    </m:sSup>
                  </m:oMath>
                </a14:m>
                <a:r>
                  <a:rPr lang="en-US" dirty="0"/>
                  <a:t>; 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T&gt;T</a:t>
                </a:r>
                <a:r>
                  <a:rPr lang="en-US" i="1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dirty="0"/>
                  <a:t> </a:t>
                </a:r>
              </a:p>
              <a:p>
                <a:endParaRPr lang="en-US" dirty="0"/>
              </a:p>
            </p:txBody>
          </p:sp>
        </mc:Choice>
        <mc:Fallback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896DCD4-018C-F842-85AF-C57582E395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0191" y="2279372"/>
                <a:ext cx="2349426" cy="84119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9496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87062B6-91FD-DA4C-B18C-948E642321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" y="5029200"/>
            <a:ext cx="9105900" cy="1524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dirty="0"/>
              <a:t>Lattice calculations confirm screening effects</a:t>
            </a:r>
          </a:p>
          <a:p>
            <a:pPr lvl="1">
              <a:lnSpc>
                <a:spcPct val="90000"/>
              </a:lnSpc>
            </a:pPr>
            <a:r>
              <a:rPr lang="en-US" sz="2000" b="1" dirty="0"/>
              <a:t>Screening: Re V</a:t>
            </a:r>
          </a:p>
          <a:p>
            <a:pPr lvl="1">
              <a:lnSpc>
                <a:spcPct val="90000"/>
              </a:lnSpc>
            </a:pPr>
            <a:r>
              <a:rPr lang="en-US" sz="2000" b="1" dirty="0"/>
              <a:t>Landau damping, </a:t>
            </a:r>
            <a:r>
              <a:rPr lang="en-US" sz="2000" b="1" dirty="0" err="1"/>
              <a:t>gluodissociation</a:t>
            </a:r>
            <a:r>
              <a:rPr lang="en-US" sz="2000" b="1" dirty="0"/>
              <a:t>: </a:t>
            </a:r>
            <a:r>
              <a:rPr lang="en-US" sz="2000" b="1" dirty="0" err="1"/>
              <a:t>Im</a:t>
            </a:r>
            <a:r>
              <a:rPr lang="en-US" sz="2000" b="1" dirty="0"/>
              <a:t> V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Both contribute to Quarkonium Suppression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C9B29D-798C-3C43-B7FC-8908F6101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32D7F-1995-8F46-993A-306C5418EB84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9CF4AC-76C4-5F42-9244-0BD278013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50A567-2B7F-D44E-9B78-AA1C57E15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66772DB-ACBD-3349-BAAD-65DABF185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737" y="0"/>
            <a:ext cx="8074369" cy="820132"/>
          </a:xfrm>
        </p:spPr>
        <p:txBody>
          <a:bodyPr/>
          <a:lstStyle/>
          <a:p>
            <a:r>
              <a:rPr lang="en-US" sz="3600" dirty="0"/>
              <a:t>Lattice QCD Heavy Quark Potential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4E726BE-2F51-F548-B587-9858430FA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99" y="933449"/>
            <a:ext cx="4470859" cy="36147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727233-368A-CD4A-9E7B-AB4730D24F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000" y="792804"/>
            <a:ext cx="3886200" cy="375538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0380C0B-A545-C64C-893C-F07E03D611D7}"/>
              </a:ext>
            </a:extLst>
          </p:cNvPr>
          <p:cNvSpPr txBox="1"/>
          <p:nvPr/>
        </p:nvSpPr>
        <p:spPr>
          <a:xfrm>
            <a:off x="7390036" y="4548187"/>
            <a:ext cx="18315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Y. </a:t>
            </a:r>
            <a:r>
              <a:rPr lang="en-US" sz="1200" dirty="0" err="1"/>
              <a:t>Burnier</a:t>
            </a:r>
            <a:r>
              <a:rPr lang="en-US" sz="1200" dirty="0"/>
              <a:t> &amp; A. </a:t>
            </a:r>
            <a:r>
              <a:rPr lang="en-US" sz="1200" dirty="0" err="1"/>
              <a:t>Rothkopf</a:t>
            </a:r>
            <a:endParaRPr lang="en-US" sz="1200" dirty="0"/>
          </a:p>
          <a:p>
            <a:r>
              <a:rPr lang="en-US" sz="1200" dirty="0"/>
              <a:t>PRD 95 054511 (2017)</a:t>
            </a:r>
          </a:p>
        </p:txBody>
      </p:sp>
    </p:spTree>
    <p:extLst>
      <p:ext uri="{BB962C8B-B14F-4D97-AF65-F5344CB8AC3E}">
        <p14:creationId xmlns:p14="http://schemas.microsoft.com/office/powerpoint/2010/main" val="21160789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F280437-49D0-2943-AA8D-947BF5F34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" y="4233210"/>
            <a:ext cx="9105900" cy="2457576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Combine non-perturbative T=0 Cornell potential and perturbative medium:</a:t>
            </a:r>
          </a:p>
          <a:p>
            <a:pPr lvl="1"/>
            <a:r>
              <a:rPr lang="en-US" sz="2000" dirty="0"/>
              <a:t>Re[V](</a:t>
            </a:r>
            <a:r>
              <a:rPr lang="en-US" sz="2000" dirty="0" err="1"/>
              <a:t>r,T</a:t>
            </a:r>
            <a:r>
              <a:rPr lang="en-US" sz="2000" dirty="0"/>
              <a:t>) and </a:t>
            </a:r>
            <a:r>
              <a:rPr lang="en-US" sz="2000" dirty="0" err="1"/>
              <a:t>Im</a:t>
            </a:r>
            <a:r>
              <a:rPr lang="en-US" sz="2000" dirty="0"/>
              <a:t>[V](</a:t>
            </a:r>
            <a:r>
              <a:rPr lang="en-US" sz="2000" dirty="0" err="1"/>
              <a:t>r,T</a:t>
            </a:r>
            <a:r>
              <a:rPr lang="en-US" sz="2000" dirty="0"/>
              <a:t>) from one T-dependent parameter: Debye mass, </a:t>
            </a:r>
            <a:r>
              <a:rPr lang="en-US" sz="2000" dirty="0" err="1"/>
              <a:t>m</a:t>
            </a:r>
            <a:r>
              <a:rPr lang="en-US" sz="2000" baseline="-25000" dirty="0" err="1"/>
              <a:t>D</a:t>
            </a:r>
            <a:r>
              <a:rPr lang="en-US" sz="2000" dirty="0" err="1"/>
              <a:t>.</a:t>
            </a:r>
            <a:endParaRPr lang="en-US" sz="2000" dirty="0"/>
          </a:p>
          <a:p>
            <a:pPr lvl="1"/>
            <a:r>
              <a:rPr lang="en-US" sz="2000" dirty="0"/>
              <a:t>Lattice results from Re[V] are well described by tuning </a:t>
            </a:r>
            <a:r>
              <a:rPr lang="en-US" sz="2000" dirty="0" err="1"/>
              <a:t>m</a:t>
            </a:r>
            <a:r>
              <a:rPr lang="en-US" sz="2000" baseline="-25000" dirty="0" err="1"/>
              <a:t>D</a:t>
            </a:r>
            <a:r>
              <a:rPr lang="en-US" sz="2000" dirty="0"/>
              <a:t>, smooth onset for T&gt;T</a:t>
            </a:r>
            <a:r>
              <a:rPr lang="en-US" sz="2000" baseline="-25000" dirty="0"/>
              <a:t>c</a:t>
            </a:r>
            <a:r>
              <a:rPr lang="en-US" sz="2000" dirty="0"/>
              <a:t>. </a:t>
            </a:r>
          </a:p>
          <a:p>
            <a:pPr lvl="1"/>
            <a:r>
              <a:rPr lang="en-US" sz="2000" dirty="0" err="1"/>
              <a:t>Im</a:t>
            </a:r>
            <a:r>
              <a:rPr lang="en-US" sz="2000" dirty="0"/>
              <a:t>[V] predictions based on  </a:t>
            </a:r>
            <a:r>
              <a:rPr lang="en-US" sz="2000" dirty="0" err="1"/>
              <a:t>m</a:t>
            </a:r>
            <a:r>
              <a:rPr lang="en-US" sz="2000" baseline="-25000" dirty="0" err="1"/>
              <a:t>D</a:t>
            </a:r>
            <a:r>
              <a:rPr lang="en-US" sz="2000" dirty="0"/>
              <a:t> are slightly lower (previous slide).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2E8894-676B-BC47-994A-86BAFF64F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8C04E-98E4-A947-9EFA-4B4BD48596BD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12E0B9-6912-1949-BD41-1F7F03483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9E5D3A-4D50-F04E-8345-CAA569902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454336A-2EF5-CD4C-8646-5BFAF30E1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Interpreting the T&gt;0 potential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4C7F822-5193-C44E-8D62-5E0BE9AE0C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" y="880353"/>
            <a:ext cx="9144000" cy="323444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10D7262-FF2A-5D47-BDD6-BDC044F29E35}"/>
              </a:ext>
            </a:extLst>
          </p:cNvPr>
          <p:cNvSpPr txBox="1"/>
          <p:nvPr/>
        </p:nvSpPr>
        <p:spPr>
          <a:xfrm>
            <a:off x="6122560" y="761943"/>
            <a:ext cx="29402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/>
              <a:t>Burnier</a:t>
            </a:r>
            <a:r>
              <a:rPr lang="en-US" sz="1200" dirty="0"/>
              <a:t> &amp; </a:t>
            </a:r>
            <a:r>
              <a:rPr lang="en-US" sz="1200" dirty="0" err="1"/>
              <a:t>Rothkopf</a:t>
            </a:r>
            <a:r>
              <a:rPr lang="en-US" sz="1200" dirty="0"/>
              <a:t>, PLB 753 (2016) 232</a:t>
            </a:r>
          </a:p>
        </p:txBody>
      </p:sp>
    </p:spTree>
    <p:extLst>
      <p:ext uri="{BB962C8B-B14F-4D97-AF65-F5344CB8AC3E}">
        <p14:creationId xmlns:p14="http://schemas.microsoft.com/office/powerpoint/2010/main" val="839451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62CF3BC-E3F3-E24C-A3EA-1631E1F293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" y="994174"/>
            <a:ext cx="9029700" cy="5711426"/>
          </a:xfrm>
        </p:spPr>
        <p:txBody>
          <a:bodyPr>
            <a:normAutofit/>
          </a:bodyPr>
          <a:lstStyle/>
          <a:p>
            <a:r>
              <a:rPr lang="en-US" dirty="0"/>
              <a:t>Quarkonium suppression proposed as a direct probe of deconfinement.</a:t>
            </a:r>
          </a:p>
          <a:p>
            <a:pPr lvl="1"/>
            <a:r>
              <a:rPr lang="en-US" dirty="0"/>
              <a:t>Screening requires the presence of a medium where color-charges modify the heavy-quark potential.</a:t>
            </a:r>
          </a:p>
          <a:p>
            <a:pPr lvl="1"/>
            <a:r>
              <a:rPr lang="en-US" dirty="0"/>
              <a:t>Sequential suppression:</a:t>
            </a:r>
          </a:p>
          <a:p>
            <a:pPr lvl="2"/>
            <a:r>
              <a:rPr lang="en-US" dirty="0"/>
              <a:t>Different binding energy/Different radii → Different dissociation temperatures</a:t>
            </a:r>
          </a:p>
          <a:p>
            <a:pPr marL="0" indent="0">
              <a:buNone/>
            </a:pPr>
            <a:endParaRPr lang="en-US" sz="3000" dirty="0"/>
          </a:p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D62554-43F5-C848-A175-8F2718BBC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CF972-63D4-8143-900E-942948232AFB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D8127D-704D-334B-B132-EB6D6FFA8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AE961B-69A2-F143-A645-4FCE4FB0A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807AD52-3928-7941-B1C4-C077B4F99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Quarkonia</a:t>
            </a:r>
            <a:r>
              <a:rPr lang="en-US" dirty="0"/>
              <a:t> as a Probe of QGP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C78A47-DC84-6746-827E-903EC32A02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0" y="4343400"/>
            <a:ext cx="3505200" cy="2122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972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9AB443C-296E-0242-AB3D-EEAC74849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" y="4800600"/>
            <a:ext cx="9105900" cy="1752600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Lattice findings as temperature increases:</a:t>
            </a:r>
          </a:p>
          <a:p>
            <a:pPr lvl="1"/>
            <a:r>
              <a:rPr lang="en-US" dirty="0"/>
              <a:t>The peaks broaden and their masses shift to lower values.</a:t>
            </a:r>
          </a:p>
          <a:p>
            <a:pPr lvl="1"/>
            <a:r>
              <a:rPr lang="en-US" dirty="0"/>
              <a:t>Highest states broaden and shift first, followed sequentially by lower states.</a:t>
            </a:r>
          </a:p>
          <a:p>
            <a:pPr lvl="1"/>
            <a:r>
              <a:rPr lang="en-US" dirty="0"/>
              <a:t>Peaks eventually disappear completely —&gt; States melt.</a:t>
            </a:r>
          </a:p>
          <a:p>
            <a:pPr lvl="1"/>
            <a:r>
              <a:rPr lang="en-US" dirty="0"/>
              <a:t>𝚼(1S), 𝚼(2S) and 𝚼(3S) melt at 2.66TC, 1.25TC and 1.01TC.</a:t>
            </a:r>
          </a:p>
          <a:p>
            <a:r>
              <a:rPr lang="en-US" dirty="0"/>
              <a:t>Sequential melting of 𝚼 states is sensitive to color deconfinement!</a:t>
            </a:r>
          </a:p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B2E155-015E-0442-961C-15E2F8F95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F3373-F4FB-7543-88B8-62B96E9596DE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1B7A9E-9524-9B4D-B7BD-3E690EDAB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B9F9C4-13D1-D84A-A682-4B055B5DB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9B40537-F707-2143-AE94-F5215DEB7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Sequential Melting of </a:t>
            </a:r>
            <a:r>
              <a:rPr lang="en-US" sz="3600" dirty="0" err="1"/>
              <a:t>Bottomonia</a:t>
            </a:r>
            <a:endParaRPr lang="en-US" sz="3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B4CFEF9-011B-D946-8987-3B13FF13ED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0586"/>
            <a:ext cx="9144000" cy="366141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3237AE6-427A-A74F-BAB9-3BD84B0869D8}"/>
              </a:ext>
            </a:extLst>
          </p:cNvPr>
          <p:cNvSpPr/>
          <p:nvPr/>
        </p:nvSpPr>
        <p:spPr>
          <a:xfrm>
            <a:off x="4724400" y="4569023"/>
            <a:ext cx="44577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>
                <a:latin typeface="Helvetica" pitchFamily="2" charset="0"/>
              </a:rPr>
              <a:t>Burnier</a:t>
            </a:r>
            <a:r>
              <a:rPr lang="en-US" sz="1400" dirty="0">
                <a:latin typeface="Helvetica" pitchFamily="2" charset="0"/>
              </a:rPr>
              <a:t>, Kaczmarek, </a:t>
            </a:r>
            <a:r>
              <a:rPr lang="en-US" sz="1400" dirty="0" err="1">
                <a:latin typeface="Helvetica" pitchFamily="2" charset="0"/>
              </a:rPr>
              <a:t>Rothkopf</a:t>
            </a:r>
            <a:r>
              <a:rPr lang="en-US" sz="1400" dirty="0">
                <a:latin typeface="Helvetica" pitchFamily="2" charset="0"/>
              </a:rPr>
              <a:t>,  JHEP (2015) 2015: 1</a:t>
            </a:r>
            <a:endParaRPr lang="en-US" sz="1400" dirty="0">
              <a:effectLst/>
              <a:latin typeface="Helvetica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2C23A18-A9A0-7647-A042-9FB66B675DA0}"/>
                  </a:ext>
                </a:extLst>
              </p:cNvPr>
              <p:cNvSpPr txBox="1"/>
              <p:nvPr/>
            </p:nvSpPr>
            <p:spPr>
              <a:xfrm>
                <a:off x="3429000" y="773668"/>
                <a:ext cx="556259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acc>
                      <m:accPr>
                        <m:chr m:val="̅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</m:acc>
                  </m:oMath>
                </a14:m>
                <a:r>
                  <a:rPr lang="en-US" dirty="0"/>
                  <a:t> state properties change at high temperature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2C23A18-A9A0-7647-A042-9FB66B675D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000" y="773668"/>
                <a:ext cx="5562599" cy="369332"/>
              </a:xfrm>
              <a:prstGeom prst="rect">
                <a:avLst/>
              </a:prstGeom>
              <a:blipFill>
                <a:blip r:embed="rId3"/>
                <a:stretch>
                  <a:fillRect t="-6667" b="-2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Down Arrow 9">
            <a:extLst>
              <a:ext uri="{FF2B5EF4-FFF2-40B4-BE49-F238E27FC236}">
                <a16:creationId xmlns:a16="http://schemas.microsoft.com/office/drawing/2014/main" id="{1DDE8EB1-755C-B248-A6F3-48BCE0F444E4}"/>
              </a:ext>
            </a:extLst>
          </p:cNvPr>
          <p:cNvSpPr/>
          <p:nvPr/>
        </p:nvSpPr>
        <p:spPr>
          <a:xfrm>
            <a:off x="5562600" y="1143000"/>
            <a:ext cx="204787" cy="415491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434ADB-6068-CD4E-BCFC-7B0F159C3A39}"/>
              </a:ext>
            </a:extLst>
          </p:cNvPr>
          <p:cNvSpPr txBox="1"/>
          <p:nvPr/>
        </p:nvSpPr>
        <p:spPr>
          <a:xfrm>
            <a:off x="1612736" y="4431268"/>
            <a:ext cx="2654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Tightly-bound state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7403844-9118-A941-9B5E-B4F71B4DD6D4}"/>
              </a:ext>
            </a:extLst>
          </p:cNvPr>
          <p:cNvSpPr txBox="1"/>
          <p:nvPr/>
        </p:nvSpPr>
        <p:spPr>
          <a:xfrm>
            <a:off x="5429496" y="4126468"/>
            <a:ext cx="2469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Loosely-bound state</a:t>
            </a:r>
          </a:p>
        </p:txBody>
      </p:sp>
      <p:sp>
        <p:nvSpPr>
          <p:cNvPr id="13" name="Up Arrow 12">
            <a:extLst>
              <a:ext uri="{FF2B5EF4-FFF2-40B4-BE49-F238E27FC236}">
                <a16:creationId xmlns:a16="http://schemas.microsoft.com/office/drawing/2014/main" id="{026D244F-B1E0-8244-AB3B-0ADB1CB84308}"/>
              </a:ext>
            </a:extLst>
          </p:cNvPr>
          <p:cNvSpPr/>
          <p:nvPr/>
        </p:nvSpPr>
        <p:spPr>
          <a:xfrm>
            <a:off x="5806934" y="3657600"/>
            <a:ext cx="243017" cy="540549"/>
          </a:xfrm>
          <a:prstGeom prst="up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Up Arrow 13">
            <a:extLst>
              <a:ext uri="{FF2B5EF4-FFF2-40B4-BE49-F238E27FC236}">
                <a16:creationId xmlns:a16="http://schemas.microsoft.com/office/drawing/2014/main" id="{E2AA90C5-613E-634E-9BC9-85276A1308A4}"/>
              </a:ext>
            </a:extLst>
          </p:cNvPr>
          <p:cNvSpPr/>
          <p:nvPr/>
        </p:nvSpPr>
        <p:spPr>
          <a:xfrm>
            <a:off x="2652582" y="3955251"/>
            <a:ext cx="243018" cy="540549"/>
          </a:xfrm>
          <a:prstGeom prst="up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864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AEBABBA-034D-F648-A191-57148035D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" y="994174"/>
            <a:ext cx="5529779" cy="555902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zh-CN" dirty="0" err="1">
                <a:latin typeface="Symbol" pitchFamily="2" charset="2"/>
                <a:ea typeface="宋体" charset="0"/>
                <a:cs typeface="宋体" charset="0"/>
                <a:sym typeface="Symbol" charset="0"/>
              </a:rPr>
              <a:t>Υ</a:t>
            </a:r>
            <a:r>
              <a:rPr lang="en-US" altLang="zh-CN" dirty="0">
                <a:latin typeface="Times" charset="0"/>
                <a:ea typeface="宋体" charset="0"/>
                <a:cs typeface="宋体" charset="0"/>
                <a:sym typeface="Symbol" charset="0"/>
              </a:rPr>
              <a:t> → </a:t>
            </a:r>
            <a:r>
              <a:rPr lang="en-US" altLang="zh-CN" dirty="0">
                <a:latin typeface="Symbol" pitchFamily="2" charset="2"/>
                <a:ea typeface="宋体" charset="0"/>
                <a:cs typeface="宋体" charset="0"/>
                <a:sym typeface="Symbol" charset="0"/>
              </a:rPr>
              <a:t>mm </a:t>
            </a:r>
            <a:r>
              <a:rPr lang="en-US" altLang="zh-CN" dirty="0">
                <a:ea typeface="宋体" charset="0"/>
                <a:cs typeface="宋体" charset="0"/>
                <a:sym typeface="Symbol" charset="0"/>
              </a:rPr>
              <a:t>: 3 states to study</a:t>
            </a:r>
          </a:p>
          <a:p>
            <a:pPr lvl="1">
              <a:lnSpc>
                <a:spcPct val="90000"/>
              </a:lnSpc>
            </a:pPr>
            <a:r>
              <a:rPr lang="en-US" altLang="zh-CN" dirty="0">
                <a:ea typeface="宋体" charset="0"/>
                <a:cs typeface="宋体" charset="0"/>
                <a:sym typeface="Symbol" charset="0"/>
              </a:rPr>
              <a:t>Hot Nuclear Matter Effects</a:t>
            </a:r>
          </a:p>
          <a:p>
            <a:pPr lvl="2">
              <a:lnSpc>
                <a:spcPct val="90000"/>
              </a:lnSpc>
            </a:pPr>
            <a:r>
              <a:rPr lang="en-US" altLang="zh-CN" dirty="0">
                <a:ea typeface="宋体" charset="0"/>
                <a:cs typeface="宋体" charset="0"/>
                <a:sym typeface="Symbol" charset="0"/>
              </a:rPr>
              <a:t>Different sizes, binding energies.</a:t>
            </a:r>
          </a:p>
          <a:p>
            <a:pPr lvl="2">
              <a:lnSpc>
                <a:spcPct val="90000"/>
              </a:lnSpc>
            </a:pPr>
            <a:r>
              <a:rPr lang="en-US" altLang="zh-CN" dirty="0">
                <a:solidFill>
                  <a:schemeClr val="accent2"/>
                </a:solidFill>
                <a:ea typeface="宋体" charset="0"/>
                <a:cs typeface="宋体" charset="0"/>
                <a:sym typeface="Symbol" charset="0"/>
              </a:rPr>
              <a:t>Sequential melting</a:t>
            </a:r>
            <a:r>
              <a:rPr lang="en-US" altLang="zh-CN" dirty="0">
                <a:ea typeface="宋体" charset="0"/>
                <a:cs typeface="宋体" charset="0"/>
                <a:sym typeface="Symbol" charset="0"/>
              </a:rPr>
              <a:t>.</a:t>
            </a:r>
          </a:p>
          <a:p>
            <a:pPr lvl="1">
              <a:lnSpc>
                <a:spcPct val="90000"/>
              </a:lnSpc>
            </a:pPr>
            <a:r>
              <a:rPr lang="en-US" altLang="zh-CN" dirty="0">
                <a:ea typeface="宋体" charset="0"/>
                <a:cs typeface="宋体" charset="0"/>
                <a:sym typeface="Symbol" charset="0"/>
              </a:rPr>
              <a:t>Expectation: </a:t>
            </a:r>
          </a:p>
          <a:p>
            <a:pPr lvl="1">
              <a:lnSpc>
                <a:spcPct val="90000"/>
              </a:lnSpc>
            </a:pPr>
            <a:r>
              <a:rPr lang="en-US" altLang="zh-CN" sz="2000" dirty="0">
                <a:solidFill>
                  <a:srgbClr val="000099"/>
                </a:solidFill>
                <a:ea typeface="宋体" charset="0"/>
                <a:cs typeface="宋体" charset="0"/>
                <a:sym typeface="Symbol" charset="0"/>
              </a:rPr>
              <a:t>(1S) almost no melting</a:t>
            </a:r>
          </a:p>
          <a:p>
            <a:pPr lvl="1">
              <a:lnSpc>
                <a:spcPct val="90000"/>
              </a:lnSpc>
            </a:pPr>
            <a:r>
              <a:rPr lang="en-US" altLang="zh-CN" sz="2000" dirty="0">
                <a:solidFill>
                  <a:srgbClr val="000099"/>
                </a:solidFill>
                <a:ea typeface="宋体" charset="0"/>
                <a:cs typeface="宋体" charset="0"/>
                <a:sym typeface="Symbol" charset="0"/>
              </a:rPr>
              <a:t>(2S) likely to melt</a:t>
            </a:r>
          </a:p>
          <a:p>
            <a:pPr lvl="1">
              <a:lnSpc>
                <a:spcPct val="90000"/>
              </a:lnSpc>
            </a:pPr>
            <a:r>
              <a:rPr lang="en-US" altLang="zh-CN" sz="2000" dirty="0">
                <a:solidFill>
                  <a:srgbClr val="000099"/>
                </a:solidFill>
                <a:ea typeface="宋体" charset="0"/>
                <a:cs typeface="宋体" charset="0"/>
                <a:sym typeface="Symbol" charset="0"/>
              </a:rPr>
              <a:t>(3S) fully melted?</a:t>
            </a:r>
          </a:p>
          <a:p>
            <a:pPr marL="1085850" lvl="2">
              <a:lnSpc>
                <a:spcPct val="90000"/>
              </a:lnSpc>
            </a:pPr>
            <a:r>
              <a:rPr lang="en-US" dirty="0">
                <a:solidFill>
                  <a:srgbClr val="000099"/>
                </a:solidFill>
                <a:latin typeface="Times New Roman" charset="0"/>
                <a:ea typeface="宋体" charset="0"/>
                <a:sym typeface="Symbol" charset="0"/>
              </a:rPr>
              <a:t>Feed-down is important.</a:t>
            </a:r>
            <a:endParaRPr lang="en-US" altLang="zh-CN" dirty="0">
              <a:ea typeface="宋体" charset="0"/>
              <a:cs typeface="宋体" charset="0"/>
              <a:sym typeface="Symbol" charset="0"/>
            </a:endParaRPr>
          </a:p>
          <a:p>
            <a:pPr>
              <a:lnSpc>
                <a:spcPct val="90000"/>
              </a:lnSpc>
            </a:pPr>
            <a:r>
              <a:rPr lang="en-US" altLang="zh-CN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Symbol" charset="0"/>
              </a:rPr>
              <a:t>Recombination/coalescence</a:t>
            </a:r>
          </a:p>
          <a:p>
            <a:pPr lvl="1">
              <a:lnSpc>
                <a:spcPct val="90000"/>
              </a:lnSpc>
            </a:pPr>
            <a:r>
              <a:rPr lang="en-US" altLang="zh-CN" dirty="0" err="1">
                <a:latin typeface="Symbol" pitchFamily="2" charset="2"/>
                <a:ea typeface="宋体" charset="0"/>
                <a:cs typeface="宋体" charset="0"/>
                <a:sym typeface="Symbol" charset="0"/>
              </a:rPr>
              <a:t>Υ</a:t>
            </a:r>
            <a:r>
              <a:rPr lang="en-US" altLang="zh-CN" dirty="0">
                <a:ea typeface="宋体" charset="0"/>
                <a:cs typeface="宋体" charset="0"/>
                <a:sym typeface="Symbol" charset="0"/>
              </a:rPr>
              <a:t>(1S) recombination </a:t>
            </a:r>
            <a:r>
              <a:rPr lang="en-US" altLang="zh-CN" dirty="0">
                <a:latin typeface="Times" charset="0"/>
                <a:ea typeface="宋体" charset="0"/>
                <a:cs typeface="宋体" charset="0"/>
                <a:sym typeface="Symbol" charset="0"/>
              </a:rPr>
              <a:t>→</a:t>
            </a:r>
            <a:r>
              <a:rPr lang="en-US" altLang="zh-CN" dirty="0">
                <a:ea typeface="宋体" charset="0"/>
                <a:cs typeface="宋体" charset="0"/>
                <a:sym typeface="Symbol" charset="0"/>
              </a:rPr>
              <a:t> much smaller effect than for J/</a:t>
            </a:r>
            <a:r>
              <a:rPr lang="en-US" altLang="zh-CN" dirty="0">
                <a:latin typeface="Symbol" pitchFamily="2" charset="2"/>
                <a:ea typeface="宋体" charset="0"/>
                <a:cs typeface="宋体" charset="0"/>
                <a:sym typeface="Symbol" charset="0"/>
              </a:rPr>
              <a:t>y</a:t>
            </a:r>
            <a:r>
              <a:rPr lang="en-US" altLang="zh-CN" dirty="0">
                <a:ea typeface="宋体" charset="0"/>
                <a:cs typeface="宋体" charset="0"/>
                <a:sym typeface="Symbol" charset="0"/>
              </a:rPr>
              <a:t>.</a:t>
            </a:r>
          </a:p>
          <a:p>
            <a:pPr lvl="3">
              <a:lnSpc>
                <a:spcPct val="90000"/>
              </a:lnSpc>
            </a:pPr>
            <a:r>
              <a:rPr lang="en-US" altLang="zh-CN" sz="1200" dirty="0" err="1">
                <a:ea typeface="宋体" charset="0"/>
                <a:cs typeface="宋体" charset="0"/>
                <a:sym typeface="Symbol" charset="0"/>
              </a:rPr>
              <a:t>Ko</a:t>
            </a:r>
            <a:r>
              <a:rPr lang="en-US" altLang="zh-CN" sz="1200" dirty="0">
                <a:ea typeface="宋体" charset="0"/>
                <a:cs typeface="宋体" charset="0"/>
                <a:sym typeface="Symbol" charset="0"/>
              </a:rPr>
              <a:t> et al. </a:t>
            </a:r>
            <a:r>
              <a:rPr lang="en-US" sz="1200" dirty="0"/>
              <a:t>PRC 85, 014902 (2012)</a:t>
            </a:r>
            <a:endParaRPr lang="en-US" altLang="zh-CN" dirty="0">
              <a:ea typeface="宋体" charset="0"/>
              <a:cs typeface="宋体" charset="0"/>
              <a:sym typeface="Symbol" charset="0"/>
            </a:endParaRPr>
          </a:p>
          <a:p>
            <a:pPr>
              <a:lnSpc>
                <a:spcPct val="90000"/>
              </a:lnSpc>
            </a:pP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103F5B-C9D6-3E48-A43A-751CE47D8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6AB14-B178-9947-809F-6387F102360F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3E56C0-0921-A949-88DB-7499B43C1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7A3C6D-1954-AD4C-85F3-C481E4FD3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35565DD-ADB1-8643-A482-27AF2C473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/>
              <a:t>Bottomonia</a:t>
            </a:r>
            <a:r>
              <a:rPr lang="en-US" sz="3600" dirty="0"/>
              <a:t> spectroscopy as a tool</a:t>
            </a:r>
          </a:p>
        </p:txBody>
      </p:sp>
      <p:pic>
        <p:nvPicPr>
          <p:cNvPr id="7" name="Picture 6" descr="UpsilonRadialWaveFunctions.jpg">
            <a:extLst>
              <a:ext uri="{FF2B5EF4-FFF2-40B4-BE49-F238E27FC236}">
                <a16:creationId xmlns:a16="http://schemas.microsoft.com/office/drawing/2014/main" id="{F534D0E4-334C-A842-9F95-BB9E2A6F1D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529" b="-1"/>
          <a:stretch/>
        </p:blipFill>
        <p:spPr>
          <a:xfrm>
            <a:off x="5567879" y="994174"/>
            <a:ext cx="3499921" cy="5064325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C09E229-F7C5-9E43-AD88-E150D6D84B5A}"/>
              </a:ext>
            </a:extLst>
          </p:cNvPr>
          <p:cNvGrpSpPr/>
          <p:nvPr/>
        </p:nvGrpSpPr>
        <p:grpSpPr>
          <a:xfrm>
            <a:off x="7612806" y="4038600"/>
            <a:ext cx="1379193" cy="923330"/>
            <a:chOff x="7121407" y="2662062"/>
            <a:chExt cx="1379193" cy="923330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4BAA796-EDE3-C74C-85CE-17C9DBE4DFB5}"/>
                </a:ext>
              </a:extLst>
            </p:cNvPr>
            <p:cNvSpPr txBox="1"/>
            <p:nvPr/>
          </p:nvSpPr>
          <p:spPr>
            <a:xfrm>
              <a:off x="7751702" y="2662062"/>
              <a:ext cx="748898" cy="923330"/>
            </a:xfrm>
            <a:prstGeom prst="rect">
              <a:avLst/>
            </a:prstGeom>
            <a:noFill/>
            <a:ln>
              <a:solidFill>
                <a:srgbClr val="262673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 err="1">
                  <a:solidFill>
                    <a:srgbClr val="FF0000"/>
                  </a:solidFill>
                  <a:latin typeface="Times New Roman"/>
                  <a:cs typeface="Times New Roman"/>
                </a:rPr>
                <a:t>ϒ</a:t>
              </a:r>
              <a:r>
                <a:rPr lang="en-US" dirty="0">
                  <a:solidFill>
                    <a:srgbClr val="FF0000"/>
                  </a:solidFill>
                  <a:latin typeface="Times New Roman"/>
                  <a:cs typeface="Times New Roman"/>
                </a:rPr>
                <a:t>(1S)</a:t>
              </a:r>
            </a:p>
            <a:p>
              <a:r>
                <a:rPr lang="en-US" dirty="0" err="1">
                  <a:solidFill>
                    <a:srgbClr val="008000"/>
                  </a:solidFill>
                  <a:latin typeface="Times New Roman"/>
                  <a:cs typeface="Times New Roman"/>
                </a:rPr>
                <a:t>ϒ</a:t>
              </a:r>
              <a:r>
                <a:rPr lang="en-US" dirty="0">
                  <a:solidFill>
                    <a:srgbClr val="008000"/>
                  </a:solidFill>
                  <a:latin typeface="Times New Roman"/>
                  <a:cs typeface="Times New Roman"/>
                </a:rPr>
                <a:t>(2S)</a:t>
              </a:r>
            </a:p>
            <a:p>
              <a:r>
                <a:rPr lang="en-US" dirty="0" err="1">
                  <a:solidFill>
                    <a:schemeClr val="accent2">
                      <a:lumMod val="75000"/>
                    </a:schemeClr>
                  </a:solidFill>
                  <a:latin typeface="Times New Roman"/>
                  <a:cs typeface="Times New Roman"/>
                </a:rPr>
                <a:t>ϒ</a:t>
              </a:r>
              <a:r>
                <a:rPr lang="en-US" dirty="0">
                  <a:solidFill>
                    <a:schemeClr val="accent2">
                      <a:lumMod val="75000"/>
                    </a:schemeClr>
                  </a:solidFill>
                  <a:latin typeface="Times New Roman"/>
                  <a:cs typeface="Times New Roman"/>
                </a:rPr>
                <a:t>(3S)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A0A7B48B-C592-3F42-BC27-8273D8B4FF02}"/>
                </a:ext>
              </a:extLst>
            </p:cNvPr>
            <p:cNvCxnSpPr/>
            <p:nvPr/>
          </p:nvCxnSpPr>
          <p:spPr>
            <a:xfrm>
              <a:off x="7121407" y="2887839"/>
              <a:ext cx="58326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A9A2B9D-511B-664C-B034-3AF7F951124F}"/>
                </a:ext>
              </a:extLst>
            </p:cNvPr>
            <p:cNvCxnSpPr/>
            <p:nvPr/>
          </p:nvCxnSpPr>
          <p:spPr>
            <a:xfrm>
              <a:off x="7132702" y="3124902"/>
              <a:ext cx="583260" cy="0"/>
            </a:xfrm>
            <a:prstGeom prst="line">
              <a:avLst/>
            </a:prstGeom>
            <a:ln>
              <a:solidFill>
                <a:srgbClr val="008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0C1748A-A5FC-A249-B9A0-C4B643446284}"/>
                </a:ext>
              </a:extLst>
            </p:cNvPr>
            <p:cNvCxnSpPr/>
            <p:nvPr/>
          </p:nvCxnSpPr>
          <p:spPr>
            <a:xfrm>
              <a:off x="7132702" y="3409005"/>
              <a:ext cx="583260" cy="0"/>
            </a:xfrm>
            <a:prstGeom prst="line">
              <a:avLst/>
            </a:prstGeom>
            <a:ln>
              <a:solidFill>
                <a:schemeClr val="accent2">
                  <a:lumMod val="75000"/>
                </a:schemeClr>
              </a:solidFill>
              <a:prstDash val="lg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9F66D245-FAD5-174D-B25D-E14334B9EC0D}"/>
              </a:ext>
            </a:extLst>
          </p:cNvPr>
          <p:cNvSpPr/>
          <p:nvPr/>
        </p:nvSpPr>
        <p:spPr>
          <a:xfrm>
            <a:off x="5636245" y="6058499"/>
            <a:ext cx="350775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err="1">
                <a:solidFill>
                  <a:srgbClr val="162C84"/>
                </a:solidFill>
                <a:latin typeface="Helvetica" pitchFamily="2" charset="0"/>
              </a:rPr>
              <a:t>Brezinski</a:t>
            </a:r>
            <a:r>
              <a:rPr lang="en-US" sz="1400" dirty="0">
                <a:solidFill>
                  <a:srgbClr val="162C84"/>
                </a:solidFill>
                <a:latin typeface="Helvetica" pitchFamily="2" charset="0"/>
              </a:rPr>
              <a:t> &amp; </a:t>
            </a:r>
            <a:r>
              <a:rPr lang="en-US" sz="1400" dirty="0" err="1">
                <a:solidFill>
                  <a:srgbClr val="162C84"/>
                </a:solidFill>
                <a:latin typeface="Helvetica" pitchFamily="2" charset="0"/>
              </a:rPr>
              <a:t>Wolschin</a:t>
            </a:r>
            <a:r>
              <a:rPr lang="en-US" sz="1400" dirty="0">
                <a:solidFill>
                  <a:srgbClr val="162C84"/>
                </a:solidFill>
                <a:latin typeface="Helvetica" pitchFamily="2" charset="0"/>
              </a:rPr>
              <a:t> PLB 707 (2012) 534</a:t>
            </a:r>
            <a:endParaRPr lang="en-US" sz="1400" dirty="0">
              <a:solidFill>
                <a:srgbClr val="162C84"/>
              </a:solidFill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4720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62CF3BC-E3F3-E24C-A3EA-1631E1F293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" y="2925763"/>
            <a:ext cx="9029700" cy="297180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US" sz="3000" dirty="0"/>
          </a:p>
          <a:p>
            <a:r>
              <a:rPr lang="en-US" sz="3000" dirty="0"/>
              <a:t>Does the static thermometer picture work for describing heavy ion collisions?</a:t>
            </a:r>
          </a:p>
          <a:p>
            <a:r>
              <a:rPr lang="en-US" sz="3000" dirty="0"/>
              <a:t>Good guiding picture! but life is more difficult…</a:t>
            </a:r>
          </a:p>
          <a:p>
            <a:pPr lvl="1"/>
            <a:r>
              <a:rPr lang="en-US" sz="2600" dirty="0"/>
              <a:t>Temperature profile in AA is not uniform</a:t>
            </a:r>
          </a:p>
          <a:p>
            <a:pPr lvl="1"/>
            <a:r>
              <a:rPr lang="en-US" sz="2600" dirty="0"/>
              <a:t>Quarkonium formation time: not well defined</a:t>
            </a:r>
          </a:p>
          <a:p>
            <a:pPr lvl="1"/>
            <a:r>
              <a:rPr lang="en-US" sz="2600" dirty="0"/>
              <a:t>Partonic interactions also lead to quarkonium dissociation</a:t>
            </a:r>
          </a:p>
          <a:p>
            <a:pPr lvl="1"/>
            <a:r>
              <a:rPr lang="en-US" sz="2600" dirty="0" err="1"/>
              <a:t>Charmonium</a:t>
            </a:r>
            <a:r>
              <a:rPr lang="en-US" sz="2600" dirty="0"/>
              <a:t> (re)-generation contribution</a:t>
            </a:r>
          </a:p>
          <a:p>
            <a:pPr lvl="1"/>
            <a:r>
              <a:rPr lang="en-US" sz="2600" dirty="0"/>
              <a:t>Feed-down contributions</a:t>
            </a:r>
          </a:p>
          <a:p>
            <a:r>
              <a:rPr lang="en-US" dirty="0"/>
              <a:t>Need a dynamical approach of the QGP evolution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D62554-43F5-C848-A175-8F2718BBC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C360-4E4F-E241-8E60-91E8ACE1B1AE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D8127D-704D-334B-B132-EB6D6FFA8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AE961B-69A2-F143-A645-4FCE4FB0A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807AD52-3928-7941-B1C4-C077B4F99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Quarkonia</a:t>
            </a:r>
            <a:r>
              <a:rPr lang="en-US" dirty="0"/>
              <a:t> as a Probe of QGP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C78A47-DC84-6746-827E-903EC32A02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0" y="947928"/>
            <a:ext cx="3048000" cy="184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778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6C041A52-538C-5F44-8D31-604251919B8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lvl="1"/>
                <a:r>
                  <a:rPr lang="en-US" dirty="0"/>
                  <a:t>Double Ratio of excited to ground state yields</a:t>
                </a:r>
              </a:p>
              <a:p>
                <a:pPr lvl="2"/>
                <a:r>
                  <a:rPr lang="en-US" dirty="0"/>
                  <a:t>Relative modification of excited states compared to ground state</a:t>
                </a:r>
              </a:p>
              <a:p>
                <a:pPr lvl="3"/>
                <a:r>
                  <a:rPr lang="en-US" dirty="0"/>
                  <a:t>Cancellation of efficiency and acceptance corrections</a:t>
                </a:r>
              </a:p>
              <a:p>
                <a:pPr lvl="3"/>
                <a:r>
                  <a:rPr lang="en-US" dirty="0"/>
                  <a:t>Cancellation of initial state effects, e.g. nuclear shadowing of PDF’s</a:t>
                </a:r>
              </a:p>
              <a:p>
                <a:pPr lvl="2"/>
                <a14:m>
                  <m:oMath xmlns:m="http://schemas.openxmlformats.org/officeDocument/2006/math">
                    <m:f>
                      <m:fPr>
                        <m:ctrlPr>
                          <a:rPr lang="mr-I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f>
                              <m:fPr>
                                <m:ctrlPr>
                                  <a:rPr lang="mr-IN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m:rPr>
                                    <m:sty m:val="p"/>
                                  </m:rPr>
                                  <a:rPr lang="en-US">
                                    <a:latin typeface="Cambria Math" charset="0"/>
                                  </a:rPr>
                                  <m:t>Υ</m:t>
                                </m:r>
                                <m:r>
                                  <a:rPr lang="en-US">
                                    <a:latin typeface="Cambria Math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>
                                    <a:latin typeface="Cambria Math" charset="0"/>
                                  </a:rPr>
                                  <m:t>nS</m:t>
                                </m:r>
                                <m:r>
                                  <a:rPr lang="en-US">
                                    <a:latin typeface="Cambria Math" charset="0"/>
                                  </a:rPr>
                                  <m:t>)</m:t>
                                </m:r>
                              </m:num>
                              <m:den>
                                <m:r>
                                  <m:rPr>
                                    <m:sty m:val="p"/>
                                  </m:rPr>
                                  <a:rPr lang="en-US">
                                    <a:latin typeface="Cambria Math" charset="0"/>
                                  </a:rPr>
                                  <m:t>Υ</m:t>
                                </m:r>
                                <m:r>
                                  <a:rPr lang="en-US">
                                    <a:latin typeface="Cambria Math" charset="0"/>
                                  </a:rPr>
                                  <m:t>(1</m:t>
                                </m:r>
                                <m:r>
                                  <m:rPr>
                                    <m:sty m:val="p"/>
                                  </m:rPr>
                                  <a:rPr lang="en-US">
                                    <a:latin typeface="Cambria Math" charset="0"/>
                                  </a:rPr>
                                  <m:t>S</m:t>
                                </m:r>
                                <m:r>
                                  <a:rPr lang="en-US">
                                    <a:latin typeface="Cambria Math" charset="0"/>
                                  </a:rPr>
                                  <m:t>)</m:t>
                                </m:r>
                              </m:den>
                            </m:f>
                          </m:e>
                          <m:sub>
                            <m:r>
                              <a:rPr lang="en-US" i="1">
                                <a:latin typeface="Cambria Math" charset="0"/>
                              </a:rPr>
                              <m:t>𝑃𝑏𝑃𝑏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f>
                              <m:fPr>
                                <m:ctrlPr>
                                  <a:rPr lang="mr-IN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m:rPr>
                                    <m:sty m:val="p"/>
                                  </m:rPr>
                                  <a:rPr lang="en-US">
                                    <a:latin typeface="Cambria Math" charset="0"/>
                                  </a:rPr>
                                  <m:t>Υ</m:t>
                                </m:r>
                                <m:r>
                                  <a:rPr lang="en-US">
                                    <a:latin typeface="Cambria Math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>
                                    <a:latin typeface="Cambria Math" charset="0"/>
                                  </a:rPr>
                                  <m:t>nS</m:t>
                                </m:r>
                                <m:r>
                                  <a:rPr lang="en-US">
                                    <a:latin typeface="Cambria Math" charset="0"/>
                                  </a:rPr>
                                  <m:t>)</m:t>
                                </m:r>
                              </m:num>
                              <m:den>
                                <m:r>
                                  <m:rPr>
                                    <m:sty m:val="p"/>
                                  </m:rPr>
                                  <a:rPr lang="en-US">
                                    <a:latin typeface="Cambria Math" charset="0"/>
                                  </a:rPr>
                                  <m:t>Υ</m:t>
                                </m:r>
                                <m:r>
                                  <a:rPr lang="en-US">
                                    <a:latin typeface="Cambria Math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>
                                    <a:latin typeface="Cambria Math" charset="0"/>
                                  </a:rPr>
                                  <m:t>nS</m:t>
                                </m:r>
                                <m:r>
                                  <a:rPr lang="en-US">
                                    <a:latin typeface="Cambria Math" charset="0"/>
                                  </a:rPr>
                                  <m:t>)</m:t>
                                </m:r>
                              </m:den>
                            </m:f>
                          </m:e>
                          <m:sub>
                            <m:r>
                              <a:rPr lang="en-US" i="1">
                                <a:latin typeface="Cambria Math" charset="0"/>
                              </a:rPr>
                              <m:t>𝑝𝑝</m:t>
                            </m:r>
                          </m:sub>
                        </m:sSub>
                      </m:den>
                    </m:f>
                    <m:r>
                      <a:rPr lang="en-US" i="1">
                        <a:latin typeface="Cambria Math" charset="0"/>
                      </a:rPr>
                      <m:t>=</m:t>
                    </m:r>
                    <m:f>
                      <m:fPr>
                        <m:ctrlPr>
                          <a:rPr lang="mr-I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latin typeface="Cambria Math" charset="0"/>
                              </a:rPr>
                              <m:t>𝐴𝐴</m:t>
                            </m:r>
                          </m:sub>
                        </m:sSub>
                        <m:r>
                          <a:rPr lang="en-US" i="1">
                            <a:latin typeface="Cambria Math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charset="0"/>
                          </a:rPr>
                          <m:t>Υ</m:t>
                        </m:r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charset="0"/>
                              </a:rPr>
                              <m:t>𝑛𝑆</m:t>
                            </m:r>
                          </m:e>
                        </m:d>
                        <m:r>
                          <a:rPr lang="en-US" i="1">
                            <a:latin typeface="Cambria Math" charset="0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i="1">
                                <a:latin typeface="Cambria Math" charset="0"/>
                              </a:rPr>
                              <m:t>𝐴𝐴</m:t>
                            </m:r>
                          </m:sub>
                        </m:sSub>
                        <m:r>
                          <a:rPr lang="en-US" i="1">
                            <a:latin typeface="Cambria Math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charset="0"/>
                          </a:rPr>
                          <m:t>Υ</m:t>
                        </m:r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charset="0"/>
                              </a:rPr>
                              <m:t>1</m:t>
                            </m:r>
                            <m:r>
                              <a:rPr lang="en-US" i="1">
                                <a:latin typeface="Cambria Math" charset="0"/>
                              </a:rPr>
                              <m:t>𝑆</m:t>
                            </m:r>
                          </m:e>
                        </m:d>
                        <m:r>
                          <a:rPr lang="en-US" i="1">
                            <a:latin typeface="Cambria Math" charset="0"/>
                          </a:rPr>
                          <m:t>)</m:t>
                        </m:r>
                      </m:den>
                    </m:f>
                  </m:oMath>
                </a14:m>
                <a:endParaRPr lang="en-US" dirty="0"/>
              </a:p>
              <a:p>
                <a:r>
                  <a:rPr lang="en-US" dirty="0"/>
                  <a:t>Nuclear modification factor:</a:t>
                </a:r>
              </a:p>
              <a:p>
                <a:pPr lvl="1"/>
                <a:r>
                  <a:rPr lang="en-US" i="1" dirty="0"/>
                  <a:t>R</a:t>
                </a:r>
                <a:r>
                  <a:rPr lang="en-US" i="1" baseline="-25000" dirty="0"/>
                  <a:t>AA</a:t>
                </a:r>
                <a:r>
                  <a:rPr lang="en-US" dirty="0"/>
                  <a:t>:</a:t>
                </a:r>
              </a:p>
              <a:p>
                <a:pPr lvl="2"/>
                <a:r>
                  <a:rPr lang="en-US" dirty="0"/>
                  <a:t>No medium effect → </a:t>
                </a:r>
                <a:r>
                  <a:rPr lang="en-US" i="1" dirty="0"/>
                  <a:t>R</a:t>
                </a:r>
                <a:r>
                  <a:rPr lang="en-US" i="1" baseline="-25000" dirty="0"/>
                  <a:t>AA </a:t>
                </a:r>
                <a:r>
                  <a:rPr lang="en-US" dirty="0"/>
                  <a:t>= 1</a:t>
                </a:r>
              </a:p>
              <a:p>
                <a:pPr lvl="2"/>
                <a:r>
                  <a:rPr lang="en-US" dirty="0"/>
                  <a:t>Suppression         →   </a:t>
                </a:r>
                <a:r>
                  <a:rPr lang="en-US" i="1" dirty="0"/>
                  <a:t>R</a:t>
                </a:r>
                <a:r>
                  <a:rPr lang="en-US" i="1" baseline="-25000" dirty="0"/>
                  <a:t>AA </a:t>
                </a:r>
                <a:r>
                  <a:rPr lang="en-US" dirty="0"/>
                  <a:t>&lt; 1</a:t>
                </a:r>
              </a:p>
              <a:p>
                <a:pPr lvl="2"/>
                <a:r>
                  <a:rPr lang="en-US" dirty="0"/>
                  <a:t>Enhancement       →   </a:t>
                </a:r>
                <a:r>
                  <a:rPr lang="en-US" i="1" dirty="0"/>
                  <a:t>R</a:t>
                </a:r>
                <a:r>
                  <a:rPr lang="en-US" i="1" baseline="-25000" dirty="0"/>
                  <a:t>AA </a:t>
                </a:r>
                <a:r>
                  <a:rPr lang="en-US" dirty="0"/>
                  <a:t>&gt; 1 </a:t>
                </a:r>
              </a:p>
              <a:p>
                <a:pPr lvl="1"/>
                <a:r>
                  <a:rPr lang="en-US" dirty="0"/>
                  <a:t>Caveat: Cold Nuclear Matter (CNM) effects.</a:t>
                </a:r>
              </a:p>
              <a:p>
                <a:pPr lvl="2"/>
                <a:r>
                  <a:rPr lang="en-US" dirty="0"/>
                  <a:t>Open question: How do CNM effects in </a:t>
                </a:r>
                <a:r>
                  <a:rPr lang="en-US" dirty="0" err="1"/>
                  <a:t>pA</a:t>
                </a:r>
                <a:r>
                  <a:rPr lang="en-US" dirty="0"/>
                  <a:t> extrapolate to AA?</a:t>
                </a:r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6C041A52-538C-5F44-8D31-604251919B8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530" t="-1489" b="-1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BE2135-CCFA-E844-8F02-12265A277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A2F30-2AEF-6649-9ECE-0F8A1F3DB0A0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46D73C-6111-F946-A696-308D7AA77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643448-FA58-C842-9161-2E9D77AC1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D30AF29-A281-3645-9D46-998DFB3C5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Quarkonium Measurements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D7EA2C0-3387-984B-AEA0-E0C25E750BB7}"/>
                  </a:ext>
                </a:extLst>
              </p:cNvPr>
              <p:cNvSpPr txBox="1"/>
              <p:nvPr/>
            </p:nvSpPr>
            <p:spPr>
              <a:xfrm>
                <a:off x="4932856" y="3151948"/>
                <a:ext cx="2717603" cy="103445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𝐴𝐴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𝑃𝑏𝑃𝑏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en-US" sz="2800" b="0" i="0" smtClean="0">
                                  <a:latin typeface="Cambria Math" panose="02040503050406030204" pitchFamily="18" charset="0"/>
                                </a:rPr>
                                <m:t>Υ</m:t>
                              </m:r>
                            </m:sup>
                          </m:sSubSup>
                        </m:num>
                        <m:den>
                          <m:d>
                            <m:dPr>
                              <m:begChr m:val="⟨"/>
                              <m:endChr m:val="⟩"/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</a:rPr>
                                    <m:t>𝑐𝑜𝑙𝑙</m:t>
                                  </m:r>
                                </m:sub>
                              </m:sSub>
                            </m:e>
                          </m:d>
                          <m:sSubSup>
                            <m:sSubSup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𝑝𝑝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en-US" sz="2800" b="0" i="0" smtClean="0">
                                  <a:latin typeface="Cambria Math" panose="02040503050406030204" pitchFamily="18" charset="0"/>
                                </a:rPr>
                                <m:t>Υ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D7EA2C0-3387-984B-AEA0-E0C25E750B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856" y="3151948"/>
                <a:ext cx="2717603" cy="1034450"/>
              </a:xfrm>
              <a:prstGeom prst="rect">
                <a:avLst/>
              </a:prstGeom>
              <a:blipFill>
                <a:blip r:embed="rId3"/>
                <a:stretch>
                  <a:fillRect l="-1860" b="-73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274852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50FAB9B-7772-6A48-B91B-D266F12919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" y="4876800"/>
            <a:ext cx="9105900" cy="1676399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Visual representation of Double Ratio </a:t>
            </a:r>
          </a:p>
          <a:p>
            <a:r>
              <a:rPr lang="en-US" dirty="0"/>
              <a:t>pp shapes scaled to 1S in </a:t>
            </a:r>
            <a:r>
              <a:rPr lang="en-US" dirty="0" err="1"/>
              <a:t>PbPb</a:t>
            </a:r>
            <a:r>
              <a:rPr lang="en-US" dirty="0"/>
              <a:t> and </a:t>
            </a:r>
            <a:r>
              <a:rPr lang="en-US" dirty="0" err="1"/>
              <a:t>overlayed</a:t>
            </a:r>
            <a:r>
              <a:rPr lang="en-US" dirty="0"/>
              <a:t> on </a:t>
            </a:r>
            <a:r>
              <a:rPr lang="en-US" dirty="0" err="1"/>
              <a:t>PbPb</a:t>
            </a:r>
            <a:r>
              <a:rPr lang="en-US" dirty="0"/>
              <a:t> data:</a:t>
            </a:r>
          </a:p>
          <a:p>
            <a:pPr lvl="1"/>
            <a:r>
              <a:rPr lang="en-US" dirty="0"/>
              <a:t>Relative suppression of excited states.</a:t>
            </a:r>
          </a:p>
          <a:p>
            <a:pPr lvl="1"/>
            <a:r>
              <a:rPr lang="en-US" dirty="0"/>
              <a:t>Strong relative suppression of 3S state!</a:t>
            </a:r>
          </a:p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E8791D-541B-3643-B122-E2990D3EA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B9755-3E41-8D4E-983F-6FDA8BB73BC7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523AE7-7BB2-7141-B393-4CFAD1331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157F82-A0B3-1D43-A199-722467F63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954E9DB-7793-DA42-BC9F-AB968D488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Symbol" charset="2"/>
                <a:cs typeface="Symbol" charset="2"/>
              </a:rPr>
              <a:t>ϒ</a:t>
            </a:r>
            <a:r>
              <a:rPr lang="en-US" dirty="0"/>
              <a:t> Double ratio Graphically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C457A7-672D-7947-8769-46DC238477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863" y="809077"/>
            <a:ext cx="3891174" cy="37745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7EC6FB9-7D05-C240-9BB2-D7B4E59530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80" y="809077"/>
            <a:ext cx="3802234" cy="368823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F75AB58-E202-4B4C-86D7-E2DDFEFF1120}"/>
              </a:ext>
            </a:extLst>
          </p:cNvPr>
          <p:cNvSpPr/>
          <p:nvPr/>
        </p:nvSpPr>
        <p:spPr>
          <a:xfrm>
            <a:off x="5867400" y="4589462"/>
            <a:ext cx="3206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5555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CMS: PRL 120 (2018) 142301</a:t>
            </a:r>
            <a:endParaRPr lang="en-US" b="0" i="0" u="none" strike="noStrike" dirty="0">
              <a:solidFill>
                <a:srgbClr val="555555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7370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4611" y="0"/>
            <a:ext cx="7956884" cy="820132"/>
          </a:xfrm>
        </p:spPr>
        <p:txBody>
          <a:bodyPr/>
          <a:lstStyle/>
          <a:p>
            <a:r>
              <a:rPr lang="en-US" altLang="zh-CN" sz="4000" dirty="0">
                <a:latin typeface="Tahoma" charset="0"/>
                <a:ea typeface="宋体" charset="0"/>
                <a:cs typeface="宋体" charset="0"/>
                <a:sym typeface="Symbol" charset="0"/>
              </a:rPr>
              <a:t></a:t>
            </a:r>
            <a:r>
              <a:rPr lang="en-US" sz="4000" dirty="0"/>
              <a:t>(2S) Double Ratio vs. Centrality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8075" b="15932"/>
          <a:stretch/>
        </p:blipFill>
        <p:spPr>
          <a:xfrm>
            <a:off x="0" y="1030425"/>
            <a:ext cx="4969335" cy="410445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682538" y="736529"/>
                <a:ext cx="4442711" cy="5716807"/>
              </a:xfrm>
            </p:spPr>
            <p:txBody>
              <a:bodyPr>
                <a:normAutofit/>
              </a:bodyPr>
              <a:lstStyle/>
              <a:p>
                <a:pPr lvl="1"/>
                <a:r>
                  <a:rPr lang="en-US" dirty="0"/>
                  <a:t>Larger suppression toward more central events</a:t>
                </a:r>
              </a:p>
              <a:p>
                <a:pPr lvl="1"/>
                <a:r>
                  <a:rPr lang="en-US" dirty="0"/>
                  <a:t>Consistent with unity in most peripheral bin</a:t>
                </a:r>
              </a:p>
              <a:p>
                <a:r>
                  <a:rPr lang="en-US" dirty="0"/>
                  <a:t>Comparison to theory:</a:t>
                </a:r>
              </a:p>
              <a:p>
                <a:pPr lvl="1"/>
                <a:r>
                  <a:rPr lang="en-US" dirty="0"/>
                  <a:t>Model: Strickland et al.</a:t>
                </a:r>
              </a:p>
              <a:p>
                <a:pPr lvl="1"/>
                <a:r>
                  <a:rPr lang="en-US" dirty="0"/>
                  <a:t>Containing </a:t>
                </a:r>
                <a:r>
                  <a:rPr lang="en-US" dirty="0" err="1"/>
                  <a:t>bottomonia</a:t>
                </a:r>
                <a:r>
                  <a:rPr lang="en-US" dirty="0"/>
                  <a:t> evolved using </a:t>
                </a:r>
                <a:r>
                  <a:rPr lang="en-US" dirty="0" err="1"/>
                  <a:t>anistropic</a:t>
                </a:r>
                <a:r>
                  <a:rPr lang="en-US" dirty="0"/>
                  <a:t> hydrodynamics</a:t>
                </a:r>
              </a:p>
              <a:p>
                <a:pPr lvl="2"/>
                <a:r>
                  <a:rPr lang="en-US" dirty="0"/>
                  <a:t>Curves:</a:t>
                </a:r>
              </a:p>
              <a:p>
                <a:pPr lvl="2"/>
                <a:r>
                  <a:rPr lang="en-US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5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1500" b="0" i="1" smtClean="0">
                            <a:latin typeface="Cambria Math" charset="0"/>
                          </a:rPr>
                          <m:t>4</m:t>
                        </m:r>
                        <m:r>
                          <a:rPr lang="en-US" sz="1500" b="0" i="1" smtClean="0">
                            <a:latin typeface="Cambria Math" charset="0"/>
                          </a:rPr>
                          <m:t>𝜋</m:t>
                        </m:r>
                        <m:r>
                          <m:rPr>
                            <m:sty m:val="p"/>
                          </m:rPr>
                          <a:rPr lang="en-US" sz="1500" b="0" i="1" smtClean="0">
                            <a:latin typeface="Cambria Math" charset="0"/>
                          </a:rPr>
                          <m:t>η</m:t>
                        </m:r>
                      </m:num>
                      <m:den>
                        <m:r>
                          <a:rPr lang="en-US" sz="1500" b="0" i="1" smtClean="0">
                            <a:latin typeface="Cambria Math" charset="0"/>
                          </a:rPr>
                          <m:t>𝑠</m:t>
                        </m:r>
                      </m:den>
                    </m:f>
                    <m:r>
                      <a:rPr lang="en-US" sz="1500" b="0" i="1" smtClean="0">
                        <a:latin typeface="Cambria Math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500" b="0" i="1" smtClean="0">
                            <a:latin typeface="Cambria Math" charset="0"/>
                          </a:rPr>
                          <m:t>1,2,3</m:t>
                        </m:r>
                      </m:e>
                    </m:d>
                    <m:r>
                      <a:rPr lang="en-US" sz="1500" b="0" i="1" smtClean="0">
                        <a:latin typeface="Cambria Math" charset="0"/>
                      </a:rPr>
                      <m:t>, </m:t>
                    </m:r>
                    <m:sSub>
                      <m:sSubPr>
                        <m:ctrlPr>
                          <a:rPr lang="en-US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500" b="0" i="1" smtClean="0">
                            <a:latin typeface="Cambria Math" charset="0"/>
                          </a:rPr>
                          <m:t>𝑇</m:t>
                        </m:r>
                      </m:e>
                      <m:sub>
                        <m:r>
                          <a:rPr lang="en-US" sz="1500" b="0" i="1" smtClean="0">
                            <a:latin typeface="Cambria Math" charset="0"/>
                          </a:rPr>
                          <m:t>0</m:t>
                        </m:r>
                      </m:sub>
                    </m:sSub>
                    <m:r>
                      <a:rPr lang="en-US" sz="1500" b="0" i="1" smtClean="0">
                        <a:latin typeface="Cambria Math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sz="15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500" b="0" i="1" smtClean="0">
                            <a:latin typeface="Cambria Math" charset="0"/>
                          </a:rPr>
                          <m:t>641, 632, 629</m:t>
                        </m:r>
                      </m:e>
                    </m:d>
                    <m:r>
                      <a:rPr lang="en-US" sz="1500" b="0" i="1" smtClean="0">
                        <a:latin typeface="Cambria Math" charset="0"/>
                      </a:rPr>
                      <m:t>𝑀𝑒𝑉</m:t>
                    </m:r>
                  </m:oMath>
                </a14:m>
                <a:endParaRPr lang="en-US" dirty="0"/>
              </a:p>
              <a:p>
                <a:pPr lvl="1"/>
                <a:r>
                  <a:rPr lang="en-US" dirty="0"/>
                  <a:t>Consistent with our data</a:t>
                </a:r>
              </a:p>
              <a:p>
                <a:pPr lvl="2"/>
                <a:r>
                  <a:rPr lang="en-US" sz="2200" dirty="0"/>
                  <a:t>Similar results by Rapp et al.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82538" y="736529"/>
                <a:ext cx="4442711" cy="5716807"/>
              </a:xfrm>
              <a:blipFill>
                <a:blip r:embed="rId3"/>
                <a:stretch>
                  <a:fillRect l="-2849" t="-887" r="-8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-58522" y="5134880"/>
            <a:ext cx="2236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Peripheral collisions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758545" y="5134880"/>
            <a:ext cx="1928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Central collisions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601EBCC-1772-F044-B741-4557D85C24C2}"/>
              </a:ext>
            </a:extLst>
          </p:cNvPr>
          <p:cNvSpPr/>
          <p:nvPr/>
        </p:nvSpPr>
        <p:spPr>
          <a:xfrm>
            <a:off x="395536" y="4666305"/>
            <a:ext cx="412334" cy="458574"/>
          </a:xfrm>
          <a:prstGeom prst="ellipse">
            <a:avLst/>
          </a:prstGeom>
          <a:solidFill>
            <a:schemeClr val="accent1">
              <a:lumMod val="25000"/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A3176C3-AACC-714B-A132-BBBD571B0459}"/>
              </a:ext>
            </a:extLst>
          </p:cNvPr>
          <p:cNvSpPr/>
          <p:nvPr/>
        </p:nvSpPr>
        <p:spPr>
          <a:xfrm>
            <a:off x="729828" y="4666305"/>
            <a:ext cx="412334" cy="458574"/>
          </a:xfrm>
          <a:prstGeom prst="ellipse">
            <a:avLst/>
          </a:prstGeom>
          <a:solidFill>
            <a:schemeClr val="accent1">
              <a:lumMod val="25000"/>
              <a:alpha val="6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0D945A9-A6D5-C84F-8395-8AF355BCCAE5}"/>
              </a:ext>
            </a:extLst>
          </p:cNvPr>
          <p:cNvSpPr/>
          <p:nvPr/>
        </p:nvSpPr>
        <p:spPr>
          <a:xfrm>
            <a:off x="3646712" y="4717840"/>
            <a:ext cx="417040" cy="417040"/>
          </a:xfrm>
          <a:prstGeom prst="ellipse">
            <a:avLst/>
          </a:prstGeom>
          <a:solidFill>
            <a:schemeClr val="accent1">
              <a:lumMod val="25000"/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D4D7A9E-21F1-6145-ADF6-1E7AD3EB71E2}"/>
              </a:ext>
            </a:extLst>
          </p:cNvPr>
          <p:cNvSpPr/>
          <p:nvPr/>
        </p:nvSpPr>
        <p:spPr>
          <a:xfrm>
            <a:off x="3722912" y="4717840"/>
            <a:ext cx="417040" cy="417040"/>
          </a:xfrm>
          <a:prstGeom prst="ellipse">
            <a:avLst/>
          </a:prstGeom>
          <a:solidFill>
            <a:schemeClr val="accent1">
              <a:lumMod val="25000"/>
              <a:alpha val="6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0FB751-1D8F-5146-9002-A52CEAF437D6}" type="datetime1">
              <a:rPr lang="en-US" smtClean="0"/>
              <a:t>6/14/22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2EDF1E-9C68-3447-9093-E64234770204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814D42F-F8AA-E246-A525-1B4109F9C9A7}"/>
              </a:ext>
            </a:extLst>
          </p:cNvPr>
          <p:cNvSpPr/>
          <p:nvPr/>
        </p:nvSpPr>
        <p:spPr>
          <a:xfrm>
            <a:off x="-58522" y="5504212"/>
            <a:ext cx="3206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5555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CMS: PRL 120 (2018) 142301</a:t>
            </a:r>
            <a:endParaRPr lang="en-US" b="0" i="0" u="none" strike="noStrike" dirty="0">
              <a:solidFill>
                <a:srgbClr val="555555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8075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latin typeface="Tahoma" charset="0"/>
                <a:ea typeface="宋体" charset="0"/>
                <a:cs typeface="宋体" charset="0"/>
                <a:sym typeface="Symbol" charset="0"/>
              </a:rPr>
              <a:t></a:t>
            </a:r>
            <a:r>
              <a:rPr lang="en-US" dirty="0"/>
              <a:t>(3S) : Strong suppression!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" y="914400"/>
                <a:ext cx="3995935" cy="5250904"/>
              </a:xfrm>
            </p:spPr>
            <p:txBody>
              <a:bodyPr>
                <a:normAutofit fontScale="92500" lnSpcReduction="10000"/>
              </a:bodyPr>
              <a:lstStyle/>
              <a:p>
                <a:r>
                  <a:rPr lang="en-US" sz="2800" dirty="0"/>
                  <a:t>Strong suppression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b="0" i="0" smtClean="0">
                        <a:latin typeface="Cambria Math" charset="0"/>
                      </a:rPr>
                      <m:t>Υ</m:t>
                    </m:r>
                    <m:r>
                      <a:rPr lang="en-US" sz="2800" b="0" i="0" smtClean="0">
                        <a:latin typeface="Cambria Math" charset="0"/>
                      </a:rPr>
                      <m:t>(3</m:t>
                    </m:r>
                    <m:r>
                      <m:rPr>
                        <m:sty m:val="p"/>
                      </m:rPr>
                      <a:rPr lang="en-US" sz="2800" b="0" i="0" smtClean="0">
                        <a:latin typeface="Cambria Math" charset="0"/>
                      </a:rPr>
                      <m:t>S</m:t>
                    </m:r>
                    <m:r>
                      <a:rPr lang="en-US" sz="2800" b="0" i="0" smtClean="0">
                        <a:latin typeface="Cambria Math" charset="0"/>
                      </a:rPr>
                      <m:t>)</m:t>
                    </m:r>
                  </m:oMath>
                </a14:m>
                <a:r>
                  <a:rPr lang="en-US" sz="2800" dirty="0"/>
                  <a:t> relative to the 1S in all centralities</a:t>
                </a:r>
              </a:p>
              <a:p>
                <a:r>
                  <a:rPr lang="en-US" sz="2800" dirty="0"/>
                  <a:t>Upper limits calculated in all cases</a:t>
                </a:r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>
                        <a:latin typeface="Cambria Math" charset="0"/>
                      </a:rPr>
                      <m:t>Υ</m:t>
                    </m:r>
                    <m:r>
                      <a:rPr lang="en-US" sz="2800">
                        <a:latin typeface="Cambria Math" charset="0"/>
                      </a:rPr>
                      <m:t>(3</m:t>
                    </m:r>
                    <m:r>
                      <m:rPr>
                        <m:sty m:val="p"/>
                      </m:rPr>
                      <a:rPr lang="en-US" sz="2800">
                        <a:latin typeface="Cambria Math" charset="0"/>
                      </a:rPr>
                      <m:t>S</m:t>
                    </m:r>
                    <m:r>
                      <a:rPr lang="en-US" sz="2800">
                        <a:latin typeface="Cambria Math" charset="0"/>
                      </a:rPr>
                      <m:t>)</m:t>
                    </m:r>
                  </m:oMath>
                </a14:m>
                <a:r>
                  <a:rPr lang="en-US" sz="2800" dirty="0"/>
                  <a:t> has smallest binding energy in </a:t>
                </a:r>
                <a14:m>
                  <m:oMath xmlns:m="http://schemas.openxmlformats.org/officeDocument/2006/math">
                    <m:r>
                      <a:rPr lang="en-US" sz="2800">
                        <a:latin typeface="Cambria Math" charset="0"/>
                      </a:rPr>
                      <m:t>𝚼</m:t>
                    </m:r>
                  </m:oMath>
                </a14:m>
                <a:r>
                  <a:rPr lang="en-US" sz="2800" dirty="0"/>
                  <a:t> family</a:t>
                </a:r>
              </a:p>
              <a:p>
                <a:pPr lvl="1"/>
                <a:r>
                  <a:rPr lang="en-US" sz="2400" dirty="0"/>
                  <a:t>Sequential suppression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latin typeface="Cambria Math" charset="0"/>
                      </a:rPr>
                      <m:t>Υ</m:t>
                    </m:r>
                  </m:oMath>
                </a14:m>
                <a:r>
                  <a:rPr lang="en-US" sz="2400" dirty="0"/>
                  <a:t> states</a:t>
                </a:r>
              </a:p>
              <a:p>
                <a:pPr lvl="1"/>
                <a:r>
                  <a:rPr lang="en-US" sz="2400" dirty="0"/>
                  <a:t>Supports picture of melting in a color-</a:t>
                </a:r>
                <a:r>
                  <a:rPr lang="en-US" sz="2400" dirty="0" err="1"/>
                  <a:t>deconfined</a:t>
                </a:r>
                <a:r>
                  <a:rPr lang="en-US" sz="2400" dirty="0"/>
                  <a:t> QGP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" y="914400"/>
                <a:ext cx="3995935" cy="5250904"/>
              </a:xfrm>
              <a:blipFill>
                <a:blip r:embed="rId2"/>
                <a:stretch>
                  <a:fillRect l="-3810" t="-4106" r="-38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B7910C-074B-5147-9964-DEFF02B7C904}" type="datetime1">
              <a:rPr lang="en-US" smtClean="0"/>
              <a:t>6/14/22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2EDF1E-9C68-3447-9093-E64234770204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691" y="1096569"/>
            <a:ext cx="5147034" cy="420295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33E70A1-06A1-DD41-A89D-3F97B53F9EAB}"/>
              </a:ext>
            </a:extLst>
          </p:cNvPr>
          <p:cNvSpPr/>
          <p:nvPr/>
        </p:nvSpPr>
        <p:spPr>
          <a:xfrm>
            <a:off x="5937673" y="5280476"/>
            <a:ext cx="3206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555555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CMS: PRL 120 (2018) 142301</a:t>
            </a:r>
            <a:endParaRPr lang="en-US" b="0" i="0" u="none" strike="noStrike" dirty="0">
              <a:solidFill>
                <a:srgbClr val="555555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3037017-7B39-9045-9E98-7938355B60DC}"/>
              </a:ext>
            </a:extLst>
          </p:cNvPr>
          <p:cNvSpPr/>
          <p:nvPr/>
        </p:nvSpPr>
        <p:spPr>
          <a:xfrm>
            <a:off x="4539250" y="4838252"/>
            <a:ext cx="412334" cy="458574"/>
          </a:xfrm>
          <a:prstGeom prst="ellipse">
            <a:avLst/>
          </a:prstGeom>
          <a:solidFill>
            <a:schemeClr val="accent1">
              <a:lumMod val="25000"/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5E7BDB9-912C-704F-B5E5-3C05134CDDBD}"/>
              </a:ext>
            </a:extLst>
          </p:cNvPr>
          <p:cNvSpPr/>
          <p:nvPr/>
        </p:nvSpPr>
        <p:spPr>
          <a:xfrm>
            <a:off x="4873542" y="4838252"/>
            <a:ext cx="412334" cy="458574"/>
          </a:xfrm>
          <a:prstGeom prst="ellipse">
            <a:avLst/>
          </a:prstGeom>
          <a:solidFill>
            <a:schemeClr val="accent1">
              <a:lumMod val="25000"/>
              <a:alpha val="6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7E52AE4-6E8B-D241-8CDC-10FE899984AB}"/>
              </a:ext>
            </a:extLst>
          </p:cNvPr>
          <p:cNvSpPr/>
          <p:nvPr/>
        </p:nvSpPr>
        <p:spPr>
          <a:xfrm>
            <a:off x="7790426" y="4889787"/>
            <a:ext cx="417040" cy="417040"/>
          </a:xfrm>
          <a:prstGeom prst="ellipse">
            <a:avLst/>
          </a:prstGeom>
          <a:solidFill>
            <a:schemeClr val="accent1">
              <a:lumMod val="25000"/>
              <a:alpha val="6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3A10107-ACFA-794F-BF37-972CDB8CAFA7}"/>
              </a:ext>
            </a:extLst>
          </p:cNvPr>
          <p:cNvSpPr/>
          <p:nvPr/>
        </p:nvSpPr>
        <p:spPr>
          <a:xfrm>
            <a:off x="7866626" y="4889787"/>
            <a:ext cx="417040" cy="417040"/>
          </a:xfrm>
          <a:prstGeom prst="ellipse">
            <a:avLst/>
          </a:prstGeom>
          <a:solidFill>
            <a:schemeClr val="accent1">
              <a:lumMod val="25000"/>
              <a:alpha val="6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859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9B1CA7A-D8F1-284F-9069-017287509D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" y="4572000"/>
            <a:ext cx="9105900" cy="19812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Measure production in pp.</a:t>
            </a:r>
          </a:p>
          <a:p>
            <a:r>
              <a:rPr lang="en-US" dirty="0"/>
              <a:t>Scale by number of binary nucleon-nucleon collisions, compare to AA measurement.</a:t>
            </a:r>
          </a:p>
          <a:p>
            <a:r>
              <a:rPr lang="en-US" dirty="0">
                <a:solidFill>
                  <a:srgbClr val="FF0000"/>
                </a:solidFill>
              </a:rPr>
              <a:t>Suppression observed!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EB423A-EEA8-7743-9DA6-0629B8291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FB98-6769-FA45-91A3-BF7CCAC7DAD9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2F127A-69F0-9241-B86B-6776BDC13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6218B3-BA1E-664E-B49D-5BACFAEBD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220EB93-DFB6-6240-A7B4-B109811C3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8568" y="0"/>
            <a:ext cx="8106095" cy="820132"/>
          </a:xfrm>
        </p:spPr>
        <p:txBody>
          <a:bodyPr/>
          <a:lstStyle/>
          <a:p>
            <a:r>
              <a:rPr lang="en-US" altLang="zh-CN" sz="3400" dirty="0">
                <a:latin typeface="Tahoma" charset="0"/>
                <a:ea typeface="宋体" charset="0"/>
                <a:cs typeface="宋体" charset="0"/>
                <a:sym typeface="Symbol" charset="0"/>
              </a:rPr>
              <a:t> </a:t>
            </a:r>
            <a:r>
              <a:rPr lang="en-US" sz="3400" dirty="0"/>
              <a:t>Absolute modification: Striking result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E66EBDF-BE10-8B40-9ADC-6CC55E39D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795474"/>
            <a:ext cx="7810500" cy="374024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25CFB17-08A2-B246-822F-8A9043DADA16}"/>
              </a:ext>
            </a:extLst>
          </p:cNvPr>
          <p:cNvSpPr/>
          <p:nvPr/>
        </p:nvSpPr>
        <p:spPr>
          <a:xfrm>
            <a:off x="6850442" y="4570511"/>
            <a:ext cx="17860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/>
              <a:t>PLB 790 (2019) 270</a:t>
            </a:r>
          </a:p>
        </p:txBody>
      </p:sp>
    </p:spTree>
    <p:extLst>
      <p:ext uri="{BB962C8B-B14F-4D97-AF65-F5344CB8AC3E}">
        <p14:creationId xmlns:p14="http://schemas.microsoft.com/office/powerpoint/2010/main" val="4792906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0442" y="0"/>
            <a:ext cx="8120893" cy="820132"/>
          </a:xfrm>
        </p:spPr>
        <p:txBody>
          <a:bodyPr/>
          <a:lstStyle/>
          <a:p>
            <a:r>
              <a:rPr lang="en-US" sz="3600" dirty="0" err="1">
                <a:latin typeface="Times New Roman"/>
                <a:cs typeface="Times New Roman"/>
              </a:rPr>
              <a:t>ϒ</a:t>
            </a:r>
            <a:r>
              <a:rPr lang="en-US" sz="3600" dirty="0">
                <a:latin typeface="Times New Roman"/>
                <a:cs typeface="Times New Roman"/>
              </a:rPr>
              <a:t>(</a:t>
            </a:r>
            <a:r>
              <a:rPr lang="en-US" sz="3600" dirty="0" err="1">
                <a:latin typeface="Times New Roman"/>
                <a:cs typeface="Times New Roman"/>
              </a:rPr>
              <a:t>nS</a:t>
            </a:r>
            <a:r>
              <a:rPr lang="en-US" sz="3600" dirty="0">
                <a:latin typeface="Times New Roman"/>
                <a:cs typeface="Times New Roman"/>
              </a:rPr>
              <a:t>)</a:t>
            </a:r>
            <a:r>
              <a:rPr lang="en-US" sz="3600" dirty="0"/>
              <a:t> R</a:t>
            </a:r>
            <a:r>
              <a:rPr lang="en-US" sz="3600" baseline="-25000" dirty="0"/>
              <a:t>AA</a:t>
            </a:r>
            <a:r>
              <a:rPr lang="en-US" sz="3600" dirty="0"/>
              <a:t> vs. Centrality at 5.02 </a:t>
            </a:r>
            <a:r>
              <a:rPr lang="en-US" sz="3600" dirty="0" err="1"/>
              <a:t>TeV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8575" y="1143561"/>
            <a:ext cx="4139951" cy="4896544"/>
          </a:xfrm>
        </p:spPr>
        <p:txBody>
          <a:bodyPr>
            <a:normAutofit fontScale="70000" lnSpcReduction="20000"/>
          </a:bodyPr>
          <a:lstStyle/>
          <a:p>
            <a:r>
              <a:rPr lang="en-US" sz="2800" dirty="0"/>
              <a:t>Nuclear modification for the 3 S-states:</a:t>
            </a:r>
          </a:p>
          <a:p>
            <a:pPr lvl="1"/>
            <a:r>
              <a:rPr lang="en-US" sz="2400" dirty="0"/>
              <a:t>Sequential melting!</a:t>
            </a:r>
          </a:p>
          <a:p>
            <a:r>
              <a:rPr lang="en-US" sz="2800" dirty="0"/>
              <a:t>Suppression of 1S and 2S:</a:t>
            </a:r>
          </a:p>
          <a:p>
            <a:pPr lvl="1"/>
            <a:r>
              <a:rPr lang="en-US" sz="2400" dirty="0"/>
              <a:t>Increasing for more central events</a:t>
            </a:r>
          </a:p>
          <a:p>
            <a:r>
              <a:rPr lang="en-US" sz="2800" dirty="0"/>
              <a:t>R</a:t>
            </a:r>
            <a:r>
              <a:rPr lang="en-US" sz="2800" baseline="-25000" dirty="0"/>
              <a:t>AA</a:t>
            </a:r>
            <a:r>
              <a:rPr lang="en-US" sz="2800" dirty="0"/>
              <a:t> Integrated results</a:t>
            </a:r>
            <a:r>
              <a:rPr lang="en-US" sz="2800" dirty="0">
                <a:sym typeface="Wingdings"/>
              </a:rPr>
              <a:t> (0-100%) </a:t>
            </a:r>
          </a:p>
          <a:p>
            <a:pPr lvl="1"/>
            <a:r>
              <a:rPr lang="en-US" sz="2000" dirty="0">
                <a:sym typeface="Wingdings"/>
              </a:rPr>
              <a:t>1S: </a:t>
            </a:r>
            <a:r>
              <a:rPr lang="nb-NO" sz="2000" dirty="0"/>
              <a:t>0.364 ± 0.014 ± 0.048</a:t>
            </a:r>
          </a:p>
          <a:p>
            <a:pPr lvl="1"/>
            <a:r>
              <a:rPr lang="en-US" sz="2000" dirty="0">
                <a:sym typeface="Wingdings"/>
              </a:rPr>
              <a:t>2S: </a:t>
            </a:r>
            <a:r>
              <a:rPr lang="nb-NO" sz="2000" dirty="0"/>
              <a:t>0.104 ± 0.021 ± 0.014</a:t>
            </a:r>
          </a:p>
          <a:p>
            <a:pPr lvl="1"/>
            <a:r>
              <a:rPr lang="en-US" sz="2000" dirty="0">
                <a:sym typeface="Wingdings"/>
              </a:rPr>
              <a:t>3S: </a:t>
            </a:r>
            <a:r>
              <a:rPr lang="nb-NO" sz="2000" dirty="0"/>
              <a:t>0.071 at 95% CL</a:t>
            </a:r>
          </a:p>
          <a:p>
            <a:r>
              <a:rPr lang="en-US" dirty="0" err="1">
                <a:latin typeface="Symbol" charset="2"/>
                <a:cs typeface="Symbol" charset="2"/>
              </a:rPr>
              <a:t>ϒ</a:t>
            </a:r>
            <a:r>
              <a:rPr lang="en-US" dirty="0"/>
              <a:t>(1S) suppression </a:t>
            </a:r>
          </a:p>
          <a:p>
            <a:pPr lvl="1"/>
            <a:r>
              <a:rPr lang="en-US" dirty="0"/>
              <a:t>Excited state suppression removes </a:t>
            </a:r>
            <a:r>
              <a:rPr lang="en-US" dirty="0" err="1"/>
              <a:t>feeddown</a:t>
            </a:r>
            <a:r>
              <a:rPr lang="en-US" dirty="0"/>
              <a:t> contribution.</a:t>
            </a:r>
          </a:p>
          <a:p>
            <a:pPr lvl="1"/>
            <a:r>
              <a:rPr lang="en-US" dirty="0"/>
              <a:t>60-70% </a:t>
            </a:r>
            <a:r>
              <a:rPr lang="el-GR" dirty="0" err="1"/>
              <a:t>ϒ</a:t>
            </a:r>
            <a:r>
              <a:rPr lang="el-GR" dirty="0"/>
              <a:t>(1</a:t>
            </a:r>
            <a:r>
              <a:rPr lang="en-US" dirty="0"/>
              <a:t>S) directly produced.</a:t>
            </a:r>
          </a:p>
          <a:p>
            <a:pPr lvl="1"/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Is direct </a:t>
            </a:r>
            <a:r>
              <a:rPr lang="el-GR" dirty="0" err="1">
                <a:solidFill>
                  <a:schemeClr val="accent6">
                    <a:lumMod val="75000"/>
                  </a:schemeClr>
                </a:solidFill>
              </a:rPr>
              <a:t>ϒ</a:t>
            </a:r>
            <a:r>
              <a:rPr lang="el-GR" dirty="0">
                <a:solidFill>
                  <a:schemeClr val="accent6">
                    <a:lumMod val="75000"/>
                  </a:schemeClr>
                </a:solidFill>
              </a:rPr>
              <a:t>(1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S) suppressed?</a:t>
            </a:r>
          </a:p>
          <a:p>
            <a:endParaRPr lang="nb-NO" sz="2200" dirty="0"/>
          </a:p>
          <a:p>
            <a:pPr lvl="1"/>
            <a:endParaRPr lang="en-US" sz="2400" dirty="0">
              <a:sym typeface="Wingdings"/>
            </a:endParaRPr>
          </a:p>
          <a:p>
            <a:pPr lvl="1"/>
            <a:endParaRPr lang="en-US" sz="2400" dirty="0"/>
          </a:p>
          <a:p>
            <a:pPr lvl="1"/>
            <a:endParaRPr lang="en-US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7A3C4A-7101-FE41-A5E5-0532D843A1A7}" type="datetime1">
              <a:rPr lang="en-US" smtClean="0"/>
              <a:t>6/14/22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2EDF1E-9C68-3447-9093-E64234770204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3" y="1052736"/>
            <a:ext cx="4911382" cy="39239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D93C2F2-E8D5-814D-B51E-613EDF9C03C7}"/>
              </a:ext>
            </a:extLst>
          </p:cNvPr>
          <p:cNvSpPr txBox="1"/>
          <p:nvPr/>
        </p:nvSpPr>
        <p:spPr>
          <a:xfrm>
            <a:off x="6963904" y="5061951"/>
            <a:ext cx="20874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Book Antiqua" panose="02040602050305030304" pitchFamily="18" charset="0"/>
              </a:rPr>
              <a:t>PLB 790 (2019) 270</a:t>
            </a:r>
          </a:p>
        </p:txBody>
      </p:sp>
    </p:spTree>
    <p:extLst>
      <p:ext uri="{BB962C8B-B14F-4D97-AF65-F5344CB8AC3E}">
        <p14:creationId xmlns:p14="http://schemas.microsoft.com/office/powerpoint/2010/main" val="13585323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74A2DA1-990A-384E-9E47-2F63689E03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94174"/>
            <a:ext cx="4152900" cy="5559026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Transport Model by R. Rapp</a:t>
            </a:r>
          </a:p>
          <a:p>
            <a:pPr lvl="1"/>
            <a:r>
              <a:rPr lang="en-US" dirty="0"/>
              <a:t>PRC 96 (2017) 054901</a:t>
            </a:r>
          </a:p>
          <a:p>
            <a:pPr lvl="1"/>
            <a:r>
              <a:rPr lang="en-US" dirty="0">
                <a:solidFill>
                  <a:srgbClr val="0000FF"/>
                </a:solidFill>
              </a:rPr>
              <a:t>Re[V] and </a:t>
            </a:r>
            <a:r>
              <a:rPr lang="en-US" dirty="0" err="1">
                <a:solidFill>
                  <a:srgbClr val="0000FF"/>
                </a:solidFill>
              </a:rPr>
              <a:t>Im</a:t>
            </a:r>
            <a:r>
              <a:rPr lang="en-US" dirty="0">
                <a:solidFill>
                  <a:srgbClr val="0000FF"/>
                </a:solidFill>
              </a:rPr>
              <a:t>[V]</a:t>
            </a:r>
          </a:p>
          <a:p>
            <a:pPr lvl="1"/>
            <a:r>
              <a:rPr lang="en-US" dirty="0">
                <a:solidFill>
                  <a:srgbClr val="0000FF"/>
                </a:solidFill>
              </a:rPr>
              <a:t>In-medium binding energies</a:t>
            </a:r>
          </a:p>
          <a:p>
            <a:pPr lvl="1"/>
            <a:r>
              <a:rPr lang="en-US" dirty="0">
                <a:solidFill>
                  <a:srgbClr val="0000FF"/>
                </a:solidFill>
              </a:rPr>
              <a:t>Internal energy potentials</a:t>
            </a:r>
          </a:p>
          <a:p>
            <a:pPr lvl="1"/>
            <a:r>
              <a:rPr lang="en-US" dirty="0">
                <a:solidFill>
                  <a:srgbClr val="0000FF"/>
                </a:solidFill>
              </a:rPr>
              <a:t>Feed down from excited states</a:t>
            </a:r>
          </a:p>
          <a:p>
            <a:pPr lvl="1"/>
            <a:r>
              <a:rPr lang="en-US" dirty="0">
                <a:solidFill>
                  <a:srgbClr val="0000FF"/>
                </a:solidFill>
              </a:rPr>
              <a:t>Directly produced 𝚼(1S) ~67%</a:t>
            </a:r>
          </a:p>
          <a:p>
            <a:pPr lvl="1"/>
            <a:r>
              <a:rPr lang="en-US" dirty="0"/>
              <a:t>Model QGP via Kinetic rate equation</a:t>
            </a:r>
          </a:p>
          <a:p>
            <a:pPr lvl="1"/>
            <a:r>
              <a:rPr lang="en-US" dirty="0"/>
              <a:t>Regeneration</a:t>
            </a:r>
          </a:p>
          <a:p>
            <a:r>
              <a:rPr lang="en-US" dirty="0"/>
              <a:t>Melting temperatures:</a:t>
            </a:r>
          </a:p>
          <a:p>
            <a:pPr lvl="1"/>
            <a:r>
              <a:rPr lang="en-US" dirty="0"/>
              <a:t>𝚼(1S, 2S, 3S): 500, 240, 190 MeV</a:t>
            </a:r>
          </a:p>
          <a:p>
            <a:r>
              <a:rPr lang="en-US" dirty="0"/>
              <a:t>Initial temperature:</a:t>
            </a:r>
          </a:p>
          <a:p>
            <a:pPr lvl="1"/>
            <a:r>
              <a:rPr lang="en-US" dirty="0"/>
              <a:t>2.76 </a:t>
            </a:r>
            <a:r>
              <a:rPr lang="en-US" dirty="0" err="1"/>
              <a:t>TeV</a:t>
            </a:r>
            <a:r>
              <a:rPr lang="en-US" dirty="0"/>
              <a:t>: 520 - 750 MeV</a:t>
            </a:r>
          </a:p>
          <a:p>
            <a:pPr lvl="1"/>
            <a:r>
              <a:rPr lang="en-US" dirty="0"/>
              <a:t>5.02 </a:t>
            </a:r>
            <a:r>
              <a:rPr lang="en-US" dirty="0" err="1"/>
              <a:t>TeV</a:t>
            </a:r>
            <a:r>
              <a:rPr lang="en-US" dirty="0"/>
              <a:t>: 7% increase</a:t>
            </a:r>
          </a:p>
          <a:p>
            <a:pPr lvl="1"/>
            <a:r>
              <a:rPr lang="en-US" dirty="0"/>
              <a:t>𝚼(1S) RAA: only slight decrease</a:t>
            </a:r>
          </a:p>
          <a:p>
            <a:pPr lvl="1"/>
            <a:r>
              <a:rPr lang="en-US" dirty="0"/>
              <a:t>Direct 𝚼(1S) melts! </a:t>
            </a:r>
          </a:p>
          <a:p>
            <a:pPr lvl="1"/>
            <a:endParaRPr lang="en-US" dirty="0"/>
          </a:p>
          <a:p>
            <a:pPr lvl="1"/>
            <a:endParaRPr lang="en-US" dirty="0">
              <a:solidFill>
                <a:srgbClr val="0000FF"/>
              </a:solidFill>
            </a:endParaRPr>
          </a:p>
          <a:p>
            <a:pPr lvl="1"/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C8F492-F2F6-1742-9011-82C920BA6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9C50-DD54-0346-BCCC-F3C22C24F889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1D20AD-794B-F348-9D0E-435794357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BB3452-EE8F-C44C-8F1B-B6E27C039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766A840-B02D-D54A-8DCB-BC8FA0895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Comparison to Model, TAMU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B03F5B5-A937-694D-B22E-43044F3188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2899" y="1835392"/>
            <a:ext cx="4754589" cy="402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2754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0826E87-1B96-3141-9F74-F43CA92328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" y="994174"/>
            <a:ext cx="4305300" cy="5559026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Hydro Model by M. Strickland</a:t>
            </a:r>
          </a:p>
          <a:p>
            <a:pPr lvl="1"/>
            <a:r>
              <a:rPr lang="en-US" dirty="0"/>
              <a:t>Universe 2 (2016) 16</a:t>
            </a:r>
          </a:p>
          <a:p>
            <a:pPr lvl="1"/>
            <a:r>
              <a:rPr lang="en-US" dirty="0">
                <a:solidFill>
                  <a:srgbClr val="0000FF"/>
                </a:solidFill>
              </a:rPr>
              <a:t>Re[V] and </a:t>
            </a:r>
            <a:r>
              <a:rPr lang="en-US" dirty="0" err="1">
                <a:solidFill>
                  <a:srgbClr val="0000FF"/>
                </a:solidFill>
              </a:rPr>
              <a:t>Im</a:t>
            </a:r>
            <a:r>
              <a:rPr lang="en-US" dirty="0">
                <a:solidFill>
                  <a:srgbClr val="0000FF"/>
                </a:solidFill>
              </a:rPr>
              <a:t>[V]</a:t>
            </a:r>
          </a:p>
          <a:p>
            <a:pPr lvl="1"/>
            <a:r>
              <a:rPr lang="en-US" dirty="0">
                <a:solidFill>
                  <a:srgbClr val="0000FF"/>
                </a:solidFill>
              </a:rPr>
              <a:t>In-medium binding energies</a:t>
            </a:r>
          </a:p>
          <a:p>
            <a:pPr lvl="1"/>
            <a:r>
              <a:rPr lang="en-US" dirty="0">
                <a:solidFill>
                  <a:srgbClr val="0000FF"/>
                </a:solidFill>
              </a:rPr>
              <a:t>Internal energy potentials</a:t>
            </a:r>
          </a:p>
          <a:p>
            <a:pPr lvl="1"/>
            <a:r>
              <a:rPr lang="en-US" dirty="0">
                <a:solidFill>
                  <a:srgbClr val="0000FF"/>
                </a:solidFill>
              </a:rPr>
              <a:t>Feed down from excited states</a:t>
            </a:r>
          </a:p>
          <a:p>
            <a:pPr lvl="1"/>
            <a:r>
              <a:rPr lang="en-US" dirty="0">
                <a:solidFill>
                  <a:srgbClr val="0000FF"/>
                </a:solidFill>
              </a:rPr>
              <a:t>Directly produced 𝚼(1S) ~67%</a:t>
            </a:r>
          </a:p>
          <a:p>
            <a:pPr lvl="1"/>
            <a:r>
              <a:rPr lang="en-US" dirty="0"/>
              <a:t>Model QGP via Hydrodynamics</a:t>
            </a:r>
          </a:p>
          <a:p>
            <a:pPr lvl="1"/>
            <a:r>
              <a:rPr lang="en-US" dirty="0"/>
              <a:t>Momentum-space anisotropy</a:t>
            </a:r>
          </a:p>
          <a:p>
            <a:pPr lvl="1"/>
            <a:r>
              <a:rPr lang="en-US" dirty="0"/>
              <a:t>No regeneration</a:t>
            </a:r>
          </a:p>
          <a:p>
            <a:r>
              <a:rPr lang="en-US" dirty="0"/>
              <a:t>Melting temperatures:</a:t>
            </a:r>
          </a:p>
          <a:p>
            <a:pPr lvl="1"/>
            <a:r>
              <a:rPr lang="en-US" dirty="0"/>
              <a:t>𝚼(1S, 2S, 3S): 600, 230, 170 MeV</a:t>
            </a:r>
          </a:p>
          <a:p>
            <a:r>
              <a:rPr lang="en-US" dirty="0"/>
              <a:t>Initial temperature:</a:t>
            </a:r>
          </a:p>
          <a:p>
            <a:pPr lvl="1"/>
            <a:r>
              <a:rPr lang="en-US" dirty="0"/>
              <a:t>2.76 </a:t>
            </a:r>
            <a:r>
              <a:rPr lang="en-US" dirty="0" err="1"/>
              <a:t>TeV</a:t>
            </a:r>
            <a:r>
              <a:rPr lang="en-US" dirty="0"/>
              <a:t>: 544 - 552 MeV</a:t>
            </a:r>
          </a:p>
          <a:p>
            <a:pPr lvl="1"/>
            <a:r>
              <a:rPr lang="en-US" dirty="0"/>
              <a:t>5.02 </a:t>
            </a:r>
            <a:r>
              <a:rPr lang="en-US" dirty="0" err="1"/>
              <a:t>TeV</a:t>
            </a:r>
            <a:r>
              <a:rPr lang="en-US" dirty="0"/>
              <a:t>: 629 - 641 MeV (16% increase)</a:t>
            </a:r>
          </a:p>
          <a:p>
            <a:pPr lvl="1"/>
            <a:r>
              <a:rPr lang="en-US" dirty="0"/>
              <a:t>𝚼(1S) RAA: ~25% decrease</a:t>
            </a:r>
          </a:p>
          <a:p>
            <a:pPr lvl="1"/>
            <a:r>
              <a:rPr lang="en-US" dirty="0"/>
              <a:t>Direct 𝚼(1S) melts! 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09E48B-E3A5-BB41-BDA1-F39305487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88FD7-FB20-3446-AD0D-18DED0B3875C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63212F-BD0E-C340-90B3-E89BFE0DA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406B4FC-78AE-6A45-AB3F-24A35A7C4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Comparison to Model, KSU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4C70EB8-51D6-1843-9635-0D415964EF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1856150"/>
            <a:ext cx="4656388" cy="372018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CCA7CF-56D6-1548-82FE-E8C294F9A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6681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0653" y="0"/>
            <a:ext cx="7844589" cy="820132"/>
          </a:xfrm>
        </p:spPr>
        <p:txBody>
          <a:bodyPr/>
          <a:lstStyle/>
          <a:p>
            <a:r>
              <a:rPr lang="en-US" dirty="0"/>
              <a:t>Comparison to 2.76 </a:t>
            </a:r>
            <a:r>
              <a:rPr lang="en-US" dirty="0" err="1"/>
              <a:t>TeV</a:t>
            </a:r>
            <a:r>
              <a:rPr lang="en-US" dirty="0"/>
              <a:t> Results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820161"/>
                <a:ext cx="5364087" cy="5112568"/>
              </a:xfrm>
            </p:spPr>
            <p:txBody>
              <a:bodyPr>
                <a:normAutofit fontScale="92500" lnSpcReduction="10000"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1" smtClean="0">
                        <a:latin typeface="Cambria Math" charset="0"/>
                      </a:rPr>
                      <m:t>Υ</m:t>
                    </m:r>
                  </m:oMath>
                </a14:m>
                <a:r>
                  <a:rPr lang="en-US" dirty="0"/>
                  <a:t>(1S):</a:t>
                </a:r>
              </a:p>
              <a:p>
                <a:pPr lvl="1"/>
                <a:r>
                  <a:rPr lang="en-US" dirty="0"/>
                  <a:t>Models expect increased suppression with larger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</m:rad>
                  </m:oMath>
                </a14:m>
                <a:endParaRPr lang="en-US" dirty="0"/>
              </a:p>
              <a:p>
                <a:pPr lvl="1"/>
                <a:r>
                  <a:rPr lang="en-US" dirty="0"/>
                  <a:t>Larger suppression at higher energy? Can’t really say:</a:t>
                </a:r>
              </a:p>
              <a:p>
                <a:pPr lvl="2"/>
                <a:r>
                  <a:rPr lang="en-US" dirty="0"/>
                  <a:t>Factor of 1.2 ± 0.15 (</a:t>
                </a:r>
                <a:r>
                  <a:rPr lang="en-US" dirty="0" err="1"/>
                  <a:t>syst</a:t>
                </a:r>
                <a:r>
                  <a:rPr lang="en-US" dirty="0"/>
                  <a:t>).</a:t>
                </a:r>
              </a:p>
              <a:p>
                <a:pPr lvl="2"/>
                <a:r>
                  <a:rPr lang="en-US" dirty="0"/>
                  <a:t>Need to reduce uncertainties below 10%.</a:t>
                </a:r>
              </a:p>
              <a:p>
                <a:pPr lvl="1"/>
                <a:endParaRPr lang="en-US" dirty="0"/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1">
                        <a:latin typeface="Cambria Math" charset="0"/>
                      </a:rPr>
                      <m:t>Υ</m:t>
                    </m:r>
                  </m:oMath>
                </a14:m>
                <a:r>
                  <a:rPr lang="en-US" dirty="0"/>
                  <a:t>(2S):</a:t>
                </a:r>
              </a:p>
              <a:p>
                <a:pPr lvl="1"/>
                <a:r>
                  <a:rPr lang="en-US" dirty="0"/>
                  <a:t>Suppression level is consistent between the two energies</a:t>
                </a:r>
              </a:p>
              <a:p>
                <a:pPr lvl="2"/>
                <a:r>
                  <a:rPr lang="en-US" dirty="0"/>
                  <a:t>Larger role of regeneration for 2S state?</a:t>
                </a:r>
              </a:p>
              <a:p>
                <a:pPr lvl="3"/>
                <a:r>
                  <a:rPr lang="en-US" sz="1600" dirty="0"/>
                  <a:t>Rapp et al. arXiv:1706.08670 </a:t>
                </a:r>
              </a:p>
              <a:p>
                <a:pPr lvl="1"/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820161"/>
                <a:ext cx="5364087" cy="5112568"/>
              </a:xfrm>
              <a:blipFill>
                <a:blip r:embed="rId2"/>
                <a:stretch>
                  <a:fillRect l="-2364" t="-3218" r="-11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28954DC-6366-584D-891D-3B3E68CFD21F}" type="datetime1">
              <a:rPr lang="en-US" smtClean="0"/>
              <a:t>6/14/22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2EDF1E-9C68-3447-9093-E64234770204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1951" y="6027675"/>
            <a:ext cx="33773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CMS 2.76 </a:t>
            </a:r>
            <a:r>
              <a:rPr lang="en-US" sz="1400" dirty="0" err="1"/>
              <a:t>TeV</a:t>
            </a:r>
            <a:r>
              <a:rPr lang="en-US" sz="1400" dirty="0"/>
              <a:t> R</a:t>
            </a:r>
            <a:r>
              <a:rPr lang="en-US" sz="1400" baseline="-25000" dirty="0"/>
              <a:t>AA</a:t>
            </a:r>
            <a:r>
              <a:rPr lang="en-US" sz="1400" dirty="0"/>
              <a:t>: </a:t>
            </a:r>
            <a:r>
              <a:rPr lang="en-US" sz="1400" dirty="0">
                <a:hlinkClick r:id="rId3"/>
              </a:rPr>
              <a:t>PLB 770 (2017) 357</a:t>
            </a:r>
            <a:endParaRPr 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21951" y="5801778"/>
            <a:ext cx="33771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CMS 5.02 TeV R</a:t>
            </a:r>
            <a:r>
              <a:rPr lang="en-US" sz="1400" baseline="-25000" dirty="0"/>
              <a:t>AA</a:t>
            </a:r>
            <a:r>
              <a:rPr lang="en-US" sz="1400" dirty="0"/>
              <a:t>: PLB 790 (2019) 270</a:t>
            </a:r>
          </a:p>
          <a:p>
            <a:endParaRPr lang="en-US" sz="14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710C42B-2E02-C441-8836-E3D94D82A1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876008" y="390106"/>
            <a:ext cx="2923895" cy="365971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8787E12-4ED0-6942-80C0-405DDBE795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5874571" y="3336329"/>
            <a:ext cx="2912481" cy="364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182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1D421E4-2C9C-FB4A-B097-E8AA0956ED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62"/>
          <a:stretch/>
        </p:blipFill>
        <p:spPr>
          <a:xfrm>
            <a:off x="4534333" y="685800"/>
            <a:ext cx="4479904" cy="457200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8594BED8-2F63-5446-9559-D87BA91D5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5486400" cy="685800"/>
          </a:xfrm>
        </p:spPr>
        <p:txBody>
          <a:bodyPr/>
          <a:lstStyle/>
          <a:p>
            <a:r>
              <a:rPr lang="en-US" dirty="0" err="1">
                <a:latin typeface="Times New Roman"/>
                <a:cs typeface="Times New Roman"/>
              </a:rPr>
              <a:t>ϒ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/>
              <a:t>R</a:t>
            </a:r>
            <a:r>
              <a:rPr lang="en-US" baseline="-25000" dirty="0"/>
              <a:t>AA </a:t>
            </a:r>
            <a:r>
              <a:rPr lang="en-US" dirty="0" err="1"/>
              <a:t>p</a:t>
            </a:r>
            <a:r>
              <a:rPr lang="en-US" baseline="-25000" dirty="0" err="1"/>
              <a:t>T</a:t>
            </a:r>
            <a:r>
              <a:rPr lang="en-US" baseline="-25000" dirty="0"/>
              <a:t> </a:t>
            </a:r>
            <a:r>
              <a:rPr lang="en-US" dirty="0"/>
              <a:t> dependence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A1BE5C5-B4D9-DD45-9DC6-BF0110441A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" y="5334000"/>
            <a:ext cx="9105900" cy="1256083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𝚼(</a:t>
            </a:r>
            <a:r>
              <a:rPr lang="en-US" dirty="0" err="1"/>
              <a:t>nS</a:t>
            </a:r>
            <a:r>
              <a:rPr lang="en-US" dirty="0"/>
              <a:t>): No significant dependence of R</a:t>
            </a:r>
            <a:r>
              <a:rPr lang="en-US" baseline="-25000" dirty="0"/>
              <a:t>AA</a:t>
            </a:r>
            <a:r>
              <a:rPr lang="en-US" dirty="0"/>
              <a:t> on </a:t>
            </a:r>
            <a:r>
              <a:rPr lang="en-US" dirty="0" err="1"/>
              <a:t>p</a:t>
            </a:r>
            <a:r>
              <a:rPr lang="en-US" baseline="-25000" dirty="0" err="1"/>
              <a:t>T</a:t>
            </a:r>
            <a:r>
              <a:rPr lang="en-US" baseline="-25000" dirty="0"/>
              <a:t>, </a:t>
            </a:r>
            <a:endParaRPr lang="en-US" dirty="0"/>
          </a:p>
          <a:p>
            <a:r>
              <a:rPr lang="en-US" dirty="0"/>
              <a:t> </a:t>
            </a:r>
            <a:r>
              <a:rPr lang="en-US" dirty="0" err="1"/>
              <a:t>p</a:t>
            </a:r>
            <a:r>
              <a:rPr lang="en-US" baseline="-25000" dirty="0" err="1"/>
              <a:t>T</a:t>
            </a:r>
            <a:r>
              <a:rPr lang="en-US" dirty="0"/>
              <a:t> , Rapp Model: Contributions from regeneration have different shapes.</a:t>
            </a:r>
          </a:p>
          <a:p>
            <a:pPr lvl="1"/>
            <a:r>
              <a:rPr lang="en-US" dirty="0"/>
              <a:t>Not visible within our uncertainties.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4543DD-EE24-A64D-8852-52856F295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C9B95-37D6-5143-B650-311D0B2796F9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830F63-1AAD-7E4A-A882-473460B9D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51D87-73C1-9049-84E7-84CAA5599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DE47477-DCE6-9A45-9AEF-2EFF837BC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18214" y="964723"/>
            <a:ext cx="4240322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1066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A1BE5C5-B4D9-DD45-9DC6-BF0110441A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" y="5257800"/>
            <a:ext cx="9105900" cy="144780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𝚼(1S) R</a:t>
            </a:r>
            <a:r>
              <a:rPr lang="en-US" baseline="-25000" dirty="0"/>
              <a:t>AA </a:t>
            </a:r>
            <a:r>
              <a:rPr lang="en-US" dirty="0"/>
              <a:t>: No significant dependence of R</a:t>
            </a:r>
            <a:r>
              <a:rPr lang="en-US" baseline="-25000" dirty="0"/>
              <a:t>AA</a:t>
            </a:r>
            <a:r>
              <a:rPr lang="en-US" dirty="0"/>
              <a:t> on rapidity.</a:t>
            </a:r>
          </a:p>
          <a:p>
            <a:pPr lvl="1"/>
            <a:r>
              <a:rPr lang="en-US" dirty="0"/>
              <a:t>Quantitative consistency btw CMS and ALICE for y~2.5: </a:t>
            </a:r>
          </a:p>
          <a:p>
            <a:r>
              <a:rPr lang="en-US" dirty="0"/>
              <a:t>Strickland Model: Modest increase of R</a:t>
            </a:r>
            <a:r>
              <a:rPr lang="en-US" baseline="-25000" dirty="0"/>
              <a:t>AA</a:t>
            </a:r>
            <a:r>
              <a:rPr lang="en-US" dirty="0"/>
              <a:t> at higher rapidity. Consistent with data.</a:t>
            </a:r>
          </a:p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4543DD-EE24-A64D-8852-52856F295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4A4AE-B73F-CE4D-A455-2CDAB0DD1A4E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830F63-1AAD-7E4A-A882-473460B9D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51D87-73C1-9049-84E7-84CAA5599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23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itle 5">
                <a:extLst>
                  <a:ext uri="{FF2B5EF4-FFF2-40B4-BE49-F238E27FC236}">
                    <a16:creationId xmlns:a16="http://schemas.microsoft.com/office/drawing/2014/main" id="{8594BED8-2F63-5446-9559-D87BA91D5595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838200" y="0"/>
                <a:ext cx="5943600" cy="609600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1">
                        <a:latin typeface="Cambria Math" charset="0"/>
                      </a:rPr>
                      <m:t>Υ</m:t>
                    </m:r>
                    <m:r>
                      <a:rPr lang="en-US" i="1">
                        <a:latin typeface="Cambria Math" charset="0"/>
                      </a:rPr>
                      <m:t> </m:t>
                    </m:r>
                  </m:oMath>
                </a14:m>
                <a:r>
                  <a:rPr lang="en-US" dirty="0"/>
                  <a:t>R</a:t>
                </a:r>
                <a:r>
                  <a:rPr lang="en-US" baseline="-25000" dirty="0"/>
                  <a:t>AA </a:t>
                </a:r>
                <a:r>
                  <a:rPr lang="en-US" dirty="0"/>
                  <a:t>y dependence</a:t>
                </a:r>
              </a:p>
            </p:txBody>
          </p:sp>
        </mc:Choice>
        <mc:Fallback xmlns="">
          <p:sp>
            <p:nvSpPr>
              <p:cNvPr id="6" name="Title 5">
                <a:extLst>
                  <a:ext uri="{FF2B5EF4-FFF2-40B4-BE49-F238E27FC236}">
                    <a16:creationId xmlns:a16="http://schemas.microsoft.com/office/drawing/2014/main" id="{8594BED8-2F63-5446-9559-D87BA91D559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838200" y="0"/>
                <a:ext cx="5943600" cy="609600"/>
              </a:xfrm>
              <a:blipFill>
                <a:blip r:embed="rId2"/>
                <a:stretch>
                  <a:fillRect b="-41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E65C8283-CD8E-834D-920A-6D2EAA3EC8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27352" y="946485"/>
            <a:ext cx="4222062" cy="44005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2DBF5EF-2EC2-A14C-80F1-16F0DB148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0585" y="1241768"/>
            <a:ext cx="4419599" cy="381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D98B5D-5D2C-D64C-836B-0DA60D8DCC7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418"/>
          <a:stretch/>
        </p:blipFill>
        <p:spPr>
          <a:xfrm>
            <a:off x="4343400" y="457200"/>
            <a:ext cx="2664077" cy="4738587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650126C-348E-8C43-A177-2C535B5F725F}"/>
              </a:ext>
            </a:extLst>
          </p:cNvPr>
          <p:cNvCxnSpPr/>
          <p:nvPr/>
        </p:nvCxnSpPr>
        <p:spPr>
          <a:xfrm>
            <a:off x="3676667" y="4953000"/>
            <a:ext cx="1524000" cy="0"/>
          </a:xfrm>
          <a:prstGeom prst="line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3682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BFE8B45A-3AD6-FF49-A672-8E297FAFA8B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0" y="4270767"/>
                <a:ext cx="9105900" cy="1981200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en-US" b="0" dirty="0"/>
                  <a:t>Model: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𝑄</m:t>
                    </m:r>
                    <m:acc>
                      <m:accPr>
                        <m:chr m:val="̅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</m:acc>
                  </m:oMath>
                </a14:m>
                <a:r>
                  <a:rPr lang="en-US" dirty="0"/>
                  <a:t> proto-</a:t>
                </a:r>
                <a:r>
                  <a:rPr lang="en-US" dirty="0" err="1"/>
                  <a:t>quarkonia</a:t>
                </a:r>
                <a:r>
                  <a:rPr lang="en-US" dirty="0"/>
                  <a:t> state with formation time ~1 </a:t>
                </a:r>
                <a:r>
                  <a:rPr lang="en-US" dirty="0" err="1"/>
                  <a:t>fm</a:t>
                </a:r>
                <a:r>
                  <a:rPr lang="en-US" dirty="0"/>
                  <a:t> interacts via Debye screened potential. </a:t>
                </a:r>
              </a:p>
              <a:p>
                <a:pPr lvl="2"/>
                <a:r>
                  <a:rPr lang="en-US" dirty="0"/>
                  <a:t>Thermal screening dominates the suppression of excited states.</a:t>
                </a:r>
              </a:p>
              <a:p>
                <a:pPr lvl="1"/>
                <a:r>
                  <a:rPr lang="en-US" dirty="0"/>
                  <a:t>Broadening due to multiple scattering in QGP, controlled by </a:t>
                </a:r>
                <a:r>
                  <a:rPr lang="en-US" dirty="0">
                    <a:latin typeface="Symbol" pitchFamily="2" charset="2"/>
                  </a:rPr>
                  <a:t>x</a:t>
                </a:r>
                <a:r>
                  <a:rPr lang="en-US" dirty="0"/>
                  <a:t> parameter. </a:t>
                </a:r>
              </a:p>
              <a:p>
                <a:pPr lvl="2"/>
                <a:r>
                  <a:rPr lang="en-US" dirty="0"/>
                  <a:t>Ground state is also dissociated due to collisional interactions.</a:t>
                </a:r>
              </a:p>
              <a:p>
                <a:pPr lvl="1"/>
                <a:r>
                  <a:rPr lang="en-US" dirty="0"/>
                  <a:t>Reproduce data at 2.76 </a:t>
                </a:r>
                <a:r>
                  <a:rPr lang="en-US" dirty="0" err="1"/>
                  <a:t>TeV</a:t>
                </a:r>
                <a:r>
                  <a:rPr lang="en-US" dirty="0"/>
                  <a:t> </a:t>
                </a:r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BFE8B45A-3AD6-FF49-A672-8E297FAFA8B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4270767"/>
                <a:ext cx="9105900" cy="1981200"/>
              </a:xfrm>
              <a:blipFill>
                <a:blip r:embed="rId2"/>
                <a:stretch>
                  <a:fillRect l="-1114" t="-8280" b="-19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D37708-BCC4-D945-9F56-9F80C3787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2DC6A-A4DD-194B-BBCF-9C89AEF945EE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90D01E-DEDB-0F40-914D-9CA339EC0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E83E2B-A543-DF49-BD12-B1EF6A0D5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6DF8ADB-9373-0144-B7FF-0EE9854A4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4611" y="0"/>
            <a:ext cx="8111289" cy="820132"/>
          </a:xfrm>
        </p:spPr>
        <p:txBody>
          <a:bodyPr/>
          <a:lstStyle/>
          <a:p>
            <a:r>
              <a:rPr lang="en-US" sz="3200" dirty="0" err="1">
                <a:latin typeface="Times New Roman"/>
                <a:cs typeface="Times New Roman"/>
              </a:rPr>
              <a:t>ϒ</a:t>
            </a:r>
            <a:r>
              <a:rPr lang="en-US" sz="3200" dirty="0">
                <a:latin typeface="Times New Roman"/>
                <a:cs typeface="Times New Roman"/>
              </a:rPr>
              <a:t> </a:t>
            </a:r>
            <a:r>
              <a:rPr lang="en-US" sz="3200" dirty="0"/>
              <a:t>Collisional + Thermal dissociation model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3CFB5CD-1040-4E4E-89AA-6EC33F8E31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7486" y="932645"/>
            <a:ext cx="4586514" cy="308830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2F98AA92-3E00-4349-AFDF-2565ED27C972}"/>
              </a:ext>
            </a:extLst>
          </p:cNvPr>
          <p:cNvGrpSpPr/>
          <p:nvPr/>
        </p:nvGrpSpPr>
        <p:grpSpPr>
          <a:xfrm>
            <a:off x="0" y="988887"/>
            <a:ext cx="4619931" cy="3083468"/>
            <a:chOff x="0" y="988887"/>
            <a:chExt cx="4619931" cy="3083468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01138EE-BB7C-8D42-A539-AA42A47A8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988887"/>
              <a:ext cx="4619931" cy="3049713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C1F58A1-4725-9F46-A911-748EA9CA3367}"/>
                </a:ext>
              </a:extLst>
            </p:cNvPr>
            <p:cNvSpPr txBox="1"/>
            <p:nvPr/>
          </p:nvSpPr>
          <p:spPr>
            <a:xfrm>
              <a:off x="2286000" y="3733801"/>
              <a:ext cx="838200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600" dirty="0" err="1"/>
                <a:t>N</a:t>
              </a:r>
              <a:r>
                <a:rPr lang="en-US" sz="1600" baseline="-25000" dirty="0" err="1"/>
                <a:t>part</a:t>
              </a:r>
              <a:endParaRPr lang="en-US" sz="1600" baseline="-25000" dirty="0"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A88737C1-F49E-E648-B818-4D792E2D885A}"/>
              </a:ext>
            </a:extLst>
          </p:cNvPr>
          <p:cNvSpPr txBox="1"/>
          <p:nvPr/>
        </p:nvSpPr>
        <p:spPr>
          <a:xfrm>
            <a:off x="5649887" y="4009157"/>
            <a:ext cx="35311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Aronson, Borras, </a:t>
            </a:r>
            <a:r>
              <a:rPr lang="en-US" sz="1400" dirty="0" err="1"/>
              <a:t>Odegard</a:t>
            </a:r>
            <a:r>
              <a:rPr lang="en-US" sz="1400" dirty="0"/>
              <a:t>, Sharma, </a:t>
            </a:r>
            <a:r>
              <a:rPr lang="en-US" sz="1400" dirty="0" err="1"/>
              <a:t>Vitev</a:t>
            </a:r>
            <a:r>
              <a:rPr lang="en-US" sz="1400" dirty="0"/>
              <a:t>,</a:t>
            </a:r>
          </a:p>
          <a:p>
            <a:r>
              <a:rPr lang="en-US" sz="1400" dirty="0"/>
              <a:t>PLB 778 (2018) 384</a:t>
            </a:r>
          </a:p>
        </p:txBody>
      </p:sp>
    </p:spTree>
    <p:extLst>
      <p:ext uri="{BB962C8B-B14F-4D97-AF65-F5344CB8AC3E}">
        <p14:creationId xmlns:p14="http://schemas.microsoft.com/office/powerpoint/2010/main" val="31727600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F0E00B3-2D88-4945-B520-1184DFB740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" y="4724400"/>
            <a:ext cx="9105900" cy="1828800"/>
          </a:xfrm>
        </p:spPr>
        <p:txBody>
          <a:bodyPr>
            <a:normAutofit fontScale="55000" lnSpcReduction="20000"/>
          </a:bodyPr>
          <a:lstStyle/>
          <a:p>
            <a:r>
              <a:rPr lang="en-US" dirty="0"/>
              <a:t>Same physics in </a:t>
            </a:r>
            <a:r>
              <a:rPr lang="en-US" dirty="0" err="1"/>
              <a:t>pA</a:t>
            </a:r>
            <a:r>
              <a:rPr lang="en-US" dirty="0"/>
              <a:t> and AA?</a:t>
            </a:r>
          </a:p>
          <a:p>
            <a:r>
              <a:rPr lang="en-US" dirty="0"/>
              <a:t>Hadrons in </a:t>
            </a:r>
            <a:r>
              <a:rPr lang="en-US" dirty="0" err="1"/>
              <a:t>pA</a:t>
            </a:r>
            <a:r>
              <a:rPr lang="en-US" dirty="0"/>
              <a:t> vs gluons in AA? Same parameter for scattering strength in pp and AA…Coincidence? </a:t>
            </a:r>
          </a:p>
          <a:p>
            <a:r>
              <a:rPr lang="en-US" dirty="0"/>
              <a:t>Do we agree these are gluons in all cases? QGP drop in </a:t>
            </a:r>
            <a:r>
              <a:rPr lang="en-US" dirty="0" err="1"/>
              <a:t>pA</a:t>
            </a:r>
            <a:r>
              <a:rPr lang="en-US" dirty="0"/>
              <a:t>? Is this a crude way to deal with </a:t>
            </a:r>
            <a:r>
              <a:rPr lang="en-US" dirty="0" err="1"/>
              <a:t>gluodissociation</a:t>
            </a:r>
            <a:r>
              <a:rPr lang="en-US" dirty="0"/>
              <a:t>?</a:t>
            </a:r>
          </a:p>
          <a:p>
            <a:r>
              <a:rPr lang="en-US" dirty="0"/>
              <a:t>Note uncertainties from PDF: with reduced uncertainties, will this still work?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7D78CE-2326-4B46-99EB-4F85A2E3F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36EE-E6CD-5141-A05F-F7CCED041F17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0EF065-FAFE-4F4F-B53A-2B196CC35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1EF4F0-7C25-B242-AFE0-2448CBA3C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D75C0-9883-6C49-BA09-C155C3BDA82C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CF6A98C-559E-2F45-A709-D58856F53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2526" y="0"/>
            <a:ext cx="7828547" cy="820132"/>
          </a:xfrm>
        </p:spPr>
        <p:txBody>
          <a:bodyPr/>
          <a:lstStyle/>
          <a:p>
            <a:r>
              <a:rPr lang="en-US" dirty="0" err="1">
                <a:latin typeface="Times New Roman"/>
                <a:cs typeface="Times New Roman"/>
              </a:rPr>
              <a:t>ϒ</a:t>
            </a:r>
            <a:r>
              <a:rPr lang="en-US" dirty="0">
                <a:latin typeface="Times New Roman"/>
                <a:cs typeface="Times New Roman"/>
              </a:rPr>
              <a:t> in </a:t>
            </a:r>
            <a:r>
              <a:rPr lang="en-US" dirty="0"/>
              <a:t>Co-mover Interaction Model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1D4166-86D8-7C45-AA43-885AEAF28E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071" y="1711325"/>
            <a:ext cx="3933521" cy="26987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18D945C-43D9-2F4A-AFF8-E5B3689DB683}"/>
              </a:ext>
            </a:extLst>
          </p:cNvPr>
          <p:cNvSpPr txBox="1"/>
          <p:nvPr/>
        </p:nvSpPr>
        <p:spPr>
          <a:xfrm>
            <a:off x="816429" y="1129397"/>
            <a:ext cx="31213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Book Antiqua" panose="02040602050305030304" pitchFamily="18" charset="0"/>
              </a:rPr>
              <a:t>Fit dissociation cross section</a:t>
            </a:r>
          </a:p>
          <a:p>
            <a:r>
              <a:rPr lang="en-US" dirty="0">
                <a:latin typeface="Book Antiqua" panose="02040602050305030304" pitchFamily="18" charset="0"/>
              </a:rPr>
              <a:t>parameters in </a:t>
            </a:r>
            <a:r>
              <a:rPr lang="en-US" dirty="0" err="1">
                <a:latin typeface="Book Antiqua" panose="02040602050305030304" pitchFamily="18" charset="0"/>
              </a:rPr>
              <a:t>pA</a:t>
            </a:r>
            <a:endParaRPr lang="en-US" dirty="0">
              <a:latin typeface="Book Antiqua" panose="0204060205030503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C9C6EAC-52E0-BF4F-A716-6D753BCAEF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9950" y="1283854"/>
            <a:ext cx="4257979" cy="33892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D44E18C-8521-BC48-8E3D-97AC80E481AA}"/>
              </a:ext>
            </a:extLst>
          </p:cNvPr>
          <p:cNvSpPr txBox="1"/>
          <p:nvPr/>
        </p:nvSpPr>
        <p:spPr>
          <a:xfrm>
            <a:off x="4724400" y="914400"/>
            <a:ext cx="44295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Book Antiqua" panose="02040602050305030304" pitchFamily="18" charset="0"/>
              </a:rPr>
              <a:t>Extrapolate to AA using same parameters</a:t>
            </a:r>
          </a:p>
        </p:txBody>
      </p:sp>
    </p:spTree>
    <p:extLst>
      <p:ext uri="{BB962C8B-B14F-4D97-AF65-F5344CB8AC3E}">
        <p14:creationId xmlns:p14="http://schemas.microsoft.com/office/powerpoint/2010/main" val="15536544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16DF0-0C15-D84E-AAAE-329F528B4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Observation of </a:t>
            </a:r>
            <a:r>
              <a:rPr lang="en-US" dirty="0" err="1"/>
              <a:t>ϒ</a:t>
            </a:r>
            <a:r>
              <a:rPr lang="en-US" dirty="0"/>
              <a:t>(3S)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F1C6B5-D2CA-6A4D-84DC-66323CE52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FB64F-8AE2-6B4E-8D3D-D186DBCE2774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05FC1-DA60-C046-957D-9B6FF99C9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7167E-5AE6-D147-9737-5CB48A65A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F2809C36-79F2-394D-B4D2-D7D5DD9B59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38200"/>
            <a:ext cx="3978442" cy="5105401"/>
          </a:xfrm>
        </p:spPr>
        <p:txBody>
          <a:bodyPr/>
          <a:lstStyle/>
          <a:p>
            <a:r>
              <a:rPr lang="en-US" dirty="0"/>
              <a:t>Full 2018 dataset: 1.6 nb</a:t>
            </a:r>
            <a:r>
              <a:rPr lang="en-US" baseline="30000" dirty="0"/>
              <a:t>-1</a:t>
            </a:r>
          </a:p>
          <a:p>
            <a:pPr lvl="1"/>
            <a:r>
              <a:rPr lang="en-US" dirty="0" err="1"/>
              <a:t>ϒ</a:t>
            </a:r>
            <a:r>
              <a:rPr lang="en-US" dirty="0"/>
              <a:t>(3S) signal observed</a:t>
            </a:r>
          </a:p>
          <a:p>
            <a:pPr lvl="1"/>
            <a:r>
              <a:rPr lang="en-US" dirty="0"/>
              <a:t>5</a:t>
            </a:r>
            <a:r>
              <a:rPr lang="en-US" dirty="0">
                <a:latin typeface="Symbol" pitchFamily="2" charset="2"/>
              </a:rPr>
              <a:t>s</a:t>
            </a:r>
            <a:r>
              <a:rPr lang="en-US" dirty="0"/>
              <a:t> significance </a:t>
            </a:r>
          </a:p>
          <a:p>
            <a:r>
              <a:rPr lang="en-US" dirty="0"/>
              <a:t>First measurement of </a:t>
            </a:r>
            <a:r>
              <a:rPr lang="en-US" dirty="0" err="1"/>
              <a:t>ϒ</a:t>
            </a:r>
            <a:r>
              <a:rPr lang="en-US" dirty="0"/>
              <a:t>(3S) in AA collisions.</a:t>
            </a:r>
          </a:p>
          <a:p>
            <a:pPr lvl="1"/>
            <a:endParaRPr lang="en-US" dirty="0"/>
          </a:p>
        </p:txBody>
      </p:sp>
      <p:pic>
        <p:nvPicPr>
          <p:cNvPr id="15" name="Content Placeholder 7" descr="Chart&#10;&#10;Description automatically generated">
            <a:extLst>
              <a:ext uri="{FF2B5EF4-FFF2-40B4-BE49-F238E27FC236}">
                <a16:creationId xmlns:a16="http://schemas.microsoft.com/office/drawing/2014/main" id="{5F8CFB64-943B-C444-963D-BA8CF9440D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567" y="876300"/>
            <a:ext cx="5197058" cy="51054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BAAA753-76D7-2543-B1E1-0E8C0C25C464}"/>
              </a:ext>
            </a:extLst>
          </p:cNvPr>
          <p:cNvSpPr txBox="1"/>
          <p:nvPr/>
        </p:nvSpPr>
        <p:spPr>
          <a:xfrm>
            <a:off x="7063339" y="6045618"/>
            <a:ext cx="2053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CMS HIN-21-007</a:t>
            </a:r>
          </a:p>
        </p:txBody>
      </p:sp>
    </p:spTree>
    <p:extLst>
      <p:ext uri="{BB962C8B-B14F-4D97-AF65-F5344CB8AC3E}">
        <p14:creationId xmlns:p14="http://schemas.microsoft.com/office/powerpoint/2010/main" val="32749059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621BD-163A-3D4D-BC33-BD12A4DF2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2526" y="0"/>
            <a:ext cx="8154579" cy="820132"/>
          </a:xfrm>
        </p:spPr>
        <p:txBody>
          <a:bodyPr/>
          <a:lstStyle/>
          <a:p>
            <a:r>
              <a:rPr lang="en-US" dirty="0"/>
              <a:t>Complete set of </a:t>
            </a:r>
            <a:r>
              <a:rPr lang="en-US" dirty="0" err="1"/>
              <a:t>ϒ</a:t>
            </a:r>
            <a:r>
              <a:rPr lang="en-US" dirty="0"/>
              <a:t> R</a:t>
            </a:r>
            <a:r>
              <a:rPr lang="en-US" baseline="-25000" dirty="0"/>
              <a:t>AA</a:t>
            </a:r>
            <a:r>
              <a:rPr lang="en-US" dirty="0"/>
              <a:t> 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405411-9D4C-F344-BB6D-CE2ECEC805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47" y="5557920"/>
            <a:ext cx="9117105" cy="1119385"/>
          </a:xfrm>
        </p:spPr>
        <p:txBody>
          <a:bodyPr/>
          <a:lstStyle/>
          <a:p>
            <a:r>
              <a:rPr lang="en-US" dirty="0"/>
              <a:t>R</a:t>
            </a:r>
            <a:r>
              <a:rPr lang="en-US" baseline="-25000" dirty="0"/>
              <a:t>AA</a:t>
            </a:r>
            <a:r>
              <a:rPr lang="en-US" dirty="0"/>
              <a:t> (3S) ~ 0.05 : the smallest of any hadron measured in AA collisions.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17DDF-5E10-3C46-9F19-1129B6DA6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1FDD8-1288-2547-8B05-14515E594C0A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AFC7BD-9942-3C44-AC12-373098A2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263390-1C3A-154D-BFF9-4C597DBAF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7" name="Picture 6" descr="Chart, scatter chart&#10;&#10;Description automatically generated">
            <a:extLst>
              <a:ext uri="{FF2B5EF4-FFF2-40B4-BE49-F238E27FC236}">
                <a16:creationId xmlns:a16="http://schemas.microsoft.com/office/drawing/2014/main" id="{63B01217-9727-D740-911F-00A722440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820132"/>
            <a:ext cx="5546167" cy="4851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3198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AE970-1A10-5D4A-84BF-9C891036B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ϒ</a:t>
            </a:r>
            <a:r>
              <a:rPr lang="en-US" dirty="0"/>
              <a:t> Suppression at all </a:t>
            </a:r>
            <a:r>
              <a:rPr lang="en-US" dirty="0" err="1"/>
              <a:t>p</a:t>
            </a:r>
            <a:r>
              <a:rPr lang="en-US" baseline="-25000" dirty="0" err="1"/>
              <a:t>T</a:t>
            </a:r>
            <a:endParaRPr lang="en-US" baseline="-250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5EFD652-8C23-BC42-94DC-8D88D476D26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0" y="5133475"/>
                <a:ext cx="9117106" cy="1253878"/>
              </a:xfrm>
            </p:spPr>
            <p:txBody>
              <a:bodyPr>
                <a:normAutofit fontScale="70000" lnSpcReduction="20000"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𝐴𝐴</m:t>
                            </m:r>
                          </m:sub>
                        </m:sSub>
                        <m:d>
                          <m:d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𝑆</m:t>
                            </m:r>
                          </m:e>
                        </m:d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𝐴𝐴</m:t>
                            </m:r>
                          </m:sub>
                        </m:sSub>
                        <m:d>
                          <m:d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𝑆</m:t>
                            </m:r>
                          </m:e>
                        </m:d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≈0.5</m:t>
                    </m:r>
                  </m:oMath>
                </a14:m>
                <a:endParaRPr lang="en-US" dirty="0"/>
              </a:p>
              <a:p>
                <a:r>
                  <a:rPr lang="en-US" dirty="0"/>
                  <a:t>Will help to constrain theoretical models.</a:t>
                </a:r>
              </a:p>
              <a:p>
                <a:pPr lvl="1"/>
                <a:r>
                  <a:rPr lang="en-US" dirty="0"/>
                  <a:t>Dominated by Regeneration ? 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5EFD652-8C23-BC42-94DC-8D88D476D26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5133475"/>
                <a:ext cx="9117106" cy="1253878"/>
              </a:xfrm>
              <a:blipFill>
                <a:blip r:embed="rId2"/>
                <a:stretch>
                  <a:fillRect l="-834" t="-1000" b="-3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08F488-5D0B-9540-83C6-AE20C8F7F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34724-EC48-914E-BAA3-33BFA9C991B5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47666B-D95B-104A-B779-29C3B53AE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Manuel Calderón de la Barca Sánchez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52DA02-91A4-A748-AA3A-36A8D490D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7" name="Picture 6" descr="Chart, waterfall chart&#10;&#10;Description automatically generated">
            <a:extLst>
              <a:ext uri="{FF2B5EF4-FFF2-40B4-BE49-F238E27FC236}">
                <a16:creationId xmlns:a16="http://schemas.microsoft.com/office/drawing/2014/main" id="{F1750634-EE23-0941-A8BF-1FA3DE9C0A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836007"/>
            <a:ext cx="5264029" cy="460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1955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D556B-2E1B-0D44-AB44-3B2F9D48E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ϒ</a:t>
            </a:r>
            <a:r>
              <a:rPr lang="en-US" dirty="0"/>
              <a:t> azimuthal anisotropy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0AFA32-A179-1A40-A883-F13B8DFAC2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071004"/>
            <a:ext cx="9117106" cy="1423739"/>
          </a:xfrm>
        </p:spPr>
        <p:txBody>
          <a:bodyPr>
            <a:normAutofit fontScale="92500"/>
          </a:bodyPr>
          <a:lstStyle/>
          <a:p>
            <a:r>
              <a:rPr lang="en-US" dirty="0"/>
              <a:t>Anisotropy, </a:t>
            </a:r>
            <a:r>
              <a:rPr lang="en-US" i="1" dirty="0"/>
              <a:t>v</a:t>
            </a:r>
            <a:r>
              <a:rPr lang="en-US" baseline="-25000" dirty="0"/>
              <a:t>2</a:t>
            </a:r>
            <a:r>
              <a:rPr lang="en-US" dirty="0"/>
              <a:t>,  consistent with zero</a:t>
            </a:r>
          </a:p>
          <a:p>
            <a:pPr lvl="1"/>
            <a:r>
              <a:rPr lang="en-US" dirty="0"/>
              <a:t>Smaller than charmonium anisotropy</a:t>
            </a:r>
          </a:p>
          <a:p>
            <a:r>
              <a:rPr lang="en-US" dirty="0"/>
              <a:t>ϒ’s strong binding and high mass: less sensitive to initial geometry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4BDA36-A417-E540-B02F-EF475F9DF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E7368-6AE3-9041-949F-75DC1BDFE9AF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C6A2E4-7C52-074D-8C31-CE6FBD082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E73E86-692E-534D-9D62-FBE775378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08E41E-47CF-FB49-9CAE-AF57C9C74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5684" y="820132"/>
            <a:ext cx="4232632" cy="39970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F23956-6266-2442-A8FA-6AA7760B5E55}"/>
              </a:ext>
            </a:extLst>
          </p:cNvPr>
          <p:cNvSpPr txBox="1"/>
          <p:nvPr/>
        </p:nvSpPr>
        <p:spPr>
          <a:xfrm>
            <a:off x="6624143" y="1602330"/>
            <a:ext cx="24913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Book Antiqua" panose="02040602050305030304" pitchFamily="18" charset="0"/>
              </a:rPr>
              <a:t>PLB 819 (2021) 136385 </a:t>
            </a:r>
          </a:p>
        </p:txBody>
      </p:sp>
    </p:spTree>
    <p:extLst>
      <p:ext uri="{BB962C8B-B14F-4D97-AF65-F5344CB8AC3E}">
        <p14:creationId xmlns:p14="http://schemas.microsoft.com/office/powerpoint/2010/main" val="19781782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38100" y="6553200"/>
            <a:ext cx="3390900" cy="247650"/>
          </a:xfrm>
        </p:spPr>
        <p:txBody>
          <a:bodyPr/>
          <a:lstStyle/>
          <a:p>
            <a:fld id="{793E3AFF-7A8C-984B-8F5A-7A645750F1FF}" type="datetime1">
              <a:rPr lang="en-US" smtClean="0"/>
              <a:t>6/14/22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665035" y="1"/>
            <a:ext cx="3878097" cy="77549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Up">
              <a:avLst>
                <a:gd name="adj" fmla="val 8772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Summary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886200" y="6553200"/>
            <a:ext cx="4419600" cy="323850"/>
          </a:xfrm>
        </p:spPr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82000" y="6553200"/>
            <a:ext cx="762000" cy="247650"/>
          </a:xfrm>
        </p:spPr>
        <p:txBody>
          <a:bodyPr/>
          <a:lstStyle/>
          <a:p>
            <a:fld id="{451E1C3D-047B-F840-A94A-F6F3C16C0E0D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EA53B7-BC58-A94B-8D87-000984EABB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333528" y="1009349"/>
            <a:ext cx="3582341" cy="3733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9794BC-B3EC-7B4D-9B72-E4147C48CA2D}"/>
              </a:ext>
            </a:extLst>
          </p:cNvPr>
          <p:cNvSpPr txBox="1"/>
          <p:nvPr/>
        </p:nvSpPr>
        <p:spPr>
          <a:xfrm>
            <a:off x="38100" y="4977003"/>
            <a:ext cx="882004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  <a:p>
            <a:r>
              <a:rPr lang="en-US" dirty="0">
                <a:latin typeface="Book Antiqua" panose="02040602050305030304" pitchFamily="18" charset="0"/>
              </a:rPr>
              <a:t>Our understanding from theory describes a large body of data based on a dynamical</a:t>
            </a:r>
          </a:p>
          <a:p>
            <a:r>
              <a:rPr lang="en-US" dirty="0">
                <a:latin typeface="Book Antiqua" panose="02040602050305030304" pitchFamily="18" charset="0"/>
              </a:rPr>
              <a:t>picture that includes deconfinement.  </a:t>
            </a:r>
          </a:p>
          <a:p>
            <a:r>
              <a:rPr lang="en-US" dirty="0">
                <a:latin typeface="Book Antiqua" panose="02040602050305030304" pitchFamily="18" charset="0"/>
              </a:rPr>
              <a:t>R</a:t>
            </a:r>
            <a:r>
              <a:rPr lang="en-US" baseline="-25000" dirty="0">
                <a:latin typeface="Book Antiqua" panose="02040602050305030304" pitchFamily="18" charset="0"/>
              </a:rPr>
              <a:t>AA</a:t>
            </a:r>
            <a:r>
              <a:rPr lang="en-US" dirty="0">
                <a:latin typeface="Book Antiqua" panose="02040602050305030304" pitchFamily="18" charset="0"/>
              </a:rPr>
              <a:t> Effects at the 20% level are still under discussion.</a:t>
            </a:r>
          </a:p>
          <a:p>
            <a:r>
              <a:rPr lang="en-US" dirty="0">
                <a:latin typeface="Book Antiqua" panose="02040602050305030304" pitchFamily="18" charset="0"/>
              </a:rPr>
              <a:t>A lot more beauty to explore!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E1E5C3-D090-C546-8627-5ACD5C56028F}"/>
              </a:ext>
            </a:extLst>
          </p:cNvPr>
          <p:cNvSpPr txBox="1"/>
          <p:nvPr/>
        </p:nvSpPr>
        <p:spPr>
          <a:xfrm>
            <a:off x="304801" y="1219200"/>
            <a:ext cx="4800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Book Antiqua" panose="02040602050305030304" pitchFamily="18" charset="0"/>
              </a:rPr>
              <a:t>Beautiful quarkonium states are a very useful probe of the QGP</a:t>
            </a:r>
          </a:p>
          <a:p>
            <a:endParaRPr lang="en-US" dirty="0">
              <a:latin typeface="Book Antiqua" panose="02040602050305030304" pitchFamily="18" charset="0"/>
            </a:endParaRPr>
          </a:p>
          <a:p>
            <a:r>
              <a:rPr lang="en-US" dirty="0">
                <a:latin typeface="Book Antiqua" panose="02040602050305030304" pitchFamily="18" charset="0"/>
              </a:rPr>
              <a:t>Most direct probe of deconfinement</a:t>
            </a:r>
          </a:p>
          <a:p>
            <a:endParaRPr lang="en-US" dirty="0">
              <a:latin typeface="Book Antiqua" panose="02040602050305030304" pitchFamily="18" charset="0"/>
            </a:endParaRPr>
          </a:p>
          <a:p>
            <a:r>
              <a:rPr lang="en-US" dirty="0">
                <a:latin typeface="Book Antiqua" panose="02040602050305030304" pitchFamily="18" charset="0"/>
              </a:rPr>
              <a:t>1S: Most tightly bound state. </a:t>
            </a:r>
          </a:p>
          <a:p>
            <a:r>
              <a:rPr lang="en-US" dirty="0">
                <a:latin typeface="Book Antiqua" panose="02040602050305030304" pitchFamily="18" charset="0"/>
              </a:rPr>
              <a:t>	Direct ~67%, RAA ~0.4. </a:t>
            </a:r>
          </a:p>
          <a:p>
            <a:r>
              <a:rPr lang="en-US" dirty="0">
                <a:latin typeface="Book Antiqua" panose="02040602050305030304" pitchFamily="18" charset="0"/>
              </a:rPr>
              <a:t>Suppression of directly produced Upsilons, requires the highest QGP temperatures in models.</a:t>
            </a:r>
          </a:p>
          <a:p>
            <a:endParaRPr lang="en-US" dirty="0">
              <a:latin typeface="Book Antiqua" panose="02040602050305030304" pitchFamily="18" charset="0"/>
            </a:endParaRPr>
          </a:p>
          <a:p>
            <a:r>
              <a:rPr lang="en-US" dirty="0">
                <a:latin typeface="Book Antiqua" panose="02040602050305030304" pitchFamily="18" charset="0"/>
              </a:rPr>
              <a:t>2S and 3S states show large suppression.</a:t>
            </a:r>
          </a:p>
          <a:p>
            <a:r>
              <a:rPr lang="en-US" dirty="0">
                <a:latin typeface="Book Antiqua" panose="02040602050305030304" pitchFamily="18" charset="0"/>
              </a:rPr>
              <a:t>Observation of 3S: smallest R</a:t>
            </a:r>
            <a:r>
              <a:rPr lang="en-US" baseline="-25000" dirty="0">
                <a:latin typeface="Book Antiqua" panose="02040602050305030304" pitchFamily="18" charset="0"/>
              </a:rPr>
              <a:t>AA</a:t>
            </a:r>
            <a:r>
              <a:rPr lang="en-US" dirty="0">
                <a:latin typeface="Book Antiqua" panose="02040602050305030304" pitchFamily="18" charset="0"/>
              </a:rPr>
              <a:t> measured in AA.</a:t>
            </a:r>
          </a:p>
          <a:p>
            <a:endParaRPr lang="en-US" dirty="0">
              <a:latin typeface="Book Antiqua" panose="02040602050305030304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A7C27-FCC9-6E4E-A303-DECA092EECEE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4718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latin typeface="+mn-lt"/>
              </a:rPr>
              <a:t>ϒ</a:t>
            </a:r>
            <a:r>
              <a:rPr lang="en-US" sz="3600" dirty="0"/>
              <a:t> in </a:t>
            </a:r>
            <a:r>
              <a:rPr lang="en-US" sz="3600" dirty="0" err="1"/>
              <a:t>Emerick</a:t>
            </a:r>
            <a:r>
              <a:rPr lang="en-US" sz="3600" dirty="0"/>
              <a:t>, Zhao, Rapp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715041"/>
            <a:ext cx="5430334" cy="2884888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Weak vs. Strong Binding</a:t>
            </a:r>
          </a:p>
          <a:p>
            <a:pPr lvl="1"/>
            <a:r>
              <a:rPr lang="en-US" dirty="0"/>
              <a:t>Binding energy changes (or not) with T.</a:t>
            </a:r>
          </a:p>
          <a:p>
            <a:pPr lvl="1"/>
            <a:r>
              <a:rPr lang="en-US" dirty="0"/>
              <a:t>Narrower spectral functions for “Strong” case</a:t>
            </a:r>
          </a:p>
          <a:p>
            <a:pPr lvl="1"/>
            <a:r>
              <a:rPr lang="en-US" dirty="0"/>
              <a:t>Ratios of </a:t>
            </a:r>
            <a:r>
              <a:rPr lang="en-US" dirty="0" err="1"/>
              <a:t>correlators</a:t>
            </a:r>
            <a:r>
              <a:rPr lang="en-US" dirty="0"/>
              <a:t> compared to Lattice: </a:t>
            </a:r>
            <a:r>
              <a:rPr lang="en-US" dirty="0">
                <a:solidFill>
                  <a:srgbClr val="0000FF"/>
                </a:solidFill>
              </a:rPr>
              <a:t>favor “Strong” binding case</a:t>
            </a:r>
          </a:p>
          <a:p>
            <a:r>
              <a:rPr lang="en-US" dirty="0"/>
              <a:t>Kinetic Theory Model</a:t>
            </a:r>
          </a:p>
          <a:p>
            <a:pPr lvl="1"/>
            <a:r>
              <a:rPr lang="en-US" dirty="0"/>
              <a:t>Rate Equation: dissociation + regeneration</a:t>
            </a:r>
          </a:p>
          <a:p>
            <a:pPr lvl="1"/>
            <a:r>
              <a:rPr lang="en-US" dirty="0"/>
              <a:t>Fireball model: T evolution. </a:t>
            </a:r>
          </a:p>
          <a:p>
            <a:pPr lvl="2"/>
            <a:r>
              <a:rPr lang="en-US" dirty="0"/>
              <a:t>T ~ 300 MeV @ RHIC</a:t>
            </a:r>
          </a:p>
          <a:p>
            <a:pPr lvl="2"/>
            <a:r>
              <a:rPr lang="en-US" dirty="0"/>
              <a:t>T ~ 600 MeV @ LHC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342C-BA81-C146-9ABA-6616F6BE85D0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91BE-7F26-3F4C-8DB6-3301647F97F5}" type="slidenum">
              <a:rPr lang="en-US" smtClean="0"/>
              <a:t>32</a:t>
            </a:fld>
            <a:endParaRPr lang="en-US"/>
          </a:p>
        </p:txBody>
      </p:sp>
      <p:pic>
        <p:nvPicPr>
          <p:cNvPr id="8" name="Picture 7" descr="TemperatureEvolutionFireballModel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334" y="3731671"/>
            <a:ext cx="3650551" cy="2585079"/>
          </a:xfrm>
          <a:prstGeom prst="rect">
            <a:avLst/>
          </a:prstGeom>
        </p:spPr>
      </p:pic>
      <p:pic>
        <p:nvPicPr>
          <p:cNvPr id="10" name="Picture 9" descr="BindingEnergiesUpsilonWeakStron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89" y="871190"/>
            <a:ext cx="3657825" cy="2723344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5130585" y="871190"/>
            <a:ext cx="3950300" cy="2843850"/>
            <a:chOff x="5130585" y="871190"/>
            <a:chExt cx="3950300" cy="2843850"/>
          </a:xfrm>
        </p:grpSpPr>
        <p:pic>
          <p:nvPicPr>
            <p:cNvPr id="12" name="Picture 11" descr="Rapp-UpsilonSpectralFunction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0585" y="871190"/>
              <a:ext cx="3950300" cy="2843850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7669431" y="1721289"/>
              <a:ext cx="92856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Strong</a:t>
              </a:r>
            </a:p>
            <a:p>
              <a:r>
                <a:rPr lang="en-US" dirty="0"/>
                <a:t>Binding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164003" y="871190"/>
            <a:ext cx="3952793" cy="2843850"/>
            <a:chOff x="1903377" y="855699"/>
            <a:chExt cx="4099096" cy="2875972"/>
          </a:xfrm>
        </p:grpSpPr>
        <p:pic>
          <p:nvPicPr>
            <p:cNvPr id="13" name="Picture 12" descr="Rapp-WeakBindingSpectralFunction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3377" y="855699"/>
              <a:ext cx="4099096" cy="2875972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4494721" y="1721289"/>
              <a:ext cx="92856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Weak</a:t>
              </a:r>
            </a:p>
            <a:p>
              <a:r>
                <a:rPr lang="en-US" dirty="0"/>
                <a:t>Binding</a:t>
              </a: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6625346" y="4194395"/>
            <a:ext cx="2461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 err="1"/>
              <a:t>Emerick</a:t>
            </a:r>
            <a:r>
              <a:rPr lang="tr-TR" sz="1400" dirty="0"/>
              <a:t>, </a:t>
            </a:r>
            <a:r>
              <a:rPr lang="tr-TR" sz="1400" dirty="0" err="1"/>
              <a:t>Zhao</a:t>
            </a:r>
            <a:r>
              <a:rPr lang="tr-TR" sz="1400" dirty="0"/>
              <a:t> &amp; </a:t>
            </a:r>
            <a:r>
              <a:rPr lang="tr-TR" sz="1400" dirty="0" err="1"/>
              <a:t>Rapp</a:t>
            </a:r>
            <a:r>
              <a:rPr lang="tr-TR" sz="1400" dirty="0"/>
              <a:t>. </a:t>
            </a:r>
          </a:p>
          <a:p>
            <a:r>
              <a:rPr lang="tr-TR" sz="1400" dirty="0"/>
              <a:t>EPJ A (2012) 48:72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466759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/>
              <a:t>ϒ</a:t>
            </a:r>
            <a:r>
              <a:rPr lang="en-US" sz="3600" dirty="0"/>
              <a:t> in </a:t>
            </a:r>
            <a:r>
              <a:rPr lang="en-US" sz="3600" dirty="0" err="1"/>
              <a:t>Emerick</a:t>
            </a:r>
            <a:r>
              <a:rPr lang="en-US" sz="3600" dirty="0"/>
              <a:t>, Zhao, Rapp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090768"/>
            <a:ext cx="3834256" cy="4758273"/>
          </a:xfrm>
        </p:spPr>
        <p:txBody>
          <a:bodyPr>
            <a:normAutofit/>
          </a:bodyPr>
          <a:lstStyle/>
          <a:p>
            <a:r>
              <a:rPr lang="en-US" dirty="0"/>
              <a:t>Comparison to data:</a:t>
            </a:r>
          </a:p>
          <a:p>
            <a:pPr lvl="1"/>
            <a:r>
              <a:rPr lang="en-US" dirty="0"/>
              <a:t>Mostly consistent with data</a:t>
            </a:r>
          </a:p>
          <a:p>
            <a:pPr lvl="1"/>
            <a:r>
              <a:rPr lang="en-US" dirty="0"/>
              <a:t>Little regeneration: Final result ~ Primordial suppression</a:t>
            </a:r>
          </a:p>
          <a:p>
            <a:pPr lvl="1"/>
            <a:r>
              <a:rPr lang="en-US" b="1" dirty="0">
                <a:solidFill>
                  <a:srgbClr val="008000"/>
                </a:solidFill>
              </a:rPr>
              <a:t>Large uncertainty in nuclear absorption. Need </a:t>
            </a:r>
            <a:r>
              <a:rPr lang="en-US" b="1" dirty="0" err="1">
                <a:solidFill>
                  <a:srgbClr val="008000"/>
                </a:solidFill>
              </a:rPr>
              <a:t>dAu</a:t>
            </a:r>
            <a:r>
              <a:rPr lang="en-US" b="1" dirty="0">
                <a:solidFill>
                  <a:srgbClr val="008000"/>
                </a:solidFill>
              </a:rPr>
              <a:t>, </a:t>
            </a:r>
            <a:r>
              <a:rPr lang="en-US" b="1" dirty="0" err="1">
                <a:solidFill>
                  <a:srgbClr val="008000"/>
                </a:solidFill>
              </a:rPr>
              <a:t>pPb</a:t>
            </a:r>
            <a:r>
              <a:rPr lang="en-US" b="1" dirty="0">
                <a:solidFill>
                  <a:srgbClr val="008000"/>
                </a:solidFill>
              </a:rPr>
              <a:t>.</a:t>
            </a:r>
          </a:p>
          <a:p>
            <a:pPr lvl="2"/>
            <a:r>
              <a:rPr lang="en-US" b="1" dirty="0">
                <a:solidFill>
                  <a:srgbClr val="FF0000"/>
                </a:solidFill>
              </a:rPr>
              <a:t>Based on our preliminary result </a:t>
            </a:r>
            <a:r>
              <a:rPr lang="en-US" b="1" dirty="0" err="1">
                <a:solidFill>
                  <a:srgbClr val="FF0000"/>
                </a:solidFill>
              </a:rPr>
              <a:t>R</a:t>
            </a:r>
            <a:r>
              <a:rPr lang="en-US" b="1" baseline="-25000" dirty="0" err="1">
                <a:solidFill>
                  <a:srgbClr val="FF0000"/>
                </a:solidFill>
              </a:rPr>
              <a:t>dAu</a:t>
            </a:r>
            <a:r>
              <a:rPr lang="en-US" b="1" dirty="0">
                <a:solidFill>
                  <a:srgbClr val="FF0000"/>
                </a:solidFill>
              </a:rPr>
              <a:t>=0.78</a:t>
            </a:r>
          </a:p>
          <a:p>
            <a:pPr lvl="2"/>
            <a:r>
              <a:rPr lang="en-US" b="1" dirty="0">
                <a:solidFill>
                  <a:srgbClr val="008000"/>
                </a:solidFill>
                <a:latin typeface="Symbol" charset="2"/>
                <a:cs typeface="Symbol" charset="2"/>
              </a:rPr>
              <a:t>s</a:t>
            </a:r>
            <a:r>
              <a:rPr lang="en-US" b="1" baseline="-25000" dirty="0">
                <a:solidFill>
                  <a:srgbClr val="008000"/>
                </a:solidFill>
              </a:rPr>
              <a:t>abs</a:t>
            </a:r>
            <a:r>
              <a:rPr lang="en-US" b="1" dirty="0">
                <a:solidFill>
                  <a:srgbClr val="008000"/>
                </a:solidFill>
              </a:rPr>
              <a:t> ~ 1 – 3.1 </a:t>
            </a:r>
            <a:r>
              <a:rPr lang="en-US" b="1" dirty="0" err="1">
                <a:solidFill>
                  <a:srgbClr val="008000"/>
                </a:solidFill>
              </a:rPr>
              <a:t>mb</a:t>
            </a:r>
            <a:endParaRPr lang="en-US" b="1" dirty="0">
              <a:solidFill>
                <a:srgbClr val="008000"/>
              </a:solidFill>
            </a:endParaRPr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39455-D43A-6742-BD00-4CC14DCFA99E}" type="datetime1">
              <a:rPr lang="en-US" smtClean="0"/>
              <a:t>6/14/22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Manuel Calderón de la Barca Sánchez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91BE-7F26-3F4C-8DB6-3301647F97F5}" type="slidenum">
              <a:rPr lang="en-US" smtClean="0"/>
              <a:t>33</a:t>
            </a:fld>
            <a:endParaRPr lang="en-US"/>
          </a:p>
        </p:txBody>
      </p:sp>
      <p:pic>
        <p:nvPicPr>
          <p:cNvPr id="7" name="Picture 6" descr="Rapp-UpsilonPredictionsSTA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256" y="1090768"/>
            <a:ext cx="5282850" cy="375000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062338" y="3585262"/>
            <a:ext cx="2461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dirty="0" err="1"/>
              <a:t>Emerick</a:t>
            </a:r>
            <a:r>
              <a:rPr lang="tr-TR" sz="1400" dirty="0"/>
              <a:t>, </a:t>
            </a:r>
            <a:r>
              <a:rPr lang="tr-TR" sz="1400" dirty="0" err="1"/>
              <a:t>Zhao</a:t>
            </a:r>
            <a:r>
              <a:rPr lang="tr-TR" sz="1400" dirty="0"/>
              <a:t> &amp; </a:t>
            </a:r>
            <a:r>
              <a:rPr lang="tr-TR" sz="1400" dirty="0" err="1"/>
              <a:t>Rapp</a:t>
            </a:r>
            <a:r>
              <a:rPr lang="tr-TR" sz="1400" dirty="0"/>
              <a:t>. </a:t>
            </a:r>
          </a:p>
          <a:p>
            <a:r>
              <a:rPr lang="tr-TR" sz="1400" dirty="0"/>
              <a:t>EPJ A (2012) 48:72</a:t>
            </a:r>
            <a:endParaRPr 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3834256" y="4906528"/>
            <a:ext cx="529296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Book Antiqua"/>
                <a:cs typeface="Book Antiqua"/>
              </a:rPr>
              <a:t>Suppression due to 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 Antiqua"/>
                <a:cs typeface="Book Antiqua"/>
              </a:rPr>
              <a:t>cold</a:t>
            </a:r>
            <a:r>
              <a:rPr lang="en-US" dirty="0">
                <a:latin typeface="Book Antiqua"/>
                <a:cs typeface="Book Antiqua"/>
              </a:rPr>
              <a:t> nuclear matter:</a:t>
            </a:r>
          </a:p>
          <a:p>
            <a:r>
              <a:rPr lang="en-US" dirty="0">
                <a:latin typeface="Book Antiqua"/>
                <a:cs typeface="Book Antiqua"/>
              </a:rPr>
              <a:t>can bring R</a:t>
            </a:r>
            <a:r>
              <a:rPr lang="en-US" baseline="-25000" dirty="0">
                <a:latin typeface="Book Antiqua"/>
                <a:cs typeface="Book Antiqua"/>
              </a:rPr>
              <a:t>AA</a:t>
            </a:r>
            <a:r>
              <a:rPr lang="en-US" dirty="0">
                <a:latin typeface="Book Antiqua"/>
                <a:cs typeface="Book Antiqua"/>
              </a:rPr>
              <a:t> down to ~0.6 </a:t>
            </a:r>
          </a:p>
          <a:p>
            <a:r>
              <a:rPr lang="en-US" dirty="0">
                <a:latin typeface="Book Antiqua"/>
                <a:cs typeface="Book Antiqua"/>
              </a:rPr>
              <a:t>	(most central, </a:t>
            </a:r>
            <a:r>
              <a:rPr lang="en-US" dirty="0">
                <a:solidFill>
                  <a:srgbClr val="008000"/>
                </a:solidFill>
                <a:latin typeface="Book Antiqua"/>
                <a:cs typeface="Book Antiqua"/>
              </a:rPr>
              <a:t>lower edge of green band</a:t>
            </a:r>
            <a:r>
              <a:rPr lang="en-US" dirty="0">
                <a:latin typeface="Book Antiqua"/>
                <a:cs typeface="Book Antiqua"/>
              </a:rPr>
              <a:t>).</a:t>
            </a:r>
          </a:p>
          <a:p>
            <a:r>
              <a:rPr lang="en-US" dirty="0">
                <a:latin typeface="Book Antiqua"/>
                <a:cs typeface="Book Antiqua"/>
              </a:rPr>
              <a:t>Additional suppression needed to bring </a:t>
            </a:r>
          </a:p>
          <a:p>
            <a:r>
              <a:rPr lang="en-US" dirty="0">
                <a:latin typeface="Book Antiqua"/>
                <a:cs typeface="Book Antiqua"/>
              </a:rPr>
              <a:t>R</a:t>
            </a:r>
            <a:r>
              <a:rPr lang="en-US" baseline="-25000" dirty="0">
                <a:latin typeface="Book Antiqua"/>
                <a:cs typeface="Book Antiqua"/>
              </a:rPr>
              <a:t>AA</a:t>
            </a:r>
            <a:r>
              <a:rPr lang="en-US" dirty="0">
                <a:latin typeface="Book Antiqua"/>
                <a:cs typeface="Book Antiqua"/>
              </a:rPr>
              <a:t> down to ~0.4 : </a:t>
            </a:r>
            <a:r>
              <a:rPr 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/>
                <a:cs typeface="Book Antiqua"/>
              </a:rPr>
              <a:t>hot</a:t>
            </a:r>
            <a:r>
              <a:rPr lang="en-US" dirty="0">
                <a:latin typeface="Book Antiqua"/>
                <a:cs typeface="Book Antiqua"/>
              </a:rPr>
              <a:t> nuclear effects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4578266" y="2573585"/>
            <a:ext cx="429421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Down Arrow 12"/>
          <p:cNvSpPr/>
          <p:nvPr/>
        </p:nvSpPr>
        <p:spPr>
          <a:xfrm>
            <a:off x="8126507" y="2322905"/>
            <a:ext cx="562129" cy="985981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Hot</a:t>
            </a:r>
          </a:p>
        </p:txBody>
      </p:sp>
    </p:spTree>
    <p:extLst>
      <p:ext uri="{BB962C8B-B14F-4D97-AF65-F5344CB8AC3E}">
        <p14:creationId xmlns:p14="http://schemas.microsoft.com/office/powerpoint/2010/main" val="6515294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eminar-NBI-Bottomonium-MCBS-2022" id="{796E20EB-1634-C945-A64A-9DA20614B40F}" vid="{743DAECF-08CF-414A-BBB6-2F83A826F78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70906</TotalTime>
  <Words>2531</Words>
  <Application>Microsoft Macintosh PowerPoint</Application>
  <PresentationFormat>On-screen Show (4:3)</PresentationFormat>
  <Paragraphs>456</Paragraphs>
  <Slides>33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5" baseType="lpstr">
      <vt:lpstr>Book Antiqua</vt:lpstr>
      <vt:lpstr>Calibri</vt:lpstr>
      <vt:lpstr>Cambria Math</vt:lpstr>
      <vt:lpstr>Helvetica</vt:lpstr>
      <vt:lpstr>News Gothic MT</vt:lpstr>
      <vt:lpstr>Symbol</vt:lpstr>
      <vt:lpstr>Tahoma</vt:lpstr>
      <vt:lpstr>Times</vt:lpstr>
      <vt:lpstr>Times New Roman</vt:lpstr>
      <vt:lpstr>Wingdings</vt:lpstr>
      <vt:lpstr>Wingdings 2</vt:lpstr>
      <vt:lpstr>Breeze</vt:lpstr>
      <vt:lpstr>Beautiful Melting:</vt:lpstr>
      <vt:lpstr>Outline</vt:lpstr>
      <vt:lpstr>What are Heavy Quarkonia?</vt:lpstr>
      <vt:lpstr>Quarkonia are Non-relativistic</vt:lpstr>
      <vt:lpstr>Heavy Quarkonium in AA</vt:lpstr>
      <vt:lpstr>Heavy Quark Potential at High T</vt:lpstr>
      <vt:lpstr>Lattice QCD Heavy Quark Potential</vt:lpstr>
      <vt:lpstr>Interpreting the T&gt;0 potential</vt:lpstr>
      <vt:lpstr>Quarkonia as a Probe of QGP</vt:lpstr>
      <vt:lpstr>Sequential Melting of Bottomonia</vt:lpstr>
      <vt:lpstr>Bottomonia spectroscopy as a tool</vt:lpstr>
      <vt:lpstr>Quarkonia as a Probe of QGP</vt:lpstr>
      <vt:lpstr>Quarkonium Measurements</vt:lpstr>
      <vt:lpstr>ϒ Double ratio Graphically</vt:lpstr>
      <vt:lpstr>(2S) Double Ratio vs. Centrality</vt:lpstr>
      <vt:lpstr>(3S) : Strong suppression!</vt:lpstr>
      <vt:lpstr> Absolute modification: Striking result</vt:lpstr>
      <vt:lpstr>ϒ(nS) RAA vs. Centrality at 5.02 TeV</vt:lpstr>
      <vt:lpstr>Comparison to Model, TAMU</vt:lpstr>
      <vt:lpstr>Comparison to Model, KSU</vt:lpstr>
      <vt:lpstr>Comparison to 2.76 TeV Results</vt:lpstr>
      <vt:lpstr>ϒ RAA pT  dependence</vt:lpstr>
      <vt:lpstr>Υ RAA y dependence</vt:lpstr>
      <vt:lpstr>ϒ Collisional + Thermal dissociation model</vt:lpstr>
      <vt:lpstr>ϒ in Co-mover Interaction Model</vt:lpstr>
      <vt:lpstr>Observation of ϒ(3S)</vt:lpstr>
      <vt:lpstr>Complete set of ϒ RAA results</vt:lpstr>
      <vt:lpstr>ϒ Suppression at all pT</vt:lpstr>
      <vt:lpstr>ϒ azimuthal anisotropy</vt:lpstr>
      <vt:lpstr>PowerPoint Presentation</vt:lpstr>
      <vt:lpstr>Backup</vt:lpstr>
      <vt:lpstr>ϒ in Emerick, Zhao, Rapp model</vt:lpstr>
      <vt:lpstr>ϒ in Emerick, Zhao, Rapp model</vt:lpstr>
    </vt:vector>
  </TitlesOfParts>
  <Company>UC Davis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Manuel Calderón de la Barca Sánchez</dc:creator>
  <cp:lastModifiedBy>Manuel Calderon de la Barca Sanchez</cp:lastModifiedBy>
  <cp:revision>406</cp:revision>
  <dcterms:created xsi:type="dcterms:W3CDTF">2012-08-22T01:31:12Z</dcterms:created>
  <dcterms:modified xsi:type="dcterms:W3CDTF">2022-06-14T21:34:42Z</dcterms:modified>
</cp:coreProperties>
</file>