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382" r:id="rId3"/>
    <p:sldId id="331" r:id="rId4"/>
    <p:sldId id="258" r:id="rId5"/>
    <p:sldId id="383" r:id="rId6"/>
    <p:sldId id="379" r:id="rId7"/>
    <p:sldId id="380" r:id="rId8"/>
    <p:sldId id="359" r:id="rId9"/>
    <p:sldId id="374" r:id="rId10"/>
    <p:sldId id="356" r:id="rId11"/>
    <p:sldId id="370" r:id="rId12"/>
    <p:sldId id="360" r:id="rId13"/>
    <p:sldId id="381" r:id="rId14"/>
    <p:sldId id="372" r:id="rId15"/>
    <p:sldId id="361" r:id="rId16"/>
    <p:sldId id="371" r:id="rId17"/>
    <p:sldId id="375" r:id="rId18"/>
    <p:sldId id="345" r:id="rId19"/>
    <p:sldId id="32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12" autoAdjust="0"/>
    <p:restoredTop sz="94694"/>
  </p:normalViewPr>
  <p:slideViewPr>
    <p:cSldViewPr snapToGrid="0">
      <p:cViewPr varScale="1">
        <p:scale>
          <a:sx n="121" d="100"/>
          <a:sy n="121" d="100"/>
        </p:scale>
        <p:origin x="9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A6A996-5D95-4B01-805E-4DC77FAD1EC0}" type="datetimeFigureOut">
              <a:rPr lang="en-IE" smtClean="0"/>
              <a:t>04/07/2023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82EC62-A9C3-4FA1-8AE4-5BB164E00C3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68898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2EC62-A9C3-4FA1-8AE4-5BB164E00C3D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94811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2EC62-A9C3-4FA1-8AE4-5BB164E00C3D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59791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This needs a lot of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2EC62-A9C3-4FA1-8AE4-5BB164E00C3D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15256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Idea, do a version of this but with the near resonant NIT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2EC62-A9C3-4FA1-8AE4-5BB164E00C3D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18134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This slide has too much going 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2EC62-A9C3-4FA1-8AE4-5BB164E00C3D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22966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This plot but with some inspirals going through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2EC62-A9C3-4FA1-8AE4-5BB164E00C3D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54542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Animate Pieces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2EC62-A9C3-4FA1-8AE4-5BB164E00C3D}" type="slidenum">
              <a:rPr lang="en-IE" smtClean="0"/>
              <a:t>19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42225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97AA0-9B6A-4806-AC8A-B1D9772DF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4E2387-A04B-493D-A1B9-962AEA5E9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8EA91-07CD-4DE6-8726-D2F4FF12D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E316-F18A-407E-A77B-BF8E1BF7AE79}" type="datetimeFigureOut">
              <a:rPr lang="en-IE" smtClean="0"/>
              <a:t>04/07/2023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A8A1E6-CA4B-4E40-B72F-88338C302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0CC8E-1C99-4E53-81E4-5852790C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604E8-53A6-41B7-818C-EF47DE03877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85749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40E46-4CB3-4124-ACDF-82CBF9F24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011521-17BD-4DC5-B909-DB6B167533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96EEA-C621-4710-945D-2BCF7291E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E316-F18A-407E-A77B-BF8E1BF7AE79}" type="datetimeFigureOut">
              <a:rPr lang="en-IE" smtClean="0"/>
              <a:t>04/07/2023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6EDDF-8FA3-43F2-9584-59C00587A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A9AFB-5241-42E2-B5AE-B0B3050CC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604E8-53A6-41B7-818C-EF47DE03877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94105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D01F10-F870-48EC-8C15-776246B2B9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142F2C-C4A7-4391-A5A6-C47C1B287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52B54-E666-4C09-8585-7D394C2C2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E316-F18A-407E-A77B-BF8E1BF7AE79}" type="datetimeFigureOut">
              <a:rPr lang="en-IE" smtClean="0"/>
              <a:t>04/07/2023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BA98A7-964E-4743-9CDB-7E83E664E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13EF8-2B58-44F2-BE28-CCE28F583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604E8-53A6-41B7-818C-EF47DE03877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58251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0CCF7-812C-4BEA-9882-F5127A74B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D6E15-5273-4A31-BF32-26F6A7FD4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CB21B4-A92F-480D-9FEF-EECD3020D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E316-F18A-407E-A77B-BF8E1BF7AE79}" type="datetimeFigureOut">
              <a:rPr lang="en-IE" smtClean="0"/>
              <a:t>04/07/2023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2CB13-B2FA-4FAF-BF7D-14C22A447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8986A-C33E-4345-A8A4-D5732D7B4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604E8-53A6-41B7-818C-EF47DE03877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31890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56308-5F3F-40FB-993B-5DFA5AAC7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11FAA2-D977-43D9-8AF7-5E5322BB9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45F57-A44A-4C15-B74D-72558A258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E316-F18A-407E-A77B-BF8E1BF7AE79}" type="datetimeFigureOut">
              <a:rPr lang="en-IE" smtClean="0"/>
              <a:t>04/07/2023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ED0098-4ECA-45F3-9303-51CE0C99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BA82D-4DCB-4A9F-AA8E-16D9339CF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604E8-53A6-41B7-818C-EF47DE03877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30971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E9C73-553F-460E-95DA-03041A0C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E7214-BE47-458B-9F3E-3A14F0A5EC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3A20F4-AFB8-4B99-979E-728B7E23E8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E4FCDD-2255-45F0-8976-C767BE93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E316-F18A-407E-A77B-BF8E1BF7AE79}" type="datetimeFigureOut">
              <a:rPr lang="en-IE" smtClean="0"/>
              <a:t>04/07/2023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008534-CA11-41D4-835A-59BCAA7C1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15C0F8-45B8-4653-8A6F-8EE5716BB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604E8-53A6-41B7-818C-EF47DE03877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20156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1C4C8-A80F-4283-992A-0E6A0EE84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B4C18-E35F-424A-B8D7-8DE4A3F51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2369D3-3FA0-417A-8737-412DBF281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8BC3F9-2275-4B76-AA04-10AD81D73C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83B8E1-F69B-4CAC-8C7C-EE756C6F89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B5F4EF-DB86-4CAC-ACF0-46487D03C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E316-F18A-407E-A77B-BF8E1BF7AE79}" type="datetimeFigureOut">
              <a:rPr lang="en-IE" smtClean="0"/>
              <a:t>04/07/2023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3F520E-DC61-45B5-B0A3-EB313B58B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53AF57-CCDC-43C5-A516-C49A85A87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604E8-53A6-41B7-818C-EF47DE03877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09759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544D4-F1A7-4E6F-85AA-DA086AFAA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CCD18B-4D81-49FB-B127-AA5633475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E316-F18A-407E-A77B-BF8E1BF7AE79}" type="datetimeFigureOut">
              <a:rPr lang="en-IE" smtClean="0"/>
              <a:t>04/07/2023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A9BD4C-2FED-4D60-84DE-9F937E0C9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6345F3-C9B0-4BA0-BD15-5551C7A36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604E8-53A6-41B7-818C-EF47DE03877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35605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4F2B55-48F0-407E-8176-03263F13B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E316-F18A-407E-A77B-BF8E1BF7AE79}" type="datetimeFigureOut">
              <a:rPr lang="en-IE" smtClean="0"/>
              <a:t>04/07/2023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B9A557-445C-4DA8-81BC-7AF767876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B4A2F-34D4-48FF-8B75-B3B854012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604E8-53A6-41B7-818C-EF47DE03877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22788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C62F9-C7D6-41F5-AE9D-1CEE69D5C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FB199-D82F-4BA6-8C7A-93908D96A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A4B41E-FA71-41E0-A538-DD8A6B764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3006F8-6733-4077-8F11-80F424746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E316-F18A-407E-A77B-BF8E1BF7AE79}" type="datetimeFigureOut">
              <a:rPr lang="en-IE" smtClean="0"/>
              <a:t>04/07/2023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5B5C1-A888-44DE-82A1-86E3A1C38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1BD47-1ACD-4282-B2D1-3067A7304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604E8-53A6-41B7-818C-EF47DE03877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68847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EB398-A816-4196-A2A8-2E5CDD41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354501-95EA-4AA4-B1C3-9777ABC59A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A59B33-94CF-43C9-AD1A-B81F301FBB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99BD54-6071-4908-B8AE-D57337C2A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E316-F18A-407E-A77B-BF8E1BF7AE79}" type="datetimeFigureOut">
              <a:rPr lang="en-IE" smtClean="0"/>
              <a:t>04/07/2023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72767-B054-421C-AFC7-94B1B7419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C9D04E-95F0-401E-B1BF-E58A7B09F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604E8-53A6-41B7-818C-EF47DE03877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09604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B36F47-F9EE-4B87-8B36-D51EF2521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C031A-A6B3-47FC-87D7-9816BAD36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720BD-8238-4083-AA1F-A838AF3F5A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6E316-F18A-407E-A77B-BF8E1BF7AE79}" type="datetimeFigureOut">
              <a:rPr lang="en-IE" smtClean="0"/>
              <a:t>04/07/2023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301DD-7AF7-4141-AD98-0D2A5562DB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F989B-BA2E-4D93-98EE-9E1BDACCA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604E8-53A6-41B7-818C-EF47DE03877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8706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5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12" Type="http://schemas.openxmlformats.org/officeDocument/2006/relationships/image" Target="../media/image24.emf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emf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42.png"/><Relationship Id="rId5" Type="http://schemas.openxmlformats.org/officeDocument/2006/relationships/image" Target="../media/image40.emf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0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12.05651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s://arxiv.org/abs/2305.10533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tags" Target="../tags/tag5.xml"/><Relationship Id="rId7" Type="http://schemas.openxmlformats.org/officeDocument/2006/relationships/image" Target="../media/image10.em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9.emf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27C5617-F960-4DE2-94B5-FD87E893B8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366" y="-362605"/>
            <a:ext cx="10906008" cy="2858660"/>
          </a:xfrm>
        </p:spPr>
        <p:txBody>
          <a:bodyPr>
            <a:noAutofit/>
          </a:bodyPr>
          <a:lstStyle/>
          <a:p>
            <a:r>
              <a:rPr lang="en-GB" sz="3200" b="1" dirty="0">
                <a:latin typeface="+mn-lt"/>
                <a:ea typeface="+mn-ea"/>
                <a:cs typeface="+mn-cs"/>
              </a:rPr>
              <a:t>Fast eccentric and inclined inspirals into a rotating black hole</a:t>
            </a:r>
            <a:endParaRPr lang="en-IE" sz="32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0A30800-2E79-4931-9833-C51DDEDF0C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7" r="3463" b="22690"/>
          <a:stretch/>
        </p:blipFill>
        <p:spPr>
          <a:xfrm>
            <a:off x="145564" y="4910863"/>
            <a:ext cx="2952917" cy="176134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5B78897-02B4-4944-8988-39A7579E9C27}"/>
              </a:ext>
            </a:extLst>
          </p:cNvPr>
          <p:cNvCxnSpPr/>
          <p:nvPr/>
        </p:nvCxnSpPr>
        <p:spPr>
          <a:xfrm>
            <a:off x="795593" y="2496843"/>
            <a:ext cx="106155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ubtitle 2">
            <a:extLst>
              <a:ext uri="{FF2B5EF4-FFF2-40B4-BE49-F238E27FC236}">
                <a16:creationId xmlns:a16="http://schemas.microsoft.com/office/drawing/2014/main" id="{4DA97708-F76A-450C-8CB7-506E67C8097D}"/>
              </a:ext>
            </a:extLst>
          </p:cNvPr>
          <p:cNvSpPr txBox="1">
            <a:spLocks/>
          </p:cNvSpPr>
          <p:nvPr/>
        </p:nvSpPr>
        <p:spPr>
          <a:xfrm>
            <a:off x="1426865" y="2637309"/>
            <a:ext cx="9353007" cy="2056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2800" dirty="0"/>
              <a:t>Philip Lynch</a:t>
            </a:r>
          </a:p>
          <a:p>
            <a:r>
              <a:rPr lang="en-IE" sz="2800" dirty="0"/>
              <a:t>Collaborators: Niels Warburton, Maarten van de </a:t>
            </a:r>
            <a:r>
              <a:rPr lang="en-IE" sz="2800" dirty="0" err="1"/>
              <a:t>Meent</a:t>
            </a:r>
            <a:r>
              <a:rPr lang="en-IE" sz="2800" dirty="0"/>
              <a:t> and </a:t>
            </a:r>
            <a:r>
              <a:rPr lang="en-IE" sz="2800" dirty="0" err="1"/>
              <a:t>Vojtech</a:t>
            </a:r>
            <a:r>
              <a:rPr lang="en-IE" sz="2800" dirty="0"/>
              <a:t> </a:t>
            </a:r>
            <a:r>
              <a:rPr lang="en-IE" sz="2800" dirty="0" err="1"/>
              <a:t>Witzany</a:t>
            </a:r>
            <a:r>
              <a:rPr lang="en-IE" sz="2800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824B6A-0075-C192-A58C-9E7404017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207" y="5043698"/>
            <a:ext cx="1476940" cy="1673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F8857A-E84F-677C-281A-609E819A32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16" y="4068737"/>
            <a:ext cx="3085768" cy="297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08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D7CF2-AE5E-195B-1E75-D82288317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88" y="5489"/>
            <a:ext cx="8984530" cy="1325563"/>
          </a:xfrm>
        </p:spPr>
        <p:txBody>
          <a:bodyPr/>
          <a:lstStyle/>
          <a:p>
            <a:r>
              <a:rPr lang="en-US" dirty="0"/>
              <a:t>Orbital Resonances</a:t>
            </a:r>
            <a:endParaRPr lang="en-I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FFCA0D-D0B5-4F7C-C40E-DEA53D79839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46" y="902790"/>
                <a:ext cx="6976842" cy="5594341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NIT is singular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400" b="0" i="0" dirty="0" smtClean="0">
                            <a:latin typeface="Cambria Math" panose="02040503050406030204" pitchFamily="18" charset="0"/>
                          </a:rPr>
                          <m:t>Υ</m:t>
                        </m:r>
                      </m:e>
                      <m:sub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400" b="0" i="0" dirty="0" smtClean="0">
                            <a:latin typeface="Cambria Math" panose="02040503050406030204" pitchFamily="18" charset="0"/>
                          </a:rPr>
                          <m:t>Υ</m:t>
                        </m:r>
                      </m:e>
                      <m:sub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GB" sz="2400" b="0" i="0" dirty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GB" sz="2400" b="0" i="0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400" b="0" i="0" dirty="0" smtClean="0">
                            <a:latin typeface="Cambria Math" panose="02040503050406030204" pitchFamily="18" charset="0"/>
                          </a:rPr>
                          <m:t>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400" b="0" i="0" dirty="0" smtClean="0">
                            <a:latin typeface="Cambria Math" panose="02040503050406030204" pitchFamily="18" charset="0"/>
                          </a:rPr>
                          <m:t>z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400" b="0" dirty="0"/>
              </a:p>
              <a:p>
                <a:pPr>
                  <a:lnSpc>
                    <a:spcPct val="150000"/>
                  </a:lnSpc>
                </a:pPr>
                <a:r>
                  <a:rPr lang="en-US" sz="2400" dirty="0"/>
                  <a:t>Generic Average: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/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b="0" dirty="0"/>
                  <a:t>Resonance Average: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sz="2000" b="0" dirty="0"/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Resonant phase: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dirty="0"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b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GB" i="1" dirty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GB" dirty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GB" dirty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dirty="0"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dirty="0">
                            <a:latin typeface="Cambria Math" panose="02040503050406030204" pitchFamily="18" charset="0"/>
                          </a:rPr>
                          <m:t>z</m:t>
                        </m:r>
                      </m:sub>
                    </m:sSub>
                  </m:oMath>
                </a14:m>
                <a:endParaRPr lang="en-US" dirty="0"/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All other combinations: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endParaRPr lang="en-US" b="0" dirty="0"/>
              </a:p>
              <a:p>
                <a:pPr>
                  <a:lnSpc>
                    <a:spcPct val="150000"/>
                  </a:lnSpc>
                </a:pPr>
                <a:r>
                  <a:rPr lang="en-US" sz="2400" dirty="0"/>
                  <a:t>Cause “jumps” in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</m:oMath>
                </a14:m>
                <a:r>
                  <a:rPr lang="en-US" sz="2400" b="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</m:oMath>
                </a14:m>
                <a:endParaRPr lang="en-US" sz="2400" b="0" dirty="0"/>
              </a:p>
              <a:p>
                <a:pPr>
                  <a:lnSpc>
                    <a:spcPct val="150000"/>
                  </a:lnSpc>
                </a:pPr>
                <a:r>
                  <a:rPr lang="en-US" sz="2400" dirty="0"/>
                  <a:t>Results in phase error</a:t>
                </a:r>
                <a:r>
                  <a:rPr lang="en-US" sz="2400" b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∝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−1/2</m:t>
                        </m:r>
                      </m:sup>
                    </m:sSup>
                  </m:oMath>
                </a14:m>
                <a:endParaRPr lang="en-US" b="0" dirty="0"/>
              </a:p>
              <a:p>
                <a:pPr marL="0" indent="0">
                  <a:buNone/>
                </a:pPr>
                <a:endParaRPr lang="en-I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FFCA0D-D0B5-4F7C-C40E-DEA53D7983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46" y="902790"/>
                <a:ext cx="6976842" cy="5594341"/>
              </a:xfrm>
              <a:blipFill>
                <a:blip r:embed="rId5"/>
                <a:stretch>
                  <a:fillRect l="-145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B9BC4C1-E889-48E6-4059-0BA009266B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1" t="10991" r="11810" b="9344"/>
          <a:stretch/>
        </p:blipFill>
        <p:spPr>
          <a:xfrm>
            <a:off x="6525344" y="0"/>
            <a:ext cx="2732628" cy="21833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983FBB-A2B3-23E3-AE00-ACBF26D2D5B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2986" r="4411" b="4914"/>
          <a:stretch/>
        </p:blipFill>
        <p:spPr>
          <a:xfrm>
            <a:off x="6525344" y="4496773"/>
            <a:ext cx="2732628" cy="21032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D692CE-8BFE-1395-328E-DDA4F6CBCD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3" t="24960" r="19755" b="24323"/>
          <a:stretch/>
        </p:blipFill>
        <p:spPr>
          <a:xfrm>
            <a:off x="6420872" y="2496655"/>
            <a:ext cx="2732628" cy="16420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CC87B0-3FFB-D86B-8586-4FA9B96731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972" y="116536"/>
            <a:ext cx="2934028" cy="22238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E65075-A6FB-4916-C5C3-6DF481F6D1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972" y="2340391"/>
            <a:ext cx="2900794" cy="21986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6E8771-DF95-4DE4-0530-138A612DD6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972" y="4653846"/>
            <a:ext cx="2900794" cy="219866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76C038-2784-92F2-819A-75B0DFB50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IE" dirty="0"/>
              <a:t>Philip Lynch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407B22-6A36-DED7-4B82-AD625BBF8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9980" y="6356350"/>
            <a:ext cx="2743200" cy="365125"/>
          </a:xfrm>
        </p:spPr>
        <p:txBody>
          <a:bodyPr/>
          <a:lstStyle/>
          <a:p>
            <a:pPr algn="l"/>
            <a:fld id="{6A44F133-0F4A-4E99-BBD5-0424346F1E5A}" type="slidenum">
              <a:rPr lang="en-IE" smtClean="0"/>
              <a:pPr algn="l"/>
              <a:t>10</a:t>
            </a:fld>
            <a:endParaRPr lang="en-IE" dirty="0"/>
          </a:p>
        </p:txBody>
      </p:sp>
      <p:pic>
        <p:nvPicPr>
          <p:cNvPr id="16" name="Picture 15" descr="\documentclass{article}&#10;\usepackage{amsmath}&#10;\usepackage{xcolor}&#10;\pagestyle{empty}&#10;\usepackage{esint}&#10;\begin{document}&#10;&#10;%%%%%%% New Commands %%%%%%%%&#10;\newcommand{\En}{\mathcal{E}}&#10;\newcommand{\Lz}{\mathcal{L}}&#10;\newcommand{\Q}{\mathcal{Q}}&#10;\newcommand{\K}{\mathcal{K}}&#10;\newcommand{\sn}{\mathrm{sn}}&#10;\newcommand{\am}{\mathrm{am}}&#10;\renewcommand{\sp}{\epsilon} %%Small Parameter = mass ratio&#10;\newcommand{\mr}{\epsilon} %% Mass Ratio&#10;\newcommand{\Ad}{{\rm{Ad}}} %% Adiabatic Notation&#10;\newcommand{\PA}{{\rm{SF}}} %% Post Adiabatic Notation&#10;&#10;\newcommand{\diss}{{\rm{diss}}}&#10;\newcommand{\cons}{{\rm{cons}}}&#10;%\newcommand{\sp}{\epsilon}&#10;\newcommand{\avg}[1]{\left\langle #1 \right\rangle}&#10;\newcommand{\bavg}[1]{\big\langle #1 \big\rangle}&#10;\newcommand{\osc}[1]{\Breve{#1}}&#10;\newcommand{\nit}[1]{\Tilde{#1}}&#10;\newcommand{\PD}[2]{\frac{\partial #1}{\partial #2}}&#10;\newcommand{\HOT}[1]{\mathcal{O}( \mr ^{ #1 } )} &#10;&#10;\begin{equation*}&#10;  \avg{A} = \lim_{\lambda \rightarrow \infty} \frac{1}{2 \Lambda} \int_{-\Lambda}^\Lambda A(\lambda) d\lambda =    \frac{1}{(2 \pi)^2} \oint \oint A(q_r,q_z) d q_r q_z = A_{(0,0)}&#10; \end{equation*}&#10;&#10;&#10;\end{document}&#10;&#10;" title="IguanaTex Bitmap Display">
            <a:extLst>
              <a:ext uri="{FF2B5EF4-FFF2-40B4-BE49-F238E27FC236}">
                <a16:creationId xmlns:a16="http://schemas.microsoft.com/office/drawing/2014/main" id="{94DB97B7-8CC9-2761-AC37-16391DA1A1E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81" y="2081167"/>
            <a:ext cx="5939637" cy="555505"/>
          </a:xfrm>
          <a:prstGeom prst="rect">
            <a:avLst/>
          </a:prstGeom>
        </p:spPr>
      </p:pic>
      <p:pic>
        <p:nvPicPr>
          <p:cNvPr id="12" name="Picture 11" descr="\documentclass{article}&#10;\usepackage{amsmath}&#10;\usepackage{amssymb}&#10;\usepackage{xcolor}&#10;\pagestyle{empty}&#10;&#10;%%%%%%% New Commands %%%%%%%%&#10;\newcommand{\En}{\mathcal{E}}&#10;\newcommand{\Lz}{\mathcal{L}}&#10;\newcommand{\Q}{\mathcal{Q}}&#10;\newcommand{\K}{\mathcal{K}}&#10;\newcommand{\sn}{\mathrm{sn}}&#10;\newcommand{\am}{\mathrm{am}}&#10;\renewcommand{\sp}{\epsilon} %%Small Parameter = mass ratio&#10;\newcommand{\mr}{\epsilon} %% Mass Ratio&#10;\newcommand{\Ad}{{\rm{Ad}}} %% Adiabatic Notation&#10;\newcommand{\PA}{{\rm{SF}}} %% Post Adiabatic Notation&#10;&#10;\newcommand{\diss}{{\rm{diss}}}&#10;\newcommand{\cons}{{\rm{cons}}}&#10;%\newcommand{\sp}{\epsilon}&#10;\newcommand{\avg}[1]{\left\langle #1 \right\rangle}&#10;\newcommand{\bavg}[1]{\big\langle #1 \big\rangle}&#10;\newcommand{\osc}[1]{\Breve{#1}}&#10;\newcommand{\nit}[1]{\Tilde{#1}}&#10;\newcommand{\PD}[2]{\frac{\partial #1}{\partial #2}}&#10;\newcommand{\HOT}[1]{\mathcal{O}( \mr ^{ #1 } )} &#10;&#10;&#10;\begin{document}&#10;&#10;&#10;\begin{equation*}&#10; \avg{A}_{\text{res}} = \lim_{\lambda \rightarrow \infty} \frac{1}{2 \Lambda} \int_{-\Lambda}^\Lambda A(\lambda) d\lambda =   \sum_{N \in \mathbb{Z}} A_{(N n, N m)} e^{i N q_\perp}&#10;\end{equation*}&#10;&#10;&#10;\end{document}" title="IguanaTex Bitmap Display">
            <a:extLst>
              <a:ext uri="{FF2B5EF4-FFF2-40B4-BE49-F238E27FC236}">
                <a16:creationId xmlns:a16="http://schemas.microsoft.com/office/drawing/2014/main" id="{87210576-2388-2BF9-5DE5-61CD486A50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44" y="3165017"/>
            <a:ext cx="5581315" cy="71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9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DA9304-DD2A-A176-1381-5BC69E1B5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58" y="1240554"/>
            <a:ext cx="10551459" cy="52354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59B4640-316A-EF82-9829-B239990F2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776" y="21938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Transient Orbital Resonance Locations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14140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AB33D-D258-4660-682C-1967C25F6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53" y="868643"/>
            <a:ext cx="4961965" cy="1325563"/>
          </a:xfrm>
        </p:spPr>
        <p:txBody>
          <a:bodyPr/>
          <a:lstStyle/>
          <a:p>
            <a:pPr algn="ctr"/>
            <a:r>
              <a:rPr lang="en-US" dirty="0"/>
              <a:t>Near-Resonant NIT</a:t>
            </a:r>
            <a:endParaRPr lang="en-IE" dirty="0"/>
          </a:p>
        </p:txBody>
      </p:sp>
      <p:pic>
        <p:nvPicPr>
          <p:cNvPr id="15" name="Picture 14" descr="\documentclass{article}&#10;\usepackage{amsmath}&#10;\usepackage{xcolor}&#10;\pagestyle{empty}&#10;\begin{document}&#10;&#10;\begin{subequations}&#10;\begin{align*}&#10;    \dot{\Tilde{P}}_j &amp;= 0 + \epsilon \Tilde{F}_j^{(1)}(\vec{\Tilde{P}},\Tilde{q}_\perp) + \epsilon^2 \Tilde{F}_j^{(2)}(\vec{\Tilde{P}},\Tilde{q}_\perp)\\&#10;    \dot{\Tilde{q}}_i &amp;= \Upsilon_i^{(0)}(\vec{\Tilde{P}}) +\epsilon \Upsilon_i^{(1)}(\vec{\Tilde{P}},\Tilde{q}_\perp)\\&#10;    \dot{\Tilde{t}}_k &amp;= \Upsilon_t^{(0)}(\vec{\Tilde{P}}) + \epsilon \Upsilon_t^{(1)}(\vec{\Tilde{P}})\\&#10;    \dot{\Tilde{\phi}}_k &amp;= \Upsilon_\phi^{(0)}(\vec{\Tilde{P}}) + \epsilon \Upsilon_\phi^{(1)}(\vec{\Tilde{P}})\\&#10;\end{align*}&#10;\end{subequations}&#10;&#10;&#10;\end{document}" title="IguanaTex Bitmap Display">
            <a:extLst>
              <a:ext uri="{FF2B5EF4-FFF2-40B4-BE49-F238E27FC236}">
                <a16:creationId xmlns:a16="http://schemas.microsoft.com/office/drawing/2014/main" id="{5A18AD42-C037-E6AB-CA74-24DBA1C3C01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835" y="2109331"/>
            <a:ext cx="5630017" cy="2639337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11" name="Picture 10" descr="\documentclass{article}&#10;\usepackage{amsmath}&#10;\usepackage{amsfonts}&#10;\usepackage{xcolor}&#10;\pagestyle{empty}&#10;\begin{document}&#10;&#10;&#10;&#10;\begin{subequations}&#10;&#10;\begin{alignat*}{4}&#10;    \Tilde{P}_j &amp;= P_j + \epsilon Y_j^{(1)}(\vec{P},q_\parallel) + \epsilon^2 Y_j^{(2)}(\vec{P},q_\parallel) +\mathcal{O}(\epsilon^3) \\&#10;    \Tilde{q}_i &amp;= q_i + \epsilon X_i^{(1)}(\vec{P},q_\parallel) +\epsilon^2 X_i^{(2)}(\vec{P},q_\parallel) +\mathcal{O}(\epsilon^3) \\&#10;    \Tilde{t} &amp;= t + Z_t^{(0)}(\vec{P},q_\parallel) +\epsilon Z_t^{(1)}(\vec{P},q_\parallel) +\mathcal{O}(\epsilon^2) \\&#10;    \Tilde{\phi} &amp;= \phi + Z_\phi^{(0)}(\vec{P},q_\parallel) +\epsilon Z_\phi^{(1)}(\vec{P},q_\parallel) +\mathcal{O}(\epsilon^2)&#10;\end{alignat*}&#10;\end{subequations}&#10;&#10;\end{document}" title="IguanaTex Bitmap Display">
            <a:extLst>
              <a:ext uri="{FF2B5EF4-FFF2-40B4-BE49-F238E27FC236}">
                <a16:creationId xmlns:a16="http://schemas.microsoft.com/office/drawing/2014/main" id="{9A9CC85A-AC65-2426-36C6-151457955CD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0872"/>
            <a:ext cx="6012873" cy="2083671"/>
          </a:xfrm>
          <a:prstGeom prst="rect">
            <a:avLst/>
          </a:prstGeom>
          <a:ln w="28575">
            <a:solidFill>
              <a:srgbClr val="FF0000"/>
            </a:solidFill>
            <a:prstDash val="dash"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BBA75DC-7628-DF3A-635D-F00FA4B93764}"/>
              </a:ext>
            </a:extLst>
          </p:cNvPr>
          <p:cNvSpPr txBox="1">
            <a:spLocks/>
          </p:cNvSpPr>
          <p:nvPr/>
        </p:nvSpPr>
        <p:spPr>
          <a:xfrm>
            <a:off x="6756860" y="868644"/>
            <a:ext cx="49619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Averaged </a:t>
            </a:r>
            <a:r>
              <a:rPr lang="en-US" dirty="0" err="1"/>
              <a:t>EoM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95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586299-16FF-14B6-8C28-0440E1C80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872" y="458825"/>
            <a:ext cx="7943213" cy="6053942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C56AF95F-56FA-D02C-C923-3D577DAB8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IE" dirty="0"/>
              <a:t>Philip Lynch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9E0389E8-D775-2CBE-4362-D93189D1E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A44F133-0F4A-4E99-BBD5-0424346F1E5A}" type="slidenum">
              <a:rPr lang="en-IE" smtClean="0"/>
              <a:t>13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09904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83772-D9A4-814E-76F8-6FDA7B4BB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 Resonant NIT Results</a:t>
            </a:r>
            <a:endParaRPr lang="en-I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80F1EA-49AD-DDD2-7D5B-568121634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534" y="365125"/>
            <a:ext cx="4244025" cy="315118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76EBA4-90B5-48EA-94CE-25DDFCDA4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975" y="3590271"/>
            <a:ext cx="4201584" cy="3151188"/>
          </a:xfrm>
          <a:prstGeom prst="rect">
            <a:avLst/>
          </a:prstGeom>
        </p:spPr>
      </p:pic>
      <p:pic>
        <p:nvPicPr>
          <p:cNvPr id="9" name="Picture 8" descr="\documentclass{article}&#10;\usepackage{amsmath}&#10;\usepackage{xcolor}&#10;\pagestyle{empty}&#10;\begin{document}&#10;&#10;&#10;\begin{table}&#10;  \begin{center}&#10;   \begin{tabular}{c | c c c} &#10;    \hline&#10;    $\epsilon$ &amp; OG Inspiral &amp; NIT Inspiral &amp; Speed-up  \\ [0.5ex] &#10;    \hline&#10;    $10^{-1}$ &amp; 3.44s &amp; 0.724s &amp; $ \sim 4.75$ \\ &#10;    %\hline&#10;    $10^{-1.5}$ &amp; 7.21s &amp; 0.72s &amp; $\sim 10$ \\&#10;    %\hline&#10;    $10^{-2}$ &amp; 18.7s &amp; 0.817s &amp; $\sim 22.9$ \\&#10;    %\hline&#10;    $10^{-2.5}$ &amp; 48.7s &amp; 1.36s &amp; $\sim 35.8$ \\&#10;    %\hline&#10;    $10^{-3}$ &amp; 160s &amp; 2.41s &amp; $\sim 66.4$ \\ %[1ex] &#10;    %\hline&#10;    $10^{-3.5}$ &amp; 516s &amp; 5.08s &amp; $\sim 102$ \\&#10;    %\hline&#10;    $10^{-4}$ &amp; 1611s &amp; 14.35s &amp; $\sim 112$ \\ %[1ex] &#10;    \hline &#10;   \end{tabular}&#10;  \end{center}&#10;  \caption{Computational time required to evolve an inspiral from its initial conditions of $(p_0,e_0,  x_0) = (6.5,0.38,0.8)$ to $p = 5.8$ for different values of the mass ratio.}&#10; \end{table}&#10;&#10;&#10;&#10;\end{document}" title="IguanaTex Bitmap Display">
            <a:extLst>
              <a:ext uri="{FF2B5EF4-FFF2-40B4-BE49-F238E27FC236}">
                <a16:creationId xmlns:a16="http://schemas.microsoft.com/office/drawing/2014/main" id="{8E919A80-5519-9180-D209-FE19585F16B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89" y="2069656"/>
            <a:ext cx="6921128" cy="3041230"/>
          </a:xfrm>
          <a:prstGeom prst="rect">
            <a:avLst/>
          </a:prstGeom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5B8D77A5-9E2A-B5CB-3686-CF6D25F06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IE" dirty="0"/>
              <a:t>Philip Lynch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002F4AF3-B7D8-E24F-E2FF-646ACAFDA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9980" y="6356350"/>
            <a:ext cx="2743200" cy="365125"/>
          </a:xfrm>
        </p:spPr>
        <p:txBody>
          <a:bodyPr/>
          <a:lstStyle/>
          <a:p>
            <a:pPr algn="l"/>
            <a:fld id="{6A44F133-0F4A-4E99-BBD5-0424346F1E5A}" type="slidenum">
              <a:rPr lang="en-IE" smtClean="0"/>
              <a:pPr algn="l"/>
              <a:t>14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23336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814C6-3D75-B907-2D38-3CF6DE848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Evolving through a single resonance (2/3)</a:t>
            </a:r>
            <a:endParaRPr lang="en-I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66D4515-7CE8-AC43-60C0-7E4612934AEF}"/>
                  </a:ext>
                </a:extLst>
              </p:cNvPr>
              <p:cNvSpPr txBox="1"/>
              <p:nvPr/>
            </p:nvSpPr>
            <p:spPr>
              <a:xfrm>
                <a:off x="98612" y="2032737"/>
                <a:ext cx="4598895" cy="3841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Non-resonant NIT when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800" i="1" dirty="0">
                            <a:latin typeface="Cambria Math" panose="02040503050406030204" pitchFamily="18" charset="0"/>
                          </a:rPr>
                          <m:t>𝑛</m:t>
                        </m:r>
                        <m:sSub>
                          <m:sSubPr>
                            <m:ctrlPr>
                              <a:rPr lang="en-GB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2800" dirty="0">
                                <a:latin typeface="Cambria Math" panose="02040503050406030204" pitchFamily="18" charset="0"/>
                              </a:rPr>
                              <m:t>Υ</m:t>
                            </m:r>
                          </m:e>
                          <m:sub>
                            <m:r>
                              <a:rPr lang="en-GB" sz="2800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en-GB" sz="2800" i="1" dirty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GB" sz="2800" dirty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GB" sz="2800" dirty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GB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2800" dirty="0">
                                <a:latin typeface="Cambria Math" panose="02040503050406030204" pitchFamily="18" charset="0"/>
                              </a:rPr>
                              <m:t>Υ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2800" dirty="0">
                                <a:latin typeface="Cambria Math" panose="02040503050406030204" pitchFamily="18" charset="0"/>
                              </a:rPr>
                              <m:t>z</m:t>
                            </m:r>
                          </m:sub>
                        </m:sSub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≥</m:t>
                    </m:r>
                    <m:sSup>
                      <m:sSup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p>
                        <m:f>
                          <m:fPr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sz="2800" i="1" dirty="0">
                                <a:latin typeface="Cambria Math" panose="02040503050406030204" pitchFamily="18" charset="0"/>
                              </a:rPr>
                              <m:t>7</m:t>
                            </m:r>
                          </m:den>
                        </m:f>
                      </m:sup>
                    </m:sSup>
                    <m:r>
                      <a:rPr lang="en-GB" sz="2800" b="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sz="2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800" b="0" i="1" dirty="0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f>
                          <m:fPr>
                            <m:ctrlPr>
                              <a:rPr lang="en-GB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8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GB" sz="2800" b="0" i="1" dirty="0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den>
                        </m:f>
                      </m:sup>
                    </m:sSup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⟨"/>
                        <m:endChr m:val="⟩"/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sz="2800" b="0" i="1" dirty="0" smtClean="0">
                                <a:latin typeface="Cambria Math" panose="02040503050406030204" pitchFamily="18" charset="0"/>
                              </a:rPr>
                              <m:t>𝑅𝑒𝑠</m:t>
                            </m:r>
                          </m:sub>
                        </m:sSub>
                      </m:e>
                    </m:d>
                  </m:oMath>
                </a14:m>
                <a:r>
                  <a:rPr lang="en-IE" sz="2800" dirty="0"/>
                  <a:t> </a:t>
                </a:r>
              </a:p>
              <a:p>
                <a:endParaRPr lang="en-IE" sz="2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Near-resonant NIT when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800" i="1" dirty="0">
                            <a:latin typeface="Cambria Math" panose="02040503050406030204" pitchFamily="18" charset="0"/>
                          </a:rPr>
                          <m:t>𝑛</m:t>
                        </m:r>
                        <m:sSub>
                          <m:sSubPr>
                            <m:ctrlPr>
                              <a:rPr lang="en-GB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2800" dirty="0">
                                <a:latin typeface="Cambria Math" panose="02040503050406030204" pitchFamily="18" charset="0"/>
                              </a:rPr>
                              <m:t>Υ</m:t>
                            </m:r>
                          </m:e>
                          <m:sub>
                            <m:r>
                              <a:rPr lang="en-GB" sz="2800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en-GB" sz="2800" i="1" dirty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GB" sz="2800" dirty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GB" sz="2800" dirty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GB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2800" dirty="0">
                                <a:latin typeface="Cambria Math" panose="02040503050406030204" pitchFamily="18" charset="0"/>
                              </a:rPr>
                              <m:t>Υ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2800" dirty="0">
                                <a:latin typeface="Cambria Math" panose="02040503050406030204" pitchFamily="18" charset="0"/>
                              </a:rPr>
                              <m:t>z</m:t>
                            </m:r>
                          </m:sub>
                        </m:sSub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p>
                        <m:f>
                          <m:f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sz="2400" i="1" dirty="0">
                                <a:latin typeface="Cambria Math" panose="02040503050406030204" pitchFamily="18" charset="0"/>
                              </a:rPr>
                              <m:t>7</m:t>
                            </m:r>
                          </m:den>
                        </m:f>
                      </m:sup>
                    </m:sSup>
                    <m:r>
                      <a:rPr lang="en-GB" sz="2400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 dirty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f>
                          <m:fPr>
                            <m:ctrlPr>
                              <a:rPr lang="en-GB" sz="2400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4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GB" sz="2400" i="1" dirty="0">
                                <a:latin typeface="Cambria Math" panose="02040503050406030204" pitchFamily="18" charset="0"/>
                              </a:rPr>
                              <m:t>7</m:t>
                            </m:r>
                          </m:den>
                        </m:f>
                      </m:sup>
                    </m:sSup>
                    <m:r>
                      <a:rPr lang="en-US" sz="2400" i="1" dirty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⟨"/>
                        <m:endChr m:val="⟩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sz="2400" i="1" dirty="0">
                                <a:latin typeface="Cambria Math" panose="02040503050406030204" pitchFamily="18" charset="0"/>
                              </a:rPr>
                              <m:t>𝑅𝑒𝑠</m:t>
                            </m:r>
                          </m:sub>
                        </m:sSub>
                      </m:e>
                    </m:d>
                  </m:oMath>
                </a14:m>
                <a:endParaRPr lang="en-IE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IE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IE" sz="2800" dirty="0"/>
                  <a:t>OG inspiral takes </a:t>
                </a:r>
                <a14:m>
                  <m:oMath xmlns:m="http://schemas.openxmlformats.org/officeDocument/2006/math">
                    <m:r>
                      <a:rPr lang="en-IE" sz="2800" i="1" dirty="0" smtClean="0">
                        <a:latin typeface="Cambria Math" panose="02040503050406030204" pitchFamily="18" charset="0"/>
                      </a:rPr>
                      <m:t>~ 2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.5</m:t>
                    </m:r>
                    <m:r>
                      <a:rPr lang="en-IE" sz="2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E" sz="2800" dirty="0"/>
                  <a:t>days </a:t>
                </a:r>
              </a:p>
              <a:p>
                <a:pPr>
                  <a:lnSpc>
                    <a:spcPct val="200000"/>
                  </a:lnSpc>
                </a:pPr>
                <a:endParaRPr lang="en-IE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66D4515-7CE8-AC43-60C0-7E4612934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12" y="2032737"/>
                <a:ext cx="4598895" cy="3841693"/>
              </a:xfrm>
              <a:prstGeom prst="rect">
                <a:avLst/>
              </a:prstGeom>
              <a:blipFill>
                <a:blip r:embed="rId3"/>
                <a:stretch>
                  <a:fillRect l="-2198" t="-1316" r="-192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E417F7AE-3E86-5A1B-90EB-7440612EC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9980" y="6356350"/>
            <a:ext cx="2743200" cy="365125"/>
          </a:xfrm>
        </p:spPr>
        <p:txBody>
          <a:bodyPr/>
          <a:lstStyle/>
          <a:p>
            <a:pPr algn="l"/>
            <a:fld id="{6A44F133-0F4A-4E99-BBD5-0424346F1E5A}" type="slidenum">
              <a:rPr lang="en-IE" smtClean="0"/>
              <a:pPr algn="l"/>
              <a:t>15</a:t>
            </a:fld>
            <a:endParaRPr lang="en-IE" dirty="0"/>
          </a:p>
        </p:txBody>
      </p:sp>
      <p:pic>
        <p:nvPicPr>
          <p:cNvPr id="7" name="Picture 6" descr="\documentclass{article}&#10;\usepackage{amsmath}&#10;\usepackage{xcolor}&#10;\pagestyle{empty}&#10;\begin{document}&#10;&#10;\begin{table}&#10;  \begin{center}&#10;   \begin{tabular}{c | c| c} &#10;    \hline&#10;    Inspiral &amp; Runtime &amp; Mismatch  \\ [0.5ex] &#10;    \hline&#10;    Non-resonant NIT &amp; 2.462s &amp; $0.376$ \\ &#10;    %\hline&#10;    Near-resonant NIT &amp; 312s &amp; $3.914 \times 10^{-4}$\\&#10;    %\hline&#10;    NIT w/ transition &amp; 50.1s &amp; $3.917 \times 10^{-4}$\\&#10;    \hline &#10;   \end{tabular}&#10;  \end{center}&#10; \end{table}&#10;&#10;\end{document}" title="IguanaTex Bitmap Display">
            <a:extLst>
              <a:ext uri="{FF2B5EF4-FFF2-40B4-BE49-F238E27FC236}">
                <a16:creationId xmlns:a16="http://schemas.microsoft.com/office/drawing/2014/main" id="{E0E4F73D-B11B-4A58-B245-90863F6C688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745" y="5268879"/>
            <a:ext cx="5571414" cy="13402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19213A-DECD-35F4-6DD0-065F1B9FA6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486" y="941514"/>
            <a:ext cx="5934673" cy="43273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8EAEC0-8BA5-A0AE-5E95-D42CACE15F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b="5622"/>
          <a:stretch/>
        </p:blipFill>
        <p:spPr>
          <a:xfrm>
            <a:off x="6232634" y="1326270"/>
            <a:ext cx="2498021" cy="2438400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F2905A7-1E9B-C201-2F37-067257D1683F}"/>
              </a:ext>
            </a:extLst>
          </p:cNvPr>
          <p:cNvSpPr txBox="1"/>
          <p:nvPr/>
        </p:nvSpPr>
        <p:spPr>
          <a:xfrm rot="18851915">
            <a:off x="2704314" y="2693270"/>
            <a:ext cx="7208337" cy="1569660"/>
          </a:xfrm>
          <a:prstGeom prst="rect">
            <a:avLst/>
          </a:prstGeom>
          <a:solidFill>
            <a:schemeClr val="bg1">
              <a:alpha val="26439"/>
            </a:schemeClr>
          </a:solidFill>
        </p:spPr>
        <p:txBody>
          <a:bodyPr wrap="square" rtlCol="0">
            <a:spAutoFit/>
          </a:bodyPr>
          <a:lstStyle/>
          <a:p>
            <a:r>
              <a:rPr lang="en-DE" sz="9600" dirty="0">
                <a:solidFill>
                  <a:schemeClr val="bg2">
                    <a:lumMod val="75000"/>
                    <a:alpha val="37285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05729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A0F62-8B6E-91A3-79AC-E0278875C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Evolving through multiple resonances (2/3 + 1/2)</a:t>
            </a:r>
            <a:endParaRPr lang="en-IE" sz="4000" dirty="0"/>
          </a:p>
        </p:txBody>
      </p:sp>
      <p:pic>
        <p:nvPicPr>
          <p:cNvPr id="6" name="Picture 5" descr="\documentclass{article}&#10;\usepackage{amsmath}&#10;\usepackage{xcolor}&#10;\pagestyle{empty}&#10;\begin{document}&#10;&#10;\begin{table}&#10;  \begin{center}&#10;   \begin{tabular}{c | c| c} &#10;    \hline&#10;    Inspiral &amp; Runtime &amp; Mismatch  \\ [0.5ex] &#10;    \hline&#10;    No resonance transition &amp; 4.68s &amp; $0.648$ \\ &#10;    %\hline&#10;    Single resonance transition &amp; 50.2s &amp; $2.34 \times 10^{-4}$\\&#10;    %\hline&#10;    Double resonance transition &amp; 103.5s &amp; $2.25 \times 10^{-4}$\\&#10;    \hline &#10;   \end{tabular}&#10;  \end{center}&#10; \end{table}&#10;&#10;&#10;\end{document}" title="IguanaTex Bitmap Display">
            <a:extLst>
              <a:ext uri="{FF2B5EF4-FFF2-40B4-BE49-F238E27FC236}">
                <a16:creationId xmlns:a16="http://schemas.microsoft.com/office/drawing/2014/main" id="{F12E5EC7-E8CC-4073-692E-FADA6C824B1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70" y="5283389"/>
            <a:ext cx="5797445" cy="12019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FB92F89-3D76-912D-A8E4-E637F963417F}"/>
                  </a:ext>
                </a:extLst>
              </p:cNvPr>
              <p:cNvSpPr txBox="1"/>
              <p:nvPr/>
            </p:nvSpPr>
            <p:spPr>
              <a:xfrm>
                <a:off x="98612" y="2032737"/>
                <a:ext cx="4598895" cy="3841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Non-resonant NIT when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800" i="1" dirty="0">
                            <a:latin typeface="Cambria Math" panose="02040503050406030204" pitchFamily="18" charset="0"/>
                          </a:rPr>
                          <m:t>𝑛</m:t>
                        </m:r>
                        <m:sSub>
                          <m:sSubPr>
                            <m:ctrlPr>
                              <a:rPr lang="en-GB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2800" dirty="0">
                                <a:latin typeface="Cambria Math" panose="02040503050406030204" pitchFamily="18" charset="0"/>
                              </a:rPr>
                              <m:t>Υ</m:t>
                            </m:r>
                          </m:e>
                          <m:sub>
                            <m:r>
                              <a:rPr lang="en-GB" sz="2800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en-GB" sz="2800" i="1" dirty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GB" sz="2800" b="0" i="0" dirty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GB" sz="2800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GB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2800" dirty="0">
                                <a:latin typeface="Cambria Math" panose="02040503050406030204" pitchFamily="18" charset="0"/>
                              </a:rPr>
                              <m:t>Υ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2800" dirty="0">
                                <a:latin typeface="Cambria Math" panose="02040503050406030204" pitchFamily="18" charset="0"/>
                              </a:rPr>
                              <m:t>z</m:t>
                            </m:r>
                          </m:sub>
                        </m:sSub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≥</m:t>
                    </m:r>
                    <m:sSup>
                      <m:sSup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p>
                        <m:f>
                          <m:fPr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sz="2800" i="1" dirty="0">
                                <a:latin typeface="Cambria Math" panose="02040503050406030204" pitchFamily="18" charset="0"/>
                              </a:rPr>
                              <m:t>7</m:t>
                            </m:r>
                          </m:den>
                        </m:f>
                      </m:sup>
                    </m:sSup>
                    <m:r>
                      <a:rPr lang="en-GB" sz="2800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800" i="1" dirty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f>
                          <m:fPr>
                            <m:ctrlPr>
                              <a:rPr lang="en-GB" sz="2800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8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GB" sz="2800" i="1" dirty="0">
                                <a:latin typeface="Cambria Math" panose="02040503050406030204" pitchFamily="18" charset="0"/>
                              </a:rPr>
                              <m:t>7</m:t>
                            </m:r>
                          </m:den>
                        </m:f>
                      </m:sup>
                    </m:sSup>
                    <m:r>
                      <a:rPr lang="en-US" sz="2800" i="1" dirty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⟨"/>
                        <m:endChr m:val="⟩"/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sz="2800" i="1" dirty="0">
                                <a:latin typeface="Cambria Math" panose="02040503050406030204" pitchFamily="18" charset="0"/>
                              </a:rPr>
                              <m:t>𝑅𝑒𝑠</m:t>
                            </m:r>
                          </m:sub>
                        </m:sSub>
                      </m:e>
                    </m:d>
                  </m:oMath>
                </a14:m>
                <a:endParaRPr lang="en-IE" sz="2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IE" sz="2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Near-resonant NIT when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800" i="1" dirty="0">
                            <a:latin typeface="Cambria Math" panose="02040503050406030204" pitchFamily="18" charset="0"/>
                          </a:rPr>
                          <m:t>𝑛</m:t>
                        </m:r>
                        <m:sSub>
                          <m:sSubPr>
                            <m:ctrlPr>
                              <a:rPr lang="en-GB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2800" dirty="0">
                                <a:latin typeface="Cambria Math" panose="02040503050406030204" pitchFamily="18" charset="0"/>
                              </a:rPr>
                              <m:t>Υ</m:t>
                            </m:r>
                          </m:e>
                          <m:sub>
                            <m:r>
                              <a:rPr lang="en-GB" sz="2800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en-GB" sz="2800" i="1" dirty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GB" sz="2800" dirty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GB" sz="2800" dirty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GB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2800" dirty="0">
                                <a:latin typeface="Cambria Math" panose="02040503050406030204" pitchFamily="18" charset="0"/>
                              </a:rPr>
                              <m:t>Υ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2800" dirty="0">
                                <a:latin typeface="Cambria Math" panose="02040503050406030204" pitchFamily="18" charset="0"/>
                              </a:rPr>
                              <m:t>z</m:t>
                            </m:r>
                          </m:sub>
                        </m:sSub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p>
                        <m:f>
                          <m:f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sz="2400" i="1" dirty="0">
                                <a:latin typeface="Cambria Math" panose="02040503050406030204" pitchFamily="18" charset="0"/>
                              </a:rPr>
                              <m:t>7</m:t>
                            </m:r>
                          </m:den>
                        </m:f>
                      </m:sup>
                    </m:sSup>
                    <m:r>
                      <a:rPr lang="en-GB" sz="2400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 dirty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f>
                          <m:fPr>
                            <m:ctrlPr>
                              <a:rPr lang="en-GB" sz="2400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4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GB" sz="2400" i="1" dirty="0">
                                <a:latin typeface="Cambria Math" panose="02040503050406030204" pitchFamily="18" charset="0"/>
                              </a:rPr>
                              <m:t>7</m:t>
                            </m:r>
                          </m:den>
                        </m:f>
                      </m:sup>
                    </m:sSup>
                    <m:r>
                      <a:rPr lang="en-US" sz="2400" i="1" dirty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⟨"/>
                        <m:endChr m:val="⟩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sz="2400" i="1" dirty="0">
                                <a:latin typeface="Cambria Math" panose="02040503050406030204" pitchFamily="18" charset="0"/>
                              </a:rPr>
                              <m:t>𝑅𝑒𝑠</m:t>
                            </m:r>
                          </m:sub>
                        </m:sSub>
                      </m:e>
                    </m:d>
                  </m:oMath>
                </a14:m>
                <a:endParaRPr lang="en-IE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IE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IE" sz="2800" dirty="0"/>
                  <a:t>OG inspiral takes </a:t>
                </a:r>
                <a14:m>
                  <m:oMath xmlns:m="http://schemas.openxmlformats.org/officeDocument/2006/math">
                    <m:r>
                      <a:rPr lang="en-IE" sz="2800" i="1" dirty="0" smtClean="0">
                        <a:latin typeface="Cambria Math" panose="02040503050406030204" pitchFamily="18" charset="0"/>
                      </a:rPr>
                      <m:t>~ 3 </m:t>
                    </m:r>
                  </m:oMath>
                </a14:m>
                <a:r>
                  <a:rPr lang="en-IE" sz="2800" dirty="0"/>
                  <a:t>days</a:t>
                </a:r>
              </a:p>
              <a:p>
                <a:pPr>
                  <a:lnSpc>
                    <a:spcPct val="200000"/>
                  </a:lnSpc>
                </a:pPr>
                <a:endParaRPr lang="en-IE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FB92F89-3D76-912D-A8E4-E637F96341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12" y="2032737"/>
                <a:ext cx="4598895" cy="3841693"/>
              </a:xfrm>
              <a:prstGeom prst="rect">
                <a:avLst/>
              </a:prstGeom>
              <a:blipFill>
                <a:blip r:embed="rId4"/>
                <a:stretch>
                  <a:fillRect l="-2198" t="-131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84B0281E-5F56-CE8D-1E92-FF4CBE196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9980" y="6356350"/>
            <a:ext cx="2743200" cy="365125"/>
          </a:xfrm>
        </p:spPr>
        <p:txBody>
          <a:bodyPr/>
          <a:lstStyle/>
          <a:p>
            <a:pPr algn="l"/>
            <a:fld id="{6A44F133-0F4A-4E99-BBD5-0424346F1E5A}" type="slidenum">
              <a:rPr lang="en-IE" smtClean="0"/>
              <a:pPr algn="l"/>
              <a:t>16</a:t>
            </a:fld>
            <a:endParaRPr lang="en-I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67D107-DC5D-3D01-DA76-D393530DAB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827" y="1097990"/>
            <a:ext cx="5659130" cy="41853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16488A-30C9-4C1B-3E74-E8F0B5D5D7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8" r="5173" b="6269"/>
          <a:stretch/>
        </p:blipFill>
        <p:spPr>
          <a:xfrm>
            <a:off x="8677474" y="1446714"/>
            <a:ext cx="2515253" cy="2506869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AE6E3E1-B3C6-C8D5-6FEB-DCDF2BC8E463}"/>
              </a:ext>
            </a:extLst>
          </p:cNvPr>
          <p:cNvSpPr/>
          <p:nvPr/>
        </p:nvSpPr>
        <p:spPr>
          <a:xfrm>
            <a:off x="10972799" y="4081480"/>
            <a:ext cx="168813" cy="152895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23D416-1AF0-7F5D-F5F3-F2FAD158AD62}"/>
              </a:ext>
            </a:extLst>
          </p:cNvPr>
          <p:cNvSpPr txBox="1"/>
          <p:nvPr/>
        </p:nvSpPr>
        <p:spPr>
          <a:xfrm rot="18851915">
            <a:off x="2704314" y="2693270"/>
            <a:ext cx="7208337" cy="156966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DE" sz="9600" dirty="0">
                <a:solidFill>
                  <a:schemeClr val="bg2">
                    <a:lumMod val="75000"/>
                    <a:alpha val="37285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4267028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D8DC795-2538-9BD8-9629-8A4CB3F917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708" y="1690689"/>
            <a:ext cx="6398622" cy="46656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C30CCA-2D88-48DB-C8B1-058412B0A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98576" cy="1325563"/>
          </a:xfrm>
        </p:spPr>
        <p:txBody>
          <a:bodyPr/>
          <a:lstStyle/>
          <a:p>
            <a:r>
              <a:rPr lang="en-DE" dirty="0"/>
              <a:t>What about a Resonance Jump?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62C77-149E-CCF9-3D7E-DF6735D9E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IE" dirty="0"/>
              <a:t>Philip Lynch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4A7FF3-3492-41CF-0BAC-82AFB498F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A44F133-0F4A-4E99-BBD5-0424346F1E5A}" type="slidenum">
              <a:rPr lang="en-IE" smtClean="0"/>
              <a:t>17</a:t>
            </a:fld>
            <a:endParaRPr lang="en-IE" dirty="0"/>
          </a:p>
        </p:txBody>
      </p:sp>
      <p:pic>
        <p:nvPicPr>
          <p:cNvPr id="19" name="Picture 18" descr="\documentclass{article}&#10;\usepackage{amsmath}&#10;\DeclareMathOperator{\sign}{sgn}&#10;\pagestyle{empty}&#10;\begin{document}&#10;&#10;\begin{equation*}&#10;\Delta_\text{res} P_j = \sum_{N = 0} \sqrt{ \frac{2 \pi}{|N \dot{\Upsilon}_\perp|}} F^{(1)}_{j,N \vec{\kappa}_{\text{res}} } \exp \left( i \left( \sign (N \dot{\Upsilon}_\perp ) \frac{\pi}{4} + N q_\perp \right) \right)&#10;\end{equation*}&#10;&#10;\end{document}" title="IguanaTex Bitmap Display">
            <a:extLst>
              <a:ext uri="{FF2B5EF4-FFF2-40B4-BE49-F238E27FC236}">
                <a16:creationId xmlns:a16="http://schemas.microsoft.com/office/drawing/2014/main" id="{AADF3EC6-755D-0D16-3652-7BE3B6FC1C3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64" y="2637567"/>
            <a:ext cx="5431842" cy="60804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A8B007E-1FB5-1771-8BA2-F7B7F5228613}"/>
              </a:ext>
            </a:extLst>
          </p:cNvPr>
          <p:cNvSpPr/>
          <p:nvPr/>
        </p:nvSpPr>
        <p:spPr>
          <a:xfrm>
            <a:off x="9051381" y="2168140"/>
            <a:ext cx="367553" cy="3358502"/>
          </a:xfrm>
          <a:prstGeom prst="rect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FDC4E9-10B2-902F-0776-43DC652DCB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" b="3467"/>
          <a:stretch/>
        </p:blipFill>
        <p:spPr>
          <a:xfrm>
            <a:off x="6267397" y="2233159"/>
            <a:ext cx="2634018" cy="2631375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18" name="Picture 17" descr="\documentclass{article}&#10;\usepackage{amsmath}&#10;\usepackage{xcolor}&#10;\pagestyle{empty}&#10;\begin{document}&#10;&#10;\begin{table}&#10;  \begin{center}&#10;   \begin{tabular}{c | c| c} &#10;    \hline&#10;    Inspiral &amp; Runtime &amp; Mismatch  \\ [0.5ex] &#10;    \hline&#10;    Non-resonant NIT &amp; 2.462s &amp; $0.376$ \\ &#10;    %\hline&#10;    Near-resonant NIT &amp; 312s &amp; $3.914 \times 10^{-4}$\\&#10;    %\hline&#10;    NIT w/ transition &amp; 50.1s &amp; $3.917 \times 10^{-4}$\\&#10;&#9;%\hline&#10;    NIT w/ Jump &amp; 24.4s &amp; $3.15 \times 10^{-2}$\\&#10;    \hline &#10;   \end{tabular}&#10;  \end{center}&#10; \end{table}&#10;&#10;\end{document}" title="IguanaTex Bitmap Display">
            <a:extLst>
              <a:ext uri="{FF2B5EF4-FFF2-40B4-BE49-F238E27FC236}">
                <a16:creationId xmlns:a16="http://schemas.microsoft.com/office/drawing/2014/main" id="{35A90783-3DAB-C6A7-23B5-179BE2E902C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5" y="4420553"/>
            <a:ext cx="5571414" cy="165565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E746A5D-8086-4CCE-4BB8-1232529972DC}"/>
              </a:ext>
            </a:extLst>
          </p:cNvPr>
          <p:cNvSpPr txBox="1"/>
          <p:nvPr/>
        </p:nvSpPr>
        <p:spPr>
          <a:xfrm rot="18851915">
            <a:off x="2704314" y="2693270"/>
            <a:ext cx="7208337" cy="156966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DE" sz="9600" dirty="0">
                <a:solidFill>
                  <a:schemeClr val="bg2">
                    <a:lumMod val="75000"/>
                    <a:alpha val="37285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048710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AB799CD-FFCD-27B2-39C9-D0F7C9887E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14790" r="13765" b="15832"/>
          <a:stretch/>
        </p:blipFill>
        <p:spPr>
          <a:xfrm>
            <a:off x="5144654" y="873295"/>
            <a:ext cx="7047346" cy="51114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107FF6-9C86-4EB7-8F40-AB15CE4FA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011" y="0"/>
            <a:ext cx="2941948" cy="1325563"/>
          </a:xfrm>
        </p:spPr>
        <p:txBody>
          <a:bodyPr/>
          <a:lstStyle/>
          <a:p>
            <a:r>
              <a:rPr lang="en-US" dirty="0"/>
              <a:t>Conclusions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198BA-5A8E-455A-ABF9-1EFD52F66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00302"/>
            <a:ext cx="6052400" cy="511140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Using NITs lets you calculate EMRI trajectories in than a second by removing oscillations from </a:t>
            </a:r>
            <a:r>
              <a:rPr lang="en-US" dirty="0" err="1"/>
              <a:t>EoM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Break down near resonances, which are likely to occur</a:t>
            </a:r>
          </a:p>
          <a:p>
            <a:pPr>
              <a:lnSpc>
                <a:spcPct val="150000"/>
              </a:lnSpc>
            </a:pPr>
            <a:r>
              <a:rPr lang="en-US" dirty="0"/>
              <a:t>Modify NIT to remove all oscillations except the resonant ones</a:t>
            </a:r>
          </a:p>
          <a:p>
            <a:pPr>
              <a:lnSpc>
                <a:spcPct val="150000"/>
              </a:lnSpc>
            </a:pPr>
            <a:r>
              <a:rPr lang="en-US" dirty="0"/>
              <a:t>Fastest solution so far is to switch between full and near-resonant NIT </a:t>
            </a:r>
          </a:p>
          <a:p>
            <a:endParaRPr lang="en-IE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C32ABBDE-566C-4F3C-AE6C-DC73E4D71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IE" dirty="0"/>
              <a:t>Philip Lynch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8CBA234-64FE-4425-AE47-A08F1AF83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A44F133-0F4A-4E99-BBD5-0424346F1E5A}" type="slidenum">
              <a:rPr lang="en-IE" smtClean="0"/>
              <a:t>18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574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93673-D09B-4579-8CCC-13BFBC09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Near-Identity (Averaging) Transformations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F0CE56-B194-4DF4-9A42-76196264A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dirty="0"/>
              <a:t>Philip Lynch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FD340-7C11-4BAB-974F-BD707BA60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4F133-0F4A-4E99-BBD5-0424346F1E5A}" type="slidenum">
              <a:rPr lang="en-IE" smtClean="0"/>
              <a:t>19</a:t>
            </a:fld>
            <a:endParaRPr lang="en-IE" dirty="0"/>
          </a:p>
        </p:txBody>
      </p:sp>
      <p:sp>
        <p:nvSpPr>
          <p:cNvPr id="7" name="Content Placeholder 2 1">
            <a:extLst>
              <a:ext uri="{FF2B5EF4-FFF2-40B4-BE49-F238E27FC236}">
                <a16:creationId xmlns:a16="http://schemas.microsoft.com/office/drawing/2014/main" id="{80A7F473-98CE-418B-A6C6-2EFD762064A7}"/>
              </a:ext>
            </a:extLst>
          </p:cNvPr>
          <p:cNvSpPr txBox="1">
            <a:spLocks/>
          </p:cNvSpPr>
          <p:nvPr/>
        </p:nvSpPr>
        <p:spPr>
          <a:xfrm>
            <a:off x="859880" y="1323644"/>
            <a:ext cx="4684295" cy="4729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dirty="0"/>
          </a:p>
          <a:p>
            <a:endParaRPr lang="en-IE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IE" dirty="0"/>
              <a:t>Transform to new variables</a:t>
            </a:r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pPr marL="0" indent="0">
              <a:buFont typeface="Arial" panose="020B0604020202020204" pitchFamily="34" charset="0"/>
              <a:buNone/>
            </a:pPr>
            <a:endParaRPr lang="en-IE" dirty="0"/>
          </a:p>
          <a:p>
            <a:endParaRPr lang="en-IE" dirty="0"/>
          </a:p>
          <a:p>
            <a:pPr marL="0" indent="0">
              <a:buFont typeface="Arial" panose="020B0604020202020204" pitchFamily="34" charset="0"/>
              <a:buNone/>
            </a:pPr>
            <a:endParaRPr lang="en-I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F35C87-4590-4EB6-B01E-DDE09BB5848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6" y="3218548"/>
            <a:ext cx="5538864" cy="2095323"/>
          </a:xfrm>
          <a:prstGeom prst="rect">
            <a:avLst/>
          </a:prstGeom>
        </p:spPr>
      </p:pic>
      <p:pic>
        <p:nvPicPr>
          <p:cNvPr id="9" name="Picture 8" descr="\documentclass{article}&#10;\usepackage{amsmath}&#10;\usepackage{xcolor}&#10;\pagestyle{empty}&#10;\begin{document}&#10;&#10;\begin{subequations}&#10;\begin{align*}&#10;    \dot{\Tilde{P}}_j &amp;= 0 + \epsilon \Tilde{F}_j^{(1)}(\vec{\Tilde{P}}) + \epsilon^2 \Tilde{F}_j^{(2)}(\vec{\Tilde{P}})\\&#10;    \dot{\Tilde{q}}_i &amp;= \Upsilon_i^{(0)}(\vec{\Tilde{P}}) +\epsilon \Upsilon_i^{(1)}(\vec{\Tilde{P}})\\&#10;    \dot{\Tilde{S}}_k &amp;= \Upsilon_k^{(0)}(\vec{\Tilde{P}}) + \epsilon \Upsilon_k^{(1)}(\vec{\Tilde{P}})\\&#10;\end{align*}&#10;\end{subequations}&#10;&#10;&#10;\end{document}" title="IguanaTex Bitmap Display">
            <a:extLst>
              <a:ext uri="{FF2B5EF4-FFF2-40B4-BE49-F238E27FC236}">
                <a16:creationId xmlns:a16="http://schemas.microsoft.com/office/drawing/2014/main" id="{1CD1836B-3FDA-2EB9-FBBD-7C35AFDA405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210" y="3165755"/>
            <a:ext cx="4751254" cy="19619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 2">
                <a:extLst>
                  <a:ext uri="{FF2B5EF4-FFF2-40B4-BE49-F238E27FC236}">
                    <a16:creationId xmlns:a16="http://schemas.microsoft.com/office/drawing/2014/main" id="{EBA14C11-9B3D-46E6-8A62-D4E125B961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54154" y="1148270"/>
                <a:ext cx="4275583" cy="472990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6"/>
                  </a:buClr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6"/>
                  </a:buClr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6"/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6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6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E" dirty="0"/>
              </a:p>
              <a:p>
                <a:endParaRPr lang="en-IE" dirty="0"/>
              </a:p>
              <a:p>
                <a:pPr marL="0" indent="0">
                  <a:buNone/>
                </a:pPr>
                <a:r>
                  <a:rPr lang="en-IE" dirty="0"/>
                  <a:t>To obtain equations of motion independent of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IE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IE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endParaRPr lang="en-IE" dirty="0"/>
              </a:p>
              <a:p>
                <a:endParaRPr lang="en-IE" dirty="0"/>
              </a:p>
              <a:p>
                <a:endParaRPr lang="en-IE" dirty="0"/>
              </a:p>
              <a:p>
                <a:endParaRPr lang="en-IE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IE" dirty="0"/>
              </a:p>
              <a:p>
                <a:endParaRPr lang="en-IE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IE" dirty="0"/>
              </a:p>
            </p:txBody>
          </p:sp>
        </mc:Choice>
        <mc:Fallback xmlns="">
          <p:sp>
            <p:nvSpPr>
              <p:cNvPr id="10" name="Content Placeholder 2 2">
                <a:extLst>
                  <a:ext uri="{FF2B5EF4-FFF2-40B4-BE49-F238E27FC236}">
                    <a16:creationId xmlns:a16="http://schemas.microsoft.com/office/drawing/2014/main" id="{EBA14C11-9B3D-46E6-8A62-D4E125B96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4154" y="1148270"/>
                <a:ext cx="4275583" cy="4729902"/>
              </a:xfrm>
              <a:prstGeom prst="rect">
                <a:avLst/>
              </a:prstGeom>
              <a:blipFill>
                <a:blip r:embed="rId7"/>
                <a:stretch>
                  <a:fillRect l="-2849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14EC579E-5A4D-4F16-BDC4-AEFA5671E337}"/>
              </a:ext>
            </a:extLst>
          </p:cNvPr>
          <p:cNvSpPr/>
          <p:nvPr/>
        </p:nvSpPr>
        <p:spPr>
          <a:xfrm>
            <a:off x="354888" y="3094073"/>
            <a:ext cx="5592664" cy="228404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6A52A0-0A09-485F-A329-4FA169DD7916}"/>
              </a:ext>
            </a:extLst>
          </p:cNvPr>
          <p:cNvSpPr/>
          <p:nvPr/>
        </p:nvSpPr>
        <p:spPr>
          <a:xfrm>
            <a:off x="6402820" y="3094074"/>
            <a:ext cx="5592664" cy="228404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A70E96-D2E8-4E6E-9077-9A15247E3D65}"/>
              </a:ext>
            </a:extLst>
          </p:cNvPr>
          <p:cNvSpPr/>
          <p:nvPr/>
        </p:nvSpPr>
        <p:spPr>
          <a:xfrm>
            <a:off x="9831982" y="3178327"/>
            <a:ext cx="1570365" cy="59810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F1849B-B6D1-4A3F-817E-4F0FA979E981}"/>
              </a:ext>
            </a:extLst>
          </p:cNvPr>
          <p:cNvSpPr/>
          <p:nvPr/>
        </p:nvSpPr>
        <p:spPr>
          <a:xfrm>
            <a:off x="9091931" y="4579619"/>
            <a:ext cx="1480099" cy="6237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2DA164-ED61-4223-958A-D0E9C85FA723}"/>
              </a:ext>
            </a:extLst>
          </p:cNvPr>
          <p:cNvSpPr/>
          <p:nvPr/>
        </p:nvSpPr>
        <p:spPr>
          <a:xfrm>
            <a:off x="8033939" y="3218548"/>
            <a:ext cx="1472323" cy="55788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8A4BC3-FDBA-42C3-8ACA-90E2C0D64561}"/>
              </a:ext>
            </a:extLst>
          </p:cNvPr>
          <p:cNvSpPr/>
          <p:nvPr/>
        </p:nvSpPr>
        <p:spPr>
          <a:xfrm>
            <a:off x="9091932" y="3927695"/>
            <a:ext cx="1480099" cy="59810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11256-49D5-47BF-B2DD-76B40BCB67B6}"/>
              </a:ext>
            </a:extLst>
          </p:cNvPr>
          <p:cNvSpPr/>
          <p:nvPr/>
        </p:nvSpPr>
        <p:spPr>
          <a:xfrm>
            <a:off x="7465606" y="4570884"/>
            <a:ext cx="1201258" cy="59810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CBA8A6-5499-4585-82B2-CB972173278D}"/>
              </a:ext>
            </a:extLst>
          </p:cNvPr>
          <p:cNvSpPr/>
          <p:nvPr/>
        </p:nvSpPr>
        <p:spPr>
          <a:xfrm>
            <a:off x="7367034" y="3230880"/>
            <a:ext cx="390497" cy="53273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5F6FE57-B22E-4660-8059-1A55FF0B9FE6}"/>
              </a:ext>
            </a:extLst>
          </p:cNvPr>
          <p:cNvSpPr/>
          <p:nvPr/>
        </p:nvSpPr>
        <p:spPr>
          <a:xfrm>
            <a:off x="7467939" y="3873613"/>
            <a:ext cx="1201258" cy="61556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E65498-CA0F-44C8-90E0-FF9D693B341A}"/>
              </a:ext>
            </a:extLst>
          </p:cNvPr>
          <p:cNvSpPr/>
          <p:nvPr/>
        </p:nvSpPr>
        <p:spPr>
          <a:xfrm>
            <a:off x="6722758" y="5554526"/>
            <a:ext cx="933818" cy="53273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A1B48FB-3957-4568-A425-FDCD4EE32DA0}"/>
              </a:ext>
            </a:extLst>
          </p:cNvPr>
          <p:cNvSpPr/>
          <p:nvPr/>
        </p:nvSpPr>
        <p:spPr>
          <a:xfrm>
            <a:off x="8431781" y="5529380"/>
            <a:ext cx="1212091" cy="55788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5C9FB1B-429C-48B2-AA57-FEBBEA3E2E13}"/>
              </a:ext>
            </a:extLst>
          </p:cNvPr>
          <p:cNvSpPr/>
          <p:nvPr/>
        </p:nvSpPr>
        <p:spPr>
          <a:xfrm>
            <a:off x="10318335" y="5509269"/>
            <a:ext cx="1483521" cy="59810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F2050-FD0C-4934-9633-AA8C324FFD59}"/>
              </a:ext>
            </a:extLst>
          </p:cNvPr>
          <p:cNvSpPr txBox="1"/>
          <p:nvPr/>
        </p:nvSpPr>
        <p:spPr>
          <a:xfrm>
            <a:off x="6579007" y="5636229"/>
            <a:ext cx="5340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Geodesic	 	Adiabatic 	Post-Adiabatic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359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9" grpId="0" animBg="1"/>
      <p:bldP spid="18" grpId="0" animBg="1"/>
      <p:bldP spid="21" grpId="0" animBg="1"/>
      <p:bldP spid="22" grpId="0" animBg="1"/>
      <p:bldP spid="23" grpId="0" animBg="1"/>
      <p:bldP spid="24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9B185-1480-2CF7-98F8-E84155DF2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Requirements for LISA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6788FF-59CB-A693-6C2A-B4B7E6DE09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1600" y="1690688"/>
                <a:ext cx="6604000" cy="4351338"/>
              </a:xfrm>
            </p:spPr>
            <p:txBody>
              <a:bodyPr>
                <a:normAutofit fontScale="92500" lnSpcReduction="20000"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DE" sz="4000" dirty="0"/>
                  <a:t>Model must include precession and eccentricity</a:t>
                </a:r>
              </a:p>
              <a:p>
                <a:pPr>
                  <a:lnSpc>
                    <a:spcPct val="200000"/>
                  </a:lnSpc>
                </a:pPr>
                <a:r>
                  <a:rPr lang="en-DE" sz="4000" dirty="0"/>
                  <a:t>Fast to evaluate &lt;1s</a:t>
                </a:r>
              </a:p>
              <a:p>
                <a:pPr>
                  <a:lnSpc>
                    <a:spcPct val="200000"/>
                  </a:lnSpc>
                </a:pPr>
                <a:r>
                  <a:rPr lang="en-DE" sz="4000" dirty="0"/>
                  <a:t>Phase accurate to </a:t>
                </a:r>
                <a14:m>
                  <m:oMath xmlns:m="http://schemas.openxmlformats.org/officeDocument/2006/math">
                    <m:r>
                      <a:rPr lang="en-GB" sz="40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GB" sz="4000" b="0" i="1" smtClean="0">
                        <a:latin typeface="Cambria Math" panose="02040503050406030204" pitchFamily="18" charset="0"/>
                      </a:rPr>
                      <m:t>(1/</m:t>
                    </m:r>
                    <m:r>
                      <a:rPr lang="en-GB" sz="4000" b="0" i="1" smtClean="0">
                        <a:latin typeface="Cambria Math" panose="02040503050406030204" pitchFamily="18" charset="0"/>
                      </a:rPr>
                      <m:t>𝑆𝑁𝑅</m:t>
                    </m:r>
                    <m:r>
                      <a:rPr lang="en-GB" sz="4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DE" sz="4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6788FF-59CB-A693-6C2A-B4B7E6DE09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1600" y="1690688"/>
                <a:ext cx="6604000" cy="4351338"/>
              </a:xfrm>
              <a:blipFill>
                <a:blip r:embed="rId2"/>
                <a:stretch>
                  <a:fillRect l="-2692" r="-962" b="-407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B3A02B6-60D1-8B15-C084-0FDD1469F4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7" t="14790" r="9911" b="15832"/>
          <a:stretch/>
        </p:blipFill>
        <p:spPr>
          <a:xfrm>
            <a:off x="6849035" y="2079548"/>
            <a:ext cx="5342965" cy="357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337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C4A4FB1-7E56-56FE-CB0E-254A855D3725}"/>
                  </a:ext>
                </a:extLst>
              </p:cNvPr>
              <p:cNvSpPr txBox="1"/>
              <p:nvPr/>
            </p:nvSpPr>
            <p:spPr>
              <a:xfrm>
                <a:off x="2039593" y="3045742"/>
                <a:ext cx="7379000" cy="3005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Adiabatic (0PA): </a:t>
                </a:r>
                <a:r>
                  <a:rPr lang="en-IE" sz="2800" b="0" dirty="0"/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&lt;</m:t>
                    </m:r>
                    <m:sSubSup>
                      <m:sSubSupPr>
                        <m:ctrlPr>
                          <a:rPr lang="en-IE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IE" sz="2800" b="0" i="1" smtClean="0">
                            <a:latin typeface="Cambria Math" panose="02040503050406030204" pitchFamily="18" charset="0"/>
                          </a:rPr>
                          <m:t>𝐷𝑖𝑠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d>
                          <m:dPr>
                            <m:ctrlPr>
                              <a:rPr lang="en-IE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IE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IE" sz="2800" dirty="0"/>
                  <a:t> or </a:t>
                </a:r>
                <a14:m>
                  <m:oMath xmlns:m="http://schemas.openxmlformats.org/officeDocument/2006/math">
                    <m:r>
                      <a:rPr lang="en-IE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ℰ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&amp;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IE" sz="2800" dirty="0"/>
                  <a:t> Fluxes</a:t>
                </a:r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IE" sz="2800" dirty="0"/>
                  <a:t>Post-Adiabatic (1PA):</a:t>
                </a:r>
                <a14:m>
                  <m:oMath xmlns:m="http://schemas.openxmlformats.org/officeDocument/2006/math">
                    <m:r>
                      <a:rPr lang="en-US" sz="2800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&amp;</m:t>
                    </m:r>
                    <m:r>
                      <m:rPr>
                        <m:aln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&lt;</m:t>
                    </m:r>
                    <m:sSubSup>
                      <m:sSubSupPr>
                        <m:ctrlPr>
                          <a:rPr lang="en-IE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IE" sz="2800" b="0" i="1" smtClean="0">
                            <a:latin typeface="Cambria Math" panose="02040503050406030204" pitchFamily="18" charset="0"/>
                          </a:rPr>
                          <m:t>𝐷𝑖𝑠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d>
                          <m:dPr>
                            <m:ctrlPr>
                              <a:rPr lang="en-IE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endParaRPr lang="en-US" sz="2800" b="0" dirty="0"/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2800" dirty="0"/>
                  <a:t>Orbital Resonances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C4A4FB1-7E56-56FE-CB0E-254A855D3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9593" y="3045742"/>
                <a:ext cx="7379000" cy="3005053"/>
              </a:xfrm>
              <a:prstGeom prst="rect">
                <a:avLst/>
              </a:prstGeom>
              <a:blipFill>
                <a:blip r:embed="rId5"/>
                <a:stretch>
                  <a:fillRect l="-1375" b="-464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\documentclass{article}&#10;\usepackage{amsmath}&#10;\usepackage{xcolor}&#10;\pagestyle{empty}&#10;\begin{document}&#10;&#10;\begin{equation*}&#10;\frac{d^2x^{\alpha}}{d\tau^2} + \Gamma^{\alpha}_{\beta \gamma} \frac{d x^{\beta}}{d \tau} \frac{d x^{\gamma}}{d \tau} = \epsilon a^\alpha _{(1)} + \epsilon^2 a^\alpha _{(2)} + \mathcal{O}(\epsilon^3)&#10;\end{equation*}&#10;&#10;\end{document}" title="IguanaTex Bitmap Display">
            <a:extLst>
              <a:ext uri="{FF2B5EF4-FFF2-40B4-BE49-F238E27FC236}">
                <a16:creationId xmlns:a16="http://schemas.microsoft.com/office/drawing/2014/main" id="{D17E9427-08F3-4A12-959F-04016E6DDED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872" y="785180"/>
            <a:ext cx="6499562" cy="749095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907F9985-F1B0-4E7A-93F0-E153717A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A44F133-0F4A-4E99-BBD5-0424346F1E5A}" type="slidenum">
              <a:rPr lang="en-IE" smtClean="0"/>
              <a:t>3</a:t>
            </a:fld>
            <a:endParaRPr lang="en-IE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1641D56D-90AB-48A0-A1B0-FFF4F55FE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IE" dirty="0"/>
              <a:t>Philip Lynch</a:t>
            </a:r>
          </a:p>
        </p:txBody>
      </p:sp>
      <p:pic>
        <p:nvPicPr>
          <p:cNvPr id="12" name="Picture 11" descr="\documentclass{article}&#10;\usepackage{amsmath}&#10;\usepackage{xcolor}&#10;\pagestyle{empty}&#10;\begin{document}&#10;&#10;\begin{equation*}&#10;\varphi = \epsilon^{-1} \varphi^{(0 \text{PA})} + \epsilon^{-1/2} \varphi^{(\text{res})} + \varphi^{(1 \text{PA})} + \mathcal{O}(\epsilon)&#10;\end{equation*}&#10;\end{document}" title="IguanaTex Bitmap Display">
            <a:extLst>
              <a:ext uri="{FF2B5EF4-FFF2-40B4-BE49-F238E27FC236}">
                <a16:creationId xmlns:a16="http://schemas.microsoft.com/office/drawing/2014/main" id="{59336BFE-E570-2455-0250-EFE2ED000A4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337" y="2296696"/>
            <a:ext cx="7108352" cy="44217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3A52B2B-2269-8AFB-2825-1B759228D1D1}"/>
              </a:ext>
            </a:extLst>
          </p:cNvPr>
          <p:cNvSpPr/>
          <p:nvPr/>
        </p:nvSpPr>
        <p:spPr>
          <a:xfrm>
            <a:off x="7021582" y="2227199"/>
            <a:ext cx="1131818" cy="51167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6303E2-D976-DF13-3AAB-A2A4A7473DF2}"/>
              </a:ext>
            </a:extLst>
          </p:cNvPr>
          <p:cNvSpPr/>
          <p:nvPr/>
        </p:nvSpPr>
        <p:spPr>
          <a:xfrm>
            <a:off x="2851423" y="2229661"/>
            <a:ext cx="1528623" cy="50921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9AE33F-23A8-DC31-A61D-5CA7AEE2D99B}"/>
              </a:ext>
            </a:extLst>
          </p:cNvPr>
          <p:cNvSpPr/>
          <p:nvPr/>
        </p:nvSpPr>
        <p:spPr>
          <a:xfrm>
            <a:off x="2395962" y="3501295"/>
            <a:ext cx="2330648" cy="55788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FD3613-8458-AA53-3398-DB251D94C262}"/>
              </a:ext>
            </a:extLst>
          </p:cNvPr>
          <p:cNvSpPr/>
          <p:nvPr/>
        </p:nvSpPr>
        <p:spPr>
          <a:xfrm>
            <a:off x="2417299" y="4524536"/>
            <a:ext cx="2964597" cy="57848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CBD58A-3D92-A8D2-9792-B0201FDCA11D}"/>
              </a:ext>
            </a:extLst>
          </p:cNvPr>
          <p:cNvSpPr/>
          <p:nvPr/>
        </p:nvSpPr>
        <p:spPr>
          <a:xfrm>
            <a:off x="4831145" y="2240563"/>
            <a:ext cx="1795897" cy="51167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3299F62-C9D5-CD62-6741-435A948BBB30}"/>
              </a:ext>
            </a:extLst>
          </p:cNvPr>
          <p:cNvSpPr/>
          <p:nvPr/>
        </p:nvSpPr>
        <p:spPr>
          <a:xfrm>
            <a:off x="2395962" y="5466224"/>
            <a:ext cx="2964597" cy="58457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2718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7C2EC7-295F-F53E-E554-10D4B7CBA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119" y="675536"/>
            <a:ext cx="8951762" cy="32150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94E520B-4ED4-FA82-02A4-F656FEA9D599}"/>
                  </a:ext>
                </a:extLst>
              </p:cNvPr>
              <p:cNvSpPr txBox="1"/>
              <p:nvPr/>
            </p:nvSpPr>
            <p:spPr>
              <a:xfrm>
                <a:off x="564284" y="3359888"/>
                <a:ext cx="11063432" cy="42137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IE" sz="2400" b="0" dirty="0"/>
                  <a:t>Orbital Elements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</m:oMath>
                </a14:m>
                <a:r>
                  <a:rPr lang="en-IE" sz="2400" b="0" dirty="0"/>
                  <a:t>:   </a:t>
                </a:r>
                <a14:m>
                  <m:oMath xmlns:m="http://schemas.openxmlformats.org/officeDocument/2006/math">
                    <m:r>
                      <a:rPr lang="en-IE" sz="2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IE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IE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E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I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I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I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IE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I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IE" sz="2400" dirty="0"/>
                  <a:t>,   </a:t>
                </a:r>
                <a14:m>
                  <m:oMath xmlns:m="http://schemas.openxmlformats.org/officeDocument/2006/math">
                    <m:r>
                      <a:rPr lang="en-IE" sz="2400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IE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IE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IE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IE" sz="2400" i="1">
                            <a:latin typeface="Cambria Math" panose="02040503050406030204" pitchFamily="18" charset="0"/>
                          </a:rPr>
                          <m:t>− </m:t>
                        </m:r>
                        <m:sSub>
                          <m:sSubPr>
                            <m:ctrlPr>
                              <a:rPr lang="en-IE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IE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IE" sz="24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IE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IE" sz="2400" dirty="0"/>
                  <a:t>,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𝑖𝑛𝑐</m:t>
                            </m:r>
                          </m:sub>
                        </m:sSub>
                      </m:e>
                    </m:fun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/>
                  <a:t>Mino Time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400" dirty="0"/>
                  <a:t>: 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2 </m:t>
                                </m:r>
                              </m:sup>
                            </m:sSup>
                            <m:func>
                              <m:func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func>
                          </m:e>
                        </m:d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IE" sz="2400" dirty="0"/>
              </a:p>
              <a:p>
                <a:pPr marL="285750" lvl="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IE" sz="2400" dirty="0"/>
                  <a:t>Phases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GB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E" sz="2400" dirty="0"/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Υ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  <m:sup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  <m:d>
                      <m:d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</m:sSub>
                  </m:oMath>
                </a14:m>
                <a:r>
                  <a:rPr lang="en-IE" dirty="0"/>
                  <a:t>    &amp;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4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4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sub>
                    </m:sSub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Υ</m:t>
                        </m:r>
                      </m:e>
                      <m:sub>
                        <m:r>
                          <a:rPr lang="en-GB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  <m:sup>
                        <m:d>
                          <m:d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  <m:d>
                      <m:dPr>
                        <m:ctrlP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GB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GB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GB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GB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</m:sSub>
                  </m:oMath>
                </a14:m>
                <a:endParaRPr lang="en-IE" dirty="0">
                  <a:solidFill>
                    <a:prstClr val="black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IE" dirty="0"/>
              </a:p>
              <a:p>
                <a:endParaRPr lang="en-IE" dirty="0"/>
              </a:p>
              <a:p>
                <a:endParaRPr lang="en-IE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94E520B-4ED4-FA82-02A4-F656FEA9D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284" y="3359888"/>
                <a:ext cx="11063432" cy="4213718"/>
              </a:xfrm>
              <a:prstGeom prst="rect">
                <a:avLst/>
              </a:prstGeom>
              <a:blipFill>
                <a:blip r:embed="rId4"/>
                <a:stretch>
                  <a:fillRect l="-80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id="{BDA1FD17-1D40-444F-BE3F-87D60D598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757619"/>
          </a:xfrm>
        </p:spPr>
        <p:txBody>
          <a:bodyPr/>
          <a:lstStyle/>
          <a:p>
            <a:pPr algn="ctr"/>
            <a:r>
              <a:rPr lang="en-IE" dirty="0"/>
              <a:t>Geodesic Motion in Kerr Spacetime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A331F092-94A8-4B22-92B5-4C94D0671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IE" dirty="0"/>
              <a:t>Philip Lynch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FAE7B98-0F09-4F05-BC5C-E05891766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A44F133-0F4A-4E99-BBD5-0424346F1E5A}" type="slidenum">
              <a:rPr lang="en-IE" smtClean="0"/>
              <a:t>4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2153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EC6BF-E00F-7F14-7843-48C2252A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383"/>
            <a:ext cx="10515600" cy="1325563"/>
          </a:xfrm>
        </p:spPr>
        <p:txBody>
          <a:bodyPr/>
          <a:lstStyle/>
          <a:p>
            <a:pPr algn="ctr"/>
            <a:r>
              <a:rPr lang="en-DE" dirty="0"/>
              <a:t>Generic Kerr Inspirals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A24B389-F910-5566-6787-BB913CF675D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2120" y="1571946"/>
                <a:ext cx="4505960" cy="4686614"/>
              </a:xfrm>
            </p:spPr>
            <p:txBody>
              <a:bodyPr>
                <a:normAutofit fontScale="92500"/>
              </a:bodyPr>
              <a:lstStyle/>
              <a:p>
                <a:pPr marL="0" indent="0" algn="ctr">
                  <a:buNone/>
                </a:pPr>
                <a:r>
                  <a:rPr lang="en-DE" sz="3200" b="1" dirty="0"/>
                  <a:t>Equations of motion</a:t>
                </a:r>
              </a:p>
              <a:p>
                <a:pPr>
                  <a:lnSpc>
                    <a:spcPct val="150000"/>
                  </a:lnSpc>
                </a:pPr>
                <a:r>
                  <a:rPr lang="en-DE" sz="3200" dirty="0"/>
                  <a:t>Osculating Geodesics (OG)</a:t>
                </a:r>
                <a:r>
                  <a:rPr lang="en-US" sz="3200" b="0" dirty="0"/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p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bSup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</m:sSup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GB" sz="3200" b="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p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bSup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</m:sSup>
                        <m:d>
                          <m:d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</m:oMath>
                </a14:m>
                <a:endParaRPr lang="en-DE" sz="3200" dirty="0"/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IE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E" sz="32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a:rPr lang="en-IE" sz="3200" i="1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p>
                    <m:r>
                      <a:rPr lang="en-IE" sz="32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IE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IE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sz="32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IE" sz="32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IE" sz="32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IE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sz="32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IE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IE" sz="32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lang="en-DE" sz="3200" dirty="0"/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32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̇"/>
                            <m:ctrlPr>
                              <a:rPr lang="en-GB" sz="3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32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acc>
                      </m:e>
                      <m:sup>
                        <m:r>
                          <a:rPr lang="en-GB" sz="3200" i="1" dirty="0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p>
                    <m:r>
                      <a:rPr lang="en-GB" sz="3200" b="0" i="0" dirty="0" smtClean="0">
                        <a:latin typeface="Cambria Math" panose="02040503050406030204" pitchFamily="18" charset="0"/>
                      </a:rPr>
                      <m:t>=0</m:t>
                    </m:r>
                    <m:r>
                      <a:rPr lang="en-GB" sz="3200" b="0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32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GB" sz="32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p>
                    <m:r>
                      <a:rPr lang="en-GB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DE" sz="3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A24B389-F910-5566-6787-BB913CF675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2120" y="1571946"/>
                <a:ext cx="4505960" cy="4686614"/>
              </a:xfrm>
              <a:blipFill>
                <a:blip r:embed="rId2"/>
                <a:stretch>
                  <a:fillRect l="-2809" t="-2432" r="-2809" b="-216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1A07A1E5-EA2C-B3FE-9844-28D98F7EE3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04560" y="1614650"/>
                <a:ext cx="6187440" cy="468661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DE" b="1" dirty="0"/>
                  <a:t>Force Model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𝜶</m:t>
                        </m:r>
                      </m:sup>
                    </m:sSup>
                  </m:oMath>
                </a14:m>
                <a:endParaRPr lang="en-DE" b="1" dirty="0"/>
              </a:p>
              <a:p>
                <a:r>
                  <a:rPr lang="en-DE" sz="3200" dirty="0"/>
                  <a:t>Eccentric Equatorial </a:t>
                </a:r>
                <a:r>
                  <a:rPr lang="en-DE" sz="3200" dirty="0">
                    <a:hlinkClick r:id="rId3"/>
                  </a:rPr>
                  <a:t>[2112.05651]</a:t>
                </a:r>
                <a:endParaRPr lang="en-DE" sz="3200" dirty="0"/>
              </a:p>
              <a:p>
                <a:r>
                  <a:rPr lang="en-DE" sz="3200" dirty="0"/>
                  <a:t>Spherical </a:t>
                </a:r>
                <a:r>
                  <a:rPr lang="en-DE" sz="3200" dirty="0">
                    <a:hlinkClick r:id="rId4"/>
                  </a:rPr>
                  <a:t>[2305.10533]</a:t>
                </a:r>
                <a:endParaRPr lang="en-DE" sz="3200" dirty="0"/>
              </a:p>
              <a:p>
                <a:r>
                  <a:rPr lang="en-DE" sz="3200" dirty="0"/>
                  <a:t>Combine to create 1st order generic Kerr toy model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3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d>
                          <m:dPr>
                            <m:ctrlPr>
                              <a:rPr lang="en-GB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b>
                      <m:sup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bSup>
                  </m:oMath>
                </a14:m>
                <a:endParaRPr lang="en-DE" sz="3200" dirty="0"/>
              </a:p>
              <a:p>
                <a:r>
                  <a:rPr lang="en-DE" sz="3200" dirty="0"/>
                  <a:t>Rescale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3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d>
                          <m:dPr>
                            <m:ctrlPr>
                              <a:rPr lang="en-GB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b>
                      <m:sup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bSup>
                    <m:r>
                      <a:rPr lang="en-GB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DE" sz="3200" dirty="0"/>
                  <a:t>by PN orders to make 2nd order toy model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3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d>
                          <m:dPr>
                            <m:ctrlPr>
                              <a:rPr lang="en-GB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b>
                      <m:sup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bSup>
                  </m:oMath>
                </a14:m>
                <a:endParaRPr lang="en-DE" sz="3200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p>
                    <m:r>
                      <a:rPr lang="en-GB" sz="32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sz="3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d>
                          <m:dPr>
                            <m:ctrlPr>
                              <a:rPr lang="en-GB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b>
                      <m:sup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bSup>
                    <m:r>
                      <a:rPr lang="en-GB" sz="3200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GB" sz="3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p>
                          <m:sSupPr>
                            <m:ctrlPr>
                              <a:rPr lang="en-GB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3200" i="1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p>
                            <m:r>
                              <a:rPr lang="en-GB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d>
                          <m:dPr>
                            <m:ctrlPr>
                              <a:rPr lang="en-GB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b>
                      <m:sup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bSup>
                  </m:oMath>
                </a14:m>
                <a:endParaRPr lang="en-DE" dirty="0"/>
              </a:p>
              <a:p>
                <a:endParaRPr lang="en-DE" dirty="0"/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1A07A1E5-EA2C-B3FE-9844-28D98F7EE3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4560" y="1614650"/>
                <a:ext cx="6187440" cy="4686614"/>
              </a:xfrm>
              <a:prstGeom prst="rect">
                <a:avLst/>
              </a:prstGeom>
              <a:blipFill>
                <a:blip r:embed="rId5"/>
                <a:stretch>
                  <a:fillRect l="-2249" t="-2162" r="-265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379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55953-D20E-1FEE-128A-5490904CB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645" y="494867"/>
            <a:ext cx="4042145" cy="5232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DE" dirty="0"/>
              <a:t>Osculating Geodesics (OG) </a:t>
            </a:r>
          </a:p>
        </p:txBody>
      </p:sp>
      <p:pic>
        <p:nvPicPr>
          <p:cNvPr id="20" name="Picture 19" descr="\documentclass{article}&#10;\usepackage{amsmath}&#10;\usepackage{xcolor}&#10;\pagestyle{empty}&#10;\begin{document}&#10;&#10;&#10;\begin{subequations}\label{eq:Gari_et_al_OscGeoEqs}&#10;    \begin{alignat*}{4}&#10;        \dot{P}_j &amp;= 0  + \epsilon F_j^{(1)} (\vec{P}, \vec{q}) + \epsilon^2 F_j^{(2)} (\vec{P}, \vec{q})\\&#10;        \dot{q}_i &amp;=  \Upsilon_i(\vec{P}) + \epsilon f_i^{(1)} (\vec{P}, \vec{q}) \\&#10;        \dot{t} &amp;= f_t^{(0)}(\vec{P}, \vec{q}) \\&#10;&#9;&#9;\dot{\phi} &amp;= f_\phi^{(0)}(\vec{P}, \vec{q})&#10;    \end{alignat*}&#10;\end{subequations}&#10;&#10;&#10;\end{document}&#10;&#10;&#10;&#10;\end{document}" title="IguanaTex Bitmap Display">
            <a:extLst>
              <a:ext uri="{FF2B5EF4-FFF2-40B4-BE49-F238E27FC236}">
                <a16:creationId xmlns:a16="http://schemas.microsoft.com/office/drawing/2014/main" id="{A38376BF-5F20-103E-B36B-0E8243EA93D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56" y="1153746"/>
            <a:ext cx="4954524" cy="22968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24" name="Picture 23" descr="\documentclass{article}&#10;\usepackage{amsmath}&#10;\usepackage{amsfonts}&#10;\usepackage{xcolor}&#10;\pagestyle{empty}&#10;\begin{document}&#10;&#10;&#10;&#10;\begin{subequations}&#10;&#10;\begin{alignat*}{4}&#10;    \Tilde{P}_j &amp;= P_j + \epsilon Y_j^{(1)}(\vec{P},\vec{q}) + \epsilon^2 Y_j^{(2)}(\vec{P},\vec{q}) +\mathcal{O}(\epsilon^3) \\&#10;    \Tilde{q}_i &amp;= q_i + \epsilon X_i^{(1)}(\vec{P},\vec{q}) +\epsilon^2 X_i^{(2)}(\vec{P},\vec{q}) +\mathcal{O}(\epsilon^3) \\&#10;    \Tilde{t} &amp;= t + Z_t^{(0)}(\vec{P},\vec{q}) +\epsilon Z_t^{(1)}(\vec{P},\vec{q}) +\mathcal{O}(\epsilon^2) \\&#10;    \Tilde{\phi} &amp;= \phi + Z_\phi^{(0)}(\vec{P},\vec{q}) +\epsilon Z_\phi^{(1)}(\vec{P},\vec{q}) +\mathcal{O}(\epsilon^2)&#10;\end{alignat*}&#10;\end{subequations}&#10;&#10;\end{document}" title="IguanaTex Bitmap Display">
            <a:extLst>
              <a:ext uri="{FF2B5EF4-FFF2-40B4-BE49-F238E27FC236}">
                <a16:creationId xmlns:a16="http://schemas.microsoft.com/office/drawing/2014/main" id="{EE1546CF-499D-99F6-988F-ABD3AFC761C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786" y="1153747"/>
            <a:ext cx="6357789" cy="2294049"/>
          </a:xfrm>
          <a:prstGeom prst="rect">
            <a:avLst/>
          </a:prstGeom>
          <a:ln w="28575">
            <a:solidFill>
              <a:srgbClr val="FF0000"/>
            </a:solidFill>
            <a:prstDash val="dash"/>
          </a:ln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A3BD1B8-A3D4-5958-DB6A-12E64D67C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IE" dirty="0"/>
              <a:t>Philip Lynch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2DE90D86-CB69-AB21-8673-1BB2F313E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A44F133-0F4A-4E99-BBD5-0424346F1E5A}" type="slidenum">
              <a:rPr lang="en-IE" smtClean="0"/>
              <a:t>6</a:t>
            </a:fld>
            <a:endParaRPr lang="en-IE" dirty="0"/>
          </a:p>
        </p:txBody>
      </p:sp>
      <p:pic>
        <p:nvPicPr>
          <p:cNvPr id="18" name="Picture 17" descr="\documentclass{article}&#10;\usepackage{amsmath}&#10;\usepackage{xcolor}&#10;\pagestyle{empty}&#10;\begin{document}&#10;&#10;\begin{subequations}&#10;\begin{align*}&#10;    \dot{\Tilde{P}}_j &amp;= 0 + \epsilon \Tilde{F}_j^{(1)}(\vec{\Tilde{P}}) + \epsilon^2 \Tilde{F}_j^{(2)}(\vec{\Tilde{P}})\\&#10;    \dot{\Tilde{q}}_i &amp;= \Upsilon_i^{(0)}(\vec{\Tilde{P}}) +\epsilon \Upsilon_i^{(1)}(\vec{\Tilde{P}})\\&#10;    \dot{\Tilde{t}} &amp;= \Upsilon_t^{(0)}(\vec{\Tilde{P}}) + \epsilon \Upsilon_t^{(1)}(\vec{\Tilde{P}})\\&#10;    \dot{\Tilde{\phi}} &amp;= \Upsilon_\phi^{(0)}(\vec{\Tilde{P}}) + \epsilon \Upsilon_\phi^{(1)}(\vec{\Tilde{P}})&#10;\end{align*}&#10;\end{subequations}&#10;&#10;&#10;\end{document}" title="IguanaTex Bitmap Display">
            <a:extLst>
              <a:ext uri="{FF2B5EF4-FFF2-40B4-BE49-F238E27FC236}">
                <a16:creationId xmlns:a16="http://schemas.microsoft.com/office/drawing/2014/main" id="{C2A51A95-67F1-C388-E00A-574463A8F39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410" y="4063104"/>
            <a:ext cx="4013180" cy="2293246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7284BCB-85B2-3FAA-2DFF-6DF4DD38AD18}"/>
              </a:ext>
            </a:extLst>
          </p:cNvPr>
          <p:cNvSpPr txBox="1"/>
          <p:nvPr/>
        </p:nvSpPr>
        <p:spPr>
          <a:xfrm>
            <a:off x="5939277" y="494867"/>
            <a:ext cx="6052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2800" dirty="0"/>
              <a:t>Near Identity Transformations (NITs)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91D867-8C77-2F0E-5C44-5DFF71D386C2}"/>
              </a:ext>
            </a:extLst>
          </p:cNvPr>
          <p:cNvSpPr txBox="1"/>
          <p:nvPr/>
        </p:nvSpPr>
        <p:spPr>
          <a:xfrm>
            <a:off x="3618738" y="3583456"/>
            <a:ext cx="4954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2800" dirty="0"/>
              <a:t>Averaged EOM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817539A-8286-2F33-CED3-A5F345168277}"/>
              </a:ext>
            </a:extLst>
          </p:cNvPr>
          <p:cNvSpPr/>
          <p:nvPr/>
        </p:nvSpPr>
        <p:spPr>
          <a:xfrm>
            <a:off x="2711753" y="1236147"/>
            <a:ext cx="244098" cy="39063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02EAC82-FEF6-B4F0-3DFD-233F19EDA93B}"/>
              </a:ext>
            </a:extLst>
          </p:cNvPr>
          <p:cNvSpPr/>
          <p:nvPr/>
        </p:nvSpPr>
        <p:spPr>
          <a:xfrm>
            <a:off x="4818641" y="1236147"/>
            <a:ext cx="244098" cy="39063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1E64CB7-7944-FCF0-76C5-2671CC3CBF4F}"/>
              </a:ext>
            </a:extLst>
          </p:cNvPr>
          <p:cNvSpPr/>
          <p:nvPr/>
        </p:nvSpPr>
        <p:spPr>
          <a:xfrm>
            <a:off x="3347582" y="1833539"/>
            <a:ext cx="244098" cy="39063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1FCB52A-40E3-1917-0152-99A8A5010114}"/>
              </a:ext>
            </a:extLst>
          </p:cNvPr>
          <p:cNvSpPr/>
          <p:nvPr/>
        </p:nvSpPr>
        <p:spPr>
          <a:xfrm>
            <a:off x="1937228" y="2419798"/>
            <a:ext cx="244098" cy="39063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4C353A5-414D-14B0-737B-AED8ED848F06}"/>
              </a:ext>
            </a:extLst>
          </p:cNvPr>
          <p:cNvSpPr/>
          <p:nvPr/>
        </p:nvSpPr>
        <p:spPr>
          <a:xfrm>
            <a:off x="1937228" y="3038366"/>
            <a:ext cx="244098" cy="39063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0294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9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A6703F-78F2-F23B-4E68-73A1DE24C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678" y="340242"/>
            <a:ext cx="7859603" cy="5897977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ED540B6-1318-5741-AC50-68EEE0B9E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IE" dirty="0"/>
              <a:t>Philip Lynch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7E1C22ED-ED0D-922A-FDA7-CFD45404C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A44F133-0F4A-4E99-BBD5-0424346F1E5A}" type="slidenum">
              <a:rPr lang="en-IE" smtClean="0"/>
              <a:t>7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0185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6FFBC-6C26-E029-D6A9-99EC5F1A0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165" y="723712"/>
            <a:ext cx="10515600" cy="1325563"/>
          </a:xfrm>
        </p:spPr>
        <p:txBody>
          <a:bodyPr/>
          <a:lstStyle/>
          <a:p>
            <a:r>
              <a:rPr lang="en-US" dirty="0"/>
              <a:t>Generic Kerr NITs</a:t>
            </a:r>
            <a:endParaRPr lang="en-I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FD2382-2A94-E11F-5554-160ED89033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071" y="252363"/>
            <a:ext cx="4307541" cy="319834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6B96D6-26D5-0A46-CF88-CA25CBD299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071" y="3409312"/>
            <a:ext cx="4403649" cy="3269709"/>
          </a:xfrm>
          <a:prstGeom prst="rect">
            <a:avLst/>
          </a:prstGeom>
        </p:spPr>
      </p:pic>
      <p:pic>
        <p:nvPicPr>
          <p:cNvPr id="13" name="Picture 12" descr="\documentclass{article}&#10;\usepackage{amsmath}&#10;\usepackage{xcolor}&#10;\pagestyle{empty}&#10;\begin{document}&#10;&#10;\begin{table*}&#10;   \begin{center}&#10;    \begin{tabular}{c | c c c} &#10;     \hline&#10;     $\epsilon$ &amp; OG Inspiral &amp; NIT Inspiral &amp; Speed-up  \\ [0.5ex] &#10;     \hline&#10;     $10^{-1}$ &amp; 9.33s &amp; 0.127s &amp; $ \sim 73.5$ \\ &#10;     %\hline&#10;     $10^{-1.5}$ &amp; 13.2s &amp; 0.099s &amp; $\sim 133$ \\&#10;     %\hline&#10;     $10^{-2}$ &amp; 29.7s &amp; 0.088s &amp; $\sim 338$ \\&#10;     %\hline&#10;     $10^{-2.5}$ &amp; 88.3s &amp; 0.103s &amp; $\sim 857$ \\&#10;     %\hline&#10;     $10^{-3}$ &amp; 281s &amp; 0.117s &amp; $\sim 2402$ \\ %[1ex] &#10;     %\hline&#10;     $10^{-3.5}$ &amp; 860s &amp; 0.14s &amp; $\sim 6143$ \\&#10;     %\hline&#10;     $10^{-4}$ &amp; 2697s &amp; 0.254s &amp; $\sim 10,618$ \\ %[1ex] &#10;     \hline &#10;    \end{tabular}&#10;   \end{center}&#10;   \caption{Computational time required to evolve an inspiral from its initial conditions of $(p_0,e_0,  x_0) = (9.5,0.38,0.8)$ to $p = 9$ for different values of the mass ratio.}&#10;  \end{table*}&#10;  &#10;&#10;&#10;\end{document}" title="IguanaTex Bitmap Display">
            <a:extLst>
              <a:ext uri="{FF2B5EF4-FFF2-40B4-BE49-F238E27FC236}">
                <a16:creationId xmlns:a16="http://schemas.microsoft.com/office/drawing/2014/main" id="{2D0569C3-B462-FEA3-E1FF-417376B4B71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1" y="2288222"/>
            <a:ext cx="7022073" cy="3085587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3A9C2996-FF52-EDA4-1802-A925E951D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IE" dirty="0"/>
              <a:t>Philip Lynch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1BE2FD50-60AA-72AD-56CD-D3F745686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9980" y="6356350"/>
            <a:ext cx="2743200" cy="365125"/>
          </a:xfrm>
        </p:spPr>
        <p:txBody>
          <a:bodyPr/>
          <a:lstStyle/>
          <a:p>
            <a:pPr algn="l"/>
            <a:fld id="{6A44F133-0F4A-4E99-BBD5-0424346F1E5A}" type="slidenum">
              <a:rPr lang="en-IE" smtClean="0"/>
              <a:pPr algn="l"/>
              <a:t>8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97625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964E82-D29C-40FC-7AB7-415C45359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944" y="136525"/>
            <a:ext cx="8302256" cy="6288958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668E60B0-79C3-C6C3-65D9-DEF8D55B6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IE" dirty="0"/>
              <a:t>Philip Lynch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7CBAF9E-37DF-2A29-3A63-F722F066B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A44F133-0F4A-4E99-BBD5-0424346F1E5A}" type="slidenum">
              <a:rPr lang="en-IE" smtClean="0"/>
              <a:t>9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020634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8.2152"/>
  <p:tag name="ORIGINALWIDTH" val="2413.948"/>
  <p:tag name="LATEXADDIN" val="\documentclass{article}&#10;\usepackage{amsmath}&#10;\usepackage{xcolor}&#10;\pagestyle{empty}&#10;\begin{document}&#10;&#10;\begin{equation*}&#10;\frac{d^2x^{\alpha}}{d\tau^2} + \Gamma^{\alpha}_{\beta \gamma} \frac{d x^{\beta}}{d \tau} \frac{d x^{\gamma}}{d \tau} = \epsilon a^\alpha _{(1)} + \epsilon^2 a^\alpha _{(2)} + \mathcal{O}(\epsilon^3)&#10;\end{equation*}&#10;&#10;\end{document}"/>
  <p:tag name="IGUANATEXSIZE" val="24"/>
  <p:tag name="IGUANATEXCURSOR" val="278"/>
  <p:tag name="TRANSPARENCY" val="True"/>
  <p:tag name="LATEXENGINEID" val="0"/>
  <p:tag name="TEMPFOLDER" val="c:\temp\"/>
  <p:tag name="LATEXFORMHEIGHT" val="356.25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"/>
  <p:tag name="ORIGINALWIDTH" val="202"/>
  <p:tag name="OUTPUTTYPE" val="PDF"/>
  <p:tag name="IGUANATEXVERSION" val="160"/>
  <p:tag name="LATEXADDIN" val="\documentclass{article}&#10;\usepackage{amsmath}&#10;\usepackage{amsfonts}&#10;\usepackage{xcolor}&#10;\pagestyle{empty}&#10;\begin{document}&#10;&#10;&#10;&#10;\begin{subequations}&#10;&#10;\begin{alignat*}{4}&#10;    \Tilde{P}_j &amp;= P_j + \epsilon Y_j^{(1)}(\vec{P},q_\parallel) + \epsilon^2 Y_j^{(2)}(\vec{P},q_\parallel) +\mathcal{O}(\epsilon^3) \\&#10;    \Tilde{q}_i &amp;= q_i + \epsilon X_i^{(1)}(\vec{P},q_\parallel) +\epsilon^2 X_i^{(2)}(\vec{P},q_\parallel) +\mathcal{O}(\epsilon^3) \\&#10;    \Tilde{t} &amp;= t + Z_t^{(0)}(\vec{P},q_\parallel) +\epsilon Z_t^{(1)}(\vec{P},q_\parallel) +\mathcal{O}(\epsilon^2) \\&#10;    \Tilde{\phi} &amp;= \phi + Z_\phi^{(0)}(\vec{P},q_\parallel) +\epsilon Z_\phi^{(1)}(\vec{P},q_\parallel) +\mathcal{O}(\epsilon^2)&#10;\end{alignat*}&#10;\end{subequations}&#10;&#10;\end{document}"/>
  <p:tag name="IGUANATEXSIZE" val="26"/>
  <p:tag name="IGUANATEXCURSOR" val="609"/>
  <p:tag name="TRANSPARENCY" val="True"/>
  <p:tag name="LATEXENGINEID" val="0"/>
  <p:tag name="TEMPFOLDER" val="/private/var/folders/4j/bd_knhx90871gb_4_fxyfz2m0000gn/T/com.microsoft.Powerpoint/TemporaryItems/"/>
  <p:tag name="LATEXFORMHEIGHT" val="423"/>
  <p:tag name="LATEXFORMWIDTH" val="50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84.514"/>
  <p:tag name="ORIGINALWIDTH" val="4288.714"/>
  <p:tag name="OUTPUTTYPE" val="PNG"/>
  <p:tag name="IGUANATEXVERSION" val="160"/>
  <p:tag name="LATEXADDIN" val="\documentclass{article}&#10;\usepackage{amsmath}&#10;\usepackage{xcolor}&#10;\pagestyle{empty}&#10;\begin{document}&#10;&#10;&#10;\begin{table}&#10;  \begin{center}&#10;   \begin{tabular}{c | c c c} &#10;    \hline&#10;    $\epsilon$ &amp; OG Inspiral &amp; NIT Inspiral &amp; Speed-up  \\ [0.5ex] &#10;    \hline&#10;    $10^{-1}$ &amp; 3.44s &amp; 0.724s &amp; $ \sim 4.75$ \\ &#10;    %\hline&#10;    $10^{-1.5}$ &amp; 7.21s &amp; 0.72s &amp; $\sim 10$ \\&#10;    %\hline&#10;    $10^{-2}$ &amp; 18.7s &amp; 0.817s &amp; $\sim 22.9$ \\&#10;    %\hline&#10;    $10^{-2.5}$ &amp; 48.7s &amp; 1.36s &amp; $\sim 35.8$ \\&#10;    %\hline&#10;    $10^{-3}$ &amp; 160s &amp; 2.41s &amp; $\sim 66.4$ \\ %[1ex] &#10;    %\hline&#10;    $10^{-3.5}$ &amp; 516s &amp; 5.08s &amp; $\sim 102$ \\&#10;    %\hline&#10;    $10^{-4}$ &amp; 1611s &amp; 14.35s &amp; $\sim 112$ \\ %[1ex] &#10;    \hline &#10;   \end{tabular}&#10;  \end{center}&#10;  \caption{Computational time required to evolve an inspiral from its initial conditions of $(p_0,e_0,  x_0) = (6.5,0.38,0.8)$ to $p = 5.8$ for different values of the mass ratio.}&#10; \end{table}&#10;&#10;&#10;&#10;\end{document}"/>
  <p:tag name="IGUANATEXSIZE" val="24"/>
  <p:tag name="IGUANATEXCURSOR" val="913"/>
  <p:tag name="TRANSPARENCY" val="True"/>
  <p:tag name="LATEXENGINEID" val="0"/>
  <p:tag name="TEMPFOLDER" val="c:\temp\"/>
  <p:tag name="LATEXFORMHEIGHT" val="696.6"/>
  <p:tag name="LATEXFORMWIDTH" val="1647.6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1"/>
  <p:tag name="ORIGINALWIDTH" val="212"/>
  <p:tag name="OUTPUTTYPE" val="PDF"/>
  <p:tag name="IGUANATEXVERSION" val="160"/>
  <p:tag name="LATEXADDIN" val="\documentclass{article}&#10;\usepackage{amsmath}&#10;\usepackage{xcolor}&#10;\pagestyle{empty}&#10;\begin{document}&#10;&#10;\begin{table}&#10;  \begin{center}&#10;   \begin{tabular}{c | c| c} &#10;    \hline&#10;    Inspiral &amp; Runtime &amp; Mismatch  \\ [0.5ex] &#10;    \hline&#10;    Non-resonant NIT &amp; 2.462s &amp; $0.376$ \\ &#10;    %\hline&#10;    Near-resonant NIT &amp; 312s &amp; $3.914 \times 10^{-4}$\\&#10;    %\hline&#10;    NIT w/ transition &amp; 50.1s &amp; $3.917 \times 10^{-4}$\\&#10;    \hline &#10;   \end{tabular}&#10;  \end{center}&#10; \end{table}&#10;&#10;\end{document}"/>
  <p:tag name="IGUANATEXSIZE" val="20"/>
  <p:tag name="IGUANATEXCURSOR" val="314"/>
  <p:tag name="TRANSPARENCY" val="True"/>
  <p:tag name="LATEXENGINEID" val="0"/>
  <p:tag name="TEMPFOLDER" val="/private/var/folders/4j/bd_knhx90871gb_4_fxyfz2m0000gn/T/com.microsoft.Powerpoint/TemporaryItems/"/>
  <p:tag name="LATEXFORMHEIGHT" val="268"/>
  <p:tag name="LATEXFORMWIDTH" val="513,35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1"/>
  <p:tag name="ORIGINALWIDTH" val="246"/>
  <p:tag name="OUTPUTTYPE" val="PDF"/>
  <p:tag name="IGUANATEXVERSION" val="160"/>
  <p:tag name="LATEXADDIN" val="\documentclass{article}&#10;\usepackage{amsmath}&#10;\usepackage{xcolor}&#10;\pagestyle{empty}&#10;\begin{document}&#10;&#10;\begin{table}&#10;  \begin{center}&#10;   \begin{tabular}{c | c| c} &#10;    \hline&#10;    Inspiral &amp; Runtime &amp; Mismatch  \\ [0.5ex] &#10;    \hline&#10;    No resonance transition &amp; 4.68s &amp; $0.648$ \\ &#10;    %\hline&#10;    Single resonance transition &amp; 50.2s &amp; $2.34 \times 10^{-4}$\\&#10;    %\hline&#10;    Double resonance transition &amp; 103.5s &amp; $2.25 \times 10^{-4}$\\&#10;    \hline &#10;   \end{tabular}&#10;  \end{center}&#10; \end{table}&#10;&#10;&#10;\end{document}"/>
  <p:tag name="IGUANATEXSIZE" val="24"/>
  <p:tag name="IGUANATEXCURSOR" val="265"/>
  <p:tag name="TRANSPARENCY" val="True"/>
  <p:tag name="LATEXENGINEID" val="0"/>
  <p:tag name="TEMPFOLDER" val="/private/var/folders/4j/bd_knhx90871gb_4_fxyfz2m0000gn/T/com.microsoft.Powerpoint/TemporaryItems/"/>
  <p:tag name="LATEXFORMHEIGHT" val="576"/>
  <p:tag name="LATEXFORMWIDTH" val="8868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"/>
  <p:tag name="ORIGINALWIDTH" val="268"/>
  <p:tag name="OUTPUTTYPE" val="PDF"/>
  <p:tag name="IGUANATEXVERSION" val="160"/>
  <p:tag name="LATEXADDIN" val="\documentclass{article}&#10;\usepackage{amsmath}&#10;\DeclareMathOperator{\sign}{sgn}&#10;\pagestyle{empty}&#10;\begin{document}&#10;&#10;\begin{equation*}&#10;\Delta_\text{res} P_j = \sum_{N = 0} \sqrt{ \frac{2 \pi}{|N \dot{\Upsilon}_\perp|}} F^{(1)}_{j,N \vec{\kappa}_{\text{res}} } \exp \left( i \left( \sign (N \dot{\Upsilon}_\perp ) \frac{\pi}{4} + N q_\perp \right) \right)&#10;\end{equation*}&#10;&#10;\end{document}"/>
  <p:tag name="IGUANATEXSIZE" val="20"/>
  <p:tag name="IGUANATEXCURSOR" val="383"/>
  <p:tag name="TRANSPARENCY" val="True"/>
  <p:tag name="LATEXENGINEID" val="0"/>
  <p:tag name="TEMPFOLDER" val="/private/var/folders/4j/bd_knhx90871gb_4_fxyfz2m0000gn/T/com.microsoft.Powerpoint/TemporaryItems/"/>
  <p:tag name="LATEXFORMHEIGHT" val="543"/>
  <p:tag name="LATEXFORMWIDTH" val="775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3"/>
  <p:tag name="ORIGINALWIDTH" val="212"/>
  <p:tag name="OUTPUTTYPE" val="PDF"/>
  <p:tag name="IGUANATEXVERSION" val="160"/>
  <p:tag name="LATEXADDIN" val="\documentclass{article}&#10;\usepackage{amsmath}&#10;\usepackage{xcolor}&#10;\pagestyle{empty}&#10;\begin{document}&#10;&#10;\begin{table}&#10;  \begin{center}&#10;   \begin{tabular}{c | c| c} &#10;    \hline&#10;    Inspiral &amp; Runtime &amp; Mismatch  \\ [0.5ex] &#10;    \hline&#10;    Non-resonant NIT &amp; 2.462s &amp; $0.376$ \\ &#10;    %\hline&#10;    Near-resonant NIT &amp; 312s &amp; $3.914 \times 10^{-4}$\\&#10;    %\hline&#10;    NIT w/ transition &amp; 50.1s &amp; $3.917 \times 10^{-4}$\\&#10;&#9;%\hline&#10;    NIT w/ Jump &amp; 24.4s &amp; $3.15 \times 10^{-2}$\\&#10;    \hline &#10;   \end{tabular}&#10;  \end{center}&#10; \end{table}&#10;&#10;\end{document}"/>
  <p:tag name="IGUANATEXSIZE" val="20"/>
  <p:tag name="IGUANATEXCURSOR" val="482"/>
  <p:tag name="TRANSPARENCY" val="True"/>
  <p:tag name="LATEXENGINEID" val="0"/>
  <p:tag name="TEMPFOLDER" val="/private/var/folders/4j/bd_knhx90871gb_4_fxyfz2m0000gn/T/com.microsoft.Powerpoint/TemporaryItems/"/>
  <p:tag name="LATEXFORMHEIGHT" val="268"/>
  <p:tag name="LATEXFORMWIDTH" val="513,35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4.8856"/>
  <p:tag name="ORIGINALWIDTH" val="2418.448"/>
  <p:tag name="LATEXADDIN" val="\documentclass{article}&#10;\usepackage{amsmath}&#10;\usepackage{amsfonts}&#10;\usepackage{xcolor}&#10;\pagestyle{empty}&#10;\begin{document}&#10;&#10;\begin{subequations}&#10;&#10;\begin{equation*}&#10;    \Tilde{P}_j = P_j + \epsilon Y_j^{(1)}(\vec{P},\vec{q}) + \epsilon^2 Y_j^{(2)}(\vec{P},\vec{q}) +\mathcal{O}(\epsilon^3)&#10;\end{equation*}&#10;&#10;\begin{equation*}&#10;    \Tilde{q}_i = q_i + \epsilon X_i^{(1)}(\vec{P},\vec{q}) +\epsilon^2 X_i^{(2)}(\vec{P},\vec{q}) +\mathcal{O}(\epsilon^3)&#10;\end{equation*}&#10;&#10;\begin{equation*}&#10;    \Tilde{S}_k = S_k + Z_k^{(0)}(\vec{P},\vec{q}) +\epsilon Z_k^{(1)}(\vec{P},\vec{q}) +\mathcal{O}(\epsilon^2)&#10;\end{equation*}&#10;&#10;&#10;&#10;\end{subequations}&#10;&#10;\end{document}"/>
  <p:tag name="IGUANATEXSIZE" val="26"/>
  <p:tag name="IGUANATEXCURSOR" val="542"/>
  <p:tag name="TRANSPARENCY" val="True"/>
  <p:tag name="FILENAME" val=""/>
  <p:tag name="LATEXENGINEID" val="0"/>
  <p:tag name="TEMPFOLDER" val="c:\temp\"/>
  <p:tag name="LATEXFORMHEIGHT" val="423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84.6644"/>
  <p:tag name="ORIGINALWIDTH" val="1658.043"/>
  <p:tag name="OUTPUTTYPE" val="PNG"/>
  <p:tag name="IGUANATEXVERSION" val="160"/>
  <p:tag name="LATEXADDIN" val="\documentclass{article}&#10;\usepackage{amsmath}&#10;\usepackage{xcolor}&#10;\pagestyle{empty}&#10;\begin{document}&#10;&#10;\begin{subequations}&#10;\begin{align*}&#10;    \dot{\Tilde{P}}_j &amp;= 0 + \epsilon \Tilde{F}_j^{(1)}(\vec{\Tilde{P}}) + \epsilon^2 \Tilde{F}_j^{(2)}(\vec{\Tilde{P}})\\&#10;    \dot{\Tilde{q}}_i &amp;= \Upsilon_i^{(0)}(\vec{\Tilde{P}}) +\epsilon \Upsilon_i^{(1)}(\vec{\Tilde{P}})\\&#10;    \dot{\Tilde{S}}_k &amp;= \Upsilon_k^{(0)}(\vec{\Tilde{P}}) + \epsilon \Upsilon_k^{(1)}(\vec{\Tilde{P}})\\&#10;\end{align*}&#10;\end{subequations}&#10;&#10;&#10;\end{document}"/>
  <p:tag name="IGUANATEXSIZE" val="24"/>
  <p:tag name="IGUANATEXCURSOR" val="443"/>
  <p:tag name="TRANSPARENCY" val="True"/>
  <p:tag name="LATEXENGINEID" val="0"/>
  <p:tag name="TEMPFOLDER" val="c:\temp\"/>
  <p:tag name="LATEXFORMHEIGHT" val="457.8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8.4814"/>
  <p:tag name="ORIGINALWIDTH" val="2386.951"/>
  <p:tag name="OUTPUTTYPE" val="PNG"/>
  <p:tag name="IGUANATEXVERSION" val="160"/>
  <p:tag name="LATEXADDIN" val="\documentclass{article}&#10;\usepackage{amsmath}&#10;\usepackage{xcolor}&#10;\pagestyle{empty}&#10;\begin{document}&#10;&#10;\begin{equation*}&#10;\varphi = \epsilon^{-1} \varphi^{(0 \text{PA})} + \epsilon^{-1/2} \varphi^{(\text{res})} + \varphi^{(1 \text{PA})} + \mathcal{O}(\epsilon)&#10;\end{equation*}&#10;\end{document}"/>
  <p:tag name="IGUANATEXSIZE" val="24"/>
  <p:tag name="IGUANATEXCURSOR" val="206"/>
  <p:tag name="TRANSPARENCY" val="True"/>
  <p:tag name="LATEXENGINEID" val="0"/>
  <p:tag name="TEMPFOLDER" val="c:\temp\"/>
  <p:tag name="LATEXFORMHEIGHT" val="312"/>
  <p:tag name="LATEXFORMWIDTH" val="660.6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"/>
  <p:tag name="ORIGINALWIDTH" val="151"/>
  <p:tag name="OUTPUTTYPE" val="PDF"/>
  <p:tag name="IGUANATEXVERSION" val="160"/>
  <p:tag name="LATEXADDIN" val="\documentclass{article}&#10;\usepackage{amsmath}&#10;\usepackage{xcolor}&#10;\pagestyle{empty}&#10;\begin{document}&#10;&#10;&#10;\begin{subequations}\label{eq:Gari_et_al_OscGeoEqs}&#10;    \begin{alignat*}{4}&#10;        \dot{P}_j &amp;= 0  + \epsilon F_j^{(1)} (\vec{P}, \vec{q}) + \epsilon^2 F_j^{(2)} (\vec{P}, \vec{q})\\&#10;        \dot{q}_i &amp;=  \Upsilon_i(\vec{P}) + \epsilon f_i^{(1)} (\vec{P}, \vec{q}) \\&#10;        \dot{t} &amp;= f_t^{(0)}(\vec{P}, \vec{q}) \\&#10;&#9;&#9;\dot{\phi} &amp;= f_\phi^{(0)}(\vec{P}, \vec{q})&#10;    \end{alignat*}&#10;\end{subequations}&#10;&#10;&#10;\end{document}&#10;&#10;&#10;&#10;\end{document}"/>
  <p:tag name="IGUANATEXSIZE" val="20"/>
  <p:tag name="IGUANATEXCURSOR" val="176"/>
  <p:tag name="TRANSPARENCY" val="True"/>
  <p:tag name="LATEXENGINEID" val="0"/>
  <p:tag name="TEMPFOLDER" val="/private/var/folders/4j/bd_knhx90871gb_4_fxyfz2m0000gn/T/com.microsoft.Powerpoint/TemporaryItems/"/>
  <p:tag name="LATEXFORMHEIGHT" val="547"/>
  <p:tag name="LATEXFORMWIDTH" val="907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"/>
  <p:tag name="ORIGINALWIDTH" val="194"/>
  <p:tag name="OUTPUTTYPE" val="PDF"/>
  <p:tag name="IGUANATEXVERSION" val="160"/>
  <p:tag name="LATEXADDIN" val="\documentclass{article}&#10;\usepackage{amsmath}&#10;\usepackage{amsfonts}&#10;\usepackage{xcolor}&#10;\pagestyle{empty}&#10;\begin{document}&#10;&#10;&#10;&#10;\begin{subequations}&#10;&#10;\begin{alignat*}{4}&#10;    \Tilde{P}_j &amp;= P_j + \epsilon Y_j^{(1)}(\vec{P},\vec{q}) + \epsilon^2 Y_j^{(2)}(\vec{P},\vec{q}) +\mathcal{O}(\epsilon^3) \\&#10;    \Tilde{q}_i &amp;= q_i + \epsilon X_i^{(1)}(\vec{P},\vec{q}) +\epsilon^2 X_i^{(2)}(\vec{P},\vec{q}) +\mathcal{O}(\epsilon^3) \\&#10;    \Tilde{t} &amp;= t + Z_t^{(0)}(\vec{P},\vec{q}) +\epsilon Z_t^{(1)}(\vec{P},\vec{q}) +\mathcal{O}(\epsilon^2) \\&#10;    \Tilde{\phi} &amp;= \phi + Z_\phi^{(0)}(\vec{P},\vec{q}) +\epsilon Z_\phi^{(1)}(\vec{P},\vec{q}) +\mathcal{O}(\epsilon^2)&#10;\end{alignat*}&#10;\end{subequations}&#10;&#10;\end{document}"/>
  <p:tag name="IGUANATEXSIZE" val="26"/>
  <p:tag name="IGUANATEXCURSOR" val="123"/>
  <p:tag name="TRANSPARENCY" val="True"/>
  <p:tag name="LATEXENGINEID" val="0"/>
  <p:tag name="TEMPFOLDER" val="/private/var/folders/4j/bd_knhx90871gb_4_fxyfz2m0000gn/T/com.microsoft.Powerpoint/TemporaryItems/"/>
  <p:tag name="LATEXFORMHEIGHT" val="423"/>
  <p:tag name="LATEXFORMWIDTH" val="50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6"/>
  <p:tag name="ORIGINALWIDTH" val="133"/>
  <p:tag name="OUTPUTTYPE" val="PDF"/>
  <p:tag name="IGUANATEXVERSION" val="160"/>
  <p:tag name="LATEXADDIN" val="\documentclass{article}&#10;\usepackage{amsmath}&#10;\usepackage{xcolor}&#10;\pagestyle{empty}&#10;\begin{document}&#10;&#10;\begin{subequations}&#10;\begin{align*}&#10;    \dot{\Tilde{P}}_j &amp;= 0 + \epsilon \Tilde{F}_j^{(1)}(\vec{\Tilde{P}}) + \epsilon^2 \Tilde{F}_j^{(2)}(\vec{\Tilde{P}})\\&#10;    \dot{\Tilde{q}}_i &amp;= \Upsilon_i^{(0)}(\vec{\Tilde{P}}) +\epsilon \Upsilon_i^{(1)}(\vec{\Tilde{P}})\\&#10;    \dot{\Tilde{t}} &amp;= \Upsilon_t^{(0)}(\vec{\Tilde{P}}) + \epsilon \Upsilon_t^{(1)}(\vec{\Tilde{P}})\\&#10;    \dot{\Tilde{\phi}} &amp;= \Upsilon_\phi^{(0)}(\vec{\Tilde{P}}) + \epsilon \Upsilon_\phi^{(1)}(\vec{\Tilde{P}})&#10;\end{align*}&#10;\end{subequations}&#10;&#10;&#10;\end{document}"/>
  <p:tag name="IGUANATEXSIZE" val="20"/>
  <p:tag name="IGUANATEXCURSOR" val="556"/>
  <p:tag name="TRANSPARENCY" val="True"/>
  <p:tag name="LATEXENGINEID" val="0"/>
  <p:tag name="TEMPFOLDER" val="/private/var/folders/4j/bd_knhx90871gb_4_fxyfz2m0000gn/T/com.microsoft.Powerpoint/TemporaryItems/"/>
  <p:tag name="LATEXFORMHEIGHT" val="268"/>
  <p:tag name="LATEXFORMWIDTH" val="513,35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84.514"/>
  <p:tag name="ORIGINALWIDTH" val="4288.714"/>
  <p:tag name="OUTPUTTYPE" val="PNG"/>
  <p:tag name="IGUANATEXVERSION" val="160"/>
  <p:tag name="LATEXADDIN" val="\documentclass{article}&#10;\usepackage{amsmath}&#10;\usepackage{xcolor}&#10;\pagestyle{empty}&#10;\begin{document}&#10;&#10;\begin{table*}&#10;   \begin{center}&#10;    \begin{tabular}{c | c c c} &#10;     \hline&#10;     $\epsilon$ &amp; OG Inspiral &amp; NIT Inspiral &amp; Speed-up  \\ [0.5ex] &#10;     \hline&#10;     $10^{-1}$ &amp; 9.33s &amp; 0.127s &amp; $ \sim 73.5$ \\ &#10;     %\hline&#10;     $10^{-1.5}$ &amp; 13.2s &amp; 0.099s &amp; $\sim 133$ \\&#10;     %\hline&#10;     $10^{-2}$ &amp; 29.7s &amp; 0.088s &amp; $\sim 338$ \\&#10;     %\hline&#10;     $10^{-2.5}$ &amp; 88.3s &amp; 0.103s &amp; $\sim 857$ \\&#10;     %\hline&#10;     $10^{-3}$ &amp; 281s &amp; 0.117s &amp; $\sim 2402$ \\ %[1ex] &#10;     %\hline&#10;     $10^{-3.5}$ &amp; 860s &amp; 0.14s &amp; $\sim 6143$ \\&#10;     %\hline&#10;     $10^{-4}$ &amp; 2697s &amp; 0.254s &amp; $\sim 10,618$ \\ %[1ex] &#10;     \hline &#10;    \end{tabular}&#10;   \end{center}&#10;   \caption{Computational time required to evolve an inspiral from its initial conditions of $(p_0,e_0,  x_0) = (9.5,0.38,0.8)$ to $p = 9$ for different values of the mass ratio.}&#10;  \end{table*}&#10;  &#10;&#10;&#10;\end{document}"/>
  <p:tag name="IGUANATEXSIZE" val="24"/>
  <p:tag name="IGUANATEXCURSOR" val="940"/>
  <p:tag name="TRANSPARENCY" val="True"/>
  <p:tag name="LATEXENGINEID" val="0"/>
  <p:tag name="TEMPFOLDER" val="c:\temp\"/>
  <p:tag name="LATEXFORMHEIGHT" val="800.4"/>
  <p:tag name="LATEXFORMWIDTH" val="1343.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"/>
  <p:tag name="ORIGINALWIDTH" val="278"/>
  <p:tag name="OUTPUTTYPE" val="PDF"/>
  <p:tag name="IGUANATEXVERSION" val="160"/>
  <p:tag name="LATEXADDIN" val="\documentclass{article}&#10;\usepackage{amsmath}&#10;\usepackage{xcolor}&#10;\pagestyle{empty}&#10;\usepackage{esint}&#10;\begin{document}&#10;&#10;%%%%%%% New Commands %%%%%%%%&#10;\newcommand{\En}{\mathcal{E}}&#10;\newcommand{\Lz}{\mathcal{L}}&#10;\newcommand{\Q}{\mathcal{Q}}&#10;\newcommand{\K}{\mathcal{K}}&#10;\newcommand{\sn}{\mathrm{sn}}&#10;\newcommand{\am}{\mathrm{am}}&#10;\renewcommand{\sp}{\epsilon} %%Small Parameter = mass ratio&#10;\newcommand{\mr}{\epsilon} %% Mass Ratio&#10;\newcommand{\Ad}{{\rm{Ad}}} %% Adiabatic Notation&#10;\newcommand{\PA}{{\rm{SF}}} %% Post Adiabatic Notation&#10;&#10;\newcommand{\diss}{{\rm{diss}}}&#10;\newcommand{\cons}{{\rm{cons}}}&#10;%\newcommand{\sp}{\epsilon}&#10;\newcommand{\avg}[1]{\left\langle #1 \right\rangle}&#10;\newcommand{\bavg}[1]{\big\langle #1 \big\rangle}&#10;\newcommand{\osc}[1]{\Breve{#1}}&#10;\newcommand{\nit}[1]{\Tilde{#1}}&#10;\newcommand{\PD}[2]{\frac{\partial #1}{\partial #2}}&#10;\newcommand{\HOT}[1]{\mathcal{O}( \mr ^{ #1 } )} &#10;&#10;\begin{equation*}&#10;  \avg{A} = \lim_{\lambda \rightarrow \infty} \frac{1}{2 \Lambda} \int_{-\Lambda}^\Lambda A(\lambda) d\lambda =    \frac{1}{(2 \pi)^2} \oint \oint A(q_r,q_z) d q_r q_z = A_{(0,0)}&#10; \end{equation*}&#10;&#10;&#10;\end{document}&#10;&#10;"/>
  <p:tag name="IGUANATEXSIZE" val="20"/>
  <p:tag name="IGUANATEXCURSOR" val="1084"/>
  <p:tag name="TRANSPARENCY" val="True"/>
  <p:tag name="LATEXENGINEID" val="0"/>
  <p:tag name="TEMPFOLDER" val="/private/var/folders/4j/bd_knhx90871gb_4_fxyfz2m0000gn/T/com.microsoft.Powerpoint/TemporaryItems/"/>
  <p:tag name="LATEXFORMHEIGHT" val="457"/>
  <p:tag name="LATEXFORMWIDTH" val="513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"/>
  <p:tag name="ORIGINALWIDTH" val="225"/>
  <p:tag name="OUTPUTTYPE" val="PDF"/>
  <p:tag name="IGUANATEXVERSION" val="160"/>
  <p:tag name="LATEXADDIN" val="\documentclass{article}&#10;\usepackage{amsmath}&#10;\usepackage{amssymb}&#10;\usepackage{xcolor}&#10;\pagestyle{empty}&#10;&#10;%%%%%%% New Commands %%%%%%%%&#10;\newcommand{\En}{\mathcal{E}}&#10;\newcommand{\Lz}{\mathcal{L}}&#10;\newcommand{\Q}{\mathcal{Q}}&#10;\newcommand{\K}{\mathcal{K}}&#10;\newcommand{\sn}{\mathrm{sn}}&#10;\newcommand{\am}{\mathrm{am}}&#10;\renewcommand{\sp}{\epsilon} %%Small Parameter = mass ratio&#10;\newcommand{\mr}{\epsilon} %% Mass Ratio&#10;\newcommand{\Ad}{{\rm{Ad}}} %% Adiabatic Notation&#10;\newcommand{\PA}{{\rm{SF}}} %% Post Adiabatic Notation&#10;&#10;\newcommand{\diss}{{\rm{diss}}}&#10;\newcommand{\cons}{{\rm{cons}}}&#10;%\newcommand{\sp}{\epsilon}&#10;\newcommand{\avg}[1]{\left\langle #1 \right\rangle}&#10;\newcommand{\bavg}[1]{\big\langle #1 \big\rangle}&#10;\newcommand{\osc}[1]{\Breve{#1}}&#10;\newcommand{\nit}[1]{\Tilde{#1}}&#10;\newcommand{\PD}[2]{\frac{\partial #1}{\partial #2}}&#10;\newcommand{\HOT}[1]{\mathcal{O}( \mr ^{ #1 } )} &#10;&#10;&#10;\begin{document}&#10;&#10;&#10;\begin{equation*}&#10; \avg{A}_{\text{res}} = \lim_{\lambda \rightarrow \infty} \frac{1}{2 \Lambda} \int_{-\Lambda}^\Lambda A(\lambda) d\lambda =   \sum_{N \in \mathbb{Z}} A_{(N n, N m)} e^{i N q_\perp}&#10;\end{equation*}&#10;&#10;&#10;\end{document}"/>
  <p:tag name="IGUANATEXSIZE" val="20"/>
  <p:tag name="IGUANATEXCURSOR" val="1119"/>
  <p:tag name="TRANSPARENCY" val="True"/>
  <p:tag name="LATEXENGINEID" val="0"/>
  <p:tag name="TEMPFOLDER" val="/private/var/folders/4j/bd_knhx90871gb_4_fxyfz2m0000gn/T/com.microsoft.Powerpoint/TemporaryItems/"/>
  <p:tag name="LATEXFORMHEIGHT" val="268"/>
  <p:tag name="LATEXFORMWIDTH" val="513,35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6.3817"/>
  <p:tag name="ORIGINALWIDTH" val="2018.748"/>
  <p:tag name="OUTPUTTYPE" val="PNG"/>
  <p:tag name="IGUANATEXVERSION" val="160"/>
  <p:tag name="LATEXADDIN" val="\documentclass{article}&#10;\usepackage{amsmath}&#10;\usepackage{xcolor}&#10;\pagestyle{empty}&#10;\begin{document}&#10;&#10;\begin{subequations}&#10;\begin{align*}&#10;    \dot{\Tilde{P}}_j &amp;= 0 + \epsilon \Tilde{F}_j^{(1)}(\vec{\Tilde{P}},\Tilde{q}_\perp) + \epsilon^2 \Tilde{F}_j^{(2)}(\vec{\Tilde{P}},\Tilde{q}_\perp)\\&#10;    \dot{\Tilde{q}}_i &amp;= \Upsilon_i^{(0)}(\vec{\Tilde{P}}) +\epsilon \Upsilon_i^{(1)}(\vec{\Tilde{P}},\Tilde{q}_\perp)\\&#10;    \dot{\Tilde{t}}_k &amp;= \Upsilon_t^{(0)}(\vec{\Tilde{P}}) + \epsilon \Upsilon_t^{(1)}(\vec{\Tilde{P}})\\&#10;    \dot{\Tilde{\phi}}_k &amp;= \Upsilon_\phi^{(0)}(\vec{\Tilde{P}}) + \epsilon \Upsilon_\phi^{(1)}(\vec{\Tilde{P}})\\&#10;\end{align*}&#10;\end{subequations}&#10;&#10;&#10;\end{document}"/>
  <p:tag name="IGUANATEXSIZE" val="24"/>
  <p:tag name="IGUANATEXCURSOR" val="349"/>
  <p:tag name="TRANSPARENCY" val="True"/>
  <p:tag name="LATEXENGINEID" val="0"/>
  <p:tag name="TEMPFOLDER" val="c:\temp\"/>
  <p:tag name="LATEXFORMHEIGHT" val="457.8"/>
  <p:tag name="LATEXFORMWIDTH" val="771.6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41569</TotalTime>
  <Words>497</Words>
  <Application>Microsoft Macintosh PowerPoint</Application>
  <PresentationFormat>Widescreen</PresentationFormat>
  <Paragraphs>122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Office Theme</vt:lpstr>
      <vt:lpstr>Fast eccentric and inclined inspirals into a rotating black hole</vt:lpstr>
      <vt:lpstr>Requirements for LISA</vt:lpstr>
      <vt:lpstr>PowerPoint Presentation</vt:lpstr>
      <vt:lpstr>Geodesic Motion in Kerr Spacetime</vt:lpstr>
      <vt:lpstr>Generic Kerr Inspirals</vt:lpstr>
      <vt:lpstr>PowerPoint Presentation</vt:lpstr>
      <vt:lpstr>PowerPoint Presentation</vt:lpstr>
      <vt:lpstr>Generic Kerr NITs</vt:lpstr>
      <vt:lpstr>PowerPoint Presentation</vt:lpstr>
      <vt:lpstr>Orbital Resonances</vt:lpstr>
      <vt:lpstr>Transient Orbital Resonance Locations</vt:lpstr>
      <vt:lpstr>Near-Resonant NIT</vt:lpstr>
      <vt:lpstr>PowerPoint Presentation</vt:lpstr>
      <vt:lpstr>Near Resonant NIT Results</vt:lpstr>
      <vt:lpstr>Evolving through a single resonance (2/3)</vt:lpstr>
      <vt:lpstr>Evolving through multiple resonances (2/3 + 1/2)</vt:lpstr>
      <vt:lpstr>What about a Resonance Jump?</vt:lpstr>
      <vt:lpstr>Conclusions</vt:lpstr>
      <vt:lpstr>Near-Identity (Averaging) Transformations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 Self-Forced Inspirals into a Rotating Black Hole</dc:title>
  <dc:subject/>
  <dc:creator>Philip Lynch</dc:creator>
  <cp:keywords/>
  <dc:description/>
  <cp:lastModifiedBy>Philip Lynch</cp:lastModifiedBy>
  <cp:revision>202</cp:revision>
  <dcterms:created xsi:type="dcterms:W3CDTF">2021-05-18T10:44:38Z</dcterms:created>
  <dcterms:modified xsi:type="dcterms:W3CDTF">2023-07-04T08:16:26Z</dcterms:modified>
  <cp:category/>
</cp:coreProperties>
</file>